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8" r:id="rId3"/>
    <p:sldId id="257" r:id="rId4"/>
    <p:sldId id="259" r:id="rId5"/>
    <p:sldId id="261"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024"/>
  </p:normalViewPr>
  <p:slideViewPr>
    <p:cSldViewPr snapToGrid="0">
      <p:cViewPr varScale="1">
        <p:scale>
          <a:sx n="108" d="100"/>
          <a:sy n="108" d="100"/>
        </p:scale>
        <p:origin x="6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80AA-DCA8-3B4E-9610-B17E6493168E}" type="datetimeFigureOut">
              <a:rPr lang="fr-FR" smtClean="0"/>
              <a:t>09/09/2024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E3065-F2F9-324F-828B-285BC408982D}" type="slidenum">
              <a:rPr lang="fr-FR" smtClean="0"/>
              <a:t>‹N°›</a:t>
            </a:fld>
            <a:endParaRPr lang="fr-FR"/>
          </a:p>
        </p:txBody>
      </p:sp>
    </p:spTree>
    <p:extLst>
      <p:ext uri="{BB962C8B-B14F-4D97-AF65-F5344CB8AC3E}">
        <p14:creationId xmlns:p14="http://schemas.microsoft.com/office/powerpoint/2010/main" val="277530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CB970-556F-61CF-1453-622E9E324918}"/>
              </a:ext>
            </a:extLst>
          </p:cNvPr>
          <p:cNvSpPr>
            <a:spLocks noGrp="1"/>
          </p:cNvSpPr>
          <p:nvPr>
            <p:ph type="ctrTitle"/>
          </p:nvPr>
        </p:nvSpPr>
        <p:spPr>
          <a:xfrm>
            <a:off x="248771" y="828339"/>
            <a:ext cx="11694455" cy="296911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8549410-FE73-D7B6-49C5-0CDDEB51FA17}"/>
              </a:ext>
            </a:extLst>
          </p:cNvPr>
          <p:cNvSpPr>
            <a:spLocks noGrp="1"/>
          </p:cNvSpPr>
          <p:nvPr>
            <p:ph type="subTitle" idx="1"/>
          </p:nvPr>
        </p:nvSpPr>
        <p:spPr>
          <a:xfrm>
            <a:off x="1524000" y="3967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9" name="Espace réservé du numéro de diapositive 5">
            <a:extLst>
              <a:ext uri="{FF2B5EF4-FFF2-40B4-BE49-F238E27FC236}">
                <a16:creationId xmlns:a16="http://schemas.microsoft.com/office/drawing/2014/main" id="{FCD788FE-8F5A-2C6A-D3CF-CE9E21023E4C}"/>
              </a:ext>
            </a:extLst>
          </p:cNvPr>
          <p:cNvSpPr>
            <a:spLocks noGrp="1"/>
          </p:cNvSpPr>
          <p:nvPr>
            <p:ph type="sldNum" sz="quarter" idx="4"/>
          </p:nvPr>
        </p:nvSpPr>
        <p:spPr>
          <a:xfrm>
            <a:off x="11360074" y="6388624"/>
            <a:ext cx="583153" cy="365125"/>
          </a:xfrm>
          <a:prstGeom prst="rect">
            <a:avLst/>
          </a:prstGeom>
        </p:spPr>
        <p:txBody>
          <a:bodyPr vert="horz" lIns="91440" tIns="45720" rIns="91440" bIns="45720" rtlCol="0" anchor="ctr"/>
          <a:lstStyle>
            <a:lvl1pPr algn="r">
              <a:defRPr sz="1200" b="0" i="0">
                <a:solidFill>
                  <a:schemeClr val="bg2"/>
                </a:solidFill>
                <a:latin typeface="Aileron Light" pitchFamily="2" charset="77"/>
              </a:defRPr>
            </a:lvl1pPr>
          </a:lstStyle>
          <a:p>
            <a:fld id="{E3446E23-20F1-A94D-8230-8190A5AEF447}" type="slidenum">
              <a:rPr lang="fr-FR" smtClean="0"/>
              <a:t>‹N°›</a:t>
            </a:fld>
            <a:endParaRPr lang="fr-FR"/>
          </a:p>
        </p:txBody>
      </p:sp>
      <p:sp>
        <p:nvSpPr>
          <p:cNvPr id="4" name="Espace réservé de la date 3">
            <a:extLst>
              <a:ext uri="{FF2B5EF4-FFF2-40B4-BE49-F238E27FC236}">
                <a16:creationId xmlns:a16="http://schemas.microsoft.com/office/drawing/2014/main" id="{46095650-45BA-03C2-3C16-2E6361333496}"/>
              </a:ext>
            </a:extLst>
          </p:cNvPr>
          <p:cNvSpPr>
            <a:spLocks noGrp="1"/>
          </p:cNvSpPr>
          <p:nvPr>
            <p:ph type="dt" sz="half" idx="2"/>
          </p:nvPr>
        </p:nvSpPr>
        <p:spPr>
          <a:xfrm>
            <a:off x="248771" y="6388624"/>
            <a:ext cx="1306158" cy="365125"/>
          </a:xfrm>
          <a:prstGeom prst="rect">
            <a:avLst/>
          </a:prstGeom>
        </p:spPr>
        <p:txBody>
          <a:bodyPr vert="horz" lIns="91440" tIns="45720" rIns="91440" bIns="45720" rtlCol="0" anchor="ctr"/>
          <a:lstStyle>
            <a:lvl1pPr algn="l">
              <a:defRPr sz="1200" b="0" i="0" spc="250" baseline="0">
                <a:solidFill>
                  <a:schemeClr val="bg2"/>
                </a:solidFill>
                <a:latin typeface="Aileron Light" pitchFamily="2" charset="77"/>
              </a:defRPr>
            </a:lvl1pPr>
          </a:lstStyle>
          <a:p>
            <a:fld id="{2F9679E0-52EA-0E43-8E40-F638F279C881}" type="datetime1">
              <a:rPr lang="fr-FR" smtClean="0"/>
              <a:pPr/>
              <a:t>09/09/2024</a:t>
            </a:fld>
            <a:endParaRPr lang="fr-FR" dirty="0"/>
          </a:p>
        </p:txBody>
      </p:sp>
      <p:sp>
        <p:nvSpPr>
          <p:cNvPr id="5" name="Espace réservé du pied de page 4">
            <a:extLst>
              <a:ext uri="{FF2B5EF4-FFF2-40B4-BE49-F238E27FC236}">
                <a16:creationId xmlns:a16="http://schemas.microsoft.com/office/drawing/2014/main" id="{CB138DA5-AC20-47ED-3267-1EF3D49C0CAE}"/>
              </a:ext>
            </a:extLst>
          </p:cNvPr>
          <p:cNvSpPr>
            <a:spLocks noGrp="1"/>
          </p:cNvSpPr>
          <p:nvPr>
            <p:ph type="ftr" sz="quarter" idx="3"/>
          </p:nvPr>
        </p:nvSpPr>
        <p:spPr>
          <a:xfrm>
            <a:off x="1900519" y="6388624"/>
            <a:ext cx="9128307" cy="365125"/>
          </a:xfrm>
          <a:prstGeom prst="rect">
            <a:avLst/>
          </a:prstGeom>
        </p:spPr>
        <p:txBody>
          <a:bodyPr vert="horz" lIns="91440" tIns="45720" rIns="91440" bIns="45720" rtlCol="0" anchor="ctr"/>
          <a:lstStyle>
            <a:lvl1pPr algn="l">
              <a:defRPr sz="1200" b="0" i="0" spc="250" baseline="0">
                <a:solidFill>
                  <a:schemeClr val="bg2"/>
                </a:solidFill>
                <a:latin typeface="Aileron Light" pitchFamily="2" charset="77"/>
              </a:defRPr>
            </a:lvl1pPr>
          </a:lstStyle>
          <a:p>
            <a:endParaRPr lang="fr-FR" dirty="0"/>
          </a:p>
        </p:txBody>
      </p:sp>
    </p:spTree>
    <p:extLst>
      <p:ext uri="{BB962C8B-B14F-4D97-AF65-F5344CB8AC3E}">
        <p14:creationId xmlns:p14="http://schemas.microsoft.com/office/powerpoint/2010/main" val="24930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3C8F1-180B-5D7A-FE12-2627BDB5EA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980A0DD-740C-2E5E-EBE1-3EB4A9C9952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47C3E92E-FBE6-A2F6-962F-10FF96719A72}"/>
              </a:ext>
            </a:extLst>
          </p:cNvPr>
          <p:cNvSpPr>
            <a:spLocks noGrp="1"/>
          </p:cNvSpPr>
          <p:nvPr>
            <p:ph type="sldNum" sz="quarter" idx="12"/>
          </p:nvPr>
        </p:nvSpPr>
        <p:spPr/>
        <p:txBody>
          <a:bodyPr/>
          <a:lstStyle/>
          <a:p>
            <a:fld id="{E3446E23-20F1-A94D-8230-8190A5AEF447}" type="slidenum">
              <a:rPr lang="fr-FR" smtClean="0"/>
              <a:t>‹N°›</a:t>
            </a:fld>
            <a:endParaRPr lang="fr-FR"/>
          </a:p>
        </p:txBody>
      </p:sp>
    </p:spTree>
    <p:extLst>
      <p:ext uri="{BB962C8B-B14F-4D97-AF65-F5344CB8AC3E}">
        <p14:creationId xmlns:p14="http://schemas.microsoft.com/office/powerpoint/2010/main" val="76673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DB3BCA-06B1-FAF0-4599-C9F52172A938}"/>
              </a:ext>
            </a:extLst>
          </p:cNvPr>
          <p:cNvSpPr/>
          <p:nvPr/>
        </p:nvSpPr>
        <p:spPr>
          <a:xfrm>
            <a:off x="-96819" y="6333416"/>
            <a:ext cx="12371293" cy="546100"/>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A78736E-B86C-2B2F-240D-7487CF73521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312C42E-A03A-1D2E-22A3-E74CB1ECAB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6" name="Espace réservé du numéro de diapositive 5">
            <a:extLst>
              <a:ext uri="{FF2B5EF4-FFF2-40B4-BE49-F238E27FC236}">
                <a16:creationId xmlns:a16="http://schemas.microsoft.com/office/drawing/2014/main" id="{EC97341B-251C-DC84-61FB-115591B24B28}"/>
              </a:ext>
            </a:extLst>
          </p:cNvPr>
          <p:cNvSpPr>
            <a:spLocks noGrp="1"/>
          </p:cNvSpPr>
          <p:nvPr>
            <p:ph type="sldNum" sz="quarter" idx="12"/>
          </p:nvPr>
        </p:nvSpPr>
        <p:spPr/>
        <p:txBody>
          <a:bodyPr/>
          <a:lstStyle/>
          <a:p>
            <a:fld id="{E3446E23-20F1-A94D-8230-8190A5AEF447}" type="slidenum">
              <a:rPr lang="fr-FR" smtClean="0"/>
              <a:t>‹N°›</a:t>
            </a:fld>
            <a:endParaRPr lang="fr-FR"/>
          </a:p>
        </p:txBody>
      </p:sp>
      <p:pic>
        <p:nvPicPr>
          <p:cNvPr id="8" name="Graphique 7">
            <a:extLst>
              <a:ext uri="{FF2B5EF4-FFF2-40B4-BE49-F238E27FC236}">
                <a16:creationId xmlns:a16="http://schemas.microsoft.com/office/drawing/2014/main" id="{AA849FC4-562D-6971-879B-6F779B02E34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2090" y="0"/>
            <a:ext cx="1176617" cy="367200"/>
          </a:xfrm>
          <a:prstGeom prst="rect">
            <a:avLst/>
          </a:prstGeom>
        </p:spPr>
      </p:pic>
    </p:spTree>
    <p:extLst>
      <p:ext uri="{BB962C8B-B14F-4D97-AF65-F5344CB8AC3E}">
        <p14:creationId xmlns:p14="http://schemas.microsoft.com/office/powerpoint/2010/main" val="29032839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FD1A5-2F59-1DC5-4FFD-CA0686469F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446136-4561-90AD-58AB-12404AE17964}"/>
              </a:ext>
            </a:extLst>
          </p:cNvPr>
          <p:cNvSpPr>
            <a:spLocks noGrp="1"/>
          </p:cNvSpPr>
          <p:nvPr>
            <p:ph sz="half" idx="1"/>
          </p:nvPr>
        </p:nvSpPr>
        <p:spPr>
          <a:xfrm>
            <a:off x="248771" y="1825625"/>
            <a:ext cx="5771029"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D78CB8D-40C1-D237-B7D2-13A0693F7595}"/>
              </a:ext>
            </a:extLst>
          </p:cNvPr>
          <p:cNvSpPr>
            <a:spLocks noGrp="1"/>
          </p:cNvSpPr>
          <p:nvPr>
            <p:ph sz="half" idx="2"/>
          </p:nvPr>
        </p:nvSpPr>
        <p:spPr>
          <a:xfrm>
            <a:off x="6172199" y="1825625"/>
            <a:ext cx="5771027"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4907199B-8D74-0481-038F-EBC16A7141C4}"/>
              </a:ext>
            </a:extLst>
          </p:cNvPr>
          <p:cNvSpPr>
            <a:spLocks noGrp="1"/>
          </p:cNvSpPr>
          <p:nvPr>
            <p:ph type="sldNum" sz="quarter" idx="12"/>
          </p:nvPr>
        </p:nvSpPr>
        <p:spPr/>
        <p:txBody>
          <a:bodyPr/>
          <a:lstStyle/>
          <a:p>
            <a:fld id="{E3446E23-20F1-A94D-8230-8190A5AEF447}" type="slidenum">
              <a:rPr lang="fr-FR" smtClean="0"/>
              <a:t>‹N°›</a:t>
            </a:fld>
            <a:endParaRPr lang="fr-FR"/>
          </a:p>
        </p:txBody>
      </p:sp>
    </p:spTree>
    <p:extLst>
      <p:ext uri="{BB962C8B-B14F-4D97-AF65-F5344CB8AC3E}">
        <p14:creationId xmlns:p14="http://schemas.microsoft.com/office/powerpoint/2010/main" val="207696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E3BFA-8E4A-203A-A3A3-97325A61894B}"/>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D84A97E2-9E82-B605-FA3C-19310693E9A4}"/>
              </a:ext>
            </a:extLst>
          </p:cNvPr>
          <p:cNvSpPr>
            <a:spLocks noGrp="1"/>
          </p:cNvSpPr>
          <p:nvPr>
            <p:ph type="sldNum" sz="quarter" idx="12"/>
          </p:nvPr>
        </p:nvSpPr>
        <p:spPr/>
        <p:txBody>
          <a:bodyPr/>
          <a:lstStyle/>
          <a:p>
            <a:fld id="{E3446E23-20F1-A94D-8230-8190A5AEF447}" type="slidenum">
              <a:rPr lang="fr-FR" smtClean="0"/>
              <a:t>‹N°›</a:t>
            </a:fld>
            <a:endParaRPr lang="fr-FR"/>
          </a:p>
        </p:txBody>
      </p:sp>
    </p:spTree>
    <p:extLst>
      <p:ext uri="{BB962C8B-B14F-4D97-AF65-F5344CB8AC3E}">
        <p14:creationId xmlns:p14="http://schemas.microsoft.com/office/powerpoint/2010/main" val="220958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3F37A9-918F-F8C1-CFD2-757E9E0E6363}"/>
              </a:ext>
            </a:extLst>
          </p:cNvPr>
          <p:cNvSpPr>
            <a:spLocks noGrp="1"/>
          </p:cNvSpPr>
          <p:nvPr>
            <p:ph type="sldNum" sz="quarter" idx="12"/>
          </p:nvPr>
        </p:nvSpPr>
        <p:spPr/>
        <p:txBody>
          <a:bodyPr/>
          <a:lstStyle/>
          <a:p>
            <a:fld id="{E3446E23-20F1-A94D-8230-8190A5AEF447}" type="slidenum">
              <a:rPr lang="fr-FR" smtClean="0"/>
              <a:t>‹N°›</a:t>
            </a:fld>
            <a:endParaRPr lang="fr-FR"/>
          </a:p>
        </p:txBody>
      </p:sp>
    </p:spTree>
    <p:extLst>
      <p:ext uri="{BB962C8B-B14F-4D97-AF65-F5344CB8AC3E}">
        <p14:creationId xmlns:p14="http://schemas.microsoft.com/office/powerpoint/2010/main" val="250368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19E78-F37F-E1FC-683B-B21767BF5FF6}"/>
              </a:ext>
            </a:extLst>
          </p:cNvPr>
          <p:cNvSpPr>
            <a:spLocks noGrp="1"/>
          </p:cNvSpPr>
          <p:nvPr>
            <p:ph type="title"/>
          </p:nvPr>
        </p:nvSpPr>
        <p:spPr>
          <a:xfrm>
            <a:off x="248774" y="457200"/>
            <a:ext cx="4523251" cy="1600200"/>
          </a:xfrm>
        </p:spPr>
        <p:txBody>
          <a:bodyPr anchor="b"/>
          <a:lstStyle>
            <a:lvl1pPr>
              <a:defRPr sz="3200"/>
            </a:lvl1pPr>
          </a:lstStyle>
          <a:p>
            <a:r>
              <a:rPr lang="fr-FR" dirty="0"/>
              <a:t>Modifiez le style du titre</a:t>
            </a:r>
          </a:p>
        </p:txBody>
      </p:sp>
      <p:sp>
        <p:nvSpPr>
          <p:cNvPr id="3" name="Espace réservé pour une image  2">
            <a:extLst>
              <a:ext uri="{FF2B5EF4-FFF2-40B4-BE49-F238E27FC236}">
                <a16:creationId xmlns:a16="http://schemas.microsoft.com/office/drawing/2014/main" id="{828451B2-3034-F9BE-0CCE-3EEE2119106A}"/>
              </a:ext>
            </a:extLst>
          </p:cNvPr>
          <p:cNvSpPr>
            <a:spLocks noGrp="1"/>
          </p:cNvSpPr>
          <p:nvPr>
            <p:ph type="pic" idx="1"/>
          </p:nvPr>
        </p:nvSpPr>
        <p:spPr>
          <a:xfrm>
            <a:off x="5183187" y="457201"/>
            <a:ext cx="6760039"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238BE983-61CC-686D-05F7-B93E4255190D}"/>
              </a:ext>
            </a:extLst>
          </p:cNvPr>
          <p:cNvSpPr>
            <a:spLocks noGrp="1"/>
          </p:cNvSpPr>
          <p:nvPr>
            <p:ph type="body" sz="half" idx="2"/>
          </p:nvPr>
        </p:nvSpPr>
        <p:spPr>
          <a:xfrm>
            <a:off x="248774" y="2057400"/>
            <a:ext cx="45232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655C2ADE-8CC5-F007-230D-90B32B29C5CE}"/>
              </a:ext>
            </a:extLst>
          </p:cNvPr>
          <p:cNvSpPr>
            <a:spLocks noGrp="1"/>
          </p:cNvSpPr>
          <p:nvPr>
            <p:ph type="sldNum" sz="quarter" idx="12"/>
          </p:nvPr>
        </p:nvSpPr>
        <p:spPr/>
        <p:txBody>
          <a:bodyPr/>
          <a:lstStyle/>
          <a:p>
            <a:fld id="{E3446E23-20F1-A94D-8230-8190A5AEF447}" type="slidenum">
              <a:rPr lang="fr-FR" smtClean="0"/>
              <a:t>‹N°›</a:t>
            </a:fld>
            <a:endParaRPr lang="fr-FR"/>
          </a:p>
        </p:txBody>
      </p:sp>
    </p:spTree>
    <p:extLst>
      <p:ext uri="{BB962C8B-B14F-4D97-AF65-F5344CB8AC3E}">
        <p14:creationId xmlns:p14="http://schemas.microsoft.com/office/powerpoint/2010/main" val="4328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1D8A5-01EC-5710-A546-882EEA692ACB}"/>
              </a:ext>
            </a:extLst>
          </p:cNvPr>
          <p:cNvSpPr/>
          <p:nvPr/>
        </p:nvSpPr>
        <p:spPr>
          <a:xfrm>
            <a:off x="-96819" y="6333416"/>
            <a:ext cx="12371293" cy="5461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46AEDDF4-BEE3-080F-73F7-31978A858C94}"/>
              </a:ext>
            </a:extLst>
          </p:cNvPr>
          <p:cNvSpPr>
            <a:spLocks noGrp="1"/>
          </p:cNvSpPr>
          <p:nvPr>
            <p:ph type="title"/>
          </p:nvPr>
        </p:nvSpPr>
        <p:spPr>
          <a:xfrm>
            <a:off x="248771" y="365125"/>
            <a:ext cx="11694457"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8DD90FA-73E2-639B-8769-3545F470F23F}"/>
              </a:ext>
            </a:extLst>
          </p:cNvPr>
          <p:cNvSpPr>
            <a:spLocks noGrp="1"/>
          </p:cNvSpPr>
          <p:nvPr>
            <p:ph type="body" idx="1"/>
          </p:nvPr>
        </p:nvSpPr>
        <p:spPr>
          <a:xfrm>
            <a:off x="248771" y="1825625"/>
            <a:ext cx="11694457"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F654C7-294A-E935-314C-FC3979BD8B00}"/>
              </a:ext>
            </a:extLst>
          </p:cNvPr>
          <p:cNvSpPr>
            <a:spLocks noGrp="1"/>
          </p:cNvSpPr>
          <p:nvPr>
            <p:ph type="dt" sz="half" idx="2"/>
          </p:nvPr>
        </p:nvSpPr>
        <p:spPr>
          <a:xfrm>
            <a:off x="248771" y="6388624"/>
            <a:ext cx="1306158" cy="365125"/>
          </a:xfrm>
          <a:prstGeom prst="rect">
            <a:avLst/>
          </a:prstGeom>
        </p:spPr>
        <p:txBody>
          <a:bodyPr vert="horz" lIns="91440" tIns="45720" rIns="91440" bIns="45720" rtlCol="0" anchor="ctr"/>
          <a:lstStyle>
            <a:lvl1pPr algn="l">
              <a:defRPr sz="1200" b="0" i="0" spc="250" baseline="0">
                <a:solidFill>
                  <a:schemeClr val="bg2"/>
                </a:solidFill>
                <a:latin typeface="Aileron Light" pitchFamily="2" charset="77"/>
              </a:defRPr>
            </a:lvl1pPr>
          </a:lstStyle>
          <a:p>
            <a:fld id="{2F9679E0-52EA-0E43-8E40-F638F279C881}" type="datetime1">
              <a:rPr lang="fr-FR" smtClean="0"/>
              <a:pPr/>
              <a:t>09/09/2024</a:t>
            </a:fld>
            <a:endParaRPr lang="fr-FR" dirty="0"/>
          </a:p>
        </p:txBody>
      </p:sp>
      <p:sp>
        <p:nvSpPr>
          <p:cNvPr id="5" name="Espace réservé du pied de page 4">
            <a:extLst>
              <a:ext uri="{FF2B5EF4-FFF2-40B4-BE49-F238E27FC236}">
                <a16:creationId xmlns:a16="http://schemas.microsoft.com/office/drawing/2014/main" id="{540F7A2C-4215-10B2-9709-543145E1E4AF}"/>
              </a:ext>
            </a:extLst>
          </p:cNvPr>
          <p:cNvSpPr>
            <a:spLocks noGrp="1"/>
          </p:cNvSpPr>
          <p:nvPr>
            <p:ph type="ftr" sz="quarter" idx="3"/>
          </p:nvPr>
        </p:nvSpPr>
        <p:spPr>
          <a:xfrm>
            <a:off x="1900519" y="6388624"/>
            <a:ext cx="9128307" cy="365125"/>
          </a:xfrm>
          <a:prstGeom prst="rect">
            <a:avLst/>
          </a:prstGeom>
        </p:spPr>
        <p:txBody>
          <a:bodyPr vert="horz" lIns="91440" tIns="45720" rIns="91440" bIns="45720" rtlCol="0" anchor="ctr"/>
          <a:lstStyle>
            <a:lvl1pPr algn="l">
              <a:defRPr sz="1200" b="0" i="0" spc="250" baseline="0">
                <a:solidFill>
                  <a:schemeClr val="bg2"/>
                </a:solidFill>
                <a:latin typeface="Aileron Light" pitchFamily="2" charset="77"/>
              </a:defRPr>
            </a:lvl1pPr>
          </a:lstStyle>
          <a:p>
            <a:endParaRPr lang="fr-FR" dirty="0"/>
          </a:p>
        </p:txBody>
      </p:sp>
      <p:sp>
        <p:nvSpPr>
          <p:cNvPr id="6" name="Espace réservé du numéro de diapositive 5">
            <a:extLst>
              <a:ext uri="{FF2B5EF4-FFF2-40B4-BE49-F238E27FC236}">
                <a16:creationId xmlns:a16="http://schemas.microsoft.com/office/drawing/2014/main" id="{2DECD06E-5539-1D52-00CA-8E3FAE9FAD33}"/>
              </a:ext>
            </a:extLst>
          </p:cNvPr>
          <p:cNvSpPr>
            <a:spLocks noGrp="1"/>
          </p:cNvSpPr>
          <p:nvPr>
            <p:ph type="sldNum" sz="quarter" idx="4"/>
          </p:nvPr>
        </p:nvSpPr>
        <p:spPr>
          <a:xfrm>
            <a:off x="11360074" y="6388624"/>
            <a:ext cx="583153" cy="365125"/>
          </a:xfrm>
          <a:prstGeom prst="rect">
            <a:avLst/>
          </a:prstGeom>
        </p:spPr>
        <p:txBody>
          <a:bodyPr vert="horz" lIns="91440" tIns="45720" rIns="91440" bIns="45720" rtlCol="0" anchor="ctr"/>
          <a:lstStyle>
            <a:lvl1pPr algn="r">
              <a:defRPr sz="1200" b="0" i="0">
                <a:solidFill>
                  <a:schemeClr val="bg2"/>
                </a:solidFill>
                <a:latin typeface="Aileron Light" pitchFamily="2" charset="77"/>
              </a:defRPr>
            </a:lvl1pPr>
          </a:lstStyle>
          <a:p>
            <a:fld id="{E3446E23-20F1-A94D-8230-8190A5AEF447}" type="slidenum">
              <a:rPr lang="fr-FR" smtClean="0"/>
              <a:t>‹N°›</a:t>
            </a:fld>
            <a:endParaRPr lang="fr-FR"/>
          </a:p>
        </p:txBody>
      </p:sp>
      <p:pic>
        <p:nvPicPr>
          <p:cNvPr id="9" name="Graphique 8">
            <a:extLst>
              <a:ext uri="{FF2B5EF4-FFF2-40B4-BE49-F238E27FC236}">
                <a16:creationId xmlns:a16="http://schemas.microsoft.com/office/drawing/2014/main" id="{3B6650DD-DC4C-FED5-1281-5EFC20BDC89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3417" y="-2774"/>
            <a:ext cx="1178859" cy="367899"/>
          </a:xfrm>
          <a:prstGeom prst="rect">
            <a:avLst/>
          </a:prstGeom>
        </p:spPr>
      </p:pic>
    </p:spTree>
    <p:extLst>
      <p:ext uri="{BB962C8B-B14F-4D97-AF65-F5344CB8AC3E}">
        <p14:creationId xmlns:p14="http://schemas.microsoft.com/office/powerpoint/2010/main" val="3476968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914400" rtl="0" eaLnBrk="1" latinLnBrk="0" hangingPunct="1">
        <a:lnSpc>
          <a:spcPct val="90000"/>
        </a:lnSpc>
        <a:spcBef>
          <a:spcPct val="0"/>
        </a:spcBef>
        <a:buNone/>
        <a:defRPr sz="4400" b="1" i="0" kern="1200" spc="25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spc="25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spc="25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spc="25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spc="25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spc="25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udapestopenaccessinitiative.org/boai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igshare.com/articles/figure/Open_Science_Taxonomy/1508606"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centre-mersenne.or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episciences.org/fr/accueil/" TargetMode="External"/><Relationship Id="rId5" Type="http://schemas.openxmlformats.org/officeDocument/2006/relationships/hyperlink" Target="https://journals.openedition.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GAt-ENCn1g?feature=oembed" TargetMode="External"/><Relationship Id="rId4" Type="http://schemas.openxmlformats.org/officeDocument/2006/relationships/hyperlink" Target="https://www.lemonde.fr/sciences/video/2022/08/01/guillaume-cabanac-depollueur-scientifique_6136822_165068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4B355-A045-4E27-33A8-A1E9A00C523C}"/>
              </a:ext>
            </a:extLst>
          </p:cNvPr>
          <p:cNvSpPr>
            <a:spLocks noGrp="1"/>
          </p:cNvSpPr>
          <p:nvPr>
            <p:ph type="ctrTitle"/>
          </p:nvPr>
        </p:nvSpPr>
        <p:spPr/>
        <p:txBody>
          <a:bodyPr>
            <a:normAutofit/>
          </a:bodyPr>
          <a:lstStyle/>
          <a:p>
            <a:r>
              <a:rPr lang="fr-FR" dirty="0"/>
              <a:t>Exploiter </a:t>
            </a:r>
            <a:br>
              <a:rPr lang="fr-FR" dirty="0"/>
            </a:br>
            <a:r>
              <a:rPr lang="fr-FR" dirty="0"/>
              <a:t>l’Open Access </a:t>
            </a:r>
            <a:br>
              <a:rPr lang="fr-FR" dirty="0"/>
            </a:br>
            <a:r>
              <a:rPr lang="fr-FR" dirty="0"/>
              <a:t>en recherche d’informations</a:t>
            </a:r>
          </a:p>
        </p:txBody>
      </p:sp>
      <p:sp>
        <p:nvSpPr>
          <p:cNvPr id="3" name="Sous-titre 2">
            <a:extLst>
              <a:ext uri="{FF2B5EF4-FFF2-40B4-BE49-F238E27FC236}">
                <a16:creationId xmlns:a16="http://schemas.microsoft.com/office/drawing/2014/main" id="{92094BFD-1E52-42BB-CD12-4416696AF474}"/>
              </a:ext>
            </a:extLst>
          </p:cNvPr>
          <p:cNvSpPr>
            <a:spLocks noGrp="1"/>
          </p:cNvSpPr>
          <p:nvPr>
            <p:ph type="subTitle" idx="1"/>
          </p:nvPr>
        </p:nvSpPr>
        <p:spPr/>
        <p:txBody>
          <a:bodyPr/>
          <a:lstStyle/>
          <a:p>
            <a:r>
              <a:rPr lang="fr-FR" dirty="0"/>
              <a:t>2024</a:t>
            </a:r>
          </a:p>
        </p:txBody>
      </p:sp>
      <p:sp>
        <p:nvSpPr>
          <p:cNvPr id="6" name="Espace réservé du numéro de diapositive 5">
            <a:extLst>
              <a:ext uri="{FF2B5EF4-FFF2-40B4-BE49-F238E27FC236}">
                <a16:creationId xmlns:a16="http://schemas.microsoft.com/office/drawing/2014/main" id="{F808313A-5EC6-4CB2-9208-44D007E7717C}"/>
              </a:ext>
            </a:extLst>
          </p:cNvPr>
          <p:cNvSpPr>
            <a:spLocks noGrp="1"/>
          </p:cNvSpPr>
          <p:nvPr>
            <p:ph type="sldNum" sz="quarter" idx="4"/>
          </p:nvPr>
        </p:nvSpPr>
        <p:spPr/>
        <p:txBody>
          <a:bodyPr/>
          <a:lstStyle/>
          <a:p>
            <a:fld id="{E3446E23-20F1-A94D-8230-8190A5AEF447}" type="slidenum">
              <a:rPr lang="fr-FR" smtClean="0"/>
              <a:t>1</a:t>
            </a:fld>
            <a:endParaRPr lang="fr-FR"/>
          </a:p>
        </p:txBody>
      </p:sp>
      <p:sp>
        <p:nvSpPr>
          <p:cNvPr id="7" name="Espace réservé de la date 6">
            <a:extLst>
              <a:ext uri="{FF2B5EF4-FFF2-40B4-BE49-F238E27FC236}">
                <a16:creationId xmlns:a16="http://schemas.microsoft.com/office/drawing/2014/main" id="{59119E5C-97A9-92D9-0615-FD58A6AA5DC4}"/>
              </a:ext>
            </a:extLst>
          </p:cNvPr>
          <p:cNvSpPr>
            <a:spLocks noGrp="1"/>
          </p:cNvSpPr>
          <p:nvPr>
            <p:ph type="dt" sz="half" idx="2"/>
          </p:nvPr>
        </p:nvSpPr>
        <p:spPr/>
        <p:txBody>
          <a:bodyPr/>
          <a:lstStyle/>
          <a:p>
            <a:fld id="{5B38F66F-FEB8-2D4A-8654-26D15CF39C12}" type="datetime1">
              <a:rPr lang="fr-FR" smtClean="0"/>
              <a:t>09/09/2024</a:t>
            </a:fld>
            <a:endParaRPr lang="fr-FR"/>
          </a:p>
        </p:txBody>
      </p:sp>
      <p:sp>
        <p:nvSpPr>
          <p:cNvPr id="8" name="Espace réservé du pied de page 7">
            <a:extLst>
              <a:ext uri="{FF2B5EF4-FFF2-40B4-BE49-F238E27FC236}">
                <a16:creationId xmlns:a16="http://schemas.microsoft.com/office/drawing/2014/main" id="{BF76FF6B-8727-AF73-2E96-BA54FF26FDEF}"/>
              </a:ext>
            </a:extLst>
          </p:cNvPr>
          <p:cNvSpPr>
            <a:spLocks noGrp="1"/>
          </p:cNvSpPr>
          <p:nvPr>
            <p:ph type="ftr" sz="quarter" idx="3"/>
          </p:nvPr>
        </p:nvSpPr>
        <p:spPr/>
        <p:txBody>
          <a:bodyPr/>
          <a:lstStyle/>
          <a:p>
            <a:r>
              <a:rPr lang="fr-FR" dirty="0"/>
              <a:t>Votre nom</a:t>
            </a:r>
          </a:p>
        </p:txBody>
      </p:sp>
    </p:spTree>
    <p:extLst>
      <p:ext uri="{BB962C8B-B14F-4D97-AF65-F5344CB8AC3E}">
        <p14:creationId xmlns:p14="http://schemas.microsoft.com/office/powerpoint/2010/main" val="426795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A6667-B3E7-F1E0-1682-B5BF1B0788B9}"/>
              </a:ext>
            </a:extLst>
          </p:cNvPr>
          <p:cNvSpPr>
            <a:spLocks noGrp="1"/>
          </p:cNvSpPr>
          <p:nvPr>
            <p:ph type="title"/>
          </p:nvPr>
        </p:nvSpPr>
        <p:spPr/>
        <p:txBody>
          <a:bodyPr/>
          <a:lstStyle/>
          <a:p>
            <a:r>
              <a:rPr lang="fr-FR" dirty="0"/>
              <a:t>Définir l’Open Access</a:t>
            </a:r>
          </a:p>
        </p:txBody>
      </p:sp>
      <p:sp>
        <p:nvSpPr>
          <p:cNvPr id="3" name="Espace réservé du contenu 2">
            <a:extLst>
              <a:ext uri="{FF2B5EF4-FFF2-40B4-BE49-F238E27FC236}">
                <a16:creationId xmlns:a16="http://schemas.microsoft.com/office/drawing/2014/main" id="{51C1BBF4-44D1-B5D4-14CB-3B1EB97E572A}"/>
              </a:ext>
            </a:extLst>
          </p:cNvPr>
          <p:cNvSpPr>
            <a:spLocks noGrp="1"/>
          </p:cNvSpPr>
          <p:nvPr>
            <p:ph idx="1"/>
          </p:nvPr>
        </p:nvSpPr>
        <p:spPr/>
        <p:txBody>
          <a:bodyPr>
            <a:normAutofit fontScale="55000" lnSpcReduction="20000"/>
          </a:bodyPr>
          <a:lstStyle/>
          <a:p>
            <a:pPr marL="0" indent="0">
              <a:buNone/>
            </a:pPr>
            <a:r>
              <a:rPr lang="fr-FR" dirty="0"/>
              <a:t>« Par libre accès à cette littérature, nous entendons sa disponibilité gratuite sur l’internet public, permettant à tout utilisateur de lire, télécharger, copier, distribuer, imprimer, rechercher ou créer des liens vers les textes intégraux de ces articles, de les indexer, de les transmettre en tant que données à des logiciels ou de les utiliser à toute autre fin légale, sans barrières financières, juridiques ou techniques autres que celles inséparables de l’accès à l’internet lui-même. La seule contrainte en matière de reproduction et de distribution, et le seul rôle du droit d’auteur dans ce domaine devraient être de donner aux auteurs le contrôle de l’intégrité de leur travail et le droit d’être correctement reconnus et cités. »</a:t>
            </a:r>
          </a:p>
          <a:p>
            <a:pPr marL="0" indent="0">
              <a:buNone/>
            </a:pPr>
            <a:r>
              <a:rPr lang="fr-FR" dirty="0"/>
              <a:t>Source : (en) Budapest open Access Initiative (BOAI), « </a:t>
            </a:r>
            <a:r>
              <a:rPr lang="fr-FR" dirty="0">
                <a:hlinkClick r:id="rId2"/>
              </a:rPr>
              <a:t>Prolongue: The Budapest Open Access Initiative after 10 years.</a:t>
            </a:r>
            <a:r>
              <a:rPr lang="fr-FR" dirty="0"/>
              <a:t> », sur Budapest Open Access </a:t>
            </a:r>
            <a:r>
              <a:rPr lang="fr-FR" dirty="0" err="1"/>
              <a:t>Initative</a:t>
            </a:r>
            <a:r>
              <a:rPr lang="fr-FR" dirty="0"/>
              <a:t>, 12 septembre 2012 (consulté le 14 mars 2024)</a:t>
            </a:r>
          </a:p>
        </p:txBody>
      </p:sp>
      <p:sp>
        <p:nvSpPr>
          <p:cNvPr id="4" name="Espace réservé du numéro de diapositive 3">
            <a:extLst>
              <a:ext uri="{FF2B5EF4-FFF2-40B4-BE49-F238E27FC236}">
                <a16:creationId xmlns:a16="http://schemas.microsoft.com/office/drawing/2014/main" id="{224D7EA3-71F0-4477-E5A6-22A94D2DE60C}"/>
              </a:ext>
            </a:extLst>
          </p:cNvPr>
          <p:cNvSpPr>
            <a:spLocks noGrp="1"/>
          </p:cNvSpPr>
          <p:nvPr>
            <p:ph type="sldNum" sz="quarter" idx="12"/>
          </p:nvPr>
        </p:nvSpPr>
        <p:spPr/>
        <p:txBody>
          <a:bodyPr/>
          <a:lstStyle/>
          <a:p>
            <a:fld id="{E3446E23-20F1-A94D-8230-8190A5AEF447}" type="slidenum">
              <a:rPr lang="fr-FR" smtClean="0"/>
              <a:t>2</a:t>
            </a:fld>
            <a:endParaRPr lang="fr-FR"/>
          </a:p>
        </p:txBody>
      </p:sp>
    </p:spTree>
    <p:extLst>
      <p:ext uri="{BB962C8B-B14F-4D97-AF65-F5344CB8AC3E}">
        <p14:creationId xmlns:p14="http://schemas.microsoft.com/office/powerpoint/2010/main" val="120994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A6667-B3E7-F1E0-1682-B5BF1B0788B9}"/>
              </a:ext>
            </a:extLst>
          </p:cNvPr>
          <p:cNvSpPr>
            <a:spLocks noGrp="1"/>
          </p:cNvSpPr>
          <p:nvPr>
            <p:ph type="title"/>
          </p:nvPr>
        </p:nvSpPr>
        <p:spPr/>
        <p:txBody>
          <a:bodyPr/>
          <a:lstStyle/>
          <a:p>
            <a:r>
              <a:rPr lang="fr-FR" dirty="0"/>
              <a:t>Vers un nouvel écosystème ?</a:t>
            </a:r>
          </a:p>
        </p:txBody>
      </p:sp>
      <p:pic>
        <p:nvPicPr>
          <p:cNvPr id="11" name="Espace réservé pour une image  10" descr="Capture d'écran de la taxonomie Foster sur l'Open Science.">
            <a:extLst>
              <a:ext uri="{FF2B5EF4-FFF2-40B4-BE49-F238E27FC236}">
                <a16:creationId xmlns:a16="http://schemas.microsoft.com/office/drawing/2014/main" id="{6CC50547-D317-08D0-230D-AA4C3BEDB9A8}"/>
              </a:ext>
            </a:extLst>
          </p:cNvPr>
          <p:cNvPicPr>
            <a:picLocks noGrp="1" noChangeAspect="1"/>
          </p:cNvPicPr>
          <p:nvPr>
            <p:ph type="pic" idx="1"/>
          </p:nvPr>
        </p:nvPicPr>
        <p:blipFill>
          <a:blip r:embed="rId2"/>
          <a:srcRect l="15518" r="15518"/>
          <a:stretch/>
        </p:blipFill>
        <p:spPr/>
      </p:pic>
      <p:sp>
        <p:nvSpPr>
          <p:cNvPr id="9" name="Espace réservé du texte 8">
            <a:extLst>
              <a:ext uri="{FF2B5EF4-FFF2-40B4-BE49-F238E27FC236}">
                <a16:creationId xmlns:a16="http://schemas.microsoft.com/office/drawing/2014/main" id="{6FD2351C-5968-E942-3E6C-6DC5124EEC6F}"/>
              </a:ext>
            </a:extLst>
          </p:cNvPr>
          <p:cNvSpPr>
            <a:spLocks noGrp="1"/>
          </p:cNvSpPr>
          <p:nvPr>
            <p:ph type="body" sz="half" idx="2"/>
          </p:nvPr>
        </p:nvSpPr>
        <p:spPr/>
        <p:txBody>
          <a:bodyPr>
            <a:normAutofit fontScale="85000" lnSpcReduction="10000"/>
          </a:bodyPr>
          <a:lstStyle/>
          <a:p>
            <a:r>
              <a:rPr lang="fr-FR" dirty="0"/>
              <a:t>Foster Open Science est une initiative européenne qui vise à promouvoir la transparence et l'accessibilité dans la recherche scientifique. Au cœur de cette initiative se trouve la taxonomie de Foster sur la science ouverte, identifiant huit dimensions clés de la pratique de la science ouverte, de la publication à la formation. Cette taxonomie guide les efforts pour favoriser une culture de recherche plus ouverte et inclusive.</a:t>
            </a:r>
          </a:p>
        </p:txBody>
      </p:sp>
      <p:sp>
        <p:nvSpPr>
          <p:cNvPr id="4" name="Espace réservé du numéro de diapositive 3">
            <a:extLst>
              <a:ext uri="{FF2B5EF4-FFF2-40B4-BE49-F238E27FC236}">
                <a16:creationId xmlns:a16="http://schemas.microsoft.com/office/drawing/2014/main" id="{06460F51-BEA4-8525-16E9-2AD765446C42}"/>
              </a:ext>
            </a:extLst>
          </p:cNvPr>
          <p:cNvSpPr>
            <a:spLocks noGrp="1"/>
          </p:cNvSpPr>
          <p:nvPr>
            <p:ph type="sldNum" sz="quarter" idx="12"/>
          </p:nvPr>
        </p:nvSpPr>
        <p:spPr/>
        <p:txBody>
          <a:bodyPr/>
          <a:lstStyle/>
          <a:p>
            <a:fld id="{E3446E23-20F1-A94D-8230-8190A5AEF447}" type="slidenum">
              <a:rPr lang="fr-FR" smtClean="0"/>
              <a:t>3</a:t>
            </a:fld>
            <a:endParaRPr lang="fr-FR"/>
          </a:p>
        </p:txBody>
      </p:sp>
      <p:sp>
        <p:nvSpPr>
          <p:cNvPr id="7" name="ZoneTexte 6">
            <a:extLst>
              <a:ext uri="{FF2B5EF4-FFF2-40B4-BE49-F238E27FC236}">
                <a16:creationId xmlns:a16="http://schemas.microsoft.com/office/drawing/2014/main" id="{AF0B2741-82DB-8810-09DD-24D47B71743F}"/>
              </a:ext>
            </a:extLst>
          </p:cNvPr>
          <p:cNvSpPr txBox="1"/>
          <p:nvPr/>
        </p:nvSpPr>
        <p:spPr>
          <a:xfrm>
            <a:off x="5183187" y="5861051"/>
            <a:ext cx="6808245" cy="450089"/>
          </a:xfrm>
          <a:prstGeom prst="rect">
            <a:avLst/>
          </a:prstGeom>
        </p:spPr>
        <p:txBody>
          <a:bodyPr vert="horz" lIns="91440" tIns="45720" rIns="91440" bIns="45720" rtlCol="0">
            <a:normAutofit/>
          </a:bodyPr>
          <a:lstStyle>
            <a:lvl1pPr indent="0">
              <a:lnSpc>
                <a:spcPct val="150000"/>
              </a:lnSpc>
              <a:spcBef>
                <a:spcPts val="1000"/>
              </a:spcBef>
              <a:buFont typeface="Arial" panose="020B0604020202020204" pitchFamily="34" charset="0"/>
              <a:buNone/>
              <a:defRPr sz="2800" spc="250" baseline="0">
                <a:latin typeface="Aileron" pitchFamily="2" charset="77"/>
              </a:defRPr>
            </a:lvl1pPr>
            <a:lvl2pPr marL="685800" indent="-228600">
              <a:lnSpc>
                <a:spcPct val="150000"/>
              </a:lnSpc>
              <a:spcBef>
                <a:spcPts val="500"/>
              </a:spcBef>
              <a:buFont typeface="Arial" panose="020B0604020202020204" pitchFamily="34" charset="0"/>
              <a:buChar char="•"/>
              <a:defRPr sz="2400" spc="250" baseline="0">
                <a:latin typeface="Aileron" pitchFamily="2" charset="77"/>
              </a:defRPr>
            </a:lvl2pPr>
            <a:lvl3pPr marL="1143000" indent="-228600">
              <a:lnSpc>
                <a:spcPct val="150000"/>
              </a:lnSpc>
              <a:spcBef>
                <a:spcPts val="500"/>
              </a:spcBef>
              <a:buFont typeface="Arial" panose="020B0604020202020204" pitchFamily="34" charset="0"/>
              <a:buChar char="•"/>
              <a:defRPr sz="2000" spc="250" baseline="0">
                <a:latin typeface="Aileron" pitchFamily="2" charset="77"/>
              </a:defRPr>
            </a:lvl3pPr>
            <a:lvl4pPr marL="1600200" indent="-228600">
              <a:lnSpc>
                <a:spcPct val="150000"/>
              </a:lnSpc>
              <a:spcBef>
                <a:spcPts val="500"/>
              </a:spcBef>
              <a:buFont typeface="Arial" panose="020B0604020202020204" pitchFamily="34" charset="0"/>
              <a:buChar char="•"/>
              <a:defRPr spc="250" baseline="0">
                <a:latin typeface="Aileron" pitchFamily="2" charset="77"/>
              </a:defRPr>
            </a:lvl4pPr>
            <a:lvl5pPr marL="2057400" indent="-228600">
              <a:lnSpc>
                <a:spcPct val="150000"/>
              </a:lnSpc>
              <a:spcBef>
                <a:spcPts val="500"/>
              </a:spcBef>
              <a:buFont typeface="Arial" panose="020B0604020202020204" pitchFamily="34" charset="0"/>
              <a:buChar char="•"/>
              <a:defRPr spc="250" baseline="0">
                <a:latin typeface="Aileron"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fr-FR" sz="1000" b="0" i="0" dirty="0">
                <a:solidFill>
                  <a:srgbClr val="323232"/>
                </a:solidFill>
                <a:effectLst/>
                <a:highlight>
                  <a:srgbClr val="F5F5F5"/>
                </a:highlight>
                <a:latin typeface="H5PDroidSans"/>
              </a:rPr>
              <a:t>Source : </a:t>
            </a:r>
            <a:r>
              <a:rPr lang="fr-FR" sz="1000" b="0" i="0" dirty="0">
                <a:solidFill>
                  <a:srgbClr val="323232"/>
                </a:solidFill>
                <a:effectLst/>
                <a:highlight>
                  <a:srgbClr val="F5F5F5"/>
                </a:highlight>
                <a:latin typeface="H5PDroidSans"/>
                <a:hlinkClick r:id="rId3"/>
              </a:rPr>
              <a:t>https://figshare.com/articles/figure/Open_Science_Taxonomy/150860</a:t>
            </a:r>
            <a:endParaRPr lang="fr-FR" sz="1000" b="0" i="0" dirty="0">
              <a:solidFill>
                <a:srgbClr val="323232"/>
              </a:solidFill>
              <a:effectLst/>
              <a:highlight>
                <a:srgbClr val="F5F5F5"/>
              </a:highlight>
              <a:latin typeface="H5PDroidSans"/>
            </a:endParaRPr>
          </a:p>
        </p:txBody>
      </p:sp>
    </p:spTree>
    <p:extLst>
      <p:ext uri="{BB962C8B-B14F-4D97-AF65-F5344CB8AC3E}">
        <p14:creationId xmlns:p14="http://schemas.microsoft.com/office/powerpoint/2010/main" val="263868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472B6-B147-BEEC-8832-F19B02AB67BC}"/>
              </a:ext>
            </a:extLst>
          </p:cNvPr>
          <p:cNvSpPr>
            <a:spLocks noGrp="1"/>
          </p:cNvSpPr>
          <p:nvPr>
            <p:ph type="title"/>
          </p:nvPr>
        </p:nvSpPr>
        <p:spPr/>
        <p:txBody>
          <a:bodyPr>
            <a:normAutofit/>
          </a:bodyPr>
          <a:lstStyle/>
          <a:p>
            <a:pPr algn="ctr"/>
            <a:r>
              <a:rPr lang="fr-FR" dirty="0"/>
              <a:t>Plateformes de revues en libre accès</a:t>
            </a:r>
          </a:p>
        </p:txBody>
      </p:sp>
      <p:sp>
        <p:nvSpPr>
          <p:cNvPr id="4" name="Espace réservé du numéro de diapositive 3">
            <a:extLst>
              <a:ext uri="{FF2B5EF4-FFF2-40B4-BE49-F238E27FC236}">
                <a16:creationId xmlns:a16="http://schemas.microsoft.com/office/drawing/2014/main" id="{54EE2C06-8E6A-3B17-A7AF-450348DEB334}"/>
              </a:ext>
            </a:extLst>
          </p:cNvPr>
          <p:cNvSpPr>
            <a:spLocks noGrp="1"/>
          </p:cNvSpPr>
          <p:nvPr>
            <p:ph type="sldNum" sz="quarter" idx="12"/>
          </p:nvPr>
        </p:nvSpPr>
        <p:spPr/>
        <p:txBody>
          <a:bodyPr/>
          <a:lstStyle/>
          <a:p>
            <a:fld id="{E3446E23-20F1-A94D-8230-8190A5AEF447}" type="slidenum">
              <a:rPr lang="fr-FR" smtClean="0"/>
              <a:t>4</a:t>
            </a:fld>
            <a:endParaRPr lang="fr-FR"/>
          </a:p>
        </p:txBody>
      </p:sp>
      <p:pic>
        <p:nvPicPr>
          <p:cNvPr id="6" name="Image 5" descr="Une image contenant texte, capture d’écran, logiciel, Site web&#10;&#10;Description générée automatiquement">
            <a:extLst>
              <a:ext uri="{FF2B5EF4-FFF2-40B4-BE49-F238E27FC236}">
                <a16:creationId xmlns:a16="http://schemas.microsoft.com/office/drawing/2014/main" id="{49C31827-CA30-3829-77DA-37A8EA2196EB}"/>
              </a:ext>
            </a:extLst>
          </p:cNvPr>
          <p:cNvPicPr>
            <a:picLocks noChangeAspect="1"/>
          </p:cNvPicPr>
          <p:nvPr/>
        </p:nvPicPr>
        <p:blipFill rotWithShape="1">
          <a:blip r:embed="rId2"/>
          <a:srcRect t="13918"/>
          <a:stretch/>
        </p:blipFill>
        <p:spPr>
          <a:xfrm>
            <a:off x="248771" y="1921297"/>
            <a:ext cx="3658927" cy="1911670"/>
          </a:xfrm>
          <a:prstGeom prst="rect">
            <a:avLst/>
          </a:prstGeom>
        </p:spPr>
      </p:pic>
      <p:pic>
        <p:nvPicPr>
          <p:cNvPr id="8" name="Image 7" descr="Une image contenant texte, capture d’écran, logiciel, Page web&#10;&#10;Description générée automatiquement">
            <a:extLst>
              <a:ext uri="{FF2B5EF4-FFF2-40B4-BE49-F238E27FC236}">
                <a16:creationId xmlns:a16="http://schemas.microsoft.com/office/drawing/2014/main" id="{A90A0A44-976A-CAFC-AEA7-3702BD54E236}"/>
              </a:ext>
            </a:extLst>
          </p:cNvPr>
          <p:cNvPicPr>
            <a:picLocks noChangeAspect="1"/>
          </p:cNvPicPr>
          <p:nvPr/>
        </p:nvPicPr>
        <p:blipFill rotWithShape="1">
          <a:blip r:embed="rId3"/>
          <a:srcRect t="13918"/>
          <a:stretch/>
        </p:blipFill>
        <p:spPr>
          <a:xfrm>
            <a:off x="4266536" y="1921296"/>
            <a:ext cx="3658926" cy="1911669"/>
          </a:xfrm>
          <a:prstGeom prst="rect">
            <a:avLst/>
          </a:prstGeom>
        </p:spPr>
      </p:pic>
      <p:pic>
        <p:nvPicPr>
          <p:cNvPr id="10" name="Image 9" descr="Une image contenant texte, capture d’écran, logiciel, Site web&#10;&#10;Description générée automatiquement">
            <a:extLst>
              <a:ext uri="{FF2B5EF4-FFF2-40B4-BE49-F238E27FC236}">
                <a16:creationId xmlns:a16="http://schemas.microsoft.com/office/drawing/2014/main" id="{47921FDA-7577-9729-6375-EE74BB8C9394}"/>
              </a:ext>
            </a:extLst>
          </p:cNvPr>
          <p:cNvPicPr>
            <a:picLocks noChangeAspect="1"/>
          </p:cNvPicPr>
          <p:nvPr/>
        </p:nvPicPr>
        <p:blipFill rotWithShape="1">
          <a:blip r:embed="rId4"/>
          <a:srcRect t="14064"/>
          <a:stretch/>
        </p:blipFill>
        <p:spPr>
          <a:xfrm>
            <a:off x="8284300" y="1924539"/>
            <a:ext cx="3658927" cy="1908426"/>
          </a:xfrm>
          <a:prstGeom prst="rect">
            <a:avLst/>
          </a:prstGeom>
        </p:spPr>
      </p:pic>
      <p:sp>
        <p:nvSpPr>
          <p:cNvPr id="11" name="ZoneTexte 10">
            <a:extLst>
              <a:ext uri="{FF2B5EF4-FFF2-40B4-BE49-F238E27FC236}">
                <a16:creationId xmlns:a16="http://schemas.microsoft.com/office/drawing/2014/main" id="{485D3806-7E16-C235-570C-28848EB92A87}"/>
              </a:ext>
            </a:extLst>
          </p:cNvPr>
          <p:cNvSpPr txBox="1"/>
          <p:nvPr/>
        </p:nvSpPr>
        <p:spPr>
          <a:xfrm>
            <a:off x="248771" y="3935433"/>
            <a:ext cx="3658927" cy="2097232"/>
          </a:xfrm>
          <a:prstGeom prst="rect">
            <a:avLst/>
          </a:prstGeom>
        </p:spPr>
        <p:txBody>
          <a:bodyPr vert="horz" lIns="91440" tIns="45720" rIns="91440" bIns="45720" rtlCol="0">
            <a:normAutofit fontScale="92500" lnSpcReduction="20000"/>
          </a:bodyPr>
          <a:lstStyle>
            <a:lvl1pPr indent="0">
              <a:lnSpc>
                <a:spcPct val="150000"/>
              </a:lnSpc>
              <a:spcBef>
                <a:spcPts val="1000"/>
              </a:spcBef>
              <a:buFont typeface="Arial" panose="020B0604020202020204" pitchFamily="34" charset="0"/>
              <a:buNone/>
              <a:defRPr sz="2800" spc="250" baseline="0">
                <a:latin typeface="Aileron" pitchFamily="2" charset="77"/>
              </a:defRPr>
            </a:lvl1pPr>
            <a:lvl2pPr marL="685800" indent="-228600">
              <a:lnSpc>
                <a:spcPct val="150000"/>
              </a:lnSpc>
              <a:spcBef>
                <a:spcPts val="500"/>
              </a:spcBef>
              <a:buFont typeface="Arial" panose="020B0604020202020204" pitchFamily="34" charset="0"/>
              <a:buChar char="•"/>
              <a:defRPr sz="2400" spc="250" baseline="0">
                <a:latin typeface="Aileron" pitchFamily="2" charset="77"/>
              </a:defRPr>
            </a:lvl2pPr>
            <a:lvl3pPr marL="1143000" indent="-228600">
              <a:lnSpc>
                <a:spcPct val="150000"/>
              </a:lnSpc>
              <a:spcBef>
                <a:spcPts val="500"/>
              </a:spcBef>
              <a:buFont typeface="Arial" panose="020B0604020202020204" pitchFamily="34" charset="0"/>
              <a:buChar char="•"/>
              <a:defRPr sz="2000" spc="250" baseline="0">
                <a:latin typeface="Aileron" pitchFamily="2" charset="77"/>
              </a:defRPr>
            </a:lvl3pPr>
            <a:lvl4pPr marL="1600200" indent="-228600">
              <a:lnSpc>
                <a:spcPct val="150000"/>
              </a:lnSpc>
              <a:spcBef>
                <a:spcPts val="500"/>
              </a:spcBef>
              <a:buFont typeface="Arial" panose="020B0604020202020204" pitchFamily="34" charset="0"/>
              <a:buChar char="•"/>
              <a:defRPr spc="250" baseline="0">
                <a:latin typeface="Aileron" pitchFamily="2" charset="77"/>
              </a:defRPr>
            </a:lvl4pPr>
            <a:lvl5pPr marL="2057400" indent="-228600">
              <a:lnSpc>
                <a:spcPct val="150000"/>
              </a:lnSpc>
              <a:spcBef>
                <a:spcPts val="500"/>
              </a:spcBef>
              <a:buFont typeface="Arial" panose="020B0604020202020204" pitchFamily="34" charset="0"/>
              <a:buChar char="•"/>
              <a:defRPr spc="250" baseline="0">
                <a:latin typeface="Aileron"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fr-FR" sz="1400" dirty="0">
                <a:hlinkClick r:id="rId5"/>
              </a:rPr>
              <a:t>OpenEdition Journals</a:t>
            </a:r>
            <a:endParaRPr lang="fr-FR" sz="1400" dirty="0"/>
          </a:p>
          <a:p>
            <a:pPr algn="ctr"/>
            <a:r>
              <a:rPr lang="fr-FR" sz="1400" dirty="0" err="1"/>
              <a:t>Openedition</a:t>
            </a:r>
            <a:r>
              <a:rPr lang="fr-FR" sz="1400" dirty="0"/>
              <a:t> </a:t>
            </a:r>
            <a:r>
              <a:rPr lang="fr-FR" sz="1400" dirty="0" err="1"/>
              <a:t>Journals</a:t>
            </a:r>
            <a:r>
              <a:rPr lang="fr-FR" sz="1400" dirty="0"/>
              <a:t> est une plateforme offrant un accès gratuit et ouvert à une large gamme de revues académiques en sciences humaines et sociales.</a:t>
            </a:r>
          </a:p>
        </p:txBody>
      </p:sp>
      <p:sp>
        <p:nvSpPr>
          <p:cNvPr id="12" name="ZoneTexte 11">
            <a:extLst>
              <a:ext uri="{FF2B5EF4-FFF2-40B4-BE49-F238E27FC236}">
                <a16:creationId xmlns:a16="http://schemas.microsoft.com/office/drawing/2014/main" id="{9C818F7B-02AC-D87C-5E2D-80F61C899EB8}"/>
              </a:ext>
            </a:extLst>
          </p:cNvPr>
          <p:cNvSpPr txBox="1"/>
          <p:nvPr/>
        </p:nvSpPr>
        <p:spPr>
          <a:xfrm>
            <a:off x="4266535" y="3955143"/>
            <a:ext cx="3658927" cy="2077522"/>
          </a:xfrm>
          <a:prstGeom prst="rect">
            <a:avLst/>
          </a:prstGeom>
        </p:spPr>
        <p:txBody>
          <a:bodyPr vert="horz" lIns="91440" tIns="45720" rIns="91440" bIns="45720" rtlCol="0">
            <a:normAutofit fontScale="92500" lnSpcReduction="20000"/>
          </a:bodyPr>
          <a:lstStyle>
            <a:lvl1pPr indent="0">
              <a:lnSpc>
                <a:spcPct val="150000"/>
              </a:lnSpc>
              <a:spcBef>
                <a:spcPts val="1000"/>
              </a:spcBef>
              <a:buFont typeface="Arial" panose="020B0604020202020204" pitchFamily="34" charset="0"/>
              <a:buNone/>
              <a:defRPr sz="2800" spc="250" baseline="0">
                <a:latin typeface="Aileron" pitchFamily="2" charset="77"/>
              </a:defRPr>
            </a:lvl1pPr>
            <a:lvl2pPr marL="685800" indent="-228600">
              <a:lnSpc>
                <a:spcPct val="150000"/>
              </a:lnSpc>
              <a:spcBef>
                <a:spcPts val="500"/>
              </a:spcBef>
              <a:buFont typeface="Arial" panose="020B0604020202020204" pitchFamily="34" charset="0"/>
              <a:buChar char="•"/>
              <a:defRPr sz="2400" spc="250" baseline="0">
                <a:latin typeface="Aileron" pitchFamily="2" charset="77"/>
              </a:defRPr>
            </a:lvl2pPr>
            <a:lvl3pPr marL="1143000" indent="-228600">
              <a:lnSpc>
                <a:spcPct val="150000"/>
              </a:lnSpc>
              <a:spcBef>
                <a:spcPts val="500"/>
              </a:spcBef>
              <a:buFont typeface="Arial" panose="020B0604020202020204" pitchFamily="34" charset="0"/>
              <a:buChar char="•"/>
              <a:defRPr sz="2000" spc="250" baseline="0">
                <a:latin typeface="Aileron" pitchFamily="2" charset="77"/>
              </a:defRPr>
            </a:lvl3pPr>
            <a:lvl4pPr marL="1600200" indent="-228600">
              <a:lnSpc>
                <a:spcPct val="150000"/>
              </a:lnSpc>
              <a:spcBef>
                <a:spcPts val="500"/>
              </a:spcBef>
              <a:buFont typeface="Arial" panose="020B0604020202020204" pitchFamily="34" charset="0"/>
              <a:buChar char="•"/>
              <a:defRPr spc="250" baseline="0">
                <a:latin typeface="Aileron" pitchFamily="2" charset="77"/>
              </a:defRPr>
            </a:lvl4pPr>
            <a:lvl5pPr marL="2057400" indent="-228600">
              <a:lnSpc>
                <a:spcPct val="150000"/>
              </a:lnSpc>
              <a:spcBef>
                <a:spcPts val="500"/>
              </a:spcBef>
              <a:buFont typeface="Arial" panose="020B0604020202020204" pitchFamily="34" charset="0"/>
              <a:buChar char="•"/>
              <a:defRPr spc="250" baseline="0">
                <a:latin typeface="Aileron"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fr-FR" sz="1400" dirty="0">
                <a:hlinkClick r:id="rId6"/>
              </a:rPr>
              <a:t>Episciences</a:t>
            </a:r>
            <a:endParaRPr lang="fr-FR" sz="1400" dirty="0"/>
          </a:p>
          <a:p>
            <a:pPr algn="ctr"/>
            <a:r>
              <a:rPr lang="fr-FR" sz="1400" dirty="0" err="1"/>
              <a:t>Episciences</a:t>
            </a:r>
            <a:r>
              <a:rPr lang="fr-FR" sz="1400" dirty="0"/>
              <a:t> est une plateforme qui offre un accès libre et gratuit à des revues académiques dans le domaine des sciences exactes et des mathématiques.</a:t>
            </a:r>
          </a:p>
        </p:txBody>
      </p:sp>
      <p:sp>
        <p:nvSpPr>
          <p:cNvPr id="13" name="ZoneTexte 12">
            <a:extLst>
              <a:ext uri="{FF2B5EF4-FFF2-40B4-BE49-F238E27FC236}">
                <a16:creationId xmlns:a16="http://schemas.microsoft.com/office/drawing/2014/main" id="{A9ACF2E9-E0E9-52BF-4042-C082D90570EB}"/>
              </a:ext>
            </a:extLst>
          </p:cNvPr>
          <p:cNvSpPr txBox="1"/>
          <p:nvPr/>
        </p:nvSpPr>
        <p:spPr>
          <a:xfrm>
            <a:off x="8284299" y="3974853"/>
            <a:ext cx="3658927" cy="2077522"/>
          </a:xfrm>
          <a:prstGeom prst="rect">
            <a:avLst/>
          </a:prstGeom>
        </p:spPr>
        <p:txBody>
          <a:bodyPr vert="horz" lIns="91440" tIns="45720" rIns="91440" bIns="45720" rtlCol="0">
            <a:normAutofit fontScale="92500"/>
          </a:bodyPr>
          <a:lstStyle>
            <a:lvl1pPr indent="0">
              <a:lnSpc>
                <a:spcPct val="150000"/>
              </a:lnSpc>
              <a:spcBef>
                <a:spcPts val="1000"/>
              </a:spcBef>
              <a:buFont typeface="Arial" panose="020B0604020202020204" pitchFamily="34" charset="0"/>
              <a:buNone/>
              <a:defRPr sz="2800" spc="250" baseline="0">
                <a:latin typeface="Aileron" pitchFamily="2" charset="77"/>
              </a:defRPr>
            </a:lvl1pPr>
            <a:lvl2pPr marL="685800" indent="-228600">
              <a:lnSpc>
                <a:spcPct val="150000"/>
              </a:lnSpc>
              <a:spcBef>
                <a:spcPts val="500"/>
              </a:spcBef>
              <a:buFont typeface="Arial" panose="020B0604020202020204" pitchFamily="34" charset="0"/>
              <a:buChar char="•"/>
              <a:defRPr sz="2400" spc="250" baseline="0">
                <a:latin typeface="Aileron" pitchFamily="2" charset="77"/>
              </a:defRPr>
            </a:lvl2pPr>
            <a:lvl3pPr marL="1143000" indent="-228600">
              <a:lnSpc>
                <a:spcPct val="150000"/>
              </a:lnSpc>
              <a:spcBef>
                <a:spcPts val="500"/>
              </a:spcBef>
              <a:buFont typeface="Arial" panose="020B0604020202020204" pitchFamily="34" charset="0"/>
              <a:buChar char="•"/>
              <a:defRPr sz="2000" spc="250" baseline="0">
                <a:latin typeface="Aileron" pitchFamily="2" charset="77"/>
              </a:defRPr>
            </a:lvl3pPr>
            <a:lvl4pPr marL="1600200" indent="-228600">
              <a:lnSpc>
                <a:spcPct val="150000"/>
              </a:lnSpc>
              <a:spcBef>
                <a:spcPts val="500"/>
              </a:spcBef>
              <a:buFont typeface="Arial" panose="020B0604020202020204" pitchFamily="34" charset="0"/>
              <a:buChar char="•"/>
              <a:defRPr spc="250" baseline="0">
                <a:latin typeface="Aileron" pitchFamily="2" charset="77"/>
              </a:defRPr>
            </a:lvl4pPr>
            <a:lvl5pPr marL="2057400" indent="-228600">
              <a:lnSpc>
                <a:spcPct val="150000"/>
              </a:lnSpc>
              <a:spcBef>
                <a:spcPts val="500"/>
              </a:spcBef>
              <a:buFont typeface="Arial" panose="020B0604020202020204" pitchFamily="34" charset="0"/>
              <a:buChar char="•"/>
              <a:defRPr spc="250" baseline="0">
                <a:latin typeface="Aileron"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fr-FR" sz="1400" dirty="0">
                <a:hlinkClick r:id="rId7"/>
              </a:rPr>
              <a:t>Centre Mersenne</a:t>
            </a:r>
            <a:endParaRPr lang="fr-FR" sz="1400" dirty="0"/>
          </a:p>
          <a:p>
            <a:pPr algn="ctr"/>
            <a:r>
              <a:rPr lang="fr-FR" sz="1400" dirty="0"/>
              <a:t>Le Centre Mersenne est une plateforme dédiée à la publication et à la diffusion en libre accès de revues scientifiques et mathématiques.</a:t>
            </a:r>
          </a:p>
        </p:txBody>
      </p:sp>
    </p:spTree>
    <p:extLst>
      <p:ext uri="{BB962C8B-B14F-4D97-AF65-F5344CB8AC3E}">
        <p14:creationId xmlns:p14="http://schemas.microsoft.com/office/powerpoint/2010/main" val="337172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95715-3C8A-F0CB-60B3-BCCAA1349C17}"/>
              </a:ext>
            </a:extLst>
          </p:cNvPr>
          <p:cNvSpPr>
            <a:spLocks noGrp="1"/>
          </p:cNvSpPr>
          <p:nvPr>
            <p:ph type="title"/>
          </p:nvPr>
        </p:nvSpPr>
        <p:spPr/>
        <p:txBody>
          <a:bodyPr/>
          <a:lstStyle/>
          <a:p>
            <a:r>
              <a:rPr lang="fr-FR" dirty="0"/>
              <a:t>Lutte contre les éditeurs prédateurs</a:t>
            </a:r>
          </a:p>
        </p:txBody>
      </p:sp>
      <p:sp>
        <p:nvSpPr>
          <p:cNvPr id="4" name="Espace réservé du numéro de diapositive 3">
            <a:extLst>
              <a:ext uri="{FF2B5EF4-FFF2-40B4-BE49-F238E27FC236}">
                <a16:creationId xmlns:a16="http://schemas.microsoft.com/office/drawing/2014/main" id="{5E37FEE8-EEEF-8358-FBE8-BC965191040B}"/>
              </a:ext>
            </a:extLst>
          </p:cNvPr>
          <p:cNvSpPr>
            <a:spLocks noGrp="1"/>
          </p:cNvSpPr>
          <p:nvPr>
            <p:ph type="sldNum" sz="quarter" idx="12"/>
          </p:nvPr>
        </p:nvSpPr>
        <p:spPr/>
        <p:txBody>
          <a:bodyPr/>
          <a:lstStyle/>
          <a:p>
            <a:fld id="{E3446E23-20F1-A94D-8230-8190A5AEF447}" type="slidenum">
              <a:rPr lang="fr-FR" smtClean="0"/>
              <a:t>5</a:t>
            </a:fld>
            <a:endParaRPr lang="fr-FR"/>
          </a:p>
        </p:txBody>
      </p:sp>
      <p:pic>
        <p:nvPicPr>
          <p:cNvPr id="5" name="Média en ligne 4" descr="Guillaume Cabanac, « dépollueur scientifique » | Interview">
            <a:hlinkClick r:id="" action="ppaction://media"/>
            <a:extLst>
              <a:ext uri="{FF2B5EF4-FFF2-40B4-BE49-F238E27FC236}">
                <a16:creationId xmlns:a16="http://schemas.microsoft.com/office/drawing/2014/main" id="{382975C4-255A-972D-F533-8B82359E2CEA}"/>
              </a:ext>
            </a:extLst>
          </p:cNvPr>
          <p:cNvPicPr>
            <a:picLocks noRot="1" noChangeAspect="1"/>
          </p:cNvPicPr>
          <p:nvPr>
            <a:videoFile r:link="rId1"/>
          </p:nvPr>
        </p:nvPicPr>
        <p:blipFill>
          <a:blip r:embed="rId3"/>
          <a:stretch>
            <a:fillRect/>
          </a:stretch>
        </p:blipFill>
        <p:spPr>
          <a:xfrm>
            <a:off x="356260" y="3990022"/>
            <a:ext cx="3146961" cy="1778033"/>
          </a:xfrm>
          <a:prstGeom prst="rect">
            <a:avLst/>
          </a:prstGeom>
        </p:spPr>
      </p:pic>
      <p:sp>
        <p:nvSpPr>
          <p:cNvPr id="6" name="Espace réservé du texte 8">
            <a:extLst>
              <a:ext uri="{FF2B5EF4-FFF2-40B4-BE49-F238E27FC236}">
                <a16:creationId xmlns:a16="http://schemas.microsoft.com/office/drawing/2014/main" id="{C51482EF-6A14-BF79-E841-8007A704F8EE}"/>
              </a:ext>
            </a:extLst>
          </p:cNvPr>
          <p:cNvSpPr txBox="1">
            <a:spLocks/>
          </p:cNvSpPr>
          <p:nvPr/>
        </p:nvSpPr>
        <p:spPr>
          <a:xfrm>
            <a:off x="248772" y="1690687"/>
            <a:ext cx="11694456" cy="4075515"/>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spc="250" baseline="0">
                <a:solidFill>
                  <a:schemeClr val="tx1"/>
                </a:solidFill>
                <a:latin typeface="Aileron" pitchFamily="2" charset="77"/>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spc="250" baseline="0">
                <a:solidFill>
                  <a:schemeClr val="tx1"/>
                </a:solidFill>
                <a:latin typeface="Aileron" pitchFamily="2" charset="77"/>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spc="250" baseline="0">
                <a:solidFill>
                  <a:schemeClr val="tx1"/>
                </a:solidFill>
                <a:latin typeface="Aileron" pitchFamily="2" charset="77"/>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spc="250" baseline="0">
                <a:solidFill>
                  <a:schemeClr val="tx1"/>
                </a:solidFill>
                <a:latin typeface="Aileron"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spc="250" baseline="0">
                <a:solidFill>
                  <a:schemeClr val="tx1"/>
                </a:solidFill>
                <a:latin typeface="Ailero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0" i="0" dirty="0">
                <a:effectLst/>
              </a:rPr>
              <a:t>Les articles frauduleux nuisent à l'intégrité de la science. </a:t>
            </a:r>
          </a:p>
          <a:p>
            <a:pPr marL="0" indent="0">
              <a:buNone/>
            </a:pPr>
            <a:r>
              <a:rPr lang="fr-FR" sz="1600" b="0" i="0" dirty="0">
                <a:effectLst/>
              </a:rPr>
              <a:t>Dans la vidéo ci-dessous, Guillaume Cabanac, enseignant-chercheur à l'université Toulouse-3, présente le logiciel qu’il a développé afin de détecter les signes de fraude dans les publications scientifiques.</a:t>
            </a:r>
          </a:p>
          <a:p>
            <a:pPr marL="0" indent="0">
              <a:buNone/>
            </a:pPr>
            <a:r>
              <a:rPr lang="fr-FR" sz="1600" dirty="0"/>
              <a:t>Source : </a:t>
            </a:r>
            <a:r>
              <a:rPr lang="fr-FR" sz="1600" dirty="0">
                <a:hlinkClick r:id="rId4"/>
              </a:rPr>
              <a:t>Guillaume Cabanac, « dépollueur scientifique », Le Monde</a:t>
            </a:r>
            <a:endParaRPr lang="fr-FR" sz="1600" dirty="0"/>
          </a:p>
        </p:txBody>
      </p:sp>
    </p:spTree>
    <p:extLst>
      <p:ext uri="{BB962C8B-B14F-4D97-AF65-F5344CB8AC3E}">
        <p14:creationId xmlns:p14="http://schemas.microsoft.com/office/powerpoint/2010/main" val="17014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Callisto-theme1">
  <a:themeElements>
    <a:clrScheme name="Palette Callisto">
      <a:dk1>
        <a:srgbClr val="282828"/>
      </a:dk1>
      <a:lt1>
        <a:srgbClr val="F3F6FB"/>
      </a:lt1>
      <a:dk2>
        <a:srgbClr val="090C9B"/>
      </a:dk2>
      <a:lt2>
        <a:srgbClr val="F3F6FB"/>
      </a:lt2>
      <a:accent1>
        <a:srgbClr val="EF476F"/>
      </a:accent1>
      <a:accent2>
        <a:srgbClr val="B7C0EE"/>
      </a:accent2>
      <a:accent3>
        <a:srgbClr val="BA2CFF"/>
      </a:accent3>
      <a:accent4>
        <a:srgbClr val="EF7FC6"/>
      </a:accent4>
      <a:accent5>
        <a:srgbClr val="62F359"/>
      </a:accent5>
      <a:accent6>
        <a:srgbClr val="E8DD14"/>
      </a:accent6>
      <a:hlink>
        <a:srgbClr val="EF476F"/>
      </a:hlink>
      <a:folHlink>
        <a:srgbClr val="F3909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listo-theme1" id="{42CF8B9A-C575-7C49-9C2D-8968562B7652}" vid="{6A848BD8-4544-1745-AA8B-203876B5998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Callisto-theme1</Template>
  <TotalTime>623</TotalTime>
  <Words>426</Words>
  <Application>Microsoft Macintosh PowerPoint</Application>
  <PresentationFormat>Grand écran</PresentationFormat>
  <Paragraphs>26</Paragraphs>
  <Slides>5</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Aileron Light</vt:lpstr>
      <vt:lpstr>Aptos</vt:lpstr>
      <vt:lpstr>Arial</vt:lpstr>
      <vt:lpstr>H5PDroidSans</vt:lpstr>
      <vt:lpstr>Callisto-theme1</vt:lpstr>
      <vt:lpstr>Exploiter  l’Open Access  en recherche d’informations</vt:lpstr>
      <vt:lpstr>Définir l’Open Access</vt:lpstr>
      <vt:lpstr>Vers un nouvel écosystème ?</vt:lpstr>
      <vt:lpstr>Plateformes de revues en libre accès</vt:lpstr>
      <vt:lpstr>Lutte contre les éditeurs prédateurs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Exploiter  l’Open Access en recherche d’informations</dc:title>
  <dc:creator>Viet Jeannaud</dc:creator>
  <cp:lastModifiedBy>Viet Jeannaud</cp:lastModifiedBy>
  <cp:revision>37</cp:revision>
  <dcterms:created xsi:type="dcterms:W3CDTF">2024-03-14T10:21:14Z</dcterms:created>
  <dcterms:modified xsi:type="dcterms:W3CDTF">2024-09-09T13:29:31Z</dcterms:modified>
</cp:coreProperties>
</file>