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5"/>
  </p:notesMasterIdLst>
  <p:sldIdLst>
    <p:sldId id="270" r:id="rId5"/>
    <p:sldId id="258" r:id="rId6"/>
    <p:sldId id="287" r:id="rId7"/>
    <p:sldId id="259" r:id="rId8"/>
    <p:sldId id="271" r:id="rId9"/>
    <p:sldId id="274" r:id="rId10"/>
    <p:sldId id="275" r:id="rId11"/>
    <p:sldId id="276" r:id="rId12"/>
    <p:sldId id="297" r:id="rId13"/>
    <p:sldId id="277" r:id="rId14"/>
    <p:sldId id="296" r:id="rId15"/>
    <p:sldId id="278" r:id="rId16"/>
    <p:sldId id="260" r:id="rId17"/>
    <p:sldId id="279" r:id="rId18"/>
    <p:sldId id="280" r:id="rId19"/>
    <p:sldId id="281" r:id="rId20"/>
    <p:sldId id="282" r:id="rId21"/>
    <p:sldId id="283" r:id="rId22"/>
    <p:sldId id="284" r:id="rId23"/>
    <p:sldId id="285" r:id="rId24"/>
    <p:sldId id="286" r:id="rId25"/>
    <p:sldId id="263" r:id="rId26"/>
    <p:sldId id="261" r:id="rId27"/>
    <p:sldId id="288" r:id="rId28"/>
    <p:sldId id="291" r:id="rId29"/>
    <p:sldId id="292" r:id="rId30"/>
    <p:sldId id="289" r:id="rId31"/>
    <p:sldId id="293" r:id="rId32"/>
    <p:sldId id="294" r:id="rId33"/>
    <p:sldId id="295" r:id="rId3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B2D2"/>
    <a:srgbClr val="92B0D2"/>
    <a:srgbClr val="E2E2E2"/>
    <a:srgbClr val="1E2B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22E2F6-9FC6-4BFA-9F8E-2070C6DB1652}" v="182" dt="2024-07-04T06:55:57.469"/>
    <p1510:client id="{791E53F7-1FA3-CB0B-5334-F37D4BB3D2A4}" v="9" dt="2024-07-05T09:31:41.916"/>
    <p1510:client id="{F691E9CD-3B83-48C2-944D-F6F296B237D6}" v="360" dt="2024-07-03T14:32:55.0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11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E117C9-DC69-4474-95AE-B5B905E0C089}" type="datetimeFigureOut">
              <a:rPr lang="fr-FR" smtClean="0"/>
              <a:t>05/07/2024</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1E5AB4-6DAB-460B-B1F2-D187681C329E}" type="slidenum">
              <a:rPr lang="fr-FR" smtClean="0"/>
              <a:t>‹N°›</a:t>
            </a:fld>
            <a:endParaRPr lang="fr-FR"/>
          </a:p>
        </p:txBody>
      </p:sp>
    </p:spTree>
    <p:extLst>
      <p:ext uri="{BB962C8B-B14F-4D97-AF65-F5344CB8AC3E}">
        <p14:creationId xmlns:p14="http://schemas.microsoft.com/office/powerpoint/2010/main" val="3882216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sz="1200" b="0" baseline="0"/>
          </a:p>
        </p:txBody>
      </p:sp>
      <p:sp>
        <p:nvSpPr>
          <p:cNvPr id="4" name="Espace réservé du numéro de diapositive 3"/>
          <p:cNvSpPr>
            <a:spLocks noGrp="1"/>
          </p:cNvSpPr>
          <p:nvPr>
            <p:ph type="sldNum" sz="quarter" idx="5"/>
          </p:nvPr>
        </p:nvSpPr>
        <p:spPr/>
        <p:txBody>
          <a:bodyPr/>
          <a:lstStyle/>
          <a:p>
            <a:pPr>
              <a:defRPr/>
            </a:pPr>
            <a:fld id="{50B2254C-B2CA-47D4-BFD4-19CC24CAB27B}" type="slidenum">
              <a:rPr lang="fr-FR" smtClean="0"/>
              <a:pPr>
                <a:defRPr/>
              </a:pPr>
              <a:t>2</a:t>
            </a:fld>
            <a:endParaRPr lang="fr-FR"/>
          </a:p>
        </p:txBody>
      </p:sp>
      <p:sp>
        <p:nvSpPr>
          <p:cNvPr id="2" name="Espace réservé de la date 1"/>
          <p:cNvSpPr>
            <a:spLocks noGrp="1"/>
          </p:cNvSpPr>
          <p:nvPr>
            <p:ph type="dt" idx="10"/>
          </p:nvPr>
        </p:nvSpPr>
        <p:spPr/>
        <p:txBody>
          <a:bodyPr/>
          <a:lstStyle/>
          <a:p>
            <a:pPr>
              <a:defRPr/>
            </a:pPr>
            <a:r>
              <a:rPr lang="fr-FR"/>
              <a:t>25/09/2014</a:t>
            </a:r>
          </a:p>
        </p:txBody>
      </p:sp>
    </p:spTree>
    <p:extLst>
      <p:ext uri="{BB962C8B-B14F-4D97-AF65-F5344CB8AC3E}">
        <p14:creationId xmlns:p14="http://schemas.microsoft.com/office/powerpoint/2010/main" val="1365977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sz="1200" b="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4</a:t>
            </a:fld>
            <a:endParaRPr lang="fr-FR"/>
          </a:p>
        </p:txBody>
      </p:sp>
      <p:sp>
        <p:nvSpPr>
          <p:cNvPr id="2" name="Espace réservé de la date 1"/>
          <p:cNvSpPr>
            <a:spLocks noGrp="1"/>
          </p:cNvSpPr>
          <p:nvPr>
            <p:ph type="dt" idx="10"/>
          </p:nvPr>
        </p:nvSpPr>
        <p:spPr/>
        <p:txBody>
          <a:bodyPr/>
          <a:lstStyle/>
          <a:p>
            <a:pPr>
              <a:defRPr/>
            </a:pPr>
            <a:r>
              <a:rPr lang="fr-FR"/>
              <a:t>25/09/2014</a:t>
            </a:r>
          </a:p>
        </p:txBody>
      </p:sp>
    </p:spTree>
    <p:extLst>
      <p:ext uri="{BB962C8B-B14F-4D97-AF65-F5344CB8AC3E}">
        <p14:creationId xmlns:p14="http://schemas.microsoft.com/office/powerpoint/2010/main" val="9559839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b="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solidFill>
                  <a:prstClr val="black"/>
                </a:solidFill>
              </a:rPr>
              <a:pPr>
                <a:defRPr/>
              </a:pPr>
              <a:t>13</a:t>
            </a:fld>
            <a:endParaRPr lang="fr-FR">
              <a:solidFill>
                <a:prstClr val="black"/>
              </a:solidFill>
            </a:endParaRPr>
          </a:p>
        </p:txBody>
      </p:sp>
      <p:sp>
        <p:nvSpPr>
          <p:cNvPr id="2" name="Espace réservé de la date 1"/>
          <p:cNvSpPr>
            <a:spLocks noGrp="1"/>
          </p:cNvSpPr>
          <p:nvPr>
            <p:ph type="dt" idx="10"/>
          </p:nvPr>
        </p:nvSpPr>
        <p:spPr/>
        <p:txBody>
          <a:bodyPr/>
          <a:lstStyle/>
          <a:p>
            <a:pPr>
              <a:defRPr/>
            </a:pPr>
            <a:r>
              <a:rPr lang="fr-FR">
                <a:solidFill>
                  <a:prstClr val="black"/>
                </a:solidFill>
              </a:rPr>
              <a:t>25/09/2014</a:t>
            </a:r>
          </a:p>
        </p:txBody>
      </p:sp>
    </p:spTree>
    <p:extLst>
      <p:ext uri="{BB962C8B-B14F-4D97-AF65-F5344CB8AC3E}">
        <p14:creationId xmlns:p14="http://schemas.microsoft.com/office/powerpoint/2010/main" val="8787091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b="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22</a:t>
            </a:fld>
            <a:endParaRPr lang="fr-FR"/>
          </a:p>
        </p:txBody>
      </p:sp>
      <p:sp>
        <p:nvSpPr>
          <p:cNvPr id="2" name="Espace réservé de la date 1"/>
          <p:cNvSpPr>
            <a:spLocks noGrp="1"/>
          </p:cNvSpPr>
          <p:nvPr>
            <p:ph type="dt" idx="10"/>
          </p:nvPr>
        </p:nvSpPr>
        <p:spPr/>
        <p:txBody>
          <a:bodyPr/>
          <a:lstStyle/>
          <a:p>
            <a:pPr>
              <a:defRPr/>
            </a:pPr>
            <a:r>
              <a:rPr lang="fr-FR"/>
              <a:t>25/09/2014</a:t>
            </a:r>
          </a:p>
        </p:txBody>
      </p:sp>
    </p:spTree>
    <p:extLst>
      <p:ext uri="{BB962C8B-B14F-4D97-AF65-F5344CB8AC3E}">
        <p14:creationId xmlns:p14="http://schemas.microsoft.com/office/powerpoint/2010/main" val="14153219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6"/>
            <a:ext cx="10363200" cy="1470025"/>
          </a:xfrm>
        </p:spPr>
        <p:txBody>
          <a:bodyPr/>
          <a:lstStyle/>
          <a:p>
            <a:r>
              <a:rPr lang="fr-FR"/>
              <a:t>Modifiez le style du titre</a:t>
            </a:r>
          </a:p>
        </p:txBody>
      </p:sp>
      <p:sp>
        <p:nvSpPr>
          <p:cNvPr id="3" name="Sous-titr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4AF1AFB5-915E-4D0A-971C-5AE5F329E906}" type="datetimeFigureOut">
              <a:rPr lang="fr-FR" smtClean="0"/>
              <a:t>05/07/2024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819960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AF1AFB5-915E-4D0A-971C-5AE5F329E906}" type="datetimeFigureOut">
              <a:rPr lang="fr-FR" smtClean="0"/>
              <a:t>05/07/2024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1700740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39"/>
            <a:ext cx="27432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609600" y="274639"/>
            <a:ext cx="80264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AF1AFB5-915E-4D0A-971C-5AE5F329E906}" type="datetimeFigureOut">
              <a:rPr lang="fr-FR" smtClean="0"/>
              <a:t>05/07/2024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699851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AF1AFB5-915E-4D0A-971C-5AE5F329E906}" type="datetimeFigureOut">
              <a:rPr lang="fr-FR" smtClean="0"/>
              <a:t>05/07/2024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569612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1"/>
            <a:ext cx="103632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4AF1AFB5-915E-4D0A-971C-5AE5F329E906}" type="datetimeFigureOut">
              <a:rPr lang="fr-FR" smtClean="0"/>
              <a:t>05/07/2024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4010572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4AF1AFB5-915E-4D0A-971C-5AE5F329E906}" type="datetimeFigureOut">
              <a:rPr lang="fr-FR" smtClean="0"/>
              <a:t>05/07/2024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2308137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4AF1AFB5-915E-4D0A-971C-5AE5F329E906}" type="datetimeFigureOut">
              <a:rPr lang="fr-FR" smtClean="0"/>
              <a:t>05/07/2024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1106054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4AF1AFB5-915E-4D0A-971C-5AE5F329E906}" type="datetimeFigureOut">
              <a:rPr lang="fr-FR" smtClean="0"/>
              <a:t>05/07/2024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3728545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AF1AFB5-915E-4D0A-971C-5AE5F329E906}" type="datetimeFigureOut">
              <a:rPr lang="fr-FR" smtClean="0"/>
              <a:t>05/07/2024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263235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1" y="273050"/>
            <a:ext cx="4011084"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4AF1AFB5-915E-4D0A-971C-5AE5F329E906}" type="datetimeFigureOut">
              <a:rPr lang="fr-FR" smtClean="0"/>
              <a:t>05/07/2024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2718030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4AF1AFB5-915E-4D0A-971C-5AE5F329E906}" type="datetimeFigureOut">
              <a:rPr lang="fr-FR" smtClean="0"/>
              <a:t>05/07/2024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158149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F1AFB5-915E-4D0A-971C-5AE5F329E906}" type="datetimeFigureOut">
              <a:rPr lang="fr-FR" smtClean="0"/>
              <a:t>05/07/2024</a:t>
            </a:fld>
            <a:endParaRPr lang="fr-FR"/>
          </a:p>
        </p:txBody>
      </p:sp>
      <p:sp>
        <p:nvSpPr>
          <p:cNvPr id="5" name="Espace réservé du pied de page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DB0EE-562A-402E-B0CB-D9B0904D3576}" type="slidenum">
              <a:rPr lang="fr-FR" smtClean="0"/>
              <a:t>‹N°›</a:t>
            </a:fld>
            <a:endParaRPr lang="fr-FR"/>
          </a:p>
        </p:txBody>
      </p:sp>
    </p:spTree>
    <p:extLst>
      <p:ext uri="{BB962C8B-B14F-4D97-AF65-F5344CB8AC3E}">
        <p14:creationId xmlns:p14="http://schemas.microsoft.com/office/powerpoint/2010/main" val="28853012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moodle.abes.fr/" TargetMode="External"/><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fr.wikipedia.org/wiki/Fichier:Jules_Verne.jp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http://membres.multimania.fr/biblio2001fr/annales/bibliothecaire_adjoint_specialise.ht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iso.org/iso/fr/search.htm?qt=translitteration&amp;published=on&amp;active_tab=standards" TargetMode="External"/><Relationship Id="rId2" Type="http://schemas.openxmlformats.org/officeDocument/2006/relationships/hyperlink" Target="http://carmin.sudoc.abes.fr/cgi-bin/access/guide/normes/normes.htm#NormesDeTranslitteration"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transition-bibliographique.fr/unimarc/manuel-unimarc-format-bibliographique/#Bloc%201X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fr.wikipedia.org/wiki/Vassilis_Alexaki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re 1"/>
          <p:cNvSpPr txBox="1">
            <a:spLocks/>
          </p:cNvSpPr>
          <p:nvPr/>
        </p:nvSpPr>
        <p:spPr>
          <a:xfrm>
            <a:off x="2208213" y="1166888"/>
            <a:ext cx="7772400" cy="1470025"/>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fr-FR" b="1" dirty="0">
                <a:solidFill>
                  <a:schemeClr val="accent6"/>
                </a:solidFill>
              </a:rPr>
              <a:t>Bien saisir les données codées</a:t>
            </a:r>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3879" y="6143068"/>
            <a:ext cx="900156" cy="601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rotWithShape="1">
          <a:blip r:embed="rId3">
            <a:extLst>
              <a:ext uri="{28A0092B-C50C-407E-A947-70E740481C1C}">
                <a14:useLocalDpi xmlns:a14="http://schemas.microsoft.com/office/drawing/2010/main" val="0"/>
              </a:ext>
            </a:extLst>
          </a:blip>
          <a:srcRect l="12807" r="18012"/>
          <a:stretch/>
        </p:blipFill>
        <p:spPr bwMode="auto">
          <a:xfrm>
            <a:off x="1524000" y="195672"/>
            <a:ext cx="9144000" cy="641041"/>
          </a:xfrm>
          <a:prstGeom prst="rect">
            <a:avLst/>
          </a:prstGeom>
          <a:solidFill>
            <a:srgbClr val="92B2D2"/>
          </a:solidFill>
          <a:ln>
            <a:noFill/>
          </a:ln>
          <a:effectLst/>
        </p:spPr>
      </p:pic>
      <p:sp>
        <p:nvSpPr>
          <p:cNvPr id="24" name="Rectangle 23"/>
          <p:cNvSpPr/>
          <p:nvPr/>
        </p:nvSpPr>
        <p:spPr>
          <a:xfrm>
            <a:off x="557811" y="3031242"/>
            <a:ext cx="4032448" cy="2831544"/>
          </a:xfrm>
          <a:prstGeom prst="rect">
            <a:avLst/>
          </a:prstGeom>
        </p:spPr>
        <p:txBody>
          <a:bodyPr wrap="square">
            <a:spAutoFit/>
          </a:bodyPr>
          <a:lstStyle/>
          <a:p>
            <a:r>
              <a:rPr lang="fr-FR" b="1" dirty="0">
                <a:solidFill>
                  <a:schemeClr val="tx2"/>
                </a:solidFill>
              </a:rPr>
              <a:t>Description</a:t>
            </a:r>
            <a:endParaRPr lang="fr-FR" dirty="0">
              <a:solidFill>
                <a:schemeClr val="tx2"/>
              </a:solidFill>
            </a:endParaRPr>
          </a:p>
          <a:p>
            <a:r>
              <a:rPr lang="fr-FR" sz="1600" dirty="0"/>
              <a:t>Formation pour découvrir des actions simples à réaliser, au moment du catalogage, sur les zones de données codées, pour participer à la qualité de la base.</a:t>
            </a:r>
            <a:br>
              <a:rPr lang="fr-FR" sz="1600" dirty="0"/>
            </a:br>
            <a:endParaRPr lang="fr-FR" sz="1600" dirty="0"/>
          </a:p>
          <a:p>
            <a:r>
              <a:rPr lang="fr-FR" sz="1600" dirty="0"/>
              <a:t>Cours de mars 2013. </a:t>
            </a:r>
          </a:p>
          <a:p>
            <a:endParaRPr lang="fr-FR" sz="1600" dirty="0"/>
          </a:p>
          <a:p>
            <a:endParaRPr lang="fr-FR" sz="1600" dirty="0"/>
          </a:p>
          <a:p>
            <a:endParaRPr lang="fr-FR" sz="1600" dirty="0"/>
          </a:p>
          <a:p>
            <a:endParaRPr lang="fr-FR" sz="1600" dirty="0"/>
          </a:p>
        </p:txBody>
      </p:sp>
      <p:sp>
        <p:nvSpPr>
          <p:cNvPr id="36" name="Rectangle 35"/>
          <p:cNvSpPr/>
          <p:nvPr/>
        </p:nvSpPr>
        <p:spPr>
          <a:xfrm>
            <a:off x="6812608" y="2918427"/>
            <a:ext cx="4104456" cy="1600438"/>
          </a:xfrm>
          <a:prstGeom prst="rect">
            <a:avLst/>
          </a:prstGeom>
        </p:spPr>
        <p:txBody>
          <a:bodyPr wrap="square">
            <a:spAutoFit/>
          </a:bodyPr>
          <a:lstStyle/>
          <a:p>
            <a:r>
              <a:rPr lang="fr-FR" b="1" dirty="0">
                <a:solidFill>
                  <a:schemeClr val="tx2"/>
                </a:solidFill>
              </a:rPr>
              <a:t>Public</a:t>
            </a:r>
            <a:endParaRPr lang="fr-FR" dirty="0">
              <a:solidFill>
                <a:schemeClr val="tx2"/>
              </a:solidFill>
            </a:endParaRPr>
          </a:p>
          <a:p>
            <a:r>
              <a:rPr lang="fr-FR" sz="1600" dirty="0"/>
              <a:t>Personnels chargés de l’activité de catalogage</a:t>
            </a:r>
          </a:p>
          <a:p>
            <a:endParaRPr lang="fr-FR" sz="1600" dirty="0"/>
          </a:p>
          <a:p>
            <a:endParaRPr lang="fr-FR" sz="1600" dirty="0"/>
          </a:p>
          <a:p>
            <a:endParaRPr lang="fr-FR" sz="1600" dirty="0"/>
          </a:p>
          <a:p>
            <a:endParaRPr lang="fr-FR" sz="1600" dirty="0"/>
          </a:p>
        </p:txBody>
      </p:sp>
      <p:sp>
        <p:nvSpPr>
          <p:cNvPr id="37" name="Rectangle 36"/>
          <p:cNvSpPr/>
          <p:nvPr/>
        </p:nvSpPr>
        <p:spPr>
          <a:xfrm>
            <a:off x="1631504" y="4726885"/>
            <a:ext cx="8856984" cy="615553"/>
          </a:xfrm>
          <a:prstGeom prst="rect">
            <a:avLst/>
          </a:prstGeom>
        </p:spPr>
        <p:txBody>
          <a:bodyPr wrap="square">
            <a:spAutoFit/>
          </a:bodyPr>
          <a:lstStyle/>
          <a:p>
            <a:pPr algn="ctr"/>
            <a:r>
              <a:rPr lang="fr-FR" b="1" dirty="0">
                <a:solidFill>
                  <a:schemeClr val="tx2"/>
                </a:solidFill>
              </a:rPr>
              <a:t>Intervenants</a:t>
            </a:r>
          </a:p>
          <a:p>
            <a:pPr algn="ctr"/>
            <a:r>
              <a:rPr lang="fr-FR" sz="1600" dirty="0"/>
              <a:t>Mireille </a:t>
            </a:r>
            <a:r>
              <a:rPr lang="fr-FR" sz="1600" dirty="0" err="1"/>
              <a:t>Teissèdre</a:t>
            </a:r>
            <a:endParaRPr lang="fr-FR" sz="1600" dirty="0"/>
          </a:p>
        </p:txBody>
      </p:sp>
      <p:sp>
        <p:nvSpPr>
          <p:cNvPr id="31" name="Rectangle 30"/>
          <p:cNvSpPr/>
          <p:nvPr/>
        </p:nvSpPr>
        <p:spPr>
          <a:xfrm>
            <a:off x="2639616" y="6141204"/>
            <a:ext cx="7200801" cy="600164"/>
          </a:xfrm>
          <a:prstGeom prst="rect">
            <a:avLst/>
          </a:prstGeom>
          <a:solidFill>
            <a:srgbClr val="E2E2E2"/>
          </a:solidFill>
        </p:spPr>
        <p:txBody>
          <a:bodyPr wrap="square">
            <a:spAutoFit/>
          </a:bodyPr>
          <a:lstStyle/>
          <a:p>
            <a:pPr algn="ctr"/>
            <a:r>
              <a:rPr lang="fr-FR" sz="1100"/>
              <a:t>La formation débutera à 11h, merci de votre patience…</a:t>
            </a:r>
            <a:br>
              <a:rPr lang="fr-FR" sz="1100"/>
            </a:br>
            <a:r>
              <a:rPr lang="fr-FR" sz="1100" u="sng"/>
              <a:t>Attention :</a:t>
            </a:r>
            <a:r>
              <a:rPr lang="fr-FR" sz="1100"/>
              <a:t> La session sera enregistrée afin d'être diffusée sur notre plateforme d'autoformation </a:t>
            </a:r>
            <a:r>
              <a:rPr lang="fr-FR" sz="1100">
                <a:hlinkClick r:id="rId4"/>
              </a:rPr>
              <a:t>http://moodle.abes.fr</a:t>
            </a:r>
            <a:r>
              <a:rPr lang="fr-FR" sz="1100"/>
              <a:t>.</a:t>
            </a:r>
            <a:br>
              <a:rPr lang="fr-FR" sz="1100"/>
            </a:br>
            <a:r>
              <a:rPr lang="fr-FR" sz="1100"/>
              <a:t>En rejoignant cette session, vous consentez à ces enregistrements.</a:t>
            </a:r>
          </a:p>
        </p:txBody>
      </p:sp>
      <p:pic>
        <p:nvPicPr>
          <p:cNvPr id="1038" name="Picture 14" descr="Calames"/>
          <p:cNvPicPr>
            <a:picLocks noChangeAspect="1" noChangeArrowheads="1"/>
          </p:cNvPicPr>
          <p:nvPr/>
        </p:nvPicPr>
        <p:blipFill rotWithShape="1">
          <a:blip r:embed="rId5">
            <a:extLst>
              <a:ext uri="{28A0092B-C50C-407E-A947-70E740481C1C}">
                <a14:useLocalDpi xmlns:a14="http://schemas.microsoft.com/office/drawing/2010/main" val="0"/>
              </a:ext>
            </a:extLst>
          </a:blip>
          <a:srcRect l="25352" r="25272"/>
          <a:stretch/>
        </p:blipFill>
        <p:spPr bwMode="auto">
          <a:xfrm>
            <a:off x="13629823" y="1447327"/>
            <a:ext cx="699601" cy="708442"/>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Sudoc"/>
          <p:cNvPicPr>
            <a:picLocks noChangeAspect="1" noChangeArrowheads="1"/>
          </p:cNvPicPr>
          <p:nvPr/>
        </p:nvPicPr>
        <p:blipFill rotWithShape="1">
          <a:blip r:embed="rId6">
            <a:extLst>
              <a:ext uri="{28A0092B-C50C-407E-A947-70E740481C1C}">
                <a14:useLocalDpi xmlns:a14="http://schemas.microsoft.com/office/drawing/2010/main" val="0"/>
              </a:ext>
            </a:extLst>
          </a:blip>
          <a:srcRect l="23624" r="24717"/>
          <a:stretch/>
        </p:blipFill>
        <p:spPr bwMode="auto">
          <a:xfrm>
            <a:off x="9890789" y="6093296"/>
            <a:ext cx="731938" cy="708442"/>
          </a:xfrm>
          <a:prstGeom prst="rect">
            <a:avLst/>
          </a:prstGeom>
          <a:noFill/>
          <a:extLst>
            <a:ext uri="{909E8E84-426E-40DD-AFC4-6F175D3DCCD1}">
              <a14:hiddenFill xmlns:a14="http://schemas.microsoft.com/office/drawing/2010/main">
                <a:solidFill>
                  <a:srgbClr val="FFFFFF"/>
                </a:solidFill>
              </a14:hiddenFill>
            </a:ext>
          </a:extLst>
        </p:spPr>
      </p:pic>
      <p:pic>
        <p:nvPicPr>
          <p:cNvPr id="2" name="Image 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3652013" y="2168709"/>
            <a:ext cx="744598" cy="744598"/>
          </a:xfrm>
          <a:prstGeom prst="rect">
            <a:avLst/>
          </a:prstGeom>
        </p:spPr>
      </p:pic>
      <p:pic>
        <p:nvPicPr>
          <p:cNvPr id="6" name="Image 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3612442" y="317396"/>
            <a:ext cx="823739" cy="823739"/>
          </a:xfrm>
          <a:prstGeom prst="rect">
            <a:avLst/>
          </a:prstGeom>
        </p:spPr>
      </p:pic>
      <p:pic>
        <p:nvPicPr>
          <p:cNvPr id="9" name="Image 8"/>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3602214" y="4193984"/>
            <a:ext cx="806813" cy="806813"/>
          </a:xfrm>
          <a:prstGeom prst="rect">
            <a:avLst/>
          </a:prstGeom>
        </p:spPr>
      </p:pic>
    </p:spTree>
    <p:extLst>
      <p:ext uri="{BB962C8B-B14F-4D97-AF65-F5344CB8AC3E}">
        <p14:creationId xmlns:p14="http://schemas.microsoft.com/office/powerpoint/2010/main" val="4139897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0E3330-38B9-A23A-5126-FB1E93DEE11A}"/>
              </a:ext>
            </a:extLst>
          </p:cNvPr>
          <p:cNvSpPr>
            <a:spLocks noGrp="1"/>
          </p:cNvSpPr>
          <p:nvPr>
            <p:ph type="title"/>
          </p:nvPr>
        </p:nvSpPr>
        <p:spPr/>
        <p:txBody>
          <a:bodyPr/>
          <a:lstStyle/>
          <a:p>
            <a:r>
              <a:rPr lang="fr-FR" dirty="0"/>
              <a:t>Zone 102 : Le pays</a:t>
            </a:r>
          </a:p>
        </p:txBody>
      </p:sp>
      <p:sp>
        <p:nvSpPr>
          <p:cNvPr id="3" name="Espace réservé du contenu 2">
            <a:extLst>
              <a:ext uri="{FF2B5EF4-FFF2-40B4-BE49-F238E27FC236}">
                <a16:creationId xmlns:a16="http://schemas.microsoft.com/office/drawing/2014/main" id="{B3410D72-48DA-0657-4FF7-7BB3F97DC75B}"/>
              </a:ext>
            </a:extLst>
          </p:cNvPr>
          <p:cNvSpPr>
            <a:spLocks noGrp="1"/>
          </p:cNvSpPr>
          <p:nvPr>
            <p:ph idx="1"/>
          </p:nvPr>
        </p:nvSpPr>
        <p:spPr>
          <a:xfrm>
            <a:off x="609600" y="1600201"/>
            <a:ext cx="10972800" cy="4818887"/>
          </a:xfrm>
        </p:spPr>
        <p:txBody>
          <a:bodyPr>
            <a:normAutofit lnSpcReduction="10000"/>
          </a:bodyPr>
          <a:lstStyle/>
          <a:p>
            <a:pPr marL="0" indent="0">
              <a:buNone/>
            </a:pPr>
            <a:r>
              <a:rPr lang="fr-FR" sz="1600" b="0" i="0" dirty="0">
                <a:effectLst/>
                <a:highlight>
                  <a:srgbClr val="FFFFFF"/>
                </a:highlight>
              </a:rPr>
              <a:t>Le pays de publication suit immédiatement la langue du texte, dans la construction d'une notice UNIMARC. La zone 102 qui contient ce code de pays n'est pas obligatoire en UNIMARC, mais elle est conseillée pour préciser les recherches.</a:t>
            </a:r>
            <a:br>
              <a:rPr lang="fr-FR" sz="1600" dirty="0"/>
            </a:br>
            <a:r>
              <a:rPr lang="fr-FR" sz="1600" b="0" i="0" dirty="0">
                <a:effectLst/>
                <a:highlight>
                  <a:srgbClr val="FFFFFF"/>
                </a:highlight>
              </a:rPr>
              <a:t>Son utilisation est beaucoup plus simple que celle de la zone des langues : une seule sous-zone, répétable au cas où c'est nécessaire.</a:t>
            </a:r>
            <a:br>
              <a:rPr lang="fr-FR" sz="1600" dirty="0"/>
            </a:br>
            <a:r>
              <a:rPr lang="fr-FR" sz="1600" b="0" i="0" dirty="0">
                <a:effectLst/>
                <a:highlight>
                  <a:srgbClr val="FFFFFF"/>
                </a:highlight>
              </a:rPr>
              <a:t>Malgré cette simplicité, on trouve dans le Sudoc des notices qui n'ont pas de zone 102, ou un code erroné dans le $a. Les causes sont les mêmes que pour la zone 101, des notices importées.</a:t>
            </a:r>
          </a:p>
          <a:p>
            <a:pPr marL="0" indent="0">
              <a:buNone/>
            </a:pPr>
            <a:endParaRPr lang="fr-FR" sz="1600" b="1" dirty="0">
              <a:highlight>
                <a:srgbClr val="FFFFFF"/>
              </a:highlight>
            </a:endParaRPr>
          </a:p>
          <a:p>
            <a:pPr marL="0" indent="0">
              <a:buNone/>
            </a:pPr>
            <a:endParaRPr lang="fr-FR" sz="1600" b="1" dirty="0">
              <a:highlight>
                <a:srgbClr val="FFFFFF"/>
              </a:highlight>
            </a:endParaRPr>
          </a:p>
          <a:p>
            <a:pPr marL="0" indent="0">
              <a:buNone/>
            </a:pPr>
            <a:endParaRPr lang="fr-FR" sz="1600" b="1" dirty="0">
              <a:highlight>
                <a:srgbClr val="FFFFFF"/>
              </a:highlight>
            </a:endParaRPr>
          </a:p>
          <a:p>
            <a:pPr marL="0" indent="0">
              <a:buNone/>
            </a:pPr>
            <a:r>
              <a:rPr lang="fr-FR" sz="1600" b="1" dirty="0">
                <a:highlight>
                  <a:srgbClr val="FFFFFF"/>
                </a:highlight>
              </a:rPr>
              <a:t>Comment corriger les codes de pays ?   </a:t>
            </a:r>
            <a:br>
              <a:rPr lang="fr-FR" sz="1600" dirty="0">
                <a:highlight>
                  <a:srgbClr val="FFFFFF"/>
                </a:highlight>
              </a:rPr>
            </a:br>
            <a:r>
              <a:rPr lang="fr-FR" sz="1600" dirty="0">
                <a:highlight>
                  <a:srgbClr val="FFFFFF"/>
                </a:highlight>
              </a:rPr>
              <a:t>la commande Aff k102:210 permet d'afficher le code pays et l'adresse sur la même ligne. </a:t>
            </a:r>
            <a:br>
              <a:rPr lang="fr-FR" sz="1600" dirty="0">
                <a:highlight>
                  <a:srgbClr val="FFFFFF"/>
                </a:highlight>
              </a:rPr>
            </a:br>
            <a:r>
              <a:rPr lang="fr-FR" sz="1600" dirty="0">
                <a:highlight>
                  <a:srgbClr val="FFFFFF"/>
                </a:highlight>
              </a:rPr>
              <a:t>Il est facile de corriger l'erreur situant Hanoï aux </a:t>
            </a:r>
            <a:r>
              <a:rPr lang="fr-FR" sz="1600" dirty="0" err="1">
                <a:highlight>
                  <a:srgbClr val="FFFFFF"/>
                </a:highlight>
              </a:rPr>
              <a:t>IIes</a:t>
            </a:r>
            <a:r>
              <a:rPr lang="fr-FR" sz="1600" dirty="0">
                <a:highlight>
                  <a:srgbClr val="FFFFFF"/>
                </a:highlight>
              </a:rPr>
              <a:t> Vierge des Etats-Unis. </a:t>
            </a:r>
          </a:p>
          <a:p>
            <a:pPr marL="0" indent="0">
              <a:buNone/>
            </a:pPr>
            <a:endParaRPr lang="fr-FR" sz="1600" dirty="0">
              <a:highlight>
                <a:srgbClr val="FFFFFF"/>
              </a:highlight>
            </a:endParaRPr>
          </a:p>
          <a:p>
            <a:pPr marL="0" indent="0">
              <a:buNone/>
            </a:pPr>
            <a:endParaRPr lang="fr-FR" sz="1600" dirty="0">
              <a:highlight>
                <a:srgbClr val="FFFFFF"/>
              </a:highlight>
            </a:endParaRPr>
          </a:p>
          <a:p>
            <a:pPr marL="0" indent="0">
              <a:buNone/>
            </a:pPr>
            <a:endParaRPr lang="fr-FR" sz="1600" dirty="0">
              <a:highlight>
                <a:srgbClr val="FFFFFF"/>
              </a:highlight>
            </a:endParaRPr>
          </a:p>
          <a:p>
            <a:pPr marL="0" indent="0">
              <a:buNone/>
            </a:pPr>
            <a:endParaRPr lang="fr-FR" sz="1600" dirty="0">
              <a:highlight>
                <a:srgbClr val="FFFFFF"/>
              </a:highlight>
            </a:endParaRPr>
          </a:p>
          <a:p>
            <a:pPr marL="0" indent="0">
              <a:buNone/>
            </a:pPr>
            <a:r>
              <a:rPr lang="fr-FR" sz="1600" dirty="0">
                <a:highlight>
                  <a:srgbClr val="FFFFFF"/>
                </a:highlight>
              </a:rPr>
              <a:t>L'indexation des sous-zones suit le même schéma que pour les langues : le premier $a (pays de publication) est indexé dans l'index "pai" ou dans la limitation "</a:t>
            </a:r>
            <a:r>
              <a:rPr lang="fr-FR" sz="1600" dirty="0" err="1">
                <a:highlight>
                  <a:srgbClr val="FFFFFF"/>
                </a:highlight>
              </a:rPr>
              <a:t>pay</a:t>
            </a:r>
            <a:r>
              <a:rPr lang="fr-FR" sz="1600" dirty="0">
                <a:highlight>
                  <a:srgbClr val="FFFFFF"/>
                </a:highlight>
              </a:rPr>
              <a:t>" selon le nombre de documents publiés dans le pays. Les $a suivants sont tous indexés dans "pai", que ce pays ait beaucoup d'occurrences ou non.</a:t>
            </a:r>
          </a:p>
          <a:p>
            <a:pPr marL="0" indent="0">
              <a:buNone/>
            </a:pPr>
            <a:endParaRPr lang="fr-FR" sz="1600" dirty="0">
              <a:highlight>
                <a:srgbClr val="FFFFFF"/>
              </a:highlight>
            </a:endParaRPr>
          </a:p>
        </p:txBody>
      </p:sp>
    </p:spTree>
    <p:extLst>
      <p:ext uri="{BB962C8B-B14F-4D97-AF65-F5344CB8AC3E}">
        <p14:creationId xmlns:p14="http://schemas.microsoft.com/office/powerpoint/2010/main" val="24604788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0E3330-38B9-A23A-5126-FB1E93DEE11A}"/>
              </a:ext>
            </a:extLst>
          </p:cNvPr>
          <p:cNvSpPr>
            <a:spLocks noGrp="1"/>
          </p:cNvSpPr>
          <p:nvPr>
            <p:ph type="title"/>
          </p:nvPr>
        </p:nvSpPr>
        <p:spPr/>
        <p:txBody>
          <a:bodyPr/>
          <a:lstStyle/>
          <a:p>
            <a:r>
              <a:rPr lang="fr-FR" dirty="0"/>
              <a:t>Zone 102 : Le pays</a:t>
            </a:r>
          </a:p>
        </p:txBody>
      </p:sp>
      <p:sp>
        <p:nvSpPr>
          <p:cNvPr id="3" name="Espace réservé du contenu 2">
            <a:extLst>
              <a:ext uri="{FF2B5EF4-FFF2-40B4-BE49-F238E27FC236}">
                <a16:creationId xmlns:a16="http://schemas.microsoft.com/office/drawing/2014/main" id="{B3410D72-48DA-0657-4FF7-7BB3F97DC75B}"/>
              </a:ext>
            </a:extLst>
          </p:cNvPr>
          <p:cNvSpPr>
            <a:spLocks noGrp="1"/>
          </p:cNvSpPr>
          <p:nvPr>
            <p:ph idx="1"/>
          </p:nvPr>
        </p:nvSpPr>
        <p:spPr>
          <a:xfrm>
            <a:off x="267377" y="1211263"/>
            <a:ext cx="10972800" cy="5372099"/>
          </a:xfrm>
        </p:spPr>
        <p:txBody>
          <a:bodyPr/>
          <a:lstStyle/>
          <a:p>
            <a:pPr marL="0" indent="0">
              <a:buNone/>
            </a:pPr>
            <a:r>
              <a:rPr lang="fr-FR" dirty="0"/>
              <a:t>Pour rechercher à partir d’un pays dans </a:t>
            </a:r>
            <a:r>
              <a:rPr lang="fr-FR" dirty="0" err="1"/>
              <a:t>WinIBW</a:t>
            </a:r>
            <a:r>
              <a:rPr lang="fr-FR" dirty="0"/>
              <a:t> : </a:t>
            </a:r>
            <a:br>
              <a:rPr lang="fr-FR" dirty="0"/>
            </a:br>
            <a:br>
              <a:rPr lang="fr-FR" dirty="0"/>
            </a:br>
            <a:r>
              <a:rPr lang="fr-FR" b="1" i="0" dirty="0">
                <a:solidFill>
                  <a:srgbClr val="0000FF"/>
                </a:solidFill>
                <a:effectLst/>
                <a:highlight>
                  <a:srgbClr val="FFFFFF"/>
                </a:highlight>
              </a:rPr>
              <a:t>limitation « </a:t>
            </a:r>
            <a:r>
              <a:rPr lang="fr-FR" b="1" dirty="0">
                <a:solidFill>
                  <a:srgbClr val="0000FF"/>
                </a:solidFill>
                <a:highlight>
                  <a:srgbClr val="FFFFFF"/>
                </a:highlight>
              </a:rPr>
              <a:t>PAY »</a:t>
            </a:r>
            <a:r>
              <a:rPr lang="fr-FR" b="1" i="0" dirty="0">
                <a:solidFill>
                  <a:srgbClr val="0000FF"/>
                </a:solidFill>
                <a:effectLst/>
                <a:highlight>
                  <a:srgbClr val="FFFFFF"/>
                </a:highlight>
              </a:rPr>
              <a:t> pour les 27 pays d’édition les plus fréque</a:t>
            </a:r>
            <a:r>
              <a:rPr lang="fr-FR" b="1" dirty="0">
                <a:solidFill>
                  <a:srgbClr val="0000FF"/>
                </a:solidFill>
                <a:highlight>
                  <a:srgbClr val="FFFFFF"/>
                </a:highlight>
              </a:rPr>
              <a:t>n</a:t>
            </a:r>
            <a:r>
              <a:rPr lang="fr-FR" b="1" i="0" dirty="0">
                <a:solidFill>
                  <a:srgbClr val="0000FF"/>
                </a:solidFill>
                <a:effectLst/>
                <a:highlight>
                  <a:srgbClr val="FFFFFF"/>
                </a:highlight>
              </a:rPr>
              <a:t>t</a:t>
            </a:r>
            <a:r>
              <a:rPr lang="fr-FR" b="1" dirty="0">
                <a:solidFill>
                  <a:srgbClr val="0000FF"/>
                </a:solidFill>
                <a:highlight>
                  <a:srgbClr val="FFFFFF"/>
                </a:highlight>
              </a:rPr>
              <a:t>s</a:t>
            </a:r>
          </a:p>
          <a:p>
            <a:pPr marL="0" indent="0">
              <a:buNone/>
            </a:pPr>
            <a:endParaRPr lang="fr-FR" b="1" i="0" dirty="0">
              <a:solidFill>
                <a:srgbClr val="0000FF"/>
              </a:solidFill>
              <a:effectLst/>
              <a:highlight>
                <a:srgbClr val="FFFFFF"/>
              </a:highlight>
            </a:endParaRPr>
          </a:p>
          <a:p>
            <a:pPr marL="0" indent="0">
              <a:buNone/>
            </a:pPr>
            <a:br>
              <a:rPr lang="fr-FR" b="1" i="0" dirty="0">
                <a:solidFill>
                  <a:srgbClr val="0000FF"/>
                </a:solidFill>
                <a:effectLst/>
                <a:highlight>
                  <a:srgbClr val="FFFFFF"/>
                </a:highlight>
              </a:rPr>
            </a:br>
            <a:br>
              <a:rPr lang="fr-FR" b="1" i="0" dirty="0">
                <a:solidFill>
                  <a:srgbClr val="0000FF"/>
                </a:solidFill>
                <a:effectLst/>
                <a:highlight>
                  <a:srgbClr val="FFFFFF"/>
                </a:highlight>
              </a:rPr>
            </a:br>
            <a:r>
              <a:rPr lang="fr-FR" b="1" i="0" dirty="0">
                <a:solidFill>
                  <a:srgbClr val="0000FF"/>
                </a:solidFill>
                <a:effectLst/>
                <a:highlight>
                  <a:srgbClr val="FFFFFF"/>
                </a:highlight>
              </a:rPr>
              <a:t>index « pai » pour toutes les autres occasions</a:t>
            </a:r>
            <a:br>
              <a:rPr lang="fr-FR" dirty="0"/>
            </a:br>
            <a:endParaRPr lang="fr-FR" sz="1050" b="0" i="0" dirty="0">
              <a:solidFill>
                <a:srgbClr val="4D4D4D"/>
              </a:solidFill>
              <a:effectLst/>
              <a:highlight>
                <a:srgbClr val="FFFFFF"/>
              </a:highlight>
              <a:latin typeface="Verdana" panose="020B0604030504040204" pitchFamily="34" charset="0"/>
            </a:endParaRPr>
          </a:p>
        </p:txBody>
      </p:sp>
      <p:sp>
        <p:nvSpPr>
          <p:cNvPr id="6" name="Rectangle 1">
            <a:extLst>
              <a:ext uri="{FF2B5EF4-FFF2-40B4-BE49-F238E27FC236}">
                <a16:creationId xmlns:a16="http://schemas.microsoft.com/office/drawing/2014/main" id="{FEBBDCE4-09C2-1FA5-7D17-D32B5AB55BFE}"/>
              </a:ext>
            </a:extLst>
          </p:cNvPr>
          <p:cNvSpPr>
            <a:spLocks noChangeArrowheads="1"/>
          </p:cNvSpPr>
          <p:nvPr/>
        </p:nvSpPr>
        <p:spPr bwMode="auto">
          <a:xfrm>
            <a:off x="5725724" y="-481271"/>
            <a:ext cx="56106" cy="18466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solidFill>
                  <a:srgbClr val="4D4D4D"/>
                </a:solidFill>
                <a:effectLst/>
                <a:latin typeface="Verdana" panose="020B0604030504040204" pitchFamily="34" charset="0"/>
              </a:rPr>
              <a: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 name="AutoShape 2" descr="erreurs de langue">
            <a:extLst>
              <a:ext uri="{FF2B5EF4-FFF2-40B4-BE49-F238E27FC236}">
                <a16:creationId xmlns:a16="http://schemas.microsoft.com/office/drawing/2014/main" id="{62931BA1-6C7D-C431-BED6-6316E6110411}"/>
              </a:ext>
            </a:extLst>
          </p:cNvPr>
          <p:cNvSpPr>
            <a:spLocks noChangeAspect="1" noChangeArrowheads="1"/>
          </p:cNvSpPr>
          <p:nvPr/>
        </p:nvSpPr>
        <p:spPr bwMode="auto">
          <a:xfrm>
            <a:off x="-234273" y="-419101"/>
            <a:ext cx="3609975" cy="8382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3" name="ZoneTexte 12">
            <a:extLst>
              <a:ext uri="{FF2B5EF4-FFF2-40B4-BE49-F238E27FC236}">
                <a16:creationId xmlns:a16="http://schemas.microsoft.com/office/drawing/2014/main" id="{5319FECE-1377-97C9-944D-08DCF0624B1F}"/>
              </a:ext>
            </a:extLst>
          </p:cNvPr>
          <p:cNvSpPr txBox="1"/>
          <p:nvPr/>
        </p:nvSpPr>
        <p:spPr>
          <a:xfrm>
            <a:off x="1755919" y="5620103"/>
            <a:ext cx="8346644" cy="338554"/>
          </a:xfrm>
          <a:prstGeom prst="rect">
            <a:avLst/>
          </a:prstGeom>
          <a:noFill/>
        </p:spPr>
        <p:txBody>
          <a:bodyPr wrap="none" rtlCol="0">
            <a:spAutoFit/>
          </a:bodyPr>
          <a:lstStyle/>
          <a:p>
            <a:r>
              <a:rPr lang="fr-FR" sz="1600" i="1" dirty="0"/>
              <a:t>« dans toute la base, je cherche les ouvrages édités en Grèce qui ont le mot « book » dans le titre »</a:t>
            </a:r>
          </a:p>
        </p:txBody>
      </p:sp>
      <p:pic>
        <p:nvPicPr>
          <p:cNvPr id="5" name="Image 4">
            <a:extLst>
              <a:ext uri="{FF2B5EF4-FFF2-40B4-BE49-F238E27FC236}">
                <a16:creationId xmlns:a16="http://schemas.microsoft.com/office/drawing/2014/main" id="{86678811-D265-0653-1BEC-1560E6A7CBD0}"/>
              </a:ext>
            </a:extLst>
          </p:cNvPr>
          <p:cNvPicPr>
            <a:picLocks noChangeAspect="1"/>
          </p:cNvPicPr>
          <p:nvPr/>
        </p:nvPicPr>
        <p:blipFill>
          <a:blip r:embed="rId2"/>
          <a:stretch>
            <a:fillRect/>
          </a:stretch>
        </p:blipFill>
        <p:spPr>
          <a:xfrm>
            <a:off x="4191212" y="3017653"/>
            <a:ext cx="2419688" cy="371527"/>
          </a:xfrm>
          <a:prstGeom prst="rect">
            <a:avLst/>
          </a:prstGeom>
        </p:spPr>
      </p:pic>
      <p:pic>
        <p:nvPicPr>
          <p:cNvPr id="10" name="Image 9">
            <a:extLst>
              <a:ext uri="{FF2B5EF4-FFF2-40B4-BE49-F238E27FC236}">
                <a16:creationId xmlns:a16="http://schemas.microsoft.com/office/drawing/2014/main" id="{B440CB61-A996-8238-1EF9-8762D3358E5D}"/>
              </a:ext>
            </a:extLst>
          </p:cNvPr>
          <p:cNvPicPr>
            <a:picLocks noChangeAspect="1"/>
          </p:cNvPicPr>
          <p:nvPr/>
        </p:nvPicPr>
        <p:blipFill>
          <a:blip r:embed="rId3"/>
          <a:stretch>
            <a:fillRect/>
          </a:stretch>
        </p:blipFill>
        <p:spPr>
          <a:xfrm>
            <a:off x="4186359" y="4971952"/>
            <a:ext cx="2657846" cy="362001"/>
          </a:xfrm>
          <a:prstGeom prst="rect">
            <a:avLst/>
          </a:prstGeom>
        </p:spPr>
      </p:pic>
      <p:pic>
        <p:nvPicPr>
          <p:cNvPr id="15" name="Image 14">
            <a:extLst>
              <a:ext uri="{FF2B5EF4-FFF2-40B4-BE49-F238E27FC236}">
                <a16:creationId xmlns:a16="http://schemas.microsoft.com/office/drawing/2014/main" id="{0BF963A7-4343-C0DC-EA9F-252D96FE3F57}"/>
              </a:ext>
            </a:extLst>
          </p:cNvPr>
          <p:cNvPicPr>
            <a:picLocks noChangeAspect="1"/>
          </p:cNvPicPr>
          <p:nvPr/>
        </p:nvPicPr>
        <p:blipFill>
          <a:blip r:embed="rId4"/>
          <a:stretch>
            <a:fillRect/>
          </a:stretch>
        </p:blipFill>
        <p:spPr>
          <a:xfrm>
            <a:off x="190544" y="6416651"/>
            <a:ext cx="1305107" cy="333422"/>
          </a:xfrm>
          <a:prstGeom prst="rect">
            <a:avLst/>
          </a:prstGeom>
        </p:spPr>
      </p:pic>
      <p:sp>
        <p:nvSpPr>
          <p:cNvPr id="16" name="ZoneTexte 15">
            <a:extLst>
              <a:ext uri="{FF2B5EF4-FFF2-40B4-BE49-F238E27FC236}">
                <a16:creationId xmlns:a16="http://schemas.microsoft.com/office/drawing/2014/main" id="{76D8BF9E-C934-56E2-09D7-00ECB3FB225A}"/>
              </a:ext>
            </a:extLst>
          </p:cNvPr>
          <p:cNvSpPr txBox="1"/>
          <p:nvPr/>
        </p:nvSpPr>
        <p:spPr>
          <a:xfrm>
            <a:off x="1608508" y="3664096"/>
            <a:ext cx="7813549" cy="338554"/>
          </a:xfrm>
          <a:prstGeom prst="rect">
            <a:avLst/>
          </a:prstGeom>
          <a:noFill/>
        </p:spPr>
        <p:txBody>
          <a:bodyPr wrap="none" rtlCol="0">
            <a:spAutoFit/>
          </a:bodyPr>
          <a:lstStyle/>
          <a:p>
            <a:r>
              <a:rPr lang="fr-FR" sz="1600" i="1" dirty="0"/>
              <a:t>« parmi les ouvrages édités en France, je cherche ceux qui ont le mot « book » dans le titre »</a:t>
            </a:r>
          </a:p>
        </p:txBody>
      </p:sp>
      <p:sp>
        <p:nvSpPr>
          <p:cNvPr id="17" name="ZoneTexte 16">
            <a:extLst>
              <a:ext uri="{FF2B5EF4-FFF2-40B4-BE49-F238E27FC236}">
                <a16:creationId xmlns:a16="http://schemas.microsoft.com/office/drawing/2014/main" id="{59893252-9D17-A749-64BB-3C95D350DB7F}"/>
              </a:ext>
            </a:extLst>
          </p:cNvPr>
          <p:cNvSpPr txBox="1"/>
          <p:nvPr/>
        </p:nvSpPr>
        <p:spPr>
          <a:xfrm>
            <a:off x="1570714" y="6398696"/>
            <a:ext cx="5618846" cy="369332"/>
          </a:xfrm>
          <a:prstGeom prst="rect">
            <a:avLst/>
          </a:prstGeom>
          <a:noFill/>
        </p:spPr>
        <p:txBody>
          <a:bodyPr wrap="none" rtlCol="0">
            <a:spAutoFit/>
          </a:bodyPr>
          <a:lstStyle/>
          <a:p>
            <a:r>
              <a:rPr lang="fr-FR" dirty="0"/>
              <a:t>: pour obtenir la liste des pays d’édition les plus fréquents</a:t>
            </a:r>
          </a:p>
        </p:txBody>
      </p:sp>
    </p:spTree>
    <p:extLst>
      <p:ext uri="{BB962C8B-B14F-4D97-AF65-F5344CB8AC3E}">
        <p14:creationId xmlns:p14="http://schemas.microsoft.com/office/powerpoint/2010/main" val="595933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0E3330-38B9-A23A-5126-FB1E93DEE11A}"/>
              </a:ext>
            </a:extLst>
          </p:cNvPr>
          <p:cNvSpPr>
            <a:spLocks noGrp="1"/>
          </p:cNvSpPr>
          <p:nvPr>
            <p:ph type="title"/>
          </p:nvPr>
        </p:nvSpPr>
        <p:spPr/>
        <p:txBody>
          <a:bodyPr/>
          <a:lstStyle/>
          <a:p>
            <a:r>
              <a:rPr lang="fr-FR" dirty="0"/>
              <a:t>Zone 008 : Le type de document</a:t>
            </a:r>
          </a:p>
        </p:txBody>
      </p:sp>
      <p:sp>
        <p:nvSpPr>
          <p:cNvPr id="3" name="Espace réservé du contenu 2">
            <a:extLst>
              <a:ext uri="{FF2B5EF4-FFF2-40B4-BE49-F238E27FC236}">
                <a16:creationId xmlns:a16="http://schemas.microsoft.com/office/drawing/2014/main" id="{B3410D72-48DA-0657-4FF7-7BB3F97DC75B}"/>
              </a:ext>
            </a:extLst>
          </p:cNvPr>
          <p:cNvSpPr>
            <a:spLocks noGrp="1"/>
          </p:cNvSpPr>
          <p:nvPr>
            <p:ph idx="1"/>
          </p:nvPr>
        </p:nvSpPr>
        <p:spPr/>
        <p:txBody>
          <a:bodyPr/>
          <a:lstStyle/>
          <a:p>
            <a:pPr marL="0" indent="0">
              <a:buNone/>
            </a:pPr>
            <a:r>
              <a:rPr lang="fr-FR" sz="1600" b="0" i="0" dirty="0">
                <a:effectLst/>
                <a:highlight>
                  <a:srgbClr val="FFFFFF"/>
                </a:highlight>
              </a:rPr>
              <a:t>Le type de document n'est pas distinct du type de support dans le Sudoc : c'est la combinaison des deux premières zones de la zone 008$a qui va donner l'information. Mais l'export dans les SIGB est conforme à </a:t>
            </a:r>
            <a:r>
              <a:rPr lang="fr-FR" sz="1600" b="0" i="0" u="none" strike="noStrike" dirty="0">
                <a:effectLst/>
                <a:highlight>
                  <a:srgbClr val="FFFFFF"/>
                </a:highlight>
              </a:rPr>
              <a:t>l'UNIMARC d'échange</a:t>
            </a:r>
            <a:r>
              <a:rPr lang="fr-FR" sz="1600" b="0" i="0" dirty="0">
                <a:effectLst/>
                <a:highlight>
                  <a:srgbClr val="FFFFFF"/>
                </a:highlight>
              </a:rPr>
              <a:t>.</a:t>
            </a:r>
          </a:p>
          <a:p>
            <a:pPr marL="0" indent="0">
              <a:buNone/>
            </a:pPr>
            <a:br>
              <a:rPr lang="fr-FR" sz="1600" dirty="0"/>
            </a:br>
            <a:r>
              <a:rPr lang="fr-FR" sz="1600" b="0" i="0" dirty="0">
                <a:effectLst/>
                <a:highlight>
                  <a:srgbClr val="FFFFFF"/>
                </a:highlight>
              </a:rPr>
              <a:t>Le type de document permet de </a:t>
            </a:r>
            <a:r>
              <a:rPr lang="fr-FR" sz="1600" b="1" i="0" dirty="0">
                <a:effectLst/>
                <a:highlight>
                  <a:srgbClr val="FFFFFF"/>
                </a:highlight>
              </a:rPr>
              <a:t>limiter</a:t>
            </a:r>
            <a:r>
              <a:rPr lang="fr-FR" sz="1600" b="0" i="0" dirty="0">
                <a:effectLst/>
                <a:highlight>
                  <a:srgbClr val="FFFFFF"/>
                </a:highlight>
              </a:rPr>
              <a:t> une recherche faite sur un index, on ne peut pas rechercher "tous les documents appartenant à un type", mais les notices contenant le mot "test" dans le titre </a:t>
            </a:r>
            <a:r>
              <a:rPr lang="fr-FR" sz="1600" b="1" i="0" dirty="0">
                <a:effectLst/>
                <a:highlight>
                  <a:srgbClr val="FFFFFF"/>
                </a:highlight>
              </a:rPr>
              <a:t>et</a:t>
            </a:r>
            <a:r>
              <a:rPr lang="fr-FR" sz="1600" b="0" i="0" dirty="0">
                <a:effectLst/>
                <a:highlight>
                  <a:srgbClr val="FFFFFF"/>
                </a:highlight>
              </a:rPr>
              <a:t> qui sont des ressources continues, ou des partitions, etc.</a:t>
            </a:r>
            <a:br>
              <a:rPr lang="fr-FR" sz="1600" b="0" i="0" dirty="0">
                <a:effectLst/>
                <a:highlight>
                  <a:srgbClr val="FFFFFF"/>
                </a:highlight>
              </a:rPr>
            </a:br>
            <a:br>
              <a:rPr lang="fr-FR" sz="1600" dirty="0"/>
            </a:br>
            <a:r>
              <a:rPr lang="fr-FR" sz="1600" b="0" i="0" dirty="0">
                <a:effectLst/>
                <a:highlight>
                  <a:srgbClr val="FFFFFF"/>
                </a:highlight>
              </a:rPr>
              <a:t>Cette donnée codée est automatiquement implémentée au moment de la création de la notice. Elle est obligatoire et toujours "juste", contrairement aux codes.</a:t>
            </a:r>
          </a:p>
          <a:p>
            <a:pPr marL="0" indent="0">
              <a:buNone/>
            </a:pPr>
            <a:br>
              <a:rPr lang="fr-FR" sz="1600" dirty="0"/>
            </a:br>
            <a:r>
              <a:rPr lang="fr-FR" sz="1600" b="0" i="0" dirty="0">
                <a:effectLst/>
                <a:highlight>
                  <a:srgbClr val="FFFFFF"/>
                </a:highlight>
              </a:rPr>
              <a:t>Le fait que les deux premières positions soient liées de façon informatique impose quelques contraintes : il faut choisir laquelle des deux positions portera l'information la plus significative. Il a été choisi que le contenu de la position indiquant "ressource continue" est plus importante que le support. Donc, la limitation inclue toutes les ressources continues, quel qu'en soit le support (papier ou électronique). De même, la limitation "thèses" inclue les thèses sur tous les supports.</a:t>
            </a:r>
            <a:endParaRPr lang="fr-FR" sz="1600" dirty="0">
              <a:highlight>
                <a:srgbClr val="FFFFFF"/>
              </a:highlight>
            </a:endParaRPr>
          </a:p>
        </p:txBody>
      </p:sp>
    </p:spTree>
    <p:extLst>
      <p:ext uri="{BB962C8B-B14F-4D97-AF65-F5344CB8AC3E}">
        <p14:creationId xmlns:p14="http://schemas.microsoft.com/office/powerpoint/2010/main" val="8269093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defRPr/>
            </a:pPr>
            <a:r>
              <a:rPr lang="fr-FR" dirty="0" err="1">
                <a:solidFill>
                  <a:schemeClr val="accent2">
                    <a:lumMod val="75000"/>
                  </a:schemeClr>
                </a:solidFill>
              </a:rPr>
              <a:t>PARtIE</a:t>
            </a:r>
            <a:r>
              <a:rPr lang="fr-FR" dirty="0">
                <a:solidFill>
                  <a:schemeClr val="accent2">
                    <a:lumMod val="75000"/>
                  </a:schemeClr>
                </a:solidFill>
              </a:rPr>
              <a:t> 2 : LES DONNÉES CODÉES À FORTE VALEUR AJOUTÉE POUR LES USAGERS</a:t>
            </a:r>
          </a:p>
        </p:txBody>
      </p:sp>
    </p:spTree>
    <p:extLst>
      <p:ext uri="{BB962C8B-B14F-4D97-AF65-F5344CB8AC3E}">
        <p14:creationId xmlns:p14="http://schemas.microsoft.com/office/powerpoint/2010/main" val="22012726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0E3330-38B9-A23A-5126-FB1E93DEE11A}"/>
              </a:ext>
            </a:extLst>
          </p:cNvPr>
          <p:cNvSpPr>
            <a:spLocks noGrp="1"/>
          </p:cNvSpPr>
          <p:nvPr>
            <p:ph type="title"/>
          </p:nvPr>
        </p:nvSpPr>
        <p:spPr/>
        <p:txBody>
          <a:bodyPr/>
          <a:lstStyle/>
          <a:p>
            <a:r>
              <a:rPr lang="fr-FR" dirty="0"/>
              <a:t>Les données codées à forte valeur ajoutée</a:t>
            </a:r>
          </a:p>
        </p:txBody>
      </p:sp>
      <p:sp>
        <p:nvSpPr>
          <p:cNvPr id="3" name="Espace réservé du contenu 2">
            <a:extLst>
              <a:ext uri="{FF2B5EF4-FFF2-40B4-BE49-F238E27FC236}">
                <a16:creationId xmlns:a16="http://schemas.microsoft.com/office/drawing/2014/main" id="{B3410D72-48DA-0657-4FF7-7BB3F97DC75B}"/>
              </a:ext>
            </a:extLst>
          </p:cNvPr>
          <p:cNvSpPr>
            <a:spLocks noGrp="1"/>
          </p:cNvSpPr>
          <p:nvPr>
            <p:ph idx="1"/>
          </p:nvPr>
        </p:nvSpPr>
        <p:spPr/>
        <p:txBody>
          <a:bodyPr/>
          <a:lstStyle/>
          <a:p>
            <a:r>
              <a:rPr lang="fr-FR" dirty="0"/>
              <a:t>Illustrations</a:t>
            </a:r>
          </a:p>
          <a:p>
            <a:r>
              <a:rPr lang="fr-FR" dirty="0"/>
              <a:t>Nature du contenu</a:t>
            </a:r>
          </a:p>
          <a:p>
            <a:r>
              <a:rPr lang="fr-FR" dirty="0"/>
              <a:t>Congrès</a:t>
            </a:r>
          </a:p>
          <a:p>
            <a:r>
              <a:rPr lang="fr-FR" dirty="0"/>
              <a:t>Mélanges</a:t>
            </a:r>
          </a:p>
          <a:p>
            <a:r>
              <a:rPr lang="fr-FR" dirty="0"/>
              <a:t>Index</a:t>
            </a:r>
          </a:p>
          <a:p>
            <a:r>
              <a:rPr lang="fr-FR" dirty="0"/>
              <a:t>Genre littéraire</a:t>
            </a:r>
          </a:p>
          <a:p>
            <a:r>
              <a:rPr lang="fr-FR" dirty="0"/>
              <a:t>Biographie</a:t>
            </a:r>
          </a:p>
        </p:txBody>
      </p:sp>
      <p:sp>
        <p:nvSpPr>
          <p:cNvPr id="4" name="Accolade fermante 3">
            <a:extLst>
              <a:ext uri="{FF2B5EF4-FFF2-40B4-BE49-F238E27FC236}">
                <a16:creationId xmlns:a16="http://schemas.microsoft.com/office/drawing/2014/main" id="{956414F9-6A3B-B45F-C807-FEE2BB680B20}"/>
              </a:ext>
            </a:extLst>
          </p:cNvPr>
          <p:cNvSpPr/>
          <p:nvPr/>
        </p:nvSpPr>
        <p:spPr>
          <a:xfrm>
            <a:off x="5138928" y="1783080"/>
            <a:ext cx="640080" cy="406908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5" name="ZoneTexte 4">
            <a:extLst>
              <a:ext uri="{FF2B5EF4-FFF2-40B4-BE49-F238E27FC236}">
                <a16:creationId xmlns:a16="http://schemas.microsoft.com/office/drawing/2014/main" id="{8A181378-D484-5FEE-6F38-9828BEEB62C0}"/>
              </a:ext>
            </a:extLst>
          </p:cNvPr>
          <p:cNvSpPr txBox="1"/>
          <p:nvPr/>
        </p:nvSpPr>
        <p:spPr>
          <a:xfrm>
            <a:off x="6190269" y="3355955"/>
            <a:ext cx="4209357" cy="923330"/>
          </a:xfrm>
          <a:prstGeom prst="rect">
            <a:avLst/>
          </a:prstGeom>
          <a:noFill/>
        </p:spPr>
        <p:txBody>
          <a:bodyPr wrap="none" rtlCol="0">
            <a:spAutoFit/>
          </a:bodyPr>
          <a:lstStyle/>
          <a:p>
            <a:r>
              <a:rPr lang="fr-FR" dirty="0"/>
              <a:t>La présence de ces données pourra, </a:t>
            </a:r>
            <a:br>
              <a:rPr lang="fr-FR" dirty="0"/>
            </a:br>
            <a:r>
              <a:rPr lang="fr-FR" dirty="0"/>
              <a:t>en cas de réponses multiples à sa requête, </a:t>
            </a:r>
            <a:br>
              <a:rPr lang="fr-FR" dirty="0"/>
            </a:br>
            <a:r>
              <a:rPr lang="fr-FR" dirty="0"/>
              <a:t>être un critère de choix supplémentaire</a:t>
            </a:r>
          </a:p>
        </p:txBody>
      </p:sp>
    </p:spTree>
    <p:extLst>
      <p:ext uri="{BB962C8B-B14F-4D97-AF65-F5344CB8AC3E}">
        <p14:creationId xmlns:p14="http://schemas.microsoft.com/office/powerpoint/2010/main" val="33966944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0E3330-38B9-A23A-5126-FB1E93DEE11A}"/>
              </a:ext>
            </a:extLst>
          </p:cNvPr>
          <p:cNvSpPr>
            <a:spLocks noGrp="1"/>
          </p:cNvSpPr>
          <p:nvPr>
            <p:ph type="title"/>
          </p:nvPr>
        </p:nvSpPr>
        <p:spPr/>
        <p:txBody>
          <a:bodyPr/>
          <a:lstStyle/>
          <a:p>
            <a:r>
              <a:rPr lang="fr-FR" dirty="0"/>
              <a:t>La nature des illustrations</a:t>
            </a:r>
          </a:p>
        </p:txBody>
      </p:sp>
      <p:sp>
        <p:nvSpPr>
          <p:cNvPr id="3" name="Espace réservé du contenu 2">
            <a:extLst>
              <a:ext uri="{FF2B5EF4-FFF2-40B4-BE49-F238E27FC236}">
                <a16:creationId xmlns:a16="http://schemas.microsoft.com/office/drawing/2014/main" id="{B3410D72-48DA-0657-4FF7-7BB3F97DC75B}"/>
              </a:ext>
            </a:extLst>
          </p:cNvPr>
          <p:cNvSpPr>
            <a:spLocks noGrp="1"/>
          </p:cNvSpPr>
          <p:nvPr>
            <p:ph idx="1"/>
          </p:nvPr>
        </p:nvSpPr>
        <p:spPr>
          <a:xfrm>
            <a:off x="609600" y="1600201"/>
            <a:ext cx="10972800" cy="5257799"/>
          </a:xfrm>
        </p:spPr>
        <p:txBody>
          <a:bodyPr>
            <a:normAutofit/>
          </a:bodyPr>
          <a:lstStyle/>
          <a:p>
            <a:pPr marL="0" indent="0">
              <a:buNone/>
            </a:pPr>
            <a:r>
              <a:rPr lang="fr-FR" sz="1600" b="0" i="0" dirty="0">
                <a:effectLst/>
                <a:highlight>
                  <a:srgbClr val="FFFFFF"/>
                </a:highlight>
              </a:rPr>
              <a:t>Le document contient-il un </a:t>
            </a:r>
            <a:r>
              <a:rPr lang="fr-FR" sz="1600" b="0" i="0" u="none" strike="noStrike" dirty="0">
                <a:effectLst/>
                <a:highlight>
                  <a:srgbClr val="FFFFFF"/>
                </a:highlight>
                <a:hlinkClick r:id="rId2" tooltip="portrait Jules Vernes, Wikipedia">
                  <a:extLst>
                    <a:ext uri="{A12FA001-AC4F-418D-AE19-62706E023703}">
                      <ahyp:hlinkClr xmlns:ahyp="http://schemas.microsoft.com/office/drawing/2018/hyperlinkcolor" val="tx"/>
                    </a:ext>
                  </a:extLst>
                </a:hlinkClick>
              </a:rPr>
              <a:t>portrait de l'auteur</a:t>
            </a:r>
            <a:r>
              <a:rPr lang="fr-FR" sz="1600" b="0" i="0" dirty="0">
                <a:effectLst/>
                <a:highlight>
                  <a:srgbClr val="FFFFFF"/>
                </a:highlight>
              </a:rPr>
              <a:t> ? </a:t>
            </a:r>
            <a:br>
              <a:rPr lang="fr-FR" sz="1600" b="0" i="0" dirty="0">
                <a:effectLst/>
                <a:highlight>
                  <a:srgbClr val="FFFFFF"/>
                </a:highlight>
              </a:rPr>
            </a:br>
            <a:r>
              <a:rPr lang="fr-FR" sz="1600" b="0" i="0" dirty="0">
                <a:effectLst/>
                <a:highlight>
                  <a:srgbClr val="FFFFFF"/>
                </a:highlight>
              </a:rPr>
              <a:t>Y trouve-t-on des plans, des cartes, </a:t>
            </a:r>
            <a:r>
              <a:rPr lang="fr-FR" sz="1600" b="0" i="0" u="none" strike="noStrike" dirty="0">
                <a:effectLst/>
                <a:highlight>
                  <a:srgbClr val="FFFFFF"/>
                </a:highlight>
              </a:rPr>
              <a:t>de la musique</a:t>
            </a:r>
            <a:r>
              <a:rPr lang="fr-FR" sz="1600" b="0" i="0" dirty="0">
                <a:effectLst/>
                <a:highlight>
                  <a:srgbClr val="FFFFFF"/>
                </a:highlight>
              </a:rPr>
              <a:t>, des </a:t>
            </a:r>
            <a:r>
              <a:rPr lang="fr-FR" sz="1600" b="0" i="0" u="none" strike="noStrike" dirty="0">
                <a:effectLst/>
                <a:highlight>
                  <a:srgbClr val="FFFFFF"/>
                </a:highlight>
              </a:rPr>
              <a:t>enluminures</a:t>
            </a:r>
            <a:r>
              <a:rPr lang="fr-FR" sz="1600" b="0" i="0" dirty="0">
                <a:effectLst/>
                <a:highlight>
                  <a:srgbClr val="FFFFFF"/>
                </a:highlight>
              </a:rPr>
              <a:t> ? </a:t>
            </a:r>
          </a:p>
          <a:p>
            <a:pPr marL="0" indent="0">
              <a:buNone/>
            </a:pPr>
            <a:endParaRPr lang="fr-FR" sz="1600" b="0" i="0" dirty="0">
              <a:effectLst/>
              <a:highlight>
                <a:srgbClr val="FFFFFF"/>
              </a:highlight>
            </a:endParaRPr>
          </a:p>
          <a:p>
            <a:pPr marL="400050" lvl="1" indent="0">
              <a:buNone/>
            </a:pPr>
            <a:r>
              <a:rPr lang="fr-FR" sz="1600" b="0" i="0" dirty="0">
                <a:effectLst/>
                <a:highlight>
                  <a:srgbClr val="FFFFFF"/>
                </a:highlight>
              </a:rPr>
              <a:t>Ces informations sont présentes dans la notice, si l'on a rempli avec soin la zone 105, ou plutôt la grille "</a:t>
            </a:r>
            <a:r>
              <a:rPr lang="fr-FR" sz="1600" b="0" i="0" dirty="0" err="1">
                <a:effectLst/>
                <a:highlight>
                  <a:srgbClr val="FFFFFF"/>
                </a:highlight>
              </a:rPr>
              <a:t>Monogr</a:t>
            </a:r>
            <a:r>
              <a:rPr lang="fr-FR" sz="1600" b="0" i="0" dirty="0">
                <a:effectLst/>
                <a:highlight>
                  <a:srgbClr val="FFFFFF"/>
                </a:highlight>
              </a:rPr>
              <a:t>." et choisi les contenus des menus déroulants. </a:t>
            </a:r>
          </a:p>
          <a:p>
            <a:pPr marL="400050" lvl="1" indent="0">
              <a:buNone/>
            </a:pPr>
            <a:endParaRPr lang="fr-FR" sz="1600" b="0" i="0" dirty="0">
              <a:effectLst/>
              <a:highlight>
                <a:srgbClr val="FFFFFF"/>
              </a:highlight>
            </a:endParaRPr>
          </a:p>
          <a:p>
            <a:pPr marL="400050" lvl="1" indent="0">
              <a:buNone/>
            </a:pPr>
            <a:endParaRPr lang="fr-FR" sz="1600" b="0" i="0" dirty="0">
              <a:effectLst/>
              <a:highlight>
                <a:srgbClr val="FFFFFF"/>
              </a:highlight>
            </a:endParaRPr>
          </a:p>
          <a:p>
            <a:pPr marL="400050" lvl="1" indent="0">
              <a:buNone/>
            </a:pPr>
            <a:endParaRPr lang="fr-FR" sz="1600" b="0" i="0" dirty="0">
              <a:effectLst/>
              <a:highlight>
                <a:srgbClr val="FFFFFF"/>
              </a:highlight>
            </a:endParaRPr>
          </a:p>
          <a:p>
            <a:pPr marL="400050" lvl="1" indent="0">
              <a:buNone/>
            </a:pPr>
            <a:endParaRPr lang="fr-FR" sz="1600" dirty="0">
              <a:highlight>
                <a:srgbClr val="FFFFFF"/>
              </a:highlight>
            </a:endParaRPr>
          </a:p>
          <a:p>
            <a:pPr marL="400050" lvl="1" indent="0">
              <a:buNone/>
            </a:pPr>
            <a:endParaRPr lang="fr-FR" sz="1600" b="0" i="0" dirty="0">
              <a:effectLst/>
              <a:highlight>
                <a:srgbClr val="FFFFFF"/>
              </a:highlight>
            </a:endParaRPr>
          </a:p>
          <a:p>
            <a:pPr marL="400050" lvl="1" indent="0">
              <a:buNone/>
            </a:pPr>
            <a:endParaRPr lang="fr-FR" sz="1600" dirty="0">
              <a:highlight>
                <a:srgbClr val="FFFFFF"/>
              </a:highlight>
            </a:endParaRPr>
          </a:p>
          <a:p>
            <a:pPr marL="400050" lvl="1" indent="0">
              <a:buNone/>
            </a:pPr>
            <a:endParaRPr lang="fr-FR" sz="1600" b="0" i="0" dirty="0">
              <a:effectLst/>
              <a:highlight>
                <a:srgbClr val="FFFFFF"/>
              </a:highlight>
            </a:endParaRPr>
          </a:p>
          <a:p>
            <a:pPr marL="400050" lvl="1" indent="0">
              <a:buNone/>
            </a:pPr>
            <a:endParaRPr lang="fr-FR" sz="1600" dirty="0">
              <a:highlight>
                <a:srgbClr val="FFFFFF"/>
              </a:highlight>
            </a:endParaRPr>
          </a:p>
          <a:p>
            <a:pPr marL="400050" lvl="1" indent="0">
              <a:buNone/>
            </a:pPr>
            <a:endParaRPr lang="fr-FR" sz="1600" b="0" i="0" dirty="0">
              <a:effectLst/>
              <a:highlight>
                <a:srgbClr val="FFFFFF"/>
              </a:highlight>
            </a:endParaRPr>
          </a:p>
          <a:p>
            <a:pPr marL="400050" lvl="1" indent="0">
              <a:buNone/>
            </a:pPr>
            <a:endParaRPr lang="fr-FR" sz="1600" b="0" i="0" dirty="0">
              <a:effectLst/>
              <a:highlight>
                <a:srgbClr val="FFFFFF"/>
              </a:highlight>
            </a:endParaRPr>
          </a:p>
          <a:p>
            <a:pPr marL="400050" lvl="1" indent="0">
              <a:buNone/>
            </a:pPr>
            <a:endParaRPr lang="fr-FR" sz="1600" dirty="0">
              <a:highlight>
                <a:srgbClr val="FFFFFF"/>
              </a:highlight>
            </a:endParaRPr>
          </a:p>
          <a:p>
            <a:pPr marL="400050" lvl="1" indent="0">
              <a:buNone/>
            </a:pPr>
            <a:r>
              <a:rPr lang="fr-FR" sz="1600" b="0" i="0" dirty="0">
                <a:effectLst/>
                <a:highlight>
                  <a:srgbClr val="FFFFFF"/>
                </a:highlight>
              </a:rPr>
              <a:t>Si la zone est décodée, l'utilisateur peut voir cette information à l'OPAC, mais elle sera redondante avec la zone 215$c. </a:t>
            </a:r>
            <a:br>
              <a:rPr lang="fr-FR" sz="1600" b="0" i="0" dirty="0">
                <a:effectLst/>
                <a:highlight>
                  <a:srgbClr val="FFFFFF"/>
                </a:highlight>
              </a:rPr>
            </a:br>
            <a:r>
              <a:rPr lang="fr-FR" sz="1600" b="0" i="0" dirty="0">
                <a:effectLst/>
                <a:highlight>
                  <a:srgbClr val="FFFFFF"/>
                </a:highlight>
              </a:rPr>
              <a:t>Par contre, si la zone est indexée, l'utilisateur peut en faire un filtre de recherche, ce qui commence à être intéressant !</a:t>
            </a:r>
          </a:p>
        </p:txBody>
      </p:sp>
      <p:pic>
        <p:nvPicPr>
          <p:cNvPr id="5" name="Image 4">
            <a:extLst>
              <a:ext uri="{FF2B5EF4-FFF2-40B4-BE49-F238E27FC236}">
                <a16:creationId xmlns:a16="http://schemas.microsoft.com/office/drawing/2014/main" id="{C2572120-748A-2F5F-4C24-C1C7B0A44A3B}"/>
              </a:ext>
            </a:extLst>
          </p:cNvPr>
          <p:cNvPicPr>
            <a:picLocks noChangeAspect="1"/>
          </p:cNvPicPr>
          <p:nvPr/>
        </p:nvPicPr>
        <p:blipFill>
          <a:blip r:embed="rId3"/>
          <a:stretch>
            <a:fillRect/>
          </a:stretch>
        </p:blipFill>
        <p:spPr>
          <a:xfrm>
            <a:off x="1952179" y="3138396"/>
            <a:ext cx="6482694" cy="2723538"/>
          </a:xfrm>
          <a:prstGeom prst="rect">
            <a:avLst/>
          </a:prstGeom>
        </p:spPr>
      </p:pic>
    </p:spTree>
    <p:extLst>
      <p:ext uri="{BB962C8B-B14F-4D97-AF65-F5344CB8AC3E}">
        <p14:creationId xmlns:p14="http://schemas.microsoft.com/office/powerpoint/2010/main" val="15856775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0E3330-38B9-A23A-5126-FB1E93DEE11A}"/>
              </a:ext>
            </a:extLst>
          </p:cNvPr>
          <p:cNvSpPr>
            <a:spLocks noGrp="1"/>
          </p:cNvSpPr>
          <p:nvPr>
            <p:ph type="title"/>
          </p:nvPr>
        </p:nvSpPr>
        <p:spPr/>
        <p:txBody>
          <a:bodyPr/>
          <a:lstStyle/>
          <a:p>
            <a:r>
              <a:rPr lang="fr-FR" dirty="0"/>
              <a:t>La nature du contenu</a:t>
            </a:r>
          </a:p>
        </p:txBody>
      </p:sp>
      <p:sp>
        <p:nvSpPr>
          <p:cNvPr id="3" name="Espace réservé du contenu 2">
            <a:extLst>
              <a:ext uri="{FF2B5EF4-FFF2-40B4-BE49-F238E27FC236}">
                <a16:creationId xmlns:a16="http://schemas.microsoft.com/office/drawing/2014/main" id="{B3410D72-48DA-0657-4FF7-7BB3F97DC75B}"/>
              </a:ext>
            </a:extLst>
          </p:cNvPr>
          <p:cNvSpPr>
            <a:spLocks noGrp="1"/>
          </p:cNvSpPr>
          <p:nvPr>
            <p:ph idx="1"/>
          </p:nvPr>
        </p:nvSpPr>
        <p:spPr/>
        <p:txBody>
          <a:bodyPr/>
          <a:lstStyle/>
          <a:p>
            <a:pPr marL="0" indent="0">
              <a:buNone/>
            </a:pPr>
            <a:br>
              <a:rPr lang="fr-FR" sz="1600" dirty="0"/>
            </a:br>
            <a:r>
              <a:rPr lang="fr-FR" sz="1600" b="0" i="0" dirty="0">
                <a:effectLst/>
                <a:highlight>
                  <a:srgbClr val="FFFFFF"/>
                </a:highlight>
              </a:rPr>
              <a:t>Le document est-il un catalogue, une thèse, une bibliographie, une loi, des statistiques, un brevet, une bande dessinée, </a:t>
            </a:r>
            <a:r>
              <a:rPr lang="fr-FR" sz="1600" b="0" i="0" u="none" strike="noStrike" dirty="0">
                <a:effectLst/>
                <a:highlight>
                  <a:srgbClr val="FFFFFF"/>
                </a:highlight>
                <a:hlinkClick r:id="rId2" tooltip="annales concours BAS">
                  <a:extLst>
                    <a:ext uri="{A12FA001-AC4F-418D-AE19-62706E023703}">
                      <ahyp:hlinkClr xmlns:ahyp="http://schemas.microsoft.com/office/drawing/2018/hyperlinkcolor" val="tx"/>
                    </a:ext>
                  </a:extLst>
                </a:hlinkClick>
              </a:rPr>
              <a:t>un sujet d'examen</a:t>
            </a:r>
            <a:r>
              <a:rPr lang="fr-FR" sz="1600" b="0" i="0" dirty="0">
                <a:effectLst/>
                <a:highlight>
                  <a:srgbClr val="FFFFFF"/>
                </a:highlight>
              </a:rPr>
              <a:t> ?</a:t>
            </a:r>
            <a:br>
              <a:rPr lang="fr-FR" sz="1600" b="0" i="0" dirty="0">
                <a:effectLst/>
                <a:highlight>
                  <a:srgbClr val="FFFFFF"/>
                </a:highlight>
              </a:rPr>
            </a:br>
            <a:br>
              <a:rPr lang="fr-FR" sz="1600" b="0" i="0" dirty="0">
                <a:effectLst/>
                <a:highlight>
                  <a:srgbClr val="FFFFFF"/>
                </a:highlight>
              </a:rPr>
            </a:br>
            <a:r>
              <a:rPr lang="fr-FR" sz="1600" b="0" i="0" dirty="0">
                <a:effectLst/>
                <a:highlight>
                  <a:srgbClr val="FFFFFF"/>
                </a:highlight>
              </a:rPr>
              <a:t>Le titre n'est pas forcément significatif, il peut être dans une langue mal connue de l'utilisateur : autant de raisons pour utiliser les positions 4 à 7 de la zone 105, ou choisir les bons contenus dans les grilles de données codées "</a:t>
            </a:r>
            <a:r>
              <a:rPr lang="fr-FR" sz="1600" b="1" i="0" u="none" strike="noStrike" dirty="0">
                <a:effectLst/>
                <a:highlight>
                  <a:srgbClr val="FFFFFF"/>
                </a:highlight>
              </a:rPr>
              <a:t>Type d'ouvrage de référence</a:t>
            </a:r>
            <a:r>
              <a:rPr lang="fr-FR" sz="1600" b="1" i="0" dirty="0">
                <a:effectLst/>
                <a:highlight>
                  <a:srgbClr val="FFFFFF"/>
                </a:highlight>
              </a:rPr>
              <a:t>" </a:t>
            </a:r>
            <a:r>
              <a:rPr lang="fr-FR" sz="1600" b="0" i="0" dirty="0">
                <a:effectLst/>
                <a:highlight>
                  <a:srgbClr val="FFFFFF"/>
                </a:highlight>
              </a:rPr>
              <a:t>du Sudoc.</a:t>
            </a:r>
          </a:p>
          <a:p>
            <a:pPr marL="0" indent="0">
              <a:buNone/>
            </a:pPr>
            <a:endParaRPr lang="fr-FR" sz="1600" dirty="0">
              <a:highlight>
                <a:srgbClr val="FFFFFF"/>
              </a:highlight>
            </a:endParaRPr>
          </a:p>
          <a:p>
            <a:pPr marL="0" indent="0">
              <a:buNone/>
            </a:pPr>
            <a:endParaRPr lang="fr-FR" sz="1600" b="0" i="0" dirty="0">
              <a:effectLst/>
              <a:highlight>
                <a:srgbClr val="FFFFFF"/>
              </a:highlight>
            </a:endParaRPr>
          </a:p>
        </p:txBody>
      </p:sp>
      <p:pic>
        <p:nvPicPr>
          <p:cNvPr id="5" name="Image 4">
            <a:extLst>
              <a:ext uri="{FF2B5EF4-FFF2-40B4-BE49-F238E27FC236}">
                <a16:creationId xmlns:a16="http://schemas.microsoft.com/office/drawing/2014/main" id="{DEA1049A-CB29-AF3D-8D06-105C93516732}"/>
              </a:ext>
            </a:extLst>
          </p:cNvPr>
          <p:cNvPicPr>
            <a:picLocks noChangeAspect="1"/>
          </p:cNvPicPr>
          <p:nvPr/>
        </p:nvPicPr>
        <p:blipFill>
          <a:blip r:embed="rId3"/>
          <a:stretch>
            <a:fillRect/>
          </a:stretch>
        </p:blipFill>
        <p:spPr>
          <a:xfrm>
            <a:off x="2685576" y="3177225"/>
            <a:ext cx="6374449" cy="3406137"/>
          </a:xfrm>
          <a:prstGeom prst="rect">
            <a:avLst/>
          </a:prstGeom>
        </p:spPr>
      </p:pic>
    </p:spTree>
    <p:extLst>
      <p:ext uri="{BB962C8B-B14F-4D97-AF65-F5344CB8AC3E}">
        <p14:creationId xmlns:p14="http://schemas.microsoft.com/office/powerpoint/2010/main" val="30077470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0E3330-38B9-A23A-5126-FB1E93DEE11A}"/>
              </a:ext>
            </a:extLst>
          </p:cNvPr>
          <p:cNvSpPr>
            <a:spLocks noGrp="1"/>
          </p:cNvSpPr>
          <p:nvPr>
            <p:ph type="title"/>
          </p:nvPr>
        </p:nvSpPr>
        <p:spPr/>
        <p:txBody>
          <a:bodyPr/>
          <a:lstStyle/>
          <a:p>
            <a:r>
              <a:rPr lang="fr-FR" dirty="0"/>
              <a:t>Les congrès</a:t>
            </a:r>
          </a:p>
        </p:txBody>
      </p:sp>
      <p:sp>
        <p:nvSpPr>
          <p:cNvPr id="3" name="Espace réservé du contenu 2">
            <a:extLst>
              <a:ext uri="{FF2B5EF4-FFF2-40B4-BE49-F238E27FC236}">
                <a16:creationId xmlns:a16="http://schemas.microsoft.com/office/drawing/2014/main" id="{B3410D72-48DA-0657-4FF7-7BB3F97DC75B}"/>
              </a:ext>
            </a:extLst>
          </p:cNvPr>
          <p:cNvSpPr>
            <a:spLocks noGrp="1"/>
          </p:cNvSpPr>
          <p:nvPr>
            <p:ph idx="1"/>
          </p:nvPr>
        </p:nvSpPr>
        <p:spPr/>
        <p:txBody>
          <a:bodyPr/>
          <a:lstStyle/>
          <a:p>
            <a:r>
              <a:rPr lang="fr-FR" sz="1600" b="0" i="0" dirty="0">
                <a:effectLst/>
                <a:highlight>
                  <a:srgbClr val="FFFFFF"/>
                </a:highlight>
              </a:rPr>
              <a:t>Est-il organisé par une collectivité, a-t-il un titre, est-il annuel ?</a:t>
            </a:r>
            <a:br>
              <a:rPr lang="fr-FR" sz="1600" b="0" i="0" dirty="0">
                <a:effectLst/>
                <a:highlight>
                  <a:srgbClr val="FFFFFF"/>
                </a:highlight>
              </a:rPr>
            </a:br>
            <a:r>
              <a:rPr lang="fr-FR" sz="1600" b="0" i="0" dirty="0">
                <a:effectLst/>
                <a:highlight>
                  <a:srgbClr val="FFFFFF"/>
                </a:highlight>
              </a:rPr>
              <a:t>Est-ce un congrès, un colloque, des rencontres ? </a:t>
            </a:r>
            <a:br>
              <a:rPr lang="fr-FR" sz="1600" b="0" i="0" dirty="0">
                <a:effectLst/>
                <a:highlight>
                  <a:srgbClr val="FFFFFF"/>
                </a:highlight>
              </a:rPr>
            </a:br>
            <a:br>
              <a:rPr lang="fr-FR" sz="1600" b="0" i="0" dirty="0">
                <a:effectLst/>
                <a:highlight>
                  <a:srgbClr val="FFFFFF"/>
                </a:highlight>
              </a:rPr>
            </a:br>
            <a:r>
              <a:rPr lang="fr-FR" sz="1600" b="0" i="0" dirty="0">
                <a:effectLst/>
                <a:highlight>
                  <a:srgbClr val="FFFFFF"/>
                </a:highlight>
              </a:rPr>
              <a:t>Le casse-tête est moindre pour les catalogueurs avec l'avènement des catalogues partagés et internationaux. Mais pour les utilisateurs finaux, c'est encore un maquis. </a:t>
            </a:r>
            <a:br>
              <a:rPr lang="fr-FR" sz="1600" b="0" i="0" dirty="0">
                <a:effectLst/>
                <a:highlight>
                  <a:srgbClr val="FFFFFF"/>
                </a:highlight>
              </a:rPr>
            </a:br>
            <a:br>
              <a:rPr lang="fr-FR" sz="1600" b="0" i="0" dirty="0">
                <a:effectLst/>
                <a:highlight>
                  <a:srgbClr val="FFFFFF"/>
                </a:highlight>
              </a:rPr>
            </a:br>
            <a:r>
              <a:rPr lang="fr-FR" sz="1600" b="0" i="0" dirty="0">
                <a:effectLst/>
                <a:highlight>
                  <a:srgbClr val="FFFFFF"/>
                </a:highlight>
              </a:rPr>
              <a:t>Faire une restriction de recherche "je cherche uniquement les congrès autour de la néonatalogie" ou "je veux tout sur ce sujet sauf les congrès" peut être très utile dans notre monde de sur-information où trier est important. </a:t>
            </a:r>
            <a:br>
              <a:rPr lang="fr-FR" sz="1600" b="0" i="0" dirty="0">
                <a:effectLst/>
                <a:highlight>
                  <a:srgbClr val="FFFFFF"/>
                </a:highlight>
              </a:rPr>
            </a:br>
            <a:br>
              <a:rPr lang="fr-FR" sz="1600" b="0" i="0" dirty="0">
                <a:effectLst/>
                <a:highlight>
                  <a:srgbClr val="FFFFFF"/>
                </a:highlight>
              </a:rPr>
            </a:br>
            <a:r>
              <a:rPr lang="fr-FR" sz="1600" b="0" i="0" dirty="0">
                <a:effectLst/>
                <a:highlight>
                  <a:srgbClr val="FFFFFF"/>
                </a:highlight>
              </a:rPr>
              <a:t>Pour que cela devienne possible, il faut choisir la valeur 1 dans la position 8 de la zone 105.</a:t>
            </a:r>
            <a:br>
              <a:rPr lang="fr-FR" sz="1600" b="0" i="0" dirty="0">
                <a:effectLst/>
                <a:highlight>
                  <a:srgbClr val="FFFFFF"/>
                </a:highlight>
              </a:rPr>
            </a:br>
            <a:r>
              <a:rPr lang="fr-FR" sz="1600" b="0" i="0" dirty="0">
                <a:effectLst/>
                <a:highlight>
                  <a:srgbClr val="FFFFFF"/>
                </a:highlight>
              </a:rPr>
              <a:t>Dans </a:t>
            </a:r>
            <a:r>
              <a:rPr lang="fr-FR" sz="1600" b="0" i="0" dirty="0" err="1">
                <a:effectLst/>
                <a:highlight>
                  <a:srgbClr val="FFFFFF"/>
                </a:highlight>
              </a:rPr>
              <a:t>WinIBW</a:t>
            </a:r>
            <a:r>
              <a:rPr lang="fr-FR" sz="1600" b="0" i="0" dirty="0">
                <a:effectLst/>
                <a:highlight>
                  <a:srgbClr val="FFFFFF"/>
                </a:highlight>
              </a:rPr>
              <a:t>, c’est la valeur « Oui » du menu déroulant « Colloque ou congrès  de l'onglet "</a:t>
            </a:r>
            <a:r>
              <a:rPr lang="fr-FR" sz="1600" b="0" i="0" dirty="0" err="1">
                <a:effectLst/>
                <a:highlight>
                  <a:srgbClr val="FFFFFF"/>
                </a:highlight>
              </a:rPr>
              <a:t>Monogr</a:t>
            </a:r>
            <a:r>
              <a:rPr lang="fr-FR" sz="1600" b="0" i="0" dirty="0">
                <a:effectLst/>
                <a:highlight>
                  <a:srgbClr val="FFFFFF"/>
                </a:highlight>
              </a:rPr>
              <a:t>."</a:t>
            </a:r>
          </a:p>
        </p:txBody>
      </p:sp>
      <p:pic>
        <p:nvPicPr>
          <p:cNvPr id="5" name="Image 4">
            <a:extLst>
              <a:ext uri="{FF2B5EF4-FFF2-40B4-BE49-F238E27FC236}">
                <a16:creationId xmlns:a16="http://schemas.microsoft.com/office/drawing/2014/main" id="{8E4CDB6C-924F-B5F2-8542-DE15AACBC258}"/>
              </a:ext>
            </a:extLst>
          </p:cNvPr>
          <p:cNvPicPr>
            <a:picLocks noChangeAspect="1"/>
          </p:cNvPicPr>
          <p:nvPr/>
        </p:nvPicPr>
        <p:blipFill>
          <a:blip r:embed="rId2"/>
          <a:stretch>
            <a:fillRect/>
          </a:stretch>
        </p:blipFill>
        <p:spPr>
          <a:xfrm>
            <a:off x="705142" y="4697149"/>
            <a:ext cx="11136279" cy="1886213"/>
          </a:xfrm>
          <a:prstGeom prst="rect">
            <a:avLst/>
          </a:prstGeom>
        </p:spPr>
      </p:pic>
    </p:spTree>
    <p:extLst>
      <p:ext uri="{BB962C8B-B14F-4D97-AF65-F5344CB8AC3E}">
        <p14:creationId xmlns:p14="http://schemas.microsoft.com/office/powerpoint/2010/main" val="15774151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0E3330-38B9-A23A-5126-FB1E93DEE11A}"/>
              </a:ext>
            </a:extLst>
          </p:cNvPr>
          <p:cNvSpPr>
            <a:spLocks noGrp="1"/>
          </p:cNvSpPr>
          <p:nvPr>
            <p:ph type="title"/>
          </p:nvPr>
        </p:nvSpPr>
        <p:spPr/>
        <p:txBody>
          <a:bodyPr/>
          <a:lstStyle/>
          <a:p>
            <a:r>
              <a:rPr lang="fr-FR" dirty="0"/>
              <a:t>Les mélanges</a:t>
            </a:r>
          </a:p>
        </p:txBody>
      </p:sp>
      <p:sp>
        <p:nvSpPr>
          <p:cNvPr id="3" name="Espace réservé du contenu 2">
            <a:extLst>
              <a:ext uri="{FF2B5EF4-FFF2-40B4-BE49-F238E27FC236}">
                <a16:creationId xmlns:a16="http://schemas.microsoft.com/office/drawing/2014/main" id="{B3410D72-48DA-0657-4FF7-7BB3F97DC75B}"/>
              </a:ext>
            </a:extLst>
          </p:cNvPr>
          <p:cNvSpPr>
            <a:spLocks noGrp="1"/>
          </p:cNvSpPr>
          <p:nvPr>
            <p:ph idx="1"/>
          </p:nvPr>
        </p:nvSpPr>
        <p:spPr/>
        <p:txBody>
          <a:bodyPr/>
          <a:lstStyle/>
          <a:p>
            <a:pPr marL="0" indent="0">
              <a:buNone/>
            </a:pPr>
            <a:br>
              <a:rPr lang="fr-FR" sz="1600" dirty="0"/>
            </a:br>
            <a:r>
              <a:rPr lang="fr-FR" sz="1600" b="0" i="0" dirty="0">
                <a:effectLst/>
                <a:highlight>
                  <a:srgbClr val="FFFFFF"/>
                </a:highlight>
              </a:rPr>
              <a:t>Plus faciles à cataloguer que les congrès, les mélanges sont aussi un type de publications difficile à identifier lors d'une recherche : les bibliothécaires "d'autrefois" ont ajouté le terme qui permet de les regrouper, terme qu'UNIMARC nous demande de mettre en zone 503. </a:t>
            </a:r>
            <a:br>
              <a:rPr lang="fr-FR" sz="1600" b="0" i="0" dirty="0">
                <a:effectLst/>
                <a:highlight>
                  <a:srgbClr val="FFFFFF"/>
                </a:highlight>
              </a:rPr>
            </a:br>
            <a:br>
              <a:rPr lang="fr-FR" sz="1600" b="0" i="0" dirty="0">
                <a:effectLst/>
                <a:highlight>
                  <a:srgbClr val="FFFFFF"/>
                </a:highlight>
              </a:rPr>
            </a:br>
            <a:r>
              <a:rPr lang="fr-FR" sz="1600" b="0" i="0" dirty="0">
                <a:effectLst/>
                <a:highlight>
                  <a:srgbClr val="FFFFFF"/>
                </a:highlight>
              </a:rPr>
              <a:t>Mais si l'on cherche simplement toutes les occurrences de "mélanges" dans les mots du titre, on s'aperçoit qu'il faut distinguer les mélanges chimiques des mélanges dédicatoires ! </a:t>
            </a:r>
            <a:br>
              <a:rPr lang="fr-FR" sz="1600" b="0" i="0" dirty="0">
                <a:effectLst/>
                <a:highlight>
                  <a:srgbClr val="FFFFFF"/>
                </a:highlight>
              </a:rPr>
            </a:br>
            <a:r>
              <a:rPr lang="fr-FR" sz="1600" b="0" i="0" dirty="0">
                <a:effectLst/>
                <a:highlight>
                  <a:srgbClr val="FFFFFF"/>
                </a:highlight>
              </a:rPr>
              <a:t>Comment le faire ? </a:t>
            </a:r>
            <a:br>
              <a:rPr lang="fr-FR" sz="1600" b="0" i="0" dirty="0">
                <a:effectLst/>
                <a:highlight>
                  <a:srgbClr val="FFFFFF"/>
                </a:highlight>
              </a:rPr>
            </a:br>
            <a:br>
              <a:rPr lang="fr-FR" sz="1600" b="0" i="0" dirty="0">
                <a:effectLst/>
                <a:highlight>
                  <a:srgbClr val="FFFFFF"/>
                </a:highlight>
              </a:rPr>
            </a:br>
            <a:r>
              <a:rPr lang="fr-FR" sz="1600" b="0" i="0" dirty="0">
                <a:effectLst/>
                <a:highlight>
                  <a:srgbClr val="FFFFFF"/>
                </a:highlight>
              </a:rPr>
              <a:t>La zone 105, position 9 porte un 1 si c'est bien un volume de mélanges. Dans </a:t>
            </a:r>
            <a:r>
              <a:rPr lang="fr-FR" sz="1600" b="0" i="0" dirty="0" err="1">
                <a:effectLst/>
                <a:highlight>
                  <a:srgbClr val="FFFFFF"/>
                </a:highlight>
              </a:rPr>
              <a:t>WinIBW</a:t>
            </a:r>
            <a:r>
              <a:rPr lang="fr-FR" sz="1600" b="0" i="0" dirty="0">
                <a:effectLst/>
                <a:highlight>
                  <a:srgbClr val="FFFFFF"/>
                </a:highlight>
              </a:rPr>
              <a:t>, on peut insérer l'information dans le menu déroulant « Mélanges" de l'onglet "</a:t>
            </a:r>
            <a:r>
              <a:rPr lang="fr-FR" sz="1600" b="0" i="0" dirty="0" err="1">
                <a:effectLst/>
                <a:highlight>
                  <a:srgbClr val="FFFFFF"/>
                </a:highlight>
              </a:rPr>
              <a:t>Monogr</a:t>
            </a:r>
            <a:r>
              <a:rPr lang="fr-FR" sz="1600" b="0" i="0" dirty="0">
                <a:effectLst/>
                <a:highlight>
                  <a:srgbClr val="FFFFFF"/>
                </a:highlight>
              </a:rPr>
              <a:t>."</a:t>
            </a:r>
          </a:p>
        </p:txBody>
      </p:sp>
      <p:pic>
        <p:nvPicPr>
          <p:cNvPr id="5" name="Image 4">
            <a:extLst>
              <a:ext uri="{FF2B5EF4-FFF2-40B4-BE49-F238E27FC236}">
                <a16:creationId xmlns:a16="http://schemas.microsoft.com/office/drawing/2014/main" id="{B3CFCDA7-0C91-264C-BE6E-9FCBC2D93942}"/>
              </a:ext>
            </a:extLst>
          </p:cNvPr>
          <p:cNvPicPr>
            <a:picLocks noChangeAspect="1"/>
          </p:cNvPicPr>
          <p:nvPr/>
        </p:nvPicPr>
        <p:blipFill>
          <a:blip r:embed="rId2"/>
          <a:stretch>
            <a:fillRect/>
          </a:stretch>
        </p:blipFill>
        <p:spPr>
          <a:xfrm>
            <a:off x="679579" y="5009054"/>
            <a:ext cx="10832841" cy="1299673"/>
          </a:xfrm>
          <a:prstGeom prst="rect">
            <a:avLst/>
          </a:prstGeom>
        </p:spPr>
      </p:pic>
    </p:spTree>
    <p:extLst>
      <p:ext uri="{BB962C8B-B14F-4D97-AF65-F5344CB8AC3E}">
        <p14:creationId xmlns:p14="http://schemas.microsoft.com/office/powerpoint/2010/main" val="16801128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0E3330-38B9-A23A-5126-FB1E93DEE11A}"/>
              </a:ext>
            </a:extLst>
          </p:cNvPr>
          <p:cNvSpPr>
            <a:spLocks noGrp="1"/>
          </p:cNvSpPr>
          <p:nvPr>
            <p:ph type="title"/>
          </p:nvPr>
        </p:nvSpPr>
        <p:spPr/>
        <p:txBody>
          <a:bodyPr/>
          <a:lstStyle/>
          <a:p>
            <a:r>
              <a:rPr lang="fr-FR" dirty="0"/>
              <a:t>Les index</a:t>
            </a:r>
          </a:p>
        </p:txBody>
      </p:sp>
      <p:sp>
        <p:nvSpPr>
          <p:cNvPr id="3" name="Espace réservé du contenu 2">
            <a:extLst>
              <a:ext uri="{FF2B5EF4-FFF2-40B4-BE49-F238E27FC236}">
                <a16:creationId xmlns:a16="http://schemas.microsoft.com/office/drawing/2014/main" id="{B3410D72-48DA-0657-4FF7-7BB3F97DC75B}"/>
              </a:ext>
            </a:extLst>
          </p:cNvPr>
          <p:cNvSpPr>
            <a:spLocks noGrp="1"/>
          </p:cNvSpPr>
          <p:nvPr>
            <p:ph idx="1"/>
          </p:nvPr>
        </p:nvSpPr>
        <p:spPr/>
        <p:txBody>
          <a:bodyPr/>
          <a:lstStyle/>
          <a:p>
            <a:pPr marL="0" indent="0">
              <a:buNone/>
            </a:pPr>
            <a:br>
              <a:rPr lang="fr-FR" sz="1600" dirty="0"/>
            </a:br>
            <a:r>
              <a:rPr lang="fr-FR" sz="1600" b="0" i="0" dirty="0">
                <a:effectLst/>
                <a:highlight>
                  <a:srgbClr val="FFFFFF"/>
                </a:highlight>
              </a:rPr>
              <a:t>La présence d'un index dans un document peut se trouver en clair dans la zone 320$a. </a:t>
            </a:r>
            <a:br>
              <a:rPr lang="fr-FR" sz="1600" b="0" i="0" dirty="0">
                <a:effectLst/>
                <a:highlight>
                  <a:srgbClr val="FFFFFF"/>
                </a:highlight>
              </a:rPr>
            </a:br>
            <a:br>
              <a:rPr lang="fr-FR" sz="1600" b="0" i="0" dirty="0">
                <a:effectLst/>
                <a:highlight>
                  <a:srgbClr val="FFFFFF"/>
                </a:highlight>
              </a:rPr>
            </a:br>
            <a:r>
              <a:rPr lang="fr-FR" sz="1600" b="0" i="0" dirty="0">
                <a:effectLst/>
                <a:highlight>
                  <a:srgbClr val="FFFFFF"/>
                </a:highlight>
              </a:rPr>
              <a:t>Mais malheureusement, cette zone n'est pas souvent indexée dans les systèmes de recherche (elle ne l'est pas dans le Sudoc), et elle est souvent absente des notices anciennes. </a:t>
            </a:r>
            <a:br>
              <a:rPr lang="fr-FR" sz="1600" b="0" i="0" dirty="0">
                <a:effectLst/>
                <a:highlight>
                  <a:srgbClr val="FFFFFF"/>
                </a:highlight>
              </a:rPr>
            </a:br>
            <a:br>
              <a:rPr lang="fr-FR" sz="1600" b="0" i="0" dirty="0">
                <a:effectLst/>
                <a:highlight>
                  <a:srgbClr val="FFFFFF"/>
                </a:highlight>
              </a:rPr>
            </a:br>
            <a:r>
              <a:rPr lang="fr-FR" sz="1600" b="0" i="0" dirty="0">
                <a:effectLst/>
                <a:highlight>
                  <a:srgbClr val="FFFFFF"/>
                </a:highlight>
              </a:rPr>
              <a:t>La zone de données codées 105 position 10 est dès lors porteuse d'une information intéressante à utiliser pour la recherche. </a:t>
            </a:r>
            <a:br>
              <a:rPr lang="fr-FR" sz="1600" b="0" i="0" dirty="0">
                <a:effectLst/>
                <a:highlight>
                  <a:srgbClr val="FFFFFF"/>
                </a:highlight>
              </a:rPr>
            </a:br>
            <a:r>
              <a:rPr lang="fr-FR" sz="1600" b="0" i="0" dirty="0">
                <a:effectLst/>
                <a:highlight>
                  <a:srgbClr val="FFFFFF"/>
                </a:highlight>
              </a:rPr>
              <a:t>Dans </a:t>
            </a:r>
            <a:r>
              <a:rPr lang="fr-FR" sz="1600" b="0" i="0" dirty="0" err="1">
                <a:effectLst/>
                <a:highlight>
                  <a:srgbClr val="FFFFFF"/>
                </a:highlight>
              </a:rPr>
              <a:t>WinIBW</a:t>
            </a:r>
            <a:r>
              <a:rPr lang="fr-FR" sz="1600" b="0" i="0" dirty="0">
                <a:effectLst/>
                <a:highlight>
                  <a:srgbClr val="FFFFFF"/>
                </a:highlight>
              </a:rPr>
              <a:t>, on utilise le menu déroulant « Index" de l'onglet "</a:t>
            </a:r>
            <a:r>
              <a:rPr lang="fr-FR" sz="1600" b="0" i="0" dirty="0" err="1">
                <a:effectLst/>
                <a:highlight>
                  <a:srgbClr val="FFFFFF"/>
                </a:highlight>
              </a:rPr>
              <a:t>Monogr</a:t>
            </a:r>
            <a:r>
              <a:rPr lang="fr-FR" sz="1600" b="0" i="0" dirty="0">
                <a:effectLst/>
                <a:highlight>
                  <a:srgbClr val="FFFFFF"/>
                </a:highlight>
              </a:rPr>
              <a:t>."</a:t>
            </a:r>
          </a:p>
        </p:txBody>
      </p:sp>
      <p:pic>
        <p:nvPicPr>
          <p:cNvPr id="5" name="Image 4">
            <a:extLst>
              <a:ext uri="{FF2B5EF4-FFF2-40B4-BE49-F238E27FC236}">
                <a16:creationId xmlns:a16="http://schemas.microsoft.com/office/drawing/2014/main" id="{8A0648AF-37E0-838E-FC00-FD569573909E}"/>
              </a:ext>
            </a:extLst>
          </p:cNvPr>
          <p:cNvPicPr>
            <a:picLocks noChangeAspect="1"/>
          </p:cNvPicPr>
          <p:nvPr/>
        </p:nvPicPr>
        <p:blipFill>
          <a:blip r:embed="rId2"/>
          <a:stretch>
            <a:fillRect/>
          </a:stretch>
        </p:blipFill>
        <p:spPr>
          <a:xfrm>
            <a:off x="971095" y="4104067"/>
            <a:ext cx="9316750" cy="2172003"/>
          </a:xfrm>
          <a:prstGeom prst="rect">
            <a:avLst/>
          </a:prstGeom>
        </p:spPr>
      </p:pic>
    </p:spTree>
    <p:extLst>
      <p:ext uri="{BB962C8B-B14F-4D97-AF65-F5344CB8AC3E}">
        <p14:creationId xmlns:p14="http://schemas.microsoft.com/office/powerpoint/2010/main" val="3409246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defRPr/>
            </a:pPr>
            <a:r>
              <a:rPr lang="fr-FR" sz="4000" b="1" cap="all" dirty="0">
                <a:solidFill>
                  <a:schemeClr val="accent6"/>
                </a:solidFill>
              </a:rPr>
              <a:t>plan</a:t>
            </a:r>
          </a:p>
        </p:txBody>
      </p:sp>
      <p:sp>
        <p:nvSpPr>
          <p:cNvPr id="16387" name="Espace réservé du contenu 2"/>
          <p:cNvSpPr>
            <a:spLocks noGrp="1"/>
          </p:cNvSpPr>
          <p:nvPr>
            <p:ph idx="1"/>
          </p:nvPr>
        </p:nvSpPr>
        <p:spPr>
          <a:xfrm>
            <a:off x="1952624" y="1556792"/>
            <a:ext cx="8535864" cy="4310608"/>
          </a:xfrm>
        </p:spPr>
        <p:txBody>
          <a:bodyPr/>
          <a:lstStyle/>
          <a:p>
            <a:pPr>
              <a:defRPr/>
            </a:pPr>
            <a:endParaRPr lang="fr-FR" dirty="0">
              <a:solidFill>
                <a:schemeClr val="bg2">
                  <a:lumMod val="25000"/>
                </a:schemeClr>
              </a:solidFill>
            </a:endParaRPr>
          </a:p>
          <a:p>
            <a:pPr>
              <a:defRPr/>
            </a:pPr>
            <a:r>
              <a:rPr lang="fr-FR" dirty="0">
                <a:solidFill>
                  <a:schemeClr val="bg2">
                    <a:lumMod val="25000"/>
                  </a:schemeClr>
                </a:solidFill>
              </a:rPr>
              <a:t>Partie 1 : les données codées indispensables </a:t>
            </a:r>
          </a:p>
          <a:p>
            <a:pPr>
              <a:defRPr/>
            </a:pPr>
            <a:r>
              <a:rPr lang="fr-FR" dirty="0">
                <a:solidFill>
                  <a:schemeClr val="accent2">
                    <a:lumMod val="75000"/>
                  </a:schemeClr>
                </a:solidFill>
              </a:rPr>
              <a:t>Partie 2 : les données codées à valeur ajoutée</a:t>
            </a:r>
          </a:p>
          <a:p>
            <a:pPr>
              <a:defRPr/>
            </a:pPr>
            <a:r>
              <a:rPr lang="fr-FR" dirty="0">
                <a:solidFill>
                  <a:schemeClr val="accent4">
                    <a:lumMod val="75000"/>
                  </a:schemeClr>
                </a:solidFill>
                <a:latin typeface="+mj-lt"/>
                <a:ea typeface="+mj-ea"/>
                <a:cs typeface="+mj-cs"/>
              </a:rPr>
              <a:t>Partie 3 : zoom sur la langue de catalogage</a:t>
            </a:r>
          </a:p>
        </p:txBody>
      </p:sp>
    </p:spTree>
    <p:extLst>
      <p:ext uri="{BB962C8B-B14F-4D97-AF65-F5344CB8AC3E}">
        <p14:creationId xmlns:p14="http://schemas.microsoft.com/office/powerpoint/2010/main" val="2810240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9"/>
                                          </p:stCondLst>
                                        </p:cTn>
                                        <p:tgtEl>
                                          <p:spTgt spid="1638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9"/>
                                          </p:stCondLst>
                                        </p:cTn>
                                        <p:tgtEl>
                                          <p:spTgt spid="1638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9"/>
                                          </p:stCondLst>
                                        </p:cTn>
                                        <p:tgtEl>
                                          <p:spTgt spid="1638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0E3330-38B9-A23A-5126-FB1E93DEE11A}"/>
              </a:ext>
            </a:extLst>
          </p:cNvPr>
          <p:cNvSpPr>
            <a:spLocks noGrp="1"/>
          </p:cNvSpPr>
          <p:nvPr>
            <p:ph type="title"/>
          </p:nvPr>
        </p:nvSpPr>
        <p:spPr/>
        <p:txBody>
          <a:bodyPr/>
          <a:lstStyle/>
          <a:p>
            <a:r>
              <a:rPr lang="fr-FR" dirty="0"/>
              <a:t>Le genre littéraire</a:t>
            </a:r>
          </a:p>
        </p:txBody>
      </p:sp>
      <p:sp>
        <p:nvSpPr>
          <p:cNvPr id="3" name="Espace réservé du contenu 2">
            <a:extLst>
              <a:ext uri="{FF2B5EF4-FFF2-40B4-BE49-F238E27FC236}">
                <a16:creationId xmlns:a16="http://schemas.microsoft.com/office/drawing/2014/main" id="{B3410D72-48DA-0657-4FF7-7BB3F97DC75B}"/>
              </a:ext>
            </a:extLst>
          </p:cNvPr>
          <p:cNvSpPr>
            <a:spLocks noGrp="1"/>
          </p:cNvSpPr>
          <p:nvPr>
            <p:ph idx="1"/>
          </p:nvPr>
        </p:nvSpPr>
        <p:spPr>
          <a:xfrm>
            <a:off x="516294" y="1166018"/>
            <a:ext cx="10972800" cy="4525963"/>
          </a:xfrm>
        </p:spPr>
        <p:txBody>
          <a:bodyPr/>
          <a:lstStyle/>
          <a:p>
            <a:pPr marL="0" indent="0">
              <a:buNone/>
            </a:pPr>
            <a:endParaRPr lang="fr-FR" sz="1600" b="0" i="0" dirty="0">
              <a:effectLst/>
              <a:highlight>
                <a:srgbClr val="FFFFFF"/>
              </a:highlight>
            </a:endParaRPr>
          </a:p>
          <a:p>
            <a:pPr marL="0" indent="0">
              <a:buNone/>
            </a:pPr>
            <a:r>
              <a:rPr lang="fr-FR" sz="1600" b="0" i="0" dirty="0">
                <a:effectLst/>
                <a:highlight>
                  <a:srgbClr val="FFFFFF"/>
                </a:highlight>
              </a:rPr>
              <a:t>L'information du genre littéraire auquel appartient un document n'est présente que dans les données codées, et dans l'indexation systématique si elle figure dans la notice. </a:t>
            </a:r>
            <a:br>
              <a:rPr lang="fr-FR" sz="1600" b="0" i="0" dirty="0">
                <a:effectLst/>
                <a:highlight>
                  <a:srgbClr val="FFFFFF"/>
                </a:highlight>
              </a:rPr>
            </a:br>
            <a:br>
              <a:rPr lang="fr-FR" sz="1600" b="0" i="0" dirty="0">
                <a:effectLst/>
                <a:highlight>
                  <a:srgbClr val="FFFFFF"/>
                </a:highlight>
              </a:rPr>
            </a:br>
            <a:r>
              <a:rPr lang="fr-FR" sz="1600" b="0" i="0" dirty="0">
                <a:effectLst/>
                <a:highlight>
                  <a:srgbClr val="FFFFFF"/>
                </a:highlight>
              </a:rPr>
              <a:t>Ce serait pourtant bien intéressant de rechercher toutes les œuvres théâtrales publiées entre 1750 et 1870, par exemple. </a:t>
            </a:r>
            <a:br>
              <a:rPr lang="fr-FR" sz="1600" dirty="0">
                <a:highlight>
                  <a:srgbClr val="FFFFFF"/>
                </a:highlight>
              </a:rPr>
            </a:br>
            <a:br>
              <a:rPr lang="fr-FR" sz="1600" dirty="0">
                <a:highlight>
                  <a:srgbClr val="FFFFFF"/>
                </a:highlight>
              </a:rPr>
            </a:br>
            <a:r>
              <a:rPr lang="fr-FR" sz="1600" b="0" i="0" dirty="0">
                <a:effectLst/>
                <a:highlight>
                  <a:srgbClr val="FFFFFF"/>
                </a:highlight>
              </a:rPr>
              <a:t>On pourrait aussi croiser cette métadonnée avec la langue ou le pays, et le catalogue prend tout de suite une autre utilité, un autre relief. </a:t>
            </a:r>
            <a:br>
              <a:rPr lang="fr-FR" sz="1600" b="0" i="0" dirty="0">
                <a:effectLst/>
                <a:highlight>
                  <a:srgbClr val="FFFFFF"/>
                </a:highlight>
              </a:rPr>
            </a:br>
            <a:br>
              <a:rPr lang="fr-FR" sz="1600" b="0" i="0" dirty="0">
                <a:effectLst/>
                <a:highlight>
                  <a:srgbClr val="FFFFFF"/>
                </a:highlight>
              </a:rPr>
            </a:br>
            <a:r>
              <a:rPr lang="fr-FR" sz="1600" b="0" i="0" dirty="0">
                <a:effectLst/>
                <a:highlight>
                  <a:srgbClr val="FFFFFF"/>
                </a:highlight>
              </a:rPr>
              <a:t>Pour faciliter la saisie de ces 11 codes -inutile de les apprendre – </a:t>
            </a:r>
            <a:r>
              <a:rPr lang="fr-FR" sz="1600" b="0" i="0" dirty="0" err="1">
                <a:effectLst/>
                <a:highlight>
                  <a:srgbClr val="FFFFFF"/>
                </a:highlight>
              </a:rPr>
              <a:t>WinIBW</a:t>
            </a:r>
            <a:r>
              <a:rPr lang="fr-FR" sz="1600" b="0" i="0" dirty="0">
                <a:effectLst/>
                <a:highlight>
                  <a:srgbClr val="FFFFFF"/>
                </a:highlight>
              </a:rPr>
              <a:t> les décode dans le me</a:t>
            </a:r>
            <a:r>
              <a:rPr lang="fr-FR" sz="1600" dirty="0">
                <a:highlight>
                  <a:srgbClr val="FFFFFF"/>
                </a:highlight>
              </a:rPr>
              <a:t>nu déroulant </a:t>
            </a:r>
            <a:r>
              <a:rPr lang="fr-FR" sz="1600" b="0" i="0" dirty="0">
                <a:effectLst/>
                <a:highlight>
                  <a:srgbClr val="FFFFFF"/>
                </a:highlight>
              </a:rPr>
              <a:t>« Genre littéraire" de l'onglet "</a:t>
            </a:r>
            <a:r>
              <a:rPr lang="fr-FR" sz="1600" b="0" i="0" dirty="0" err="1">
                <a:effectLst/>
                <a:highlight>
                  <a:srgbClr val="FFFFFF"/>
                </a:highlight>
              </a:rPr>
              <a:t>Monogr</a:t>
            </a:r>
            <a:r>
              <a:rPr lang="fr-FR" sz="1600" b="0" i="0" dirty="0">
                <a:effectLst/>
                <a:highlight>
                  <a:srgbClr val="FFFFFF"/>
                </a:highlight>
              </a:rPr>
              <a:t>.", qui correspond à la zone 105 position 11.</a:t>
            </a:r>
          </a:p>
        </p:txBody>
      </p:sp>
      <p:pic>
        <p:nvPicPr>
          <p:cNvPr id="5" name="Image 4">
            <a:extLst>
              <a:ext uri="{FF2B5EF4-FFF2-40B4-BE49-F238E27FC236}">
                <a16:creationId xmlns:a16="http://schemas.microsoft.com/office/drawing/2014/main" id="{773B67A1-73DE-DC51-3C7E-21823782D1B7}"/>
              </a:ext>
            </a:extLst>
          </p:cNvPr>
          <p:cNvPicPr>
            <a:picLocks noChangeAspect="1"/>
          </p:cNvPicPr>
          <p:nvPr/>
        </p:nvPicPr>
        <p:blipFill>
          <a:blip r:embed="rId2"/>
          <a:stretch>
            <a:fillRect/>
          </a:stretch>
        </p:blipFill>
        <p:spPr>
          <a:xfrm>
            <a:off x="3283127" y="4038419"/>
            <a:ext cx="5954179" cy="2618446"/>
          </a:xfrm>
          <a:prstGeom prst="rect">
            <a:avLst/>
          </a:prstGeom>
        </p:spPr>
      </p:pic>
    </p:spTree>
    <p:extLst>
      <p:ext uri="{BB962C8B-B14F-4D97-AF65-F5344CB8AC3E}">
        <p14:creationId xmlns:p14="http://schemas.microsoft.com/office/powerpoint/2010/main" val="11363787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0E3330-38B9-A23A-5126-FB1E93DEE11A}"/>
              </a:ext>
            </a:extLst>
          </p:cNvPr>
          <p:cNvSpPr>
            <a:spLocks noGrp="1"/>
          </p:cNvSpPr>
          <p:nvPr>
            <p:ph type="title"/>
          </p:nvPr>
        </p:nvSpPr>
        <p:spPr/>
        <p:txBody>
          <a:bodyPr/>
          <a:lstStyle/>
          <a:p>
            <a:r>
              <a:rPr lang="fr-FR" dirty="0"/>
              <a:t>Les biographies</a:t>
            </a:r>
          </a:p>
        </p:txBody>
      </p:sp>
      <p:sp>
        <p:nvSpPr>
          <p:cNvPr id="3" name="Espace réservé du contenu 2">
            <a:extLst>
              <a:ext uri="{FF2B5EF4-FFF2-40B4-BE49-F238E27FC236}">
                <a16:creationId xmlns:a16="http://schemas.microsoft.com/office/drawing/2014/main" id="{B3410D72-48DA-0657-4FF7-7BB3F97DC75B}"/>
              </a:ext>
            </a:extLst>
          </p:cNvPr>
          <p:cNvSpPr>
            <a:spLocks noGrp="1"/>
          </p:cNvSpPr>
          <p:nvPr>
            <p:ph idx="1"/>
          </p:nvPr>
        </p:nvSpPr>
        <p:spPr/>
        <p:txBody>
          <a:bodyPr/>
          <a:lstStyle/>
          <a:p>
            <a:pPr marL="0" indent="0">
              <a:buNone/>
            </a:pPr>
            <a:br>
              <a:rPr lang="fr-FR" sz="1600" dirty="0"/>
            </a:br>
            <a:r>
              <a:rPr lang="fr-FR" sz="1600" b="0" i="0" dirty="0">
                <a:effectLst/>
                <a:highlight>
                  <a:srgbClr val="FFFFFF"/>
                </a:highlight>
              </a:rPr>
              <a:t>Le document contient-il la biographie d'un ou plusieurs personnages ? </a:t>
            </a:r>
            <a:br>
              <a:rPr lang="fr-FR" sz="1600" b="0" i="0" dirty="0">
                <a:effectLst/>
                <a:highlight>
                  <a:srgbClr val="FFFFFF"/>
                </a:highlight>
              </a:rPr>
            </a:br>
            <a:br>
              <a:rPr lang="fr-FR" sz="1600" b="0" i="0" dirty="0">
                <a:effectLst/>
                <a:highlight>
                  <a:srgbClr val="FFFFFF"/>
                </a:highlight>
              </a:rPr>
            </a:br>
            <a:r>
              <a:rPr lang="fr-FR" sz="1600" b="0" i="0" dirty="0">
                <a:effectLst/>
                <a:highlight>
                  <a:srgbClr val="FFFFFF"/>
                </a:highlight>
              </a:rPr>
              <a:t>C'est la dernière métadonnée que renferme la zone 105. </a:t>
            </a:r>
            <a:br>
              <a:rPr lang="fr-FR" sz="1600" b="0" i="0" dirty="0">
                <a:effectLst/>
                <a:highlight>
                  <a:srgbClr val="FFFFFF"/>
                </a:highlight>
              </a:rPr>
            </a:br>
            <a:br>
              <a:rPr lang="fr-FR" sz="1600" b="0" i="0" dirty="0">
                <a:effectLst/>
                <a:highlight>
                  <a:srgbClr val="FFFFFF"/>
                </a:highlight>
              </a:rPr>
            </a:br>
            <a:r>
              <a:rPr lang="fr-FR" sz="1600" b="0" i="0" dirty="0">
                <a:effectLst/>
                <a:highlight>
                  <a:srgbClr val="FFFFFF"/>
                </a:highlight>
              </a:rPr>
              <a:t>La précision des codes permet de distinguer entre une autobiographie, une biographie écrite par un tiers, et une biographie collective. </a:t>
            </a:r>
            <a:br>
              <a:rPr lang="fr-FR" sz="1600" b="0" i="0" dirty="0">
                <a:effectLst/>
                <a:highlight>
                  <a:srgbClr val="FFFFFF"/>
                </a:highlight>
              </a:rPr>
            </a:br>
            <a:br>
              <a:rPr lang="fr-FR" sz="1600" b="0" i="0" dirty="0">
                <a:effectLst/>
                <a:highlight>
                  <a:srgbClr val="FFFFFF"/>
                </a:highlight>
              </a:rPr>
            </a:br>
            <a:r>
              <a:rPr lang="fr-FR" sz="1600" b="0" i="0" dirty="0">
                <a:effectLst/>
                <a:highlight>
                  <a:srgbClr val="FFFFFF"/>
                </a:highlight>
              </a:rPr>
              <a:t>Saisir ce code ne prend qu'une seconde, mais la richesse de l'information est gagnante dans ce geste ! </a:t>
            </a:r>
            <a:br>
              <a:rPr lang="fr-FR" sz="1600" b="0" i="0" dirty="0">
                <a:effectLst/>
                <a:highlight>
                  <a:srgbClr val="FFFFFF"/>
                </a:highlight>
              </a:rPr>
            </a:br>
            <a:r>
              <a:rPr lang="fr-FR" sz="1600" b="0" i="0" dirty="0">
                <a:effectLst/>
                <a:highlight>
                  <a:srgbClr val="FFFFFF"/>
                </a:highlight>
              </a:rPr>
              <a:t>Une métadonnée de plus à exploiter en recherche.</a:t>
            </a:r>
          </a:p>
        </p:txBody>
      </p:sp>
      <p:pic>
        <p:nvPicPr>
          <p:cNvPr id="5" name="Image 4">
            <a:extLst>
              <a:ext uri="{FF2B5EF4-FFF2-40B4-BE49-F238E27FC236}">
                <a16:creationId xmlns:a16="http://schemas.microsoft.com/office/drawing/2014/main" id="{297D2E86-5674-F1C7-B15E-7A5466DCB797}"/>
              </a:ext>
            </a:extLst>
          </p:cNvPr>
          <p:cNvPicPr>
            <a:picLocks noChangeAspect="1"/>
          </p:cNvPicPr>
          <p:nvPr/>
        </p:nvPicPr>
        <p:blipFill>
          <a:blip r:embed="rId2"/>
          <a:stretch>
            <a:fillRect/>
          </a:stretch>
        </p:blipFill>
        <p:spPr>
          <a:xfrm>
            <a:off x="822983" y="4296951"/>
            <a:ext cx="10187139" cy="2286411"/>
          </a:xfrm>
          <a:prstGeom prst="rect">
            <a:avLst/>
          </a:prstGeom>
        </p:spPr>
      </p:pic>
    </p:spTree>
    <p:extLst>
      <p:ext uri="{BB962C8B-B14F-4D97-AF65-F5344CB8AC3E}">
        <p14:creationId xmlns:p14="http://schemas.microsoft.com/office/powerpoint/2010/main" val="26989042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defRPr/>
            </a:pPr>
            <a:r>
              <a:rPr lang="fr-FR" dirty="0">
                <a:solidFill>
                  <a:schemeClr val="accent4">
                    <a:lumMod val="75000"/>
                  </a:schemeClr>
                </a:solidFill>
              </a:rPr>
              <a:t>PARTIE 3 : ZOOM SUR LA LANGUE DE CATALOGAGE</a:t>
            </a:r>
          </a:p>
        </p:txBody>
      </p:sp>
    </p:spTree>
    <p:extLst>
      <p:ext uri="{BB962C8B-B14F-4D97-AF65-F5344CB8AC3E}">
        <p14:creationId xmlns:p14="http://schemas.microsoft.com/office/powerpoint/2010/main" val="7776920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Cataloguer en français</a:t>
            </a:r>
          </a:p>
        </p:txBody>
      </p:sp>
      <p:sp>
        <p:nvSpPr>
          <p:cNvPr id="3" name="Espace réservé du contenu 2"/>
          <p:cNvSpPr>
            <a:spLocks noGrp="1"/>
          </p:cNvSpPr>
          <p:nvPr>
            <p:ph idx="1"/>
          </p:nvPr>
        </p:nvSpPr>
        <p:spPr/>
        <p:txBody>
          <a:bodyPr/>
          <a:lstStyle/>
          <a:p>
            <a:pPr marL="0" indent="0">
              <a:buNone/>
            </a:pPr>
            <a:r>
              <a:rPr lang="fr-FR" b="0" i="0" dirty="0">
                <a:effectLst/>
                <a:highlight>
                  <a:srgbClr val="FFFFFF"/>
                </a:highlight>
              </a:rPr>
              <a:t>Le Sudoc est un catalogue sur le web, donc d'audience internationale. Pourtant le français demeure notre langue de travail.</a:t>
            </a:r>
            <a:endParaRPr lang="fr-FR" dirty="0"/>
          </a:p>
        </p:txBody>
      </p:sp>
    </p:spTree>
    <p:extLst>
      <p:ext uri="{BB962C8B-B14F-4D97-AF65-F5344CB8AC3E}">
        <p14:creationId xmlns:p14="http://schemas.microsoft.com/office/powerpoint/2010/main" val="27265357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 français, langue de catalogage</a:t>
            </a:r>
          </a:p>
        </p:txBody>
      </p:sp>
      <p:sp>
        <p:nvSpPr>
          <p:cNvPr id="3" name="Espace réservé du contenu 2"/>
          <p:cNvSpPr>
            <a:spLocks noGrp="1"/>
          </p:cNvSpPr>
          <p:nvPr>
            <p:ph idx="1"/>
          </p:nvPr>
        </p:nvSpPr>
        <p:spPr>
          <a:xfrm>
            <a:off x="609600" y="1600201"/>
            <a:ext cx="10972800" cy="5102351"/>
          </a:xfrm>
        </p:spPr>
        <p:txBody>
          <a:bodyPr>
            <a:normAutofit/>
          </a:bodyPr>
          <a:lstStyle/>
          <a:p>
            <a:r>
              <a:rPr lang="fr-FR" dirty="0"/>
              <a:t>Traduire la zone 215</a:t>
            </a:r>
            <a:br>
              <a:rPr lang="fr-FR" dirty="0"/>
            </a:br>
            <a:r>
              <a:rPr lang="fr-FR" sz="1600" b="0" i="0" dirty="0">
                <a:effectLst/>
                <a:highlight>
                  <a:srgbClr val="FFFFFF"/>
                </a:highlight>
              </a:rPr>
              <a:t>Lorsque vous récupérez une notice dans une base externe, c'est souvent une base étrangère, où le catalogage se fait en anglais, allemand, suédois, finnois, grec ...</a:t>
            </a:r>
            <a:br>
              <a:rPr lang="fr-FR" sz="1600" dirty="0"/>
            </a:br>
            <a:r>
              <a:rPr lang="fr-FR" sz="1600" b="0" i="0" dirty="0">
                <a:effectLst/>
                <a:highlight>
                  <a:srgbClr val="FFFFFF"/>
                </a:highlight>
              </a:rPr>
              <a:t>Dans le Sudoc, la langue de catalogage est le français. Cela est d'ailleurs indiqué dans les notices, en </a:t>
            </a:r>
            <a:r>
              <a:rPr lang="fr-FR" sz="1600" b="0" i="0" u="none" strike="noStrike" dirty="0">
                <a:effectLst/>
                <a:highlight>
                  <a:srgbClr val="FFFFFF"/>
                </a:highlight>
              </a:rPr>
              <a:t>format de catalogage</a:t>
            </a:r>
            <a:r>
              <a:rPr lang="fr-FR" sz="1600" b="0" i="0" dirty="0">
                <a:effectLst/>
                <a:highlight>
                  <a:srgbClr val="FFFFFF"/>
                </a:highlight>
              </a:rPr>
              <a:t> et bien sûr en </a:t>
            </a:r>
            <a:r>
              <a:rPr lang="fr-FR" sz="1600" b="0" i="0" u="none" strike="noStrike" dirty="0">
                <a:effectLst/>
                <a:highlight>
                  <a:srgbClr val="FFFFFF"/>
                </a:highlight>
              </a:rPr>
              <a:t>format d'export</a:t>
            </a:r>
            <a:r>
              <a:rPr lang="fr-FR" sz="1600" b="0" i="0" dirty="0">
                <a:effectLst/>
                <a:highlight>
                  <a:srgbClr val="FFFFFF"/>
                </a:highlight>
              </a:rPr>
              <a:t>. Vous n'avez pas à saisir cette donnée, elle est ajoutée par défaut lors de l'export si aucune information n'est donnée.</a:t>
            </a:r>
            <a:br>
              <a:rPr lang="fr-FR" sz="1600" dirty="0"/>
            </a:br>
            <a:r>
              <a:rPr lang="fr-FR" sz="1600" b="0" i="0" dirty="0">
                <a:effectLst/>
                <a:highlight>
                  <a:srgbClr val="FFFFFF"/>
                </a:highlight>
              </a:rPr>
              <a:t>Mais si la valeur du code de langue en 104 $f (</a:t>
            </a:r>
            <a:r>
              <a:rPr lang="fr-FR" sz="1600" b="0" i="0" u="none" strike="noStrike" dirty="0">
                <a:effectLst/>
                <a:highlight>
                  <a:srgbClr val="FFFFFF"/>
                </a:highlight>
              </a:rPr>
              <a:t>voir l'image de la grille de données codées</a:t>
            </a:r>
            <a:r>
              <a:rPr lang="fr-FR" sz="1600" b="0" i="0" dirty="0">
                <a:effectLst/>
                <a:highlight>
                  <a:srgbClr val="FFFFFF"/>
                </a:highlight>
              </a:rPr>
              <a:t>) est différente de "</a:t>
            </a:r>
            <a:r>
              <a:rPr lang="fr-FR" sz="1600" b="0" i="0" dirty="0" err="1">
                <a:effectLst/>
                <a:highlight>
                  <a:srgbClr val="FFFFFF"/>
                </a:highlight>
              </a:rPr>
              <a:t>fre</a:t>
            </a:r>
            <a:r>
              <a:rPr lang="fr-FR" sz="1600" b="0" i="0" dirty="0">
                <a:effectLst/>
                <a:highlight>
                  <a:srgbClr val="FFFFFF"/>
                </a:highlight>
              </a:rPr>
              <a:t>", </a:t>
            </a:r>
            <a:r>
              <a:rPr lang="fr-FR" sz="1600" b="1" i="0" dirty="0">
                <a:effectLst/>
                <a:highlight>
                  <a:srgbClr val="FFFFFF"/>
                </a:highlight>
              </a:rPr>
              <a:t>il faut la corriger</a:t>
            </a:r>
            <a:r>
              <a:rPr lang="fr-FR" sz="1600" b="0" i="0" dirty="0">
                <a:effectLst/>
                <a:highlight>
                  <a:srgbClr val="FFFFFF"/>
                </a:highlight>
              </a:rPr>
              <a:t>. On ne peut pas connaître à l'avance l'usage qui sera fait des données, mais la cohérence interne d'une notice entre la langue de catalogage déclarée et la langue de catalogage réelle permet de faire des tris ou des recherches. </a:t>
            </a:r>
            <a:r>
              <a:rPr lang="fr-FR" sz="1600" b="0" i="0" u="none" strike="noStrike" dirty="0">
                <a:effectLst/>
                <a:highlight>
                  <a:srgbClr val="FFFFFF"/>
                </a:highlight>
              </a:rPr>
              <a:t>Si la zone 104 $f n'est pas mise à jour, on ne pourra jamais faire le moindre traitement valable.</a:t>
            </a:r>
            <a:br>
              <a:rPr lang="fr-FR" sz="1600" dirty="0"/>
            </a:br>
            <a:r>
              <a:rPr lang="fr-FR" sz="1600" b="0" i="0" dirty="0">
                <a:effectLst/>
                <a:highlight>
                  <a:srgbClr val="FFFFFF"/>
                </a:highlight>
              </a:rPr>
              <a:t>La zone 215 est celle de la "collation". </a:t>
            </a:r>
            <a:br>
              <a:rPr lang="fr-FR" sz="1600" b="0" i="0" dirty="0">
                <a:effectLst/>
                <a:highlight>
                  <a:srgbClr val="FFFFFF"/>
                </a:highlight>
              </a:rPr>
            </a:br>
            <a:r>
              <a:rPr lang="fr-FR" sz="1600" b="0" i="0" dirty="0">
                <a:effectLst/>
                <a:highlight>
                  <a:srgbClr val="FFFFFF"/>
                </a:highlight>
              </a:rPr>
              <a:t>Nos amis qui ne cataloguent pas en français sont assez nombreux dans le monde. Mais voilà ce que cela peut donner dans le Sudoc :</a:t>
            </a:r>
            <a:br>
              <a:rPr lang="fr-FR" sz="1600" b="0" i="0" dirty="0">
                <a:effectLst/>
                <a:highlight>
                  <a:srgbClr val="FFFFFF"/>
                </a:highlight>
              </a:rPr>
            </a:br>
            <a:r>
              <a:rPr lang="fr-FR" sz="1050" b="0" i="0" dirty="0">
                <a:solidFill>
                  <a:srgbClr val="000000"/>
                </a:solidFill>
                <a:effectLst/>
                <a:highlight>
                  <a:srgbClr val="FFFFFF"/>
                </a:highlight>
                <a:latin typeface="Verdana" panose="020B0604030504040204" pitchFamily="34" charset="0"/>
              </a:rPr>
              <a:t>215 ##‎$av.‎$cill. (</a:t>
            </a:r>
            <a:r>
              <a:rPr lang="fr-FR" sz="1050" b="0" i="0" dirty="0" err="1">
                <a:solidFill>
                  <a:srgbClr val="000000"/>
                </a:solidFill>
                <a:effectLst/>
                <a:highlight>
                  <a:srgbClr val="FFFFFF"/>
                </a:highlight>
                <a:latin typeface="Verdana" panose="020B0604030504040204" pitchFamily="34" charset="0"/>
              </a:rPr>
              <a:t>some</a:t>
            </a:r>
            <a:r>
              <a:rPr lang="fr-FR" sz="1050" b="0" i="0" dirty="0">
                <a:solidFill>
                  <a:srgbClr val="000000"/>
                </a:solidFill>
                <a:effectLst/>
                <a:highlight>
                  <a:srgbClr val="FFFFFF"/>
                </a:highlight>
                <a:latin typeface="Verdana" panose="020B0604030504040204" pitchFamily="34" charset="0"/>
              </a:rPr>
              <a:t> col., </a:t>
            </a:r>
            <a:r>
              <a:rPr lang="fr-FR" sz="1050" b="0" i="0" dirty="0" err="1">
                <a:solidFill>
                  <a:srgbClr val="000000"/>
                </a:solidFill>
                <a:effectLst/>
                <a:highlight>
                  <a:srgbClr val="FFFFFF"/>
                </a:highlight>
                <a:latin typeface="Verdana" panose="020B0604030504040204" pitchFamily="34" charset="0"/>
              </a:rPr>
              <a:t>some</a:t>
            </a:r>
            <a:r>
              <a:rPr lang="fr-FR" sz="1050" b="0" i="0" dirty="0">
                <a:solidFill>
                  <a:srgbClr val="000000"/>
                </a:solidFill>
                <a:effectLst/>
                <a:highlight>
                  <a:srgbClr val="FFFFFF"/>
                </a:highlight>
                <a:latin typeface="Verdana" panose="020B0604030504040204" pitchFamily="34" charset="0"/>
              </a:rPr>
              <a:t> </a:t>
            </a:r>
            <a:r>
              <a:rPr lang="fr-FR" sz="1050" b="0" i="0" dirty="0" err="1">
                <a:solidFill>
                  <a:srgbClr val="000000"/>
                </a:solidFill>
                <a:effectLst/>
                <a:highlight>
                  <a:srgbClr val="FFFFFF"/>
                </a:highlight>
                <a:latin typeface="Verdana" panose="020B0604030504040204" pitchFamily="34" charset="0"/>
              </a:rPr>
              <a:t>fold</a:t>
            </a:r>
            <a:r>
              <a:rPr lang="fr-FR" sz="1050" b="0" i="0" dirty="0">
                <a:solidFill>
                  <a:srgbClr val="000000"/>
                </a:solidFill>
                <a:effectLst/>
                <a:highlight>
                  <a:srgbClr val="FFFFFF"/>
                </a:highlight>
                <a:latin typeface="Verdana" panose="020B0604030504040204" pitchFamily="34" charset="0"/>
              </a:rPr>
              <a:t>. in </a:t>
            </a:r>
            <a:r>
              <a:rPr lang="fr-FR" sz="1050" b="0" i="0" dirty="0" err="1">
                <a:solidFill>
                  <a:srgbClr val="000000"/>
                </a:solidFill>
                <a:effectLst/>
                <a:highlight>
                  <a:srgbClr val="FFFFFF"/>
                </a:highlight>
                <a:latin typeface="Verdana" panose="020B0604030504040204" pitchFamily="34" charset="0"/>
              </a:rPr>
              <a:t>pocket</a:t>
            </a:r>
            <a:r>
              <a:rPr lang="fr-FR" sz="1050" b="0" i="0" dirty="0">
                <a:solidFill>
                  <a:srgbClr val="000000"/>
                </a:solidFill>
                <a:effectLst/>
                <a:highlight>
                  <a:srgbClr val="FFFFFF"/>
                </a:highlight>
                <a:latin typeface="Verdana" panose="020B0604030504040204" pitchFamily="34" charset="0"/>
              </a:rPr>
              <a:t>)‎$d21 cm </a:t>
            </a:r>
            <a:br>
              <a:rPr lang="fr-FR" sz="1050" b="0" i="0" dirty="0">
                <a:solidFill>
                  <a:srgbClr val="000000"/>
                </a:solidFill>
                <a:effectLst/>
                <a:highlight>
                  <a:srgbClr val="FFFFFF"/>
                </a:highlight>
                <a:latin typeface="Verdana" panose="020B0604030504040204" pitchFamily="34" charset="0"/>
              </a:rPr>
            </a:br>
            <a:r>
              <a:rPr lang="fr-FR" sz="1050" b="0" i="0" dirty="0">
                <a:solidFill>
                  <a:srgbClr val="000000"/>
                </a:solidFill>
                <a:effectLst/>
                <a:highlight>
                  <a:srgbClr val="FFFFFF"/>
                </a:highlight>
                <a:latin typeface="Verdana" panose="020B0604030504040204" pitchFamily="34" charset="0"/>
              </a:rPr>
              <a:t>215 ##‎$a201 p.‎$c101 pl. (part </a:t>
            </a:r>
            <a:r>
              <a:rPr lang="fr-FR" sz="1050" b="0" i="0" dirty="0" err="1">
                <a:solidFill>
                  <a:srgbClr val="000000"/>
                </a:solidFill>
                <a:effectLst/>
                <a:highlight>
                  <a:srgbClr val="FFFFFF"/>
                </a:highlight>
                <a:latin typeface="Verdana" panose="020B0604030504040204" pitchFamily="34" charset="0"/>
              </a:rPr>
              <a:t>fold</a:t>
            </a:r>
            <a:r>
              <a:rPr lang="fr-FR" sz="1050" b="0" i="0" dirty="0">
                <a:solidFill>
                  <a:srgbClr val="000000"/>
                </a:solidFill>
                <a:effectLst/>
                <a:highlight>
                  <a:srgbClr val="FFFFFF"/>
                </a:highlight>
                <a:latin typeface="Verdana" panose="020B0604030504040204" pitchFamily="34" charset="0"/>
              </a:rPr>
              <a:t>.; incl. </a:t>
            </a:r>
            <a:r>
              <a:rPr lang="fr-FR" sz="1050" b="0" i="0" dirty="0" err="1">
                <a:solidFill>
                  <a:srgbClr val="000000"/>
                </a:solidFill>
                <a:effectLst/>
                <a:highlight>
                  <a:srgbClr val="FFFFFF"/>
                </a:highlight>
                <a:latin typeface="Verdana" panose="020B0604030504040204" pitchFamily="34" charset="0"/>
              </a:rPr>
              <a:t>maps</a:t>
            </a:r>
            <a:r>
              <a:rPr lang="fr-FR" sz="1050" b="0" i="0" dirty="0">
                <a:solidFill>
                  <a:srgbClr val="000000"/>
                </a:solidFill>
                <a:effectLst/>
                <a:highlight>
                  <a:srgbClr val="FFFFFF"/>
                </a:highlight>
                <a:latin typeface="Verdana" panose="020B0604030504040204" pitchFamily="34" charset="0"/>
              </a:rPr>
              <a:t>, plans) port. </a:t>
            </a:r>
            <a:br>
              <a:rPr lang="fr-FR" sz="1050" b="0" i="0" dirty="0">
                <a:solidFill>
                  <a:srgbClr val="000000"/>
                </a:solidFill>
                <a:effectLst/>
                <a:highlight>
                  <a:srgbClr val="FFFFFF"/>
                </a:highlight>
                <a:latin typeface="Verdana" panose="020B0604030504040204" pitchFamily="34" charset="0"/>
              </a:rPr>
            </a:br>
            <a:r>
              <a:rPr lang="fr-FR" sz="1050" b="0" i="0" dirty="0">
                <a:solidFill>
                  <a:srgbClr val="000000"/>
                </a:solidFill>
                <a:effectLst/>
                <a:highlight>
                  <a:srgbClr val="FFFFFF"/>
                </a:highlight>
                <a:latin typeface="Verdana" panose="020B0604030504040204" pitchFamily="34" charset="0"/>
              </a:rPr>
              <a:t>215 ##‎$a[19] </a:t>
            </a:r>
            <a:r>
              <a:rPr lang="fr-FR" sz="1050" b="0" i="0" dirty="0" err="1">
                <a:solidFill>
                  <a:srgbClr val="000000"/>
                </a:solidFill>
                <a:effectLst/>
                <a:highlight>
                  <a:srgbClr val="FFFFFF"/>
                </a:highlight>
                <a:latin typeface="Verdana" panose="020B0604030504040204" pitchFamily="34" charset="0"/>
              </a:rPr>
              <a:t>Bl</a:t>
            </a:r>
            <a:r>
              <a:rPr lang="fr-FR" sz="1050" b="0" i="0" dirty="0">
                <a:solidFill>
                  <a:srgbClr val="000000"/>
                </a:solidFill>
                <a:effectLst/>
                <a:highlight>
                  <a:srgbClr val="FFFFFF"/>
                </a:highlight>
                <a:latin typeface="Verdana" panose="020B0604030504040204" pitchFamily="34" charset="0"/>
              </a:rPr>
              <a:t>.‎$c2 Ill. (</a:t>
            </a:r>
            <a:r>
              <a:rPr lang="fr-FR" sz="1050" b="0" i="0" dirty="0" err="1">
                <a:solidFill>
                  <a:srgbClr val="000000"/>
                </a:solidFill>
                <a:effectLst/>
                <a:highlight>
                  <a:srgbClr val="FFFFFF"/>
                </a:highlight>
                <a:latin typeface="Verdana" panose="020B0604030504040204" pitchFamily="34" charset="0"/>
              </a:rPr>
              <a:t>Holzschn</a:t>
            </a:r>
            <a:r>
              <a:rPr lang="fr-FR" sz="1050" b="0" i="0" dirty="0">
                <a:solidFill>
                  <a:srgbClr val="000000"/>
                </a:solidFill>
                <a:effectLst/>
                <a:highlight>
                  <a:srgbClr val="FFFFFF"/>
                </a:highlight>
                <a:latin typeface="Verdana" panose="020B0604030504040204" pitchFamily="34" charset="0"/>
              </a:rPr>
              <a:t>.)‎$dIn-4° </a:t>
            </a:r>
            <a:br>
              <a:rPr lang="fr-FR" sz="1050" b="0" i="0" dirty="0">
                <a:solidFill>
                  <a:srgbClr val="000000"/>
                </a:solidFill>
                <a:effectLst/>
                <a:highlight>
                  <a:srgbClr val="FFFFFF"/>
                </a:highlight>
                <a:latin typeface="Verdana" panose="020B0604030504040204" pitchFamily="34" charset="0"/>
              </a:rPr>
            </a:br>
            <a:r>
              <a:rPr lang="fr-FR" sz="1050" b="0" i="0" dirty="0">
                <a:solidFill>
                  <a:srgbClr val="000000"/>
                </a:solidFill>
                <a:effectLst/>
                <a:highlight>
                  <a:srgbClr val="FFFFFF"/>
                </a:highlight>
                <a:latin typeface="Verdana" panose="020B0604030504040204" pitchFamily="34" charset="0"/>
              </a:rPr>
              <a:t>215 ##‎$a1 vol. ([32] </a:t>
            </a:r>
            <a:r>
              <a:rPr lang="fr-FR" sz="1050" b="0" i="0" dirty="0" err="1">
                <a:solidFill>
                  <a:srgbClr val="000000"/>
                </a:solidFill>
                <a:effectLst/>
                <a:highlight>
                  <a:srgbClr val="FFFFFF"/>
                </a:highlight>
                <a:latin typeface="Verdana" panose="020B0604030504040204" pitchFamily="34" charset="0"/>
              </a:rPr>
              <a:t>Bl</a:t>
            </a:r>
            <a:r>
              <a:rPr lang="fr-FR" sz="1050" b="0" i="0" dirty="0">
                <a:solidFill>
                  <a:srgbClr val="000000"/>
                </a:solidFill>
                <a:effectLst/>
                <a:highlight>
                  <a:srgbClr val="FFFFFF"/>
                </a:highlight>
                <a:latin typeface="Verdana" panose="020B0604030504040204" pitchFamily="34" charset="0"/>
              </a:rPr>
              <a:t>., 1962 S., [2], [13] </a:t>
            </a:r>
            <a:r>
              <a:rPr lang="fr-FR" sz="1050" b="0" i="0" dirty="0" err="1">
                <a:solidFill>
                  <a:srgbClr val="000000"/>
                </a:solidFill>
                <a:effectLst/>
                <a:highlight>
                  <a:srgbClr val="FFFFFF"/>
                </a:highlight>
                <a:latin typeface="Verdana" panose="020B0604030504040204" pitchFamily="34" charset="0"/>
              </a:rPr>
              <a:t>Bl</a:t>
            </a:r>
            <a:r>
              <a:rPr lang="fr-FR" sz="1050" b="0" i="0" dirty="0">
                <a:solidFill>
                  <a:srgbClr val="000000"/>
                </a:solidFill>
                <a:effectLst/>
                <a:highlight>
                  <a:srgbClr val="FFFFFF"/>
                </a:highlight>
                <a:latin typeface="Verdana" panose="020B0604030504040204" pitchFamily="34" charset="0"/>
              </a:rPr>
              <a:t>., [12] </a:t>
            </a:r>
            <a:r>
              <a:rPr lang="fr-FR" sz="1050" b="0" i="0" dirty="0" err="1">
                <a:solidFill>
                  <a:srgbClr val="000000"/>
                </a:solidFill>
                <a:effectLst/>
                <a:highlight>
                  <a:srgbClr val="FFFFFF"/>
                </a:highlight>
                <a:latin typeface="Verdana" panose="020B0604030504040204" pitchFamily="34" charset="0"/>
              </a:rPr>
              <a:t>gef</a:t>
            </a:r>
            <a:r>
              <a:rPr lang="fr-FR" sz="1050" b="0" i="0" dirty="0">
                <a:solidFill>
                  <a:srgbClr val="000000"/>
                </a:solidFill>
                <a:effectLst/>
                <a:highlight>
                  <a:srgbClr val="FFFFFF"/>
                </a:highlight>
                <a:latin typeface="Verdana" panose="020B0604030504040204" pitchFamily="34" charset="0"/>
              </a:rPr>
              <a:t>. </a:t>
            </a:r>
            <a:r>
              <a:rPr lang="fr-FR" sz="1050" b="0" i="0" dirty="0" err="1">
                <a:solidFill>
                  <a:srgbClr val="000000"/>
                </a:solidFill>
                <a:effectLst/>
                <a:highlight>
                  <a:srgbClr val="FFFFFF"/>
                </a:highlight>
                <a:latin typeface="Verdana" panose="020B0604030504040204" pitchFamily="34" charset="0"/>
              </a:rPr>
              <a:t>Bl</a:t>
            </a:r>
            <a:r>
              <a:rPr lang="fr-FR" sz="1050" b="0" i="0" dirty="0">
                <a:solidFill>
                  <a:srgbClr val="000000"/>
                </a:solidFill>
                <a:effectLst/>
                <a:highlight>
                  <a:srgbClr val="FFFFFF"/>
                </a:highlight>
                <a:latin typeface="Verdana" panose="020B0604030504040204" pitchFamily="34" charset="0"/>
              </a:rPr>
              <a:t>.)‎$</a:t>
            </a:r>
            <a:r>
              <a:rPr lang="fr-FR" sz="1050" b="0" i="0" dirty="0" err="1">
                <a:solidFill>
                  <a:srgbClr val="000000"/>
                </a:solidFill>
                <a:effectLst/>
                <a:highlight>
                  <a:srgbClr val="FFFFFF"/>
                </a:highlight>
                <a:latin typeface="Verdana" panose="020B0604030504040204" pitchFamily="34" charset="0"/>
              </a:rPr>
              <a:t>cFrontisp</a:t>
            </a:r>
            <a:r>
              <a:rPr lang="fr-FR" sz="1050" b="0" i="0" dirty="0">
                <a:solidFill>
                  <a:srgbClr val="000000"/>
                </a:solidFill>
                <a:effectLst/>
                <a:highlight>
                  <a:srgbClr val="FFFFFF"/>
                </a:highlight>
                <a:latin typeface="Verdana" panose="020B0604030504040204" pitchFamily="34" charset="0"/>
              </a:rPr>
              <a:t>. (</a:t>
            </a:r>
            <a:r>
              <a:rPr lang="fr-FR" sz="1050" b="0" i="0" dirty="0" err="1">
                <a:solidFill>
                  <a:srgbClr val="000000"/>
                </a:solidFill>
                <a:effectLst/>
                <a:highlight>
                  <a:srgbClr val="FFFFFF"/>
                </a:highlight>
                <a:latin typeface="Verdana" panose="020B0604030504040204" pitchFamily="34" charset="0"/>
              </a:rPr>
              <a:t>Portr</a:t>
            </a:r>
            <a:r>
              <a:rPr lang="fr-FR" sz="1050" b="0" i="0" dirty="0">
                <a:solidFill>
                  <a:srgbClr val="000000"/>
                </a:solidFill>
                <a:effectLst/>
                <a:highlight>
                  <a:srgbClr val="FFFFFF"/>
                </a:highlight>
                <a:latin typeface="Verdana" panose="020B0604030504040204" pitchFamily="34" charset="0"/>
              </a:rPr>
              <a:t>.), </a:t>
            </a:r>
            <a:r>
              <a:rPr lang="fr-FR" sz="1050" b="0" i="0" dirty="0" err="1">
                <a:solidFill>
                  <a:srgbClr val="000000"/>
                </a:solidFill>
                <a:effectLst/>
                <a:highlight>
                  <a:srgbClr val="FFFFFF"/>
                </a:highlight>
                <a:latin typeface="Verdana" panose="020B0604030504040204" pitchFamily="34" charset="0"/>
              </a:rPr>
              <a:t>Kupfert</a:t>
            </a:r>
            <a:r>
              <a:rPr lang="fr-FR" sz="1050" b="0" i="0" dirty="0">
                <a:solidFill>
                  <a:srgbClr val="000000"/>
                </a:solidFill>
                <a:effectLst/>
                <a:highlight>
                  <a:srgbClr val="FFFFFF"/>
                </a:highlight>
                <a:latin typeface="Verdana" panose="020B0604030504040204" pitchFamily="34" charset="0"/>
              </a:rPr>
              <a:t>., </a:t>
            </a:r>
            <a:r>
              <a:rPr lang="fr-FR" sz="1050" b="0" i="0" dirty="0" err="1">
                <a:solidFill>
                  <a:srgbClr val="000000"/>
                </a:solidFill>
                <a:effectLst/>
                <a:highlight>
                  <a:srgbClr val="FFFFFF"/>
                </a:highlight>
                <a:latin typeface="Verdana" panose="020B0604030504040204" pitchFamily="34" charset="0"/>
              </a:rPr>
              <a:t>Tbl</a:t>
            </a:r>
            <a:r>
              <a:rPr lang="fr-FR" sz="1050" b="0" i="0" dirty="0">
                <a:solidFill>
                  <a:srgbClr val="000000"/>
                </a:solidFill>
                <a:effectLst/>
                <a:highlight>
                  <a:srgbClr val="FFFFFF"/>
                </a:highlight>
                <a:latin typeface="Verdana" panose="020B0604030504040204" pitchFamily="34" charset="0"/>
              </a:rPr>
              <a:t>., 26 Ill. </a:t>
            </a:r>
            <a:r>
              <a:rPr lang="fr-FR" sz="1050" b="0" i="0" dirty="0" err="1">
                <a:solidFill>
                  <a:srgbClr val="000000"/>
                </a:solidFill>
                <a:effectLst/>
                <a:highlight>
                  <a:srgbClr val="FFFFFF"/>
                </a:highlight>
                <a:latin typeface="Verdana" panose="020B0604030504040204" pitchFamily="34" charset="0"/>
              </a:rPr>
              <a:t>und</a:t>
            </a:r>
            <a:r>
              <a:rPr lang="fr-FR" sz="1050" b="0" i="0" dirty="0">
                <a:solidFill>
                  <a:srgbClr val="000000"/>
                </a:solidFill>
                <a:effectLst/>
                <a:highlight>
                  <a:srgbClr val="FFFFFF"/>
                </a:highlight>
                <a:latin typeface="Verdana" panose="020B0604030504040204" pitchFamily="34" charset="0"/>
              </a:rPr>
              <a:t> </a:t>
            </a:r>
            <a:r>
              <a:rPr lang="fr-FR" sz="1050" b="0" i="0" dirty="0" err="1">
                <a:solidFill>
                  <a:srgbClr val="000000"/>
                </a:solidFill>
                <a:effectLst/>
                <a:highlight>
                  <a:srgbClr val="FFFFFF"/>
                </a:highlight>
                <a:latin typeface="Verdana" panose="020B0604030504040204" pitchFamily="34" charset="0"/>
              </a:rPr>
              <a:t>Portr</a:t>
            </a:r>
            <a:r>
              <a:rPr lang="fr-FR" sz="1050" b="0" i="0" dirty="0">
                <a:solidFill>
                  <a:srgbClr val="000000"/>
                </a:solidFill>
                <a:effectLst/>
                <a:highlight>
                  <a:srgbClr val="FFFFFF"/>
                </a:highlight>
                <a:latin typeface="Verdana" panose="020B0604030504040204" pitchFamily="34" charset="0"/>
              </a:rPr>
              <a:t>. (</a:t>
            </a:r>
            <a:r>
              <a:rPr lang="fr-FR" sz="1050" b="0" i="0" dirty="0" err="1">
                <a:solidFill>
                  <a:srgbClr val="000000"/>
                </a:solidFill>
                <a:effectLst/>
                <a:highlight>
                  <a:srgbClr val="FFFFFF"/>
                </a:highlight>
                <a:latin typeface="Verdana" panose="020B0604030504040204" pitchFamily="34" charset="0"/>
              </a:rPr>
              <a:t>Kupferst</a:t>
            </a:r>
            <a:r>
              <a:rPr lang="fr-FR" sz="1050" b="0" i="0" dirty="0">
                <a:solidFill>
                  <a:srgbClr val="000000"/>
                </a:solidFill>
                <a:effectLst/>
                <a:highlight>
                  <a:srgbClr val="FFFFFF"/>
                </a:highlight>
                <a:latin typeface="Verdana" panose="020B0604030504040204" pitchFamily="34" charset="0"/>
              </a:rPr>
              <a:t>.), 1 Kt. (</a:t>
            </a:r>
            <a:r>
              <a:rPr lang="fr-FR" sz="1050" b="0" i="0" dirty="0" err="1">
                <a:solidFill>
                  <a:srgbClr val="000000"/>
                </a:solidFill>
                <a:effectLst/>
                <a:highlight>
                  <a:srgbClr val="FFFFFF"/>
                </a:highlight>
                <a:latin typeface="Verdana" panose="020B0604030504040204" pitchFamily="34" charset="0"/>
              </a:rPr>
              <a:t>Kupferst</a:t>
            </a:r>
            <a:r>
              <a:rPr lang="fr-FR" sz="1050" b="0" i="0" dirty="0">
                <a:solidFill>
                  <a:srgbClr val="000000"/>
                </a:solidFill>
                <a:effectLst/>
                <a:highlight>
                  <a:srgbClr val="FFFFFF"/>
                </a:highlight>
                <a:latin typeface="Verdana" panose="020B0604030504040204" pitchFamily="34" charset="0"/>
              </a:rPr>
              <a:t>.), Ill. (</a:t>
            </a:r>
            <a:r>
              <a:rPr lang="fr-FR" sz="1050" b="0" i="0" dirty="0" err="1">
                <a:solidFill>
                  <a:srgbClr val="000000"/>
                </a:solidFill>
                <a:effectLst/>
                <a:highlight>
                  <a:srgbClr val="FFFFFF"/>
                </a:highlight>
                <a:latin typeface="Verdana" panose="020B0604030504040204" pitchFamily="34" charset="0"/>
              </a:rPr>
              <a:t>Holzschn</a:t>
            </a:r>
            <a:r>
              <a:rPr lang="fr-FR" sz="1050" b="0" i="0" dirty="0">
                <a:solidFill>
                  <a:srgbClr val="000000"/>
                </a:solidFill>
                <a:effectLst/>
                <a:highlight>
                  <a:srgbClr val="FFFFFF"/>
                </a:highlight>
                <a:latin typeface="Verdana" panose="020B0604030504040204" pitchFamily="34" charset="0"/>
              </a:rPr>
              <a:t>.)‎$dIn-2° </a:t>
            </a:r>
            <a:br>
              <a:rPr lang="fr-FR" sz="1050" b="0" i="0" dirty="0">
                <a:solidFill>
                  <a:srgbClr val="000000"/>
                </a:solidFill>
                <a:effectLst/>
                <a:highlight>
                  <a:srgbClr val="FFFFFF"/>
                </a:highlight>
                <a:latin typeface="Verdana" panose="020B0604030504040204" pitchFamily="34" charset="0"/>
              </a:rPr>
            </a:br>
            <a:r>
              <a:rPr lang="fr-FR" sz="1050" b="0" i="0" dirty="0">
                <a:solidFill>
                  <a:srgbClr val="000000"/>
                </a:solidFill>
                <a:effectLst/>
                <a:highlight>
                  <a:srgbClr val="FFFFFF"/>
                </a:highlight>
                <a:latin typeface="Verdana" panose="020B0604030504040204" pitchFamily="34" charset="0"/>
              </a:rPr>
              <a:t>215 ##‎$a1 vol. ([1] </a:t>
            </a:r>
            <a:r>
              <a:rPr lang="fr-FR" sz="1050" b="0" i="0" dirty="0" err="1">
                <a:solidFill>
                  <a:srgbClr val="000000"/>
                </a:solidFill>
                <a:effectLst/>
                <a:highlight>
                  <a:srgbClr val="FFFFFF"/>
                </a:highlight>
                <a:latin typeface="Verdana" panose="020B0604030504040204" pitchFamily="34" charset="0"/>
              </a:rPr>
              <a:t>Bl</a:t>
            </a:r>
            <a:r>
              <a:rPr lang="fr-FR" sz="1050" b="0" i="0" dirty="0">
                <a:solidFill>
                  <a:srgbClr val="000000"/>
                </a:solidFill>
                <a:effectLst/>
                <a:highlight>
                  <a:srgbClr val="FFFFFF"/>
                </a:highlight>
                <a:latin typeface="Verdana" panose="020B0604030504040204" pitchFamily="34" charset="0"/>
              </a:rPr>
              <a:t>., 94 S.)‎$</a:t>
            </a:r>
            <a:r>
              <a:rPr lang="fr-FR" sz="1050" b="0" i="0" dirty="0" err="1">
                <a:solidFill>
                  <a:srgbClr val="000000"/>
                </a:solidFill>
                <a:effectLst/>
                <a:highlight>
                  <a:srgbClr val="FFFFFF"/>
                </a:highlight>
                <a:latin typeface="Verdana" panose="020B0604030504040204" pitchFamily="34" charset="0"/>
              </a:rPr>
              <a:t>cFrontispiz</a:t>
            </a:r>
            <a:r>
              <a:rPr lang="fr-FR" sz="1050" b="0" i="0" dirty="0">
                <a:solidFill>
                  <a:srgbClr val="000000"/>
                </a:solidFill>
                <a:effectLst/>
                <a:highlight>
                  <a:srgbClr val="FFFFFF"/>
                </a:highlight>
                <a:latin typeface="Verdana" panose="020B0604030504040204" pitchFamily="34" charset="0"/>
              </a:rPr>
              <a:t> (</a:t>
            </a:r>
            <a:r>
              <a:rPr lang="fr-FR" sz="1050" b="0" i="0" dirty="0" err="1">
                <a:solidFill>
                  <a:srgbClr val="000000"/>
                </a:solidFill>
                <a:effectLst/>
                <a:highlight>
                  <a:srgbClr val="FFFFFF"/>
                </a:highlight>
                <a:latin typeface="Verdana" panose="020B0604030504040204" pitchFamily="34" charset="0"/>
              </a:rPr>
              <a:t>Porträts</a:t>
            </a:r>
            <a:r>
              <a:rPr lang="fr-FR" sz="1050" b="0" i="0" dirty="0">
                <a:solidFill>
                  <a:srgbClr val="000000"/>
                </a:solidFill>
                <a:effectLst/>
                <a:highlight>
                  <a:srgbClr val="FFFFFF"/>
                </a:highlight>
                <a:latin typeface="Verdana" panose="020B0604030504040204" pitchFamily="34" charset="0"/>
              </a:rPr>
              <a:t>)‎$dIn-8° </a:t>
            </a:r>
            <a:br>
              <a:rPr lang="fr-FR" sz="1050" b="0" i="0" dirty="0">
                <a:solidFill>
                  <a:srgbClr val="000000"/>
                </a:solidFill>
                <a:effectLst/>
                <a:highlight>
                  <a:srgbClr val="FFFFFF"/>
                </a:highlight>
                <a:latin typeface="Verdana" panose="020B0604030504040204" pitchFamily="34" charset="0"/>
              </a:rPr>
            </a:br>
            <a:r>
              <a:rPr lang="fr-FR" sz="1050" b="0" i="0" dirty="0">
                <a:solidFill>
                  <a:srgbClr val="000000"/>
                </a:solidFill>
                <a:effectLst/>
                <a:highlight>
                  <a:srgbClr val="FFFFFF"/>
                </a:highlight>
                <a:latin typeface="Verdana" panose="020B0604030504040204" pitchFamily="34" charset="0"/>
              </a:rPr>
              <a:t>215 ##‎$a[88] </a:t>
            </a:r>
            <a:r>
              <a:rPr lang="fr-FR" sz="1050" b="0" i="0" dirty="0" err="1">
                <a:solidFill>
                  <a:srgbClr val="000000"/>
                </a:solidFill>
                <a:effectLst/>
                <a:highlight>
                  <a:srgbClr val="FFFFFF"/>
                </a:highlight>
                <a:latin typeface="Verdana" panose="020B0604030504040204" pitchFamily="34" charset="0"/>
              </a:rPr>
              <a:t>Bl</a:t>
            </a:r>
            <a:r>
              <a:rPr lang="fr-FR" sz="1050" b="0" i="0" dirty="0">
                <a:solidFill>
                  <a:srgbClr val="000000"/>
                </a:solidFill>
                <a:effectLst/>
                <a:highlight>
                  <a:srgbClr val="FFFFFF"/>
                </a:highlight>
                <a:latin typeface="Verdana" panose="020B0604030504040204" pitchFamily="34" charset="0"/>
              </a:rPr>
              <a:t>.‎$</a:t>
            </a:r>
            <a:r>
              <a:rPr lang="fr-FR" sz="1050" b="0" i="0" dirty="0" err="1">
                <a:solidFill>
                  <a:srgbClr val="000000"/>
                </a:solidFill>
                <a:effectLst/>
                <a:highlight>
                  <a:srgbClr val="FFFFFF"/>
                </a:highlight>
                <a:latin typeface="Verdana" panose="020B0604030504040204" pitchFamily="34" charset="0"/>
              </a:rPr>
              <a:t>cüberwiegend</a:t>
            </a:r>
            <a:r>
              <a:rPr lang="fr-FR" sz="1050" b="0" i="0" dirty="0">
                <a:solidFill>
                  <a:srgbClr val="000000"/>
                </a:solidFill>
                <a:effectLst/>
                <a:highlight>
                  <a:srgbClr val="FFFFFF"/>
                </a:highlight>
                <a:latin typeface="Verdana" panose="020B0604030504040204" pitchFamily="34" charset="0"/>
              </a:rPr>
              <a:t> Ill. </a:t>
            </a:r>
            <a:br>
              <a:rPr lang="fr-FR" sz="1050" b="0" i="0" dirty="0">
                <a:solidFill>
                  <a:srgbClr val="000000"/>
                </a:solidFill>
                <a:effectLst/>
                <a:highlight>
                  <a:srgbClr val="FFFFFF"/>
                </a:highlight>
                <a:latin typeface="Verdana" panose="020B0604030504040204" pitchFamily="34" charset="0"/>
              </a:rPr>
            </a:br>
            <a:r>
              <a:rPr lang="fr-FR" sz="1050" b="0" i="0" dirty="0">
                <a:solidFill>
                  <a:srgbClr val="000000"/>
                </a:solidFill>
                <a:effectLst/>
                <a:highlight>
                  <a:srgbClr val="FFFFFF"/>
                </a:highlight>
                <a:latin typeface="Verdana" panose="020B0604030504040204" pitchFamily="34" charset="0"/>
              </a:rPr>
              <a:t>215 ##‎$a136 </a:t>
            </a:r>
            <a:r>
              <a:rPr lang="el-GR" sz="1050" b="0" i="0" dirty="0">
                <a:solidFill>
                  <a:srgbClr val="000000"/>
                </a:solidFill>
                <a:effectLst/>
                <a:highlight>
                  <a:srgbClr val="FFFFFF"/>
                </a:highlight>
                <a:latin typeface="Verdana" panose="020B0604030504040204" pitchFamily="34" charset="0"/>
              </a:rPr>
              <a:t>σ.‎$</a:t>
            </a:r>
            <a:r>
              <a:rPr lang="fr-FR" sz="1050" b="0" i="0" dirty="0">
                <a:solidFill>
                  <a:srgbClr val="000000"/>
                </a:solidFill>
                <a:effectLst/>
                <a:highlight>
                  <a:srgbClr val="FFFFFF"/>
                </a:highlight>
                <a:latin typeface="Verdana" panose="020B0604030504040204" pitchFamily="34" charset="0"/>
              </a:rPr>
              <a:t>c</a:t>
            </a:r>
            <a:r>
              <a:rPr lang="el-GR" sz="1050" b="0" i="0" dirty="0">
                <a:solidFill>
                  <a:srgbClr val="000000"/>
                </a:solidFill>
                <a:effectLst/>
                <a:highlight>
                  <a:srgbClr val="FFFFFF"/>
                </a:highlight>
                <a:latin typeface="Verdana" panose="020B0604030504040204" pitchFamily="34" charset="0"/>
              </a:rPr>
              <a:t>εικ.‎$</a:t>
            </a:r>
            <a:r>
              <a:rPr lang="fr-FR" sz="1050" b="0" i="0" dirty="0">
                <a:solidFill>
                  <a:srgbClr val="000000"/>
                </a:solidFill>
                <a:effectLst/>
                <a:highlight>
                  <a:srgbClr val="FFFFFF"/>
                </a:highlight>
                <a:latin typeface="Verdana" panose="020B0604030504040204" pitchFamily="34" charset="0"/>
              </a:rPr>
              <a:t>d23 </a:t>
            </a:r>
            <a:r>
              <a:rPr lang="el-GR" sz="1050" b="0" i="0" dirty="0">
                <a:solidFill>
                  <a:srgbClr val="000000"/>
                </a:solidFill>
                <a:effectLst/>
                <a:highlight>
                  <a:srgbClr val="FFFFFF"/>
                </a:highlight>
                <a:latin typeface="Verdana" panose="020B0604030504040204" pitchFamily="34" charset="0"/>
              </a:rPr>
              <a:t>εκ.</a:t>
            </a:r>
            <a:endParaRPr lang="fr-FR" sz="1600" dirty="0"/>
          </a:p>
        </p:txBody>
      </p:sp>
    </p:spTree>
    <p:extLst>
      <p:ext uri="{BB962C8B-B14F-4D97-AF65-F5344CB8AC3E}">
        <p14:creationId xmlns:p14="http://schemas.microsoft.com/office/powerpoint/2010/main" val="4977937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 français, langue de catalogage</a:t>
            </a:r>
          </a:p>
        </p:txBody>
      </p:sp>
      <p:sp>
        <p:nvSpPr>
          <p:cNvPr id="3" name="Espace réservé du contenu 2"/>
          <p:cNvSpPr>
            <a:spLocks noGrp="1"/>
          </p:cNvSpPr>
          <p:nvPr>
            <p:ph idx="1"/>
          </p:nvPr>
        </p:nvSpPr>
        <p:spPr>
          <a:xfrm>
            <a:off x="609600" y="1600201"/>
            <a:ext cx="10972800" cy="5102351"/>
          </a:xfrm>
        </p:spPr>
        <p:txBody>
          <a:bodyPr>
            <a:normAutofit/>
          </a:bodyPr>
          <a:lstStyle/>
          <a:p>
            <a:r>
              <a:rPr lang="fr-FR" dirty="0"/>
              <a:t>Traduire les notes</a:t>
            </a:r>
            <a:br>
              <a:rPr lang="fr-FR" dirty="0"/>
            </a:br>
            <a:r>
              <a:rPr lang="fr-FR" sz="1600" b="0" i="0" dirty="0">
                <a:effectLst/>
                <a:highlight>
                  <a:srgbClr val="FFFFFF"/>
                </a:highlight>
              </a:rPr>
              <a:t>Les mêmes réflexions sont valables pour les notes que l'on juge nécessaire ou utile de rédiger : c'est mieux en français, que dans la précédente langue de catalogage, qui n'est d'ailleurs pas forcément celle de l'ouvrage.</a:t>
            </a:r>
            <a:br>
              <a:rPr lang="fr-FR" sz="1600" b="0" i="0" dirty="0">
                <a:effectLst/>
                <a:highlight>
                  <a:srgbClr val="FFFFFF"/>
                </a:highlight>
              </a:rPr>
            </a:br>
            <a:br>
              <a:rPr lang="fr-FR" sz="1600" b="0" i="0" dirty="0">
                <a:effectLst/>
                <a:highlight>
                  <a:srgbClr val="FFFFFF"/>
                </a:highlight>
              </a:rPr>
            </a:br>
            <a:r>
              <a:rPr lang="fr-FR" sz="1400" b="0" i="0" dirty="0">
                <a:solidFill>
                  <a:srgbClr val="000000"/>
                </a:solidFill>
                <a:effectLst/>
                <a:highlight>
                  <a:srgbClr val="FFFFFF"/>
                </a:highlight>
              </a:rPr>
              <a:t>300 ##‎$aDigitale </a:t>
            </a:r>
            <a:r>
              <a:rPr lang="fr-FR" sz="1400" b="0" i="0" dirty="0" err="1">
                <a:solidFill>
                  <a:srgbClr val="000000"/>
                </a:solidFill>
                <a:effectLst/>
                <a:highlight>
                  <a:srgbClr val="FFFFFF"/>
                </a:highlight>
              </a:rPr>
              <a:t>ausgabe</a:t>
            </a:r>
            <a:r>
              <a:rPr lang="fr-FR" sz="1400" b="0" i="0" dirty="0">
                <a:solidFill>
                  <a:srgbClr val="000000"/>
                </a:solidFill>
                <a:effectLst/>
                <a:highlight>
                  <a:srgbClr val="FFFFFF"/>
                </a:highlight>
              </a:rPr>
              <a:t> </a:t>
            </a:r>
            <a:br>
              <a:rPr lang="fr-FR" sz="1400" b="0" i="0" dirty="0">
                <a:solidFill>
                  <a:srgbClr val="000000"/>
                </a:solidFill>
                <a:effectLst/>
                <a:highlight>
                  <a:srgbClr val="FFFFFF"/>
                </a:highlight>
              </a:rPr>
            </a:br>
            <a:r>
              <a:rPr lang="fr-FR" sz="1400" b="0" i="0" dirty="0">
                <a:solidFill>
                  <a:srgbClr val="000000"/>
                </a:solidFill>
                <a:effectLst/>
                <a:highlight>
                  <a:srgbClr val="FFFFFF"/>
                </a:highlight>
              </a:rPr>
              <a:t>300 ##‎$aAuthor's </a:t>
            </a:r>
            <a:r>
              <a:rPr lang="fr-FR" sz="1400" b="0" i="0" dirty="0" err="1">
                <a:solidFill>
                  <a:srgbClr val="000000"/>
                </a:solidFill>
                <a:effectLst/>
                <a:highlight>
                  <a:srgbClr val="FFFFFF"/>
                </a:highlight>
              </a:rPr>
              <a:t>name</a:t>
            </a:r>
            <a:r>
              <a:rPr lang="fr-FR" sz="1400" b="0" i="0" dirty="0">
                <a:solidFill>
                  <a:srgbClr val="000000"/>
                </a:solidFill>
                <a:effectLst/>
                <a:highlight>
                  <a:srgbClr val="FFFFFF"/>
                </a:highlight>
              </a:rPr>
              <a:t> at </a:t>
            </a:r>
            <a:r>
              <a:rPr lang="fr-FR" sz="1400" b="0" i="0" dirty="0" err="1">
                <a:solidFill>
                  <a:srgbClr val="000000"/>
                </a:solidFill>
                <a:effectLst/>
                <a:highlight>
                  <a:srgbClr val="FFFFFF"/>
                </a:highlight>
              </a:rPr>
              <a:t>head</a:t>
            </a:r>
            <a:r>
              <a:rPr lang="fr-FR" sz="1400" b="0" i="0" dirty="0">
                <a:solidFill>
                  <a:srgbClr val="000000"/>
                </a:solidFill>
                <a:effectLst/>
                <a:highlight>
                  <a:srgbClr val="FFFFFF"/>
                </a:highlight>
              </a:rPr>
              <a:t> of </a:t>
            </a:r>
            <a:r>
              <a:rPr lang="fr-FR" sz="1400" b="0" i="0" dirty="0" err="1">
                <a:solidFill>
                  <a:srgbClr val="000000"/>
                </a:solidFill>
                <a:effectLst/>
                <a:highlight>
                  <a:srgbClr val="FFFFFF"/>
                </a:highlight>
              </a:rPr>
              <a:t>title</a:t>
            </a:r>
            <a:r>
              <a:rPr lang="fr-FR" sz="1400" b="0" i="0" dirty="0">
                <a:solidFill>
                  <a:srgbClr val="000000"/>
                </a:solidFill>
                <a:effectLst/>
                <a:highlight>
                  <a:srgbClr val="FFFFFF"/>
                </a:highlight>
              </a:rPr>
              <a:t> </a:t>
            </a:r>
            <a:br>
              <a:rPr lang="fr-FR" sz="1400" b="0" i="0" dirty="0">
                <a:solidFill>
                  <a:srgbClr val="000000"/>
                </a:solidFill>
                <a:effectLst/>
                <a:highlight>
                  <a:srgbClr val="FFFFFF"/>
                </a:highlight>
              </a:rPr>
            </a:br>
            <a:r>
              <a:rPr lang="fr-FR" sz="1400" b="0" i="0" dirty="0">
                <a:solidFill>
                  <a:srgbClr val="000000"/>
                </a:solidFill>
                <a:effectLst/>
                <a:highlight>
                  <a:srgbClr val="FFFFFF"/>
                </a:highlight>
              </a:rPr>
              <a:t>300 ##‎$aReproduction of original </a:t>
            </a:r>
            <a:r>
              <a:rPr lang="fr-FR" sz="1400" b="0" i="0" dirty="0" err="1">
                <a:solidFill>
                  <a:srgbClr val="000000"/>
                </a:solidFill>
                <a:effectLst/>
                <a:highlight>
                  <a:srgbClr val="FFFFFF"/>
                </a:highlight>
              </a:rPr>
              <a:t>from</a:t>
            </a:r>
            <a:r>
              <a:rPr lang="fr-FR" sz="1400" b="0" i="0" dirty="0">
                <a:solidFill>
                  <a:srgbClr val="000000"/>
                </a:solidFill>
                <a:effectLst/>
                <a:highlight>
                  <a:srgbClr val="FFFFFF"/>
                </a:highlight>
              </a:rPr>
              <a:t> Kress Library of Business and </a:t>
            </a:r>
            <a:r>
              <a:rPr lang="fr-FR" sz="1400" b="0" i="0" dirty="0" err="1">
                <a:solidFill>
                  <a:srgbClr val="000000"/>
                </a:solidFill>
                <a:effectLst/>
                <a:highlight>
                  <a:srgbClr val="FFFFFF"/>
                </a:highlight>
              </a:rPr>
              <a:t>Economics</a:t>
            </a:r>
            <a:r>
              <a:rPr lang="fr-FR" sz="1400" b="0" i="0" dirty="0">
                <a:solidFill>
                  <a:srgbClr val="000000"/>
                </a:solidFill>
                <a:effectLst/>
                <a:highlight>
                  <a:srgbClr val="FFFFFF"/>
                </a:highlight>
              </a:rPr>
              <a:t>, Harvard </a:t>
            </a:r>
            <a:r>
              <a:rPr lang="fr-FR" sz="1400" b="0" i="0" dirty="0" err="1">
                <a:solidFill>
                  <a:srgbClr val="000000"/>
                </a:solidFill>
                <a:effectLst/>
                <a:highlight>
                  <a:srgbClr val="FFFFFF"/>
                </a:highlight>
              </a:rPr>
              <a:t>University</a:t>
            </a:r>
            <a:r>
              <a:rPr lang="fr-FR" sz="1400" b="0" i="0" dirty="0">
                <a:solidFill>
                  <a:srgbClr val="000000"/>
                </a:solidFill>
                <a:effectLst/>
                <a:highlight>
                  <a:srgbClr val="FFFFFF"/>
                </a:highlight>
              </a:rPr>
              <a:t> </a:t>
            </a:r>
            <a:br>
              <a:rPr lang="fr-FR" sz="1400" b="0" i="0" dirty="0">
                <a:solidFill>
                  <a:srgbClr val="000000"/>
                </a:solidFill>
                <a:effectLst/>
                <a:highlight>
                  <a:srgbClr val="FFFFFF"/>
                </a:highlight>
              </a:rPr>
            </a:br>
            <a:r>
              <a:rPr lang="fr-FR" sz="1400" b="0" i="0" dirty="0">
                <a:solidFill>
                  <a:srgbClr val="000000"/>
                </a:solidFill>
                <a:effectLst/>
                <a:highlight>
                  <a:srgbClr val="FFFFFF"/>
                </a:highlight>
              </a:rPr>
              <a:t>300 ##‎$aGoldsmiths'-Kress no. 10293.2 </a:t>
            </a:r>
            <a:br>
              <a:rPr lang="fr-FR" sz="1400" b="0" i="0" dirty="0">
                <a:solidFill>
                  <a:srgbClr val="000000"/>
                </a:solidFill>
                <a:effectLst/>
                <a:highlight>
                  <a:srgbClr val="FFFFFF"/>
                </a:highlight>
              </a:rPr>
            </a:br>
            <a:r>
              <a:rPr lang="fr-FR" sz="1400" b="0" i="0" dirty="0">
                <a:solidFill>
                  <a:srgbClr val="000000"/>
                </a:solidFill>
                <a:effectLst/>
                <a:highlight>
                  <a:srgbClr val="FFFFFF"/>
                </a:highlight>
              </a:rPr>
              <a:t>320 ##‎$aIncludes </a:t>
            </a:r>
            <a:r>
              <a:rPr lang="fr-FR" sz="1400" b="0" i="0" dirty="0" err="1">
                <a:solidFill>
                  <a:srgbClr val="000000"/>
                </a:solidFill>
                <a:effectLst/>
                <a:highlight>
                  <a:srgbClr val="FFFFFF"/>
                </a:highlight>
              </a:rPr>
              <a:t>bibliographical</a:t>
            </a:r>
            <a:r>
              <a:rPr lang="fr-FR" sz="1400" b="0" i="0" dirty="0">
                <a:solidFill>
                  <a:srgbClr val="000000"/>
                </a:solidFill>
                <a:effectLst/>
                <a:highlight>
                  <a:srgbClr val="FFFFFF"/>
                </a:highlight>
              </a:rPr>
              <a:t> </a:t>
            </a:r>
            <a:r>
              <a:rPr lang="fr-FR" sz="1400" b="0" i="0" dirty="0" err="1">
                <a:solidFill>
                  <a:srgbClr val="000000"/>
                </a:solidFill>
                <a:effectLst/>
                <a:highlight>
                  <a:srgbClr val="FFFFFF"/>
                </a:highlight>
              </a:rPr>
              <a:t>references</a:t>
            </a:r>
            <a:r>
              <a:rPr lang="fr-FR" sz="1400" b="0" i="0" dirty="0">
                <a:solidFill>
                  <a:srgbClr val="000000"/>
                </a:solidFill>
                <a:effectLst/>
                <a:highlight>
                  <a:srgbClr val="FFFFFF"/>
                </a:highlight>
              </a:rPr>
              <a:t> (p. 313-314). </a:t>
            </a:r>
            <a:br>
              <a:rPr lang="fr-FR" sz="1400" b="0" i="0" dirty="0">
                <a:solidFill>
                  <a:srgbClr val="000000"/>
                </a:solidFill>
                <a:effectLst/>
                <a:highlight>
                  <a:srgbClr val="FFFFFF"/>
                </a:highlight>
              </a:rPr>
            </a:br>
            <a:r>
              <a:rPr lang="fr-FR" sz="1400" b="0" i="0" dirty="0">
                <a:solidFill>
                  <a:srgbClr val="000000"/>
                </a:solidFill>
                <a:effectLst/>
                <a:highlight>
                  <a:srgbClr val="FFFFFF"/>
                </a:highlight>
              </a:rPr>
              <a:t>300 ##‎$aTitle on </a:t>
            </a:r>
            <a:r>
              <a:rPr lang="fr-FR" sz="1400" b="0" i="0" dirty="0" err="1">
                <a:solidFill>
                  <a:srgbClr val="000000"/>
                </a:solidFill>
                <a:effectLst/>
                <a:highlight>
                  <a:srgbClr val="FFFFFF"/>
                </a:highlight>
              </a:rPr>
              <a:t>spine</a:t>
            </a:r>
            <a:r>
              <a:rPr lang="fr-FR" sz="1400" b="0" i="0" dirty="0">
                <a:solidFill>
                  <a:srgbClr val="000000"/>
                </a:solidFill>
                <a:effectLst/>
                <a:highlight>
                  <a:srgbClr val="FFFFFF"/>
                </a:highlight>
              </a:rPr>
              <a:t>: </a:t>
            </a:r>
            <a:r>
              <a:rPr lang="fr-FR" sz="1400" b="0" i="0" dirty="0" err="1">
                <a:solidFill>
                  <a:srgbClr val="000000"/>
                </a:solidFill>
                <a:effectLst/>
                <a:highlight>
                  <a:srgbClr val="FFFFFF"/>
                </a:highlight>
              </a:rPr>
              <a:t>Bindungen</a:t>
            </a:r>
            <a:r>
              <a:rPr lang="fr-FR" sz="1400" b="0" i="0" dirty="0">
                <a:solidFill>
                  <a:srgbClr val="000000"/>
                </a:solidFill>
                <a:effectLst/>
                <a:highlight>
                  <a:srgbClr val="FFFFFF"/>
                </a:highlight>
              </a:rPr>
              <a:t> an </a:t>
            </a:r>
            <a:r>
              <a:rPr lang="fr-FR" sz="1400" b="0" i="0" dirty="0" err="1">
                <a:solidFill>
                  <a:srgbClr val="000000"/>
                </a:solidFill>
                <a:effectLst/>
                <a:highlight>
                  <a:srgbClr val="FFFFFF"/>
                </a:highlight>
              </a:rPr>
              <a:t>ländliche</a:t>
            </a:r>
            <a:r>
              <a:rPr lang="fr-FR" sz="1400" b="0" i="0" dirty="0">
                <a:solidFill>
                  <a:srgbClr val="000000"/>
                </a:solidFill>
                <a:effectLst/>
                <a:highlight>
                  <a:srgbClr val="FFFFFF"/>
                </a:highlight>
              </a:rPr>
              <a:t> </a:t>
            </a:r>
            <a:r>
              <a:rPr lang="fr-FR" sz="1400" b="0" i="0" dirty="0" err="1">
                <a:solidFill>
                  <a:srgbClr val="000000"/>
                </a:solidFill>
                <a:effectLst/>
                <a:highlight>
                  <a:srgbClr val="FFFFFF"/>
                </a:highlight>
              </a:rPr>
              <a:t>Wohnstandorte</a:t>
            </a:r>
            <a:r>
              <a:rPr lang="fr-FR" sz="1400" b="0" i="0" dirty="0">
                <a:solidFill>
                  <a:srgbClr val="000000"/>
                </a:solidFill>
                <a:effectLst/>
                <a:highlight>
                  <a:srgbClr val="FFFFFF"/>
                </a:highlight>
              </a:rPr>
              <a:t> in </a:t>
            </a:r>
            <a:r>
              <a:rPr lang="fr-FR" sz="1400" b="0" i="0" dirty="0" err="1">
                <a:solidFill>
                  <a:srgbClr val="000000"/>
                </a:solidFill>
                <a:effectLst/>
                <a:highlight>
                  <a:srgbClr val="FFFFFF"/>
                </a:highlight>
              </a:rPr>
              <a:t>Hessen</a:t>
            </a:r>
            <a:r>
              <a:rPr lang="fr-FR" sz="1400" b="0" i="0" dirty="0">
                <a:solidFill>
                  <a:srgbClr val="000000"/>
                </a:solidFill>
                <a:effectLst/>
                <a:highlight>
                  <a:srgbClr val="FFFFFF"/>
                </a:highlight>
              </a:rPr>
              <a:t> </a:t>
            </a:r>
            <a:r>
              <a:rPr lang="fr-FR" sz="1400" b="0" i="0" dirty="0" err="1">
                <a:solidFill>
                  <a:srgbClr val="000000"/>
                </a:solidFill>
                <a:effectLst/>
                <a:highlight>
                  <a:srgbClr val="FFFFFF"/>
                </a:highlight>
              </a:rPr>
              <a:t>und</a:t>
            </a:r>
            <a:r>
              <a:rPr lang="fr-FR" sz="1400" b="0" i="0" dirty="0">
                <a:solidFill>
                  <a:srgbClr val="000000"/>
                </a:solidFill>
                <a:effectLst/>
                <a:highlight>
                  <a:srgbClr val="FFFFFF"/>
                </a:highlight>
              </a:rPr>
              <a:t> </a:t>
            </a:r>
            <a:r>
              <a:rPr lang="fr-FR" sz="1400" b="0" i="0" dirty="0" err="1">
                <a:solidFill>
                  <a:srgbClr val="000000"/>
                </a:solidFill>
                <a:effectLst/>
                <a:highlight>
                  <a:srgbClr val="FFFFFF"/>
                </a:highlight>
              </a:rPr>
              <a:t>Rheinland-Pfalz</a:t>
            </a:r>
            <a:r>
              <a:rPr lang="fr-FR" sz="1400" b="0" i="0" dirty="0">
                <a:solidFill>
                  <a:srgbClr val="000000"/>
                </a:solidFill>
                <a:effectLst/>
                <a:highlight>
                  <a:srgbClr val="FFFFFF"/>
                </a:highlight>
              </a:rPr>
              <a:t> </a:t>
            </a:r>
            <a:br>
              <a:rPr lang="fr-FR" sz="1400" b="0" i="0" dirty="0">
                <a:solidFill>
                  <a:srgbClr val="000000"/>
                </a:solidFill>
                <a:effectLst/>
                <a:highlight>
                  <a:srgbClr val="FFFFFF"/>
                </a:highlight>
              </a:rPr>
            </a:br>
            <a:r>
              <a:rPr lang="fr-FR" sz="1400" b="0" i="0" dirty="0">
                <a:solidFill>
                  <a:srgbClr val="000000"/>
                </a:solidFill>
                <a:effectLst/>
                <a:highlight>
                  <a:srgbClr val="FFFFFF"/>
                </a:highlight>
              </a:rPr>
              <a:t>300 ##‎$aEssays, </a:t>
            </a:r>
            <a:r>
              <a:rPr lang="fr-FR" sz="1400" b="0" i="0" dirty="0" err="1">
                <a:solidFill>
                  <a:srgbClr val="000000"/>
                </a:solidFill>
                <a:effectLst/>
                <a:highlight>
                  <a:srgbClr val="FFFFFF"/>
                </a:highlight>
              </a:rPr>
              <a:t>many</a:t>
            </a:r>
            <a:r>
              <a:rPr lang="fr-FR" sz="1400" b="0" i="0" dirty="0">
                <a:solidFill>
                  <a:srgbClr val="000000"/>
                </a:solidFill>
                <a:effectLst/>
                <a:highlight>
                  <a:srgbClr val="FFFFFF"/>
                </a:highlight>
              </a:rPr>
              <a:t> </a:t>
            </a:r>
            <a:r>
              <a:rPr lang="fr-FR" sz="1400" b="0" i="0" dirty="0" err="1">
                <a:solidFill>
                  <a:srgbClr val="000000"/>
                </a:solidFill>
                <a:effectLst/>
                <a:highlight>
                  <a:srgbClr val="FFFFFF"/>
                </a:highlight>
              </a:rPr>
              <a:t>previously</a:t>
            </a:r>
            <a:r>
              <a:rPr lang="fr-FR" sz="1400" b="0" i="0" dirty="0">
                <a:solidFill>
                  <a:srgbClr val="000000"/>
                </a:solidFill>
                <a:effectLst/>
                <a:highlight>
                  <a:srgbClr val="FFFFFF"/>
                </a:highlight>
              </a:rPr>
              <a:t> </a:t>
            </a:r>
            <a:r>
              <a:rPr lang="fr-FR" sz="1400" b="0" i="0" dirty="0" err="1">
                <a:solidFill>
                  <a:srgbClr val="000000"/>
                </a:solidFill>
                <a:effectLst/>
                <a:highlight>
                  <a:srgbClr val="FFFFFF"/>
                </a:highlight>
              </a:rPr>
              <a:t>published</a:t>
            </a:r>
            <a:r>
              <a:rPr lang="fr-FR" sz="1400" b="0" i="0" dirty="0">
                <a:solidFill>
                  <a:srgbClr val="000000"/>
                </a:solidFill>
                <a:effectLst/>
                <a:highlight>
                  <a:srgbClr val="FFFFFF"/>
                </a:highlight>
              </a:rPr>
              <a:t> in </a:t>
            </a:r>
            <a:r>
              <a:rPr lang="fr-FR" sz="1400" b="0" i="0" dirty="0" err="1">
                <a:solidFill>
                  <a:srgbClr val="000000"/>
                </a:solidFill>
                <a:effectLst/>
                <a:highlight>
                  <a:srgbClr val="FFFFFF"/>
                </a:highlight>
              </a:rPr>
              <a:t>various</a:t>
            </a:r>
            <a:r>
              <a:rPr lang="fr-FR" sz="1400" b="0" i="0" dirty="0">
                <a:solidFill>
                  <a:srgbClr val="000000"/>
                </a:solidFill>
                <a:effectLst/>
                <a:highlight>
                  <a:srgbClr val="FFFFFF"/>
                </a:highlight>
              </a:rPr>
              <a:t> </a:t>
            </a:r>
            <a:r>
              <a:rPr lang="fr-FR" sz="1400" b="0" i="0" dirty="0" err="1">
                <a:solidFill>
                  <a:srgbClr val="000000"/>
                </a:solidFill>
                <a:effectLst/>
                <a:highlight>
                  <a:srgbClr val="FFFFFF"/>
                </a:highlight>
              </a:rPr>
              <a:t>periodicals</a:t>
            </a:r>
            <a:r>
              <a:rPr lang="fr-FR" sz="1400" b="0" i="0" dirty="0">
                <a:solidFill>
                  <a:srgbClr val="000000"/>
                </a:solidFill>
                <a:effectLst/>
                <a:highlight>
                  <a:srgbClr val="FFFFFF"/>
                </a:highlight>
              </a:rPr>
              <a:t> </a:t>
            </a:r>
            <a:br>
              <a:rPr lang="fr-FR" sz="1400" b="0" i="0" dirty="0">
                <a:solidFill>
                  <a:srgbClr val="000000"/>
                </a:solidFill>
                <a:effectLst/>
                <a:highlight>
                  <a:srgbClr val="FFFFFF"/>
                </a:highlight>
              </a:rPr>
            </a:br>
            <a:r>
              <a:rPr lang="fr-FR" sz="1400" b="0" i="0" dirty="0">
                <a:solidFill>
                  <a:srgbClr val="000000"/>
                </a:solidFill>
                <a:effectLst/>
                <a:highlight>
                  <a:srgbClr val="FFFFFF"/>
                </a:highlight>
              </a:rPr>
              <a:t>300 ##‎$aText </a:t>
            </a:r>
            <a:r>
              <a:rPr lang="fr-FR" sz="1400" b="0" i="0" dirty="0" err="1">
                <a:solidFill>
                  <a:srgbClr val="000000"/>
                </a:solidFill>
                <a:effectLst/>
                <a:highlight>
                  <a:srgbClr val="FFFFFF"/>
                </a:highlight>
              </a:rPr>
              <a:t>griech</a:t>
            </a:r>
            <a:r>
              <a:rPr lang="fr-FR" sz="1400" b="0" i="0" dirty="0">
                <a:solidFill>
                  <a:srgbClr val="000000"/>
                </a:solidFill>
                <a:effectLst/>
                <a:highlight>
                  <a:srgbClr val="FFFFFF"/>
                </a:highlight>
              </a:rPr>
              <a:t>. in </a:t>
            </a:r>
            <a:r>
              <a:rPr lang="fr-FR" sz="1400" b="0" i="0" dirty="0" err="1">
                <a:solidFill>
                  <a:srgbClr val="000000"/>
                </a:solidFill>
                <a:effectLst/>
                <a:highlight>
                  <a:srgbClr val="FFFFFF"/>
                </a:highlight>
              </a:rPr>
              <a:t>griech</a:t>
            </a:r>
            <a:r>
              <a:rPr lang="fr-FR" sz="1400" b="0" i="0" dirty="0">
                <a:solidFill>
                  <a:srgbClr val="000000"/>
                </a:solidFill>
                <a:effectLst/>
                <a:highlight>
                  <a:srgbClr val="FFFFFF"/>
                </a:highlight>
              </a:rPr>
              <a:t>. </a:t>
            </a:r>
            <a:r>
              <a:rPr lang="fr-FR" sz="1400" b="0" i="0" dirty="0" err="1">
                <a:solidFill>
                  <a:srgbClr val="000000"/>
                </a:solidFill>
                <a:effectLst/>
                <a:highlight>
                  <a:srgbClr val="FFFFFF"/>
                </a:highlight>
              </a:rPr>
              <a:t>Schrift</a:t>
            </a:r>
            <a:r>
              <a:rPr lang="fr-FR" sz="1400" b="0" i="0" dirty="0">
                <a:solidFill>
                  <a:srgbClr val="000000"/>
                </a:solidFill>
                <a:effectLst/>
                <a:highlight>
                  <a:srgbClr val="FFFFFF"/>
                </a:highlight>
              </a:rPr>
              <a:t> u. </a:t>
            </a:r>
            <a:r>
              <a:rPr lang="fr-FR" sz="1400" b="0" i="0" dirty="0" err="1">
                <a:solidFill>
                  <a:srgbClr val="000000"/>
                </a:solidFill>
                <a:effectLst/>
                <a:highlight>
                  <a:srgbClr val="FFFFFF"/>
                </a:highlight>
              </a:rPr>
              <a:t>engl</a:t>
            </a:r>
            <a:r>
              <a:rPr lang="fr-FR" sz="1400" b="0" i="0" dirty="0">
                <a:solidFill>
                  <a:srgbClr val="000000"/>
                </a:solidFill>
                <a:effectLst/>
                <a:highlight>
                  <a:srgbClr val="FFFFFF"/>
                </a:highlight>
              </a:rPr>
              <a:t>. - </a:t>
            </a:r>
            <a:r>
              <a:rPr lang="fr-FR" sz="1400" b="0" i="0" dirty="0" err="1">
                <a:solidFill>
                  <a:srgbClr val="000000"/>
                </a:solidFill>
                <a:effectLst/>
                <a:highlight>
                  <a:srgbClr val="FFFFFF"/>
                </a:highlight>
              </a:rPr>
              <a:t>Ausstellungskatalog</a:t>
            </a:r>
            <a:r>
              <a:rPr lang="fr-FR" sz="1400" b="0" i="0" dirty="0">
                <a:solidFill>
                  <a:srgbClr val="000000"/>
                </a:solidFill>
                <a:effectLst/>
                <a:highlight>
                  <a:srgbClr val="FFFFFF"/>
                </a:highlight>
              </a:rPr>
              <a:t> </a:t>
            </a:r>
            <a:br>
              <a:rPr lang="fr-FR" sz="1400" b="0" i="0" dirty="0">
                <a:solidFill>
                  <a:srgbClr val="000000"/>
                </a:solidFill>
                <a:effectLst/>
                <a:highlight>
                  <a:srgbClr val="FFFFFF"/>
                </a:highlight>
              </a:rPr>
            </a:br>
            <a:r>
              <a:rPr lang="fr-FR" sz="1400" b="0" i="0" dirty="0">
                <a:solidFill>
                  <a:srgbClr val="000000"/>
                </a:solidFill>
                <a:effectLst/>
                <a:highlight>
                  <a:srgbClr val="FFFFFF"/>
                </a:highlight>
              </a:rPr>
              <a:t>300 ##‎$aIn </a:t>
            </a:r>
            <a:r>
              <a:rPr lang="fr-FR" sz="1400" b="0" i="0" dirty="0" err="1">
                <a:solidFill>
                  <a:srgbClr val="000000"/>
                </a:solidFill>
                <a:effectLst/>
                <a:highlight>
                  <a:srgbClr val="FFFFFF"/>
                </a:highlight>
              </a:rPr>
              <a:t>griech</a:t>
            </a:r>
            <a:r>
              <a:rPr lang="fr-FR" sz="1400" b="0" i="0" dirty="0">
                <a:solidFill>
                  <a:srgbClr val="000000"/>
                </a:solidFill>
                <a:effectLst/>
                <a:highlight>
                  <a:srgbClr val="FFFFFF"/>
                </a:highlight>
              </a:rPr>
              <a:t>. </a:t>
            </a:r>
            <a:r>
              <a:rPr lang="fr-FR" sz="1400" b="0" i="0" dirty="0" err="1">
                <a:solidFill>
                  <a:srgbClr val="000000"/>
                </a:solidFill>
                <a:effectLst/>
                <a:highlight>
                  <a:srgbClr val="FFFFFF"/>
                </a:highlight>
              </a:rPr>
              <a:t>Schr</a:t>
            </a:r>
            <a:endParaRPr lang="fr-FR" sz="1400" dirty="0"/>
          </a:p>
        </p:txBody>
      </p:sp>
    </p:spTree>
    <p:extLst>
      <p:ext uri="{BB962C8B-B14F-4D97-AF65-F5344CB8AC3E}">
        <p14:creationId xmlns:p14="http://schemas.microsoft.com/office/powerpoint/2010/main" val="17323465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 français, langue de catalogage</a:t>
            </a:r>
          </a:p>
        </p:txBody>
      </p:sp>
      <p:sp>
        <p:nvSpPr>
          <p:cNvPr id="3" name="Espace réservé du contenu 2"/>
          <p:cNvSpPr>
            <a:spLocks noGrp="1"/>
          </p:cNvSpPr>
          <p:nvPr>
            <p:ph idx="1"/>
          </p:nvPr>
        </p:nvSpPr>
        <p:spPr>
          <a:xfrm>
            <a:off x="609600" y="1600201"/>
            <a:ext cx="10972800" cy="5102351"/>
          </a:xfrm>
        </p:spPr>
        <p:txBody>
          <a:bodyPr>
            <a:normAutofit/>
          </a:bodyPr>
          <a:lstStyle/>
          <a:p>
            <a:r>
              <a:rPr lang="fr-FR" dirty="0"/>
              <a:t>Ajouter une indexation Rameau</a:t>
            </a:r>
            <a:br>
              <a:rPr lang="fr-FR" dirty="0"/>
            </a:br>
            <a:r>
              <a:rPr lang="fr-FR" sz="1600" b="0" i="0" dirty="0">
                <a:effectLst/>
                <a:highlight>
                  <a:srgbClr val="FFFFFF"/>
                </a:highlight>
              </a:rPr>
              <a:t>Les consignes sont d'ajouter des termes d'indexation Rameau aux notices dérivées d’une base étrangère qui ont déjà une indexation</a:t>
            </a:r>
            <a:br>
              <a:rPr lang="fr-FR" sz="1600" b="0" i="0" dirty="0">
                <a:effectLst/>
                <a:highlight>
                  <a:srgbClr val="FFFFFF"/>
                </a:highlight>
              </a:rPr>
            </a:br>
            <a:r>
              <a:rPr lang="fr-FR" sz="1600" b="0" i="0" dirty="0">
                <a:effectLst/>
                <a:highlight>
                  <a:srgbClr val="FFFFFF"/>
                </a:highlight>
              </a:rPr>
              <a:t>Pourquoi ?</a:t>
            </a:r>
            <a:br>
              <a:rPr lang="fr-FR" sz="1600" dirty="0"/>
            </a:br>
            <a:r>
              <a:rPr lang="fr-FR" sz="1600" b="0" i="0" dirty="0">
                <a:effectLst/>
                <a:highlight>
                  <a:srgbClr val="FFFFFF"/>
                </a:highlight>
              </a:rPr>
              <a:t>Cela ne fait pas double emploi !</a:t>
            </a:r>
            <a:br>
              <a:rPr lang="fr-FR" sz="1600" b="0" i="0" dirty="0">
                <a:effectLst/>
                <a:highlight>
                  <a:srgbClr val="FFFFFF"/>
                </a:highlight>
              </a:rPr>
            </a:br>
            <a:br>
              <a:rPr lang="fr-FR" sz="1600" dirty="0"/>
            </a:br>
            <a:r>
              <a:rPr lang="fr-FR" sz="1600" b="0" i="0" dirty="0">
                <a:effectLst/>
                <a:highlight>
                  <a:srgbClr val="FFFFFF"/>
                </a:highlight>
              </a:rPr>
              <a:t>5 : l'anglais est une langue différente du français </a:t>
            </a:r>
            <a:br>
              <a:rPr lang="fr-FR" sz="1600" b="0" i="0" dirty="0">
                <a:effectLst/>
                <a:highlight>
                  <a:srgbClr val="FFFFFF"/>
                </a:highlight>
              </a:rPr>
            </a:br>
            <a:r>
              <a:rPr lang="fr-FR" sz="1600" b="0" i="0" dirty="0">
                <a:effectLst/>
                <a:highlight>
                  <a:srgbClr val="FFFFFF"/>
                </a:highlight>
              </a:rPr>
              <a:t>4 : certaines personnes ne connaissent pas l'anglais </a:t>
            </a:r>
            <a:br>
              <a:rPr lang="fr-FR" sz="1600" b="0" i="0" dirty="0">
                <a:effectLst/>
                <a:highlight>
                  <a:srgbClr val="FFFFFF"/>
                </a:highlight>
              </a:rPr>
            </a:br>
            <a:r>
              <a:rPr lang="fr-FR" sz="1600" b="0" i="0" dirty="0">
                <a:effectLst/>
                <a:highlight>
                  <a:srgbClr val="FFFFFF"/>
                </a:highlight>
              </a:rPr>
              <a:t>3 : ajouter une information ne pollue pas : les bibliothèques peuvent filtrer les zones qu'elles ne veulent pas dans leur catalogue sur le $2 des zones 6XX. </a:t>
            </a:r>
            <a:br>
              <a:rPr lang="fr-FR" sz="1600" b="0" i="0" dirty="0">
                <a:effectLst/>
                <a:highlight>
                  <a:srgbClr val="FFFFFF"/>
                </a:highlight>
              </a:rPr>
            </a:br>
            <a:r>
              <a:rPr lang="fr-FR" sz="1600" b="0" i="0" dirty="0">
                <a:effectLst/>
                <a:highlight>
                  <a:srgbClr val="FFFFFF"/>
                </a:highlight>
              </a:rPr>
              <a:t>2 : nous parlions de cohérence, il faut aussi parler de complétude des informations dans une base de données bibliographique 1 : une recherche par des termes Rameau ne trouve que les notices qui ont des zones indexées en Rameau, c'est une lapalissade. La part des notices indexées en Rameau est plus ou moins grande selon le bon vouloir des bibliothèques adhérentes, et le temps imparti à l'indexation dans leur circuit du livre.</a:t>
            </a:r>
            <a:endParaRPr lang="fr-FR" sz="1600" dirty="0"/>
          </a:p>
        </p:txBody>
      </p:sp>
    </p:spTree>
    <p:extLst>
      <p:ext uri="{BB962C8B-B14F-4D97-AF65-F5344CB8AC3E}">
        <p14:creationId xmlns:p14="http://schemas.microsoft.com/office/powerpoint/2010/main" val="1788589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 français, langue de catalogage</a:t>
            </a:r>
          </a:p>
        </p:txBody>
      </p:sp>
      <p:sp>
        <p:nvSpPr>
          <p:cNvPr id="3" name="Espace réservé du contenu 2"/>
          <p:cNvSpPr>
            <a:spLocks noGrp="1"/>
          </p:cNvSpPr>
          <p:nvPr>
            <p:ph idx="1"/>
          </p:nvPr>
        </p:nvSpPr>
        <p:spPr>
          <a:xfrm>
            <a:off x="609600" y="1600201"/>
            <a:ext cx="10972800" cy="4983161"/>
          </a:xfrm>
        </p:spPr>
        <p:txBody>
          <a:bodyPr>
            <a:normAutofit/>
          </a:bodyPr>
          <a:lstStyle/>
          <a:p>
            <a:r>
              <a:rPr lang="fr-FR" dirty="0"/>
              <a:t>Utiliser l’Unicode</a:t>
            </a:r>
            <a:br>
              <a:rPr lang="fr-FR" dirty="0"/>
            </a:br>
            <a:r>
              <a:rPr lang="fr-FR" sz="1600" b="0" i="0" dirty="0">
                <a:effectLst/>
                <a:highlight>
                  <a:srgbClr val="FFFFFF"/>
                </a:highlight>
              </a:rPr>
              <a:t>Avant l'UNICODE, le monde paraissait plus simple aux bibliothécaires. "Chacun son alphabet", se disaient-ils, "et les notices seront bien gardées". Pourtant, ils se trompaient : avant l'UNICODE, les bibliothécaires avaient inventé la translittération ... et les notices de s'égailler frénétiquement, car l'herbe est toujours plus verte ailleurs.</a:t>
            </a:r>
          </a:p>
          <a:p>
            <a:pPr marL="0" indent="0">
              <a:buNone/>
            </a:pPr>
            <a:br>
              <a:rPr lang="fr-FR" sz="1600" dirty="0">
                <a:highlight>
                  <a:srgbClr val="FFFFFF"/>
                </a:highlight>
              </a:rPr>
            </a:br>
            <a:r>
              <a:rPr lang="fr-FR" sz="1600" u="sng" dirty="0">
                <a:highlight>
                  <a:srgbClr val="FFFFFF"/>
                </a:highlight>
              </a:rPr>
              <a:t>Petit historique des notices du Sudoc</a:t>
            </a:r>
          </a:p>
          <a:p>
            <a:pPr marL="0" indent="0">
              <a:buNone/>
            </a:pPr>
            <a:r>
              <a:rPr lang="fr-FR" sz="1600" b="0" i="0" dirty="0">
                <a:effectLst/>
                <a:highlight>
                  <a:srgbClr val="FFFFFF"/>
                </a:highlight>
              </a:rPr>
              <a:t>Les notices du Sudoc ont des origines diverses. Avant les années 2000, plusieurs catalogues collectifs existaient en France :</a:t>
            </a:r>
            <a:br>
              <a:rPr lang="fr-FR" sz="1600" dirty="0"/>
            </a:br>
            <a:r>
              <a:rPr lang="fr-FR" sz="1600" dirty="0"/>
              <a:t>- </a:t>
            </a:r>
            <a:r>
              <a:rPr lang="fr-FR" sz="1600" b="0" i="0" dirty="0">
                <a:effectLst/>
                <a:highlight>
                  <a:srgbClr val="FFFFFF"/>
                </a:highlight>
              </a:rPr>
              <a:t>le plus important, celui du Réseau </a:t>
            </a:r>
            <a:r>
              <a:rPr lang="fr-FR" sz="1600" b="0" i="0" dirty="0" err="1">
                <a:effectLst/>
                <a:highlight>
                  <a:srgbClr val="FFFFFF"/>
                </a:highlight>
              </a:rPr>
              <a:t>Auroc</a:t>
            </a:r>
            <a:r>
              <a:rPr lang="fr-FR" sz="1600" b="0" i="0" dirty="0">
                <a:effectLst/>
                <a:highlight>
                  <a:srgbClr val="FFFFFF"/>
                </a:highlight>
              </a:rPr>
              <a:t>, contenait des notices de la base américaine OCLC, qui utilisait la translittération ALA.</a:t>
            </a:r>
            <a:br>
              <a:rPr lang="fr-FR" sz="1600" dirty="0"/>
            </a:br>
            <a:r>
              <a:rPr lang="fr-FR" sz="1600" dirty="0"/>
              <a:t>- </a:t>
            </a:r>
            <a:r>
              <a:rPr lang="fr-FR" sz="1600" b="0" i="0" dirty="0">
                <a:effectLst/>
                <a:highlight>
                  <a:srgbClr val="FFFFFF"/>
                </a:highlight>
              </a:rPr>
              <a:t>le moyen, celui du Réseau </a:t>
            </a:r>
            <a:r>
              <a:rPr lang="fr-FR" sz="1600" b="0" i="0" dirty="0" err="1">
                <a:effectLst/>
                <a:highlight>
                  <a:srgbClr val="FFFFFF"/>
                </a:highlight>
              </a:rPr>
              <a:t>Sibil</a:t>
            </a:r>
            <a:r>
              <a:rPr lang="fr-FR" sz="1600" b="0" i="0" dirty="0">
                <a:effectLst/>
                <a:highlight>
                  <a:srgbClr val="FFFFFF"/>
                </a:highlight>
              </a:rPr>
              <a:t>, contenait des notices créées ou "pompées" d'un réseau suisse (Lausanne), et contenait des notices en translittération ISO et autres.</a:t>
            </a:r>
            <a:br>
              <a:rPr lang="fr-FR" sz="1600" dirty="0"/>
            </a:br>
            <a:r>
              <a:rPr lang="fr-FR" sz="1600" dirty="0"/>
              <a:t>- </a:t>
            </a:r>
            <a:r>
              <a:rPr lang="fr-FR" sz="1600" b="0" i="0" dirty="0">
                <a:effectLst/>
                <a:highlight>
                  <a:srgbClr val="FFFFFF"/>
                </a:highlight>
              </a:rPr>
              <a:t>le petit, celui de BN-Opale, contenait des notices translittérées en ISO, norme qui a été adoptée en France (et dans le Sudoc).</a:t>
            </a:r>
          </a:p>
          <a:p>
            <a:pPr marL="0" indent="0">
              <a:buNone/>
            </a:pPr>
            <a:r>
              <a:rPr lang="fr-FR" sz="1600" b="0" i="0" dirty="0">
                <a:effectLst/>
                <a:highlight>
                  <a:srgbClr val="FFFFFF"/>
                </a:highlight>
              </a:rPr>
              <a:t>Puisque les notices provenant d'OCLC étaient les plus nombreuses, il en reste un certain nombre provenant du versement initial, en translittération ALA.</a:t>
            </a:r>
            <a:br>
              <a:rPr lang="fr-FR" sz="1600" dirty="0"/>
            </a:br>
            <a:r>
              <a:rPr lang="fr-FR" sz="1600" b="0" i="0" dirty="0">
                <a:effectLst/>
                <a:highlight>
                  <a:srgbClr val="FFFFFF"/>
                </a:highlight>
              </a:rPr>
              <a:t>Mais puisque le Sudoc a adopté les normes ISO de translittération, les créations se font selon cette norme.</a:t>
            </a:r>
            <a:br>
              <a:rPr lang="fr-FR" sz="1600" dirty="0"/>
            </a:br>
            <a:r>
              <a:rPr lang="fr-FR" sz="1600" b="0" i="0" dirty="0">
                <a:effectLst/>
                <a:highlight>
                  <a:srgbClr val="FFFFFF"/>
                </a:highlight>
              </a:rPr>
              <a:t>Mais finalement, puisque le Sudoc offre un accès Z39 50 à diverses bases externes, les notices récupérées au quotidien ne sont pas forcément en translittération ISO. Il faut retoucher ces notices.</a:t>
            </a:r>
            <a:endParaRPr lang="fr-FR" sz="1600" dirty="0">
              <a:highlight>
                <a:srgbClr val="FFFFFF"/>
              </a:highlight>
            </a:endParaRPr>
          </a:p>
        </p:txBody>
      </p:sp>
    </p:spTree>
    <p:extLst>
      <p:ext uri="{BB962C8B-B14F-4D97-AF65-F5344CB8AC3E}">
        <p14:creationId xmlns:p14="http://schemas.microsoft.com/office/powerpoint/2010/main" val="2385638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 français, langue de catalogage</a:t>
            </a:r>
          </a:p>
        </p:txBody>
      </p:sp>
      <p:sp>
        <p:nvSpPr>
          <p:cNvPr id="3" name="Espace réservé du contenu 2"/>
          <p:cNvSpPr>
            <a:spLocks noGrp="1"/>
          </p:cNvSpPr>
          <p:nvPr>
            <p:ph idx="1"/>
          </p:nvPr>
        </p:nvSpPr>
        <p:spPr>
          <a:xfrm>
            <a:off x="609600" y="1600201"/>
            <a:ext cx="10972800" cy="4983161"/>
          </a:xfrm>
        </p:spPr>
        <p:txBody>
          <a:bodyPr>
            <a:normAutofit/>
          </a:bodyPr>
          <a:lstStyle/>
          <a:p>
            <a:r>
              <a:rPr lang="fr-FR" dirty="0"/>
              <a:t>Normes de translittération à suivre dans le Sudoc</a:t>
            </a:r>
            <a:br>
              <a:rPr lang="fr-FR" dirty="0"/>
            </a:br>
            <a:r>
              <a:rPr lang="fr-FR" sz="1600" b="0" i="0" dirty="0">
                <a:effectLst/>
                <a:highlight>
                  <a:srgbClr val="FFFFFF"/>
                </a:highlight>
              </a:rPr>
              <a:t>Dans le Sudoc, les normes ISO de translittération sont adoptées, quand elles existent.</a:t>
            </a:r>
            <a:br>
              <a:rPr lang="fr-FR" sz="1600" dirty="0"/>
            </a:br>
            <a:br>
              <a:rPr lang="fr-FR" sz="1600" dirty="0"/>
            </a:br>
            <a:r>
              <a:rPr lang="fr-FR" sz="1600" b="0" i="0" u="none" strike="noStrike" dirty="0">
                <a:effectLst/>
                <a:highlight>
                  <a:srgbClr val="FFFFFF"/>
                </a:highlight>
                <a:hlinkClick r:id="rId2" tooltip="GM normes translittération">
                  <a:extLst>
                    <a:ext uri="{A12FA001-AC4F-418D-AE19-62706E023703}">
                      <ahyp:hlinkClr xmlns:ahyp="http://schemas.microsoft.com/office/drawing/2018/hyperlinkcolor" val="tx"/>
                    </a:ext>
                  </a:extLst>
                </a:hlinkClick>
              </a:rPr>
              <a:t>Voir ici la liste des normes de translittération sur le Guide Méthodologique</a:t>
            </a:r>
            <a:br>
              <a:rPr lang="fr-FR" sz="1600" dirty="0"/>
            </a:br>
            <a:br>
              <a:rPr lang="fr-FR" sz="1600" dirty="0"/>
            </a:br>
            <a:r>
              <a:rPr lang="fr-FR" sz="1600" b="0" i="0" u="none" strike="noStrike" dirty="0">
                <a:effectLst/>
                <a:highlight>
                  <a:srgbClr val="FFFFFF"/>
                </a:highlight>
                <a:hlinkClick r:id="rId3">
                  <a:extLst>
                    <a:ext uri="{A12FA001-AC4F-418D-AE19-62706E023703}">
                      <ahyp:hlinkClr xmlns:ahyp="http://schemas.microsoft.com/office/drawing/2018/hyperlinkcolor" val="tx"/>
                    </a:ext>
                  </a:extLst>
                </a:hlinkClick>
              </a:rPr>
              <a:t>Et la liste des normes ISO publiées à ce jour (13/5/2011)</a:t>
            </a:r>
            <a:endParaRPr lang="fr-FR" sz="1600" dirty="0">
              <a:highlight>
                <a:srgbClr val="FFFFFF"/>
              </a:highlight>
            </a:endParaRPr>
          </a:p>
        </p:txBody>
      </p:sp>
    </p:spTree>
    <p:extLst>
      <p:ext uri="{BB962C8B-B14F-4D97-AF65-F5344CB8AC3E}">
        <p14:creationId xmlns:p14="http://schemas.microsoft.com/office/powerpoint/2010/main" val="13962261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 français, langue de catalogage</a:t>
            </a:r>
          </a:p>
        </p:txBody>
      </p:sp>
      <p:sp>
        <p:nvSpPr>
          <p:cNvPr id="3" name="Espace réservé du contenu 2"/>
          <p:cNvSpPr>
            <a:spLocks noGrp="1"/>
          </p:cNvSpPr>
          <p:nvPr>
            <p:ph idx="1"/>
          </p:nvPr>
        </p:nvSpPr>
        <p:spPr>
          <a:xfrm>
            <a:off x="609600" y="1600201"/>
            <a:ext cx="10972800" cy="4983161"/>
          </a:xfrm>
        </p:spPr>
        <p:txBody>
          <a:bodyPr>
            <a:normAutofit/>
          </a:bodyPr>
          <a:lstStyle/>
          <a:p>
            <a:r>
              <a:rPr lang="fr-FR" dirty="0"/>
              <a:t>Consignes pour la recherche des formes translittérées</a:t>
            </a:r>
            <a:br>
              <a:rPr lang="fr-FR" dirty="0"/>
            </a:br>
            <a:r>
              <a:rPr lang="fr-FR" dirty="0"/>
              <a:t>Utiliser le masque #</a:t>
            </a:r>
            <a:br>
              <a:rPr lang="fr-FR" dirty="0"/>
            </a:br>
            <a:r>
              <a:rPr lang="fr-FR" sz="1600" b="0" i="0" dirty="0">
                <a:effectLst/>
                <a:highlight>
                  <a:srgbClr val="FFFFFF"/>
                </a:highlight>
              </a:rPr>
              <a:t>Imaginons que vous voulez rechercher toutes les </a:t>
            </a:r>
            <a:r>
              <a:rPr lang="fr-FR" sz="1600" b="0" i="0" dirty="0" err="1">
                <a:effectLst/>
                <a:highlight>
                  <a:srgbClr val="FFFFFF"/>
                </a:highlight>
              </a:rPr>
              <a:t>oeuvres</a:t>
            </a:r>
            <a:r>
              <a:rPr lang="fr-FR" sz="1600" b="0" i="0" dirty="0">
                <a:effectLst/>
                <a:highlight>
                  <a:srgbClr val="FFFFFF"/>
                </a:highlight>
              </a:rPr>
              <a:t> d'Anton Tchékhov dans le Sudoc.</a:t>
            </a:r>
            <a:br>
              <a:rPr lang="fr-FR" sz="1600" dirty="0"/>
            </a:br>
            <a:r>
              <a:rPr lang="fr-FR" sz="1600" b="0" i="0" dirty="0">
                <a:effectLst/>
                <a:highlight>
                  <a:srgbClr val="FFFFFF"/>
                </a:highlight>
              </a:rPr>
              <a:t>Instinctivement, vous allez chercher  : </a:t>
            </a:r>
            <a:r>
              <a:rPr lang="fr-FR" sz="1600" b="0" i="0" dirty="0" err="1">
                <a:effectLst/>
                <a:highlight>
                  <a:srgbClr val="FFFFFF"/>
                </a:highlight>
              </a:rPr>
              <a:t>che</a:t>
            </a:r>
            <a:r>
              <a:rPr lang="fr-FR" sz="1600" b="0" i="0" dirty="0">
                <a:effectLst/>
                <a:highlight>
                  <a:srgbClr val="FFFFFF"/>
                </a:highlight>
              </a:rPr>
              <a:t> </a:t>
            </a:r>
            <a:r>
              <a:rPr lang="fr-FR" sz="1600" b="0" i="0" dirty="0" err="1">
                <a:effectLst/>
                <a:highlight>
                  <a:srgbClr val="FFFFFF"/>
                </a:highlight>
              </a:rPr>
              <a:t>aut</a:t>
            </a:r>
            <a:r>
              <a:rPr lang="fr-FR" sz="1600" b="0" i="0" dirty="0">
                <a:effectLst/>
                <a:highlight>
                  <a:srgbClr val="FFFFFF"/>
                </a:highlight>
              </a:rPr>
              <a:t> </a:t>
            </a:r>
            <a:r>
              <a:rPr lang="fr-FR" sz="1600" b="1" i="0" dirty="0" err="1">
                <a:effectLst/>
                <a:highlight>
                  <a:srgbClr val="FFFFFF"/>
                </a:highlight>
              </a:rPr>
              <a:t>tchekhov</a:t>
            </a:r>
            <a:r>
              <a:rPr lang="fr-FR" sz="1600" b="1" i="0" dirty="0">
                <a:effectLst/>
                <a:highlight>
                  <a:srgbClr val="FFFFFF"/>
                </a:highlight>
              </a:rPr>
              <a:t> </a:t>
            </a:r>
            <a:r>
              <a:rPr lang="fr-FR" sz="1600" b="1" i="0" dirty="0" err="1">
                <a:effectLst/>
                <a:highlight>
                  <a:srgbClr val="FFFFFF"/>
                </a:highlight>
              </a:rPr>
              <a:t>anton</a:t>
            </a:r>
            <a:br>
              <a:rPr lang="fr-FR" sz="1600" b="0" i="0" dirty="0">
                <a:effectLst/>
                <a:highlight>
                  <a:srgbClr val="FFFFFF"/>
                </a:highlight>
              </a:rPr>
            </a:br>
            <a:r>
              <a:rPr lang="fr-FR" sz="1600" b="0" i="0" dirty="0">
                <a:effectLst/>
                <a:highlight>
                  <a:srgbClr val="FFFFFF"/>
                </a:highlight>
              </a:rPr>
              <a:t>[ne pas mettre l'accent, ce qui permet de trouver les mots avec et sans accent].</a:t>
            </a:r>
            <a:br>
              <a:rPr lang="fr-FR" sz="1600" b="0" i="0" dirty="0">
                <a:effectLst/>
                <a:highlight>
                  <a:srgbClr val="FFFFFF"/>
                </a:highlight>
              </a:rPr>
            </a:br>
            <a:r>
              <a:rPr lang="fr-FR" sz="1600" b="0" i="0" dirty="0">
                <a:effectLst/>
                <a:highlight>
                  <a:srgbClr val="FFFFFF"/>
                </a:highlight>
              </a:rPr>
              <a:t>Vous obtenez, à ce jour, </a:t>
            </a:r>
            <a:r>
              <a:rPr lang="fr-FR" sz="1600" b="1" i="0" dirty="0">
                <a:effectLst/>
                <a:highlight>
                  <a:srgbClr val="FFFFFF"/>
                </a:highlight>
              </a:rPr>
              <a:t>945 réponses</a:t>
            </a:r>
            <a:r>
              <a:rPr lang="fr-FR" sz="1600" b="0" i="0" dirty="0">
                <a:effectLst/>
                <a:highlight>
                  <a:srgbClr val="FFFFFF"/>
                </a:highlight>
              </a:rPr>
              <a:t>.</a:t>
            </a:r>
            <a:br>
              <a:rPr lang="fr-FR" sz="1600" b="0" i="0" dirty="0">
                <a:effectLst/>
                <a:highlight>
                  <a:srgbClr val="FFFFFF"/>
                </a:highlight>
              </a:rPr>
            </a:br>
            <a:r>
              <a:rPr lang="fr-FR" sz="1600" b="0" i="0" dirty="0">
                <a:effectLst/>
                <a:highlight>
                  <a:srgbClr val="FFFFFF"/>
                </a:highlight>
              </a:rPr>
              <a:t>Et puis vous réfléchissez, vous vous dites il me semble qu'il y a d'autres orthographes. </a:t>
            </a:r>
            <a:br>
              <a:rPr lang="fr-FR" sz="1600" b="0" i="0" dirty="0">
                <a:effectLst/>
                <a:highlight>
                  <a:srgbClr val="FFFFFF"/>
                </a:highlight>
              </a:rPr>
            </a:br>
            <a:r>
              <a:rPr lang="fr-FR" sz="1600" b="0" i="0" dirty="0">
                <a:effectLst/>
                <a:highlight>
                  <a:srgbClr val="FFFFFF"/>
                </a:highlight>
              </a:rPr>
              <a:t>Vous allez consulter la notice d'autorité, qui vous montre quatre versions de plus.</a:t>
            </a:r>
            <a:br>
              <a:rPr lang="fr-FR" sz="1600" dirty="0"/>
            </a:br>
            <a:r>
              <a:rPr lang="fr-FR" sz="1600" b="0" i="0" dirty="0">
                <a:effectLst/>
                <a:highlight>
                  <a:srgbClr val="FFFFFF"/>
                </a:highlight>
              </a:rPr>
              <a:t>Vous souhaitez alors  </a:t>
            </a:r>
            <a:r>
              <a:rPr lang="fr-FR" sz="1600" b="0" i="0" dirty="0">
                <a:effectLst/>
              </a:rPr>
              <a:t>récupérer les notices qui ont - ou n'ont pas - le "t" au début du mot ? </a:t>
            </a:r>
            <a:r>
              <a:rPr lang="fr-FR" sz="1600" b="0" i="0" dirty="0">
                <a:effectLst/>
                <a:highlight>
                  <a:srgbClr val="FFFFFF"/>
                </a:highlight>
              </a:rPr>
              <a:t>Comment faire ? </a:t>
            </a:r>
            <a:br>
              <a:rPr lang="fr-FR" sz="1600" b="0" i="0" dirty="0">
                <a:effectLst/>
                <a:highlight>
                  <a:srgbClr val="FFFFFF"/>
                </a:highlight>
              </a:rPr>
            </a:br>
            <a:r>
              <a:rPr lang="fr-FR" sz="1600" b="0" i="0" dirty="0">
                <a:effectLst/>
                <a:highlight>
                  <a:srgbClr val="FFFFFF"/>
                </a:highlight>
              </a:rPr>
              <a:t>Remplacer </a:t>
            </a:r>
            <a:r>
              <a:rPr lang="fr-FR" sz="1600" b="0" i="0" dirty="0" err="1">
                <a:effectLst/>
                <a:highlight>
                  <a:srgbClr val="FFFFFF"/>
                </a:highlight>
              </a:rPr>
              <a:t>tchekhov</a:t>
            </a:r>
            <a:r>
              <a:rPr lang="fr-FR" sz="1600" b="0" i="0" dirty="0">
                <a:effectLst/>
                <a:highlight>
                  <a:srgbClr val="FFFFFF"/>
                </a:highlight>
              </a:rPr>
              <a:t> par </a:t>
            </a:r>
            <a:r>
              <a:rPr lang="fr-FR" sz="1600" b="1" i="0" dirty="0">
                <a:effectLst/>
              </a:rPr>
              <a:t>#chekhov</a:t>
            </a:r>
            <a:r>
              <a:rPr lang="fr-FR" sz="1600" b="0" i="0" dirty="0">
                <a:effectLst/>
                <a:highlight>
                  <a:srgbClr val="FFFFFF"/>
                </a:highlight>
              </a:rPr>
              <a:t>.</a:t>
            </a:r>
            <a:br>
              <a:rPr lang="fr-FR" sz="1600" b="0" i="0" dirty="0">
                <a:effectLst/>
                <a:highlight>
                  <a:srgbClr val="FFFFFF"/>
                </a:highlight>
              </a:rPr>
            </a:br>
            <a:r>
              <a:rPr lang="fr-FR" sz="1600" b="0" i="0" dirty="0">
                <a:effectLst/>
                <a:highlight>
                  <a:srgbClr val="FFFFFF"/>
                </a:highlight>
              </a:rPr>
              <a:t>Vous obtenez, à ce jour, </a:t>
            </a:r>
            <a:r>
              <a:rPr lang="fr-FR" sz="1600" b="1" i="0" dirty="0">
                <a:effectLst/>
                <a:highlight>
                  <a:srgbClr val="FFFFFF"/>
                </a:highlight>
              </a:rPr>
              <a:t>979 réponses</a:t>
            </a:r>
            <a:r>
              <a:rPr lang="fr-FR" sz="1600" b="0" i="0" dirty="0">
                <a:effectLst/>
                <a:highlight>
                  <a:srgbClr val="FFFFFF"/>
                </a:highlight>
              </a:rPr>
              <a:t>.</a:t>
            </a:r>
            <a:br>
              <a:rPr lang="fr-FR" sz="1600" b="0" i="0" dirty="0">
                <a:effectLst/>
                <a:highlight>
                  <a:srgbClr val="FFFFFF"/>
                </a:highlight>
              </a:rPr>
            </a:br>
            <a:r>
              <a:rPr lang="fr-FR" sz="1600" b="0" i="0" dirty="0">
                <a:effectLst/>
                <a:highlight>
                  <a:srgbClr val="FFFFFF"/>
                </a:highlight>
              </a:rPr>
              <a:t>Toujours plus, vous dites-vous, je vais essayer de tout ramasser d'un coup (comme en jouant aux osselets)</a:t>
            </a:r>
            <a:br>
              <a:rPr lang="fr-FR" sz="1600" b="0" i="0" dirty="0">
                <a:effectLst/>
                <a:highlight>
                  <a:srgbClr val="FFFFFF"/>
                </a:highlight>
              </a:rPr>
            </a:br>
            <a:r>
              <a:rPr lang="fr-FR" sz="1600" b="0" i="0" dirty="0">
                <a:effectLst/>
                <a:highlight>
                  <a:srgbClr val="FFFFFF"/>
                </a:highlight>
              </a:rPr>
              <a:t>Comment faire pour ramasser tous les osselets ? </a:t>
            </a:r>
            <a:br>
              <a:rPr lang="fr-FR" sz="1600" b="0" i="0" dirty="0">
                <a:effectLst/>
                <a:highlight>
                  <a:srgbClr val="FFFFFF"/>
                </a:highlight>
              </a:rPr>
            </a:br>
            <a:r>
              <a:rPr lang="fr-FR" sz="1600" b="0" i="0" dirty="0">
                <a:effectLst/>
                <a:highlight>
                  <a:srgbClr val="FFFFFF"/>
                </a:highlight>
              </a:rPr>
              <a:t>Remplacer </a:t>
            </a:r>
            <a:r>
              <a:rPr lang="fr-FR" sz="1600" b="0" i="0" dirty="0" err="1">
                <a:effectLst/>
                <a:highlight>
                  <a:srgbClr val="FFFFFF"/>
                </a:highlight>
              </a:rPr>
              <a:t>tchekhov</a:t>
            </a:r>
            <a:r>
              <a:rPr lang="fr-FR" sz="1600" b="0" i="0" dirty="0">
                <a:effectLst/>
                <a:highlight>
                  <a:srgbClr val="FFFFFF"/>
                </a:highlight>
              </a:rPr>
              <a:t> par </a:t>
            </a:r>
            <a:r>
              <a:rPr lang="fr-FR" sz="1600" b="1" i="0" dirty="0">
                <a:effectLst/>
              </a:rPr>
              <a:t>#c#e#hov</a:t>
            </a:r>
            <a:br>
              <a:rPr lang="fr-FR" sz="1600" b="1" i="0" dirty="0">
                <a:effectLst/>
              </a:rPr>
            </a:br>
            <a:r>
              <a:rPr lang="fr-FR" sz="1600" b="0" i="0" dirty="0">
                <a:effectLst/>
                <a:highlight>
                  <a:srgbClr val="FFFFFF"/>
                </a:highlight>
              </a:rPr>
              <a:t>Vous obtenez, à ce jour, </a:t>
            </a:r>
            <a:r>
              <a:rPr lang="fr-FR" sz="1600" b="1" i="0" dirty="0">
                <a:effectLst/>
                <a:highlight>
                  <a:srgbClr val="FFFFFF"/>
                </a:highlight>
              </a:rPr>
              <a:t>1078 réponses</a:t>
            </a:r>
            <a:r>
              <a:rPr lang="fr-FR" sz="1600" b="0" i="0" dirty="0">
                <a:effectLst/>
                <a:highlight>
                  <a:srgbClr val="FFFFFF"/>
                </a:highlight>
              </a:rPr>
              <a:t> !</a:t>
            </a:r>
            <a:endParaRPr lang="fr-FR" sz="1600" dirty="0">
              <a:highlight>
                <a:srgbClr val="FFFFFF"/>
              </a:highlight>
            </a:endParaRPr>
          </a:p>
        </p:txBody>
      </p:sp>
    </p:spTree>
    <p:extLst>
      <p:ext uri="{BB962C8B-B14F-4D97-AF65-F5344CB8AC3E}">
        <p14:creationId xmlns:p14="http://schemas.microsoft.com/office/powerpoint/2010/main" val="4062503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0E3330-38B9-A23A-5126-FB1E93DEE11A}"/>
              </a:ext>
            </a:extLst>
          </p:cNvPr>
          <p:cNvSpPr>
            <a:spLocks noGrp="1"/>
          </p:cNvSpPr>
          <p:nvPr>
            <p:ph type="title"/>
          </p:nvPr>
        </p:nvSpPr>
        <p:spPr/>
        <p:txBody>
          <a:bodyPr/>
          <a:lstStyle/>
          <a:p>
            <a:r>
              <a:rPr lang="fr-FR" dirty="0"/>
              <a:t>Les </a:t>
            </a:r>
            <a:r>
              <a:rPr lang="fr-FR"/>
              <a:t>données codées dans le  </a:t>
            </a:r>
            <a:r>
              <a:rPr lang="fr-FR" dirty="0"/>
              <a:t>format UNIMARC</a:t>
            </a:r>
          </a:p>
        </p:txBody>
      </p:sp>
      <p:sp>
        <p:nvSpPr>
          <p:cNvPr id="3" name="Espace réservé du contenu 2">
            <a:extLst>
              <a:ext uri="{FF2B5EF4-FFF2-40B4-BE49-F238E27FC236}">
                <a16:creationId xmlns:a16="http://schemas.microsoft.com/office/drawing/2014/main" id="{B3410D72-48DA-0657-4FF7-7BB3F97DC75B}"/>
              </a:ext>
            </a:extLst>
          </p:cNvPr>
          <p:cNvSpPr>
            <a:spLocks noGrp="1"/>
          </p:cNvSpPr>
          <p:nvPr>
            <p:ph idx="1"/>
          </p:nvPr>
        </p:nvSpPr>
        <p:spPr/>
        <p:txBody>
          <a:bodyPr/>
          <a:lstStyle/>
          <a:p>
            <a:r>
              <a:rPr lang="fr-FR" dirty="0">
                <a:hlinkClick r:id="rId2"/>
              </a:rPr>
              <a:t>https://www.transition-bibliographique.fr/unimarc/manuel-unimarc-format-bibliographique/#Bloc%201XX</a:t>
            </a:r>
            <a:r>
              <a:rPr lang="fr-FR" dirty="0"/>
              <a:t> </a:t>
            </a:r>
            <a:br>
              <a:rPr lang="fr-FR" dirty="0"/>
            </a:br>
            <a:br>
              <a:rPr lang="fr-FR" sz="1600" dirty="0"/>
            </a:br>
            <a:r>
              <a:rPr lang="fr-FR" sz="1600" b="0" i="0" dirty="0">
                <a:effectLst/>
              </a:rPr>
              <a:t>Le site propose une définition de chaque zone de l'UNIMARC d'échange. </a:t>
            </a:r>
            <a:br>
              <a:rPr lang="fr-FR" sz="1600" b="0" i="0" dirty="0">
                <a:effectLst/>
              </a:rPr>
            </a:br>
            <a:br>
              <a:rPr lang="fr-FR" sz="1600" b="0" i="0" dirty="0">
                <a:effectLst/>
              </a:rPr>
            </a:br>
            <a:r>
              <a:rPr lang="fr-FR" sz="1600" b="0" i="0" dirty="0">
                <a:effectLst/>
              </a:rPr>
              <a:t>Ce lien vous conduit vers le bloc des données codées (zones 1XX). </a:t>
            </a:r>
          </a:p>
        </p:txBody>
      </p:sp>
    </p:spTree>
    <p:extLst>
      <p:ext uri="{BB962C8B-B14F-4D97-AF65-F5344CB8AC3E}">
        <p14:creationId xmlns:p14="http://schemas.microsoft.com/office/powerpoint/2010/main" val="19582846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 français, langue de catalogage</a:t>
            </a:r>
          </a:p>
        </p:txBody>
      </p:sp>
      <p:sp>
        <p:nvSpPr>
          <p:cNvPr id="3" name="Espace réservé du contenu 2"/>
          <p:cNvSpPr>
            <a:spLocks noGrp="1"/>
          </p:cNvSpPr>
          <p:nvPr>
            <p:ph idx="1"/>
          </p:nvPr>
        </p:nvSpPr>
        <p:spPr>
          <a:xfrm>
            <a:off x="545592" y="1298449"/>
            <a:ext cx="10972800" cy="5394959"/>
          </a:xfrm>
        </p:spPr>
        <p:txBody>
          <a:bodyPr>
            <a:normAutofit lnSpcReduction="10000"/>
          </a:bodyPr>
          <a:lstStyle/>
          <a:p>
            <a:r>
              <a:rPr lang="fr-FR" dirty="0"/>
              <a:t>Consignes pour la recherche des formes translittérées</a:t>
            </a:r>
            <a:br>
              <a:rPr lang="fr-FR" dirty="0"/>
            </a:br>
            <a:r>
              <a:rPr lang="fr-FR" dirty="0"/>
              <a:t>Utiliser la troncature *</a:t>
            </a:r>
            <a:br>
              <a:rPr lang="fr-FR" dirty="0"/>
            </a:br>
            <a:r>
              <a:rPr lang="fr-FR" sz="1400" b="0" i="0" dirty="0">
                <a:solidFill>
                  <a:srgbClr val="4D4D4D"/>
                </a:solidFill>
                <a:effectLst/>
                <a:highlight>
                  <a:srgbClr val="FFFFFF"/>
                </a:highlight>
              </a:rPr>
              <a:t>L'exemple des translittérations ALA et ISO de la langue grecque est intéressant : quelques lettres, faciles à identifier, varient. </a:t>
            </a:r>
            <a:br>
              <a:rPr lang="fr-FR" sz="1400" b="0" i="0" dirty="0">
                <a:solidFill>
                  <a:srgbClr val="4D4D4D"/>
                </a:solidFill>
                <a:effectLst/>
                <a:highlight>
                  <a:srgbClr val="FFFFFF"/>
                </a:highlight>
              </a:rPr>
            </a:br>
            <a:r>
              <a:rPr lang="fr-FR" sz="1400" b="0" i="0" dirty="0">
                <a:solidFill>
                  <a:srgbClr val="4D4D4D"/>
                </a:solidFill>
                <a:effectLst/>
                <a:highlight>
                  <a:srgbClr val="FFFFFF"/>
                </a:highlight>
              </a:rPr>
              <a:t>Mais celui qui l'ignore, peut facilement ne pas trouver ce qui est sous son nez.</a:t>
            </a:r>
            <a:br>
              <a:rPr lang="fr-FR" sz="1400" b="0" i="0" dirty="0">
                <a:solidFill>
                  <a:srgbClr val="4D4D4D"/>
                </a:solidFill>
                <a:effectLst/>
                <a:highlight>
                  <a:srgbClr val="FFFFFF"/>
                </a:highlight>
              </a:rPr>
            </a:br>
            <a:r>
              <a:rPr lang="fr-FR" sz="1400" b="0" i="0" dirty="0">
                <a:solidFill>
                  <a:srgbClr val="4D4D4D"/>
                </a:solidFill>
                <a:effectLst/>
                <a:highlight>
                  <a:srgbClr val="FFFFFF"/>
                </a:highlight>
              </a:rPr>
              <a:t>Deux différences essentielles permettent de vous faire une idée :</a:t>
            </a:r>
            <a:br>
              <a:rPr lang="fr-FR" sz="1400" dirty="0"/>
            </a:br>
            <a:r>
              <a:rPr lang="fr-FR" sz="1400" b="0" i="0" dirty="0">
                <a:solidFill>
                  <a:srgbClr val="4D4D4D"/>
                </a:solidFill>
                <a:effectLst/>
                <a:highlight>
                  <a:srgbClr val="FFFFFF"/>
                </a:highlight>
              </a:rPr>
              <a:t>la lettre "</a:t>
            </a:r>
            <a:r>
              <a:rPr lang="fr-FR" sz="1400" b="0" i="0" dirty="0" err="1">
                <a:solidFill>
                  <a:srgbClr val="4D4D4D"/>
                </a:solidFill>
                <a:effectLst/>
                <a:highlight>
                  <a:srgbClr val="FFFFFF"/>
                </a:highlight>
              </a:rPr>
              <a:t>ita</a:t>
            </a:r>
            <a:r>
              <a:rPr lang="fr-FR" sz="1400" b="0" i="0" dirty="0">
                <a:solidFill>
                  <a:srgbClr val="4D4D4D"/>
                </a:solidFill>
                <a:effectLst/>
                <a:highlight>
                  <a:srgbClr val="FFFFFF"/>
                </a:highlight>
              </a:rPr>
              <a:t>", est translittérée par "ē" en ALA et par "ī" en ISO.</a:t>
            </a:r>
            <a:br>
              <a:rPr lang="fr-FR" sz="1400" dirty="0"/>
            </a:br>
            <a:r>
              <a:rPr lang="fr-FR" sz="1400" b="0" i="0" dirty="0">
                <a:solidFill>
                  <a:srgbClr val="4D4D4D"/>
                </a:solidFill>
                <a:effectLst/>
                <a:highlight>
                  <a:srgbClr val="FFFFFF"/>
                </a:highlight>
              </a:rPr>
              <a:t>La lettre "</a:t>
            </a:r>
            <a:r>
              <a:rPr lang="fr-FR" sz="1400" b="0" i="0" dirty="0" err="1">
                <a:solidFill>
                  <a:srgbClr val="4D4D4D"/>
                </a:solidFill>
                <a:effectLst/>
                <a:highlight>
                  <a:srgbClr val="FFFFFF"/>
                </a:highlight>
              </a:rPr>
              <a:t>vita</a:t>
            </a:r>
            <a:r>
              <a:rPr lang="fr-FR" sz="1400" b="0" i="0" dirty="0">
                <a:solidFill>
                  <a:srgbClr val="4D4D4D"/>
                </a:solidFill>
                <a:effectLst/>
                <a:highlight>
                  <a:srgbClr val="FFFFFF"/>
                </a:highlight>
              </a:rPr>
              <a:t>", grec ancien "bêta", est translittérée "b" en ALA et "v" en ISO</a:t>
            </a:r>
            <a:br>
              <a:rPr lang="fr-FR" sz="1400" b="0" i="0" dirty="0">
                <a:solidFill>
                  <a:srgbClr val="4D4D4D"/>
                </a:solidFill>
                <a:effectLst/>
                <a:highlight>
                  <a:srgbClr val="FFFFFF"/>
                </a:highlight>
              </a:rPr>
            </a:br>
            <a:br>
              <a:rPr lang="fr-FR" sz="1400" b="0" i="0" dirty="0">
                <a:solidFill>
                  <a:srgbClr val="4D4D4D"/>
                </a:solidFill>
                <a:effectLst/>
                <a:highlight>
                  <a:srgbClr val="FFFFFF"/>
                </a:highlight>
              </a:rPr>
            </a:br>
            <a:r>
              <a:rPr lang="fr-FR" sz="1400" b="0" i="0" dirty="0">
                <a:solidFill>
                  <a:srgbClr val="4D4D4D"/>
                </a:solidFill>
                <a:effectLst/>
                <a:highlight>
                  <a:srgbClr val="FFFFFF"/>
                </a:highlight>
              </a:rPr>
              <a:t>Prenons comme cobaye </a:t>
            </a:r>
            <a:r>
              <a:rPr lang="fr-FR" sz="1400" b="0" i="0" u="none" strike="noStrike" dirty="0" err="1">
                <a:solidFill>
                  <a:srgbClr val="1E2B62"/>
                </a:solidFill>
                <a:effectLst/>
                <a:highlight>
                  <a:srgbClr val="FFFFFF"/>
                </a:highlight>
                <a:hlinkClick r:id="rId2" tooltip="Wikipedia Vassilis Alexakis"/>
              </a:rPr>
              <a:t>Vassilis</a:t>
            </a:r>
            <a:r>
              <a:rPr lang="fr-FR" sz="1400" b="0" i="0" u="none" strike="noStrike" dirty="0">
                <a:solidFill>
                  <a:srgbClr val="1E2B62"/>
                </a:solidFill>
                <a:effectLst/>
                <a:highlight>
                  <a:srgbClr val="FFFFFF"/>
                </a:highlight>
                <a:hlinkClick r:id="rId2" tooltip="Wikipedia Vassilis Alexakis"/>
              </a:rPr>
              <a:t> </a:t>
            </a:r>
            <a:r>
              <a:rPr lang="fr-FR" sz="1400" b="0" i="0" u="none" strike="noStrike" dirty="0" err="1">
                <a:solidFill>
                  <a:srgbClr val="1E2B62"/>
                </a:solidFill>
                <a:effectLst/>
                <a:highlight>
                  <a:srgbClr val="FFFFFF"/>
                </a:highlight>
                <a:hlinkClick r:id="rId2" tooltip="Wikipedia Vassilis Alexakis"/>
              </a:rPr>
              <a:t>Alexakis</a:t>
            </a:r>
            <a:r>
              <a:rPr lang="fr-FR" sz="1400" b="0" i="0" dirty="0">
                <a:solidFill>
                  <a:srgbClr val="4D4D4D"/>
                </a:solidFill>
                <a:effectLst/>
                <a:highlight>
                  <a:srgbClr val="FFFFFF"/>
                </a:highlight>
              </a:rPr>
              <a:t>, un auteur contemporain. La difficulté est qu'il écrit en grec ET en français, il a donc un nom grec, un nom français, une translittération ISO de son nom grec vers le français, et bien sûr une translittération ALA. </a:t>
            </a:r>
            <a:br>
              <a:rPr lang="fr-FR" sz="1400" b="0" i="0" dirty="0">
                <a:solidFill>
                  <a:srgbClr val="4D4D4D"/>
                </a:solidFill>
                <a:effectLst/>
                <a:highlight>
                  <a:srgbClr val="FFFFFF"/>
                </a:highlight>
              </a:rPr>
            </a:br>
            <a:r>
              <a:rPr lang="fr-FR" sz="1400" b="0" i="0" dirty="0">
                <a:solidFill>
                  <a:srgbClr val="000000"/>
                </a:solidFill>
                <a:effectLst/>
                <a:highlight>
                  <a:srgbClr val="FFFFFF"/>
                </a:highlight>
              </a:rPr>
              <a:t>Comment trouver en une seule fois toutes les occurrences possibles du nom de cet écrivain ? </a:t>
            </a:r>
            <a:br>
              <a:rPr lang="fr-FR" sz="1400" b="0" i="0" dirty="0">
                <a:solidFill>
                  <a:srgbClr val="000000"/>
                </a:solidFill>
                <a:effectLst/>
                <a:highlight>
                  <a:srgbClr val="FFFFFF"/>
                </a:highlight>
              </a:rPr>
            </a:br>
            <a:r>
              <a:rPr lang="fr-FR" sz="1400" b="0" i="0" dirty="0">
                <a:solidFill>
                  <a:srgbClr val="000000"/>
                </a:solidFill>
                <a:effectLst/>
                <a:highlight>
                  <a:srgbClr val="FFFFFF"/>
                </a:highlight>
              </a:rPr>
              <a:t>En combinant masque et troncature : </a:t>
            </a:r>
            <a:r>
              <a:rPr lang="fr-FR" sz="1400" b="1" i="0" dirty="0" err="1">
                <a:solidFill>
                  <a:srgbClr val="000000"/>
                </a:solidFill>
                <a:effectLst/>
              </a:rPr>
              <a:t>che</a:t>
            </a:r>
            <a:r>
              <a:rPr lang="fr-FR" sz="1400" b="1" i="0" dirty="0">
                <a:solidFill>
                  <a:srgbClr val="000000"/>
                </a:solidFill>
                <a:effectLst/>
              </a:rPr>
              <a:t> </a:t>
            </a:r>
            <a:r>
              <a:rPr lang="fr-FR" sz="1400" b="1" i="0" dirty="0" err="1">
                <a:solidFill>
                  <a:srgbClr val="000000"/>
                </a:solidFill>
                <a:effectLst/>
              </a:rPr>
              <a:t>tou</a:t>
            </a:r>
            <a:r>
              <a:rPr lang="fr-FR" sz="1400" b="1" i="0" dirty="0">
                <a:solidFill>
                  <a:srgbClr val="000000"/>
                </a:solidFill>
                <a:effectLst/>
              </a:rPr>
              <a:t> </a:t>
            </a:r>
            <a:r>
              <a:rPr lang="fr-FR" sz="1400" b="1" i="0" dirty="0" err="1">
                <a:solidFill>
                  <a:srgbClr val="000000"/>
                </a:solidFill>
                <a:effectLst/>
              </a:rPr>
              <a:t>alexak#s</a:t>
            </a:r>
            <a:r>
              <a:rPr lang="fr-FR" sz="1400" b="1" i="0" dirty="0">
                <a:solidFill>
                  <a:srgbClr val="000000"/>
                </a:solidFill>
                <a:effectLst/>
              </a:rPr>
              <a:t> et (</a:t>
            </a:r>
            <a:r>
              <a:rPr lang="fr-FR" sz="1400" b="1" i="0" dirty="0" err="1">
                <a:solidFill>
                  <a:srgbClr val="000000"/>
                </a:solidFill>
                <a:effectLst/>
              </a:rPr>
              <a:t>vas#il</a:t>
            </a:r>
            <a:r>
              <a:rPr lang="fr-FR" sz="1400" b="1" i="0" dirty="0">
                <a:solidFill>
                  <a:srgbClr val="000000"/>
                </a:solidFill>
                <a:effectLst/>
              </a:rPr>
              <a:t>? ou </a:t>
            </a:r>
            <a:r>
              <a:rPr lang="fr-FR" sz="1400" b="1" i="0" dirty="0" err="1">
                <a:solidFill>
                  <a:srgbClr val="000000"/>
                </a:solidFill>
                <a:effectLst/>
              </a:rPr>
              <a:t>bas#il</a:t>
            </a:r>
            <a:r>
              <a:rPr lang="fr-FR" sz="1400" b="1" i="0" dirty="0">
                <a:solidFill>
                  <a:srgbClr val="000000"/>
                </a:solidFill>
                <a:effectLst/>
              </a:rPr>
              <a:t>? )</a:t>
            </a:r>
            <a:br>
              <a:rPr lang="fr-FR" sz="1400" b="1" i="0" dirty="0">
                <a:solidFill>
                  <a:srgbClr val="000000"/>
                </a:solidFill>
                <a:effectLst/>
              </a:rPr>
            </a:br>
            <a:br>
              <a:rPr lang="fr-FR" sz="1400" b="1" i="0" dirty="0">
                <a:solidFill>
                  <a:srgbClr val="000000"/>
                </a:solidFill>
                <a:effectLst/>
              </a:rPr>
            </a:br>
            <a:r>
              <a:rPr lang="fr-FR" sz="1400" b="0" i="0" dirty="0">
                <a:solidFill>
                  <a:srgbClr val="4D4D4D"/>
                </a:solidFill>
                <a:effectLst/>
                <a:highlight>
                  <a:srgbClr val="FFFFFF"/>
                </a:highlight>
              </a:rPr>
              <a:t>Tous les mots grecs modernes contenant la lettre "</a:t>
            </a:r>
            <a:r>
              <a:rPr lang="fr-FR" sz="1400" b="0" i="0" dirty="0" err="1">
                <a:solidFill>
                  <a:srgbClr val="4D4D4D"/>
                </a:solidFill>
                <a:effectLst/>
                <a:highlight>
                  <a:srgbClr val="FFFFFF"/>
                </a:highlight>
              </a:rPr>
              <a:t>ita</a:t>
            </a:r>
            <a:r>
              <a:rPr lang="fr-FR" sz="1400" b="0" i="0" dirty="0">
                <a:solidFill>
                  <a:srgbClr val="4D4D4D"/>
                </a:solidFill>
                <a:effectLst/>
                <a:highlight>
                  <a:srgbClr val="FFFFFF"/>
                </a:highlight>
              </a:rPr>
              <a:t>" doivent être recherchés avec un i ou avec un e à la place de ce "</a:t>
            </a:r>
            <a:r>
              <a:rPr lang="fr-FR" sz="1400" b="0" i="0" dirty="0" err="1">
                <a:solidFill>
                  <a:srgbClr val="4D4D4D"/>
                </a:solidFill>
                <a:effectLst/>
                <a:highlight>
                  <a:srgbClr val="FFFFFF"/>
                </a:highlight>
              </a:rPr>
              <a:t>ita</a:t>
            </a:r>
            <a:r>
              <a:rPr lang="fr-FR" sz="1400" b="0" i="0" dirty="0">
                <a:solidFill>
                  <a:srgbClr val="4D4D4D"/>
                </a:solidFill>
                <a:effectLst/>
                <a:highlight>
                  <a:srgbClr val="FFFFFF"/>
                </a:highlight>
              </a:rPr>
              <a:t>".</a:t>
            </a:r>
            <a:br>
              <a:rPr lang="fr-FR" sz="1400" dirty="0"/>
            </a:br>
            <a:br>
              <a:rPr lang="fr-FR" sz="1400" dirty="0"/>
            </a:br>
            <a:r>
              <a:rPr lang="fr-FR" sz="1400" b="0" i="0" dirty="0">
                <a:solidFill>
                  <a:srgbClr val="4D4D4D"/>
                </a:solidFill>
                <a:effectLst/>
                <a:highlight>
                  <a:srgbClr val="FFFFFF"/>
                </a:highlight>
              </a:rPr>
              <a:t>Dans les langues à déclinaison, il est intéressant de tronquer un mot si l'on ne connaît pas parfaitement la forme que l'on cherche (le nominatif en général). </a:t>
            </a:r>
            <a:br>
              <a:rPr lang="fr-FR" sz="1400" b="0" i="0" dirty="0">
                <a:solidFill>
                  <a:srgbClr val="4D4D4D"/>
                </a:solidFill>
                <a:effectLst/>
                <a:highlight>
                  <a:srgbClr val="FFFFFF"/>
                </a:highlight>
              </a:rPr>
            </a:br>
            <a:r>
              <a:rPr lang="fr-FR" sz="1400" i="0" dirty="0">
                <a:solidFill>
                  <a:srgbClr val="4D4D4D"/>
                </a:solidFill>
                <a:effectLst/>
                <a:highlight>
                  <a:srgbClr val="FFFFFF"/>
                </a:highlight>
              </a:rPr>
              <a:t>Les femmes grecques portent toujours un nom au génitif (fille de ... ou femme de ...)</a:t>
            </a:r>
            <a:br>
              <a:rPr lang="fr-FR" sz="1400" dirty="0"/>
            </a:br>
            <a:r>
              <a:rPr lang="fr-FR" sz="1400" b="0" i="0" dirty="0">
                <a:solidFill>
                  <a:srgbClr val="4D4D4D"/>
                </a:solidFill>
                <a:effectLst/>
                <a:highlight>
                  <a:srgbClr val="FFFFFF"/>
                </a:highlight>
              </a:rPr>
              <a:t>Des exemples de noms communs ou d'adjectifs : </a:t>
            </a:r>
            <a:br>
              <a:rPr lang="fr-FR" sz="1400" b="0" i="0" dirty="0">
                <a:solidFill>
                  <a:srgbClr val="4D4D4D"/>
                </a:solidFill>
                <a:effectLst/>
                <a:highlight>
                  <a:srgbClr val="FFFFFF"/>
                </a:highlight>
              </a:rPr>
            </a:br>
            <a:r>
              <a:rPr lang="fr-FR" sz="1400" b="0" i="0" dirty="0">
                <a:solidFill>
                  <a:srgbClr val="4D4D4D"/>
                </a:solidFill>
                <a:effectLst/>
                <a:highlight>
                  <a:srgbClr val="FFFFFF"/>
                </a:highlight>
              </a:rPr>
              <a:t>"</a:t>
            </a:r>
            <a:r>
              <a:rPr lang="fr-FR" sz="1400" b="0" i="0" dirty="0" err="1">
                <a:solidFill>
                  <a:srgbClr val="4D4D4D"/>
                </a:solidFill>
                <a:effectLst/>
                <a:highlight>
                  <a:srgbClr val="FFFFFF"/>
                </a:highlight>
              </a:rPr>
              <a:t>philosophike</a:t>
            </a:r>
            <a:r>
              <a:rPr lang="fr-FR" sz="1400" b="0" i="0" dirty="0">
                <a:solidFill>
                  <a:srgbClr val="4D4D4D"/>
                </a:solidFill>
                <a:effectLst/>
                <a:highlight>
                  <a:srgbClr val="FFFFFF"/>
                </a:highlight>
              </a:rPr>
              <a:t>" ou </a:t>
            </a:r>
            <a:r>
              <a:rPr lang="fr-FR" sz="1400" b="0" i="0" dirty="0" err="1">
                <a:solidFill>
                  <a:srgbClr val="4D4D4D"/>
                </a:solidFill>
                <a:effectLst/>
                <a:highlight>
                  <a:srgbClr val="FFFFFF"/>
                </a:highlight>
              </a:rPr>
              <a:t>filosofiki</a:t>
            </a:r>
            <a:r>
              <a:rPr lang="fr-FR" sz="1400" b="0" i="0" dirty="0">
                <a:solidFill>
                  <a:srgbClr val="4D4D4D"/>
                </a:solidFill>
                <a:effectLst/>
                <a:highlight>
                  <a:srgbClr val="FFFFFF"/>
                </a:highlight>
              </a:rPr>
              <a:t>" (philosophique) : </a:t>
            </a:r>
            <a:r>
              <a:rPr lang="fr-FR" sz="1400" b="0" i="0" dirty="0" err="1">
                <a:solidFill>
                  <a:srgbClr val="4D4D4D"/>
                </a:solidFill>
                <a:effectLst/>
                <a:highlight>
                  <a:srgbClr val="FFFFFF"/>
                </a:highlight>
              </a:rPr>
              <a:t>che</a:t>
            </a:r>
            <a:r>
              <a:rPr lang="fr-FR" sz="1400" b="0" i="0" dirty="0">
                <a:solidFill>
                  <a:srgbClr val="4D4D4D"/>
                </a:solidFill>
                <a:effectLst/>
                <a:highlight>
                  <a:srgbClr val="FFFFFF"/>
                </a:highlight>
              </a:rPr>
              <a:t> </a:t>
            </a:r>
            <a:r>
              <a:rPr lang="fr-FR" sz="1400" b="0" i="0" dirty="0" err="1">
                <a:solidFill>
                  <a:srgbClr val="4D4D4D"/>
                </a:solidFill>
                <a:effectLst/>
                <a:highlight>
                  <a:srgbClr val="FFFFFF"/>
                </a:highlight>
              </a:rPr>
              <a:t>tou</a:t>
            </a:r>
            <a:r>
              <a:rPr lang="fr-FR" sz="1400" b="0" i="0" dirty="0">
                <a:solidFill>
                  <a:srgbClr val="4D4D4D"/>
                </a:solidFill>
                <a:effectLst/>
                <a:highlight>
                  <a:srgbClr val="FFFFFF"/>
                </a:highlight>
              </a:rPr>
              <a:t> </a:t>
            </a:r>
            <a:r>
              <a:rPr lang="fr-FR" sz="1400" b="0" i="0" dirty="0" err="1">
                <a:solidFill>
                  <a:srgbClr val="4D4D4D"/>
                </a:solidFill>
                <a:effectLst/>
                <a:highlight>
                  <a:srgbClr val="FFFFFF"/>
                </a:highlight>
              </a:rPr>
              <a:t>philosophik</a:t>
            </a:r>
            <a:r>
              <a:rPr lang="fr-FR" sz="1400" b="0" i="0" dirty="0">
                <a:solidFill>
                  <a:srgbClr val="4D4D4D"/>
                </a:solidFill>
                <a:effectLst/>
                <a:highlight>
                  <a:srgbClr val="FFFFFF"/>
                </a:highlight>
              </a:rPr>
              <a:t>? ou </a:t>
            </a:r>
            <a:r>
              <a:rPr lang="fr-FR" sz="1400" b="0" i="0" dirty="0" err="1">
                <a:solidFill>
                  <a:srgbClr val="4D4D4D"/>
                </a:solidFill>
                <a:effectLst/>
                <a:highlight>
                  <a:srgbClr val="FFFFFF"/>
                </a:highlight>
              </a:rPr>
              <a:t>filosofik</a:t>
            </a:r>
            <a:r>
              <a:rPr lang="fr-FR" sz="1400" b="0" i="0" dirty="0">
                <a:solidFill>
                  <a:srgbClr val="4D4D4D"/>
                </a:solidFill>
                <a:effectLst/>
                <a:highlight>
                  <a:srgbClr val="FFFFFF"/>
                </a:highlight>
              </a:rPr>
              <a:t>? </a:t>
            </a:r>
            <a:br>
              <a:rPr lang="fr-FR" sz="1400" b="0" i="0" dirty="0">
                <a:solidFill>
                  <a:srgbClr val="4D4D4D"/>
                </a:solidFill>
                <a:effectLst/>
                <a:highlight>
                  <a:srgbClr val="FFFFFF"/>
                </a:highlight>
              </a:rPr>
            </a:br>
            <a:r>
              <a:rPr lang="fr-FR" sz="1400" b="0" i="0" dirty="0">
                <a:solidFill>
                  <a:srgbClr val="4D4D4D"/>
                </a:solidFill>
                <a:effectLst/>
                <a:highlight>
                  <a:srgbClr val="FFFFFF"/>
                </a:highlight>
              </a:rPr>
              <a:t>"</a:t>
            </a:r>
            <a:r>
              <a:rPr lang="fr-FR" sz="1400" b="0" i="0" dirty="0" err="1">
                <a:solidFill>
                  <a:srgbClr val="4D4D4D"/>
                </a:solidFill>
                <a:effectLst/>
                <a:highlight>
                  <a:srgbClr val="FFFFFF"/>
                </a:highlight>
              </a:rPr>
              <a:t>scholi</a:t>
            </a:r>
            <a:r>
              <a:rPr lang="fr-FR" sz="1400" b="0" i="0" dirty="0">
                <a:solidFill>
                  <a:srgbClr val="4D4D4D"/>
                </a:solidFill>
                <a:effectLst/>
                <a:highlight>
                  <a:srgbClr val="FFFFFF"/>
                </a:highlight>
              </a:rPr>
              <a:t>" ou "</a:t>
            </a:r>
            <a:r>
              <a:rPr lang="fr-FR" sz="1400" b="0" i="0" dirty="0" err="1">
                <a:solidFill>
                  <a:srgbClr val="4D4D4D"/>
                </a:solidFill>
                <a:effectLst/>
                <a:highlight>
                  <a:srgbClr val="FFFFFF"/>
                </a:highlight>
              </a:rPr>
              <a:t>schole</a:t>
            </a:r>
            <a:r>
              <a:rPr lang="fr-FR" sz="1400" b="0" i="0" dirty="0">
                <a:solidFill>
                  <a:srgbClr val="4D4D4D"/>
                </a:solidFill>
                <a:effectLst/>
                <a:highlight>
                  <a:srgbClr val="FFFFFF"/>
                </a:highlight>
              </a:rPr>
              <a:t>" (haute école) : </a:t>
            </a:r>
            <a:r>
              <a:rPr lang="fr-FR" sz="1400" b="0" i="0" dirty="0" err="1">
                <a:solidFill>
                  <a:srgbClr val="4D4D4D"/>
                </a:solidFill>
                <a:effectLst/>
                <a:highlight>
                  <a:srgbClr val="FFFFFF"/>
                </a:highlight>
              </a:rPr>
              <a:t>che</a:t>
            </a:r>
            <a:r>
              <a:rPr lang="fr-FR" sz="1400" b="0" i="0" dirty="0">
                <a:solidFill>
                  <a:srgbClr val="4D4D4D"/>
                </a:solidFill>
                <a:effectLst/>
                <a:highlight>
                  <a:srgbClr val="FFFFFF"/>
                </a:highlight>
              </a:rPr>
              <a:t> </a:t>
            </a:r>
            <a:r>
              <a:rPr lang="fr-FR" sz="1400" b="0" i="0" dirty="0" err="1">
                <a:solidFill>
                  <a:srgbClr val="4D4D4D"/>
                </a:solidFill>
                <a:effectLst/>
                <a:highlight>
                  <a:srgbClr val="FFFFFF"/>
                </a:highlight>
              </a:rPr>
              <a:t>tou</a:t>
            </a:r>
            <a:r>
              <a:rPr lang="fr-FR" sz="1400" b="0" i="0" dirty="0">
                <a:solidFill>
                  <a:srgbClr val="4D4D4D"/>
                </a:solidFill>
                <a:effectLst/>
                <a:highlight>
                  <a:srgbClr val="FFFFFF"/>
                </a:highlight>
              </a:rPr>
              <a:t> </a:t>
            </a:r>
            <a:r>
              <a:rPr lang="fr-FR" sz="1400" b="0" i="0" dirty="0" err="1">
                <a:solidFill>
                  <a:srgbClr val="4D4D4D"/>
                </a:solidFill>
                <a:effectLst/>
                <a:highlight>
                  <a:srgbClr val="FFFFFF"/>
                </a:highlight>
              </a:rPr>
              <a:t>schol</a:t>
            </a:r>
            <a:r>
              <a:rPr lang="fr-FR" sz="1400" b="0" i="0" dirty="0">
                <a:solidFill>
                  <a:srgbClr val="4D4D4D"/>
                </a:solidFill>
                <a:effectLst/>
                <a:highlight>
                  <a:srgbClr val="FFFFFF"/>
                </a:highlight>
              </a:rPr>
              <a:t>! ou </a:t>
            </a:r>
            <a:r>
              <a:rPr lang="fr-FR" sz="1400" b="0" i="0" dirty="0" err="1">
                <a:solidFill>
                  <a:srgbClr val="4D4D4D"/>
                </a:solidFill>
                <a:effectLst/>
                <a:highlight>
                  <a:srgbClr val="FFFFFF"/>
                </a:highlight>
              </a:rPr>
              <a:t>schol</a:t>
            </a:r>
            <a:r>
              <a:rPr lang="fr-FR" sz="1400" b="0" i="0" dirty="0">
                <a:solidFill>
                  <a:srgbClr val="4D4D4D"/>
                </a:solidFill>
                <a:effectLst/>
                <a:highlight>
                  <a:srgbClr val="FFFFFF"/>
                </a:highlight>
              </a:rPr>
              <a:t># </a:t>
            </a:r>
            <a:br>
              <a:rPr lang="fr-FR" sz="1400" b="0" i="0" dirty="0">
                <a:solidFill>
                  <a:srgbClr val="4D4D4D"/>
                </a:solidFill>
                <a:effectLst/>
                <a:highlight>
                  <a:srgbClr val="FFFFFF"/>
                </a:highlight>
              </a:rPr>
            </a:br>
            <a:r>
              <a:rPr lang="fr-FR" sz="1400" b="0" i="0" dirty="0">
                <a:solidFill>
                  <a:srgbClr val="4D4D4D"/>
                </a:solidFill>
                <a:effectLst/>
                <a:highlight>
                  <a:srgbClr val="FFFFFF"/>
                </a:highlight>
              </a:rPr>
              <a:t>"</a:t>
            </a:r>
            <a:r>
              <a:rPr lang="fr-FR" sz="1400" b="0" i="0" dirty="0" err="1">
                <a:solidFill>
                  <a:srgbClr val="4D4D4D"/>
                </a:solidFill>
                <a:effectLst/>
                <a:highlight>
                  <a:srgbClr val="FFFFFF"/>
                </a:highlight>
              </a:rPr>
              <a:t>ellenike</a:t>
            </a:r>
            <a:r>
              <a:rPr lang="fr-FR" sz="1400" b="0" i="0" dirty="0">
                <a:solidFill>
                  <a:srgbClr val="4D4D4D"/>
                </a:solidFill>
                <a:effectLst/>
                <a:highlight>
                  <a:srgbClr val="FFFFFF"/>
                </a:highlight>
              </a:rPr>
              <a:t>" ou "</a:t>
            </a:r>
            <a:r>
              <a:rPr lang="fr-FR" sz="1400" b="0" i="0" dirty="0" err="1">
                <a:solidFill>
                  <a:srgbClr val="4D4D4D"/>
                </a:solidFill>
                <a:effectLst/>
                <a:highlight>
                  <a:srgbClr val="FFFFFF"/>
                </a:highlight>
              </a:rPr>
              <a:t>elliniki</a:t>
            </a:r>
            <a:r>
              <a:rPr lang="fr-FR" sz="1400" b="0" i="0" dirty="0">
                <a:solidFill>
                  <a:srgbClr val="4D4D4D"/>
                </a:solidFill>
                <a:effectLst/>
                <a:highlight>
                  <a:srgbClr val="FFFFFF"/>
                </a:highlight>
              </a:rPr>
              <a:t>" (grecque) : </a:t>
            </a:r>
            <a:r>
              <a:rPr lang="fr-FR" sz="1400" b="0" i="0" dirty="0" err="1">
                <a:solidFill>
                  <a:srgbClr val="4D4D4D"/>
                </a:solidFill>
                <a:effectLst/>
                <a:highlight>
                  <a:srgbClr val="FFFFFF"/>
                </a:highlight>
              </a:rPr>
              <a:t>che</a:t>
            </a:r>
            <a:r>
              <a:rPr lang="fr-FR" sz="1400" b="0" i="0" dirty="0">
                <a:solidFill>
                  <a:srgbClr val="4D4D4D"/>
                </a:solidFill>
                <a:effectLst/>
                <a:highlight>
                  <a:srgbClr val="FFFFFF"/>
                </a:highlight>
              </a:rPr>
              <a:t> </a:t>
            </a:r>
            <a:r>
              <a:rPr lang="fr-FR" sz="1400" b="0" i="0" dirty="0" err="1">
                <a:solidFill>
                  <a:srgbClr val="4D4D4D"/>
                </a:solidFill>
                <a:effectLst/>
                <a:highlight>
                  <a:srgbClr val="FFFFFF"/>
                </a:highlight>
              </a:rPr>
              <a:t>mti</a:t>
            </a:r>
            <a:r>
              <a:rPr lang="fr-FR" sz="1400" b="0" i="0" dirty="0">
                <a:solidFill>
                  <a:srgbClr val="4D4D4D"/>
                </a:solidFill>
                <a:effectLst/>
                <a:highlight>
                  <a:srgbClr val="FFFFFF"/>
                </a:highlight>
              </a:rPr>
              <a:t> </a:t>
            </a:r>
            <a:r>
              <a:rPr lang="fr-FR" sz="1400" b="0" i="0" dirty="0" err="1">
                <a:solidFill>
                  <a:srgbClr val="4D4D4D"/>
                </a:solidFill>
                <a:effectLst/>
                <a:highlight>
                  <a:srgbClr val="FFFFFF"/>
                </a:highlight>
              </a:rPr>
              <a:t>ell!nik</a:t>
            </a:r>
            <a:r>
              <a:rPr lang="fr-FR" sz="1400" b="0" i="0" dirty="0">
                <a:solidFill>
                  <a:srgbClr val="4D4D4D"/>
                </a:solidFill>
                <a:effectLst/>
                <a:highlight>
                  <a:srgbClr val="FFFFFF"/>
                </a:highlight>
              </a:rPr>
              <a:t>? </a:t>
            </a:r>
            <a:r>
              <a:rPr lang="fr-FR" sz="1400" b="0" i="0" dirty="0" err="1">
                <a:solidFill>
                  <a:srgbClr val="4D4D4D"/>
                </a:solidFill>
                <a:effectLst/>
                <a:highlight>
                  <a:srgbClr val="FFFFFF"/>
                </a:highlight>
              </a:rPr>
              <a:t>glossa</a:t>
            </a:r>
            <a:br>
              <a:rPr lang="fr-FR" sz="1200" dirty="0"/>
            </a:br>
            <a:endParaRPr lang="fr-FR" sz="1600" dirty="0">
              <a:highlight>
                <a:srgbClr val="FFFFFF"/>
              </a:highlight>
            </a:endParaRPr>
          </a:p>
        </p:txBody>
      </p:sp>
    </p:spTree>
    <p:extLst>
      <p:ext uri="{BB962C8B-B14F-4D97-AF65-F5344CB8AC3E}">
        <p14:creationId xmlns:p14="http://schemas.microsoft.com/office/powerpoint/2010/main" val="100869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defRPr/>
            </a:pPr>
            <a:r>
              <a:rPr lang="fr-FR" dirty="0">
                <a:solidFill>
                  <a:schemeClr val="bg2">
                    <a:lumMod val="25000"/>
                  </a:schemeClr>
                </a:solidFill>
              </a:rPr>
              <a:t>PARTIE 1 : LES DONNÉES CODÉES INDISPENSABLES</a:t>
            </a:r>
            <a:endParaRPr lang="fr-FR" dirty="0"/>
          </a:p>
        </p:txBody>
      </p:sp>
    </p:spTree>
    <p:extLst>
      <p:ext uri="{BB962C8B-B14F-4D97-AF65-F5344CB8AC3E}">
        <p14:creationId xmlns:p14="http://schemas.microsoft.com/office/powerpoint/2010/main" val="1100179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0E3330-38B9-A23A-5126-FB1E93DEE11A}"/>
              </a:ext>
            </a:extLst>
          </p:cNvPr>
          <p:cNvSpPr>
            <a:spLocks noGrp="1"/>
          </p:cNvSpPr>
          <p:nvPr>
            <p:ph type="title"/>
          </p:nvPr>
        </p:nvSpPr>
        <p:spPr/>
        <p:txBody>
          <a:bodyPr/>
          <a:lstStyle/>
          <a:p>
            <a:r>
              <a:rPr lang="fr-FR" dirty="0"/>
              <a:t>Les données codées indispensables</a:t>
            </a:r>
          </a:p>
        </p:txBody>
      </p:sp>
      <p:sp>
        <p:nvSpPr>
          <p:cNvPr id="3" name="Espace réservé du contenu 2">
            <a:extLst>
              <a:ext uri="{FF2B5EF4-FFF2-40B4-BE49-F238E27FC236}">
                <a16:creationId xmlns:a16="http://schemas.microsoft.com/office/drawing/2014/main" id="{B3410D72-48DA-0657-4FF7-7BB3F97DC75B}"/>
              </a:ext>
            </a:extLst>
          </p:cNvPr>
          <p:cNvSpPr>
            <a:spLocks noGrp="1"/>
          </p:cNvSpPr>
          <p:nvPr>
            <p:ph idx="1"/>
          </p:nvPr>
        </p:nvSpPr>
        <p:spPr/>
        <p:txBody>
          <a:bodyPr/>
          <a:lstStyle/>
          <a:p>
            <a:r>
              <a:rPr lang="fr-FR" dirty="0"/>
              <a:t>La date</a:t>
            </a:r>
          </a:p>
          <a:p>
            <a:r>
              <a:rPr lang="fr-FR" dirty="0"/>
              <a:t>La langue</a:t>
            </a:r>
          </a:p>
          <a:p>
            <a:r>
              <a:rPr lang="fr-FR" dirty="0"/>
              <a:t>Le Pays</a:t>
            </a:r>
          </a:p>
          <a:p>
            <a:r>
              <a:rPr lang="fr-FR" dirty="0"/>
              <a:t>Le type de document</a:t>
            </a:r>
          </a:p>
        </p:txBody>
      </p:sp>
    </p:spTree>
    <p:extLst>
      <p:ext uri="{BB962C8B-B14F-4D97-AF65-F5344CB8AC3E}">
        <p14:creationId xmlns:p14="http://schemas.microsoft.com/office/powerpoint/2010/main" val="3515465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0E3330-38B9-A23A-5126-FB1E93DEE11A}"/>
              </a:ext>
            </a:extLst>
          </p:cNvPr>
          <p:cNvSpPr>
            <a:spLocks noGrp="1"/>
          </p:cNvSpPr>
          <p:nvPr>
            <p:ph type="title"/>
          </p:nvPr>
        </p:nvSpPr>
        <p:spPr/>
        <p:txBody>
          <a:bodyPr/>
          <a:lstStyle/>
          <a:p>
            <a:r>
              <a:rPr lang="fr-FR" dirty="0"/>
              <a:t>Zone 100 : La date de publication</a:t>
            </a:r>
          </a:p>
        </p:txBody>
      </p:sp>
      <p:sp>
        <p:nvSpPr>
          <p:cNvPr id="3" name="Espace réservé du contenu 2">
            <a:extLst>
              <a:ext uri="{FF2B5EF4-FFF2-40B4-BE49-F238E27FC236}">
                <a16:creationId xmlns:a16="http://schemas.microsoft.com/office/drawing/2014/main" id="{B3410D72-48DA-0657-4FF7-7BB3F97DC75B}"/>
              </a:ext>
            </a:extLst>
          </p:cNvPr>
          <p:cNvSpPr>
            <a:spLocks noGrp="1"/>
          </p:cNvSpPr>
          <p:nvPr>
            <p:ph idx="1"/>
          </p:nvPr>
        </p:nvSpPr>
        <p:spPr/>
        <p:txBody>
          <a:bodyPr/>
          <a:lstStyle/>
          <a:p>
            <a:pPr marL="0" indent="0">
              <a:buNone/>
            </a:pPr>
            <a:r>
              <a:rPr lang="fr-FR" sz="1600" b="0" i="0" dirty="0">
                <a:effectLst/>
                <a:highlight>
                  <a:srgbClr val="FFFFFF"/>
                </a:highlight>
              </a:rPr>
              <a:t>La date insérée dans la zone 100 (onglet "générales") sert de support à la recherche sur la </a:t>
            </a:r>
            <a:r>
              <a:rPr lang="fr-FR" sz="1600" b="1" i="0" dirty="0">
                <a:effectLst/>
                <a:highlight>
                  <a:srgbClr val="FFFFFF"/>
                </a:highlight>
              </a:rPr>
              <a:t>date de publication</a:t>
            </a:r>
            <a:r>
              <a:rPr lang="fr-FR" sz="1600" b="0" i="0" dirty="0">
                <a:effectLst/>
                <a:highlight>
                  <a:srgbClr val="FFFFFF"/>
                </a:highlight>
              </a:rPr>
              <a:t> d'un document, ce n'est pas la zone 214 qui joue ce rôle. </a:t>
            </a:r>
          </a:p>
          <a:p>
            <a:pPr marL="0" indent="0">
              <a:buNone/>
            </a:pPr>
            <a:r>
              <a:rPr lang="fr-FR" sz="1600" b="0" i="0" dirty="0">
                <a:effectLst/>
                <a:highlight>
                  <a:srgbClr val="FFFFFF"/>
                </a:highlight>
              </a:rPr>
              <a:t>En cas de date "ouverte" ou de plusieurs dates en zone 100, ce sont des bornes qui sont données.</a:t>
            </a:r>
          </a:p>
          <a:p>
            <a:pPr marL="0" indent="0" algn="just">
              <a:buNone/>
            </a:pPr>
            <a:endParaRPr lang="fr-FR" sz="1050" b="0" i="0" dirty="0">
              <a:solidFill>
                <a:srgbClr val="4D4D4D"/>
              </a:solidFill>
              <a:effectLst/>
              <a:highlight>
                <a:srgbClr val="FFFFFF"/>
              </a:highlight>
              <a:latin typeface="Verdana" panose="020B0604030504040204" pitchFamily="34" charset="0"/>
            </a:endParaRPr>
          </a:p>
          <a:p>
            <a:pPr marL="0" indent="0">
              <a:buNone/>
            </a:pPr>
            <a:r>
              <a:rPr lang="fr-FR" sz="1600" dirty="0">
                <a:highlight>
                  <a:srgbClr val="FFFFFF"/>
                </a:highlight>
              </a:rPr>
              <a:t>Attention ! </a:t>
            </a:r>
            <a:br>
              <a:rPr lang="fr-FR" sz="1600" dirty="0">
                <a:highlight>
                  <a:srgbClr val="FFFFFF"/>
                </a:highlight>
              </a:rPr>
            </a:br>
            <a:r>
              <a:rPr lang="fr-FR" sz="1600" b="0" i="0" dirty="0">
                <a:effectLst/>
                <a:highlight>
                  <a:srgbClr val="FFFFFF"/>
                </a:highlight>
              </a:rPr>
              <a:t>Lors de la copie d'une notice pour traiter un document postérieur, on peut oublier de changer la </a:t>
            </a:r>
            <a:r>
              <a:rPr lang="fr-FR" sz="1600" b="1" i="0" dirty="0">
                <a:effectLst/>
                <a:highlight>
                  <a:srgbClr val="FFFFFF"/>
                </a:highlight>
              </a:rPr>
              <a:t>date en zone 100</a:t>
            </a:r>
            <a:r>
              <a:rPr lang="fr-FR" sz="1600" b="0" i="0" dirty="0">
                <a:effectLst/>
                <a:highlight>
                  <a:srgbClr val="FFFFFF"/>
                </a:highlight>
              </a:rPr>
              <a:t>, surtout si l'on utilise la grille de données codées. </a:t>
            </a:r>
            <a:br>
              <a:rPr lang="fr-FR" sz="1600" b="0" i="0" dirty="0">
                <a:effectLst/>
                <a:highlight>
                  <a:srgbClr val="FFFFFF"/>
                </a:highlight>
              </a:rPr>
            </a:br>
            <a:r>
              <a:rPr lang="fr-FR" sz="1600" b="0" i="0" dirty="0">
                <a:effectLst/>
                <a:highlight>
                  <a:srgbClr val="FFFFFF"/>
                </a:highlight>
              </a:rPr>
              <a:t>Dès lors, la notice porte deux dates différentes, l'une en 100$a, l'autre en 214$d. </a:t>
            </a:r>
            <a:br>
              <a:rPr lang="fr-FR" sz="1600" b="0" i="0" dirty="0">
                <a:effectLst/>
                <a:highlight>
                  <a:srgbClr val="FFFFFF"/>
                </a:highlight>
              </a:rPr>
            </a:br>
            <a:r>
              <a:rPr lang="fr-FR" sz="1600" b="0" i="0" dirty="0">
                <a:effectLst/>
                <a:highlight>
                  <a:srgbClr val="FFFFFF"/>
                </a:highlight>
              </a:rPr>
              <a:t>Mais la personne qui fait la recherche risque de ne pas trouver la notice, ou de croire voir une édition antérieure. </a:t>
            </a:r>
            <a:br>
              <a:rPr lang="fr-FR" sz="1600" b="0" i="0" dirty="0">
                <a:effectLst/>
                <a:highlight>
                  <a:srgbClr val="FFFFFF"/>
                </a:highlight>
              </a:rPr>
            </a:br>
            <a:r>
              <a:rPr lang="fr-FR" sz="1600" b="0" i="0" dirty="0">
                <a:effectLst/>
                <a:highlight>
                  <a:srgbClr val="FFFFFF"/>
                </a:highlight>
              </a:rPr>
              <a:t>Et comment savoir quelle est la date réelle dans ce cas, à moins d'avoir le document en mains ?</a:t>
            </a:r>
          </a:p>
          <a:p>
            <a:pPr marL="0" indent="0">
              <a:buNone/>
            </a:pPr>
            <a:br>
              <a:rPr lang="fr-FR" sz="1600" b="0" i="0" dirty="0">
                <a:effectLst/>
                <a:highlight>
                  <a:srgbClr val="FFFFFF"/>
                </a:highlight>
              </a:rPr>
            </a:br>
            <a:r>
              <a:rPr lang="fr-FR" sz="1600" b="0" i="0" cap="all" dirty="0">
                <a:effectLst/>
                <a:highlight>
                  <a:srgbClr val="FFFFFF"/>
                </a:highlight>
              </a:rPr>
              <a:t>APRÈS TOUTE COPIE DE NOTICE, IL FAUT AFFICHER LA NOUVELLE NOTICE EN FORMAT </a:t>
            </a:r>
            <a:r>
              <a:rPr lang="fr-FR" sz="1600" b="1" i="0" cap="all" dirty="0">
                <a:effectLst/>
                <a:highlight>
                  <a:srgbClr val="FFFFFF"/>
                </a:highlight>
              </a:rPr>
              <a:t>UNM</a:t>
            </a:r>
            <a:r>
              <a:rPr lang="fr-FR" sz="1600" b="0" i="0" cap="all" dirty="0">
                <a:effectLst/>
                <a:highlight>
                  <a:srgbClr val="FFFFFF"/>
                </a:highlight>
              </a:rPr>
              <a:t>, SANS LES GRILLES DE DONNÉES CODÉES, CE QUI PERMET DE DÉCELER LES ANOMALIES, </a:t>
            </a:r>
          </a:p>
          <a:p>
            <a:pPr marL="0" indent="0" algn="just">
              <a:buNone/>
            </a:pPr>
            <a:endParaRPr lang="fr-FR" sz="1050" b="0" i="0" dirty="0">
              <a:solidFill>
                <a:srgbClr val="4D4D4D"/>
              </a:solidFill>
              <a:effectLst/>
              <a:highlight>
                <a:srgbClr val="FFFFFF"/>
              </a:highlight>
              <a:latin typeface="Verdana" panose="020B0604030504040204" pitchFamily="34" charset="0"/>
            </a:endParaRPr>
          </a:p>
        </p:txBody>
      </p:sp>
    </p:spTree>
    <p:extLst>
      <p:ext uri="{BB962C8B-B14F-4D97-AF65-F5344CB8AC3E}">
        <p14:creationId xmlns:p14="http://schemas.microsoft.com/office/powerpoint/2010/main" val="3759888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0E3330-38B9-A23A-5126-FB1E93DEE11A}"/>
              </a:ext>
            </a:extLst>
          </p:cNvPr>
          <p:cNvSpPr>
            <a:spLocks noGrp="1"/>
          </p:cNvSpPr>
          <p:nvPr>
            <p:ph type="title"/>
          </p:nvPr>
        </p:nvSpPr>
        <p:spPr/>
        <p:txBody>
          <a:bodyPr/>
          <a:lstStyle/>
          <a:p>
            <a:r>
              <a:rPr lang="fr-FR" dirty="0"/>
              <a:t>Zone 101 : La langue</a:t>
            </a:r>
          </a:p>
        </p:txBody>
      </p:sp>
      <p:sp>
        <p:nvSpPr>
          <p:cNvPr id="3" name="Espace réservé du contenu 2">
            <a:extLst>
              <a:ext uri="{FF2B5EF4-FFF2-40B4-BE49-F238E27FC236}">
                <a16:creationId xmlns:a16="http://schemas.microsoft.com/office/drawing/2014/main" id="{B3410D72-48DA-0657-4FF7-7BB3F97DC75B}"/>
              </a:ext>
            </a:extLst>
          </p:cNvPr>
          <p:cNvSpPr>
            <a:spLocks noGrp="1"/>
          </p:cNvSpPr>
          <p:nvPr>
            <p:ph idx="1"/>
          </p:nvPr>
        </p:nvSpPr>
        <p:spPr>
          <a:xfrm>
            <a:off x="267377" y="1211263"/>
            <a:ext cx="10972800" cy="4525963"/>
          </a:xfrm>
        </p:spPr>
        <p:txBody>
          <a:bodyPr/>
          <a:lstStyle/>
          <a:p>
            <a:pPr marL="0" indent="0">
              <a:buNone/>
            </a:pPr>
            <a:br>
              <a:rPr lang="fr-FR" dirty="0"/>
            </a:br>
            <a:r>
              <a:rPr lang="fr-FR" sz="1600" b="0" i="0" dirty="0">
                <a:effectLst/>
                <a:highlight>
                  <a:srgbClr val="FFFFFF"/>
                </a:highlight>
              </a:rPr>
              <a:t>La langue du texte catalogué est dans la zone 101 (onglet « langues"). </a:t>
            </a:r>
            <a:r>
              <a:rPr lang="fr-FR" sz="1600" dirty="0">
                <a:highlight>
                  <a:srgbClr val="FFFFFF"/>
                </a:highlight>
              </a:rPr>
              <a:t>C’est est un élément très important pour l'utilisateur final : cette langue détermine son accès ou non à la ressource, selon les langues qu'il connaît. Cette zone est obligatoire dans le format UNIMARC.</a:t>
            </a:r>
            <a:br>
              <a:rPr lang="fr-FR" sz="1600" dirty="0">
                <a:highlight>
                  <a:srgbClr val="FFFFFF"/>
                </a:highlight>
              </a:rPr>
            </a:br>
            <a:r>
              <a:rPr lang="fr-FR" sz="1600" dirty="0">
                <a:highlight>
                  <a:srgbClr val="FFFFFF"/>
                </a:highlight>
              </a:rPr>
              <a:t>La langue du texte catalogué se trouve codée en $a. Mais il y a en tout 10 sous-zones possibles pour préciser le rôle de chaque langue ! </a:t>
            </a:r>
          </a:p>
          <a:p>
            <a:pPr marL="0" indent="0">
              <a:buNone/>
            </a:pPr>
            <a:br>
              <a:rPr lang="fr-FR" sz="1600" dirty="0">
                <a:solidFill>
                  <a:srgbClr val="4D4D4D"/>
                </a:solidFill>
                <a:highlight>
                  <a:srgbClr val="FFFFFF"/>
                </a:highlight>
                <a:latin typeface="Verdana" panose="020B0604030504040204" pitchFamily="34" charset="0"/>
              </a:rPr>
            </a:br>
            <a:endParaRPr lang="fr-FR" sz="1600" dirty="0">
              <a:solidFill>
                <a:srgbClr val="4D4D4D"/>
              </a:solidFill>
              <a:highlight>
                <a:srgbClr val="FFFFFF"/>
              </a:highlight>
              <a:latin typeface="Verdana" panose="020B0604030504040204" pitchFamily="34" charset="0"/>
            </a:endParaRPr>
          </a:p>
          <a:p>
            <a:pPr marL="0" indent="0">
              <a:buNone/>
            </a:pPr>
            <a:endParaRPr lang="fr-FR" sz="1600" b="0" i="0" dirty="0">
              <a:solidFill>
                <a:srgbClr val="4D4D4D"/>
              </a:solidFill>
              <a:effectLst/>
              <a:highlight>
                <a:srgbClr val="FFFFFF"/>
              </a:highlight>
              <a:latin typeface="Verdana" panose="020B0604030504040204" pitchFamily="34" charset="0"/>
            </a:endParaRPr>
          </a:p>
          <a:p>
            <a:pPr marL="0" indent="0">
              <a:buNone/>
            </a:pPr>
            <a:endParaRPr lang="fr-FR" sz="1600" dirty="0">
              <a:solidFill>
                <a:srgbClr val="4D4D4D"/>
              </a:solidFill>
              <a:highlight>
                <a:srgbClr val="FFFFFF"/>
              </a:highlight>
              <a:latin typeface="Verdana" panose="020B0604030504040204" pitchFamily="34" charset="0"/>
            </a:endParaRPr>
          </a:p>
          <a:p>
            <a:pPr marL="0" indent="0">
              <a:buNone/>
            </a:pPr>
            <a:endParaRPr lang="fr-FR" sz="1600" b="0" i="0" dirty="0">
              <a:solidFill>
                <a:srgbClr val="4D4D4D"/>
              </a:solidFill>
              <a:effectLst/>
              <a:highlight>
                <a:srgbClr val="FFFFFF"/>
              </a:highlight>
              <a:latin typeface="Verdana" panose="020B0604030504040204" pitchFamily="34" charset="0"/>
            </a:endParaRPr>
          </a:p>
          <a:p>
            <a:pPr marL="0" indent="0">
              <a:buNone/>
            </a:pPr>
            <a:endParaRPr lang="fr-FR" sz="1050" b="0" i="0" dirty="0">
              <a:solidFill>
                <a:srgbClr val="4D4D4D"/>
              </a:solidFill>
              <a:effectLst/>
              <a:highlight>
                <a:srgbClr val="FFFFFF"/>
              </a:highlight>
              <a:latin typeface="Verdana" panose="020B0604030504040204" pitchFamily="34" charset="0"/>
            </a:endParaRPr>
          </a:p>
        </p:txBody>
      </p:sp>
      <p:pic>
        <p:nvPicPr>
          <p:cNvPr id="5" name="Image 4">
            <a:extLst>
              <a:ext uri="{FF2B5EF4-FFF2-40B4-BE49-F238E27FC236}">
                <a16:creationId xmlns:a16="http://schemas.microsoft.com/office/drawing/2014/main" id="{2FEE8A9E-89F4-0419-EB77-3FA7E480D6D2}"/>
              </a:ext>
            </a:extLst>
          </p:cNvPr>
          <p:cNvPicPr>
            <a:picLocks noChangeAspect="1"/>
          </p:cNvPicPr>
          <p:nvPr/>
        </p:nvPicPr>
        <p:blipFill>
          <a:blip r:embed="rId2"/>
          <a:stretch>
            <a:fillRect/>
          </a:stretch>
        </p:blipFill>
        <p:spPr>
          <a:xfrm>
            <a:off x="609600" y="3048225"/>
            <a:ext cx="10011685" cy="1018241"/>
          </a:xfrm>
          <a:prstGeom prst="rect">
            <a:avLst/>
          </a:prstGeom>
        </p:spPr>
      </p:pic>
      <p:sp>
        <p:nvSpPr>
          <p:cNvPr id="6" name="Rectangle 1">
            <a:extLst>
              <a:ext uri="{FF2B5EF4-FFF2-40B4-BE49-F238E27FC236}">
                <a16:creationId xmlns:a16="http://schemas.microsoft.com/office/drawing/2014/main" id="{FEBBDCE4-09C2-1FA5-7D17-D32B5AB55BFE}"/>
              </a:ext>
            </a:extLst>
          </p:cNvPr>
          <p:cNvSpPr>
            <a:spLocks noChangeArrowheads="1"/>
          </p:cNvSpPr>
          <p:nvPr/>
        </p:nvSpPr>
        <p:spPr bwMode="auto">
          <a:xfrm>
            <a:off x="5725724" y="-481271"/>
            <a:ext cx="56106" cy="18466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solidFill>
                  <a:srgbClr val="4D4D4D"/>
                </a:solidFill>
                <a:effectLst/>
                <a:latin typeface="Verdana" panose="020B0604030504040204" pitchFamily="34" charset="0"/>
              </a:rPr>
              <a: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 name="AutoShape 2" descr="erreurs de langue">
            <a:extLst>
              <a:ext uri="{FF2B5EF4-FFF2-40B4-BE49-F238E27FC236}">
                <a16:creationId xmlns:a16="http://schemas.microsoft.com/office/drawing/2014/main" id="{62931BA1-6C7D-C431-BED6-6316E6110411}"/>
              </a:ext>
            </a:extLst>
          </p:cNvPr>
          <p:cNvSpPr>
            <a:spLocks noChangeAspect="1" noChangeArrowheads="1"/>
          </p:cNvSpPr>
          <p:nvPr/>
        </p:nvSpPr>
        <p:spPr bwMode="auto">
          <a:xfrm>
            <a:off x="-234273" y="-419101"/>
            <a:ext cx="3609975" cy="8382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ZoneTexte 7">
            <a:extLst>
              <a:ext uri="{FF2B5EF4-FFF2-40B4-BE49-F238E27FC236}">
                <a16:creationId xmlns:a16="http://schemas.microsoft.com/office/drawing/2014/main" id="{4DEE2A92-33E0-B823-6895-19584D69C996}"/>
              </a:ext>
            </a:extLst>
          </p:cNvPr>
          <p:cNvSpPr txBox="1"/>
          <p:nvPr/>
        </p:nvSpPr>
        <p:spPr>
          <a:xfrm>
            <a:off x="535775" y="4159509"/>
            <a:ext cx="11340080" cy="2369880"/>
          </a:xfrm>
          <a:prstGeom prst="rect">
            <a:avLst/>
          </a:prstGeom>
          <a:noFill/>
        </p:spPr>
        <p:txBody>
          <a:bodyPr wrap="square" rtlCol="0">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effectLst/>
              </a:rPr>
              <a:t>Toutes les sous-zones ne sont pas indexées.</a:t>
            </a:r>
            <a:br>
              <a:rPr kumimoji="0" lang="fr-FR" altLang="fr-FR" sz="1200" b="0" i="0" u="none" strike="noStrike" cap="none" normalizeH="0" baseline="0" dirty="0">
                <a:ln>
                  <a:noFill/>
                </a:ln>
                <a:effectLst/>
              </a:rPr>
            </a:br>
            <a:r>
              <a:rPr kumimoji="0" lang="fr-FR" altLang="fr-FR" sz="1200" b="0" i="0" u="none" strike="noStrike" cap="none" normalizeH="0" baseline="0" dirty="0">
                <a:ln>
                  <a:noFill/>
                </a:ln>
                <a:effectLst/>
              </a:rPr>
              <a:t>Le premier $a (langue du texte) est indexé dans l'index "lai" ou dans la limitation "</a:t>
            </a:r>
            <a:r>
              <a:rPr kumimoji="0" lang="fr-FR" altLang="fr-FR" sz="1200" b="0" i="0" u="none" strike="noStrike" cap="none" normalizeH="0" baseline="0" dirty="0" err="1">
                <a:ln>
                  <a:noFill/>
                </a:ln>
                <a:effectLst/>
              </a:rPr>
              <a:t>lan</a:t>
            </a:r>
            <a:r>
              <a:rPr kumimoji="0" lang="fr-FR" altLang="fr-FR" sz="1200" b="0" i="0" u="none" strike="noStrike" cap="none" normalizeH="0" baseline="0" dirty="0">
                <a:ln>
                  <a:noFill/>
                </a:ln>
                <a:effectLst/>
              </a:rPr>
              <a:t>" selon la fréquence de la langue. Les $a suivants sont tous indexés dans "lai", que la langue soit fréquente ou non.</a:t>
            </a:r>
            <a:br>
              <a:rPr kumimoji="0" lang="fr-FR" altLang="fr-FR" sz="1200" b="0" i="0" u="none" strike="noStrike" cap="none" normalizeH="0" baseline="0" dirty="0">
                <a:ln>
                  <a:noFill/>
                </a:ln>
                <a:effectLst/>
              </a:rPr>
            </a:br>
            <a:r>
              <a:rPr kumimoji="0" lang="fr-FR" altLang="fr-FR" sz="1200" b="0" i="0" u="none" strike="noStrike" cap="none" normalizeH="0" baseline="0" dirty="0">
                <a:ln>
                  <a:noFill/>
                </a:ln>
                <a:effectLst/>
              </a:rPr>
              <a:t>Les autres sous-zones indexées, $c (langue de l'œuvre originale) et $j (langue des sous-titres) le sont aussi dans "lai".</a:t>
            </a:r>
            <a:br>
              <a:rPr kumimoji="0" lang="fr-FR" altLang="fr-FR" sz="1200" b="0" i="0" u="none" strike="noStrike" cap="none" normalizeH="0" baseline="0" dirty="0">
                <a:ln>
                  <a:noFill/>
                </a:ln>
                <a:effectLst/>
              </a:rPr>
            </a:br>
            <a:endParaRPr kumimoji="0" lang="fr-FR" altLang="fr-FR" sz="1200" b="0" i="0" u="none" strike="noStrike" cap="none" normalizeH="0" baseline="0" dirty="0">
              <a:ln>
                <a:noFill/>
              </a:ln>
              <a:effectLst/>
            </a:endParaRPr>
          </a:p>
          <a:p>
            <a:pPr marL="0" marR="0" lvl="0" indent="0" defTabSz="914400" rtl="0" eaLnBrk="0" fontAlgn="base" latinLnBrk="0" hangingPunct="0">
              <a:lnSpc>
                <a:spcPct val="100000"/>
              </a:lnSpc>
              <a:spcBef>
                <a:spcPct val="0"/>
              </a:spcBef>
              <a:spcAft>
                <a:spcPct val="0"/>
              </a:spcAft>
              <a:buClrTx/>
              <a:buSzTx/>
              <a:buFontTx/>
              <a:buNone/>
              <a:tabLst/>
            </a:pPr>
            <a:r>
              <a:rPr kumimoji="0" lang="fr-FR" altLang="fr-FR" sz="1600" b="0" i="0" u="none" strike="noStrike" cap="none" normalizeH="0" baseline="0" dirty="0">
                <a:ln>
                  <a:noFill/>
                </a:ln>
                <a:effectLst/>
              </a:rPr>
              <a:t>Que se passe-t-il si la zone 101 est oubliée ?</a:t>
            </a:r>
            <a:r>
              <a:rPr kumimoji="0" lang="fr-FR" altLang="fr-FR" sz="1200" b="0" i="0" u="none" strike="noStrike" cap="none" normalizeH="0" baseline="0" dirty="0">
                <a:ln>
                  <a:noFill/>
                </a:ln>
                <a:effectLst/>
              </a:rPr>
              <a:t> </a:t>
            </a:r>
            <a:br>
              <a:rPr kumimoji="0" lang="fr-FR" altLang="fr-FR" sz="1200" b="0" i="0" u="none" strike="noStrike" cap="none" normalizeH="0" baseline="0" dirty="0">
                <a:ln>
                  <a:noFill/>
                </a:ln>
                <a:effectLst/>
              </a:rPr>
            </a:br>
            <a:r>
              <a:rPr kumimoji="0" lang="fr-FR" altLang="fr-FR" sz="1200" b="0" i="0" u="none" strike="noStrike" cap="none" normalizeH="0" baseline="0" dirty="0">
                <a:ln>
                  <a:noFill/>
                </a:ln>
                <a:effectLst/>
              </a:rPr>
              <a:t>Si l'on crée une notice en ligne, ce n'est pas possible : la table de validation du Sudoc demande une zone, au moins une sous-zone $a, et un code de 3 lettres dont la validité est testée.</a:t>
            </a:r>
            <a:br>
              <a:rPr kumimoji="0" lang="fr-FR" altLang="fr-FR" sz="1200" b="0" i="0" u="none" strike="noStrike" cap="none" normalizeH="0" baseline="0" dirty="0">
                <a:ln>
                  <a:noFill/>
                </a:ln>
                <a:effectLst/>
              </a:rPr>
            </a:br>
            <a:r>
              <a:rPr kumimoji="0" lang="fr-FR" altLang="fr-FR" sz="1200" b="0" i="0" u="none" strike="noStrike" cap="none" normalizeH="0" baseline="0" dirty="0">
                <a:ln>
                  <a:noFill/>
                </a:ln>
                <a:effectLst/>
              </a:rPr>
              <a:t>Mais beaucoup de notices de </a:t>
            </a:r>
            <a:r>
              <a:rPr kumimoji="0" lang="fr-FR" altLang="fr-FR" sz="1200" b="0" i="0" u="none" strike="noStrike" cap="none" normalizeH="0" baseline="0" dirty="0" err="1">
                <a:ln>
                  <a:noFill/>
                </a:ln>
                <a:effectLst/>
              </a:rPr>
              <a:t>rétroconversion</a:t>
            </a:r>
            <a:r>
              <a:rPr kumimoji="0" lang="fr-FR" altLang="fr-FR" sz="1200" b="0" i="0" u="none" strike="noStrike" cap="none" normalizeH="0" baseline="0" dirty="0">
                <a:ln>
                  <a:noFill/>
                </a:ln>
                <a:effectLst/>
              </a:rPr>
              <a:t> ont été chargées depuis 10 ans, et cela a engendré une certaine pollution.</a:t>
            </a:r>
          </a:p>
          <a:p>
            <a:pPr marL="0" marR="0" lvl="0" indent="0"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solidFill>
                  <a:srgbClr val="4D4D4D"/>
                </a:solidFill>
                <a:effectLst/>
              </a:rPr>
              <a:t>                  </a:t>
            </a:r>
            <a:endParaRPr kumimoji="0" lang="fr-FR" altLang="fr-FR" sz="1200" b="0" i="0" u="none" strike="noStrike" cap="none" normalizeH="0" baseline="0" dirty="0">
              <a:ln>
                <a:noFill/>
              </a:ln>
              <a:solidFill>
                <a:schemeClr val="tx1"/>
              </a:solidFill>
              <a:effectLst/>
            </a:endParaRPr>
          </a:p>
          <a:p>
            <a:pPr marL="0" marR="0" lvl="0" indent="0"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solidFill>
                  <a:srgbClr val="4D4D4D"/>
                </a:solidFill>
                <a:effectLst/>
              </a:rPr>
              <a:t>Ces erreurs de langues, et ces absences d'information ne peuvent être corrigées que manuellement, car la langue ne peut pas être déduite automatiquement du pays de publication ou du titre du document. De plus, la langue ne se trouve que dans la zone 101, elle n'est jamais décodée dans une autre zone de la notice, il n'y a pas de "rattrapage" possible</a:t>
            </a:r>
            <a:endParaRPr lang="fr-FR" sz="1200" dirty="0"/>
          </a:p>
        </p:txBody>
      </p:sp>
    </p:spTree>
    <p:extLst>
      <p:ext uri="{BB962C8B-B14F-4D97-AF65-F5344CB8AC3E}">
        <p14:creationId xmlns:p14="http://schemas.microsoft.com/office/powerpoint/2010/main" val="2849821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0E3330-38B9-A23A-5126-FB1E93DEE11A}"/>
              </a:ext>
            </a:extLst>
          </p:cNvPr>
          <p:cNvSpPr>
            <a:spLocks noGrp="1"/>
          </p:cNvSpPr>
          <p:nvPr>
            <p:ph type="title"/>
          </p:nvPr>
        </p:nvSpPr>
        <p:spPr/>
        <p:txBody>
          <a:bodyPr/>
          <a:lstStyle/>
          <a:p>
            <a:r>
              <a:rPr lang="fr-FR" dirty="0"/>
              <a:t>Zone 101 : La langue</a:t>
            </a:r>
          </a:p>
        </p:txBody>
      </p:sp>
      <p:sp>
        <p:nvSpPr>
          <p:cNvPr id="3" name="Espace réservé du contenu 2">
            <a:extLst>
              <a:ext uri="{FF2B5EF4-FFF2-40B4-BE49-F238E27FC236}">
                <a16:creationId xmlns:a16="http://schemas.microsoft.com/office/drawing/2014/main" id="{B3410D72-48DA-0657-4FF7-7BB3F97DC75B}"/>
              </a:ext>
            </a:extLst>
          </p:cNvPr>
          <p:cNvSpPr>
            <a:spLocks noGrp="1"/>
          </p:cNvSpPr>
          <p:nvPr>
            <p:ph idx="1"/>
          </p:nvPr>
        </p:nvSpPr>
        <p:spPr>
          <a:xfrm>
            <a:off x="267377" y="1211263"/>
            <a:ext cx="10972800" cy="5372099"/>
          </a:xfrm>
        </p:spPr>
        <p:txBody>
          <a:bodyPr/>
          <a:lstStyle/>
          <a:p>
            <a:pPr marL="0" indent="0">
              <a:buNone/>
            </a:pPr>
            <a:r>
              <a:rPr lang="fr-FR" dirty="0"/>
              <a:t>Pour rechercher à partir d’une langue dans </a:t>
            </a:r>
            <a:r>
              <a:rPr lang="fr-FR" dirty="0" err="1"/>
              <a:t>WinIBW</a:t>
            </a:r>
            <a:r>
              <a:rPr lang="fr-FR" dirty="0"/>
              <a:t> : </a:t>
            </a:r>
            <a:br>
              <a:rPr lang="fr-FR" dirty="0"/>
            </a:br>
            <a:br>
              <a:rPr lang="fr-FR" dirty="0"/>
            </a:br>
            <a:r>
              <a:rPr lang="fr-FR" b="1" i="0" dirty="0">
                <a:solidFill>
                  <a:srgbClr val="0000FF"/>
                </a:solidFill>
                <a:effectLst/>
                <a:highlight>
                  <a:srgbClr val="FFFFFF"/>
                </a:highlight>
              </a:rPr>
              <a:t>limitation "</a:t>
            </a:r>
            <a:r>
              <a:rPr lang="fr-FR" b="1" i="0" dirty="0" err="1">
                <a:solidFill>
                  <a:srgbClr val="0000FF"/>
                </a:solidFill>
                <a:effectLst/>
                <a:highlight>
                  <a:srgbClr val="FFFFFF"/>
                </a:highlight>
              </a:rPr>
              <a:t>lan</a:t>
            </a:r>
            <a:r>
              <a:rPr lang="fr-FR" b="1" i="0" dirty="0">
                <a:solidFill>
                  <a:srgbClr val="0000FF"/>
                </a:solidFill>
                <a:effectLst/>
                <a:highlight>
                  <a:srgbClr val="FFFFFF"/>
                </a:highlight>
              </a:rPr>
              <a:t>" pour les 19 langues les plus fréquentes</a:t>
            </a:r>
            <a:r>
              <a:rPr lang="fr-FR" b="1" dirty="0">
                <a:solidFill>
                  <a:srgbClr val="0000FF"/>
                </a:solidFill>
                <a:highlight>
                  <a:srgbClr val="FFFFFF"/>
                </a:highlight>
              </a:rPr>
              <a:t> </a:t>
            </a:r>
          </a:p>
          <a:p>
            <a:pPr marL="0" indent="0">
              <a:buNone/>
            </a:pPr>
            <a:endParaRPr lang="fr-FR" b="1" i="0" dirty="0">
              <a:solidFill>
                <a:srgbClr val="0000FF"/>
              </a:solidFill>
              <a:effectLst/>
              <a:highlight>
                <a:srgbClr val="FFFFFF"/>
              </a:highlight>
            </a:endParaRPr>
          </a:p>
          <a:p>
            <a:pPr marL="0" indent="0">
              <a:buNone/>
            </a:pPr>
            <a:br>
              <a:rPr lang="fr-FR" b="1" i="0" dirty="0">
                <a:solidFill>
                  <a:srgbClr val="0000FF"/>
                </a:solidFill>
                <a:effectLst/>
                <a:highlight>
                  <a:srgbClr val="FFFFFF"/>
                </a:highlight>
              </a:rPr>
            </a:br>
            <a:endParaRPr lang="fr-FR" b="1" i="0" dirty="0">
              <a:solidFill>
                <a:srgbClr val="0000FF"/>
              </a:solidFill>
              <a:effectLst/>
              <a:highlight>
                <a:srgbClr val="FFFFFF"/>
              </a:highlight>
            </a:endParaRPr>
          </a:p>
          <a:p>
            <a:pPr marL="0" indent="0">
              <a:buNone/>
            </a:pPr>
            <a:r>
              <a:rPr lang="fr-FR" b="1" i="0" dirty="0">
                <a:solidFill>
                  <a:srgbClr val="0000FF"/>
                </a:solidFill>
                <a:effectLst/>
                <a:highlight>
                  <a:srgbClr val="FFFFFF"/>
                </a:highlight>
              </a:rPr>
              <a:t>index "lai" pour toutes les autres occasions</a:t>
            </a:r>
            <a:br>
              <a:rPr lang="fr-FR" dirty="0"/>
            </a:br>
            <a:endParaRPr lang="fr-FR" sz="1050" b="0" i="0" dirty="0">
              <a:solidFill>
                <a:srgbClr val="4D4D4D"/>
              </a:solidFill>
              <a:effectLst/>
              <a:highlight>
                <a:srgbClr val="FFFFFF"/>
              </a:highlight>
              <a:latin typeface="Verdana" panose="020B0604030504040204" pitchFamily="34" charset="0"/>
            </a:endParaRPr>
          </a:p>
        </p:txBody>
      </p:sp>
      <p:sp>
        <p:nvSpPr>
          <p:cNvPr id="6" name="Rectangle 1">
            <a:extLst>
              <a:ext uri="{FF2B5EF4-FFF2-40B4-BE49-F238E27FC236}">
                <a16:creationId xmlns:a16="http://schemas.microsoft.com/office/drawing/2014/main" id="{FEBBDCE4-09C2-1FA5-7D17-D32B5AB55BFE}"/>
              </a:ext>
            </a:extLst>
          </p:cNvPr>
          <p:cNvSpPr>
            <a:spLocks noChangeArrowheads="1"/>
          </p:cNvSpPr>
          <p:nvPr/>
        </p:nvSpPr>
        <p:spPr bwMode="auto">
          <a:xfrm>
            <a:off x="5725724" y="-481271"/>
            <a:ext cx="56106" cy="18466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solidFill>
                  <a:srgbClr val="4D4D4D"/>
                </a:solidFill>
                <a:effectLst/>
                <a:latin typeface="Verdana" panose="020B0604030504040204" pitchFamily="34" charset="0"/>
              </a:rPr>
              <a: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 name="AutoShape 2" descr="erreurs de langue">
            <a:extLst>
              <a:ext uri="{FF2B5EF4-FFF2-40B4-BE49-F238E27FC236}">
                <a16:creationId xmlns:a16="http://schemas.microsoft.com/office/drawing/2014/main" id="{62931BA1-6C7D-C431-BED6-6316E6110411}"/>
              </a:ext>
            </a:extLst>
          </p:cNvPr>
          <p:cNvSpPr>
            <a:spLocks noChangeAspect="1" noChangeArrowheads="1"/>
          </p:cNvSpPr>
          <p:nvPr/>
        </p:nvSpPr>
        <p:spPr bwMode="auto">
          <a:xfrm>
            <a:off x="-234273" y="-419101"/>
            <a:ext cx="3609975" cy="8382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9" name="Image 8">
            <a:extLst>
              <a:ext uri="{FF2B5EF4-FFF2-40B4-BE49-F238E27FC236}">
                <a16:creationId xmlns:a16="http://schemas.microsoft.com/office/drawing/2014/main" id="{A9ACE28D-EA3C-91F5-3AA2-9B466C87BAF2}"/>
              </a:ext>
            </a:extLst>
          </p:cNvPr>
          <p:cNvPicPr>
            <a:picLocks noChangeAspect="1"/>
          </p:cNvPicPr>
          <p:nvPr/>
        </p:nvPicPr>
        <p:blipFill>
          <a:blip r:embed="rId2"/>
          <a:stretch>
            <a:fillRect/>
          </a:stretch>
        </p:blipFill>
        <p:spPr>
          <a:xfrm>
            <a:off x="3943248" y="5088726"/>
            <a:ext cx="3677163" cy="409632"/>
          </a:xfrm>
          <a:prstGeom prst="rect">
            <a:avLst/>
          </a:prstGeom>
        </p:spPr>
      </p:pic>
      <p:pic>
        <p:nvPicPr>
          <p:cNvPr id="11" name="Image 10">
            <a:extLst>
              <a:ext uri="{FF2B5EF4-FFF2-40B4-BE49-F238E27FC236}">
                <a16:creationId xmlns:a16="http://schemas.microsoft.com/office/drawing/2014/main" id="{1C3F4B86-9A3D-A626-C45B-059B41B67C52}"/>
              </a:ext>
            </a:extLst>
          </p:cNvPr>
          <p:cNvPicPr>
            <a:picLocks noChangeAspect="1"/>
          </p:cNvPicPr>
          <p:nvPr/>
        </p:nvPicPr>
        <p:blipFill>
          <a:blip r:embed="rId3"/>
          <a:stretch>
            <a:fillRect/>
          </a:stretch>
        </p:blipFill>
        <p:spPr>
          <a:xfrm>
            <a:off x="3900440" y="3105173"/>
            <a:ext cx="3458058" cy="400106"/>
          </a:xfrm>
          <a:prstGeom prst="rect">
            <a:avLst/>
          </a:prstGeom>
        </p:spPr>
      </p:pic>
      <p:sp>
        <p:nvSpPr>
          <p:cNvPr id="12" name="ZoneTexte 11">
            <a:extLst>
              <a:ext uri="{FF2B5EF4-FFF2-40B4-BE49-F238E27FC236}">
                <a16:creationId xmlns:a16="http://schemas.microsoft.com/office/drawing/2014/main" id="{5A60D73B-5538-FE33-B220-F84BCC99045F}"/>
              </a:ext>
            </a:extLst>
          </p:cNvPr>
          <p:cNvSpPr txBox="1"/>
          <p:nvPr/>
        </p:nvSpPr>
        <p:spPr>
          <a:xfrm>
            <a:off x="1746775" y="3599498"/>
            <a:ext cx="8362546" cy="338554"/>
          </a:xfrm>
          <a:prstGeom prst="rect">
            <a:avLst/>
          </a:prstGeom>
          <a:noFill/>
        </p:spPr>
        <p:txBody>
          <a:bodyPr wrap="none" rtlCol="0">
            <a:spAutoFit/>
          </a:bodyPr>
          <a:lstStyle/>
          <a:p>
            <a:r>
              <a:rPr lang="fr-FR" sz="1600" i="1" dirty="0"/>
              <a:t>« parmi tous les ouvrages en français, je cherche ceux qui ont le mot « dictionnaire » dans le titre »</a:t>
            </a:r>
          </a:p>
        </p:txBody>
      </p:sp>
      <p:sp>
        <p:nvSpPr>
          <p:cNvPr id="13" name="ZoneTexte 12">
            <a:extLst>
              <a:ext uri="{FF2B5EF4-FFF2-40B4-BE49-F238E27FC236}">
                <a16:creationId xmlns:a16="http://schemas.microsoft.com/office/drawing/2014/main" id="{5319FECE-1377-97C9-944D-08DCF0624B1F}"/>
              </a:ext>
            </a:extLst>
          </p:cNvPr>
          <p:cNvSpPr txBox="1"/>
          <p:nvPr/>
        </p:nvSpPr>
        <p:spPr>
          <a:xfrm>
            <a:off x="1746775" y="5651698"/>
            <a:ext cx="8458213" cy="338554"/>
          </a:xfrm>
          <a:prstGeom prst="rect">
            <a:avLst/>
          </a:prstGeom>
          <a:noFill/>
        </p:spPr>
        <p:txBody>
          <a:bodyPr wrap="none" rtlCol="0">
            <a:spAutoFit/>
          </a:bodyPr>
          <a:lstStyle/>
          <a:p>
            <a:r>
              <a:rPr lang="fr-FR" sz="1600" i="1" dirty="0"/>
              <a:t>« dans toute la base, je cherche les ouvrages en breton qui ont le mot « dictionnaire » dans le titre »</a:t>
            </a:r>
          </a:p>
        </p:txBody>
      </p:sp>
      <p:pic>
        <p:nvPicPr>
          <p:cNvPr id="14" name="Image 13">
            <a:extLst>
              <a:ext uri="{FF2B5EF4-FFF2-40B4-BE49-F238E27FC236}">
                <a16:creationId xmlns:a16="http://schemas.microsoft.com/office/drawing/2014/main" id="{483E97BC-7CD0-926F-6A7A-548935B56804}"/>
              </a:ext>
            </a:extLst>
          </p:cNvPr>
          <p:cNvPicPr>
            <a:picLocks noChangeAspect="1"/>
          </p:cNvPicPr>
          <p:nvPr/>
        </p:nvPicPr>
        <p:blipFill>
          <a:blip r:embed="rId4"/>
          <a:stretch>
            <a:fillRect/>
          </a:stretch>
        </p:blipFill>
        <p:spPr>
          <a:xfrm>
            <a:off x="190544" y="6416651"/>
            <a:ext cx="1305107" cy="333422"/>
          </a:xfrm>
          <a:prstGeom prst="rect">
            <a:avLst/>
          </a:prstGeom>
        </p:spPr>
      </p:pic>
      <p:sp>
        <p:nvSpPr>
          <p:cNvPr id="15" name="ZoneTexte 14">
            <a:extLst>
              <a:ext uri="{FF2B5EF4-FFF2-40B4-BE49-F238E27FC236}">
                <a16:creationId xmlns:a16="http://schemas.microsoft.com/office/drawing/2014/main" id="{A0AE7F49-2049-834F-B3CA-0D337C0B208D}"/>
              </a:ext>
            </a:extLst>
          </p:cNvPr>
          <p:cNvSpPr txBox="1"/>
          <p:nvPr/>
        </p:nvSpPr>
        <p:spPr>
          <a:xfrm>
            <a:off x="1570714" y="6398696"/>
            <a:ext cx="5116914" cy="369332"/>
          </a:xfrm>
          <a:prstGeom prst="rect">
            <a:avLst/>
          </a:prstGeom>
          <a:noFill/>
        </p:spPr>
        <p:txBody>
          <a:bodyPr wrap="none" rtlCol="0">
            <a:spAutoFit/>
          </a:bodyPr>
          <a:lstStyle/>
          <a:p>
            <a:r>
              <a:rPr lang="fr-FR" dirty="0"/>
              <a:t>: pour obtenir la liste des langues les plus fréquentes</a:t>
            </a:r>
          </a:p>
        </p:txBody>
      </p:sp>
    </p:spTree>
    <p:extLst>
      <p:ext uri="{BB962C8B-B14F-4D97-AF65-F5344CB8AC3E}">
        <p14:creationId xmlns:p14="http://schemas.microsoft.com/office/powerpoint/2010/main" val="1166820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0E3330-38B9-A23A-5126-FB1E93DEE11A}"/>
              </a:ext>
            </a:extLst>
          </p:cNvPr>
          <p:cNvSpPr>
            <a:spLocks noGrp="1"/>
          </p:cNvSpPr>
          <p:nvPr>
            <p:ph type="title"/>
          </p:nvPr>
        </p:nvSpPr>
        <p:spPr/>
        <p:txBody>
          <a:bodyPr/>
          <a:lstStyle/>
          <a:p>
            <a:r>
              <a:rPr lang="fr-FR" dirty="0"/>
              <a:t>Zone 101 : La langue</a:t>
            </a:r>
          </a:p>
        </p:txBody>
      </p:sp>
      <p:sp>
        <p:nvSpPr>
          <p:cNvPr id="3" name="Espace réservé du contenu 2">
            <a:extLst>
              <a:ext uri="{FF2B5EF4-FFF2-40B4-BE49-F238E27FC236}">
                <a16:creationId xmlns:a16="http://schemas.microsoft.com/office/drawing/2014/main" id="{B3410D72-48DA-0657-4FF7-7BB3F97DC75B}"/>
              </a:ext>
            </a:extLst>
          </p:cNvPr>
          <p:cNvSpPr>
            <a:spLocks noGrp="1"/>
          </p:cNvSpPr>
          <p:nvPr>
            <p:ph idx="1"/>
          </p:nvPr>
        </p:nvSpPr>
        <p:spPr>
          <a:xfrm>
            <a:off x="267377" y="1211263"/>
            <a:ext cx="10972800" cy="5372099"/>
          </a:xfrm>
        </p:spPr>
        <p:txBody>
          <a:bodyPr/>
          <a:lstStyle/>
          <a:p>
            <a:pPr marL="0" indent="0">
              <a:buNone/>
            </a:pPr>
            <a:endParaRPr lang="fr-FR" dirty="0"/>
          </a:p>
          <a:p>
            <a:pPr marL="0" indent="0">
              <a:buNone/>
            </a:pPr>
            <a:endParaRPr lang="fr-FR" dirty="0"/>
          </a:p>
          <a:p>
            <a:pPr marL="0" indent="0">
              <a:buNone/>
            </a:pPr>
            <a:r>
              <a:rPr lang="fr-FR" dirty="0"/>
              <a:t>Ne pas confondre la langue de publication du document et la langue de catalogage, qui sera toujours le français. </a:t>
            </a:r>
          </a:p>
          <a:p>
            <a:pPr marL="0" indent="0">
              <a:buNone/>
            </a:pPr>
            <a:endParaRPr lang="fr-FR" dirty="0"/>
          </a:p>
          <a:p>
            <a:pPr marL="0" indent="0">
              <a:buNone/>
            </a:pPr>
            <a:r>
              <a:rPr lang="fr-FR" dirty="0"/>
              <a:t>Voir la partie 3 « Zoom sur la langue de catalogage »</a:t>
            </a:r>
            <a:br>
              <a:rPr lang="fr-FR" dirty="0"/>
            </a:br>
            <a:endParaRPr lang="fr-FR" sz="1050" b="0" i="0" dirty="0">
              <a:solidFill>
                <a:srgbClr val="4D4D4D"/>
              </a:solidFill>
              <a:effectLst/>
              <a:highlight>
                <a:srgbClr val="FFFFFF"/>
              </a:highlight>
              <a:latin typeface="Verdana" panose="020B0604030504040204" pitchFamily="34" charset="0"/>
            </a:endParaRPr>
          </a:p>
        </p:txBody>
      </p:sp>
      <p:sp>
        <p:nvSpPr>
          <p:cNvPr id="6" name="Rectangle 1">
            <a:extLst>
              <a:ext uri="{FF2B5EF4-FFF2-40B4-BE49-F238E27FC236}">
                <a16:creationId xmlns:a16="http://schemas.microsoft.com/office/drawing/2014/main" id="{FEBBDCE4-09C2-1FA5-7D17-D32B5AB55BFE}"/>
              </a:ext>
            </a:extLst>
          </p:cNvPr>
          <p:cNvSpPr>
            <a:spLocks noChangeArrowheads="1"/>
          </p:cNvSpPr>
          <p:nvPr/>
        </p:nvSpPr>
        <p:spPr bwMode="auto">
          <a:xfrm>
            <a:off x="5725724" y="-481271"/>
            <a:ext cx="56106" cy="18466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solidFill>
                  <a:srgbClr val="4D4D4D"/>
                </a:solidFill>
                <a:effectLst/>
                <a:latin typeface="Verdana" panose="020B0604030504040204" pitchFamily="34" charset="0"/>
              </a:rPr>
              <a: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 name="AutoShape 2" descr="erreurs de langue">
            <a:extLst>
              <a:ext uri="{FF2B5EF4-FFF2-40B4-BE49-F238E27FC236}">
                <a16:creationId xmlns:a16="http://schemas.microsoft.com/office/drawing/2014/main" id="{62931BA1-6C7D-C431-BED6-6316E6110411}"/>
              </a:ext>
            </a:extLst>
          </p:cNvPr>
          <p:cNvSpPr>
            <a:spLocks noChangeAspect="1" noChangeArrowheads="1"/>
          </p:cNvSpPr>
          <p:nvPr/>
        </p:nvSpPr>
        <p:spPr bwMode="auto">
          <a:xfrm>
            <a:off x="-234273" y="-419101"/>
            <a:ext cx="3609975" cy="8382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302667250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DCDateCreated xmlns="http://schemas.microsoft.com/sharepoint/v3/fields">2013-02-28T23:00:00+00:00</_DCDateCreated>
    <Lieu_x0020_de_x0020_la_x0020_formation xmlns="9daed285-81c3-49ff-b705-bbc26c42e2d0">A renseigner</Lieu_x0020_de_x0020_la_x0020_formation>
    <Exaged_DocName xmlns="9daed285-81c3-49ff-b705-bbc26c42e2d0" xsi:nil="true"/>
    <Etat_x0020_du_x0020_document xmlns="9daed285-81c3-49ff-b705-bbc26c42e2d0">Document de travail</Etat_x0020_du_x0020_document>
    <Nom_x0020_de_x0020_la_x0020_formation xmlns="9daed285-81c3-49ff-b705-bbc26c42e2d0">A renseigner</Nom_x0020_de_x0020_la_x0020_formation>
    <TRI xmlns="9daed285-81c3-49ff-b705-bbc26c42e2d0">RPA</TRI>
    <Tags xmlns="9daed285-81c3-49ff-b705-bbc26c42e2d0" xsi:nil="true"/>
    <Structure xmlns="9daed285-81c3-49ff-b705-bbc26c42e2d0">ABES</Structure>
    <Type_x0020_de_x0020_document_x0020_standard xmlns="9daed285-81c3-49ff-b705-bbc26c42e2d0">Diaporama Formation</Type_x0020_de_x0020_document_x0020_standard>
    <N_x00b0__x0020_session xmlns="9daed285-81c3-49ff-b705-bbc26c42e2d0" xsi:nil="true"/>
    <Liste_x0020_machines-serveurs xmlns="4c59061c-6b04-4a40-9eb3-50db48d64b44" xsi:nil="true"/>
    <Nom_x0020_du_x0020_marché xmlns="4c59061c-6b04-4a40-9eb3-50db48d64b44" xsi:nil="true"/>
    <Type_x0020_spec xmlns="9daed285-81c3-49ff-b705-bbc26c42e2d0" xsi:nil="true"/>
    <Type_x0020_de_x0020_document_x0020_technique xmlns="9daed285-81c3-49ff-b705-bbc26c42e2d0" xsi:nil="true"/>
    <Sujet_x0020_convention xmlns="9daed285-81c3-49ff-b705-bbc26c42e2d0" xsi:nil="true"/>
    <Année xmlns="4c59061c-6b04-4a40-9eb3-50db48d64b44">2013</Année>
    <Liste_x0020_des_x0020_applications xmlns="9daed285-81c3-49ff-b705-bbc26c42e2d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Formation PPT" ma:contentTypeID="0x0101006CB4AB078024F24B9AD5E0923C09BE390104070202000EB9456CD1664B4F8505BA321D839010" ma:contentTypeVersion="19" ma:contentTypeDescription="" ma:contentTypeScope="" ma:versionID="17dafa8d3abdaf9bbc76a71875ab81af">
  <xsd:schema xmlns:xsd="http://www.w3.org/2001/XMLSchema" xmlns:xs="http://www.w3.org/2001/XMLSchema" xmlns:p="http://schemas.microsoft.com/office/2006/metadata/properties" xmlns:ns2="9daed285-81c3-49ff-b705-bbc26c42e2d0" xmlns:ns3="4c59061c-6b04-4a40-9eb3-50db48d64b44" xmlns:ns4="http://schemas.microsoft.com/sharepoint/v3/fields" targetNamespace="http://schemas.microsoft.com/office/2006/metadata/properties" ma:root="true" ma:fieldsID="360bc57d380101e1cc4b93aaaf1caedd" ns2:_="" ns3:_="" ns4:_="">
    <xsd:import namespace="9daed285-81c3-49ff-b705-bbc26c42e2d0"/>
    <xsd:import namespace="4c59061c-6b04-4a40-9eb3-50db48d64b44"/>
    <xsd:import namespace="http://schemas.microsoft.com/sharepoint/v3/fields"/>
    <xsd:element name="properties">
      <xsd:complexType>
        <xsd:sequence>
          <xsd:element name="documentManagement">
            <xsd:complexType>
              <xsd:all>
                <xsd:element ref="ns2:Structure" minOccurs="0"/>
                <xsd:element ref="ns2:TRI" minOccurs="0"/>
                <xsd:element ref="ns2:Type_x0020_de_x0020_document_x0020_standard" minOccurs="0"/>
                <xsd:element ref="ns2:Etat_x0020_du_x0020_document" minOccurs="0"/>
                <xsd:element ref="ns3:Année" minOccurs="0"/>
                <xsd:element ref="ns4:_DCDateCreated" minOccurs="0"/>
                <xsd:element ref="ns2:Tags" minOccurs="0"/>
                <xsd:element ref="ns2:Lieu_x0020_de_x0020_la_x0020_formation" minOccurs="0"/>
                <xsd:element ref="ns2:N_x00b0__x0020_session" minOccurs="0"/>
                <xsd:element ref="ns2:Exaged_DocName" minOccurs="0"/>
                <xsd:element ref="ns2:Nom_x0020_de_x0020_la_x0020_formation" minOccurs="0"/>
                <xsd:element ref="ns2:Type_x0020_spec" minOccurs="0"/>
                <xsd:element ref="ns2:Sujet_x0020_convention" minOccurs="0"/>
                <xsd:element ref="ns2:Type_x0020_de_x0020_document_x0020_technique" minOccurs="0"/>
                <xsd:element ref="ns3:Nom_x0020_du_x0020_marché" minOccurs="0"/>
                <xsd:element ref="ns3:Liste_x0020_machines-serveurs" minOccurs="0"/>
                <xsd:element ref="ns2:Liste_x0020_des_x0020_applications" minOccurs="0"/>
                <xsd:element ref="ns3:MediaServiceMetadata" minOccurs="0"/>
                <xsd:element ref="ns3:MediaServiceFastMetadata"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daed285-81c3-49ff-b705-bbc26c42e2d0" elementFormDefault="qualified">
    <xsd:import namespace="http://schemas.microsoft.com/office/2006/documentManagement/types"/>
    <xsd:import namespace="http://schemas.microsoft.com/office/infopath/2007/PartnerControls"/>
    <xsd:element name="Structure" ma:index="2" nillable="true" ma:displayName="Structure émettrice" ma:default="ABES" ma:format="Dropdown" ma:indexed="true" ma:internalName="Structure" ma:readOnly="false">
      <xsd:simpleType>
        <xsd:restriction base="dms:Choice">
          <xsd:enumeration value="AAF"/>
          <xsd:enumeration value="ABES"/>
          <xsd:enumeration value="ADBU"/>
          <xsd:enumeration value="AMUE"/>
          <xsd:enumeration value="AN"/>
          <xsd:enumeration value="ANR"/>
          <xsd:enumeration value="BNF"/>
          <xsd:enumeration value="CERL"/>
          <xsd:enumeration value="CNRS"/>
          <xsd:enumeration value="CNRS-DIST"/>
          <xsd:enumeration value="Couperin"/>
          <xsd:enumeration value="Cellule budgétaire"/>
          <xsd:enumeration value="Cellule Communication"/>
          <xsd:enumeration value="Cellule Qualité"/>
          <xsd:enumeration value="CINES"/>
          <xsd:enumeration value="CRFCB"/>
          <xsd:enumeration value="CTLes"/>
          <xsd:enumeration value="DART"/>
          <xsd:enumeration value="DEP"/>
          <xsd:enumeration value="Direction"/>
          <xsd:enumeration value="DSG"/>
          <xsd:enumeration value="DSG - PACT"/>
          <xsd:enumeration value="DSG - Finances"/>
          <xsd:enumeration value="DSG - RH"/>
          <xsd:enumeration value="DSG - Secrétariat"/>
          <xsd:enumeration value="Dept ADELE"/>
          <xsd:enumeration value="DSI"/>
          <xsd:enumeration value="DSI - P2I"/>
          <xsd:enumeration value="DSI - PEM"/>
          <xsd:enumeration value="DSI - PSD"/>
          <xsd:enumeration value="DSI - PSIR"/>
          <xsd:enumeration value="DSIN - SSGI"/>
          <xsd:enumeration value="DSR"/>
          <xsd:enumeration value="DSR - Méta"/>
          <xsd:enumeration value="DSR - PFD"/>
          <xsd:enumeration value="DSR - PGC"/>
          <xsd:enumeration value="DSR - PGR"/>
          <xsd:enumeration value="DSR - PIT"/>
          <xsd:enumeration value="EGAD"/>
          <xsd:enumeration value="GT-Calames"/>
          <xsd:enumeration value="GT-EAD"/>
          <xsd:enumeration value="FILL"/>
          <xsd:enumeration value="INIST"/>
          <xsd:enumeration value="ISSN"/>
          <xsd:enumeration value="LIRM"/>
          <xsd:enumeration value="MCC"/>
          <xsd:enumeration value="MESR"/>
          <xsd:enumeration value="Mission évaluation"/>
          <xsd:enumeration value="Mission Normalisation"/>
          <xsd:enumeration value="Mission PEB"/>
          <xsd:enumeration value="Missions Projets Européens"/>
          <xsd:enumeration value="Mission Ressources Electroniques"/>
          <xsd:enumeration value="Mission Rétroconversion"/>
          <xsd:enumeration value="Mission SGB mutualisé"/>
          <xsd:enumeration value="Mission Sudoc PS"/>
          <xsd:enumeration value="Mission Thèses"/>
          <xsd:enumeration value="OCLC"/>
          <xsd:enumeration value="Réseau Calames"/>
          <xsd:enumeration value="Réseau Sudoc"/>
          <xsd:enumeration value="Réseau Sudoc-PS"/>
          <xsd:enumeration value="Réseau thèses"/>
          <xsd:enumeration value="RNSR"/>
          <xsd:enumeration value="SIAF"/>
          <xsd:enumeration value="Autre"/>
        </xsd:restriction>
      </xsd:simpleType>
    </xsd:element>
    <xsd:element name="TRI" ma:index="3" nillable="true" ma:displayName="Trigramme" ma:default="A renseigner" ma:format="Dropdown" ma:internalName="TRI" ma:readOnly="false">
      <xsd:simpleType>
        <xsd:restriction base="dms:Choice">
          <xsd:enumeration value="A renseigner"/>
          <xsd:enumeration value="ABA"/>
          <xsd:enumeration value="ACT"/>
          <xsd:enumeration value="AFE"/>
          <xsd:enumeration value="AGT"/>
          <xsd:enumeration value="AHE"/>
          <xsd:enumeration value="AJL"/>
          <xsd:enumeration value="ALM"/>
          <xsd:enumeration value="ALP"/>
          <xsd:enumeration value="AMZ"/>
          <xsd:enumeration value="BBR"/>
          <xsd:enumeration value="BCS"/>
          <xsd:enumeration value="BEB"/>
          <xsd:enumeration value="BDE"/>
          <xsd:enumeration value="BML"/>
          <xsd:enumeration value="BTS"/>
          <xsd:enumeration value="CAD"/>
          <xsd:enumeration value="CBD"/>
          <xsd:enumeration value="CCI"/>
          <xsd:enumeration value="CDE"/>
          <xsd:enumeration value="CDT"/>
          <xsd:enumeration value="CFY"/>
          <xsd:enumeration value="CLY"/>
          <xsd:enumeration value="CMC"/>
          <xsd:enumeration value="COU"/>
          <xsd:enumeration value="CPD"/>
          <xsd:enumeration value="CST"/>
          <xsd:enumeration value="DBZ"/>
          <xsd:enumeration value="DED"/>
          <xsd:enumeration value="DOO"/>
          <xsd:enumeration value="DRY"/>
          <xsd:enumeration value="DSA"/>
          <xsd:enumeration value="DST"/>
          <xsd:enumeration value="ECU"/>
          <xsd:enumeration value="ECT"/>
          <xsd:enumeration value="EHR"/>
          <xsd:enumeration value="ELS"/>
          <xsd:enumeration value="EMS"/>
          <xsd:enumeration value="ENO"/>
          <xsd:enumeration value="ERM"/>
          <xsd:enumeration value="FBE"/>
          <xsd:enumeration value="FBT"/>
          <xsd:enumeration value="FCR"/>
          <xsd:enumeration value="FBR"/>
          <xsd:enumeration value="FML"/>
          <xsd:enumeration value="FPX"/>
          <xsd:enumeration value="FRF"/>
          <xsd:enumeration value="GLT"/>
          <xsd:enumeration value="GTS"/>
          <xsd:enumeration value="HLE"/>
          <xsd:enumeration value="HST"/>
          <xsd:enumeration value="IAN"/>
          <xsd:enumeration value="ILU"/>
          <xsd:enumeration value="IMN"/>
          <xsd:enumeration value="IMR"/>
          <xsd:enumeration value="JBN"/>
          <xsd:enumeration value="JCE"/>
          <xsd:enumeration value="JFH"/>
          <xsd:enumeration value="JFZ"/>
          <xsd:enumeration value="JGT"/>
          <xsd:enumeration value="JHN"/>
          <xsd:enumeration value="JKN"/>
          <xsd:enumeration value="JLR"/>
          <xsd:enumeration value="JLP"/>
          <xsd:enumeration value="JMF"/>
          <xsd:enumeration value="JML"/>
          <xsd:enumeration value="JNO"/>
          <xsd:enumeration value="JPA"/>
          <xsd:enumeration value="JVK"/>
          <xsd:enumeration value="KGX"/>
          <xsd:enumeration value="KMI"/>
          <xsd:enumeration value="LBA"/>
          <xsd:enumeration value="LBL"/>
          <xsd:enumeration value="LBT"/>
          <xsd:enumeration value="LJZ"/>
          <xsd:enumeration value="LNA"/>
          <xsd:enumeration value="LPL"/>
          <xsd:enumeration value="MBA"/>
          <xsd:enumeration value="MBN"/>
          <xsd:enumeration value="MBT"/>
          <xsd:enumeration value="MCN"/>
          <xsd:enumeration value="MCO"/>
          <xsd:enumeration value="MCR"/>
          <xsd:enumeration value="MCS"/>
          <xsd:enumeration value="MEN"/>
          <xsd:enumeration value="MGD"/>
          <xsd:enumeration value="MGT"/>
          <xsd:enumeration value="MGX"/>
          <xsd:enumeration value="MJN"/>
          <xsd:enumeration value="MLD"/>
          <xsd:enumeration value="MLP"/>
          <xsd:enumeration value="MPA"/>
          <xsd:enumeration value="MPD"/>
          <xsd:enumeration value="MPN"/>
          <xsd:enumeration value="MPR"/>
          <xsd:enumeration value="MPT"/>
          <xsd:enumeration value="MRX"/>
          <xsd:enumeration value="MSO"/>
          <xsd:enumeration value="MSR"/>
          <xsd:enumeration value="MTE"/>
          <xsd:enumeration value="MYG"/>
          <xsd:enumeration value="NBD"/>
          <xsd:enumeration value="NBT"/>
          <xsd:enumeration value="NMN"/>
          <xsd:enumeration value="OCN"/>
          <xsd:enumeration value="OKI"/>
          <xsd:enumeration value="OMZ"/>
          <xsd:enumeration value="ORX"/>
          <xsd:enumeration value="PDZ"/>
          <xsd:enumeration value="PFK"/>
          <xsd:enumeration value="PLP"/>
          <xsd:enumeration value="PMA"/>
          <xsd:enumeration value="PMI"/>
          <xsd:enumeration value="PML"/>
          <xsd:enumeration value="PPN"/>
          <xsd:enumeration value="PPO"/>
          <xsd:enumeration value="PPS"/>
          <xsd:enumeration value="RBD"/>
          <xsd:enumeration value="RJD"/>
          <xsd:enumeration value="ROA"/>
          <xsd:enumeration value="RPA"/>
          <xsd:enumeration value="RPT"/>
          <xsd:enumeration value="SBL"/>
          <xsd:enumeration value="SDT"/>
          <xsd:enumeration value="SGT"/>
          <xsd:enumeration value="SGY"/>
          <xsd:enumeration value="SLM"/>
          <xsd:enumeration value="SNX"/>
          <xsd:enumeration value="SPE"/>
          <xsd:enumeration value="SPR"/>
          <xsd:enumeration value="SQN"/>
          <xsd:enumeration value="SRY"/>
          <xsd:enumeration value="SSI"/>
          <xsd:enumeration value="TCN"/>
          <xsd:enumeration value="TCS"/>
          <xsd:enumeration value="TDN"/>
          <xsd:enumeration value="TFU"/>
          <xsd:enumeration value="TMX"/>
          <xsd:enumeration value="TRT"/>
          <xsd:enumeration value="TZA"/>
          <xsd:enumeration value="VGO"/>
          <xsd:enumeration value="VSA"/>
          <xsd:enumeration value="YBN"/>
          <xsd:enumeration value="YDD"/>
          <xsd:enumeration value="YNS"/>
        </xsd:restriction>
      </xsd:simpleType>
    </xsd:element>
    <xsd:element name="Type_x0020_de_x0020_document_x0020_standard" ma:index="4" nillable="true" ma:displayName="Type de document" ma:default="A renseigner" ma:format="Dropdown" ma:internalName="Type_x0020_de_x0020_document_x0020_standard" ma:readOnly="false">
      <xsd:simpleType>
        <xsd:restriction base="dms:Choice">
          <xsd:enumeration value="A renseigner"/>
          <xsd:enumeration value="Acte d'engagement"/>
          <xsd:enumeration value="Affichette porte"/>
          <xsd:enumeration value="Annexe"/>
          <xsd:enumeration value="Annexe 2"/>
          <xsd:enumeration value="Annuaire"/>
          <xsd:enumeration value="Avenant"/>
          <xsd:enumeration value="Avenant au marché"/>
          <xsd:enumeration value="BE"/>
          <xsd:enumeration value="Besoins fonctionnels"/>
          <xsd:enumeration value="Bon de livraison"/>
          <xsd:enumeration value="Brochure commerciale"/>
          <xsd:enumeration value="CCAP"/>
          <xsd:enumeration value="CCTP"/>
          <xsd:enumeration value="Chevalet"/>
          <xsd:enumeration value="Chrono"/>
          <xsd:enumeration value="Compte-rendu réunion"/>
          <xsd:enumeration value="Convention"/>
          <xsd:enumeration value="Courrier"/>
          <xsd:enumeration value="DC 1"/>
          <xsd:enumeration value="DC 2"/>
          <xsd:enumeration value="Déclaration"/>
          <xsd:enumeration value="Demande de précisions"/>
          <xsd:enumeration value="Devis"/>
          <xsd:enumeration value="Diaporama Formation"/>
          <xsd:enumeration value="Documentation fonctionnelle"/>
          <xsd:enumeration value="Documentation technique"/>
          <xsd:enumeration value="Dossier de candidature"/>
          <xsd:enumeration value="Dossier d'exploitation"/>
          <xsd:enumeration value="Dossier de spécifications"/>
          <xsd:enumeration value="Dossier de recette"/>
          <xsd:enumeration value="Enquête"/>
          <xsd:enumeration value="Etiquette"/>
          <xsd:enumeration value="Etude"/>
          <xsd:enumeration value="Fiche application"/>
          <xsd:enumeration value="Fiche formateur"/>
          <xsd:enumeration value="Fiche projet"/>
          <xsd:enumeration value="Licence"/>
          <xsd:enumeration value="Manuel"/>
          <xsd:enumeration value="Norme"/>
          <xsd:enumeration value="Note"/>
          <xsd:enumeration value="Notification"/>
          <xsd:enumeration value="Notification rejet"/>
          <xsd:enumeration value="Ordre du jour réunion"/>
          <xsd:enumeration value="Organigramme"/>
          <xsd:enumeration value="Ouverture de plis"/>
          <xsd:enumeration value="Plan de formation"/>
          <xsd:enumeration value="Plan de communication"/>
          <xsd:enumeration value="Plaquette - brochure"/>
          <xsd:enumeration value="Présentation - Communication"/>
          <xsd:enumeration value="Procédure"/>
          <xsd:enumeration value="Programme (formation)"/>
          <xsd:enumeration value="Prospective"/>
          <xsd:enumeration value="Rapport"/>
          <xsd:enumeration value="Rapport d'activité"/>
          <xsd:enumeration value="Rapport d'analyse"/>
          <xsd:enumeration value="Rapport de présentation"/>
          <xsd:enumeration value="Reconduction"/>
          <xsd:enumeration value="Revue application"/>
          <xsd:enumeration value="Specs développement"/>
          <xsd:enumeration value="Support"/>
          <xsd:enumeration value="Tableau de bord"/>
          <xsd:enumeration value="Tableau de suivi"/>
          <xsd:enumeration value="TP Formation"/>
          <xsd:enumeration value="TP jeu1"/>
          <xsd:enumeration value="TP jeu2"/>
          <xsd:enumeration value="TP jeu3"/>
          <xsd:enumeration value="Tp jeu corsé"/>
          <xsd:enumeration value="Autre"/>
        </xsd:restriction>
      </xsd:simpleType>
    </xsd:element>
    <xsd:element name="Etat_x0020_du_x0020_document" ma:index="5" nillable="true" ma:displayName="Etat du document" ma:format="Dropdown" ma:internalName="Etat_x0020_du_x0020_document" ma:readOnly="false">
      <xsd:simpleType>
        <xsd:restriction base="dms:Choice">
          <xsd:enumeration value="Brouillon"/>
          <xsd:enumeration value="Document de travail"/>
          <xsd:enumeration value="Document préparatoire"/>
          <xsd:enumeration value="A valider"/>
          <xsd:enumeration value="Validé"/>
          <xsd:enumeration value="Diffusé"/>
          <xsd:enumeration value="Applicable"/>
          <xsd:enumeration value="En cours de publication"/>
          <xsd:enumeration value="Prêt à publier"/>
          <xsd:enumeration value="Publié"/>
          <xsd:enumeration value="Périmé"/>
          <xsd:enumeration value="Version finale à conserver"/>
        </xsd:restriction>
      </xsd:simpleType>
    </xsd:element>
    <xsd:element name="Tags" ma:index="10" nillable="true" ma:displayName="Tags" ma:internalName="Tags" ma:readOnly="false">
      <xsd:simpleType>
        <xsd:restriction base="dms:Text">
          <xsd:maxLength value="255"/>
        </xsd:restriction>
      </xsd:simpleType>
    </xsd:element>
    <xsd:element name="Lieu_x0020_de_x0020_la_x0020_formation" ma:index="11" nillable="true" ma:displayName="Lieu de la formation" ma:default="A renseigner" ma:format="Dropdown" ma:internalName="Lieu_x0020_de_x0020_la_x0020_formation" ma:readOnly="false">
      <xsd:simpleType>
        <xsd:restriction base="dms:Choice">
          <xsd:enumeration value="A renseigner"/>
          <xsd:enumeration value="Montpellier"/>
          <xsd:enumeration value="Paris"/>
        </xsd:restriction>
      </xsd:simpleType>
    </xsd:element>
    <xsd:element name="N_x00b0__x0020_session" ma:index="12" nillable="true" ma:displayName="N° session" ma:internalName="N_x00B0__x0020_session" ma:readOnly="false">
      <xsd:simpleType>
        <xsd:restriction base="dms:Text">
          <xsd:maxLength value="250"/>
        </xsd:restriction>
      </xsd:simpleType>
    </xsd:element>
    <xsd:element name="Exaged_DocName" ma:index="14" nillable="true" ma:displayName="Nom du document" ma:hidden="true" ma:internalName="Exaged_DocName" ma:readOnly="false">
      <xsd:simpleType>
        <xsd:restriction base="dms:Text"/>
      </xsd:simpleType>
    </xsd:element>
    <xsd:element name="Nom_x0020_de_x0020_la_x0020_formation" ma:index="20" nillable="true" ma:displayName="Liste des formations" ma:default="A renseigner" ma:format="Dropdown" ma:internalName="Nom_x0020_de_x0020_la_x0020_formation" ma:readOnly="false">
      <xsd:simpleType>
        <xsd:restriction base="dms:Choice">
          <xsd:enumeration value="A renseigner"/>
          <xsd:enumeration value="Calames"/>
          <xsd:enumeration value="Collègues"/>
          <xsd:enumeration value="Coordi"/>
          <xsd:enumeration value="Coraut"/>
          <xsd:enumeration value="Immersion"/>
          <xsd:enumeration value="INIT"/>
          <xsd:enumeration value="Moodle"/>
          <xsd:enumeration value="RespCR"/>
          <xsd:enumeration value="STAR"/>
          <xsd:enumeration value="SUPEB"/>
          <xsd:enumeration value="WebDewey"/>
          <xsd:enumeration value="Webstats"/>
          <xsd:enumeration value="WinIBW"/>
        </xsd:restriction>
      </xsd:simpleType>
    </xsd:element>
    <xsd:element name="Type_x0020_spec" ma:index="21" nillable="true" ma:displayName="Concerne" ma:default="A renseigner" ma:hidden="true" ma:internalName="Type_x0020_spec" ma:readOnly="false">
      <xsd:complexType>
        <xsd:complexContent>
          <xsd:extension base="dms:MultiChoiceFillIn">
            <xsd:sequence>
              <xsd:element name="Value" maxOccurs="unbounded" minOccurs="0" nillable="true">
                <xsd:simpleType>
                  <xsd:union memberTypes="dms:Text">
                    <xsd:simpleType>
                      <xsd:restriction base="dms:Choice">
                        <xsd:enumeration value="A renseigner"/>
                        <xsd:enumeration value="APCC"/>
                        <xsd:enumeration value="CBS"/>
                        <xsd:enumeration value="Exports à la demande"/>
                        <xsd:enumeration value="Exports réguliers"/>
                        <xsd:enumeration value="Exports hors réseaux"/>
                        <xsd:enumeration value="Guide Méthodo"/>
                        <xsd:enumeration value="Imports Sudoc"/>
                        <xsd:enumeration value="PSI"/>
                        <xsd:enumeration value="Scripts"/>
                        <xsd:enumeration value="Self Sudoc"/>
                        <xsd:enumeration value="Site Web"/>
                        <xsd:enumeration value="Supeb"/>
                        <xsd:enumeration value="Webstats"/>
                        <xsd:enumeration value="WinIBW"/>
                        <xsd:enumeration value="Z39-50"/>
                      </xsd:restriction>
                    </xsd:simpleType>
                  </xsd:union>
                </xsd:simpleType>
              </xsd:element>
            </xsd:sequence>
          </xsd:extension>
        </xsd:complexContent>
      </xsd:complexType>
    </xsd:element>
    <xsd:element name="Sujet_x0020_convention" ma:index="22" nillable="true" ma:displayName="Nom de la convention" ma:default="A renseigner" ma:format="Dropdown" ma:hidden="true" ma:internalName="Sujet_x0020_convention" ma:readOnly="false">
      <xsd:simpleType>
        <xsd:restriction base="dms:Choice">
          <xsd:enumeration value="A renseigner"/>
          <xsd:enumeration value="Calames"/>
          <xsd:enumeration value="CERL"/>
          <xsd:enumeration value="Cession de données"/>
          <xsd:enumeration value="Groupement commandes"/>
          <xsd:enumeration value="IdRef"/>
          <xsd:enumeration value="PebWeb"/>
          <xsd:enumeration value="PebWini"/>
          <xsd:enumeration value="RetroCalames"/>
          <xsd:enumeration value="RetroSociétés"/>
          <xsd:enumeration value="Star"/>
          <xsd:enumeration value="Step"/>
          <xsd:enumeration value="Sudoc"/>
          <xsd:enumeration value="Sudoc-PS"/>
          <xsd:enumeration value="Thèses"/>
          <xsd:enumeration value="WebDewey"/>
          <xsd:enumeration value="WorldCat"/>
          <xsd:enumeration value="Autres"/>
        </xsd:restriction>
      </xsd:simpleType>
    </xsd:element>
    <xsd:element name="Type_x0020_de_x0020_document_x0020_technique" ma:index="23" nillable="true" ma:displayName="Type de document technique" ma:default="A renseigner" ma:format="Dropdown" ma:hidden="true" ma:internalName="Type_x0020_de_x0020_document_x0020_technique" ma:readOnly="false">
      <xsd:simpleType>
        <xsd:restriction base="dms:Choice">
          <xsd:enumeration value="A renseigner"/>
          <xsd:enumeration value="Dossier de recette"/>
          <xsd:enumeration value="Fiche exploitation"/>
          <xsd:enumeration value="Fiche application"/>
          <xsd:enumeration value="Procédure"/>
          <xsd:enumeration value="Revue d'application"/>
        </xsd:restriction>
      </xsd:simpleType>
    </xsd:element>
    <xsd:element name="Liste_x0020_des_x0020_applications" ma:index="26" nillable="true" ma:displayName="Liste des applications" ma:default="Autre" ma:format="Dropdown" ma:internalName="Liste_x0020_des_x0020_applications" ma:readOnly="false">
      <xsd:simpleType>
        <xsd:restriction base="dms:Choice">
          <xsd:enumeration value="Autre"/>
          <xsd:enumeration value="ABESstp"/>
          <xsd:enumeration value="APCC"/>
          <xsd:enumeration value="API"/>
          <xsd:enumeration value="Archives Elsevier"/>
          <xsd:enumeration value="Bacon"/>
          <xsd:enumeration value="Bazar"/>
          <xsd:enumeration value="Bibserv"/>
          <xsd:enumeration value="Bifor"/>
          <xsd:enumeration value="Bodet"/>
          <xsd:enumeration value="BOUDA"/>
          <xsd:enumeration value="Calames"/>
          <xsd:enumeration value="CBS"/>
          <xsd:enumeration value="Cidemis"/>
          <xsd:enumeration value="Colodus"/>
          <xsd:enumeration value="Demande exemplarisation"/>
          <xsd:enumeration value="DocBook-Upcast"/>
          <xsd:enumeration value="Export à la demande"/>
          <xsd:enumeration value="Finances"/>
          <xsd:enumeration value="Formulaires"/>
          <xsd:enumeration value="GALA"/>
          <xsd:enumeration value="Girafe"/>
          <xsd:enumeration value="GTD"/>
          <xsd:enumeration value="Guide méthodo"/>
          <xsd:enumeration value="Hub"/>
          <xsd:enumeration value="IdRef"/>
          <xsd:enumeration value="LAGAF"/>
          <xsd:enumeration value="LN"/>
          <xsd:enumeration value="Logiciels Windows"/>
          <xsd:enumeration value="Messagerie - Listes"/>
          <xsd:enumeration value="Micro webservices"/>
          <xsd:enumeration value="Moodle"/>
          <xsd:enumeration value="Numes"/>
          <xsd:enumeration value="Périscope"/>
          <xsd:enumeration value="PRADA"/>
          <xsd:enumeration value="PSI"/>
          <xsd:enumeration value="Qualinca"/>
          <xsd:enumeration value="RAFA"/>
          <xsd:enumeration value="Réseau"/>
          <xsd:enumeration value="Scenari"/>
          <xsd:enumeration value="Sécurité"/>
          <xsd:enumeration value="Self"/>
          <xsd:enumeration value="SGBm"/>
          <xsd:enumeration value="SI interne"/>
          <xsd:enumeration value="Signets Universités"/>
          <xsd:enumeration value="Site de veille"/>
          <xsd:enumeration value="Site ABES"/>
          <xsd:enumeration value="SNEG"/>
          <xsd:enumeration value="SolrTotal"/>
          <xsd:enumeration value="STAR"/>
          <xsd:enumeration value="Stockage"/>
          <xsd:enumeration value="STEP"/>
          <xsd:enumeration value="Sudoc"/>
          <xsd:enumeration value="Sudoc local"/>
          <xsd:enumeration value="SyRHA"/>
          <xsd:enumeration value="Theses.fr"/>
          <xsd:enumeration value="Transition biblio"/>
          <xsd:enumeration value="Upcast"/>
          <xsd:enumeration value="Webex"/>
          <xsd:enumeration value="Webstats"/>
          <xsd:enumeration value="WinIBW"/>
          <xsd:enumeration value="Winniprint"/>
        </xsd:restriction>
      </xsd:simpleType>
    </xsd:element>
  </xsd:schema>
  <xsd:schema xmlns:xsd="http://www.w3.org/2001/XMLSchema" xmlns:xs="http://www.w3.org/2001/XMLSchema" xmlns:dms="http://schemas.microsoft.com/office/2006/documentManagement/types" xmlns:pc="http://schemas.microsoft.com/office/infopath/2007/PartnerControls" targetNamespace="4c59061c-6b04-4a40-9eb3-50db48d64b44" elementFormDefault="qualified">
    <xsd:import namespace="http://schemas.microsoft.com/office/2006/documentManagement/types"/>
    <xsd:import namespace="http://schemas.microsoft.com/office/infopath/2007/PartnerControls"/>
    <xsd:element name="Année" ma:index="6" nillable="true" ma:displayName="Année" ma:default="A renseigner" ma:format="Dropdown" ma:internalName="Ann_x00e9_e" ma:readOnly="false">
      <xsd:simpleType>
        <xsd:restriction base="dms:Choice">
          <xsd:enumeration value="A renseigner"/>
          <xsd:enumeration value="2024"/>
          <xsd:enumeration value="2023"/>
          <xsd:enumeration value="2022"/>
          <xsd:enumeration value="2021"/>
          <xsd:enumeration value="2020"/>
          <xsd:enumeration value="2019"/>
          <xsd:enumeration value="2018"/>
          <xsd:enumeration value="2017"/>
          <xsd:enumeration value="2016"/>
          <xsd:enumeration value="2015"/>
          <xsd:enumeration value="2014"/>
          <xsd:enumeration value="2013"/>
          <xsd:enumeration value="2012"/>
          <xsd:enumeration value="2011"/>
          <xsd:enumeration value="2010"/>
          <xsd:enumeration value="2009"/>
          <xsd:enumeration value="2008"/>
          <xsd:enumeration value="2007"/>
          <xsd:enumeration value="2006"/>
          <xsd:enumeration value="2005"/>
          <xsd:enumeration value="2004"/>
          <xsd:enumeration value="2003"/>
          <xsd:enumeration value="2002"/>
          <xsd:enumeration value="2001"/>
          <xsd:enumeration value="2000"/>
          <xsd:enumeration value="1999"/>
          <xsd:enumeration value="1998"/>
          <xsd:enumeration value="1997"/>
          <xsd:enumeration value="1996"/>
          <xsd:enumeration value="1995"/>
        </xsd:restriction>
      </xsd:simpleType>
    </xsd:element>
    <xsd:element name="Nom_x0020_du_x0020_marché" ma:index="24" nillable="true" ma:displayName="Nom du marché" ma:default="A renseigner" ma:format="Dropdown" ma:hidden="true" ma:internalName="Nom_x0020_du_x0020_march_x00e9_" ma:readOnly="false">
      <xsd:simpleType>
        <xsd:restriction base="dms:Choice">
          <xsd:enumeration value="A renseigner"/>
          <xsd:enumeration value="CAIRN"/>
          <xsd:enumeration value="CAS"/>
          <xsd:enumeration value="Dalloz"/>
          <xsd:enumeration value="Doctrinal plus"/>
          <xsd:enumeration value="EBSCO - Business Source"/>
          <xsd:enumeration value="Elsevier-ScienceDirect"/>
          <xsd:enumeration value="JSTOR"/>
          <xsd:enumeration value="Lamyline"/>
          <xsd:enumeration value="Lexis-Nexis - Jurisclasseur"/>
          <xsd:enumeration value="Proquest - Chadwyck-Healey"/>
        </xsd:restriction>
      </xsd:simpleType>
    </xsd:element>
    <xsd:element name="Liste_x0020_machines-serveurs" ma:index="25" nillable="true" ma:displayName="Liste des machines-serveurs" ma:default="à renseigner" ma:format="Dropdown" ma:internalName="Liste_x0020_machines_x002d_serveurs" ma:readOnly="false">
      <xsd:simpleType>
        <xsd:restriction base="dms:Choice">
          <xsd:enumeration value="à renseigner"/>
          <xsd:enumeration value="actif réseau"/>
          <xsd:enumeration value="antivirus"/>
          <xsd:enumeration value="baie de stockage"/>
          <xsd:enumeration value="imprimantes"/>
          <xsd:enumeration value="messagerie"/>
          <xsd:enumeration value="visioconférence"/>
          <xsd:enumeration value="sauvegarde"/>
          <xsd:enumeration value="téléphone"/>
          <xsd:enumeration value="se linux unix"/>
          <xsd:enumeration value="se linux"/>
          <xsd:enumeration value="se unix"/>
          <xsd:enumeration value="se windows"/>
          <xsd:enumeration value="serveur socle"/>
          <xsd:enumeration value="serveur virtuel"/>
          <xsd:enumeration value="solaris"/>
          <xsd:enumeration value="station de travail"/>
        </xsd:restriction>
      </xsd:simpleType>
    </xsd:element>
    <xsd:element name="MediaServiceMetadata" ma:index="27" nillable="true" ma:displayName="MediaServiceMetadata" ma:hidden="true" ma:internalName="MediaServiceMetadata" ma:readOnly="true">
      <xsd:simpleType>
        <xsd:restriction base="dms:Note"/>
      </xsd:simpleType>
    </xsd:element>
    <xsd:element name="MediaServiceFastMetadata" ma:index="28" nillable="true" ma:displayName="MediaServiceFastMetadata" ma:hidden="true" ma:internalName="MediaServiceFastMetadata" ma:readOnly="true">
      <xsd:simpleType>
        <xsd:restriction base="dms:Note"/>
      </xsd:simpleType>
    </xsd:element>
    <xsd:element name="MediaServiceObjectDetectorVersions" ma:index="29" nillable="true" ma:displayName="MediaServiceObjectDetectorVersions" ma:description="" ma:hidden="true" ma:internalName="MediaServiceObjectDetectorVersions" ma:readOnly="true">
      <xsd:simpleType>
        <xsd:restriction base="dms:Text"/>
      </xsd:simpleType>
    </xsd:element>
    <xsd:element name="MediaServiceSearchProperties" ma:index="3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DCDateCreated" ma:index="7" nillable="true" ma:displayName="Date de création" ma:default="[today]" ma:description="Date à laquelle la ressource a été créée" ma:format="DateOnly" ma:internalName="_DCDateCreated" ma:readOnly="fals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8" ma:displayName="Type de contenu"/>
        <xsd:element ref="dc:title" minOccurs="0" maxOccurs="1" ma:index="1" ma:displayName="Titre"/>
        <xsd:element ref="dc:subject" minOccurs="0" maxOccurs="1"/>
        <xsd:element ref="dc:description" minOccurs="0" maxOccurs="1" ma:index="8" ma:displayName="Commentaires"/>
        <xsd:element name="keywords" minOccurs="0" maxOccurs="1" type="xsd:string" ma:index="9" ma:displayName="Mots clé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1D3DA22-16E7-418E-A1F2-1C90A5F308B5}">
  <ds:schemaRefs>
    <ds:schemaRef ds:uri="http://schemas.microsoft.com/office/2006/metadata/properties"/>
    <ds:schemaRef ds:uri="http://schemas.microsoft.com/sharepoint/v3/fields"/>
    <ds:schemaRef ds:uri="4c59061c-6b04-4a40-9eb3-50db48d64b44"/>
    <ds:schemaRef ds:uri="http://schemas.microsoft.com/office/2006/documentManagement/types"/>
    <ds:schemaRef ds:uri="http://www.w3.org/XML/1998/namespace"/>
    <ds:schemaRef ds:uri="http://schemas.microsoft.com/office/infopath/2007/PartnerControls"/>
    <ds:schemaRef ds:uri="9daed285-81c3-49ff-b705-bbc26c42e2d0"/>
    <ds:schemaRef ds:uri="http://purl.org/dc/dcmitype/"/>
    <ds:schemaRef ds:uri="http://schemas.openxmlformats.org/package/2006/metadata/core-properties"/>
    <ds:schemaRef ds:uri="http://purl.org/dc/terms/"/>
    <ds:schemaRef ds:uri="http://purl.org/dc/elements/1.1/"/>
  </ds:schemaRefs>
</ds:datastoreItem>
</file>

<file path=customXml/itemProps2.xml><?xml version="1.0" encoding="utf-8"?>
<ds:datastoreItem xmlns:ds="http://schemas.openxmlformats.org/officeDocument/2006/customXml" ds:itemID="{633C7513-14A8-4550-AEDA-C4E9602D4A61}">
  <ds:schemaRefs>
    <ds:schemaRef ds:uri="http://schemas.microsoft.com/sharepoint/v3/contenttype/forms"/>
  </ds:schemaRefs>
</ds:datastoreItem>
</file>

<file path=customXml/itemProps3.xml><?xml version="1.0" encoding="utf-8"?>
<ds:datastoreItem xmlns:ds="http://schemas.openxmlformats.org/officeDocument/2006/customXml" ds:itemID="{44F56832-AC8A-465D-87CE-98F1123448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daed285-81c3-49ff-b705-bbc26c42e2d0"/>
    <ds:schemaRef ds:uri="4c59061c-6b04-4a40-9eb3-50db48d64b44"/>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57</TotalTime>
  <Words>3919</Words>
  <Application>Microsoft Office PowerPoint</Application>
  <PresentationFormat>Grand écran</PresentationFormat>
  <Paragraphs>148</Paragraphs>
  <Slides>30</Slides>
  <Notes>4</Notes>
  <HiddenSlides>0</HiddenSlides>
  <MMClips>0</MMClips>
  <ScaleCrop>false</ScaleCrop>
  <HeadingPairs>
    <vt:vector size="4" baseType="variant">
      <vt:variant>
        <vt:lpstr>Thème</vt:lpstr>
      </vt:variant>
      <vt:variant>
        <vt:i4>1</vt:i4>
      </vt:variant>
      <vt:variant>
        <vt:lpstr>Titres des diapositives</vt:lpstr>
      </vt:variant>
      <vt:variant>
        <vt:i4>30</vt:i4>
      </vt:variant>
    </vt:vector>
  </HeadingPairs>
  <TitlesOfParts>
    <vt:vector size="31" baseType="lpstr">
      <vt:lpstr>Thème Office</vt:lpstr>
      <vt:lpstr>Présentation PowerPoint</vt:lpstr>
      <vt:lpstr>plan</vt:lpstr>
      <vt:lpstr>Les données codées dans le  format UNIMARC</vt:lpstr>
      <vt:lpstr>PARTIE 1 : LES DONNÉES CODÉES INDISPENSABLES</vt:lpstr>
      <vt:lpstr>Les données codées indispensables</vt:lpstr>
      <vt:lpstr>Zone 100 : La date de publication</vt:lpstr>
      <vt:lpstr>Zone 101 : La langue</vt:lpstr>
      <vt:lpstr>Zone 101 : La langue</vt:lpstr>
      <vt:lpstr>Zone 101 : La langue</vt:lpstr>
      <vt:lpstr>Zone 102 : Le pays</vt:lpstr>
      <vt:lpstr>Zone 102 : Le pays</vt:lpstr>
      <vt:lpstr>Zone 008 : Le type de document</vt:lpstr>
      <vt:lpstr>PARtIE 2 : LES DONNÉES CODÉES À FORTE VALEUR AJOUTÉE POUR LES USAGERS</vt:lpstr>
      <vt:lpstr>Les données codées à forte valeur ajoutée</vt:lpstr>
      <vt:lpstr>La nature des illustrations</vt:lpstr>
      <vt:lpstr>La nature du contenu</vt:lpstr>
      <vt:lpstr>Les congrès</vt:lpstr>
      <vt:lpstr>Les mélanges</vt:lpstr>
      <vt:lpstr>Les index</vt:lpstr>
      <vt:lpstr>Le genre littéraire</vt:lpstr>
      <vt:lpstr>Les biographies</vt:lpstr>
      <vt:lpstr>PARTIE 3 : ZOOM SUR LA LANGUE DE CATALOGAGE</vt:lpstr>
      <vt:lpstr>Cataloguer en français</vt:lpstr>
      <vt:lpstr>Le français, langue de catalogage</vt:lpstr>
      <vt:lpstr>Le français, langue de catalogage</vt:lpstr>
      <vt:lpstr>Le français, langue de catalogage</vt:lpstr>
      <vt:lpstr>Le français, langue de catalogage</vt:lpstr>
      <vt:lpstr>Le français, langue de catalogage</vt:lpstr>
      <vt:lpstr>Le français, langue de catalogage</vt:lpstr>
      <vt:lpstr>Le français, langue de catalogage</vt:lpstr>
    </vt:vector>
  </TitlesOfParts>
  <Company>ABES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Participer à la qualité de la base Sudoc en resenignant les données codées</dc:title>
  <dc:creator>Olivier Kosinski</dc:creator>
  <cp:keywords/>
  <dc:description/>
  <cp:lastModifiedBy>Laurent Piquemal</cp:lastModifiedBy>
  <cp:revision>5</cp:revision>
  <dcterms:created xsi:type="dcterms:W3CDTF">2014-12-08T14:08:59Z</dcterms:created>
  <dcterms:modified xsi:type="dcterms:W3CDTF">2024-07-05T09:32:22Z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0x0101006CB4AB078024F24B9AD5E0923C09BE390104070202000EB9456CD1664B4F8505BA321D839010</vt:lpwstr>
  </property>
  <property fmtid="{D5CDD505-2E9C-101B-9397-08002B2CF9AE}" pid="3" name="Order">
    <vt:r8>18300</vt:r8>
  </property>
  <property fmtid="{D5CDD505-2E9C-101B-9397-08002B2CF9AE}" pid="4" name="Agent Abes">
    <vt:lpwstr/>
  </property>
</Properties>
</file>