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5" r:id="rId6"/>
    <p:sldId id="284" r:id="rId7"/>
    <p:sldId id="283" r:id="rId8"/>
    <p:sldId id="279" r:id="rId9"/>
    <p:sldId id="285" r:id="rId10"/>
    <p:sldId id="282" r:id="rId11"/>
    <p:sldId id="280" r:id="rId12"/>
    <p:sldId id="281" r:id="rId13"/>
  </p:sldIdLst>
  <p:sldSz cx="9144000" cy="6858000" type="screen4x3"/>
  <p:notesSz cx="7099300" cy="10234613"/>
  <p:defaultTextStyle>
    <a:defPPr>
      <a:defRPr lang="fr-FR"/>
    </a:defPPr>
    <a:lvl1pPr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23863" indent="33338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47725" indent="66675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71588" indent="10001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97038" indent="13176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66"/>
    <a:srgbClr val="4B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9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AC52DFBF-DE52-41A7-8970-F386C51C9AA7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17AB2EA-FB2C-417C-A95E-8DFFC73F01F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50636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CFF53056-42A8-4835-9EE2-2703D383DD1B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9842639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863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725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158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703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1789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6148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0505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4862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7572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1C9DA1-8BA7-4B20-84E0-99FC4F48EC8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8761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BE5A94-4CFE-4689-A546-0EF27D8D00C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6446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D77B0C-AFA6-4821-A8AA-2AC464ED3C0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85029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333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FD0542-B2DA-4CB2-A77B-7497A89B5F9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77311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4873" tIns="42436" rIns="84873" bIns="42436" rtlCol="0" anchor="ctr"/>
          <a:lstStyle>
            <a:lvl1pPr algn="ctr" defTabSz="848715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752A0EB-0B90-42E2-83D0-4A149224EB2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6381750"/>
            <a:ext cx="9144000" cy="0"/>
          </a:xfrm>
          <a:prstGeom prst="line">
            <a:avLst/>
          </a:prstGeom>
          <a:ln w="19050" cmpd="sng">
            <a:solidFill>
              <a:srgbClr val="487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</p:sldLayoutIdLst>
  <p:hf hdr="0" dt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908175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333969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8327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685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7044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35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71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07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43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8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148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050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486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0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3400"/>
          </a:xfrm>
        </p:spPr>
        <p:txBody>
          <a:bodyPr/>
          <a:lstStyle/>
          <a:p>
            <a:pPr eaLnBrk="1" hangingPunct="1"/>
            <a:r>
              <a:rPr lang="fr-FR" altLang="fr-FR" smtClean="0"/>
              <a:t>La modification et la suppression des données d’exemplaires</a:t>
            </a:r>
            <a:br>
              <a:rPr lang="fr-FR" altLang="fr-FR" smtClean="0"/>
            </a:b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mtClean="0"/>
              <a:t>pour un responsable de Centre Régional</a:t>
            </a:r>
          </a:p>
        </p:txBody>
      </p:sp>
      <p:sp>
        <p:nvSpPr>
          <p:cNvPr id="12" name="Sous-titre 1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/>
          <a:p>
            <a:pPr defTabSz="848715" eaLnBrk="1" fontAlgn="auto" hangingPunct="1"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196" name="Image 3" descr="colodus-utilisateur-icone-9248-12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6035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fr-FR" altLang="fr-FR" sz="4000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fr-FR" altLang="fr-FR" sz="400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La modification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Droits de modification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fr-FR" sz="2400" dirty="0" smtClean="0"/>
              <a:t>Qui peut </a:t>
            </a:r>
            <a:r>
              <a:rPr lang="fr-FR" sz="2400" dirty="0" smtClean="0">
                <a:solidFill>
                  <a:schemeClr val="accent2">
                    <a:lumMod val="75000"/>
                  </a:schemeClr>
                </a:solidFill>
              </a:rPr>
              <a:t>modifier</a:t>
            </a:r>
            <a:r>
              <a:rPr lang="fr-FR" sz="2400" dirty="0" smtClean="0"/>
              <a:t> des données d’exemplaires ?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fr-FR" sz="2400" dirty="0" smtClean="0"/>
              <a:t>Détenteur d’un login « </a:t>
            </a:r>
            <a:r>
              <a:rPr lang="fr-FR" sz="2400" dirty="0" err="1" smtClean="0"/>
              <a:t>exemplarisateur</a:t>
            </a:r>
            <a:r>
              <a:rPr lang="fr-FR" sz="2400" dirty="0" smtClean="0"/>
              <a:t> »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fr-FR" sz="2000" dirty="0" smtClean="0"/>
              <a:t>Droit de modification sur l’intégralité de la notice d’exemplaire de </a:t>
            </a:r>
            <a:r>
              <a:rPr lang="fr-FR" sz="2000" dirty="0" smtClean="0">
                <a:solidFill>
                  <a:srgbClr val="002060"/>
                </a:solidFill>
              </a:rPr>
              <a:t>sa bibliothèque  </a:t>
            </a:r>
            <a:r>
              <a:rPr lang="fr-FR" sz="2000" dirty="0" smtClean="0"/>
              <a:t> </a:t>
            </a:r>
          </a:p>
          <a:p>
            <a:pPr lvl="2" eaLnBrk="1" hangingPunct="1">
              <a:buFont typeface="Arial" charset="0"/>
              <a:buNone/>
              <a:defRPr/>
            </a:pPr>
            <a:endParaRPr lang="fr-FR" sz="1600" dirty="0" smtClean="0"/>
          </a:p>
          <a:p>
            <a:pPr lvl="2" eaLnBrk="1" hangingPunct="1">
              <a:buFont typeface="Arial" charset="0"/>
              <a:buNone/>
              <a:defRPr/>
            </a:pPr>
            <a:endParaRPr lang="fr-FR" sz="16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fr-FR" sz="2400" dirty="0" smtClean="0"/>
              <a:t>Détenteur d’un login « responsable CR »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fr-FR" sz="2000" dirty="0" smtClean="0"/>
              <a:t>Droit de modification sur l’intégralité des notices d’exemplaires de </a:t>
            </a:r>
            <a:r>
              <a:rPr lang="fr-FR" sz="2000" dirty="0" smtClean="0">
                <a:solidFill>
                  <a:srgbClr val="002060"/>
                </a:solidFill>
              </a:rPr>
              <a:t>chaque bibliothèque du périmètre du CR</a:t>
            </a:r>
            <a:r>
              <a:rPr lang="fr-FR" sz="2000" dirty="0" smtClean="0"/>
              <a:t>.</a:t>
            </a:r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0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Modification dans une notice d’exemplaire</a:t>
            </a:r>
          </a:p>
        </p:txBody>
      </p:sp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400" smtClean="0"/>
              <a:t>La modification, c’est :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800" smtClean="0"/>
          </a:p>
          <a:p>
            <a:pPr eaLnBrk="1" hangingPunct="1"/>
            <a:r>
              <a:rPr lang="fr-FR" altLang="fr-FR" sz="2400" smtClean="0"/>
              <a:t>La suppression définitives de données existantes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r-FR" altLang="fr-FR" sz="1600" smtClean="0"/>
              <a:t>Exemples :</a:t>
            </a:r>
          </a:p>
          <a:p>
            <a:pPr lvl="2" eaLnBrk="1" hangingPunct="1"/>
            <a:r>
              <a:rPr lang="fr-FR" altLang="fr-FR" sz="1600" smtClean="0"/>
              <a:t>suppression de la cote, devenue obsolète</a:t>
            </a:r>
          </a:p>
          <a:p>
            <a:pPr lvl="2" eaLnBrk="1" hangingPunct="1"/>
            <a:r>
              <a:rPr lang="fr-FR" altLang="fr-FR" sz="1600" smtClean="0"/>
              <a:t>suppression d’un commentaire dans l’état de collection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400" smtClean="0"/>
              <a:t>Le changement de données existantes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r-FR" altLang="fr-FR" sz="1600" smtClean="0"/>
              <a:t>Exemples : </a:t>
            </a:r>
          </a:p>
          <a:p>
            <a:pPr lvl="2" eaLnBrk="1" hangingPunct="1"/>
            <a:r>
              <a:rPr lang="fr-FR" altLang="fr-FR" sz="1600" smtClean="0"/>
              <a:t>changement des conditions de prêt: « non disponible » -&gt; « disponible »</a:t>
            </a:r>
          </a:p>
          <a:p>
            <a:pPr lvl="2" eaLnBrk="1" hangingPunct="1"/>
            <a:r>
              <a:rPr lang="fr-FR" altLang="fr-FR" sz="1600" smtClean="0"/>
              <a:t>mise à jour de la mention de lacune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400" smtClean="0"/>
              <a:t>L’ajout de données inédites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1600" smtClean="0"/>
              <a:t>	  Exemples : </a:t>
            </a:r>
          </a:p>
          <a:p>
            <a:pPr lvl="2" eaLnBrk="1" hangingPunct="1"/>
            <a:r>
              <a:rPr lang="fr-FR" altLang="fr-FR" sz="1600" smtClean="0"/>
              <a:t>insertion d’une nouvelle période dans l’état de collection</a:t>
            </a:r>
          </a:p>
          <a:p>
            <a:pPr lvl="2" eaLnBrk="1" hangingPunct="1"/>
            <a:r>
              <a:rPr lang="fr-FR" altLang="fr-FR" sz="1600" smtClean="0"/>
              <a:t>insertion d’une cote</a:t>
            </a:r>
          </a:p>
          <a:p>
            <a:pPr lvl="2" eaLnBrk="1" hangingPunct="1"/>
            <a:endParaRPr lang="fr-FR" altLang="fr-FR" sz="8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Procédure de modification</a:t>
            </a:r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>
          <a:xfrm>
            <a:off x="179388" y="765175"/>
            <a:ext cx="8785225" cy="536098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marL="0" indent="0" eaLnBrk="1" hangingPunct="1"/>
            <a:r>
              <a:rPr lang="fr-FR" altLang="fr-FR" sz="2000" smtClean="0"/>
              <a:t>Se placer sur l’ écran « Détail notice »</a:t>
            </a:r>
          </a:p>
          <a:p>
            <a:pPr marL="0" indent="0" eaLnBrk="1" hangingPunct="1"/>
            <a:endParaRPr lang="fr-FR" altLang="fr-FR" sz="800" smtClean="0"/>
          </a:p>
          <a:p>
            <a:pPr marL="0" indent="0" eaLnBrk="1" hangingPunct="1"/>
            <a:r>
              <a:rPr lang="fr-FR" altLang="fr-FR" sz="2000" smtClean="0"/>
              <a:t>Cliquer sur « Données d’exemplaires »</a:t>
            </a:r>
          </a:p>
          <a:p>
            <a:pPr marL="0" indent="0" eaLnBrk="1" hangingPunct="1"/>
            <a:endParaRPr lang="fr-FR" altLang="fr-FR" sz="800" smtClean="0"/>
          </a:p>
          <a:p>
            <a:pPr marL="0" indent="0" eaLnBrk="1" hangingPunct="1"/>
            <a:r>
              <a:rPr lang="fr-FR" altLang="fr-FR" sz="2000" smtClean="0"/>
              <a:t>Sélectionner le n° RCR  de la bibliothèque</a:t>
            </a:r>
          </a:p>
          <a:p>
            <a:pPr marL="0" indent="0" eaLnBrk="1" hangingPunct="1"/>
            <a:endParaRPr lang="fr-FR" altLang="fr-FR" sz="1800" smtClean="0"/>
          </a:p>
          <a:p>
            <a:pPr marL="0" indent="0" eaLnBrk="1" hangingPunct="1"/>
            <a:r>
              <a:rPr lang="fr-FR" altLang="fr-FR" sz="2000" smtClean="0"/>
              <a:t>Cliquer sur le bouton	   de l’exemplaire à modifier en mode formulaire</a:t>
            </a:r>
          </a:p>
          <a:p>
            <a:pPr marL="0" indent="0" eaLnBrk="1" hangingPunct="1"/>
            <a:r>
              <a:rPr lang="fr-FR" altLang="fr-FR" sz="2000" smtClean="0"/>
              <a:t>Cliquer sur le bouton	 de l’exemplaire à modifier en mode expert</a:t>
            </a:r>
          </a:p>
          <a:p>
            <a:pPr marL="0" indent="0" eaLnBrk="1" hangingPunct="1"/>
            <a:endParaRPr lang="fr-FR" altLang="fr-FR" sz="800" smtClean="0"/>
          </a:p>
          <a:p>
            <a:pPr marL="0" indent="0" eaLnBrk="1" hangingPunct="1"/>
            <a:r>
              <a:rPr lang="fr-FR" altLang="fr-FR" sz="2000" smtClean="0"/>
              <a:t>Effectuer les modifications dans la notice d’exemplaire</a:t>
            </a:r>
          </a:p>
          <a:p>
            <a:pPr marL="0" indent="0" eaLnBrk="1" hangingPunct="1"/>
            <a:endParaRPr lang="fr-FR" altLang="fr-FR" sz="800" smtClean="0"/>
          </a:p>
          <a:p>
            <a:pPr marL="0" indent="0" eaLnBrk="1" hangingPunct="1"/>
            <a:r>
              <a:rPr lang="fr-FR" altLang="fr-FR" sz="2000" smtClean="0"/>
              <a:t>Cliquer sur        pour :</a:t>
            </a:r>
          </a:p>
          <a:p>
            <a:pPr lvl="1" eaLnBrk="1" hangingPunct="1"/>
            <a:r>
              <a:rPr lang="fr-FR" altLang="fr-FR" sz="1600" smtClean="0"/>
              <a:t>enregistrer les modifications </a:t>
            </a:r>
          </a:p>
          <a:p>
            <a:pPr lvl="1" eaLnBrk="1" hangingPunct="1"/>
            <a:r>
              <a:rPr lang="fr-FR" altLang="fr-FR" sz="1600" smtClean="0"/>
              <a:t>et valider la notice</a:t>
            </a:r>
          </a:p>
          <a:p>
            <a:pPr marL="0" indent="0" eaLnBrk="1" hangingPunct="1"/>
            <a:r>
              <a:rPr lang="fr-FR" altLang="fr-FR" sz="2000" smtClean="0"/>
              <a:t>Visualiser la notice modifiée (en format)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marL="0" indent="0" eaLnBrk="1" hangingPunct="1"/>
            <a:endParaRPr lang="fr-FR" altLang="fr-FR" sz="2400" smtClean="0"/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1916113"/>
            <a:ext cx="1485900" cy="581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29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924175"/>
            <a:ext cx="4572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644900"/>
            <a:ext cx="3333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797425"/>
            <a:ext cx="5619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fr-FR" altLang="fr-FR" sz="4000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fr-FR" altLang="fr-FR" sz="400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La suppression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Droits de suppression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fr-FR" sz="2400" dirty="0" smtClean="0"/>
              <a:t>Qui peut </a:t>
            </a:r>
            <a:r>
              <a:rPr lang="fr-FR" sz="2400" dirty="0" smtClean="0">
                <a:solidFill>
                  <a:schemeClr val="accent2">
                    <a:lumMod val="75000"/>
                  </a:schemeClr>
                </a:solidFill>
              </a:rPr>
              <a:t>supprimer</a:t>
            </a:r>
            <a:r>
              <a:rPr lang="fr-FR" sz="2400" dirty="0" smtClean="0"/>
              <a:t> des données d’exemplaires ?</a:t>
            </a:r>
          </a:p>
          <a:p>
            <a:pPr eaLnBrk="1" hangingPunct="1">
              <a:buFont typeface="Arial" charset="0"/>
              <a:buNone/>
              <a:defRPr/>
            </a:pPr>
            <a:endParaRPr lang="fr-FR" sz="2400" u="sng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fr-FR" sz="2400" dirty="0" smtClean="0"/>
              <a:t>Détenteur d’un login « </a:t>
            </a:r>
            <a:r>
              <a:rPr lang="fr-FR" sz="2400" dirty="0" err="1" smtClean="0"/>
              <a:t>exemplarisateur</a:t>
            </a:r>
            <a:r>
              <a:rPr lang="fr-FR" sz="2400" dirty="0" smtClean="0"/>
              <a:t> »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fr-FR" sz="2000" dirty="0" smtClean="0"/>
              <a:t>Droit de suppression sur l’intégralité de la notice d’exemplaire de </a:t>
            </a:r>
            <a:r>
              <a:rPr lang="fr-FR" sz="2000" dirty="0" smtClean="0">
                <a:solidFill>
                  <a:srgbClr val="002060"/>
                </a:solidFill>
              </a:rPr>
              <a:t>sa bibliothèque  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fr-FR" sz="2000" dirty="0" smtClean="0"/>
              <a:t> </a:t>
            </a:r>
          </a:p>
          <a:p>
            <a:pPr lvl="2" eaLnBrk="1" hangingPunct="1">
              <a:buFont typeface="Arial" charset="0"/>
              <a:buNone/>
              <a:defRPr/>
            </a:pPr>
            <a:endParaRPr lang="fr-FR" sz="16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fr-FR" sz="2400" dirty="0" smtClean="0"/>
              <a:t>Détenteur d’un login « responsable CR »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fr-FR" sz="2000" dirty="0" smtClean="0"/>
              <a:t>Droit de suppression sur l’intégralité des notices d’exemplaires de </a:t>
            </a:r>
            <a:r>
              <a:rPr lang="fr-FR" sz="2000" dirty="0" smtClean="0">
                <a:solidFill>
                  <a:srgbClr val="002060"/>
                </a:solidFill>
              </a:rPr>
              <a:t>chaque bibliothèque du périmètre du CR</a:t>
            </a:r>
            <a:r>
              <a:rPr lang="fr-FR" sz="2000" dirty="0" smtClean="0"/>
              <a:t>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sz="2400" u="sng" dirty="0" smtClean="0"/>
              <a:t> </a:t>
            </a:r>
            <a:endParaRPr lang="fr-FR" sz="20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Procédure de suppression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/>
            <a:r>
              <a:rPr lang="fr-FR" altLang="fr-FR" sz="2000" smtClean="0"/>
              <a:t>Se placer sur l’ écran « Détail notice »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000" smtClean="0"/>
              <a:t>Cliquer sur « Données d’exemplaires »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000" smtClean="0"/>
              <a:t>Sélectionner le n° RCR  de la bibliothèque 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000" smtClean="0"/>
              <a:t>Cliquer sur le bouton	   de l’exemplaire  ou de l’occurrence à supprimer  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000" smtClean="0"/>
              <a:t>Confirmer la suppression dans la fenêtre pop-up</a:t>
            </a:r>
          </a:p>
          <a:p>
            <a:pPr eaLnBrk="1" hangingPunct="1"/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/>
            <a:endParaRPr lang="fr-FR" altLang="fr-FR" sz="2000" smtClean="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r-FR" altLang="fr-FR" sz="1600" smtClean="0"/>
              <a:t>			    </a:t>
            </a:r>
            <a:r>
              <a:rPr lang="fr-FR" altLang="fr-FR" sz="1200" smtClean="0"/>
              <a:t>occurrence</a:t>
            </a:r>
            <a:r>
              <a:rPr lang="fr-FR" altLang="fr-FR" sz="1600" smtClean="0"/>
              <a:t>		   </a:t>
            </a:r>
            <a:r>
              <a:rPr lang="fr-FR" altLang="fr-FR" sz="1200" smtClean="0"/>
              <a:t>notice d’exemplaire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000" smtClean="0"/>
              <a:t>Vérifier sur l’écran « Données d’exemplaires » que l’exemplaire supprimé n’apparaît plus</a:t>
            </a:r>
          </a:p>
          <a:p>
            <a:pPr eaLnBrk="1" hangingPunct="1"/>
            <a:endParaRPr lang="fr-FR" altLang="fr-FR" sz="8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sp>
        <p:nvSpPr>
          <p:cNvPr id="7" name="Rectangle à coins arrondis 6"/>
          <p:cNvSpPr/>
          <p:nvPr/>
        </p:nvSpPr>
        <p:spPr>
          <a:xfrm>
            <a:off x="7235825" y="4005263"/>
            <a:ext cx="1295400" cy="936625"/>
          </a:xfrm>
          <a:prstGeom prst="wedgeRoundRectCallout">
            <a:avLst>
              <a:gd name="adj1" fmla="val 40607"/>
              <a:gd name="adj2" fmla="val 75179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dirty="0">
                <a:solidFill>
                  <a:srgbClr val="002060"/>
                </a:solidFill>
              </a:rPr>
              <a:t>Attention ! Suppression définitive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1989138"/>
            <a:ext cx="1485900" cy="581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366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2811463"/>
            <a:ext cx="3667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4200525"/>
            <a:ext cx="258286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Imag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888" y="4200525"/>
            <a:ext cx="24955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solidFill>
                  <a:srgbClr val="002060"/>
                </a:solidFill>
              </a:rPr>
              <a:t>En résumé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/>
            <a:r>
              <a:rPr lang="fr-FR" altLang="fr-FR" sz="2400" smtClean="0"/>
              <a:t>Un exemplarisateur peut modifier ou supprimer les données de sa bibliothèque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400" smtClean="0"/>
              <a:t>Un responsable CR peut modifier ou supprimer les données de toutes les bibliothèques de son périmètre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400" smtClean="0"/>
              <a:t>La suppression d’une donnée se fait dans l’écran d’édition de l’exemplaire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400" smtClean="0"/>
              <a:t>La suppression d’une occurrence ou d’un exemplaire se fait dans l’écran « Données d’exemplaire »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400" smtClean="0"/>
              <a:t>Toute suppression est définitive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_Calam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9A63C060B9BD1B4B85A638E7F4B40D17" ma:contentTypeVersion="56" ma:contentTypeDescription="" ma:contentTypeScope="" ma:versionID="28febb54eb168f7ab056b267d5d96e06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ee09b4c17aec7ffa0e1db16cef0dd104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  <xsd:element ref="ns2:Liste_x0020_des_x0020_applic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ML"/>
          <xsd:enumeration value="BTS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T"/>
          <xsd:enumeration value="EHR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KN"/>
          <xsd:enumeration value="JLP"/>
          <xsd:enumeration value="JMF"/>
          <xsd:enumeration value="JML"/>
          <xsd:enumeration value="JNO"/>
          <xsd:enumeration value="JPA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SBL"/>
          <xsd:enumeration value="SDT"/>
          <xsd:enumeration value="SGT"/>
          <xsd:enumeration value="SPE"/>
          <xsd:enumeration value="SPR"/>
          <xsd:enumeration value="SRY"/>
          <xsd:enumeration value="TCN"/>
          <xsd:enumeration value="TDN"/>
          <xsd:enumeration value="TMX"/>
          <xsd:enumeration value="VGO"/>
          <xsd:enumeration value="VSA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Liste_x0020_des_x0020_applications" ma:index="21" nillable="true" ma:displayName="Liste des applications" ma:default="Autre" ma:format="Dropdown" ma:internalName="Liste_x0020_des_x0020_applications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ste_x0020_des_x0020_applications xmlns="9cb235b8-7541-4a6e-b886-1bf4192805bd">Autre</Liste_x0020_des_x0020_applications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Validé</Etat_x0020_du_x0020_document>
    <Nom_x0020_de_x0020_la_x0020_formation xmlns="9cb235b8-7541-4a6e-b886-1bf4192805bd">A renseigner</Nom_x0020_de_x0020_la_x0020_formation>
    <TRI xmlns="9cb235b8-7541-4a6e-b886-1bf4192805bd">LPL</TRI>
    <Tags xmlns="9cb235b8-7541-4a6e-b886-1bf4192805bd" xsi:nil="true"/>
    <Structure xmlns="9cb235b8-7541-4a6e-b886-1bf4192805bd">DSR - PFD</Structure>
    <Type_x0020_de_x0020_document_x0020_standard xmlns="9cb235b8-7541-4a6e-b886-1bf4192805bd">Support</Type_x0020_de_x0020_document_x0020_standard>
    <Année xmlns="9cb235b8-7541-4a6e-b886-1bf4192805bd">2013</Année>
    <N_x00b0__x0020_session xmlns="9cb235b8-7541-4a6e-b886-1bf4192805bd" xsi:nil="true"/>
    <_DCDateCreated xmlns="http://schemas.microsoft.com/sharepoint/v3/fields">2013-03-17T23:00:00+00:00</_DCDateCreated>
  </documentManagement>
</p:properties>
</file>

<file path=customXml/itemProps1.xml><?xml version="1.0" encoding="utf-8"?>
<ds:datastoreItem xmlns:ds="http://schemas.openxmlformats.org/officeDocument/2006/customXml" ds:itemID="{6EA8F639-F09B-4FFA-9929-7A0F1E8F5E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1BE094-D833-4A08-866F-F655CF9204C8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80B02AAF-CE31-4D8C-A5D1-7336E037C678}">
  <ds:schemaRefs>
    <ds:schemaRef ds:uri="http://schemas.microsoft.com/office/2006/documentManagement/types"/>
    <ds:schemaRef ds:uri="http://purl.org/dc/terms/"/>
    <ds:schemaRef ds:uri="http://purl.org/dc/dcmitype/"/>
    <ds:schemaRef ds:uri="http://schemas.microsoft.com/sharepoint/v3/field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$ListId:Supports3;"/>
    <ds:schemaRef ds:uri="9cb235b8-7541-4a6e-b886-1bf4192805b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Modèle_Calames</Template>
  <TotalTime>1110</TotalTime>
  <Words>158</Words>
  <Application>Microsoft Office PowerPoint</Application>
  <PresentationFormat>Affichage à l'écran (4:3)</PresentationFormat>
  <Paragraphs>111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Verdana</vt:lpstr>
      <vt:lpstr>Calibri</vt:lpstr>
      <vt:lpstr>Modèle_Calames</vt:lpstr>
      <vt:lpstr>La modification et la suppression des données d’exemplaires  pour un responsable de Centre Régional</vt:lpstr>
      <vt:lpstr>Présentation PowerPoint</vt:lpstr>
      <vt:lpstr>Droits de modification</vt:lpstr>
      <vt:lpstr>Modification dans une notice d’exemplaire</vt:lpstr>
      <vt:lpstr>Procédure de modification</vt:lpstr>
      <vt:lpstr>Présentation PowerPoint</vt:lpstr>
      <vt:lpstr>Droits de suppression</vt:lpstr>
      <vt:lpstr>Procédure de suppression</vt:lpstr>
      <vt:lpstr>En résumé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Modification exemplaire Colodus pour Responsable CR</dc:title>
  <dc:creator>Olivier Kosinski</dc:creator>
  <cp:keywords>formation Colodus</cp:keywords>
  <cp:lastModifiedBy>Raphaelle Poveda</cp:lastModifiedBy>
  <cp:revision>128</cp:revision>
  <dcterms:created xsi:type="dcterms:W3CDTF">2012-09-26T14:07:15Z</dcterms:created>
  <dcterms:modified xsi:type="dcterms:W3CDTF">2017-06-19T08:52:02Z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1400.00000000000</vt:lpwstr>
  </property>
</Properties>
</file>