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84" r:id="rId7"/>
    <p:sldId id="283" r:id="rId8"/>
    <p:sldId id="279" r:id="rId9"/>
    <p:sldId id="285" r:id="rId10"/>
    <p:sldId id="282" r:id="rId11"/>
    <p:sldId id="280" r:id="rId12"/>
    <p:sldId id="281" r:id="rId13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C52DFBF-DE52-41A7-8970-F386C51C9AA7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AB2EA-FB2C-417C-A95E-8DFFC73F01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0636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FF53056-42A8-4835-9EE2-2703D383DD1B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84263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C9DA1-8BA7-4B20-84E0-99FC4F48EC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876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BE5A94-4CFE-4689-A546-0EF27D8D00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46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D77B0C-AFA6-4821-A8AA-2AC464ED3C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8502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FD0542-B2DA-4CB2-A77B-7497A89B5F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31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52A0EB-0B90-42E2-83D0-4A149224EB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34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modification et la suppression des données d’exemplaires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responsable de Centre Régional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248-1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La modification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Droits de modification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Qui peut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modifier</a:t>
            </a:r>
            <a:r>
              <a:rPr lang="fr-FR" sz="2400" dirty="0" smtClean="0"/>
              <a:t> des données d’exemplaires ?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400" dirty="0" smtClean="0"/>
              <a:t>Détenteur d’un login « </a:t>
            </a:r>
            <a:r>
              <a:rPr lang="fr-FR" sz="2400" dirty="0" err="1" smtClean="0"/>
              <a:t>exemplarisateur</a:t>
            </a:r>
            <a:r>
              <a:rPr lang="fr-FR" sz="2400" dirty="0" smtClean="0"/>
              <a:t> »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Droit de modification sur l’intégralité de la notice d’exemplaire de </a:t>
            </a:r>
            <a:r>
              <a:rPr lang="fr-FR" sz="2000" dirty="0" smtClean="0">
                <a:solidFill>
                  <a:srgbClr val="002060"/>
                </a:solidFill>
              </a:rPr>
              <a:t>sa bibliothèque  </a:t>
            </a:r>
            <a:r>
              <a:rPr lang="fr-FR" sz="2000" dirty="0" smtClean="0"/>
              <a:t> </a:t>
            </a:r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400" dirty="0" smtClean="0"/>
              <a:t>Détenteur d’un login « responsable CR »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Droit de modification sur l’intégralité des notices d’exemplaires de </a:t>
            </a:r>
            <a:r>
              <a:rPr lang="fr-FR" sz="2000" dirty="0" smtClean="0">
                <a:solidFill>
                  <a:srgbClr val="002060"/>
                </a:solidFill>
              </a:rPr>
              <a:t>chaque bibliothèque du périmètre du CR</a:t>
            </a:r>
            <a:r>
              <a:rPr lang="fr-FR" sz="2000" dirty="0" smtClean="0"/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Modification dans une notice d’exemplaire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La modification, c’est 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smtClean="0"/>
          </a:p>
          <a:p>
            <a:pPr eaLnBrk="1" hangingPunct="1"/>
            <a:r>
              <a:rPr lang="fr-FR" altLang="fr-FR" sz="2400" smtClean="0"/>
              <a:t>La suppression définitives de données existantes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Exemples :</a:t>
            </a:r>
          </a:p>
          <a:p>
            <a:pPr lvl="2" eaLnBrk="1" hangingPunct="1"/>
            <a:r>
              <a:rPr lang="fr-FR" altLang="fr-FR" sz="1600" smtClean="0"/>
              <a:t>suppression de la cote, devenue obsolète</a:t>
            </a:r>
          </a:p>
          <a:p>
            <a:pPr lvl="2" eaLnBrk="1" hangingPunct="1"/>
            <a:r>
              <a:rPr lang="fr-FR" altLang="fr-FR" sz="1600" smtClean="0"/>
              <a:t>suppression d’un commentaire dans l’état de collection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Le changement de données existantes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Exemples : </a:t>
            </a:r>
          </a:p>
          <a:p>
            <a:pPr lvl="2" eaLnBrk="1" hangingPunct="1"/>
            <a:r>
              <a:rPr lang="fr-FR" altLang="fr-FR" sz="1600" smtClean="0"/>
              <a:t>changement des conditions de prêt: « non disponible » -&gt; « disponible »</a:t>
            </a:r>
          </a:p>
          <a:p>
            <a:pPr lvl="2" eaLnBrk="1" hangingPunct="1"/>
            <a:r>
              <a:rPr lang="fr-FR" altLang="fr-FR" sz="1600" smtClean="0"/>
              <a:t>mise à jour de la mention de lacune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L’ajout de données inédites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	  Exemples : </a:t>
            </a:r>
          </a:p>
          <a:p>
            <a:pPr lvl="2" eaLnBrk="1" hangingPunct="1"/>
            <a:r>
              <a:rPr lang="fr-FR" altLang="fr-FR" sz="1600" smtClean="0"/>
              <a:t>insertion d’une nouvelle période dans l’état de collection</a:t>
            </a:r>
          </a:p>
          <a:p>
            <a:pPr lvl="2" eaLnBrk="1" hangingPunct="1"/>
            <a:r>
              <a:rPr lang="fr-FR" altLang="fr-FR" sz="1600" smtClean="0"/>
              <a:t>insertion d’une cote</a:t>
            </a:r>
          </a:p>
          <a:p>
            <a:pPr lvl="2" eaLnBrk="1" hangingPunct="1"/>
            <a:endParaRPr lang="fr-FR" altLang="fr-FR" sz="8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 de modification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3609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eaLnBrk="1" hangingPunct="1"/>
            <a:r>
              <a:rPr lang="fr-FR" altLang="fr-FR" sz="2000" smtClean="0"/>
              <a:t>Se placer sur l’ écran « Détail notice »</a:t>
            </a:r>
          </a:p>
          <a:p>
            <a:pPr marL="0" indent="0" eaLnBrk="1" hangingPunct="1"/>
            <a:endParaRPr lang="fr-FR" altLang="fr-FR" sz="800" smtClean="0"/>
          </a:p>
          <a:p>
            <a:pPr marL="0" indent="0" eaLnBrk="1" hangingPunct="1"/>
            <a:r>
              <a:rPr lang="fr-FR" altLang="fr-FR" sz="2000" smtClean="0"/>
              <a:t>Cliquer sur « Données d’exemplaires »</a:t>
            </a:r>
          </a:p>
          <a:p>
            <a:pPr marL="0" indent="0" eaLnBrk="1" hangingPunct="1"/>
            <a:endParaRPr lang="fr-FR" altLang="fr-FR" sz="800" smtClean="0"/>
          </a:p>
          <a:p>
            <a:pPr marL="0" indent="0" eaLnBrk="1" hangingPunct="1"/>
            <a:r>
              <a:rPr lang="fr-FR" altLang="fr-FR" sz="2000" smtClean="0"/>
              <a:t>Sélectionner le n° RCR  de la bibliothèque</a:t>
            </a:r>
          </a:p>
          <a:p>
            <a:pPr marL="0" indent="0" eaLnBrk="1" hangingPunct="1"/>
            <a:endParaRPr lang="fr-FR" altLang="fr-FR" sz="1800" smtClean="0"/>
          </a:p>
          <a:p>
            <a:pPr marL="0" indent="0" eaLnBrk="1" hangingPunct="1"/>
            <a:r>
              <a:rPr lang="fr-FR" altLang="fr-FR" sz="2000" smtClean="0"/>
              <a:t>Cliquer sur le bouton	   de l’exemplaire à modifier en mode formulaire</a:t>
            </a:r>
          </a:p>
          <a:p>
            <a:pPr marL="0" indent="0" eaLnBrk="1" hangingPunct="1"/>
            <a:r>
              <a:rPr lang="fr-FR" altLang="fr-FR" sz="2000" smtClean="0"/>
              <a:t>Cliquer sur le bouton	 de l’exemplaire à modifier en mode expert</a:t>
            </a:r>
          </a:p>
          <a:p>
            <a:pPr marL="0" indent="0" eaLnBrk="1" hangingPunct="1"/>
            <a:endParaRPr lang="fr-FR" altLang="fr-FR" sz="800" smtClean="0"/>
          </a:p>
          <a:p>
            <a:pPr marL="0" indent="0" eaLnBrk="1" hangingPunct="1"/>
            <a:r>
              <a:rPr lang="fr-FR" altLang="fr-FR" sz="2000" smtClean="0"/>
              <a:t>Effectuer les modifications dans la notice d’exemplaire</a:t>
            </a:r>
          </a:p>
          <a:p>
            <a:pPr marL="0" indent="0" eaLnBrk="1" hangingPunct="1"/>
            <a:endParaRPr lang="fr-FR" altLang="fr-FR" sz="800" smtClean="0"/>
          </a:p>
          <a:p>
            <a:pPr marL="0" indent="0" eaLnBrk="1" hangingPunct="1"/>
            <a:r>
              <a:rPr lang="fr-FR" altLang="fr-FR" sz="2000" smtClean="0"/>
              <a:t>Cliquer sur        pour :</a:t>
            </a:r>
          </a:p>
          <a:p>
            <a:pPr lvl="1" eaLnBrk="1" hangingPunct="1"/>
            <a:r>
              <a:rPr lang="fr-FR" altLang="fr-FR" sz="1600" smtClean="0"/>
              <a:t>enregistrer les modifications </a:t>
            </a:r>
          </a:p>
          <a:p>
            <a:pPr lvl="1" eaLnBrk="1" hangingPunct="1"/>
            <a:r>
              <a:rPr lang="fr-FR" altLang="fr-FR" sz="1600" smtClean="0"/>
              <a:t>et valider la notice</a:t>
            </a:r>
          </a:p>
          <a:p>
            <a:pPr marL="0" indent="0" eaLnBrk="1" hangingPunct="1"/>
            <a:r>
              <a:rPr lang="fr-FR" altLang="fr-FR" sz="2000" smtClean="0"/>
              <a:t>Visualiser la notice modifiée (en format)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marL="0" indent="0" eaLnBrk="1" hangingPunct="1"/>
            <a:endParaRPr lang="fr-FR" altLang="fr-FR" sz="2400" smtClean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916113"/>
            <a:ext cx="1485900" cy="581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924175"/>
            <a:ext cx="457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644900"/>
            <a:ext cx="3333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97425"/>
            <a:ext cx="561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La suppression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Droits de suppression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Qui peut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supprimer</a:t>
            </a:r>
            <a:r>
              <a:rPr lang="fr-FR" sz="2400" dirty="0" smtClean="0"/>
              <a:t> des données d’exemplaires ?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u="sng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400" dirty="0" smtClean="0"/>
              <a:t>Détenteur d’un login « </a:t>
            </a:r>
            <a:r>
              <a:rPr lang="fr-FR" sz="2400" dirty="0" err="1" smtClean="0"/>
              <a:t>exemplarisateur</a:t>
            </a:r>
            <a:r>
              <a:rPr lang="fr-FR" sz="2400" dirty="0" smtClean="0"/>
              <a:t> »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Droit de suppression sur l’intégralité de la notice d’exemplaire de </a:t>
            </a:r>
            <a:r>
              <a:rPr lang="fr-FR" sz="2000" dirty="0" smtClean="0">
                <a:solidFill>
                  <a:srgbClr val="002060"/>
                </a:solidFill>
              </a:rPr>
              <a:t>sa bibliothèque  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fr-FR" sz="2000" dirty="0" smtClean="0"/>
              <a:t> </a:t>
            </a:r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400" dirty="0" smtClean="0"/>
              <a:t>Détenteur d’un login « responsable CR »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Droit de suppression sur l’intégralité des notices d’exemplaires de </a:t>
            </a:r>
            <a:r>
              <a:rPr lang="fr-FR" sz="2000" dirty="0" smtClean="0">
                <a:solidFill>
                  <a:srgbClr val="002060"/>
                </a:solidFill>
              </a:rPr>
              <a:t>chaque bibliothèque du périmètre du CR</a:t>
            </a:r>
            <a:r>
              <a:rPr lang="fr-FR" sz="2000" dirty="0" smtClean="0"/>
              <a:t>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2400" u="sng" dirty="0" smtClean="0"/>
              <a:t> </a:t>
            </a: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 de suppression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r>
              <a:rPr lang="fr-FR" altLang="fr-FR" sz="2000" smtClean="0"/>
              <a:t>Se placer sur l’ écran « Détail notice »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Cliquer sur « Données d’exemplaires »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Sélectionner le n° RCR  de la bibliothèque 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Cliquer sur le bouton	   de l’exemplaire  ou de l’occurrence à supprimer  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Confirmer la suppression dans la fenêtre pop-up</a:t>
            </a:r>
          </a:p>
          <a:p>
            <a:pPr eaLnBrk="1" hangingPunct="1"/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			    </a:t>
            </a:r>
            <a:r>
              <a:rPr lang="fr-FR" altLang="fr-FR" sz="1200" smtClean="0"/>
              <a:t>occurrence</a:t>
            </a:r>
            <a:r>
              <a:rPr lang="fr-FR" altLang="fr-FR" sz="1600" smtClean="0"/>
              <a:t>		   </a:t>
            </a:r>
            <a:r>
              <a:rPr lang="fr-FR" altLang="fr-FR" sz="1200" smtClean="0"/>
              <a:t>notice d’exemplaire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000" smtClean="0"/>
              <a:t>Vérifier sur l’écran « Données d’exemplaires » que l’exemplaire supprimé n’apparaît plus</a:t>
            </a:r>
          </a:p>
          <a:p>
            <a:pPr eaLnBrk="1" hangingPunct="1"/>
            <a:endParaRPr lang="fr-FR" altLang="fr-FR" sz="8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7235825" y="4005263"/>
            <a:ext cx="1295400" cy="936625"/>
          </a:xfrm>
          <a:prstGeom prst="wedgeRoundRectCallout">
            <a:avLst>
              <a:gd name="adj1" fmla="val 40607"/>
              <a:gd name="adj2" fmla="val 75179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400" dirty="0">
                <a:solidFill>
                  <a:srgbClr val="002060"/>
                </a:solidFill>
              </a:rPr>
              <a:t>Attention ! Suppression définitive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989138"/>
            <a:ext cx="1485900" cy="581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2811463"/>
            <a:ext cx="3667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4200525"/>
            <a:ext cx="25828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88" y="4200525"/>
            <a:ext cx="2495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r>
              <a:rPr lang="fr-FR" altLang="fr-FR" sz="2400" smtClean="0"/>
              <a:t>Un exemplarisateur peut modifier ou supprimer les données de sa bibliothèque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Un responsable CR peut modifier ou supprimer les données de toutes les bibliothèques de son périmètre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La suppression d’une donnée se fait dans l’écran d’édition de l’exemplaire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La suppression d’une occurrence ou d’un exemplaire se fait dans l’écran « Données d’exemplaire »</a:t>
            </a:r>
          </a:p>
          <a:p>
            <a:pPr eaLnBrk="1" hangingPunct="1"/>
            <a:endParaRPr lang="fr-FR" altLang="fr-FR" sz="800" smtClean="0"/>
          </a:p>
          <a:p>
            <a:pPr eaLnBrk="1" hangingPunct="1"/>
            <a:r>
              <a:rPr lang="fr-FR" altLang="fr-FR" sz="2400" smtClean="0"/>
              <a:t>Toute suppression est définitive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6EA8F639-F09B-4FFA-9929-7A0F1E8F5E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1BE094-D833-4A08-866F-F655CF9204C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0B02AAF-CE31-4D8C-A5D1-7336E037C678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sharepoint/v3/field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$ListId:Supports3;"/>
    <ds:schemaRef ds:uri="9cb235b8-7541-4a6e-b886-1bf4192805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1110</TotalTime>
  <Words>158</Words>
  <Application>Microsoft Office PowerPoint</Application>
  <PresentationFormat>Affichage à l'écran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Verdana</vt:lpstr>
      <vt:lpstr>Calibri</vt:lpstr>
      <vt:lpstr>Modèle_Calames</vt:lpstr>
      <vt:lpstr>La modification et la suppression des données d’exemplaires  pour un responsable de Centre Régional</vt:lpstr>
      <vt:lpstr>Présentation PowerPoint</vt:lpstr>
      <vt:lpstr>Droits de modification</vt:lpstr>
      <vt:lpstr>Modification dans une notice d’exemplaire</vt:lpstr>
      <vt:lpstr>Procédure de modification</vt:lpstr>
      <vt:lpstr>Présentation PowerPoint</vt:lpstr>
      <vt:lpstr>Droits de suppression</vt:lpstr>
      <vt:lpstr>Procédure de suppression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Modification exemplaire Colodus pour Responsable CR</dc:title>
  <dc:creator>Olivier Kosinski</dc:creator>
  <cp:keywords>formation Colodus</cp:keywords>
  <cp:lastModifiedBy>Raphaelle Poveda</cp:lastModifiedBy>
  <cp:revision>128</cp:revision>
  <dcterms:created xsi:type="dcterms:W3CDTF">2012-09-26T14:07:15Z</dcterms:created>
  <dcterms:modified xsi:type="dcterms:W3CDTF">2017-06-19T08:52:02Z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1400.00000000000</vt:lpwstr>
  </property>
</Properties>
</file>