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8" r:id="rId6"/>
    <p:sldId id="280" r:id="rId7"/>
    <p:sldId id="279" r:id="rId8"/>
    <p:sldId id="283" r:id="rId9"/>
    <p:sldId id="282" r:id="rId10"/>
    <p:sldId id="265" r:id="rId11"/>
    <p:sldId id="287" r:id="rId12"/>
    <p:sldId id="268" r:id="rId13"/>
    <p:sldId id="284" r:id="rId14"/>
    <p:sldId id="285" r:id="rId15"/>
    <p:sldId id="286" r:id="rId16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99817BB-4957-432A-BD72-BE8EF86AA6B2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720E223-D9D8-4A2B-8C00-7698E60D64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6172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F9B468E-16B7-4BE8-8C9E-19CC1E05C4DE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149059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6F6B39-AA7D-40D5-8CEA-1646A57F1F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4872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C576BF-6F76-46AF-B44A-0DE2B2CB6A8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879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7AED47-9501-4E7E-97AB-E4B7FEAF2D4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1180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A2BDFD-893B-4CC0-B4A7-8FDDFA5A9D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1929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9BA5F8-337A-4971-8248-02D02F4D326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L’utilisation des formulaires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responsable de Centre Régional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248-12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d’une EE01 à partir d’un formulaire personnalisé</a:t>
            </a:r>
          </a:p>
        </p:txBody>
      </p:sp>
      <p:sp>
        <p:nvSpPr>
          <p:cNvPr id="13315" name="Espace réservé du contenu 2"/>
          <p:cNvSpPr txBox="1">
            <a:spLocks/>
          </p:cNvSpPr>
          <p:nvPr/>
        </p:nvSpPr>
        <p:spPr bwMode="auto">
          <a:xfrm>
            <a:off x="179388" y="1412875"/>
            <a:ext cx="8713787" cy="47529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4873" tIns="42436" rIns="84873" bIns="42436"/>
          <a:lstStyle/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Procédure pour la création d’une notice d’exemplaire EE01</a:t>
            </a: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000" dirty="0">
              <a:latin typeface="Verdana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À partir du titre </a:t>
            </a:r>
            <a:r>
              <a:rPr lang="fr-FR" sz="2000" dirty="0">
                <a:latin typeface="Verdana" pitchFamily="34" charset="0"/>
                <a:cs typeface="Arial" charset="0"/>
              </a:rPr>
              <a:t>sélectionné</a:t>
            </a: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Aucune notice d’exemplaire n’existe, pour aucune des bibliothèque du CR</a:t>
            </a: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Choisir dans le menu déroulant le RCR pour qui créer la notice </a:t>
            </a: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La fenêtre suivante</a:t>
            </a:r>
            <a:r>
              <a:rPr lang="fr-FR" sz="2000" dirty="0">
                <a:latin typeface="Verdana" pitchFamily="34" charset="0"/>
                <a:cs typeface="Arial" charset="0"/>
              </a:rPr>
              <a:t>	 			     </a:t>
            </a:r>
            <a:r>
              <a:rPr lang="fr-FR" sz="2000" dirty="0">
                <a:latin typeface="Verdana" pitchFamily="34" charset="0"/>
                <a:cs typeface="Arial" charset="0"/>
              </a:rPr>
              <a:t>          apparaît</a:t>
            </a:r>
            <a:endParaRPr lang="fr-FR" sz="20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800" dirty="0">
              <a:solidFill>
                <a:schemeClr val="accent2">
                  <a:lumMod val="75000"/>
                </a:schemeClr>
              </a:solidFill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1800" dirty="0">
              <a:solidFill>
                <a:schemeClr val="accent2">
                  <a:lumMod val="75000"/>
                </a:schemeClr>
              </a:solidFill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1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" y="4076700"/>
            <a:ext cx="1676400" cy="51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38" y="4591050"/>
            <a:ext cx="39163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lèche gauche 8"/>
          <p:cNvSpPr/>
          <p:nvPr/>
        </p:nvSpPr>
        <p:spPr>
          <a:xfrm>
            <a:off x="7062788" y="5445125"/>
            <a:ext cx="504825" cy="1444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d’une nouvelle occurrence  à partir d’un formulaire personnalisé</a:t>
            </a:r>
          </a:p>
        </p:txBody>
      </p:sp>
      <p:sp>
        <p:nvSpPr>
          <p:cNvPr id="13315" name="Espace réservé du contenu 2"/>
          <p:cNvSpPr txBox="1">
            <a:spLocks/>
          </p:cNvSpPr>
          <p:nvPr/>
        </p:nvSpPr>
        <p:spPr bwMode="auto">
          <a:xfrm>
            <a:off x="468313" y="1409700"/>
            <a:ext cx="8713787" cy="47529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4873" tIns="42436" rIns="84873" bIns="42436"/>
          <a:lstStyle/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Procédure pour la création d’une nouvelle occurrence CYY/EYY</a:t>
            </a: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000" dirty="0">
              <a:latin typeface="Verdana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À partir du titre </a:t>
            </a:r>
            <a:r>
              <a:rPr lang="fr-FR" sz="2000" dirty="0">
                <a:latin typeface="Verdana" pitchFamily="34" charset="0"/>
                <a:cs typeface="Arial" charset="0"/>
              </a:rPr>
              <a:t>sélectionné</a:t>
            </a: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Une notice d’exemplaire existe, pour une bibliothèque du CR</a:t>
            </a: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Déplier la notice d’exemplaire</a:t>
            </a: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20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20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20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20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>
                <a:latin typeface="Verdana" pitchFamily="34" charset="0"/>
                <a:cs typeface="Arial" charset="0"/>
              </a:rPr>
              <a:t>Ajouter le nouvelle occurrence en utilisant </a:t>
            </a: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2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800" dirty="0">
              <a:solidFill>
                <a:schemeClr val="accent2">
                  <a:lumMod val="75000"/>
                </a:schemeClr>
              </a:solidFill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1800" dirty="0">
              <a:solidFill>
                <a:schemeClr val="accent2">
                  <a:lumMod val="75000"/>
                </a:schemeClr>
              </a:solidFill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1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</p:txBody>
      </p:sp>
      <p:pic>
        <p:nvPicPr>
          <p:cNvPr id="1843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8" y="2997200"/>
            <a:ext cx="54387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170363"/>
            <a:ext cx="675798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llipse 11"/>
          <p:cNvSpPr/>
          <p:nvPr/>
        </p:nvSpPr>
        <p:spPr>
          <a:xfrm>
            <a:off x="1220788" y="4203700"/>
            <a:ext cx="360362" cy="3778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18439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50" y="5362575"/>
            <a:ext cx="1884363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63" y="5622925"/>
            <a:ext cx="34607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600450"/>
          </a:xfrm>
        </p:spPr>
        <p:txBody>
          <a:bodyPr/>
          <a:lstStyle/>
          <a:p>
            <a:pPr eaLnBrk="1" hangingPunct="1"/>
            <a:r>
              <a:rPr lang="fr-FR" altLang="fr-FR" sz="2000" smtClean="0"/>
              <a:t>Un formulaire est une notice d’exemplaire, personnalisable pour un type de document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L’utilisation d’un formulaire permet : </a:t>
            </a:r>
          </a:p>
          <a:p>
            <a:pPr lvl="1" eaLnBrk="1" hangingPunct="1"/>
            <a:r>
              <a:rPr lang="fr-FR" altLang="fr-FR" sz="1600" smtClean="0"/>
              <a:t>d’éviter la saisie répétitive de données identiques</a:t>
            </a:r>
          </a:p>
          <a:p>
            <a:pPr lvl="1" eaLnBrk="1" hangingPunct="1"/>
            <a:r>
              <a:rPr lang="fr-FR" altLang="fr-FR" sz="1600" smtClean="0"/>
              <a:t>de garantir la cohérence dans le signalement des exemplaires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eaLnBrk="1" hangingPunct="1"/>
            <a:r>
              <a:rPr lang="fr-FR" altLang="fr-FR" sz="2000" smtClean="0"/>
              <a:t>5 formulaires « périodique support imprimé » est fourni, à personnaliser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5 formulaires « périodique support électronique » est à créer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Gestion du module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« Mes Formulaires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Module « Mes formulaires »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r>
              <a:rPr lang="fr-FR" altLang="fr-FR" sz="2400" smtClean="0"/>
              <a:t>Module accessible depuis le bouton 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A la première connexion, permet : </a:t>
            </a:r>
          </a:p>
          <a:p>
            <a:pPr lvl="1" eaLnBrk="1" hangingPunct="1"/>
            <a:r>
              <a:rPr lang="fr-FR" altLang="fr-FR" sz="2000" smtClean="0"/>
              <a:t>La personnalisation du formulaire « périodique »</a:t>
            </a:r>
          </a:p>
          <a:p>
            <a:pPr lvl="1" eaLnBrk="1" hangingPunct="1"/>
            <a:r>
              <a:rPr lang="fr-FR" altLang="fr-FR" sz="2000" smtClean="0"/>
              <a:t>La création d’un formulaire « périodique électronique »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1024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231900"/>
            <a:ext cx="13525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5" y="3500438"/>
            <a:ext cx="384175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Modification du formulaire </a:t>
            </a:r>
            <a:br>
              <a:rPr lang="fr-FR" altLang="fr-FR" smtClean="0"/>
            </a:br>
            <a:r>
              <a:rPr lang="fr-FR" altLang="fr-FR" smtClean="0"/>
              <a:t>« périodique »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Permet de personnaliser le formulaire fourni par défaut, afin de :</a:t>
            </a:r>
          </a:p>
          <a:p>
            <a:pPr lvl="1" eaLnBrk="1" hangingPunct="1"/>
            <a:r>
              <a:rPr lang="fr-FR" altLang="fr-FR" sz="2000" smtClean="0"/>
              <a:t>créer tous les exemplaires à partir d’un modèle </a:t>
            </a:r>
          </a:p>
          <a:p>
            <a:pPr lvl="1" eaLnBrk="1" hangingPunct="1"/>
            <a:r>
              <a:rPr lang="fr-FR" altLang="fr-FR" sz="2000" smtClean="0"/>
              <a:t>disposer d’un modèle personnalisé pour ce type de document</a:t>
            </a:r>
          </a:p>
          <a:p>
            <a:pPr lvl="1" eaLnBrk="1" hangingPunct="1"/>
            <a:r>
              <a:rPr lang="fr-FR" altLang="fr-FR" sz="2000" smtClean="0"/>
              <a:t>garantir la cohérence du signalement</a:t>
            </a:r>
          </a:p>
          <a:p>
            <a:pPr lvl="1" eaLnBrk="1" hangingPunct="1"/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Exemples : </a:t>
            </a:r>
          </a:p>
          <a:p>
            <a:pPr lvl="2" eaLnBrk="1" hangingPunct="1"/>
            <a:r>
              <a:rPr lang="fr-FR" altLang="fr-FR" sz="1600" smtClean="0"/>
              <a:t>un code peb identique (si condition unique d’accès aux périodiques)</a:t>
            </a:r>
          </a:p>
          <a:p>
            <a:pPr lvl="2" eaLnBrk="1" hangingPunct="1"/>
            <a:r>
              <a:rPr lang="fr-FR" altLang="fr-FR" sz="1600" smtClean="0"/>
              <a:t>une structure identique pour les états de collection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dirty="0" smtClean="0"/>
              <a:t>Afficher le module </a:t>
            </a:r>
          </a:p>
          <a:p>
            <a:pPr eaLnBrk="1" hangingPunct="1">
              <a:defRPr/>
            </a:pPr>
            <a:endParaRPr lang="fr-FR" altLang="fr-FR" sz="18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1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Personnaliser le formulaire proposé</a:t>
            </a:r>
          </a:p>
          <a:p>
            <a:pPr eaLnBrk="1" hangingPunct="1">
              <a:defRPr/>
            </a:pPr>
            <a:endParaRPr lang="fr-FR" altLang="fr-FR" sz="1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Le CXX $b ne peut pas être personnalisé</a:t>
            </a:r>
          </a:p>
          <a:p>
            <a:pPr eaLnBrk="1" hangingPunct="1">
              <a:defRPr/>
            </a:pPr>
            <a:endParaRPr lang="fr-FR" altLang="fr-FR" sz="1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Utiliser si nécessaire les blocs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 smtClean="0"/>
              <a:t>	complémentaires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1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Enregistrer le formulaire </a:t>
            </a:r>
          </a:p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</p:txBody>
      </p:sp>
      <p:pic>
        <p:nvPicPr>
          <p:cNvPr id="1229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08088"/>
            <a:ext cx="1323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5" y="776288"/>
            <a:ext cx="2463800" cy="166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5" y="3933825"/>
            <a:ext cx="2933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13" y="5157788"/>
            <a:ext cx="600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Création du formulaire </a:t>
            </a:r>
            <a:br>
              <a:rPr lang="fr-FR" altLang="fr-FR" smtClean="0"/>
            </a:br>
            <a:r>
              <a:rPr lang="fr-FR" altLang="fr-FR" smtClean="0"/>
              <a:t>« périodique électronique »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Permet de saisir les exemplaires d’une ressource continue électronique :</a:t>
            </a:r>
          </a:p>
          <a:p>
            <a:pPr lvl="1" eaLnBrk="1" hangingPunct="1"/>
            <a:r>
              <a:rPr lang="fr-FR" altLang="fr-FR" sz="2000" smtClean="0"/>
              <a:t>à partir d’un modèle </a:t>
            </a:r>
          </a:p>
          <a:p>
            <a:pPr lvl="1" eaLnBrk="1" hangingPunct="1"/>
            <a:r>
              <a:rPr lang="fr-FR" altLang="fr-FR" sz="2000" smtClean="0"/>
              <a:t>avec des données personnalisées pour ce type de document</a:t>
            </a:r>
          </a:p>
          <a:p>
            <a:pPr lvl="1" eaLnBrk="1" hangingPunct="1"/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Exemples : </a:t>
            </a:r>
          </a:p>
          <a:p>
            <a:pPr lvl="2" eaLnBrk="1" hangingPunct="1"/>
            <a:r>
              <a:rPr lang="fr-FR" altLang="fr-FR" sz="1600" smtClean="0"/>
              <a:t>un code peb identique (si condition unique d’accès à la ressource)</a:t>
            </a:r>
          </a:p>
          <a:p>
            <a:pPr lvl="2" eaLnBrk="1" hangingPunct="1"/>
            <a:r>
              <a:rPr lang="fr-FR" altLang="fr-FR" sz="1600" smtClean="0"/>
              <a:t>une URL d’accès (l’URL de la plateforme d’accès aux périodiques)</a:t>
            </a:r>
          </a:p>
          <a:p>
            <a:pPr lvl="2" eaLnBrk="1" hangingPunct="1"/>
            <a:r>
              <a:rPr lang="fr-FR" altLang="fr-FR" sz="1600" smtClean="0"/>
              <a:t>un début de cote identique pour toutes les ressources électroniques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Utilisation courante du module </a:t>
            </a:r>
            <a:br>
              <a:rPr lang="fr-FR" altLang="fr-FR" smtClean="0"/>
            </a:br>
            <a:r>
              <a:rPr lang="fr-FR" altLang="fr-FR" smtClean="0"/>
              <a:t>« Mes formulaires »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 smtClean="0"/>
              <a:t>Le module permet : </a:t>
            </a:r>
          </a:p>
          <a:p>
            <a:pPr lvl="1" eaLnBrk="1" hangingPunct="1">
              <a:defRPr/>
            </a:pPr>
            <a:r>
              <a:rPr lang="fr-FR" altLang="fr-FR" sz="2000" dirty="0" smtClean="0"/>
              <a:t>La modification ou suppression du formulaire « périodique »</a:t>
            </a:r>
          </a:p>
          <a:p>
            <a:pPr lvl="1" eaLnBrk="1" hangingPunct="1">
              <a:defRPr/>
            </a:pPr>
            <a:r>
              <a:rPr lang="fr-FR" altLang="fr-FR" sz="2000" dirty="0" smtClean="0"/>
              <a:t>La modification ou suppression du formulaire « périodique électronique »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</p:txBody>
      </p:sp>
      <p:pic>
        <p:nvPicPr>
          <p:cNvPr id="14340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231900"/>
            <a:ext cx="13525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3933825"/>
            <a:ext cx="7600950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Utilisation des formulaires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à partir d’un formulaire personnalisé</a:t>
            </a:r>
          </a:p>
        </p:txBody>
      </p:sp>
      <p:sp>
        <p:nvSpPr>
          <p:cNvPr id="13315" name="Espace réservé du contenu 2"/>
          <p:cNvSpPr txBox="1">
            <a:spLocks/>
          </p:cNvSpPr>
          <p:nvPr/>
        </p:nvSpPr>
        <p:spPr bwMode="auto">
          <a:xfrm>
            <a:off x="323850" y="1412875"/>
            <a:ext cx="8640763" cy="47529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4873" tIns="42436" rIns="84873" bIns="42436"/>
          <a:lstStyle/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cs typeface="Arial" charset="0"/>
              </a:rPr>
              <a:t>Rappel</a:t>
            </a:r>
            <a:r>
              <a:rPr lang="fr-FR" sz="2400" dirty="0">
                <a:latin typeface="Verdana" pitchFamily="34" charset="0"/>
                <a:cs typeface="Arial" charset="0"/>
              </a:rPr>
              <a:t> </a:t>
            </a:r>
            <a:r>
              <a:rPr lang="fr-FR" sz="24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cs typeface="Arial" charset="0"/>
              </a:rPr>
              <a:t>: il n’y a qu’une notice d’exemplaire par RCR</a:t>
            </a: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fr-FR" sz="2400" dirty="0">
                <a:latin typeface="Verdana" pitchFamily="34" charset="0"/>
                <a:cs typeface="Arial" charset="0"/>
              </a:rPr>
              <a:t>A partir d’un formulaire, le responsable CR peut créer </a:t>
            </a: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400" dirty="0">
                <a:latin typeface="Verdana" pitchFamily="34" charset="0"/>
                <a:cs typeface="Arial" charset="0"/>
              </a:rPr>
              <a:t>une notice d’exemplaire (EE01)</a:t>
            </a: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400" dirty="0">
                <a:latin typeface="Verdana" pitchFamily="34" charset="0"/>
                <a:cs typeface="Arial" charset="0"/>
              </a:rPr>
              <a:t>une nouvelle occurrence (CYY / EYY) dans une notice d’exemplaire existante</a:t>
            </a:r>
          </a:p>
          <a:p>
            <a:pPr marL="317500" indent="-317500" eaLnBrk="1" hangingPunct="1">
              <a:spcBef>
                <a:spcPct val="20000"/>
              </a:spcBef>
              <a:defRPr/>
            </a:pPr>
            <a:r>
              <a:rPr lang="fr-FR" sz="2400" dirty="0">
                <a:latin typeface="Verdana" pitchFamily="34" charset="0"/>
                <a:cs typeface="Arial" charset="0"/>
              </a:rPr>
              <a:t> </a:t>
            </a: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800" dirty="0">
              <a:latin typeface="Verdana" pitchFamily="34" charset="0"/>
              <a:cs typeface="Arial" charset="0"/>
            </a:endParaRPr>
          </a:p>
          <a:p>
            <a:pPr marL="317500" indent="-317500" eaLnBrk="1" hangingPunct="1">
              <a:spcBef>
                <a:spcPct val="20000"/>
              </a:spcBef>
              <a:defRPr/>
            </a:pPr>
            <a:endParaRPr lang="fr-FR" sz="2400" dirty="0"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Props1.xml><?xml version="1.0" encoding="utf-8"?>
<ds:datastoreItem xmlns:ds="http://schemas.openxmlformats.org/officeDocument/2006/customXml" ds:itemID="{429CA207-DB67-4634-B7FD-D87651EF9381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F4DF8F5-3831-466C-A078-E408D6058A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807ED1-D688-4108-986B-A7CC0925E51C}">
  <ds:schemaRefs>
    <ds:schemaRef ds:uri="http://schemas.microsoft.com/office/infopath/2007/PartnerControls"/>
    <ds:schemaRef ds:uri="http://purl.org/dc/dcmitype/"/>
    <ds:schemaRef ds:uri="9cb235b8-7541-4a6e-b886-1bf4192805bd"/>
    <ds:schemaRef ds:uri="http://purl.org/dc/elements/1.1/"/>
    <ds:schemaRef ds:uri="http://schemas.microsoft.com/office/2006/metadata/properties"/>
    <ds:schemaRef ds:uri="http://schemas.microsoft.com/sharepoint/v3/fields"/>
    <ds:schemaRef ds:uri="$ListId:Supports3;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904</TotalTime>
  <Words>365</Words>
  <Application>Microsoft Office PowerPoint</Application>
  <PresentationFormat>Affichage à l'écran (4:3)</PresentationFormat>
  <Paragraphs>122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Verdana</vt:lpstr>
      <vt:lpstr>Calibri</vt:lpstr>
      <vt:lpstr>Modèle_Calames</vt:lpstr>
      <vt:lpstr>L’utilisation des formulaires  pour un responsable de Centre Régional</vt:lpstr>
      <vt:lpstr>Présentation PowerPoint</vt:lpstr>
      <vt:lpstr>Module « Mes formulaires »</vt:lpstr>
      <vt:lpstr>Modification du formulaire  « périodique »</vt:lpstr>
      <vt:lpstr>Procédure</vt:lpstr>
      <vt:lpstr>Création du formulaire  « périodique électronique »</vt:lpstr>
      <vt:lpstr>Utilisation courante du module  « Mes formulaires »</vt:lpstr>
      <vt:lpstr>Présentation PowerPoint</vt:lpstr>
      <vt:lpstr>La création à partir d’un formulaire personnalisé</vt:lpstr>
      <vt:lpstr>La création d’une EE01 à partir d’un formulaire personnalisé</vt:lpstr>
      <vt:lpstr>La création d’une nouvelle occurrence  à partir d’un formulaire personnalisé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Utilisation formulaires Colodus pour Responsable CR</dc:title>
  <dc:creator>Olivier Kosinski</dc:creator>
  <cp:keywords>formation Colodus</cp:keywords>
  <cp:lastModifiedBy>Raphaelle Poveda</cp:lastModifiedBy>
  <cp:revision>111</cp:revision>
  <dcterms:created xsi:type="dcterms:W3CDTF">2012-09-26T14:07:15Z</dcterms:created>
  <dcterms:modified xsi:type="dcterms:W3CDTF">2017-06-19T08:52:16Z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1500.00000000000</vt:lpwstr>
  </property>
</Properties>
</file>