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9"/>
  </p:notesMasterIdLst>
  <p:handoutMasterIdLst>
    <p:handoutMasterId r:id="rId20"/>
  </p:handoutMasterIdLst>
  <p:sldIdLst>
    <p:sldId id="256" r:id="rId5"/>
    <p:sldId id="280" r:id="rId6"/>
    <p:sldId id="290" r:id="rId7"/>
    <p:sldId id="279" r:id="rId8"/>
    <p:sldId id="289" r:id="rId9"/>
    <p:sldId id="288" r:id="rId10"/>
    <p:sldId id="283" r:id="rId11"/>
    <p:sldId id="291" r:id="rId12"/>
    <p:sldId id="282" r:id="rId13"/>
    <p:sldId id="292" r:id="rId14"/>
    <p:sldId id="293" r:id="rId15"/>
    <p:sldId id="294" r:id="rId16"/>
    <p:sldId id="295" r:id="rId17"/>
    <p:sldId id="286" r:id="rId18"/>
  </p:sldIdLst>
  <p:sldSz cx="9144000" cy="6858000" type="screen4x3"/>
  <p:notesSz cx="7099300" cy="10234613"/>
  <p:defaultTextStyle>
    <a:defPPr>
      <a:defRPr lang="fr-FR"/>
    </a:defPPr>
    <a:lvl1pPr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23863" indent="33338"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847725" indent="66675"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271588" indent="100013"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697038" indent="131763"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4B06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2040" y="-90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2C56BF6D-4091-46DE-B90C-4540F76948D0}" type="datetimeFigureOut">
              <a:rPr lang="fr-FR"/>
              <a:pPr>
                <a:defRPr/>
              </a:pPr>
              <a:t>05/03/2020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19163" eaLnBrk="1" hangingPunct="1">
              <a:defRPr sz="13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77E1AF5-3F85-4526-AED8-0CE85D229B2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739803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5CC6D501-04CC-4DA1-89EA-B99662BBF2E6}" type="datetimeFigureOut">
              <a:rPr lang="fr-FR"/>
              <a:pPr>
                <a:defRPr/>
              </a:pPr>
              <a:t>05/03/2020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42567687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23863"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47725"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71588"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97038"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121789" algn="l" defTabSz="84871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46148" algn="l" defTabSz="84871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70505" algn="l" defTabSz="84871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94862" algn="l" defTabSz="84871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re 4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H:\Reseau\Formation_Reseau\contratC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0688" y="6513513"/>
            <a:ext cx="757237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 userDrawn="1"/>
        </p:nvSpPr>
        <p:spPr>
          <a:xfrm>
            <a:off x="0" y="0"/>
            <a:ext cx="1403350" cy="981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873" tIns="42436" rIns="84873" bIns="42436" anchor="ctr"/>
          <a:lstStyle/>
          <a:p>
            <a:pPr algn="ctr" defTabSz="84871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pic>
        <p:nvPicPr>
          <p:cNvPr id="6" name="Picture 2" descr="H:\Departements\CCE\ComexternesaufArabesques\LOGO\LogoproduitsABES\LogoABES\logo_ABES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408738"/>
            <a:ext cx="614362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 10" descr="Colodus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906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2" y="2130444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2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243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8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730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974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21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46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70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948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 dirty="0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6FEA5A0-14C2-4EEF-AACF-0B0ECD0231E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825273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u 4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:\Departements\CCE\ComexternesaufArabesques\LOGO\LogoproduitsABES\LogoABES\logo_ABES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408738"/>
            <a:ext cx="614362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000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3BAC28C-98DF-409F-8B81-C850B581E5D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75485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re 16/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H:\Reseau\Formation_Reseau\contratC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0688" y="6513513"/>
            <a:ext cx="5397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 userDrawn="1"/>
        </p:nvSpPr>
        <p:spPr>
          <a:xfrm>
            <a:off x="0" y="0"/>
            <a:ext cx="1403350" cy="981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873" tIns="42436" rIns="84873" bIns="42436" anchor="ctr"/>
          <a:lstStyle/>
          <a:p>
            <a:pPr algn="ctr" defTabSz="84871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pic>
        <p:nvPicPr>
          <p:cNvPr id="6" name="Picture 2" descr="H:\Departements\CCE\ComexternesaufArabesques\LOGO\LogoproduitsABES\LogoABES\logo_ABES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408738"/>
            <a:ext cx="511175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 10" descr="Colodus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906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2" y="2130444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2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243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8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730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974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21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46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70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948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 dirty="0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6A80438-9F76-4D7F-BFAD-0E9EC676133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759335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u 16/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:\Departements\CCE\ComexternesaufArabesques\LOGO\LogoproduitsABES\LogoABES\logo_ABES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408738"/>
            <a:ext cx="511175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33337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0533CCC-2E2D-40F7-ACFF-518D6EC233F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22689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68313" y="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873" tIns="42436" rIns="84873" bIns="4243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873" tIns="42436" rIns="84873" bIns="4243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84873" tIns="42436" rIns="84873" bIns="42436" rtlCol="0" anchor="ctr"/>
          <a:lstStyle>
            <a:lvl1pPr algn="ctr" defTabSz="848715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84873" tIns="42436" rIns="84873" bIns="42436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1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FCAAA04-924D-4545-8BE7-078250180B0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cxnSp>
        <p:nvCxnSpPr>
          <p:cNvPr id="7" name="Connecteur droit 6"/>
          <p:cNvCxnSpPr/>
          <p:nvPr userDrawn="1"/>
        </p:nvCxnSpPr>
        <p:spPr>
          <a:xfrm>
            <a:off x="0" y="6381750"/>
            <a:ext cx="9144000" cy="0"/>
          </a:xfrm>
          <a:prstGeom prst="line">
            <a:avLst/>
          </a:prstGeom>
          <a:ln w="19050" cmpd="sng">
            <a:solidFill>
              <a:srgbClr val="4877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</p:sldLayoutIdLst>
  <p:hf hdr="0" dt="0"/>
  <p:txStyles>
    <p:titleStyle>
      <a:lvl1pPr algn="ctr" defTabSz="847725" rtl="0" eaLnBrk="0" fontAlgn="base" hangingPunct="0">
        <a:spcBef>
          <a:spcPct val="0"/>
        </a:spcBef>
        <a:spcAft>
          <a:spcPct val="0"/>
        </a:spcAft>
        <a:defRPr sz="27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algn="ctr" defTabSz="847725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algn="ctr" defTabSz="847725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algn="ctr" defTabSz="847725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algn="ctr" defTabSz="847725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457200" algn="ctr" defTabSz="847725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6pPr>
      <a:lvl7pPr marL="914400" algn="ctr" defTabSz="847725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7pPr>
      <a:lvl8pPr marL="1371600" algn="ctr" defTabSz="847725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8pPr>
      <a:lvl9pPr marL="1828800" algn="ctr" defTabSz="847725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9pPr>
    </p:titleStyle>
    <p:bodyStyle>
      <a:lvl1pPr marL="317500" indent="-317500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688975" indent="-265113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1060450" indent="-211138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484313" indent="-211138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1908175" indent="-211138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333969" indent="-212178" algn="l" defTabSz="84871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58327" indent="-212178" algn="l" defTabSz="84871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82685" indent="-212178" algn="l" defTabSz="84871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07044" indent="-212178" algn="l" defTabSz="84871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4359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48715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73075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97432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21789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46148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70505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94862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re 10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/>
            <a:r>
              <a:rPr lang="fr-FR" altLang="fr-FR" smtClean="0"/>
              <a:t>La gestion des logins</a:t>
            </a:r>
            <a:br>
              <a:rPr lang="fr-FR" altLang="fr-FR" smtClean="0"/>
            </a:br>
            <a:r>
              <a:rPr lang="fr-FR" altLang="fr-FR" smtClean="0"/>
              <a:t/>
            </a:r>
            <a:br>
              <a:rPr lang="fr-FR" altLang="fr-FR" smtClean="0"/>
            </a:br>
            <a:r>
              <a:rPr lang="fr-FR" altLang="fr-FR" smtClean="0"/>
              <a:t>pour un responsable de Centre Régional</a:t>
            </a:r>
          </a:p>
        </p:txBody>
      </p:sp>
      <p:sp>
        <p:nvSpPr>
          <p:cNvPr id="12" name="Sous-titre 11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rtlCol="0"/>
          <a:lstStyle/>
          <a:p>
            <a:pPr defTabSz="848715" eaLnBrk="1" fontAlgn="auto" hangingPunct="1">
              <a:spcAft>
                <a:spcPts val="0"/>
              </a:spcAft>
              <a:defRPr/>
            </a:pPr>
            <a:endParaRPr lang="fr-FR"/>
          </a:p>
        </p:txBody>
      </p:sp>
      <p:pic>
        <p:nvPicPr>
          <p:cNvPr id="8196" name="Image 3" descr="colodus-utilisateur-icone-9248-12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188913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u contenu 2"/>
          <p:cNvSpPr>
            <a:spLocks noGrp="1"/>
          </p:cNvSpPr>
          <p:nvPr>
            <p:ph idx="1"/>
          </p:nvPr>
        </p:nvSpPr>
        <p:spPr>
          <a:xfrm>
            <a:off x="179388" y="1196975"/>
            <a:ext cx="8785225" cy="4929188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algn="ctr" eaLnBrk="1" hangingPunct="1">
              <a:buFont typeface="Arial" panose="020B0604020202020204" pitchFamily="34" charset="0"/>
              <a:buNone/>
            </a:pPr>
            <a:endParaRPr lang="fr-FR" altLang="fr-FR" sz="4000" smtClean="0"/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fr-FR" altLang="fr-FR" sz="4000" smtClean="0"/>
              <a:t>La gestion des logins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Changer un mot de passe</a:t>
            </a:r>
          </a:p>
        </p:txBody>
      </p:sp>
      <p:sp>
        <p:nvSpPr>
          <p:cNvPr id="19459" name="Espace réservé du contenu 2"/>
          <p:cNvSpPr>
            <a:spLocks noGrp="1"/>
          </p:cNvSpPr>
          <p:nvPr>
            <p:ph idx="1"/>
          </p:nvPr>
        </p:nvSpPr>
        <p:spPr>
          <a:xfrm>
            <a:off x="179388" y="1196975"/>
            <a:ext cx="8785225" cy="4929188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fr-FR" altLang="fr-FR" sz="2400" dirty="0" smtClean="0"/>
              <a:t>Si l’</a:t>
            </a:r>
            <a:r>
              <a:rPr lang="fr-FR" altLang="fr-FR" sz="2400" dirty="0" err="1" smtClean="0"/>
              <a:t>exemplarisateur</a:t>
            </a:r>
            <a:r>
              <a:rPr lang="fr-FR" altLang="fr-FR" sz="2400" dirty="0" smtClean="0"/>
              <a:t> souhaite changer </a:t>
            </a:r>
            <a:r>
              <a:rPr lang="fr-FR" altLang="fr-FR" sz="2400" smtClean="0"/>
              <a:t>ou oublie son </a:t>
            </a:r>
            <a:r>
              <a:rPr lang="fr-FR" altLang="fr-FR" sz="2400" dirty="0" smtClean="0"/>
              <a:t>mot de passe, le responsable CR doit : 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AutoNum type="arabicPeriod"/>
            </a:pPr>
            <a:r>
              <a:rPr lang="fr-FR" altLang="fr-FR" sz="2400" dirty="0" smtClean="0"/>
              <a:t>Lancer la commande </a:t>
            </a:r>
            <a:r>
              <a:rPr lang="fr-FR" altLang="fr-FR" sz="2000" dirty="0" smtClean="0"/>
              <a:t>AFF USA &lt;ILN&gt;CC&lt;n° séquentiel&gt;</a:t>
            </a:r>
          </a:p>
          <a:p>
            <a:pPr eaLnBrk="1" hangingPunct="1">
              <a:buFont typeface="Arial" panose="020B0604020202020204" pitchFamily="34" charset="0"/>
              <a:buAutoNum type="arabicPeriod"/>
            </a:pPr>
            <a:r>
              <a:rPr lang="fr-FR" altLang="fr-FR" sz="2400" dirty="0" smtClean="0"/>
              <a:t>Cliquer sur le bouton</a:t>
            </a:r>
            <a:endParaRPr lang="fr-FR" altLang="fr-FR" sz="2000" dirty="0" smtClean="0"/>
          </a:p>
          <a:p>
            <a:pPr eaLnBrk="1" hangingPunct="1">
              <a:buFont typeface="Arial" panose="020B0604020202020204" pitchFamily="34" charset="0"/>
              <a:buAutoNum type="arabicPeriod"/>
            </a:pPr>
            <a:r>
              <a:rPr lang="fr-FR" altLang="fr-FR" sz="2400" dirty="0" smtClean="0"/>
              <a:t>Saisir son propre mot de passe dans le champ « ancien mot de passe »</a:t>
            </a:r>
          </a:p>
          <a:p>
            <a:pPr eaLnBrk="1" hangingPunct="1">
              <a:buFont typeface="Arial" panose="020B0604020202020204" pitchFamily="34" charset="0"/>
              <a:buAutoNum type="arabicPeriod"/>
            </a:pPr>
            <a:r>
              <a:rPr lang="fr-FR" altLang="fr-FR" sz="2400" dirty="0" smtClean="0"/>
              <a:t>Saisir deux fois le nouveau mot de passe de cet </a:t>
            </a:r>
            <a:r>
              <a:rPr lang="fr-FR" altLang="fr-FR" sz="2400" dirty="0" err="1" smtClean="0"/>
              <a:t>exemplarisateur</a:t>
            </a: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AutoNum type="arabicPeriod"/>
            </a:pPr>
            <a:r>
              <a:rPr lang="fr-FR" altLang="fr-FR" sz="2400" dirty="0" smtClean="0"/>
              <a:t>Valider le changement avec le bouton</a:t>
            </a:r>
          </a:p>
          <a:p>
            <a:pPr eaLnBrk="1" hangingPunct="1"/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/>
            <a:endParaRPr lang="fr-FR" altLang="fr-FR" sz="2400" dirty="0" smtClean="0"/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67175" y="2924175"/>
            <a:ext cx="1733550" cy="3714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59563" y="4941888"/>
            <a:ext cx="1181100" cy="3905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Désactiver un mot de passe</a:t>
            </a:r>
          </a:p>
        </p:txBody>
      </p:sp>
      <p:sp>
        <p:nvSpPr>
          <p:cNvPr id="20483" name="Espace réservé du contenu 2"/>
          <p:cNvSpPr>
            <a:spLocks noGrp="1"/>
          </p:cNvSpPr>
          <p:nvPr>
            <p:ph idx="1"/>
          </p:nvPr>
        </p:nvSpPr>
        <p:spPr>
          <a:xfrm>
            <a:off x="179388" y="1196975"/>
            <a:ext cx="8785225" cy="4929188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fr-FR" altLang="fr-FR" sz="2400" smtClean="0"/>
              <a:t>Si l’identifiant attribué n’est plus utilisé, le responsable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r-FR" altLang="fr-FR" sz="2400" smtClean="0"/>
              <a:t>CR peut le désactiver :  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eaLnBrk="1" hangingPunct="1">
              <a:buFont typeface="Arial" panose="020B0604020202020204" pitchFamily="34" charset="0"/>
              <a:buAutoNum type="arabicPeriod"/>
            </a:pPr>
            <a:r>
              <a:rPr lang="fr-FR" altLang="fr-FR" sz="2400" smtClean="0"/>
              <a:t>Lancer la commande </a:t>
            </a:r>
            <a:r>
              <a:rPr lang="fr-FR" altLang="fr-FR" sz="2000" smtClean="0"/>
              <a:t>MOD USA &lt;ILN&gt;CC&lt;n° séquentiel&gt;</a:t>
            </a:r>
          </a:p>
          <a:p>
            <a:pPr eaLnBrk="1" hangingPunct="1">
              <a:buFont typeface="Arial" panose="020B0604020202020204" pitchFamily="34" charset="0"/>
              <a:buAutoNum type="arabicPeriod"/>
            </a:pPr>
            <a:endParaRPr lang="fr-FR" altLang="fr-FR" sz="2000" smtClean="0"/>
          </a:p>
          <a:p>
            <a:pPr eaLnBrk="1" hangingPunct="1">
              <a:buFont typeface="Arial" panose="020B0604020202020204" pitchFamily="34" charset="0"/>
              <a:buAutoNum type="arabicPeriod"/>
            </a:pPr>
            <a:r>
              <a:rPr lang="fr-FR" altLang="fr-FR" sz="2400" smtClean="0"/>
              <a:t>Dans le champ « Login autorisé »,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r-FR" altLang="fr-FR" sz="2400" smtClean="0"/>
              <a:t>    choisir la valeur « Non »</a:t>
            </a:r>
          </a:p>
          <a:p>
            <a:pPr eaLnBrk="1" hangingPunct="1">
              <a:buFont typeface="Arial" panose="020B0604020202020204" pitchFamily="34" charset="0"/>
              <a:buAutoNum type="arabicPeriod"/>
            </a:pPr>
            <a:endParaRPr lang="fr-FR" altLang="fr-FR" sz="2400" smtClean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fr-FR" altLang="fr-FR" sz="2400" smtClean="0"/>
              <a:t>3. Valider le changement avec le bouton</a:t>
            </a:r>
          </a:p>
          <a:p>
            <a:pPr eaLnBrk="1" hangingPunct="1"/>
            <a:endParaRPr lang="fr-FR" altLang="fr-FR" sz="240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eaLnBrk="1" hangingPunct="1"/>
            <a:endParaRPr lang="fr-FR" altLang="fr-FR" sz="2400" smtClean="0"/>
          </a:p>
        </p:txBody>
      </p:sp>
      <p:pic>
        <p:nvPicPr>
          <p:cNvPr id="7" name="Picture 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88125" y="4581525"/>
            <a:ext cx="1181100" cy="3905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84888" y="3500438"/>
            <a:ext cx="2951162" cy="7080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Rectangle à coins arrondis 7"/>
          <p:cNvSpPr/>
          <p:nvPr/>
        </p:nvSpPr>
        <p:spPr>
          <a:xfrm>
            <a:off x="6156325" y="5300663"/>
            <a:ext cx="2447925" cy="792162"/>
          </a:xfrm>
          <a:prstGeom prst="wedgeRoundRectCallout">
            <a:avLst>
              <a:gd name="adj1" fmla="val 46623"/>
              <a:gd name="adj2" fmla="val 77814"/>
              <a:gd name="adj3" fmla="val 16667"/>
            </a:avLst>
          </a:prstGeom>
          <a:solidFill>
            <a:schemeClr val="bg1">
              <a:lumMod val="6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4871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200" dirty="0">
                <a:solidFill>
                  <a:srgbClr val="002060"/>
                </a:solidFill>
              </a:rPr>
              <a:t>La suppression définitive n’est pas possible ; lorsqu’il n’est plus attribué, un login doit seulement être désactivé.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Visualiser les logins d’une bibliothèque</a:t>
            </a:r>
          </a:p>
        </p:txBody>
      </p:sp>
      <p:sp>
        <p:nvSpPr>
          <p:cNvPr id="12291" name="Espace réservé du contenu 2"/>
          <p:cNvSpPr>
            <a:spLocks noGrp="1"/>
          </p:cNvSpPr>
          <p:nvPr>
            <p:ph idx="1"/>
          </p:nvPr>
        </p:nvSpPr>
        <p:spPr>
          <a:xfrm>
            <a:off x="179388" y="1196975"/>
            <a:ext cx="8785225" cy="4929188"/>
          </a:xfrm>
        </p:spPr>
        <p:txBody>
          <a:bodyPr/>
          <a:lstStyle/>
          <a:p>
            <a:pPr eaLnBrk="1" hangingPunct="1">
              <a:buFont typeface="Arial" charset="0"/>
              <a:buNone/>
              <a:defRPr/>
            </a:pPr>
            <a:r>
              <a:rPr lang="fr-FR" sz="2400" dirty="0" smtClean="0"/>
              <a:t>Dans </a:t>
            </a:r>
            <a:r>
              <a:rPr lang="fr-FR" sz="2400" dirty="0" err="1" smtClean="0"/>
              <a:t>WinIBW</a:t>
            </a:r>
            <a:r>
              <a:rPr lang="fr-FR" sz="2400" dirty="0" smtClean="0"/>
              <a:t>, le responsable CR peut visualiser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fr-FR" sz="2400" dirty="0" smtClean="0"/>
              <a:t>l’ensemble des </a:t>
            </a:r>
            <a:r>
              <a:rPr lang="fr-FR" sz="2400" dirty="0" err="1" smtClean="0"/>
              <a:t>logins</a:t>
            </a:r>
            <a:r>
              <a:rPr lang="fr-FR" sz="2400" dirty="0" smtClean="0"/>
              <a:t> affectés à une bibliothèque :   </a:t>
            </a:r>
          </a:p>
          <a:p>
            <a:pPr eaLnBrk="1" hangingPunct="1">
              <a:buFont typeface="Arial" charset="0"/>
              <a:buNone/>
              <a:defRPr/>
            </a:pPr>
            <a:endParaRPr lang="fr-FR" sz="2400" dirty="0" smtClean="0"/>
          </a:p>
          <a:p>
            <a:pPr marL="457200" indent="-457200" eaLnBrk="1" hangingPunct="1">
              <a:buFont typeface="Arial" charset="0"/>
              <a:buNone/>
              <a:defRPr/>
            </a:pPr>
            <a:r>
              <a:rPr lang="fr-FR" sz="2400" dirty="0" smtClean="0"/>
              <a:t>Lancer la commande  : </a:t>
            </a:r>
            <a:r>
              <a:rPr lang="fr-FR" sz="2000" dirty="0" smtClean="0"/>
              <a:t>AFF USA BIB &lt;RCR&gt; TOU</a:t>
            </a:r>
          </a:p>
          <a:p>
            <a:pPr marL="457200" indent="-457200" eaLnBrk="1" hangingPunct="1">
              <a:buFont typeface="Arial" charset="0"/>
              <a:buAutoNum type="arabicPeriod"/>
              <a:defRPr/>
            </a:pPr>
            <a:endParaRPr lang="fr-FR" sz="2000" dirty="0" smtClean="0"/>
          </a:p>
          <a:p>
            <a:pPr marL="457200" indent="-457200" eaLnBrk="1" hangingPunct="1">
              <a:buFont typeface="Arial" charset="0"/>
              <a:buAutoNum type="arabicPeriod"/>
              <a:defRPr/>
            </a:pPr>
            <a:endParaRPr lang="fr-FR" sz="2400" dirty="0" smtClean="0"/>
          </a:p>
          <a:p>
            <a:pPr marL="457200" indent="-457200" eaLnBrk="1" hangingPunct="1">
              <a:buFont typeface="Arial" charset="0"/>
              <a:buNone/>
              <a:defRPr/>
            </a:pPr>
            <a:endParaRPr lang="fr-FR" sz="2400" dirty="0" smtClean="0"/>
          </a:p>
          <a:p>
            <a:pPr eaLnBrk="1" hangingPunct="1">
              <a:buFont typeface="Arial" charset="0"/>
              <a:buChar char="•"/>
              <a:defRPr/>
            </a:pPr>
            <a:endParaRPr lang="fr-FR" sz="2400" dirty="0" smtClean="0"/>
          </a:p>
          <a:p>
            <a:pPr eaLnBrk="1" hangingPunct="1">
              <a:buFont typeface="Arial" charset="0"/>
              <a:buNone/>
              <a:defRPr/>
            </a:pPr>
            <a:endParaRPr lang="fr-FR" sz="2400" dirty="0" smtClean="0"/>
          </a:p>
          <a:p>
            <a:pPr eaLnBrk="1" hangingPunct="1">
              <a:buFont typeface="Arial" charset="0"/>
              <a:buChar char="•"/>
              <a:defRPr/>
            </a:pPr>
            <a:endParaRPr lang="fr-FR" sz="2400" dirty="0" smtClean="0"/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3429000"/>
            <a:ext cx="8642350" cy="5048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Rectangle à coins arrondis 8"/>
          <p:cNvSpPr/>
          <p:nvPr/>
        </p:nvSpPr>
        <p:spPr>
          <a:xfrm>
            <a:off x="4067175" y="3284538"/>
            <a:ext cx="433388" cy="79216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10" name="Rectangle à coins arrondis 9"/>
          <p:cNvSpPr/>
          <p:nvPr/>
        </p:nvSpPr>
        <p:spPr>
          <a:xfrm>
            <a:off x="5508625" y="3357563"/>
            <a:ext cx="431800" cy="7191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11" name="Rectangle à coins arrondis 10"/>
          <p:cNvSpPr/>
          <p:nvPr/>
        </p:nvSpPr>
        <p:spPr>
          <a:xfrm>
            <a:off x="6948488" y="3284538"/>
            <a:ext cx="576262" cy="86518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12" name="Rectangle avec flèche vers le haut 11"/>
          <p:cNvSpPr/>
          <p:nvPr/>
        </p:nvSpPr>
        <p:spPr>
          <a:xfrm>
            <a:off x="3348038" y="4221163"/>
            <a:ext cx="1584325" cy="1871662"/>
          </a:xfrm>
          <a:prstGeom prst="upArrowCallou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4871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dirty="0">
                <a:solidFill>
                  <a:srgbClr val="002060"/>
                </a:solidFill>
              </a:rPr>
              <a:t>Signifie  que la case « identification obligatoire est décochée »</a:t>
            </a:r>
          </a:p>
        </p:txBody>
      </p:sp>
      <p:sp>
        <p:nvSpPr>
          <p:cNvPr id="13" name="Rectangle avec flèche vers le haut 12"/>
          <p:cNvSpPr/>
          <p:nvPr/>
        </p:nvSpPr>
        <p:spPr>
          <a:xfrm>
            <a:off x="5219700" y="4221163"/>
            <a:ext cx="1081088" cy="2016125"/>
          </a:xfrm>
          <a:prstGeom prst="upArrowCallou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4871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200" dirty="0">
                <a:solidFill>
                  <a:srgbClr val="002060"/>
                </a:solidFill>
              </a:rPr>
              <a:t>Signifie  que la valeur « Oui » a été choisie dans la champ  «Identifiant autorisé »</a:t>
            </a:r>
          </a:p>
        </p:txBody>
      </p:sp>
      <p:sp>
        <p:nvSpPr>
          <p:cNvPr id="14" name="Rectangle avec flèche vers le haut 13"/>
          <p:cNvSpPr/>
          <p:nvPr/>
        </p:nvSpPr>
        <p:spPr>
          <a:xfrm>
            <a:off x="6659563" y="4365625"/>
            <a:ext cx="1512887" cy="1624013"/>
          </a:xfrm>
          <a:prstGeom prst="upArrowCallou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4871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200" dirty="0">
                <a:solidFill>
                  <a:srgbClr val="002060"/>
                </a:solidFill>
              </a:rPr>
              <a:t>Signifie  que valeur « professionnel » a été choisie dans le champ  « Type d’utilisateur »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>
                <a:solidFill>
                  <a:srgbClr val="002060"/>
                </a:solidFill>
              </a:rPr>
              <a:t>En résumé</a:t>
            </a:r>
          </a:p>
        </p:txBody>
      </p:sp>
      <p:sp>
        <p:nvSpPr>
          <p:cNvPr id="22531" name="Espace réservé du contenu 2"/>
          <p:cNvSpPr>
            <a:spLocks noGrp="1"/>
          </p:cNvSpPr>
          <p:nvPr>
            <p:ph idx="1"/>
          </p:nvPr>
        </p:nvSpPr>
        <p:spPr>
          <a:xfrm>
            <a:off x="250825" y="1052513"/>
            <a:ext cx="8642350" cy="3600450"/>
          </a:xfrm>
        </p:spPr>
        <p:txBody>
          <a:bodyPr/>
          <a:lstStyle/>
          <a:p>
            <a:pPr eaLnBrk="1" hangingPunct="1"/>
            <a:r>
              <a:rPr lang="fr-FR" altLang="fr-FR" sz="2000" smtClean="0"/>
              <a:t>Le responsable CR gère les logins pour les bibliothèques de son périmètre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000" smtClean="0"/>
          </a:p>
          <a:p>
            <a:pPr eaLnBrk="1" hangingPunct="1"/>
            <a:r>
              <a:rPr lang="fr-FR" altLang="fr-FR" sz="2000" smtClean="0"/>
              <a:t>La gestion des logins se fait dans WinIBW, pas dans Colodus: </a:t>
            </a:r>
          </a:p>
          <a:p>
            <a:pPr lvl="1" eaLnBrk="1" hangingPunct="1"/>
            <a:r>
              <a:rPr lang="fr-FR" altLang="fr-FR" sz="1600" smtClean="0"/>
              <a:t>Création d’un login</a:t>
            </a:r>
          </a:p>
          <a:p>
            <a:pPr lvl="1" eaLnBrk="1" hangingPunct="1"/>
            <a:r>
              <a:rPr lang="fr-FR" altLang="fr-FR" sz="1600" smtClean="0"/>
              <a:t>Modification d’un login</a:t>
            </a:r>
          </a:p>
          <a:p>
            <a:pPr lvl="1" eaLnBrk="1" hangingPunct="1"/>
            <a:r>
              <a:rPr lang="fr-FR" altLang="fr-FR" sz="1600" smtClean="0"/>
              <a:t>Gestion des mots de passe</a:t>
            </a:r>
          </a:p>
          <a:p>
            <a:pPr lvl="1" eaLnBrk="1" hangingPunct="1"/>
            <a:endParaRPr lang="fr-FR" altLang="fr-FR" sz="1600" smtClean="0"/>
          </a:p>
          <a:p>
            <a:pPr eaLnBrk="1" hangingPunct="1"/>
            <a:r>
              <a:rPr lang="fr-FR" altLang="fr-FR" sz="2000" smtClean="0"/>
              <a:t>Aucun login ne peut être créé tant que la bibliothèque n’est pas identifiée dans la base</a:t>
            </a:r>
          </a:p>
          <a:p>
            <a:pPr eaLnBrk="1" hangingPunct="1"/>
            <a:endParaRPr lang="fr-FR" altLang="fr-FR" sz="2000" smtClean="0"/>
          </a:p>
          <a:p>
            <a:pPr eaLnBrk="1" hangingPunct="1"/>
            <a:r>
              <a:rPr lang="fr-FR" altLang="fr-FR" sz="2000" smtClean="0"/>
              <a:t>Un login est obligatoirement rattaché à un RCR et un seul </a:t>
            </a:r>
          </a:p>
          <a:p>
            <a:pPr eaLnBrk="1" hangingPunct="1"/>
            <a:endParaRPr lang="fr-FR" altLang="fr-FR" sz="2000" smtClean="0"/>
          </a:p>
          <a:p>
            <a:pPr eaLnBrk="1" hangingPunct="1"/>
            <a:r>
              <a:rPr lang="fr-FR" altLang="fr-FR" sz="2000" smtClean="0"/>
              <a:t>Un login n’est jamais supprimé, seulement désactivé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endParaRPr lang="fr-FR" altLang="fr-FR" sz="160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00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00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Préambule</a:t>
            </a:r>
          </a:p>
        </p:txBody>
      </p:sp>
      <p:sp>
        <p:nvSpPr>
          <p:cNvPr id="9219" name="Espace réservé du contenu 2"/>
          <p:cNvSpPr>
            <a:spLocks noGrp="1"/>
          </p:cNvSpPr>
          <p:nvPr>
            <p:ph idx="1"/>
          </p:nvPr>
        </p:nvSpPr>
        <p:spPr>
          <a:xfrm>
            <a:off x="179388" y="1196975"/>
            <a:ext cx="8785225" cy="4929188"/>
          </a:xfrm>
        </p:spPr>
        <p:txBody>
          <a:bodyPr/>
          <a:lstStyle/>
          <a:p>
            <a:pPr eaLnBrk="1" hangingPunct="1"/>
            <a:endParaRPr lang="fr-FR" altLang="fr-FR" sz="2400" smtClean="0"/>
          </a:p>
          <a:p>
            <a:pPr eaLnBrk="1" hangingPunct="1"/>
            <a:r>
              <a:rPr lang="fr-FR" altLang="fr-FR" sz="2400" smtClean="0"/>
              <a:t>L’utilisation de Colodus est soumise à authentification</a:t>
            </a:r>
          </a:p>
          <a:p>
            <a:pPr eaLnBrk="1" hangingPunct="1"/>
            <a:endParaRPr lang="fr-FR" altLang="fr-FR" sz="2400" smtClean="0"/>
          </a:p>
          <a:p>
            <a:pPr eaLnBrk="1" hangingPunct="1"/>
            <a:r>
              <a:rPr lang="fr-FR" altLang="fr-FR" sz="2400" smtClean="0"/>
              <a:t>Chaque exemplarisateur doit disposer d’un login</a:t>
            </a:r>
          </a:p>
          <a:p>
            <a:pPr eaLnBrk="1" hangingPunct="1"/>
            <a:endParaRPr lang="fr-FR" altLang="fr-FR" sz="2400" smtClean="0"/>
          </a:p>
          <a:p>
            <a:pPr eaLnBrk="1" hangingPunct="1"/>
            <a:r>
              <a:rPr lang="fr-FR" altLang="fr-FR" sz="2400" smtClean="0"/>
              <a:t>Un login est obligatoirement lié à une bibliothèque et une seule</a:t>
            </a:r>
          </a:p>
          <a:p>
            <a:pPr eaLnBrk="1" hangingPunct="1"/>
            <a:endParaRPr lang="fr-FR" altLang="fr-FR" sz="2400" smtClean="0"/>
          </a:p>
          <a:p>
            <a:pPr eaLnBrk="1" hangingPunct="1"/>
            <a:r>
              <a:rPr lang="fr-FR" altLang="fr-FR" sz="2400" smtClean="0"/>
              <a:t>La création du login relève du responsable CR</a:t>
            </a:r>
          </a:p>
          <a:p>
            <a:pPr eaLnBrk="1" hangingPunct="1"/>
            <a:endParaRPr lang="fr-FR" altLang="fr-FR" sz="240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eaLnBrk="1" hangingPunct="1"/>
            <a:endParaRPr lang="fr-FR" altLang="fr-FR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u contenu 2"/>
          <p:cNvSpPr>
            <a:spLocks noGrp="1"/>
          </p:cNvSpPr>
          <p:nvPr>
            <p:ph idx="1"/>
          </p:nvPr>
        </p:nvSpPr>
        <p:spPr>
          <a:xfrm>
            <a:off x="179388" y="1196975"/>
            <a:ext cx="8785225" cy="4929188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algn="ctr" eaLnBrk="1" hangingPunct="1">
              <a:buFont typeface="Arial" panose="020B0604020202020204" pitchFamily="34" charset="0"/>
              <a:buNone/>
            </a:pPr>
            <a:endParaRPr lang="fr-FR" altLang="fr-FR" sz="4000" smtClean="0"/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fr-FR" altLang="fr-FR" sz="4000" smtClean="0"/>
              <a:t>Le circuit à respecter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Circuit</a:t>
            </a:r>
          </a:p>
        </p:txBody>
      </p:sp>
      <p:sp>
        <p:nvSpPr>
          <p:cNvPr id="11267" name="Espace réservé du contenu 2"/>
          <p:cNvSpPr>
            <a:spLocks noGrp="1"/>
          </p:cNvSpPr>
          <p:nvPr>
            <p:ph idx="1"/>
          </p:nvPr>
        </p:nvSpPr>
        <p:spPr>
          <a:xfrm>
            <a:off x="179388" y="1196975"/>
            <a:ext cx="8785225" cy="4929188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fr-FR" altLang="fr-FR" sz="2400" smtClean="0"/>
              <a:t>Lorsqu’une bibliothèque du périmètre du CR souhaite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r-FR" altLang="fr-FR" sz="2400" smtClean="0"/>
              <a:t>disposer d’un accès à Colodus, le CR doit : 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fr-FR" altLang="fr-FR" sz="2400" smtClean="0"/>
              <a:t>1) Vérifier si la bibliothèque est identifiée dans le Sudoc</a:t>
            </a:r>
            <a:endParaRPr lang="fr-FR" altLang="fr-FR" sz="2000" smtClean="0"/>
          </a:p>
          <a:p>
            <a:pPr lvl="1" eaLnBrk="1" hangingPunct="1"/>
            <a:endParaRPr lang="fr-FR" altLang="fr-FR" sz="2000" smtClean="0"/>
          </a:p>
        </p:txBody>
      </p:sp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3933825"/>
            <a:ext cx="3454400" cy="15113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cxnSp>
        <p:nvCxnSpPr>
          <p:cNvPr id="7" name="Connecteur droit 6"/>
          <p:cNvCxnSpPr>
            <a:endCxn id="11267" idx="2"/>
          </p:cNvCxnSpPr>
          <p:nvPr/>
        </p:nvCxnSpPr>
        <p:spPr>
          <a:xfrm>
            <a:off x="4572000" y="3500438"/>
            <a:ext cx="0" cy="26257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3800" y="3860800"/>
            <a:ext cx="3519488" cy="21605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1271" name="ZoneTexte 8"/>
          <p:cNvSpPr txBox="1">
            <a:spLocks noChangeArrowheads="1"/>
          </p:cNvSpPr>
          <p:nvPr/>
        </p:nvSpPr>
        <p:spPr bwMode="auto">
          <a:xfrm>
            <a:off x="250825" y="3284538"/>
            <a:ext cx="41767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400" u="sng">
                <a:latin typeface="Arial" panose="020B0604020202020204" pitchFamily="34" charset="0"/>
                <a:cs typeface="Arial" panose="020B0604020202020204" pitchFamily="34" charset="0"/>
              </a:rPr>
              <a:t>Dans le répertoire des Centres de Ressources</a:t>
            </a:r>
          </a:p>
        </p:txBody>
      </p:sp>
      <p:sp>
        <p:nvSpPr>
          <p:cNvPr id="11272" name="ZoneTexte 9"/>
          <p:cNvSpPr txBox="1">
            <a:spLocks noChangeArrowheads="1"/>
          </p:cNvSpPr>
          <p:nvPr/>
        </p:nvSpPr>
        <p:spPr bwMode="auto">
          <a:xfrm>
            <a:off x="5940425" y="3284538"/>
            <a:ext cx="1368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400" u="sng">
                <a:latin typeface="Arial" panose="020B0604020202020204" pitchFamily="34" charset="0"/>
                <a:cs typeface="Arial" panose="020B0604020202020204" pitchFamily="34" charset="0"/>
              </a:rPr>
              <a:t>Dans WinIBW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Circuit</a:t>
            </a:r>
          </a:p>
        </p:txBody>
      </p:sp>
      <p:sp>
        <p:nvSpPr>
          <p:cNvPr id="12291" name="Espace réservé du contenu 2"/>
          <p:cNvSpPr>
            <a:spLocks noGrp="1"/>
          </p:cNvSpPr>
          <p:nvPr>
            <p:ph idx="1"/>
          </p:nvPr>
        </p:nvSpPr>
        <p:spPr>
          <a:xfrm>
            <a:off x="179388" y="1196975"/>
            <a:ext cx="4105275" cy="4929188"/>
          </a:xfrm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fr-FR" altLang="fr-FR" sz="1400" smtClean="0"/>
              <a:t>La bibliothèque fait partie du Sudoc-PS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r-FR" altLang="fr-FR" sz="2400" smtClean="0"/>
              <a:t>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r-FR" altLang="fr-FR" sz="2400" smtClean="0"/>
              <a:t>2) créer le login dans WinIBW</a:t>
            </a:r>
            <a:endParaRPr lang="fr-FR" altLang="fr-FR" sz="2000" smtClean="0"/>
          </a:p>
          <a:p>
            <a:pPr lvl="1" eaLnBrk="1" hangingPunct="1"/>
            <a:endParaRPr lang="fr-FR" altLang="fr-FR" sz="2000" smtClean="0"/>
          </a:p>
        </p:txBody>
      </p:sp>
      <p:sp>
        <p:nvSpPr>
          <p:cNvPr id="12292" name="Espace réservé du contenu 2"/>
          <p:cNvSpPr txBox="1">
            <a:spLocks/>
          </p:cNvSpPr>
          <p:nvPr/>
        </p:nvSpPr>
        <p:spPr bwMode="auto">
          <a:xfrm>
            <a:off x="4572000" y="1196975"/>
            <a:ext cx="4392613" cy="49291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4873" tIns="42436" rIns="84873" bIns="42436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400">
                <a:cs typeface="Arial" panose="020B0604020202020204" pitchFamily="34" charset="0"/>
              </a:rPr>
              <a:t>La bibliothèque souhaite rejoindre le Sudoc-PS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>
                <a:cs typeface="Arial" panose="020B0604020202020204" pitchFamily="34" charset="0"/>
              </a:rPr>
              <a:t>2) Demander à l’ABES la                     création du n° RCR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>
                <a:cs typeface="Arial" panose="020B0604020202020204" pitchFamily="34" charset="0"/>
              </a:rPr>
              <a:t>3) Au feu vert de l’ABES, créer la notice RCR dans WinIBW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>
                <a:cs typeface="Arial" panose="020B0604020202020204" pitchFamily="34" charset="0"/>
              </a:rPr>
              <a:t>4) Créer le login dans WinIBW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endParaRPr lang="fr-FR" altLang="fr-FR" sz="1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fr-FR" altLang="fr-FR" sz="14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12" name="Image 11" descr="logo_winibw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5513" y="2492375"/>
            <a:ext cx="863600" cy="4508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5" name="Image 14" descr="logo_winibw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7625" y="3789363"/>
            <a:ext cx="865188" cy="4492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6" name="Image 15" descr="logo_winibw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7625" y="4941888"/>
            <a:ext cx="865188" cy="4492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7" name="Image 16" descr="logo_abes_stp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2088" y="2276475"/>
            <a:ext cx="666750" cy="4524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contenu 2"/>
          <p:cNvSpPr>
            <a:spLocks noGrp="1"/>
          </p:cNvSpPr>
          <p:nvPr>
            <p:ph idx="1"/>
          </p:nvPr>
        </p:nvSpPr>
        <p:spPr>
          <a:xfrm>
            <a:off x="179388" y="1196975"/>
            <a:ext cx="8785225" cy="4929188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algn="ctr" eaLnBrk="1" hangingPunct="1">
              <a:buFont typeface="Arial" panose="020B0604020202020204" pitchFamily="34" charset="0"/>
              <a:buNone/>
            </a:pPr>
            <a:endParaRPr lang="fr-FR" altLang="fr-FR" sz="4000" smtClean="0"/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fr-FR" altLang="fr-FR" sz="4000" smtClean="0"/>
              <a:t>La création du login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/>
          <a:srcRect r="31730" b="5108"/>
          <a:stretch>
            <a:fillRect/>
          </a:stretch>
        </p:blipFill>
        <p:spPr bwMode="auto">
          <a:xfrm>
            <a:off x="5364163" y="2708275"/>
            <a:ext cx="3613150" cy="34575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4339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Procédure de création</a:t>
            </a:r>
          </a:p>
        </p:txBody>
      </p:sp>
      <p:sp>
        <p:nvSpPr>
          <p:cNvPr id="14340" name="Espace réservé du contenu 2"/>
          <p:cNvSpPr>
            <a:spLocks noGrp="1"/>
          </p:cNvSpPr>
          <p:nvPr>
            <p:ph idx="1"/>
          </p:nvPr>
        </p:nvSpPr>
        <p:spPr>
          <a:xfrm>
            <a:off x="0" y="1196975"/>
            <a:ext cx="9144000" cy="5111750"/>
          </a:xfrm>
        </p:spPr>
        <p:txBody>
          <a:bodyPr/>
          <a:lstStyle/>
          <a:p>
            <a:pPr eaLnBrk="1" hangingPunct="1"/>
            <a:r>
              <a:rPr lang="fr-FR" altLang="fr-FR" sz="2400" smtClean="0"/>
              <a:t>Se connecter à WinIBW avec le login de responsable CR </a:t>
            </a:r>
          </a:p>
          <a:p>
            <a:pPr eaLnBrk="1" hangingPunct="1"/>
            <a:endParaRPr lang="fr-FR" altLang="fr-FR" sz="1800" smtClean="0"/>
          </a:p>
          <a:p>
            <a:pPr eaLnBrk="1" hangingPunct="1"/>
            <a:r>
              <a:rPr lang="fr-FR" altLang="fr-FR" sz="2400" smtClean="0"/>
              <a:t>Lancer la commande</a:t>
            </a:r>
          </a:p>
          <a:p>
            <a:pPr eaLnBrk="1" hangingPunct="1"/>
            <a:endParaRPr lang="fr-FR" altLang="fr-FR" sz="1800" smtClean="0"/>
          </a:p>
          <a:p>
            <a:pPr eaLnBrk="1" hangingPunct="1"/>
            <a:r>
              <a:rPr lang="fr-FR" altLang="fr-FR" sz="2400" smtClean="0"/>
              <a:t>Compléter la fiche « utilisateur »</a:t>
            </a:r>
          </a:p>
          <a:p>
            <a:pPr eaLnBrk="1" hangingPunct="1"/>
            <a:endParaRPr lang="fr-FR" altLang="fr-FR" sz="2400" smtClean="0"/>
          </a:p>
          <a:p>
            <a:pPr eaLnBrk="1" hangingPunct="1"/>
            <a:endParaRPr lang="fr-FR" altLang="fr-FR" sz="2400" smtClean="0"/>
          </a:p>
          <a:p>
            <a:pPr eaLnBrk="1" hangingPunct="1"/>
            <a:endParaRPr lang="fr-FR" altLang="fr-FR" sz="2400" smtClean="0"/>
          </a:p>
          <a:p>
            <a:pPr eaLnBrk="1" hangingPunct="1"/>
            <a:endParaRPr lang="fr-FR" altLang="fr-FR" sz="2400" smtClean="0"/>
          </a:p>
          <a:p>
            <a:pPr eaLnBrk="1" hangingPunct="1"/>
            <a:endParaRPr lang="fr-FR" altLang="fr-FR" sz="2400" smtClean="0"/>
          </a:p>
          <a:p>
            <a:pPr eaLnBrk="1" hangingPunct="1"/>
            <a:endParaRPr lang="fr-FR" altLang="fr-FR" sz="2400" smtClean="0"/>
          </a:p>
          <a:p>
            <a:pPr eaLnBrk="1" hangingPunct="1"/>
            <a:r>
              <a:rPr lang="fr-FR" altLang="fr-FR" sz="2400" smtClean="0"/>
              <a:t>Valider avec le bouton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eaLnBrk="1" hangingPunct="1"/>
            <a:endParaRPr lang="fr-FR" altLang="fr-FR" sz="2400" smtClean="0"/>
          </a:p>
        </p:txBody>
      </p:sp>
      <p:pic>
        <p:nvPicPr>
          <p:cNvPr id="10250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79838" y="1989138"/>
            <a:ext cx="2924175" cy="3714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251" name="Picture 1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51275" y="5805488"/>
            <a:ext cx="1181100" cy="3905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Rectangle avec flèche vers la droite 6"/>
          <p:cNvSpPr/>
          <p:nvPr/>
        </p:nvSpPr>
        <p:spPr>
          <a:xfrm>
            <a:off x="2916238" y="3357563"/>
            <a:ext cx="2592387" cy="503237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86774"/>
            </a:avLst>
          </a:prstGeom>
          <a:solidFill>
            <a:schemeClr val="bg1">
              <a:lumMod val="6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4871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rgbClr val="002060"/>
                </a:solidFill>
              </a:rPr>
              <a:t>Modifier le mot de passe proposé</a:t>
            </a:r>
          </a:p>
        </p:txBody>
      </p:sp>
      <p:sp>
        <p:nvSpPr>
          <p:cNvPr id="9" name="Rectangle avec flèche vers le haut 8"/>
          <p:cNvSpPr/>
          <p:nvPr/>
        </p:nvSpPr>
        <p:spPr>
          <a:xfrm>
            <a:off x="7164388" y="3933825"/>
            <a:ext cx="1728787" cy="1871663"/>
          </a:xfrm>
          <a:prstGeom prst="upArrowCallou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4871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rgbClr val="002060"/>
                </a:solidFill>
              </a:rPr>
              <a:t>Remplacer le RCR pré-saisi par le RCR de l’</a:t>
            </a:r>
            <a:r>
              <a:rPr lang="fr-FR" dirty="0" err="1">
                <a:solidFill>
                  <a:srgbClr val="002060"/>
                </a:solidFill>
              </a:rPr>
              <a:t>exemplarisateur</a:t>
            </a:r>
            <a:endParaRPr lang="fr-FR" dirty="0">
              <a:solidFill>
                <a:srgbClr val="002060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5508625" y="3716338"/>
            <a:ext cx="3384550" cy="21748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Les données à renseigner</a:t>
            </a:r>
          </a:p>
        </p:txBody>
      </p:sp>
      <p:sp>
        <p:nvSpPr>
          <p:cNvPr id="15363" name="Espace réservé du contenu 2"/>
          <p:cNvSpPr>
            <a:spLocks noGrp="1"/>
          </p:cNvSpPr>
          <p:nvPr>
            <p:ph idx="1"/>
          </p:nvPr>
        </p:nvSpPr>
        <p:spPr>
          <a:xfrm>
            <a:off x="179388" y="1196975"/>
            <a:ext cx="8785225" cy="4929188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eaLnBrk="1" hangingPunct="1"/>
            <a:endParaRPr lang="fr-FR" altLang="fr-FR" sz="2400" smtClean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50825" y="765175"/>
          <a:ext cx="8353425" cy="563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76405"/>
                <a:gridCol w="5977020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0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Groupe</a:t>
                      </a:r>
                      <a:endParaRPr lang="fr-FR" sz="10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r>
                        <a:rPr lang="fr-FR" sz="1000" baseline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« </a:t>
                      </a:r>
                      <a:r>
                        <a:rPr lang="fr-FR" sz="1000" baseline="0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exemplarisation</a:t>
                      </a:r>
                      <a:r>
                        <a:rPr lang="fr-FR" sz="1000" baseline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». Ne pas modifier</a:t>
                      </a:r>
                      <a:endParaRPr lang="fr-FR" sz="10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45" marR="9144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Identifiant</a:t>
                      </a:r>
                      <a:endParaRPr lang="fr-FR" sz="10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r>
                        <a:rPr lang="fr-FR" sz="10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Identifiant de l’utilisateur</a:t>
                      </a:r>
                      <a:r>
                        <a:rPr lang="fr-FR" sz="1000" baseline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proposé dans la commande. </a:t>
                      </a:r>
                      <a:endParaRPr lang="fr-FR" sz="10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45" marR="9144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Nom</a:t>
                      </a:r>
                      <a:endParaRPr lang="fr-FR" sz="10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r>
                        <a:rPr lang="fr-FR" sz="10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Saisir le nom de l’utilisateur  (Prénom Nom)</a:t>
                      </a:r>
                      <a:endParaRPr lang="fr-FR" sz="10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45" marR="9144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Mot de passe</a:t>
                      </a:r>
                      <a:endParaRPr lang="fr-FR" sz="10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r>
                        <a:rPr lang="fr-FR" sz="10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Modifier le mot de passe proposé par le système (5 caractères minimum, au moins 1 chiffre)</a:t>
                      </a:r>
                      <a:endParaRPr lang="fr-FR" sz="10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45" marR="9144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Bibliothèque</a:t>
                      </a:r>
                      <a:endParaRPr lang="fr-FR" sz="10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r>
                        <a:rPr lang="fr-FR" sz="10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Remplacer le RCR pré-saisi par le RCR de la bibliothèque à laquelle l’identifiant</a:t>
                      </a:r>
                      <a:r>
                        <a:rPr lang="fr-FR" sz="1000" baseline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devra être rattaché</a:t>
                      </a:r>
                      <a:endParaRPr lang="fr-FR" sz="10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45" marR="9144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Langue préférée</a:t>
                      </a:r>
                      <a:endParaRPr lang="fr-FR" sz="10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r>
                        <a:rPr lang="fr-FR" sz="10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« français », par défaut. Ne pas modifier. </a:t>
                      </a:r>
                      <a:endParaRPr lang="fr-FR" sz="10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45" marR="9144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Base préférée</a:t>
                      </a:r>
                      <a:endParaRPr lang="fr-FR" sz="10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r>
                        <a:rPr lang="fr-FR" sz="10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Saisir</a:t>
                      </a:r>
                      <a:r>
                        <a:rPr lang="fr-FR" sz="1000" baseline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le code 1.1</a:t>
                      </a:r>
                      <a:endParaRPr lang="fr-FR" sz="10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45" marR="9144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Type d’utilisateur</a:t>
                      </a:r>
                      <a:endParaRPr lang="fr-FR" sz="10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r>
                        <a:rPr lang="fr-FR" sz="10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Sélectionner la valeur « Utilisateur professionnel »</a:t>
                      </a:r>
                      <a:endParaRPr lang="fr-FR" sz="10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45" marR="9144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Identification obligatoire</a:t>
                      </a:r>
                      <a:endParaRPr lang="fr-FR" sz="10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r>
                        <a:rPr lang="fr-FR" sz="10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Décocher cette case</a:t>
                      </a:r>
                      <a:endParaRPr lang="fr-FR" sz="10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45" marR="9144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Identifiant</a:t>
                      </a:r>
                      <a:r>
                        <a:rPr lang="fr-FR" sz="1000" baseline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autorisé</a:t>
                      </a:r>
                      <a:endParaRPr lang="fr-FR" sz="10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r>
                        <a:rPr lang="fr-FR" sz="10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Choisir la valeur « Oui », sauf</a:t>
                      </a:r>
                      <a:r>
                        <a:rPr lang="fr-FR" sz="1000" baseline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pour rendre un login inutilisable</a:t>
                      </a:r>
                      <a:endParaRPr lang="fr-FR" sz="10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45" marR="9144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Administrateur système</a:t>
                      </a:r>
                      <a:endParaRPr lang="fr-FR" sz="10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r>
                        <a:rPr lang="fr-FR" sz="10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Case réservée à l’ABES. Ne pas cocher</a:t>
                      </a:r>
                      <a:endParaRPr lang="fr-FR" sz="10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45" marR="9144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Administrateur organisation/ adjoint / détenteur de copie</a:t>
                      </a:r>
                      <a:endParaRPr lang="fr-FR" sz="10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r>
                        <a:rPr lang="fr-FR" sz="10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Ne pas cocher (champs inutilisés pour le Sudoc)</a:t>
                      </a:r>
                      <a:endParaRPr lang="fr-FR" sz="10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45" marR="9144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Statistiques sur l’identifiant</a:t>
                      </a:r>
                      <a:endParaRPr lang="fr-FR" sz="10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r>
                        <a:rPr lang="fr-FR" sz="10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Cocher</a:t>
                      </a:r>
                      <a:r>
                        <a:rPr lang="fr-FR" sz="1000" baseline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cette case sinon l’utilisateur ne pourra pas consulter ses statistiques sur Webstats</a:t>
                      </a:r>
                      <a:endParaRPr lang="fr-FR" sz="10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45" marR="9144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CANAL</a:t>
                      </a:r>
                      <a:endParaRPr lang="fr-FR" sz="10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r>
                        <a:rPr lang="fr-FR" sz="10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Très important : ne rien</a:t>
                      </a:r>
                      <a:r>
                        <a:rPr lang="fr-FR" sz="1000" baseline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saisir dans ce champ</a:t>
                      </a:r>
                      <a:endParaRPr lang="fr-FR" sz="10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45" marR="9144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Commentaires</a:t>
                      </a:r>
                      <a:endParaRPr lang="fr-FR" sz="10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r>
                        <a:rPr lang="fr-FR" sz="10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Saisir ici des commentaires</a:t>
                      </a:r>
                      <a:r>
                        <a:rPr lang="fr-FR" sz="1000" baseline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si c’est pertinent</a:t>
                      </a:r>
                      <a:endParaRPr lang="fr-FR" sz="10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1445" marR="91445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Procédure de modification</a:t>
            </a:r>
          </a:p>
        </p:txBody>
      </p:sp>
      <p:sp>
        <p:nvSpPr>
          <p:cNvPr id="11267" name="Espace réservé du contenu 2"/>
          <p:cNvSpPr>
            <a:spLocks noGrp="1"/>
          </p:cNvSpPr>
          <p:nvPr>
            <p:ph idx="1"/>
          </p:nvPr>
        </p:nvSpPr>
        <p:spPr>
          <a:xfrm>
            <a:off x="179388" y="1125538"/>
            <a:ext cx="8785225" cy="4929187"/>
          </a:xfrm>
        </p:spPr>
        <p:txBody>
          <a:bodyPr/>
          <a:lstStyle/>
          <a:p>
            <a:pPr eaLnBrk="1" hangingPunct="1">
              <a:buFont typeface="Arial" charset="0"/>
              <a:buChar char="•"/>
              <a:defRPr/>
            </a:pPr>
            <a:endParaRPr lang="fr-FR" sz="2400" dirty="0" smtClean="0"/>
          </a:p>
          <a:p>
            <a:pPr eaLnBrk="1" hangingPunct="1">
              <a:buFont typeface="Arial" charset="0"/>
              <a:buChar char="•"/>
              <a:defRPr/>
            </a:pPr>
            <a:r>
              <a:rPr lang="fr-FR" sz="2400" dirty="0" smtClean="0"/>
              <a:t>Tout login créé peut être modifié par le responsable CR, dans </a:t>
            </a:r>
            <a:r>
              <a:rPr lang="fr-FR" sz="2400" dirty="0" err="1" smtClean="0"/>
              <a:t>WinIBW</a:t>
            </a:r>
            <a:r>
              <a:rPr lang="fr-FR" sz="2400" dirty="0" smtClean="0"/>
              <a:t> : </a:t>
            </a:r>
          </a:p>
          <a:p>
            <a:pPr eaLnBrk="1" hangingPunct="1">
              <a:buFont typeface="Arial" charset="0"/>
              <a:buNone/>
              <a:defRPr/>
            </a:pPr>
            <a:endParaRPr lang="fr-FR" sz="2400" dirty="0" smtClean="0"/>
          </a:p>
          <a:p>
            <a:pPr marL="342900" indent="-342900">
              <a:buFont typeface="+mj-lt"/>
              <a:buAutoNum type="arabicPeriod"/>
              <a:defRPr/>
            </a:pPr>
            <a:r>
              <a:rPr lang="fr-FR" sz="2000" dirty="0" smtClean="0"/>
              <a:t>Lancer la commande MOD¬USA¬&lt;IDENTIFIANT&gt;</a:t>
            </a:r>
          </a:p>
          <a:p>
            <a:pPr marL="342900" indent="-342900">
              <a:buFont typeface="+mj-lt"/>
              <a:buAutoNum type="arabicPeriod"/>
              <a:defRPr/>
            </a:pPr>
            <a:endParaRPr lang="fr-FR" sz="2000" dirty="0" smtClean="0"/>
          </a:p>
          <a:p>
            <a:pPr marL="342900" indent="-342900">
              <a:buFont typeface="+mj-lt"/>
              <a:buAutoNum type="arabicPeriod"/>
              <a:defRPr/>
            </a:pPr>
            <a:r>
              <a:rPr lang="fr-FR" sz="2000" dirty="0" smtClean="0"/>
              <a:t>effectuer les modifications</a:t>
            </a:r>
          </a:p>
          <a:p>
            <a:pPr marL="342900" indent="-342900">
              <a:buFont typeface="+mj-lt"/>
              <a:buAutoNum type="arabicPeriod"/>
              <a:defRPr/>
            </a:pPr>
            <a:endParaRPr lang="fr-FR" sz="2000" dirty="0" smtClean="0"/>
          </a:p>
          <a:p>
            <a:pPr marL="342900" indent="-342900">
              <a:buFont typeface="+mj-lt"/>
              <a:buAutoNum type="arabicPeriod"/>
              <a:defRPr/>
            </a:pPr>
            <a:r>
              <a:rPr lang="fr-FR" sz="2000" dirty="0" smtClean="0"/>
              <a:t>valider les modifications en cliquant sur le bouton</a:t>
            </a:r>
          </a:p>
          <a:p>
            <a:pPr eaLnBrk="1" hangingPunct="1">
              <a:buFont typeface="Arial" charset="0"/>
              <a:buChar char="•"/>
              <a:defRPr/>
            </a:pPr>
            <a:endParaRPr lang="fr-FR" sz="1600" dirty="0" smtClean="0"/>
          </a:p>
        </p:txBody>
      </p:sp>
      <p:pic>
        <p:nvPicPr>
          <p:cNvPr id="4" name="Picture 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92950" y="4292600"/>
            <a:ext cx="1181100" cy="3905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_Calam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iste_x0020_des_x0020_applications xmlns="9cb235b8-7541-4a6e-b886-1bf4192805bd">Autre</Liste_x0020_des_x0020_applications>
    <Lieu_x0020_de_x0020_la_x0020_formation xmlns="9cb235b8-7541-4a6e-b886-1bf4192805bd">A renseigner</Lieu_x0020_de_x0020_la_x0020_formation>
    <Exaged_DocName xmlns="$ListId:Supports3;" xsi:nil="true"/>
    <Etat_x0020_du_x0020_document xmlns="9cb235b8-7541-4a6e-b886-1bf4192805bd">Validé</Etat_x0020_du_x0020_document>
    <Nom_x0020_de_x0020_la_x0020_formation xmlns="9cb235b8-7541-4a6e-b886-1bf4192805bd">A renseigner</Nom_x0020_de_x0020_la_x0020_formation>
    <TRI xmlns="9cb235b8-7541-4a6e-b886-1bf4192805bd">LPL</TRI>
    <Tags xmlns="9cb235b8-7541-4a6e-b886-1bf4192805bd" xsi:nil="true"/>
    <Structure xmlns="9cb235b8-7541-4a6e-b886-1bf4192805bd">DSR - PFD</Structure>
    <Type_x0020_de_x0020_document_x0020_standard xmlns="9cb235b8-7541-4a6e-b886-1bf4192805bd">Support</Type_x0020_de_x0020_document_x0020_standard>
    <Année xmlns="9cb235b8-7541-4a6e-b886-1bf4192805bd">2013</Année>
    <N_x00b0__x0020_session xmlns="9cb235b8-7541-4a6e-b886-1bf4192805bd" xsi:nil="true"/>
    <_DCDateCreated xmlns="http://schemas.microsoft.com/sharepoint/v3/fields">2013-03-17T23:00:00+00:00</_DCDateCreated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Formation PPT" ma:contentTypeID="0x010100505AF35FDCA54D2FA379F261E520FD37003BA607584A07684089D0538041E4120804070802009A63C060B9BD1B4B85A638E7F4B40D17" ma:contentTypeVersion="56" ma:contentTypeDescription="" ma:contentTypeScope="" ma:versionID="28febb54eb168f7ab056b267d5d96e06">
  <xsd:schema xmlns:xsd="http://www.w3.org/2001/XMLSchema" xmlns:xs="http://www.w3.org/2001/XMLSchema" xmlns:p="http://schemas.microsoft.com/office/2006/metadata/properties" xmlns:ns2="9cb235b8-7541-4a6e-b886-1bf4192805bd" xmlns:ns3="http://schemas.microsoft.com/sharepoint/v3/fields" xmlns:ns4="$ListId:Supports3;" targetNamespace="http://schemas.microsoft.com/office/2006/metadata/properties" ma:root="true" ma:fieldsID="ee09b4c17aec7ffa0e1db16cef0dd104" ns2:_="" ns3:_="" ns4:_="">
    <xsd:import namespace="9cb235b8-7541-4a6e-b886-1bf4192805bd"/>
    <xsd:import namespace="http://schemas.microsoft.com/sharepoint/v3/fields"/>
    <xsd:import namespace="$ListId:Supports3;"/>
    <xsd:element name="properties">
      <xsd:complexType>
        <xsd:sequence>
          <xsd:element name="documentManagement">
            <xsd:complexType>
              <xsd:all>
                <xsd:element ref="ns2:Structure" minOccurs="0"/>
                <xsd:element ref="ns2:TRI" minOccurs="0"/>
                <xsd:element ref="ns2:Type_x0020_de_x0020_document_x0020_standard" minOccurs="0"/>
                <xsd:element ref="ns2:Etat_x0020_du_x0020_document" minOccurs="0"/>
                <xsd:element ref="ns2:Année" minOccurs="0"/>
                <xsd:element ref="ns3:_DCDateCreated" minOccurs="0"/>
                <xsd:element ref="ns2:Tags" minOccurs="0"/>
                <xsd:element ref="ns2:Lieu_x0020_de_x0020_la_x0020_formation" minOccurs="0"/>
                <xsd:element ref="ns2:N_x00b0__x0020_session" minOccurs="0"/>
                <xsd:element ref="ns4:Exaged_DocName" minOccurs="0"/>
                <xsd:element ref="ns2:Nom_x0020_de_x0020_la_x0020_formation" minOccurs="0"/>
                <xsd:element ref="ns2:Liste_x0020_des_x0020_applicat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b235b8-7541-4a6e-b886-1bf4192805bd" elementFormDefault="qualified">
    <xsd:import namespace="http://schemas.microsoft.com/office/2006/documentManagement/types"/>
    <xsd:import namespace="http://schemas.microsoft.com/office/infopath/2007/PartnerControls"/>
    <xsd:element name="Structure" ma:index="2" nillable="true" ma:displayName="Structure émettrice" ma:default="ABES" ma:format="Dropdown" ma:indexed="true" ma:internalName="Structure">
      <xsd:simpleType>
        <xsd:restriction base="dms:Choice">
          <xsd:enumeration value="ABES"/>
          <xsd:enumeration value="ADBU"/>
          <xsd:enumeration value="AMUE"/>
          <xsd:enumeration value="ANR"/>
          <xsd:enumeration value="BNF"/>
          <xsd:enumeration value="CERL"/>
          <xsd:enumeration value="CNRS"/>
          <xsd:enumeration value="CNRS-DIST"/>
          <xsd:enumeration value="Couperin"/>
          <xsd:enumeration value="Cellule budgétaire"/>
          <xsd:enumeration value="Cellule Communication"/>
          <xsd:enumeration value="Cellule Qualité"/>
          <xsd:enumeration value="CINES"/>
          <xsd:enumeration value="CRFCB"/>
          <xsd:enumeration value="CTLes"/>
          <xsd:enumeration value="DART"/>
          <xsd:enumeration value="DEP"/>
          <xsd:enumeration value="Direction"/>
          <xsd:enumeration value="DSG"/>
          <xsd:enumeration value="DSG - PACT"/>
          <xsd:enumeration value="DSG - Finances"/>
          <xsd:enumeration value="DSG - RH"/>
          <xsd:enumeration value="DSG - Secrétariat"/>
          <xsd:enumeration value="Dept ADELE"/>
          <xsd:enumeration value="DSI"/>
          <xsd:enumeration value="DSI - P2I"/>
          <xsd:enumeration value="DSI - PEM"/>
          <xsd:enumeration value="DSI - PSD"/>
          <xsd:enumeration value="DSI - PSIR"/>
          <xsd:enumeration value="DSR"/>
          <xsd:enumeration value="DSR - Méta"/>
          <xsd:enumeration value="DSR - PFD"/>
          <xsd:enumeration value="DSR - PGC"/>
          <xsd:enumeration value="DSR - PGR"/>
          <xsd:enumeration value="DSR - PIT"/>
          <xsd:enumeration value="FILL"/>
          <xsd:enumeration value="INIST"/>
          <xsd:enumeration value="ISSN"/>
          <xsd:enumeration value="LIRM"/>
          <xsd:enumeration value="MCC"/>
          <xsd:enumeration value="MESR"/>
          <xsd:enumeration value="Mission évaluation"/>
          <xsd:enumeration value="Mission Normalisation"/>
          <xsd:enumeration value="Mission PEB"/>
          <xsd:enumeration value="Missions Projets Européens"/>
          <xsd:enumeration value="Mission Ressources Electroniques"/>
          <xsd:enumeration value="Mission Rétroconversion"/>
          <xsd:enumeration value="Mission SGB mutualisé"/>
          <xsd:enumeration value="Mission Sudoc PS"/>
          <xsd:enumeration value="Mission Thèses"/>
          <xsd:enumeration value="OCLC"/>
          <xsd:enumeration value="Réseau Calames"/>
          <xsd:enumeration value="Réseau Sudoc"/>
          <xsd:enumeration value="Réseau Sudoc-PS"/>
          <xsd:enumeration value="Réseau thèses"/>
          <xsd:enumeration value="RNSR"/>
          <xsd:enumeration value="Autre"/>
        </xsd:restriction>
      </xsd:simpleType>
    </xsd:element>
    <xsd:element name="TRI" ma:index="3" nillable="true" ma:displayName="Trigramme" ma:default="A renseigner" ma:format="Dropdown" ma:internalName="TRI">
      <xsd:simpleType>
        <xsd:restriction base="dms:Choice">
          <xsd:enumeration value="A renseigner"/>
          <xsd:enumeration value="ACT"/>
          <xsd:enumeration value="AHE"/>
          <xsd:enumeration value="AJL"/>
          <xsd:enumeration value="ALM"/>
          <xsd:enumeration value="ALP"/>
          <xsd:enumeration value="AMZ"/>
          <xsd:enumeration value="BBR"/>
          <xsd:enumeration value="BEB"/>
          <xsd:enumeration value="BML"/>
          <xsd:enumeration value="BTS"/>
          <xsd:enumeration value="CBD"/>
          <xsd:enumeration value="CCI"/>
          <xsd:enumeration value="CDT"/>
          <xsd:enumeration value="CFY"/>
          <xsd:enumeration value="CLY"/>
          <xsd:enumeration value="CMC"/>
          <xsd:enumeration value="COU"/>
          <xsd:enumeration value="CPD"/>
          <xsd:enumeration value="CST"/>
          <xsd:enumeration value="DAN"/>
          <xsd:enumeration value="DED"/>
          <xsd:enumeration value="DOO"/>
          <xsd:enumeration value="DRY"/>
          <xsd:enumeration value="DSA"/>
          <xsd:enumeration value="ECT"/>
          <xsd:enumeration value="EHR"/>
          <xsd:enumeration value="ERM"/>
          <xsd:enumeration value="FBE"/>
          <xsd:enumeration value="FBT"/>
          <xsd:enumeration value="FCR"/>
          <xsd:enumeration value="FBR"/>
          <xsd:enumeration value="FML"/>
          <xsd:enumeration value="FPX"/>
          <xsd:enumeration value="GLT"/>
          <xsd:enumeration value="IAN"/>
          <xsd:enumeration value="ILU"/>
          <xsd:enumeration value="IMN"/>
          <xsd:enumeration value="IMR"/>
          <xsd:enumeration value="JBN"/>
          <xsd:enumeration value="JCE"/>
          <xsd:enumeration value="JFH"/>
          <xsd:enumeration value="JFZ"/>
          <xsd:enumeration value="JGT"/>
          <xsd:enumeration value="JKN"/>
          <xsd:enumeration value="JLP"/>
          <xsd:enumeration value="JMF"/>
          <xsd:enumeration value="JML"/>
          <xsd:enumeration value="JNO"/>
          <xsd:enumeration value="JPA"/>
          <xsd:enumeration value="KGX"/>
          <xsd:enumeration value="KMI"/>
          <xsd:enumeration value="LBL"/>
          <xsd:enumeration value="LBT"/>
          <xsd:enumeration value="LJZ"/>
          <xsd:enumeration value="LNA"/>
          <xsd:enumeration value="LPL"/>
          <xsd:enumeration value="MBA"/>
          <xsd:enumeration value="MBN"/>
          <xsd:enumeration value="MBT"/>
          <xsd:enumeration value="MCN"/>
          <xsd:enumeration value="MCO"/>
          <xsd:enumeration value="MCR"/>
          <xsd:enumeration value="MCS"/>
          <xsd:enumeration value="MGD"/>
          <xsd:enumeration value="MGT"/>
          <xsd:enumeration value="MGX"/>
          <xsd:enumeration value="MJN"/>
          <xsd:enumeration value="MLD"/>
          <xsd:enumeration value="MLP"/>
          <xsd:enumeration value="MPD"/>
          <xsd:enumeration value="MPN"/>
          <xsd:enumeration value="MPR"/>
          <xsd:enumeration value="MPT"/>
          <xsd:enumeration value="MSR"/>
          <xsd:enumeration value="MTE"/>
          <xsd:enumeration value="NBD"/>
          <xsd:enumeration value="NBT"/>
          <xsd:enumeration value="OCN"/>
          <xsd:enumeration value="OKI"/>
          <xsd:enumeration value="OMZ"/>
          <xsd:enumeration value="ORX"/>
          <xsd:enumeration value="PDZ"/>
          <xsd:enumeration value="PFK"/>
          <xsd:enumeration value="PLP"/>
          <xsd:enumeration value="PMA"/>
          <xsd:enumeration value="PMI"/>
          <xsd:enumeration value="PML"/>
          <xsd:enumeration value="PPN"/>
          <xsd:enumeration value="PPO"/>
          <xsd:enumeration value="PPS"/>
          <xsd:enumeration value="RBD"/>
          <xsd:enumeration value="RJD"/>
          <xsd:enumeration value="ROA"/>
          <xsd:enumeration value="RPA"/>
          <xsd:enumeration value="SBL"/>
          <xsd:enumeration value="SDT"/>
          <xsd:enumeration value="SGT"/>
          <xsd:enumeration value="SPE"/>
          <xsd:enumeration value="SPR"/>
          <xsd:enumeration value="SRY"/>
          <xsd:enumeration value="TCN"/>
          <xsd:enumeration value="TDN"/>
          <xsd:enumeration value="TMX"/>
          <xsd:enumeration value="VGO"/>
          <xsd:enumeration value="VSA"/>
          <xsd:enumeration value="YNS"/>
        </xsd:restriction>
      </xsd:simpleType>
    </xsd:element>
    <xsd:element name="Type_x0020_de_x0020_document_x0020_standard" ma:index="4" nillable="true" ma:displayName="Type de document" ma:default="A renseigner" ma:format="Dropdown" ma:internalName="Type_x0020_de_x0020_document_x0020_standard">
      <xsd:simpleType>
        <xsd:restriction base="dms:Choice">
          <xsd:enumeration value="A renseigner"/>
          <xsd:enumeration value="Acte d'engagement"/>
          <xsd:enumeration value="Affichette porte"/>
          <xsd:enumeration value="Annexe"/>
          <xsd:enumeration value="Annexe 2"/>
          <xsd:enumeration value="Annuaire"/>
          <xsd:enumeration value="Avenant"/>
          <xsd:enumeration value="Avenant au marché"/>
          <xsd:enumeration value="BE"/>
          <xsd:enumeration value="CCAP"/>
          <xsd:enumeration value="CCTP"/>
          <xsd:enumeration value="Chevalet"/>
          <xsd:enumeration value="Chrono"/>
          <xsd:enumeration value="Compte-rendu réunion"/>
          <xsd:enumeration value="Convention"/>
          <xsd:enumeration value="Courrier"/>
          <xsd:enumeration value="DC 1"/>
          <xsd:enumeration value="DC 2"/>
          <xsd:enumeration value="Demande de précisions"/>
          <xsd:enumeration value="Devis"/>
          <xsd:enumeration value="Diaporama Formation"/>
          <xsd:enumeration value="Documentation fonctionnelle"/>
          <xsd:enumeration value="Documentation technique"/>
          <xsd:enumeration value="Dossier de candidature"/>
          <xsd:enumeration value="Dossier d'exploitation"/>
          <xsd:enumeration value="Dossier de spécifications"/>
          <xsd:enumeration value="Dossier de recette"/>
          <xsd:enumeration value="Etiquette"/>
          <xsd:enumeration value="Etude"/>
          <xsd:enumeration value="Fiche application"/>
          <xsd:enumeration value="Fiche formateur"/>
          <xsd:enumeration value="Fiche projet"/>
          <xsd:enumeration value="Licence"/>
          <xsd:enumeration value="Manuel"/>
          <xsd:enumeration value="Norme"/>
          <xsd:enumeration value="Note"/>
          <xsd:enumeration value="Notification"/>
          <xsd:enumeration value="Notification rejet"/>
          <xsd:enumeration value="Ordre du jour réunion"/>
          <xsd:enumeration value="Organigramme"/>
          <xsd:enumeration value="Ouverture de plis"/>
          <xsd:enumeration value="Plan de formation"/>
          <xsd:enumeration value="Plan de communication"/>
          <xsd:enumeration value="Plaquette - brochure"/>
          <xsd:enumeration value="Présentation - Communication"/>
          <xsd:enumeration value="Procédure"/>
          <xsd:enumeration value="Programme (formation)"/>
          <xsd:enumeration value="Rapport"/>
          <xsd:enumeration value="Rapport d'activité"/>
          <xsd:enumeration value="Rapport de présentation"/>
          <xsd:enumeration value="Reconduction"/>
          <xsd:enumeration value="Revue application"/>
          <xsd:enumeration value="Support"/>
          <xsd:enumeration value="Tableau de bord"/>
          <xsd:enumeration value="Tableau de suivi"/>
          <xsd:enumeration value="TP Formation"/>
          <xsd:enumeration value="TP jeu1"/>
          <xsd:enumeration value="TP jeu2"/>
          <xsd:enumeration value="TP jeu3"/>
          <xsd:enumeration value="Tp jeu corsé"/>
          <xsd:enumeration value="Autre"/>
        </xsd:restriction>
      </xsd:simpleType>
    </xsd:element>
    <xsd:element name="Etat_x0020_du_x0020_document" ma:index="5" nillable="true" ma:displayName="Etat du document" ma:format="Dropdown" ma:internalName="Etat_x0020_du_x0020_document">
      <xsd:simpleType>
        <xsd:restriction base="dms:Choice">
          <xsd:enumeration value="Brouillon"/>
          <xsd:enumeration value="Document de travail"/>
          <xsd:enumeration value="Document préparatoire"/>
          <xsd:enumeration value="A valider"/>
          <xsd:enumeration value="Validé"/>
          <xsd:enumeration value="Diffusé"/>
          <xsd:enumeration value="Applicable"/>
          <xsd:enumeration value="Publié"/>
          <xsd:enumeration value="Périmé"/>
          <xsd:enumeration value="Version finale à conserver"/>
        </xsd:restriction>
      </xsd:simpleType>
    </xsd:element>
    <xsd:element name="Année" ma:index="6" nillable="true" ma:displayName="Année" ma:default="A renseigner" ma:format="Dropdown" ma:internalName="Ann_x00e9_e">
      <xsd:simpleType>
        <xsd:restriction base="dms:Choice">
          <xsd:enumeration value="A renseigner"/>
          <xsd:enumeration value="2017"/>
          <xsd:enumeration value="2016"/>
          <xsd:enumeration value="2015"/>
          <xsd:enumeration value="2014"/>
          <xsd:enumeration value="2013"/>
          <xsd:enumeration value="2012"/>
          <xsd:enumeration value="2011"/>
          <xsd:enumeration value="2010"/>
          <xsd:enumeration value="2009"/>
          <xsd:enumeration value="2008"/>
          <xsd:enumeration value="2007"/>
          <xsd:enumeration value="2006"/>
          <xsd:enumeration value="2005"/>
          <xsd:enumeration value="2004"/>
          <xsd:enumeration value="2003"/>
          <xsd:enumeration value="2002"/>
          <xsd:enumeration value="2001"/>
          <xsd:enumeration value="2000"/>
          <xsd:enumeration value="1999"/>
          <xsd:enumeration value="1998"/>
          <xsd:enumeration value="1997"/>
          <xsd:enumeration value="1996"/>
          <xsd:enumeration value="1995"/>
        </xsd:restriction>
      </xsd:simpleType>
    </xsd:element>
    <xsd:element name="Tags" ma:index="10" nillable="true" ma:displayName="Tags" ma:internalName="Tags">
      <xsd:simpleType>
        <xsd:restriction base="dms:Text">
          <xsd:maxLength value="255"/>
        </xsd:restriction>
      </xsd:simpleType>
    </xsd:element>
    <xsd:element name="Lieu_x0020_de_x0020_la_x0020_formation" ma:index="11" nillable="true" ma:displayName="Lieu de la formation" ma:default="A renseigner" ma:format="Dropdown" ma:internalName="Lieu_x0020_de_x0020_la_x0020_formation">
      <xsd:simpleType>
        <xsd:restriction base="dms:Choice">
          <xsd:enumeration value="A renseigner"/>
          <xsd:enumeration value="Montpellier"/>
          <xsd:enumeration value="Paris"/>
        </xsd:restriction>
      </xsd:simpleType>
    </xsd:element>
    <xsd:element name="N_x00b0__x0020_session" ma:index="12" nillable="true" ma:displayName="N° session" ma:internalName="N_x00B0__x0020_session" ma:readOnly="false">
      <xsd:simpleType>
        <xsd:restriction base="dms:Text">
          <xsd:maxLength value="250"/>
        </xsd:restriction>
      </xsd:simpleType>
    </xsd:element>
    <xsd:element name="Nom_x0020_de_x0020_la_x0020_formation" ma:index="20" nillable="true" ma:displayName="Liste des formations" ma:default="A renseigner" ma:format="Dropdown" ma:internalName="Nom_x0020_de_x0020_la_x0020_formation">
      <xsd:simpleType>
        <xsd:restriction base="dms:Choice">
          <xsd:enumeration value="A renseigner"/>
          <xsd:enumeration value="Calames"/>
          <xsd:enumeration value="Collègues"/>
          <xsd:enumeration value="Coordi"/>
          <xsd:enumeration value="Coraut"/>
          <xsd:enumeration value="Immersion"/>
          <xsd:enumeration value="INIT"/>
          <xsd:enumeration value="Moodle"/>
          <xsd:enumeration value="RespCR"/>
          <xsd:enumeration value="STAR"/>
          <xsd:enumeration value="SUPEB"/>
          <xsd:enumeration value="WebDewey"/>
          <xsd:enumeration value="Webstats"/>
          <xsd:enumeration value="WinIBW"/>
        </xsd:restriction>
      </xsd:simpleType>
    </xsd:element>
    <xsd:element name="Liste_x0020_des_x0020_applications" ma:index="21" nillable="true" ma:displayName="Liste des applications" ma:default="Autre" ma:format="Dropdown" ma:internalName="Liste_x0020_des_x0020_applications">
      <xsd:simpleType>
        <xsd:restriction base="dms:Choice">
          <xsd:enumeration value="Autre"/>
          <xsd:enumeration value="ABESstp"/>
          <xsd:enumeration value="APCC"/>
          <xsd:enumeration value="API"/>
          <xsd:enumeration value="Archives Elsevier"/>
          <xsd:enumeration value="Bacon"/>
          <xsd:enumeration value="Bazar"/>
          <xsd:enumeration value="Bibserv"/>
          <xsd:enumeration value="Bifor"/>
          <xsd:enumeration value="Bodet"/>
          <xsd:enumeration value="BOUDA"/>
          <xsd:enumeration value="Calames"/>
          <xsd:enumeration value="CBS"/>
          <xsd:enumeration value="Cidemis"/>
          <xsd:enumeration value="Colodus"/>
          <xsd:enumeration value="Demande exemplarisation"/>
          <xsd:enumeration value="DocBook-Upcast"/>
          <xsd:enumeration value="Export à la demande"/>
          <xsd:enumeration value="Finances"/>
          <xsd:enumeration value="Formulaires"/>
          <xsd:enumeration value="GALA"/>
          <xsd:enumeration value="Girafe"/>
          <xsd:enumeration value="GTD"/>
          <xsd:enumeration value="Guide méthodo"/>
          <xsd:enumeration value="Hub"/>
          <xsd:enumeration value="IdRef"/>
          <xsd:enumeration value="LAGAF"/>
          <xsd:enumeration value="LN"/>
          <xsd:enumeration value="Logiciels Windows"/>
          <xsd:enumeration value="Messagerie - Listes"/>
          <xsd:enumeration value="Micro webservices"/>
          <xsd:enumeration value="Moodle"/>
          <xsd:enumeration value="Numes"/>
          <xsd:enumeration value="Périscope"/>
          <xsd:enumeration value="PRADA"/>
          <xsd:enumeration value="PSI"/>
          <xsd:enumeration value="Qualinca"/>
          <xsd:enumeration value="RAFA"/>
          <xsd:enumeration value="Réseau"/>
          <xsd:enumeration value="Scenari"/>
          <xsd:enumeration value="Sécurité"/>
          <xsd:enumeration value="Self"/>
          <xsd:enumeration value="SGBm"/>
          <xsd:enumeration value="SI interne"/>
          <xsd:enumeration value="Signets Universités"/>
          <xsd:enumeration value="Site de veille"/>
          <xsd:enumeration value="Site ABES"/>
          <xsd:enumeration value="SNEG"/>
          <xsd:enumeration value="SolrTotal"/>
          <xsd:enumeration value="STAR"/>
          <xsd:enumeration value="Stockage"/>
          <xsd:enumeration value="STEP"/>
          <xsd:enumeration value="Sudoc"/>
          <xsd:enumeration value="Sudoc local"/>
          <xsd:enumeration value="SyRHA"/>
          <xsd:enumeration value="Theses.fr"/>
          <xsd:enumeration value="Transition biblio"/>
          <xsd:enumeration value="Upcast"/>
          <xsd:enumeration value="Webex"/>
          <xsd:enumeration value="Webstats"/>
          <xsd:enumeration value="WinIBW"/>
          <xsd:enumeration value="Winniprint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DCDateCreated" ma:index="7" nillable="true" ma:displayName="Date de création" ma:default="[today]" ma:description="Date à laquelle la ressource a été créée" ma:format="DateOnly" ma:internalName="_DCDateCreated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Supports3;" elementFormDefault="qualified">
    <xsd:import namespace="http://schemas.microsoft.com/office/2006/documentManagement/types"/>
    <xsd:import namespace="http://schemas.microsoft.com/office/infopath/2007/PartnerControls"/>
    <xsd:element name="Exaged_DocName" ma:index="14" nillable="true" ma:displayName="Nom du document" ma:hidden="true" ma:internalName="Exaged_DocNam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8" ma:displayName="Type de contenu"/>
        <xsd:element ref="dc:title" minOccurs="0" maxOccurs="1" ma:index="1" ma:displayName="Titre"/>
        <xsd:element ref="dc:subject" minOccurs="0" maxOccurs="1"/>
        <xsd:element ref="dc:description" minOccurs="0" maxOccurs="1" ma:index="8" ma:displayName="Commentaires"/>
        <xsd:element name="keywords" minOccurs="0" maxOccurs="1" type="xsd:string" ma:index="9" ma:displayName="Mots clé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DAC2F83F-9D50-4775-AD1F-C72AE86AC3AB}">
  <ds:schemaRefs>
    <ds:schemaRef ds:uri="http://purl.org/dc/terms/"/>
    <ds:schemaRef ds:uri="$ListId:Supports3;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sharepoint/v3/fields"/>
    <ds:schemaRef ds:uri="9cb235b8-7541-4a6e-b886-1bf4192805bd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10377EE-AF34-4FF5-AF22-C466C88F4A5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b235b8-7541-4a6e-b886-1bf4192805bd"/>
    <ds:schemaRef ds:uri="http://schemas.microsoft.com/sharepoint/v3/fields"/>
    <ds:schemaRef ds:uri="$ListId:Supports3;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BDE21D9-573D-46D3-838A-1D7B4936DABB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Modèle_Calames</Template>
  <TotalTime>1111</TotalTime>
  <Words>579</Words>
  <Application>Microsoft Office PowerPoint</Application>
  <PresentationFormat>Affichage à l'écran (4:3)</PresentationFormat>
  <Paragraphs>143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8" baseType="lpstr">
      <vt:lpstr>Arial</vt:lpstr>
      <vt:lpstr>Calibri</vt:lpstr>
      <vt:lpstr>Verdana</vt:lpstr>
      <vt:lpstr>Modèle_Calames</vt:lpstr>
      <vt:lpstr>La gestion des logins  pour un responsable de Centre Régional</vt:lpstr>
      <vt:lpstr>Préambule</vt:lpstr>
      <vt:lpstr>Présentation PowerPoint</vt:lpstr>
      <vt:lpstr>Circuit</vt:lpstr>
      <vt:lpstr>Circuit</vt:lpstr>
      <vt:lpstr>Présentation PowerPoint</vt:lpstr>
      <vt:lpstr>Procédure de création</vt:lpstr>
      <vt:lpstr>Les données à renseigner</vt:lpstr>
      <vt:lpstr>Procédure de modification</vt:lpstr>
      <vt:lpstr>Présentation PowerPoint</vt:lpstr>
      <vt:lpstr>Changer un mot de passe</vt:lpstr>
      <vt:lpstr>Désactiver un mot de passe</vt:lpstr>
      <vt:lpstr>Visualiser les logins d’une bibliothèque</vt:lpstr>
      <vt:lpstr>En résumé</vt:lpstr>
    </vt:vector>
  </TitlesOfParts>
  <Company>ABES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Séquence gestion utilisateurs Colodus pour Responsable CR</dc:title>
  <dc:creator>Olivier Kosinski</dc:creator>
  <cp:keywords>formation Colodus</cp:keywords>
  <cp:lastModifiedBy>Olivier Kosinski</cp:lastModifiedBy>
  <cp:revision>132</cp:revision>
  <dcterms:created xsi:type="dcterms:W3CDTF">2012-09-26T14:07:15Z</dcterms:created>
  <dcterms:modified xsi:type="dcterms:W3CDTF">2020-03-05T10:16:06Z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lpwstr>1600.00000000000</vt:lpwstr>
  </property>
</Properties>
</file>