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90" r:id="rId6"/>
    <p:sldId id="279" r:id="rId7"/>
    <p:sldId id="310" r:id="rId8"/>
    <p:sldId id="311" r:id="rId9"/>
    <p:sldId id="298" r:id="rId10"/>
    <p:sldId id="299" r:id="rId11"/>
    <p:sldId id="305" r:id="rId12"/>
    <p:sldId id="306" r:id="rId13"/>
    <p:sldId id="300" r:id="rId14"/>
    <p:sldId id="304" r:id="rId15"/>
    <p:sldId id="307" r:id="rId16"/>
    <p:sldId id="301" r:id="rId17"/>
    <p:sldId id="308" r:id="rId18"/>
    <p:sldId id="302" r:id="rId19"/>
    <p:sldId id="303" r:id="rId20"/>
    <p:sldId id="309" r:id="rId21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5BB072A-A5FD-43EB-AB44-3BF899B777B9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32FDBAE-469F-42A9-9413-5F4F09E32C7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64199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412C098-2278-4A27-AE1B-2F02E2500624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91881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A76E-5D21-45FE-A322-C45F70084E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695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9EA6D-7C73-4C34-B907-3EA720C72D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607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AFF89-74D4-42BF-A339-5C592F482B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76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29B7-B387-47DA-A47D-04BA0E30C86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249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74BDBF-8387-4D62-8CF6-3C4EC74471F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3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De WinIBW à Colodus…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pic>
        <p:nvPicPr>
          <p:cNvPr id="17411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3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852738"/>
            <a:ext cx="942975" cy="400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3575" y="2708275"/>
            <a:ext cx="720725" cy="836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6" name="ZoneTexte 8"/>
          <p:cNvSpPr txBox="1">
            <a:spLocks noChangeArrowheads="1"/>
          </p:cNvSpPr>
          <p:nvPr/>
        </p:nvSpPr>
        <p:spPr bwMode="auto">
          <a:xfrm>
            <a:off x="1835150" y="2924175"/>
            <a:ext cx="5127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91063" y="2420938"/>
            <a:ext cx="4273550" cy="936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8" name="Image 10" descr="etape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7893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Image 11" descr="etape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386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Connecteur droit avec flèche 13"/>
          <p:cNvCxnSpPr/>
          <p:nvPr/>
        </p:nvCxnSpPr>
        <p:spPr>
          <a:xfrm flipV="1">
            <a:off x="5219700" y="2852738"/>
            <a:ext cx="0" cy="79216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7740650" y="2852738"/>
            <a:ext cx="576263" cy="93662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6875463" y="2852738"/>
            <a:ext cx="865187" cy="93662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saisie de données d’exemplaires</a:t>
            </a:r>
          </a:p>
        </p:txBody>
      </p:sp>
      <p:pic>
        <p:nvPicPr>
          <p:cNvPr id="18435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7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989138"/>
            <a:ext cx="4262437" cy="2303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1844675"/>
            <a:ext cx="4144963" cy="4176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saisie de l’état de collection</a:t>
            </a:r>
          </a:p>
        </p:txBody>
      </p:sp>
      <p:pic>
        <p:nvPicPr>
          <p:cNvPr id="19459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1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2276475"/>
            <a:ext cx="4248150" cy="1987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2205038"/>
            <a:ext cx="3859212" cy="223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saisie en mode expert</a:t>
            </a:r>
          </a:p>
        </p:txBody>
      </p:sp>
      <p:pic>
        <p:nvPicPr>
          <p:cNvPr id="20483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5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1989138"/>
            <a:ext cx="3333750" cy="2457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7" name="Image 6" descr="no-way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27647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modification d’un exemplaire</a:t>
            </a:r>
          </a:p>
        </p:txBody>
      </p:sp>
      <p:pic>
        <p:nvPicPr>
          <p:cNvPr id="21507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9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2060575"/>
            <a:ext cx="4176712" cy="650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716338"/>
            <a:ext cx="9715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6"/>
          <a:srcRect b="72042"/>
          <a:stretch>
            <a:fillRect/>
          </a:stretch>
        </p:blipFill>
        <p:spPr bwMode="auto">
          <a:xfrm>
            <a:off x="4643438" y="2133600"/>
            <a:ext cx="4416425" cy="503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513" name="ZoneTexte 8"/>
          <p:cNvSpPr txBox="1">
            <a:spLocks noChangeArrowheads="1"/>
          </p:cNvSpPr>
          <p:nvPr/>
        </p:nvSpPr>
        <p:spPr bwMode="auto">
          <a:xfrm>
            <a:off x="1979613" y="3068638"/>
            <a:ext cx="5111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60913" y="2636838"/>
            <a:ext cx="4132262" cy="86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L’utilisation d’un modèle</a:t>
            </a:r>
          </a:p>
        </p:txBody>
      </p:sp>
      <p:pic>
        <p:nvPicPr>
          <p:cNvPr id="22531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3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1989138"/>
            <a:ext cx="320040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5" name="ZoneTexte 8"/>
          <p:cNvSpPr txBox="1">
            <a:spLocks noChangeArrowheads="1"/>
          </p:cNvSpPr>
          <p:nvPr/>
        </p:nvSpPr>
        <p:spPr bwMode="auto">
          <a:xfrm>
            <a:off x="6516688" y="3860800"/>
            <a:ext cx="5111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  <p:pic>
        <p:nvPicPr>
          <p:cNvPr id="22536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133600"/>
            <a:ext cx="42767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581525"/>
            <a:ext cx="26479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llipse 12"/>
          <p:cNvSpPr/>
          <p:nvPr/>
        </p:nvSpPr>
        <p:spPr>
          <a:xfrm>
            <a:off x="539750" y="3068638"/>
            <a:ext cx="1800225" cy="5048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6372225" y="2636838"/>
            <a:ext cx="1800225" cy="5048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consultation de l’aide</a:t>
            </a:r>
          </a:p>
        </p:txBody>
      </p:sp>
      <p:pic>
        <p:nvPicPr>
          <p:cNvPr id="23555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7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2205038"/>
            <a:ext cx="4151312" cy="719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76700"/>
            <a:ext cx="3455988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2349500"/>
            <a:ext cx="428625" cy="58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561" name="ZoneTexte 8"/>
          <p:cNvSpPr txBox="1">
            <a:spLocks noChangeArrowheads="1"/>
          </p:cNvSpPr>
          <p:nvPr/>
        </p:nvSpPr>
        <p:spPr bwMode="auto">
          <a:xfrm>
            <a:off x="1908175" y="3284538"/>
            <a:ext cx="5111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  <p:sp>
        <p:nvSpPr>
          <p:cNvPr id="11" name="Ellipse 10"/>
          <p:cNvSpPr/>
          <p:nvPr/>
        </p:nvSpPr>
        <p:spPr>
          <a:xfrm>
            <a:off x="3419475" y="2565400"/>
            <a:ext cx="720725" cy="5032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Et pour finir …</a:t>
            </a:r>
          </a:p>
        </p:txBody>
      </p:sp>
      <p:pic>
        <p:nvPicPr>
          <p:cNvPr id="24579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81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2636838"/>
            <a:ext cx="2752725" cy="561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2133600"/>
            <a:ext cx="3889375" cy="2132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Ellipse 7"/>
          <p:cNvSpPr/>
          <p:nvPr/>
        </p:nvSpPr>
        <p:spPr>
          <a:xfrm>
            <a:off x="468313" y="3933825"/>
            <a:ext cx="1079500" cy="2873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Comment s’entraîner,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avant de produire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« pour de vrai »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Une base de test et d’exercices</a:t>
            </a:r>
          </a:p>
        </p:txBody>
      </p:sp>
      <p:pic>
        <p:nvPicPr>
          <p:cNvPr id="10243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81075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ZoneTexte 7"/>
          <p:cNvSpPr txBox="1">
            <a:spLocks noChangeArrowheads="1"/>
          </p:cNvSpPr>
          <p:nvPr/>
        </p:nvSpPr>
        <p:spPr bwMode="auto">
          <a:xfrm>
            <a:off x="323850" y="2133600"/>
            <a:ext cx="388778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Entraînement à la création  de logins « exemplarisation » (type CC)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de test et d’exercices de WinIBW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213100"/>
            <a:ext cx="3695700" cy="172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Flèche vers le haut 10"/>
          <p:cNvSpPr/>
          <p:nvPr/>
        </p:nvSpPr>
        <p:spPr>
          <a:xfrm>
            <a:off x="2555875" y="4652963"/>
            <a:ext cx="431800" cy="576262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0249" name="ZoneTexte 11"/>
          <p:cNvSpPr txBox="1">
            <a:spLocks noChangeArrowheads="1"/>
          </p:cNvSpPr>
          <p:nvPr/>
        </p:nvSpPr>
        <p:spPr bwMode="auto">
          <a:xfrm>
            <a:off x="4932363" y="2133600"/>
            <a:ext cx="4103687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Entraînement à la création, modification ou suppression de données d’exemplaires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de test et d’exercices de Colodus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84213" y="5300663"/>
            <a:ext cx="2374900" cy="1008062"/>
          </a:xfrm>
          <a:prstGeom prst="wedgeRoundRectCallout">
            <a:avLst>
              <a:gd name="adj1" fmla="val -76245"/>
              <a:gd name="adj2" fmla="val 54419"/>
              <a:gd name="adj3" fmla="val 16667"/>
            </a:avLst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Chaque CR retrouvera sur cette base son environnement  à la date du 21/03/2013 (RCR rattachés au CR, localisations). </a:t>
            </a:r>
          </a:p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Login : &lt;ILN&gt;XX&lt;n°&gt; / 1exercice</a:t>
            </a:r>
          </a:p>
        </p:txBody>
      </p:sp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3357563"/>
            <a:ext cx="3167063" cy="2759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à coins arrondis 13"/>
          <p:cNvSpPr/>
          <p:nvPr/>
        </p:nvSpPr>
        <p:spPr>
          <a:xfrm>
            <a:off x="5508625" y="3789363"/>
            <a:ext cx="1079500" cy="2873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Comment faire dans Colodus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tout ce que vous faisiez dans WinIBW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recherche</a:t>
            </a:r>
          </a:p>
        </p:txBody>
      </p:sp>
      <p:pic>
        <p:nvPicPr>
          <p:cNvPr id="12291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3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276475"/>
            <a:ext cx="4073525" cy="2160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6950" y="2349500"/>
            <a:ext cx="4086225" cy="2079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consultation des résultats</a:t>
            </a:r>
          </a:p>
        </p:txBody>
      </p:sp>
      <p:pic>
        <p:nvPicPr>
          <p:cNvPr id="13315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7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113" y="1989138"/>
            <a:ext cx="4362450" cy="2663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9338" y="1989138"/>
            <a:ext cx="3995737" cy="2735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visualisation d’une notice</a:t>
            </a:r>
          </a:p>
        </p:txBody>
      </p:sp>
      <p:pic>
        <p:nvPicPr>
          <p:cNvPr id="14339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1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060575"/>
            <a:ext cx="4033838" cy="647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060575"/>
            <a:ext cx="43132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L’affichage de ses exemplaires</a:t>
            </a:r>
          </a:p>
        </p:txBody>
      </p:sp>
      <p:pic>
        <p:nvPicPr>
          <p:cNvPr id="15363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5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2276475"/>
            <a:ext cx="876300" cy="42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2276475"/>
            <a:ext cx="720725" cy="398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3860800"/>
            <a:ext cx="4210050" cy="266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92725" y="2420938"/>
            <a:ext cx="3048000" cy="542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370" name="ZoneTexte 10"/>
          <p:cNvSpPr txBox="1">
            <a:spLocks noChangeArrowheads="1"/>
          </p:cNvSpPr>
          <p:nvPr/>
        </p:nvSpPr>
        <p:spPr bwMode="auto">
          <a:xfrm>
            <a:off x="1908175" y="2276475"/>
            <a:ext cx="5111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  <p:sp>
        <p:nvSpPr>
          <p:cNvPr id="15371" name="ZoneTexte 11"/>
          <p:cNvSpPr txBox="1">
            <a:spLocks noChangeArrowheads="1"/>
          </p:cNvSpPr>
          <p:nvPr/>
        </p:nvSpPr>
        <p:spPr bwMode="auto">
          <a:xfrm>
            <a:off x="1908175" y="3141663"/>
            <a:ext cx="5111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L’affichage de tous les exemplaires</a:t>
            </a:r>
          </a:p>
        </p:txBody>
      </p:sp>
      <p:pic>
        <p:nvPicPr>
          <p:cNvPr id="16387" name="Espace réservé du contenu 10" descr="logo_winibw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908050"/>
            <a:ext cx="1390650" cy="723900"/>
          </a:xfrm>
        </p:spPr>
      </p:pic>
      <p:cxnSp>
        <p:nvCxnSpPr>
          <p:cNvPr id="10" name="Connecteur droit 9"/>
          <p:cNvCxnSpPr/>
          <p:nvPr/>
        </p:nvCxnSpPr>
        <p:spPr>
          <a:xfrm>
            <a:off x="4572000" y="1196975"/>
            <a:ext cx="0" cy="4929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9" name="Image 10" descr="Colod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052513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3933825"/>
            <a:ext cx="4210050" cy="266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19250" y="2276475"/>
            <a:ext cx="10287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1863" y="2205038"/>
            <a:ext cx="2114550" cy="647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93" name="ZoneTexte 8"/>
          <p:cNvSpPr txBox="1">
            <a:spLocks noChangeArrowheads="1"/>
          </p:cNvSpPr>
          <p:nvPr/>
        </p:nvSpPr>
        <p:spPr bwMode="auto">
          <a:xfrm>
            <a:off x="1908175" y="3068638"/>
            <a:ext cx="5111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70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5CF5C1BB-7C3A-4A1E-A8D8-6F275CC633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DCB3DC-DDE3-4FD8-8B47-5072EF0DAFD2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F9743474-24B7-464F-9735-E1F32CB44F75}">
  <ds:schemaRefs>
    <ds:schemaRef ds:uri="9cb235b8-7541-4a6e-b886-1bf4192805bd"/>
    <ds:schemaRef ds:uri="http://purl.org/dc/terms/"/>
    <ds:schemaRef ds:uri="http://purl.org/dc/dcmitype/"/>
    <ds:schemaRef ds:uri="http://schemas.microsoft.com/sharepoint/v3/fields"/>
    <ds:schemaRef ds:uri="$ListId:Supports3;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1249</TotalTime>
  <Words>144</Words>
  <Application>Microsoft Office PowerPoint</Application>
  <PresentationFormat>Affichage à l'écran (4:3)</PresentationFormat>
  <Paragraphs>37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Verdana</vt:lpstr>
      <vt:lpstr>Calibri</vt:lpstr>
      <vt:lpstr>Modèle_Calames</vt:lpstr>
      <vt:lpstr>De WinIBW à Colodus…  pour un responsable de Centre Régional</vt:lpstr>
      <vt:lpstr>Présentation PowerPoint</vt:lpstr>
      <vt:lpstr>Une base de test et d’exercices</vt:lpstr>
      <vt:lpstr>Présentation PowerPoint</vt:lpstr>
      <vt:lpstr>La recherche</vt:lpstr>
      <vt:lpstr>La consultation des résultats</vt:lpstr>
      <vt:lpstr>La visualisation d’une notice</vt:lpstr>
      <vt:lpstr>L’affichage de ses exemplaires</vt:lpstr>
      <vt:lpstr>L’affichage de tous les exemplaires</vt:lpstr>
      <vt:lpstr>La création d’un exemplaire</vt:lpstr>
      <vt:lpstr>La saisie de données d’exemplaires</vt:lpstr>
      <vt:lpstr>La saisie de l’état de collection</vt:lpstr>
      <vt:lpstr>La saisie en mode expert</vt:lpstr>
      <vt:lpstr>La modification d’un exemplaire</vt:lpstr>
      <vt:lpstr>L’utilisation d’un modèle</vt:lpstr>
      <vt:lpstr>La consultation de l’aide</vt:lpstr>
      <vt:lpstr>Et pour finir …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Transition Colodus pour Responsable CR</dc:title>
  <dc:creator>Olivier Kosinski</dc:creator>
  <cp:keywords>formation Colodus</cp:keywords>
  <cp:lastModifiedBy>Raphaelle Poveda</cp:lastModifiedBy>
  <cp:revision>143</cp:revision>
  <dcterms:created xsi:type="dcterms:W3CDTF">2012-09-26T14:07:15Z</dcterms:created>
  <dcterms:modified xsi:type="dcterms:W3CDTF">2017-06-19T08:48:31Z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900.000000000000</vt:lpwstr>
  </property>
</Properties>
</file>