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9"/>
  </p:notesMasterIdLst>
  <p:handoutMasterIdLst>
    <p:handoutMasterId r:id="rId30"/>
  </p:handoutMasterIdLst>
  <p:sldIdLst>
    <p:sldId id="256" r:id="rId5"/>
    <p:sldId id="265" r:id="rId6"/>
    <p:sldId id="267" r:id="rId7"/>
    <p:sldId id="257" r:id="rId8"/>
    <p:sldId id="284" r:id="rId9"/>
    <p:sldId id="258" r:id="rId10"/>
    <p:sldId id="259" r:id="rId11"/>
    <p:sldId id="271" r:id="rId12"/>
    <p:sldId id="279" r:id="rId13"/>
    <p:sldId id="260" r:id="rId14"/>
    <p:sldId id="282" r:id="rId15"/>
    <p:sldId id="261" r:id="rId16"/>
    <p:sldId id="269" r:id="rId17"/>
    <p:sldId id="283" r:id="rId18"/>
    <p:sldId id="262" r:id="rId19"/>
    <p:sldId id="272" r:id="rId20"/>
    <p:sldId id="275" r:id="rId21"/>
    <p:sldId id="273" r:id="rId22"/>
    <p:sldId id="263" r:id="rId23"/>
    <p:sldId id="274" r:id="rId24"/>
    <p:sldId id="276" r:id="rId25"/>
    <p:sldId id="266" r:id="rId26"/>
    <p:sldId id="278" r:id="rId27"/>
    <p:sldId id="277" r:id="rId28"/>
  </p:sldIdLst>
  <p:sldSz cx="9144000" cy="6858000" type="screen4x3"/>
  <p:notesSz cx="7099300" cy="10234613"/>
  <p:defaultTextStyle>
    <a:defPPr>
      <a:defRPr lang="fr-FR"/>
    </a:defPPr>
    <a:lvl1pPr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23863" indent="33338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47725" indent="66675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71588" indent="10001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97038" indent="13176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9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D8571E6F-B9B2-4453-8CC7-AFA8F9C5A439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EB40B5E-CAE4-4CFC-A08F-F96C1D3869F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93539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B7D861C9-DAFC-46AF-A351-1C17276AD0D5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349494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863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72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158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703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1789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6148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0505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4862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7572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EB3D69-BCCF-4FCB-B80E-968BFEC5CE4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93774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7E5E24-449F-4F9D-A3FC-085CDDCA15D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0884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F484C6-B39D-43A4-B584-E614BE1C63D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1681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333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A1D825-4849-4230-A34D-CEBE9A457F1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4992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ct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DF4746E-044C-4ACD-9CF5-DFADA3A0B94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6381750"/>
            <a:ext cx="9144000" cy="0"/>
          </a:xfrm>
          <a:prstGeom prst="line">
            <a:avLst/>
          </a:prstGeom>
          <a:ln w="19050" cmpd="sng">
            <a:solidFill>
              <a:srgbClr val="487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</p:sldLayoutIdLst>
  <p:hf hd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908175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333969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327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685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7044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35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71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07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43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8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148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050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486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7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6.png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0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3400"/>
          </a:xfrm>
        </p:spPr>
        <p:txBody>
          <a:bodyPr/>
          <a:lstStyle/>
          <a:p>
            <a:pPr eaLnBrk="1" hangingPunct="1"/>
            <a:r>
              <a:rPr lang="fr-FR" altLang="fr-FR" smtClean="0"/>
              <a:t>La création des données d’exemplaire</a:t>
            </a:r>
            <a:br>
              <a:rPr lang="fr-FR" altLang="fr-FR" smtClean="0"/>
            </a:b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mtClean="0"/>
              <a:t>pour un responsable de Centre Régional</a:t>
            </a:r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/>
          <a:p>
            <a:pPr defTabSz="848715" eaLnBrk="1" fontAlgn="auto" hangingPunct="1"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196" name="Image 3" descr="colodus-utilisateur-icone-9248-12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889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bloc « Données générales »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r>
              <a:rPr lang="fr-FR" altLang="fr-FR" sz="2000" smtClean="0"/>
              <a:t>Bloc unique, à renseigner une fois</a:t>
            </a:r>
          </a:p>
          <a:p>
            <a:pPr eaLnBrk="1" hangingPunct="1"/>
            <a:r>
              <a:rPr lang="fr-FR" altLang="fr-FR" sz="2000" smtClean="0"/>
              <a:t>Sera présent dans les écrans de création de chaque occurrence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smtClean="0"/>
              <a:t>Description des champs : </a:t>
            </a:r>
          </a:p>
          <a:p>
            <a:pPr eaLnBrk="1" hangingPunct="1"/>
            <a:r>
              <a:rPr lang="fr-FR" altLang="fr-FR" sz="2000" smtClean="0"/>
              <a:t>Statut: </a:t>
            </a:r>
          </a:p>
          <a:p>
            <a:pPr lvl="1" eaLnBrk="1" hangingPunct="1"/>
            <a:r>
              <a:rPr lang="fr-FR" altLang="fr-FR" sz="1600" smtClean="0"/>
              <a:t>statut : valeur x par défaut</a:t>
            </a:r>
          </a:p>
          <a:p>
            <a:pPr eaLnBrk="1" hangingPunct="1"/>
            <a:r>
              <a:rPr lang="fr-FR" altLang="fr-FR" sz="2000" smtClean="0"/>
              <a:t>Etat de collection décrit : </a:t>
            </a:r>
          </a:p>
          <a:p>
            <a:pPr lvl="1" eaLnBrk="1" hangingPunct="1"/>
            <a:r>
              <a:rPr lang="fr-FR" altLang="fr-FR" sz="1600" smtClean="0"/>
              <a:t>choisir « ouvert » si l’abonnement est en cours</a:t>
            </a:r>
          </a:p>
          <a:p>
            <a:pPr lvl="1" eaLnBrk="1" hangingPunct="1"/>
            <a:r>
              <a:rPr lang="fr-FR" altLang="fr-FR" sz="1600" smtClean="0"/>
              <a:t>choisir « fermé » si l’abonnement est terminé</a:t>
            </a:r>
          </a:p>
          <a:p>
            <a:pPr lvl="1" eaLnBrk="1" hangingPunct="1"/>
            <a:r>
              <a:rPr lang="fr-FR" altLang="fr-FR" sz="1600" smtClean="0"/>
              <a:t>correspondent aux codes « O » ou « F »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pic>
        <p:nvPicPr>
          <p:cNvPr id="17412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175" y="836613"/>
            <a:ext cx="66198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bloc « Localisation »</a:t>
            </a:r>
          </a:p>
        </p:txBody>
      </p:sp>
      <p:sp>
        <p:nvSpPr>
          <p:cNvPr id="6" name="Rectangle 5"/>
          <p:cNvSpPr/>
          <p:nvPr/>
        </p:nvSpPr>
        <p:spPr>
          <a:xfrm>
            <a:off x="1835150" y="2492375"/>
            <a:ext cx="5473700" cy="33131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042988" y="4076700"/>
            <a:ext cx="6767512" cy="2087563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55650" y="836613"/>
            <a:ext cx="7416800" cy="1512887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323850" y="2781300"/>
            <a:ext cx="935038" cy="43180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pic>
        <p:nvPicPr>
          <p:cNvPr id="18439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577975"/>
            <a:ext cx="6619875" cy="32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bloc « localisation »</a:t>
            </a:r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000" smtClean="0"/>
          </a:p>
          <a:p>
            <a:pPr eaLnBrk="1" hangingPunct="1"/>
            <a:r>
              <a:rPr lang="fr-FR" altLang="fr-FR" sz="2000" smtClean="0"/>
              <a:t>Bloc qui correspond à la zone CXX du format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/>
            <a:r>
              <a:rPr lang="fr-FR" altLang="fr-FR" sz="2000" smtClean="0"/>
              <a:t>Va de pair avec le bloc « état de collection » (EXX) pour former une seule occurrence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/>
            <a:r>
              <a:rPr lang="fr-FR" altLang="fr-FR" sz="2000" smtClean="0"/>
              <a:t>Numéroté automatiquement par Colodus (01, 02, 03, …) en fonction des occurrences déjà présentes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pic>
        <p:nvPicPr>
          <p:cNvPr id="19460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1173163"/>
            <a:ext cx="7134225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bloc « localisation »</a:t>
            </a:r>
          </a:p>
        </p:txBody>
      </p:sp>
      <p:sp>
        <p:nvSpPr>
          <p:cNvPr id="20483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82441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smtClean="0"/>
              <a:t>Description des champs : </a:t>
            </a:r>
          </a:p>
          <a:p>
            <a:pPr eaLnBrk="1" hangingPunct="1"/>
            <a:r>
              <a:rPr lang="fr-FR" altLang="fr-FR" sz="2000" smtClean="0"/>
              <a:t>Identifiant de l’établissement : </a:t>
            </a:r>
          </a:p>
          <a:p>
            <a:pPr lvl="1" eaLnBrk="1" hangingPunct="1"/>
            <a:r>
              <a:rPr lang="fr-FR" altLang="fr-FR" sz="1600" smtClean="0"/>
              <a:t>n° RCR de la bibliothèque, pré-saisi car choisi dans un menu à l’étape précédente</a:t>
            </a:r>
          </a:p>
          <a:p>
            <a:pPr eaLnBrk="1" hangingPunct="1"/>
            <a:r>
              <a:rPr lang="fr-FR" altLang="fr-FR" sz="2000" smtClean="0"/>
              <a:t>Cote : </a:t>
            </a:r>
          </a:p>
          <a:p>
            <a:pPr lvl="1" eaLnBrk="1" hangingPunct="1"/>
            <a:r>
              <a:rPr lang="fr-FR" altLang="fr-FR" sz="1600" smtClean="0"/>
              <a:t>donnée facultative</a:t>
            </a:r>
          </a:p>
          <a:p>
            <a:pPr eaLnBrk="1" hangingPunct="1"/>
            <a:r>
              <a:rPr lang="fr-FR" altLang="fr-FR" sz="2000" smtClean="0"/>
              <a:t>Code peb :</a:t>
            </a:r>
          </a:p>
          <a:p>
            <a:pPr lvl="1" eaLnBrk="1" hangingPunct="1"/>
            <a:r>
              <a:rPr lang="fr-FR" altLang="fr-FR" sz="1600" smtClean="0"/>
              <a:t>donnée obligatoire, à sélectionner dans le menu déroulant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1200" smtClean="0"/>
              <a:t>(b), (a), (j) = rappel du code des sous-zones du format correspondantes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pic>
        <p:nvPicPr>
          <p:cNvPr id="2048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663" y="1196975"/>
            <a:ext cx="655955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bloc « Etat de collection »</a:t>
            </a:r>
          </a:p>
        </p:txBody>
      </p:sp>
      <p:sp>
        <p:nvSpPr>
          <p:cNvPr id="6" name="Rectangle 5"/>
          <p:cNvSpPr/>
          <p:nvPr/>
        </p:nvSpPr>
        <p:spPr>
          <a:xfrm>
            <a:off x="1835150" y="2492375"/>
            <a:ext cx="5473700" cy="33131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979613" y="5732463"/>
            <a:ext cx="5832475" cy="288925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395288" y="4149725"/>
            <a:ext cx="936625" cy="43180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pic>
        <p:nvPicPr>
          <p:cNvPr id="21510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1844675"/>
            <a:ext cx="719613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bloc « état de collection »</a:t>
            </a:r>
          </a:p>
        </p:txBody>
      </p:sp>
      <p:sp>
        <p:nvSpPr>
          <p:cNvPr id="22531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r>
              <a:rPr lang="fr-FR" altLang="fr-FR" sz="2000" smtClean="0"/>
              <a:t>Bloc qui correspond à la zone EXX du format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/>
            <a:r>
              <a:rPr lang="fr-FR" altLang="fr-FR" sz="2000" smtClean="0"/>
              <a:t>Va de pair avec le bloc « localisation » (CXX) pour former une seule occurrence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/>
            <a:r>
              <a:rPr lang="fr-FR" altLang="fr-FR" sz="2000" smtClean="0"/>
              <a:t>Numéroté automatiquement par Colodus (01, 02, 03, …) en fonction des occurrences déjà présentes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</p:txBody>
      </p:sp>
      <p:pic>
        <p:nvPicPr>
          <p:cNvPr id="2253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1412875"/>
            <a:ext cx="6784975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bloc « état de collection »</a:t>
            </a:r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>
          <a:xfrm>
            <a:off x="250825" y="1181100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smtClean="0"/>
              <a:t>Description des champs : </a:t>
            </a:r>
          </a:p>
          <a:p>
            <a:pPr eaLnBrk="1" hangingPunct="1"/>
            <a:r>
              <a:rPr lang="fr-FR" altLang="fr-FR" sz="2000" smtClean="0"/>
              <a:t>Volume et numéro de début : </a:t>
            </a:r>
          </a:p>
          <a:p>
            <a:pPr lvl="1" eaLnBrk="1" hangingPunct="1"/>
            <a:r>
              <a:rPr lang="fr-FR" altLang="fr-FR" sz="1600" smtClean="0"/>
              <a:t>saisir les données</a:t>
            </a:r>
          </a:p>
          <a:p>
            <a:pPr eaLnBrk="1" hangingPunct="1"/>
            <a:r>
              <a:rPr lang="fr-FR" altLang="fr-FR" sz="2000" smtClean="0"/>
              <a:t>Année de début</a:t>
            </a:r>
          </a:p>
          <a:p>
            <a:pPr lvl="1" eaLnBrk="1" hangingPunct="1"/>
            <a:r>
              <a:rPr lang="fr-FR" altLang="fr-FR" sz="1600" smtClean="0"/>
              <a:t>saisir l’année sous la forme AAAA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250825" y="5949950"/>
            <a:ext cx="83534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1200">
                <a:latin typeface="Arial" panose="020B0604020202020204" pitchFamily="34" charset="0"/>
                <a:cs typeface="Arial" panose="020B0604020202020204" pitchFamily="34" charset="0"/>
              </a:rPr>
              <a:t>(d), (e), (a) = rappel du code des sous-zones du format correspondantes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6156325" y="3892550"/>
            <a:ext cx="2232025" cy="863600"/>
          </a:xfrm>
          <a:prstGeom prst="wedgeRoundRectCallout">
            <a:avLst>
              <a:gd name="adj1" fmla="val 65094"/>
              <a:gd name="adj2" fmla="val 43452"/>
              <a:gd name="adj3" fmla="val 16667"/>
            </a:avLst>
          </a:prstGeom>
          <a:solidFill>
            <a:schemeClr val="bg1">
              <a:lumMod val="6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200" dirty="0">
                <a:solidFill>
                  <a:srgbClr val="002060"/>
                </a:solidFill>
              </a:rPr>
              <a:t>Indicateurs « 41 » </a:t>
            </a:r>
          </a:p>
          <a:p>
            <a:pPr algn="ctr" eaLnBrk="1" hangingPunct="1">
              <a:defRPr/>
            </a:pPr>
            <a:r>
              <a:rPr lang="fr-FR" sz="1200" dirty="0">
                <a:solidFill>
                  <a:srgbClr val="002060"/>
                </a:solidFill>
              </a:rPr>
              <a:t>(= détaillé, forme compacte) : </a:t>
            </a:r>
          </a:p>
          <a:p>
            <a:pPr algn="ctr" eaLnBrk="1" hangingPunct="1">
              <a:defRPr/>
            </a:pPr>
            <a:r>
              <a:rPr lang="fr-FR" sz="1200" dirty="0">
                <a:solidFill>
                  <a:srgbClr val="002060"/>
                </a:solidFill>
              </a:rPr>
              <a:t>pré-saisis par défaut</a:t>
            </a:r>
          </a:p>
        </p:txBody>
      </p:sp>
      <p:pic>
        <p:nvPicPr>
          <p:cNvPr id="23558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88" y="1341438"/>
            <a:ext cx="7359650" cy="184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Complétude du bloc « état de collection »</a:t>
            </a:r>
          </a:p>
        </p:txBody>
      </p:sp>
      <p:sp>
        <p:nvSpPr>
          <p:cNvPr id="24579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smtClean="0"/>
              <a:t>Ajout de champs: </a:t>
            </a:r>
          </a:p>
          <a:p>
            <a:pPr eaLnBrk="1" hangingPunct="1"/>
            <a:r>
              <a:rPr lang="fr-FR" altLang="fr-FR" sz="2000" smtClean="0"/>
              <a:t>Les champs correspondant à des données de l’état de collection, non visibles dans le bloc, sont à ajouter :</a:t>
            </a:r>
          </a:p>
          <a:p>
            <a:pPr lvl="1" eaLnBrk="1" hangingPunct="1"/>
            <a:r>
              <a:rPr lang="fr-FR" altLang="fr-FR" sz="1600" smtClean="0"/>
              <a:t>Cliquer sur </a:t>
            </a:r>
          </a:p>
          <a:p>
            <a:pPr lvl="1" eaLnBrk="1" hangingPunct="1"/>
            <a:r>
              <a:rPr lang="fr-FR" altLang="fr-FR" sz="1600" smtClean="0"/>
              <a:t>Cliquer sur un champ proposé dans la liste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fr-FR" altLang="fr-FR" sz="160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1600" smtClean="0"/>
              <a:t>Le champ ainsi demandé vient s’ajouter dans l’interface de saisie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250825" y="5949950"/>
            <a:ext cx="83534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1200">
                <a:latin typeface="Arial" panose="020B0604020202020204" pitchFamily="34" charset="0"/>
                <a:cs typeface="Arial" panose="020B0604020202020204" pitchFamily="34" charset="0"/>
              </a:rPr>
              <a:t>(a), (b), (c), … = rappel du code des sous-zones du format correspondantes</a:t>
            </a:r>
          </a:p>
        </p:txBody>
      </p:sp>
      <p:pic>
        <p:nvPicPr>
          <p:cNvPr id="24581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844675"/>
            <a:ext cx="85629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lèche droite 8"/>
          <p:cNvSpPr/>
          <p:nvPr/>
        </p:nvSpPr>
        <p:spPr>
          <a:xfrm>
            <a:off x="5292725" y="1895475"/>
            <a:ext cx="936625" cy="43180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pic>
        <p:nvPicPr>
          <p:cNvPr id="2458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725" y="4033838"/>
            <a:ext cx="2311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Complétude du bloc « état de collection »</a:t>
            </a:r>
          </a:p>
        </p:txBody>
      </p:sp>
      <p:sp>
        <p:nvSpPr>
          <p:cNvPr id="25603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13788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smtClean="0"/>
              <a:t>Procédure pour la saisie d’une « nouvelle séquence »: </a:t>
            </a:r>
          </a:p>
          <a:p>
            <a:pPr eaLnBrk="1" hangingPunct="1"/>
            <a:endParaRPr lang="fr-FR" altLang="fr-FR" sz="2000" smtClean="0"/>
          </a:p>
          <a:p>
            <a:pPr eaLnBrk="1" hangingPunct="1"/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Après avoir saisi la première séquence :  </a:t>
            </a:r>
          </a:p>
          <a:p>
            <a:pPr eaLnBrk="1" hangingPunct="1"/>
            <a:r>
              <a:rPr lang="fr-FR" altLang="fr-FR" sz="2000" smtClean="0"/>
              <a:t>Cliquer sur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algn="ctr" eaLnBrk="1" hangingPunct="1"/>
            <a:endParaRPr lang="fr-FR" altLang="fr-FR" sz="2000" smtClean="0"/>
          </a:p>
          <a:p>
            <a:pPr eaLnBrk="1" hangingPunct="1"/>
            <a:endParaRPr lang="fr-FR" altLang="fr-FR" sz="2000" smtClean="0"/>
          </a:p>
          <a:p>
            <a:pPr eaLnBrk="1" hangingPunct="1"/>
            <a:endParaRPr lang="fr-FR" altLang="fr-FR" sz="2000" smtClean="0"/>
          </a:p>
          <a:p>
            <a:pPr eaLnBrk="1" hangingPunct="1"/>
            <a:r>
              <a:rPr lang="fr-FR" altLang="fr-FR" sz="2000" smtClean="0"/>
              <a:t>Saisir les données de l’état de collection pour cette séquence</a:t>
            </a:r>
          </a:p>
          <a:p>
            <a:pPr eaLnBrk="1" hangingPunct="1"/>
            <a:r>
              <a:rPr lang="fr-FR" altLang="fr-FR" sz="2000" smtClean="0"/>
              <a:t>                          pour afficher des sous-zones, si nécessaire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2124075" y="1700213"/>
            <a:ext cx="3959225" cy="7921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fr-FR" sz="1200" dirty="0">
                <a:solidFill>
                  <a:srgbClr val="002060"/>
                </a:solidFill>
              </a:rPr>
              <a:t>Exemple : </a:t>
            </a:r>
          </a:p>
          <a:p>
            <a:pPr eaLnBrk="1" hangingPunct="1">
              <a:defRPr/>
            </a:pPr>
            <a:r>
              <a:rPr lang="fr-FR" sz="1200" dirty="0">
                <a:solidFill>
                  <a:srgbClr val="002060"/>
                </a:solidFill>
              </a:rPr>
              <a:t>2001 (janvier) – 2009 (décembre)  ;   2011 (janvier) –</a:t>
            </a:r>
          </a:p>
          <a:p>
            <a:pPr eaLnBrk="1" hangingPunct="1">
              <a:defRPr/>
            </a:pPr>
            <a:endParaRPr lang="fr-FR" sz="12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fr-FR" sz="1200" dirty="0">
                <a:solidFill>
                  <a:srgbClr val="002060"/>
                </a:solidFill>
              </a:rPr>
              <a:t>                Séquence 1		séquence 2</a:t>
            </a:r>
          </a:p>
        </p:txBody>
      </p:sp>
      <p:sp>
        <p:nvSpPr>
          <p:cNvPr id="12" name="Accolade fermante 11"/>
          <p:cNvSpPr/>
          <p:nvPr/>
        </p:nvSpPr>
        <p:spPr>
          <a:xfrm rot="5400000">
            <a:off x="4896644" y="1593057"/>
            <a:ext cx="287337" cy="1079500"/>
          </a:xfrm>
          <a:prstGeom prst="rightBrace">
            <a:avLst>
              <a:gd name="adj1" fmla="val 8333"/>
              <a:gd name="adj2" fmla="val 48589"/>
            </a:avLst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dirty="0"/>
              <a:t> </a:t>
            </a:r>
          </a:p>
        </p:txBody>
      </p:sp>
      <p:sp>
        <p:nvSpPr>
          <p:cNvPr id="13" name="Accolade fermante 12"/>
          <p:cNvSpPr/>
          <p:nvPr/>
        </p:nvSpPr>
        <p:spPr>
          <a:xfrm rot="5400000">
            <a:off x="3132138" y="1052513"/>
            <a:ext cx="287337" cy="2160587"/>
          </a:xfrm>
          <a:prstGeom prst="rightBrace">
            <a:avLst>
              <a:gd name="adj1" fmla="val 8333"/>
              <a:gd name="adj2" fmla="val 48589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pic>
        <p:nvPicPr>
          <p:cNvPr id="25607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088" y="3178175"/>
            <a:ext cx="4476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800" y="3340100"/>
            <a:ext cx="2517775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9" name="Imag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13" y="5707063"/>
            <a:ext cx="231298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Les autres blocs éditables</a:t>
            </a:r>
          </a:p>
        </p:txBody>
      </p:sp>
      <p:sp>
        <p:nvSpPr>
          <p:cNvPr id="26627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r>
              <a:rPr lang="fr-FR" altLang="fr-FR" sz="2400" smtClean="0"/>
              <a:t>Informations du niveau de la « notice d’exemplaire »</a:t>
            </a:r>
          </a:p>
          <a:p>
            <a:pPr eaLnBrk="1" hangingPunct="1"/>
            <a:r>
              <a:rPr lang="fr-FR" altLang="fr-FR" sz="2400" smtClean="0"/>
              <a:t>Concernent : </a:t>
            </a:r>
          </a:p>
          <a:p>
            <a:pPr lvl="1" eaLnBrk="1" hangingPunct="1"/>
            <a:r>
              <a:rPr lang="fr-FR" altLang="fr-FR" sz="2000" smtClean="0"/>
              <a:t>Une note de contenu spécifique à la bibliothèque</a:t>
            </a:r>
          </a:p>
          <a:p>
            <a:pPr lvl="1" eaLnBrk="1" hangingPunct="1"/>
            <a:endParaRPr lang="fr-FR" altLang="fr-FR" sz="2000" smtClean="0"/>
          </a:p>
          <a:p>
            <a:pPr lvl="1" eaLnBrk="1" hangingPunct="1"/>
            <a:endParaRPr lang="fr-FR" altLang="fr-FR" sz="2000" smtClean="0"/>
          </a:p>
          <a:p>
            <a:pPr lvl="1" eaLnBrk="1" hangingPunct="1"/>
            <a:endParaRPr lang="fr-FR" altLang="fr-FR" sz="2000" smtClean="0"/>
          </a:p>
          <a:p>
            <a:pPr lvl="1" eaLnBrk="1" hangingPunct="1"/>
            <a:r>
              <a:rPr lang="fr-FR" altLang="fr-FR" sz="2000" smtClean="0"/>
              <a:t>Une classification différente de celle mentionnée dans la notice du document, utilisée dans la bibliothèque</a:t>
            </a:r>
          </a:p>
          <a:p>
            <a:pPr lvl="1" eaLnBrk="1" hangingPunct="1"/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pic>
        <p:nvPicPr>
          <p:cNvPr id="26628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36625"/>
            <a:ext cx="3192462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284538"/>
            <a:ext cx="398145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5157788"/>
            <a:ext cx="1951037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notice d’exemplaire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u="sng" smtClean="0"/>
              <a:t>Rappel</a:t>
            </a:r>
            <a:r>
              <a:rPr lang="fr-FR" altLang="fr-FR" sz="2400" smtClean="0"/>
              <a:t> :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sous une notice de ressource continue : </a:t>
            </a:r>
          </a:p>
          <a:p>
            <a:pPr eaLnBrk="1" hangingPunct="1"/>
            <a:r>
              <a:rPr lang="fr-FR" altLang="fr-FR" sz="2000" smtClean="0"/>
              <a:t>il ne peut y avoir qu’une seule notice d’exemplaire par bibliothèque</a:t>
            </a:r>
          </a:p>
          <a:p>
            <a:pPr eaLnBrk="1" hangingPunct="1"/>
            <a:r>
              <a:rPr lang="fr-FR" altLang="fr-FR" sz="2000" smtClean="0"/>
              <a:t>chaque notice d’exemplaire peut accueillir jusqu’à 99 occurences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2268538" y="3429000"/>
            <a:ext cx="3816350" cy="266382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fr-FR" sz="1400" dirty="0"/>
              <a:t>e01 ‎$a05-07-99‎$</a:t>
            </a:r>
            <a:r>
              <a:rPr lang="fr-FR" sz="1400" dirty="0" err="1"/>
              <a:t>brO</a:t>
            </a:r>
            <a:endParaRPr lang="fr-FR" sz="1400" dirty="0"/>
          </a:p>
          <a:p>
            <a:pPr eaLnBrk="1" hangingPunct="1">
              <a:defRPr/>
            </a:pPr>
            <a:r>
              <a:rPr lang="fr-FR" sz="1400" dirty="0"/>
              <a:t>997 ‎$</a:t>
            </a:r>
            <a:r>
              <a:rPr lang="fr-FR" sz="1400" dirty="0" err="1"/>
              <a:t>bCCN</a:t>
            </a:r>
            <a:r>
              <a:rPr lang="fr-FR" sz="1400" dirty="0"/>
              <a:t>‎$a0008-011X</a:t>
            </a:r>
          </a:p>
          <a:p>
            <a:pPr eaLnBrk="1" hangingPunct="1">
              <a:defRPr/>
            </a:pPr>
            <a:r>
              <a:rPr lang="fr-FR" sz="1400" dirty="0"/>
              <a:t>A95 ‎$a05-07-99</a:t>
            </a:r>
          </a:p>
          <a:p>
            <a:pPr eaLnBrk="1" hangingPunct="1">
              <a:defRPr/>
            </a:pPr>
            <a:r>
              <a:rPr lang="fr-FR" sz="1400" dirty="0"/>
              <a:t>A97 26-10-12 16:02:49.000</a:t>
            </a:r>
          </a:p>
          <a:p>
            <a:pPr eaLnBrk="1" hangingPunct="1">
              <a:defRPr/>
            </a:pPr>
            <a:r>
              <a:rPr lang="fr-FR" sz="1400" dirty="0"/>
              <a:t>A98 751050013:14-08-00</a:t>
            </a:r>
          </a:p>
          <a:p>
            <a:pPr eaLnBrk="1" hangingPunct="1">
              <a:defRPr/>
            </a:pPr>
            <a:r>
              <a:rPr lang="fr-FR" sz="1400" dirty="0"/>
              <a:t>A99 115146423</a:t>
            </a:r>
          </a:p>
          <a:p>
            <a:pPr eaLnBrk="1" hangingPunct="1">
              <a:defRPr/>
            </a:pPr>
            <a:r>
              <a:rPr lang="fr-FR" sz="1400" dirty="0">
                <a:solidFill>
                  <a:schemeClr val="accent2">
                    <a:lumMod val="75000"/>
                  </a:schemeClr>
                </a:solidFill>
              </a:rPr>
              <a:t>C01 ##‎$b751043001‎$a79(0) CAH‎$</a:t>
            </a:r>
            <a:r>
              <a:rPr lang="fr-FR" sz="1400" dirty="0" err="1">
                <a:solidFill>
                  <a:schemeClr val="accent2">
                    <a:lumMod val="75000"/>
                  </a:schemeClr>
                </a:solidFill>
              </a:rPr>
              <a:t>jg</a:t>
            </a:r>
            <a:endParaRPr lang="fr-FR" sz="14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fr-FR" sz="1400" dirty="0">
                <a:solidFill>
                  <a:schemeClr val="accent4">
                    <a:lumMod val="50000"/>
                  </a:schemeClr>
                </a:solidFill>
              </a:rPr>
              <a:t>C02 ##‎$b751043001‎$a79(0) CAH‎$</a:t>
            </a:r>
            <a:r>
              <a:rPr lang="fr-FR" sz="1400" dirty="0" err="1">
                <a:solidFill>
                  <a:schemeClr val="accent4">
                    <a:lumMod val="50000"/>
                  </a:schemeClr>
                </a:solidFill>
              </a:rPr>
              <a:t>jg</a:t>
            </a:r>
            <a:endParaRPr lang="fr-FR" sz="1400" dirty="0">
              <a:solidFill>
                <a:schemeClr val="accent4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fr-FR" sz="1400" dirty="0">
                <a:solidFill>
                  <a:schemeClr val="accent2">
                    <a:lumMod val="75000"/>
                  </a:schemeClr>
                </a:solidFill>
              </a:rPr>
              <a:t>E01 41‎$a2006-</a:t>
            </a:r>
          </a:p>
          <a:p>
            <a:pPr eaLnBrk="1" hangingPunct="1">
              <a:defRPr/>
            </a:pPr>
            <a:r>
              <a:rPr lang="fr-FR" sz="1400" dirty="0">
                <a:solidFill>
                  <a:schemeClr val="accent4">
                    <a:lumMod val="50000"/>
                  </a:schemeClr>
                </a:solidFill>
              </a:rPr>
              <a:t>E02 41‎$a1951‎$k2001‎$4microfilm‎$7lac.(1964)</a:t>
            </a:r>
          </a:p>
        </p:txBody>
      </p:sp>
      <p:sp>
        <p:nvSpPr>
          <p:cNvPr id="6" name="Flèche droite 5"/>
          <p:cNvSpPr/>
          <p:nvPr/>
        </p:nvSpPr>
        <p:spPr>
          <a:xfrm>
            <a:off x="4356100" y="3716338"/>
            <a:ext cx="1944688" cy="144462"/>
          </a:xfrm>
          <a:prstGeom prst="rightArrow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>
            <a:off x="1476375" y="5084763"/>
            <a:ext cx="719138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1476375" y="5516563"/>
            <a:ext cx="719138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476375" y="5084763"/>
            <a:ext cx="0" cy="43180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6156325" y="5300663"/>
            <a:ext cx="576263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156325" y="5732463"/>
            <a:ext cx="576263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6732588" y="5300663"/>
            <a:ext cx="0" cy="43180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8" name="ZoneTexte 33"/>
          <p:cNvSpPr txBox="1">
            <a:spLocks noChangeArrowheads="1"/>
          </p:cNvSpPr>
          <p:nvPr/>
        </p:nvSpPr>
        <p:spPr bwMode="auto">
          <a:xfrm>
            <a:off x="6372225" y="3644900"/>
            <a:ext cx="2522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latin typeface="Arial" panose="020B0604020202020204" pitchFamily="34" charset="0"/>
                <a:cs typeface="Arial" panose="020B0604020202020204" pitchFamily="34" charset="0"/>
              </a:rPr>
              <a:t>1 notice d’exemplaire « e01 »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0" y="5084763"/>
            <a:ext cx="14795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1</a:t>
            </a:r>
            <a:r>
              <a:rPr lang="fr-FR" sz="1400" b="1" baseline="30000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ère</a:t>
            </a: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 occurrence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6875463" y="5373688"/>
            <a:ext cx="15636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sz="1400" b="1" dirty="0">
                <a:solidFill>
                  <a:schemeClr val="accent4">
                    <a:lumMod val="50000"/>
                  </a:schemeClr>
                </a:solidFill>
                <a:latin typeface="Arial" charset="0"/>
                <a:cs typeface="Arial" charset="0"/>
              </a:rPr>
              <a:t>2</a:t>
            </a:r>
            <a:r>
              <a:rPr lang="fr-FR" sz="1400" b="1" baseline="30000" dirty="0">
                <a:solidFill>
                  <a:schemeClr val="accent4">
                    <a:lumMod val="50000"/>
                  </a:schemeClr>
                </a:solidFill>
                <a:latin typeface="Arial" charset="0"/>
                <a:cs typeface="Arial" charset="0"/>
              </a:rPr>
              <a:t>nde</a:t>
            </a:r>
            <a:r>
              <a:rPr lang="fr-FR" sz="1400" b="1" dirty="0">
                <a:solidFill>
                  <a:schemeClr val="accent4">
                    <a:lumMod val="50000"/>
                  </a:schemeClr>
                </a:solidFill>
                <a:latin typeface="Arial" charset="0"/>
                <a:cs typeface="Arial" charset="0"/>
              </a:rPr>
              <a:t>  occurrence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Les autres blocs éditables</a:t>
            </a:r>
          </a:p>
        </p:txBody>
      </p:sp>
      <p:sp>
        <p:nvSpPr>
          <p:cNvPr id="27651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lvl="1" eaLnBrk="1" hangingPunct="1"/>
            <a:r>
              <a:rPr lang="fr-FR" altLang="fr-FR" sz="2000" smtClean="0"/>
              <a:t>Des notes sur l’exemplaire possédé par la bibliothèque</a:t>
            </a:r>
          </a:p>
          <a:p>
            <a:pPr lvl="1" eaLnBrk="1" hangingPunct="1"/>
            <a:endParaRPr lang="fr-FR" altLang="fr-FR" sz="2000" smtClean="0"/>
          </a:p>
          <a:p>
            <a:pPr lvl="1" eaLnBrk="1" hangingPunct="1"/>
            <a:endParaRPr lang="fr-FR" altLang="fr-FR" sz="2000" smtClean="0"/>
          </a:p>
          <a:p>
            <a:pPr lvl="1" eaLnBrk="1" hangingPunct="1"/>
            <a:endParaRPr lang="fr-FR" altLang="fr-FR" sz="2000" smtClean="0"/>
          </a:p>
          <a:p>
            <a:pPr lvl="1" eaLnBrk="1" hangingPunct="1"/>
            <a:r>
              <a:rPr lang="fr-FR" altLang="fr-FR" sz="2000" smtClean="0"/>
              <a:t>Des mentions de responsabilité secondaire, non pertinentes au niveau bibliographique, mais utiles à la bibliothèque</a:t>
            </a:r>
          </a:p>
          <a:p>
            <a:pPr lvl="1" eaLnBrk="1" hangingPunct="1"/>
            <a:endParaRPr lang="fr-FR" altLang="fr-FR" sz="2000" smtClean="0"/>
          </a:p>
          <a:p>
            <a:pPr lvl="1" eaLnBrk="1" hangingPunct="1"/>
            <a:endParaRPr lang="fr-FR" altLang="fr-FR" sz="2000" smtClean="0"/>
          </a:p>
          <a:p>
            <a:pPr lvl="1" eaLnBrk="1" hangingPunct="1"/>
            <a:endParaRPr lang="fr-FR" altLang="fr-FR" sz="2000" smtClean="0"/>
          </a:p>
          <a:p>
            <a:pPr lvl="1" eaLnBrk="1" hangingPunct="1"/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sp>
        <p:nvSpPr>
          <p:cNvPr id="11" name="Rectangle avec flèche vers la gauche 10"/>
          <p:cNvSpPr/>
          <p:nvPr/>
        </p:nvSpPr>
        <p:spPr>
          <a:xfrm>
            <a:off x="5724525" y="5300663"/>
            <a:ext cx="2376488" cy="79216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4597"/>
            </a:avLst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200" dirty="0">
                <a:solidFill>
                  <a:srgbClr val="002060"/>
                </a:solidFill>
              </a:rPr>
              <a:t>Saisir ici les noms et prénoms de l’auteur d’intérêt local</a:t>
            </a:r>
          </a:p>
        </p:txBody>
      </p:sp>
      <p:pic>
        <p:nvPicPr>
          <p:cNvPr id="27653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36625"/>
            <a:ext cx="3192462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565400"/>
            <a:ext cx="3478212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5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756150"/>
            <a:ext cx="33242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validation de la saisie</a:t>
            </a:r>
          </a:p>
        </p:txBody>
      </p:sp>
      <p:sp>
        <p:nvSpPr>
          <p:cNvPr id="28675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		 : ne sauvegarde pas les données saisies  </a:t>
            </a:r>
          </a:p>
          <a:p>
            <a:pPr lvl="2" eaLnBrk="1" hangingPunct="1">
              <a:buFont typeface="Arial" panose="020B0604020202020204" pitchFamily="34" charset="0"/>
              <a:buNone/>
            </a:pPr>
            <a:r>
              <a:rPr lang="fr-FR" altLang="fr-FR" sz="1600" smtClean="0"/>
              <a:t>	 </a:t>
            </a:r>
            <a:r>
              <a:rPr lang="fr-FR" altLang="fr-FR" sz="2000" smtClean="0"/>
              <a:t>retourne à l’écran précédent « Données d’exemplaires »</a:t>
            </a:r>
          </a:p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lvl="2" eaLnBrk="1" hangingPunct="1">
              <a:buFont typeface="Arial" panose="020B0604020202020204" pitchFamily="34" charset="0"/>
              <a:buNone/>
            </a:pPr>
            <a:r>
              <a:rPr lang="fr-FR" altLang="fr-FR" sz="1600" smtClean="0"/>
              <a:t> </a:t>
            </a:r>
            <a:r>
              <a:rPr lang="fr-FR" altLang="fr-FR" sz="2000" smtClean="0"/>
              <a:t>: valide les données saisies</a:t>
            </a:r>
          </a:p>
          <a:p>
            <a:pPr lvl="2"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	 retourne à l’écran précédent « Données d’exemplaires »</a:t>
            </a:r>
            <a:br>
              <a:rPr lang="fr-FR" altLang="fr-FR" sz="2000" smtClean="0"/>
            </a:br>
            <a:r>
              <a:rPr lang="fr-FR" altLang="fr-FR" sz="2000" smtClean="0"/>
              <a:t> et affiche l’exemplaire créé</a:t>
            </a:r>
          </a:p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lvl="1" eaLnBrk="1" hangingPunct="1"/>
            <a:endParaRPr lang="fr-FR" altLang="fr-FR" sz="2000" smtClean="0"/>
          </a:p>
          <a:p>
            <a:pPr lvl="1"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</p:txBody>
      </p:sp>
      <p:pic>
        <p:nvPicPr>
          <p:cNvPr id="28676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1916113"/>
            <a:ext cx="7239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2997200"/>
            <a:ext cx="7239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563" y="4122738"/>
            <a:ext cx="5111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Ellipse 9"/>
          <p:cNvSpPr/>
          <p:nvPr/>
        </p:nvSpPr>
        <p:spPr>
          <a:xfrm>
            <a:off x="2087563" y="5529263"/>
            <a:ext cx="288925" cy="3603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4500563" y="5118100"/>
            <a:ext cx="1296987" cy="1079500"/>
          </a:xfrm>
          <a:prstGeom prst="wedgeRoundRectCallout">
            <a:avLst>
              <a:gd name="adj1" fmla="val -101569"/>
              <a:gd name="adj2" fmla="val 6942"/>
              <a:gd name="adj3" fmla="val 16667"/>
            </a:avLst>
          </a:prstGeom>
          <a:solidFill>
            <a:schemeClr val="bg1">
              <a:lumMod val="6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200" dirty="0">
                <a:solidFill>
                  <a:srgbClr val="002060"/>
                </a:solidFill>
              </a:rPr>
              <a:t>À déplier pour voir  la ou les occurrences composant l’exemplaire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341438"/>
            <a:ext cx="5641975" cy="341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Equivalences avec le format CR</a:t>
            </a:r>
          </a:p>
        </p:txBody>
      </p:sp>
      <p:sp>
        <p:nvSpPr>
          <p:cNvPr id="21507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4249738" cy="4929188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fr-FR" sz="1400" dirty="0" smtClean="0"/>
              <a:t>Clé de sélection $</a:t>
            </a:r>
            <a:r>
              <a:rPr lang="fr-FR" sz="1400" dirty="0" err="1" smtClean="0"/>
              <a:t>bx</a:t>
            </a:r>
            <a:endParaRPr lang="fr-FR" sz="14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fr-FR" sz="1400" dirty="0" smtClean="0"/>
              <a:t>Suivi de O : collection ouverte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sz="1400" dirty="0" smtClean="0"/>
              <a:t>Suive de F : collection fermée</a:t>
            </a:r>
          </a:p>
          <a:p>
            <a:pPr eaLnBrk="1" hangingPunct="1">
              <a:buFont typeface="Arial" charset="0"/>
              <a:buNone/>
              <a:defRPr/>
            </a:pPr>
            <a:endParaRPr lang="fr-FR" sz="14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fr-FR" sz="1400" dirty="0" smtClean="0"/>
              <a:t>CXX : Localisation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sz="1400" dirty="0" smtClean="0"/>
              <a:t>$b	numéro de RCR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sz="1400" dirty="0" smtClean="0"/>
              <a:t>$z	code PCP (facultatif)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sz="1400" dirty="0" smtClean="0"/>
              <a:t>$a	cote	(facultatif)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fr-FR" sz="1400" dirty="0" smtClean="0"/>
              <a:t>$j	code PEB (obligatoire)</a:t>
            </a:r>
          </a:p>
          <a:p>
            <a:pPr eaLnBrk="1" hangingPunct="1">
              <a:buFont typeface="Arial" charset="0"/>
              <a:buNone/>
              <a:defRPr/>
            </a:pPr>
            <a:endParaRPr lang="fr-FR" sz="1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1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1400" dirty="0"/>
          </a:p>
          <a:p>
            <a:pPr eaLnBrk="1" hangingPunct="1">
              <a:buFont typeface="Arial" charset="0"/>
              <a:buNone/>
              <a:defRPr/>
            </a:pPr>
            <a:endParaRPr lang="fr-FR" sz="14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fr-FR" sz="1400" dirty="0" smtClean="0"/>
              <a:t>EXX : Etat de collection</a:t>
            </a:r>
          </a:p>
          <a:p>
            <a:pPr marL="342900" indent="-342900" eaLnBrk="1" hangingPunct="1">
              <a:buFont typeface="Arial" charset="0"/>
              <a:buAutoNum type="arabicPlain" startAt="41"/>
              <a:defRPr/>
            </a:pPr>
            <a:r>
              <a:rPr lang="fr-FR" sz="1400" dirty="0" smtClean="0"/>
              <a:t>indicateurs « détaillé, forme compacte »</a:t>
            </a:r>
          </a:p>
          <a:p>
            <a:pPr marL="342900" indent="-342900" eaLnBrk="1" hangingPunct="1">
              <a:buFont typeface="Arial" charset="0"/>
              <a:buNone/>
              <a:defRPr/>
            </a:pPr>
            <a:r>
              <a:rPr lang="fr-FR" sz="1400" dirty="0" smtClean="0"/>
              <a:t>$..	données de l’état de collection</a:t>
            </a:r>
          </a:p>
          <a:p>
            <a:pPr marL="342900" indent="-342900" eaLnBrk="1" hangingPunct="1">
              <a:buFont typeface="Arial" charset="0"/>
              <a:buNone/>
              <a:defRPr/>
            </a:pPr>
            <a:r>
              <a:rPr lang="fr-FR" sz="1400" dirty="0" smtClean="0"/>
              <a:t>$0_	séparateur de séquence</a:t>
            </a:r>
          </a:p>
          <a:p>
            <a:pPr marL="342900" indent="-342900" eaLnBrk="1" hangingPunct="1">
              <a:buFont typeface="Arial" charset="0"/>
              <a:buNone/>
              <a:defRPr/>
            </a:pPr>
            <a:r>
              <a:rPr lang="fr-FR" sz="1400" dirty="0" smtClean="0"/>
              <a:t>	</a:t>
            </a:r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Equivalences avec le format CR</a:t>
            </a:r>
          </a:p>
        </p:txBody>
      </p:sp>
      <p:sp>
        <p:nvSpPr>
          <p:cNvPr id="21507" name="Espace réservé du contenu 2"/>
          <p:cNvSpPr>
            <a:spLocks noGrp="1"/>
          </p:cNvSpPr>
          <p:nvPr>
            <p:ph idx="1"/>
          </p:nvPr>
        </p:nvSpPr>
        <p:spPr>
          <a:xfrm>
            <a:off x="658813" y="1143000"/>
            <a:ext cx="7848600" cy="4929188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fr-FR" sz="1400" dirty="0" smtClean="0"/>
              <a:t>EXX : Etat de collection</a:t>
            </a:r>
          </a:p>
          <a:p>
            <a:pPr eaLnBrk="1" hangingPunct="1">
              <a:buFont typeface="Arial" charset="0"/>
              <a:buNone/>
              <a:defRPr/>
            </a:pPr>
            <a:endParaRPr lang="fr-FR" sz="1400" dirty="0"/>
          </a:p>
          <a:p>
            <a:pPr eaLnBrk="1" hangingPunct="1">
              <a:buFont typeface="Arial" charset="0"/>
              <a:buNone/>
              <a:defRPr/>
            </a:pPr>
            <a:endParaRPr lang="fr-FR" sz="1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1400" dirty="0" smtClean="0"/>
          </a:p>
          <a:p>
            <a:pPr marL="342900" indent="-342900" eaLnBrk="1" hangingPunct="1">
              <a:buFont typeface="Arial" charset="0"/>
              <a:buNone/>
              <a:defRPr/>
            </a:pPr>
            <a:r>
              <a:rPr lang="fr-FR" sz="1400" dirty="0" smtClean="0"/>
              <a:t>$4	commentaires</a:t>
            </a:r>
          </a:p>
          <a:p>
            <a:pPr marL="342900" indent="-342900" eaLnBrk="1" hangingPunct="1">
              <a:buFont typeface="Arial" charset="0"/>
              <a:buNone/>
              <a:defRPr/>
            </a:pPr>
            <a:endParaRPr lang="fr-FR" sz="1400" dirty="0" smtClean="0"/>
          </a:p>
          <a:p>
            <a:pPr marL="342900" indent="-342900" eaLnBrk="1" hangingPunct="1">
              <a:buFont typeface="Arial" charset="0"/>
              <a:buNone/>
              <a:defRPr/>
            </a:pPr>
            <a:r>
              <a:rPr lang="fr-FR" sz="1400" dirty="0" smtClean="0"/>
              <a:t>$7	mention de lacune</a:t>
            </a:r>
          </a:p>
          <a:p>
            <a:pPr marL="342900" indent="-342900" eaLnBrk="1" hangingPunct="1">
              <a:buFont typeface="Arial" charset="0"/>
              <a:buNone/>
              <a:defRPr/>
            </a:pPr>
            <a:r>
              <a:rPr lang="fr-FR" sz="1400" dirty="0" smtClean="0"/>
              <a:t>	lacune XX% (20XX-20XX)</a:t>
            </a:r>
          </a:p>
          <a:p>
            <a:pPr marL="342900" indent="-342900" eaLnBrk="1" hangingPunct="1">
              <a:buFont typeface="Arial" charset="0"/>
              <a:buNone/>
              <a:defRPr/>
            </a:pPr>
            <a:r>
              <a:rPr lang="fr-FR" sz="1400" dirty="0" smtClean="0"/>
              <a:t>	</a:t>
            </a:r>
            <a:r>
              <a:rPr lang="fr-FR" sz="1200" dirty="0" smtClean="0"/>
              <a:t>[préciser ici la période sur laquelle portent les lacunes, sauf si les lacunes s’appliquent à tout l’état de collection]</a:t>
            </a:r>
          </a:p>
          <a:p>
            <a:pPr marL="342900" indent="-342900" eaLnBrk="1" hangingPunct="1">
              <a:buFont typeface="Arial" charset="0"/>
              <a:buNone/>
              <a:defRPr/>
            </a:pPr>
            <a:endParaRPr lang="fr-FR" sz="1400" dirty="0" smtClean="0"/>
          </a:p>
          <a:p>
            <a:pPr marL="342900" indent="-342900" eaLnBrk="1" hangingPunct="1">
              <a:buFont typeface="Arial" charset="0"/>
              <a:buNone/>
              <a:defRPr/>
            </a:pPr>
            <a:r>
              <a:rPr lang="fr-FR" sz="1400" dirty="0" smtClean="0"/>
              <a:t>$5_	séparateur double numérotation</a:t>
            </a:r>
          </a:p>
          <a:p>
            <a:pPr marL="342900" indent="-342900" eaLnBrk="1" hangingPunct="1">
              <a:buFont typeface="Arial" charset="0"/>
              <a:buNone/>
              <a:defRPr/>
            </a:pPr>
            <a:endParaRPr lang="fr-FR" sz="1400" dirty="0" smtClean="0"/>
          </a:p>
          <a:p>
            <a:pPr marL="342900" indent="-342900" eaLnBrk="1" hangingPunct="1">
              <a:buFont typeface="Arial" charset="0"/>
              <a:buNone/>
              <a:defRPr/>
            </a:pPr>
            <a:r>
              <a:rPr lang="fr-FR" sz="1400" dirty="0" smtClean="0"/>
              <a:t>$1	délai de conservation</a:t>
            </a:r>
          </a:p>
          <a:p>
            <a:pPr marL="342900" indent="-342900" eaLnBrk="1" hangingPunct="1">
              <a:buFont typeface="Arial" charset="0"/>
              <a:buNone/>
              <a:defRPr/>
            </a:pPr>
            <a:r>
              <a:rPr lang="fr-FR" sz="1400" dirty="0" smtClean="0"/>
              <a:t>	</a:t>
            </a:r>
            <a:r>
              <a:rPr lang="fr-FR" sz="1200" dirty="0" smtClean="0"/>
              <a:t>saisir 	XX</a:t>
            </a:r>
            <a:r>
              <a:rPr lang="fr-FR" sz="1200" b="1" dirty="0" smtClean="0"/>
              <a:t>J </a:t>
            </a:r>
            <a:r>
              <a:rPr lang="fr-FR" sz="1200" dirty="0" smtClean="0"/>
              <a:t>pour indiquer un nombre de jours</a:t>
            </a:r>
          </a:p>
          <a:p>
            <a:pPr marL="342900" indent="-342900" eaLnBrk="1" hangingPunct="1">
              <a:buFont typeface="Arial" charset="0"/>
              <a:buNone/>
              <a:defRPr/>
            </a:pPr>
            <a:r>
              <a:rPr lang="fr-FR" sz="1200" dirty="0" smtClean="0"/>
              <a:t>		XX</a:t>
            </a:r>
            <a:r>
              <a:rPr lang="fr-FR" sz="1200" b="1" dirty="0" smtClean="0"/>
              <a:t>M</a:t>
            </a:r>
            <a:r>
              <a:rPr lang="fr-FR" sz="1200" dirty="0" smtClean="0"/>
              <a:t> pour indiquer un nombre de mois</a:t>
            </a:r>
          </a:p>
          <a:p>
            <a:pPr marL="342900" indent="-342900" eaLnBrk="1" hangingPunct="1">
              <a:buFont typeface="Arial" charset="0"/>
              <a:buNone/>
              <a:defRPr/>
            </a:pPr>
            <a:r>
              <a:rPr lang="fr-FR" sz="1200" dirty="0" smtClean="0"/>
              <a:t>		XX</a:t>
            </a:r>
            <a:r>
              <a:rPr lang="fr-FR" sz="1200" b="1" dirty="0" smtClean="0"/>
              <a:t>A</a:t>
            </a:r>
            <a:r>
              <a:rPr lang="fr-FR" sz="1200" dirty="0" smtClean="0"/>
              <a:t> pour indiquer un nombre d’années</a:t>
            </a:r>
            <a:r>
              <a:rPr lang="fr-FR" sz="1400" dirty="0" smtClean="0"/>
              <a:t>	</a:t>
            </a:r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</p:txBody>
      </p:sp>
      <p:sp>
        <p:nvSpPr>
          <p:cNvPr id="30724" name="Espace réservé du contenu 2"/>
          <p:cNvSpPr txBox="1">
            <a:spLocks/>
          </p:cNvSpPr>
          <p:nvPr/>
        </p:nvSpPr>
        <p:spPr bwMode="auto">
          <a:xfrm>
            <a:off x="4787900" y="1143000"/>
            <a:ext cx="4248150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873" tIns="42436" rIns="84873" bIns="42436"/>
          <a:lstStyle>
            <a:lvl1pPr marL="317500" indent="-317500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>
              <a:cs typeface="Arial" panose="020B0604020202020204" pitchFamily="34" charset="0"/>
            </a:endParaRPr>
          </a:p>
          <a:p>
            <a:pPr eaLnBrk="1" hangingPunct="1"/>
            <a:endParaRPr lang="fr-FR" altLang="fr-FR" sz="240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solidFill>
                  <a:srgbClr val="002060"/>
                </a:solidFill>
              </a:rPr>
              <a:t>En résumé</a:t>
            </a:r>
          </a:p>
        </p:txBody>
      </p:sp>
      <p:sp>
        <p:nvSpPr>
          <p:cNvPr id="31747" name="Espace réservé du contenu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5184775"/>
          </a:xfrm>
        </p:spPr>
        <p:txBody>
          <a:bodyPr/>
          <a:lstStyle/>
          <a:p>
            <a:pPr eaLnBrk="1" hangingPunct="1"/>
            <a:r>
              <a:rPr lang="fr-FR" altLang="fr-FR" sz="2000" smtClean="0"/>
              <a:t>1 notice d’exemplaire par bibliothèque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000" smtClean="0"/>
              <a:t>Autant d’occurrences que d’exemplaires différents reçus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000" smtClean="0"/>
              <a:t>3 blocs de données à renseigner obligatoirement :</a:t>
            </a:r>
          </a:p>
          <a:p>
            <a:pPr lvl="1" eaLnBrk="1" hangingPunct="1"/>
            <a:r>
              <a:rPr lang="fr-FR" altLang="fr-FR" sz="1600" smtClean="0"/>
              <a:t>1 bloc commun : « Données générales »</a:t>
            </a:r>
          </a:p>
          <a:p>
            <a:pPr lvl="1" eaLnBrk="1" hangingPunct="1"/>
            <a:r>
              <a:rPr lang="fr-FR" altLang="fr-FR" sz="1600" smtClean="0"/>
              <a:t>2 blocs liés à chaque occurrence (EXX et CXX)</a:t>
            </a:r>
          </a:p>
          <a:p>
            <a:pPr lvl="1" eaLnBrk="1" hangingPunct="1"/>
            <a:endParaRPr lang="fr-FR" altLang="fr-FR" sz="800" smtClean="0"/>
          </a:p>
          <a:p>
            <a:pPr eaLnBrk="1" hangingPunct="1"/>
            <a:r>
              <a:rPr lang="fr-FR" altLang="fr-FR" sz="2000" smtClean="0"/>
              <a:t>1 bloc de données locales, niveau « notice d’exemplaire »</a:t>
            </a:r>
          </a:p>
          <a:p>
            <a:pPr eaLnBrk="1" hangingPunct="1"/>
            <a:endParaRPr lang="fr-FR" altLang="fr-FR" sz="800" smtClean="0"/>
          </a:p>
          <a:p>
            <a:pPr eaLnBrk="1" hangingPunct="1"/>
            <a:r>
              <a:rPr lang="fr-FR" altLang="fr-FR" sz="2000" smtClean="0"/>
              <a:t>Données à renseigner</a:t>
            </a:r>
          </a:p>
          <a:p>
            <a:pPr lvl="1" eaLnBrk="1" hangingPunct="1"/>
            <a:r>
              <a:rPr lang="fr-FR" altLang="fr-FR" sz="1600" smtClean="0"/>
              <a:t>Via une sélection dans un menu déroulant</a:t>
            </a:r>
          </a:p>
          <a:p>
            <a:pPr lvl="1" eaLnBrk="1" hangingPunct="1"/>
            <a:r>
              <a:rPr lang="fr-FR" altLang="fr-FR" sz="1600" smtClean="0"/>
              <a:t>Via la saisie dans un champ</a:t>
            </a:r>
          </a:p>
          <a:p>
            <a:pPr lvl="1" eaLnBrk="1" hangingPunct="1"/>
            <a:endParaRPr lang="fr-FR" altLang="fr-FR" sz="800" smtClean="0"/>
          </a:p>
          <a:p>
            <a:pPr eaLnBrk="1" hangingPunct="1"/>
            <a:r>
              <a:rPr lang="fr-FR" altLang="fr-FR" sz="2000" smtClean="0"/>
              <a:t>Pour afficher une sous-zone: </a:t>
            </a:r>
          </a:p>
          <a:p>
            <a:pPr eaLnBrk="1" hangingPunct="1"/>
            <a:r>
              <a:rPr lang="fr-FR" altLang="fr-FR" sz="2000" smtClean="0"/>
              <a:t>Pour supprimer une sous-zone: </a:t>
            </a:r>
          </a:p>
          <a:p>
            <a:pPr eaLnBrk="1" hangingPunct="1"/>
            <a:r>
              <a:rPr lang="fr-FR" altLang="fr-FR" sz="2000" smtClean="0"/>
              <a:t>Pour ouvrir le manuel d’aide : </a:t>
            </a:r>
          </a:p>
          <a:p>
            <a:pPr eaLnBrk="1" hangingPunct="1"/>
            <a:r>
              <a:rPr lang="fr-FR" altLang="fr-FR" sz="2000" smtClean="0"/>
              <a:t>Pour valider la notice d’exemplaire :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5229225"/>
            <a:ext cx="190500" cy="257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5589588"/>
            <a:ext cx="190500" cy="257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1750" name="Imag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4808538"/>
            <a:ext cx="2311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1" name="Imag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5846763"/>
            <a:ext cx="7239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8538" y="3716338"/>
            <a:ext cx="4381500" cy="1943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24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notice d’exemplaire</a:t>
            </a:r>
          </a:p>
        </p:txBody>
      </p:sp>
      <p:sp>
        <p:nvSpPr>
          <p:cNvPr id="10244" name="Espace réservé du contenu 2"/>
          <p:cNvSpPr>
            <a:spLocks noGrp="1"/>
          </p:cNvSpPr>
          <p:nvPr>
            <p:ph idx="1"/>
          </p:nvPr>
        </p:nvSpPr>
        <p:spPr>
          <a:xfrm>
            <a:off x="179388" y="1268413"/>
            <a:ext cx="8785225" cy="49291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u="sng" smtClean="0"/>
              <a:t>Rappel</a:t>
            </a:r>
            <a:r>
              <a:rPr lang="fr-FR" altLang="fr-FR" sz="2400" smtClean="0"/>
              <a:t> :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Exemple d’affichage dans le catalogue Sudoc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cxnSp>
        <p:nvCxnSpPr>
          <p:cNvPr id="11" name="Connecteur droit 10"/>
          <p:cNvCxnSpPr/>
          <p:nvPr/>
        </p:nvCxnSpPr>
        <p:spPr>
          <a:xfrm>
            <a:off x="1619250" y="4437063"/>
            <a:ext cx="72072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1619250" y="4868863"/>
            <a:ext cx="72072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619250" y="4437063"/>
            <a:ext cx="0" cy="43180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6372225" y="5157788"/>
            <a:ext cx="936625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372225" y="5516563"/>
            <a:ext cx="936625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0" name="ZoneTexte 33"/>
          <p:cNvSpPr txBox="1">
            <a:spLocks noChangeArrowheads="1"/>
          </p:cNvSpPr>
          <p:nvPr/>
        </p:nvSpPr>
        <p:spPr bwMode="auto">
          <a:xfrm>
            <a:off x="6621463" y="3644900"/>
            <a:ext cx="252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latin typeface="Arial" panose="020B0604020202020204" pitchFamily="34" charset="0"/>
                <a:cs typeface="Arial" panose="020B0604020202020204" pitchFamily="34" charset="0"/>
              </a:rPr>
              <a:t>1 notice d’exemplaire « e01 »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179388" y="4508500"/>
            <a:ext cx="14795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1</a:t>
            </a:r>
            <a:r>
              <a:rPr lang="fr-FR" sz="1400" b="1" baseline="30000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ère</a:t>
            </a: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 occurrence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7380288" y="5084763"/>
            <a:ext cx="15636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sz="1400" b="1" dirty="0">
                <a:solidFill>
                  <a:schemeClr val="accent4">
                    <a:lumMod val="50000"/>
                  </a:schemeClr>
                </a:solidFill>
                <a:latin typeface="Arial" charset="0"/>
                <a:cs typeface="Arial" charset="0"/>
              </a:rPr>
              <a:t>2</a:t>
            </a:r>
            <a:r>
              <a:rPr lang="fr-FR" sz="1400" b="1" baseline="30000" dirty="0">
                <a:solidFill>
                  <a:schemeClr val="accent4">
                    <a:lumMod val="50000"/>
                  </a:schemeClr>
                </a:solidFill>
                <a:latin typeface="Arial" charset="0"/>
                <a:cs typeface="Arial" charset="0"/>
              </a:rPr>
              <a:t>nde</a:t>
            </a:r>
            <a:r>
              <a:rPr lang="fr-FR" sz="1400" b="1" dirty="0">
                <a:solidFill>
                  <a:schemeClr val="accent4">
                    <a:lumMod val="50000"/>
                  </a:schemeClr>
                </a:solidFill>
                <a:latin typeface="Arial" charset="0"/>
                <a:cs typeface="Arial" charset="0"/>
              </a:rPr>
              <a:t>  occurrence</a:t>
            </a:r>
          </a:p>
        </p:txBody>
      </p:sp>
      <p:sp>
        <p:nvSpPr>
          <p:cNvPr id="6" name="Flèche droite 5"/>
          <p:cNvSpPr/>
          <p:nvPr/>
        </p:nvSpPr>
        <p:spPr>
          <a:xfrm>
            <a:off x="4356100" y="3716338"/>
            <a:ext cx="1944688" cy="144462"/>
          </a:xfrm>
          <a:prstGeom prst="rightArrow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cxnSp>
        <p:nvCxnSpPr>
          <p:cNvPr id="20" name="Connecteur droit 19"/>
          <p:cNvCxnSpPr/>
          <p:nvPr/>
        </p:nvCxnSpPr>
        <p:spPr>
          <a:xfrm flipV="1">
            <a:off x="7308850" y="5157788"/>
            <a:ext cx="0" cy="358775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création d’un exemplaire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1800" smtClean="0"/>
              <a:t>L’écran de création s’obtient à partir d’une notice en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1800" smtClean="0"/>
              <a:t>affichage détaillé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pic>
        <p:nvPicPr>
          <p:cNvPr id="11268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3" y="2636838"/>
            <a:ext cx="7067550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Qu’est-il possible de créer ? 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r>
              <a:rPr lang="fr-FR" altLang="fr-FR" sz="2400" smtClean="0"/>
              <a:t>Colodus ne permet aucune intervention sur le niveau bibliographique de la notice. </a:t>
            </a:r>
          </a:p>
          <a:p>
            <a:pPr eaLnBrk="1" hangingPunct="1"/>
            <a:endParaRPr lang="fr-FR" altLang="fr-FR" sz="2400" smtClean="0"/>
          </a:p>
          <a:p>
            <a:pPr eaLnBrk="1" hangingPunct="1"/>
            <a:r>
              <a:rPr lang="fr-FR" altLang="fr-FR" sz="2400" smtClean="0"/>
              <a:t>La création ne concerne que les données d’exemplaires</a:t>
            </a:r>
          </a:p>
          <a:p>
            <a:pPr eaLnBrk="1" hangingPunct="1"/>
            <a:endParaRPr lang="fr-FR" altLang="fr-FR" sz="2400" smtClean="0"/>
          </a:p>
          <a:p>
            <a:pPr eaLnBrk="1" hangingPunct="1"/>
            <a:r>
              <a:rPr lang="fr-FR" altLang="fr-FR" sz="2400" smtClean="0"/>
              <a:t>Toute intervention sur les données (création, modification, suppression) met à jour instantanément la base du Sudoc.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pPr eaLnBrk="1" hangingPunct="1"/>
            <a:r>
              <a:rPr lang="fr-FR" altLang="fr-FR" smtClean="0"/>
              <a:t>La création d’un exemplaire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395288" y="2276475"/>
            <a:ext cx="3744912" cy="3562350"/>
          </a:xfrm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400" smtClean="0"/>
              <a:t>Il n’existe pas de notice d’exemplaire</a:t>
            </a:r>
          </a:p>
          <a:p>
            <a:pPr eaLnBrk="1" hangingPunct="1"/>
            <a:endParaRPr lang="fr-FR" altLang="fr-FR" sz="2400" smtClean="0"/>
          </a:p>
          <a:p>
            <a:pPr eaLnBrk="1" hangingPunct="1"/>
            <a:endParaRPr lang="fr-FR" altLang="fr-FR" sz="2400" smtClean="0"/>
          </a:p>
          <a:p>
            <a:pPr eaLnBrk="1" hangingPunct="1"/>
            <a:endParaRPr lang="fr-FR" altLang="fr-FR" sz="2000" smtClean="0"/>
          </a:p>
          <a:p>
            <a:pPr eaLnBrk="1" hangingPunct="1"/>
            <a:r>
              <a:rPr lang="fr-FR" altLang="fr-FR" sz="2000" smtClean="0"/>
              <a:t>Cliquer sur </a:t>
            </a:r>
          </a:p>
          <a:p>
            <a:pPr eaLnBrk="1" hangingPunct="1"/>
            <a:r>
              <a:rPr lang="fr-FR" altLang="fr-FR" sz="2000" smtClean="0"/>
              <a:t>Créer la notice d’exemplaire </a:t>
            </a:r>
            <a:r>
              <a:rPr lang="fr-FR" altLang="fr-FR" sz="2000" u="sng" smtClean="0"/>
              <a:t>et</a:t>
            </a:r>
            <a:r>
              <a:rPr lang="fr-FR" altLang="fr-FR" sz="2000" smtClean="0"/>
              <a:t> la première occurrence</a:t>
            </a:r>
          </a:p>
          <a:p>
            <a:pPr eaLnBrk="1" hangingPunct="1"/>
            <a:endParaRPr lang="fr-FR" altLang="fr-FR" sz="2400" smtClean="0"/>
          </a:p>
          <a:p>
            <a:pPr eaLnBrk="1" hangingPunct="1"/>
            <a:endParaRPr lang="fr-FR" altLang="fr-FR" sz="1600" smtClean="0"/>
          </a:p>
          <a:p>
            <a:pPr eaLnBrk="1" hangingPunct="1"/>
            <a:endParaRPr lang="fr-FR" altLang="fr-FR" sz="2400" smtClean="0"/>
          </a:p>
        </p:txBody>
      </p:sp>
      <p:sp>
        <p:nvSpPr>
          <p:cNvPr id="13316" name="Espace réservé du contenu 2"/>
          <p:cNvSpPr txBox="1">
            <a:spLocks/>
          </p:cNvSpPr>
          <p:nvPr/>
        </p:nvSpPr>
        <p:spPr bwMode="auto">
          <a:xfrm>
            <a:off x="4787900" y="2276475"/>
            <a:ext cx="3744913" cy="35290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4873" tIns="42436" rIns="84873" bIns="42436"/>
          <a:lstStyle>
            <a:lvl1pPr marL="317500" indent="-317500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/>
            <a:r>
              <a:rPr lang="fr-FR" altLang="fr-FR" sz="2600">
                <a:cs typeface="Arial" panose="020B0604020202020204" pitchFamily="34" charset="0"/>
              </a:rPr>
              <a:t>Il existe déjà une notice d’exemplaire</a:t>
            </a:r>
          </a:p>
          <a:p>
            <a:pPr eaLnBrk="1" hangingPunct="1"/>
            <a:endParaRPr lang="fr-FR" altLang="fr-FR" sz="2600">
              <a:cs typeface="Arial" panose="020B0604020202020204" pitchFamily="34" charset="0"/>
            </a:endParaRPr>
          </a:p>
          <a:p>
            <a:pPr eaLnBrk="1" hangingPunct="1"/>
            <a:endParaRPr lang="fr-FR" altLang="fr-FR" sz="2600">
              <a:cs typeface="Arial" panose="020B0604020202020204" pitchFamily="34" charset="0"/>
            </a:endParaRPr>
          </a:p>
          <a:p>
            <a:pPr eaLnBrk="1" hangingPunct="1"/>
            <a:endParaRPr lang="fr-FR" altLang="fr-FR" sz="1100">
              <a:cs typeface="Arial" panose="020B0604020202020204" pitchFamily="34" charset="0"/>
            </a:endParaRPr>
          </a:p>
          <a:p>
            <a:pPr eaLnBrk="1" hangingPunct="1"/>
            <a:r>
              <a:rPr lang="fr-FR" altLang="fr-FR" sz="2000">
                <a:cs typeface="Arial" panose="020B0604020202020204" pitchFamily="34" charset="0"/>
              </a:rPr>
              <a:t>Déplier l’exemplaire</a:t>
            </a:r>
          </a:p>
          <a:p>
            <a:pPr eaLnBrk="1" hangingPunct="1"/>
            <a:r>
              <a:rPr lang="fr-FR" altLang="fr-FR" sz="2000">
                <a:cs typeface="Arial" panose="020B0604020202020204" pitchFamily="34" charset="0"/>
              </a:rPr>
              <a:t>Cliquer sur </a:t>
            </a:r>
          </a:p>
          <a:p>
            <a:pPr eaLnBrk="1" hangingPunct="1"/>
            <a:r>
              <a:rPr lang="fr-FR" altLang="fr-FR" sz="2000">
                <a:cs typeface="Arial" panose="020B0604020202020204" pitchFamily="34" charset="0"/>
              </a:rPr>
              <a:t>Créer la nouvelle occurrence</a:t>
            </a:r>
          </a:p>
          <a:p>
            <a:pPr eaLnBrk="1" hangingPunct="1"/>
            <a:endParaRPr lang="fr-FR" altLang="fr-FR" sz="2000">
              <a:cs typeface="Arial" panose="020B0604020202020204" pitchFamily="34" charset="0"/>
            </a:endParaRPr>
          </a:p>
          <a:p>
            <a:pPr eaLnBrk="1" hangingPunct="1"/>
            <a:endParaRPr lang="fr-FR" altLang="fr-FR" sz="2400">
              <a:cs typeface="Arial" panose="020B0604020202020204" pitchFamily="34" charset="0"/>
            </a:endParaRPr>
          </a:p>
        </p:txBody>
      </p:sp>
      <p:sp>
        <p:nvSpPr>
          <p:cNvPr id="13317" name="Espace réservé du contenu 2"/>
          <p:cNvSpPr txBox="1">
            <a:spLocks/>
          </p:cNvSpPr>
          <p:nvPr/>
        </p:nvSpPr>
        <p:spPr bwMode="auto">
          <a:xfrm>
            <a:off x="250825" y="981075"/>
            <a:ext cx="87137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873" tIns="42436" rIns="84873" bIns="42436"/>
          <a:lstStyle>
            <a:lvl1pPr marL="317500" indent="-317500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/>
            <a:r>
              <a:rPr lang="fr-FR" altLang="fr-FR" sz="2400">
                <a:cs typeface="Arial" panose="020B0604020202020204" pitchFamily="34" charset="0"/>
              </a:rPr>
              <a:t>Sélectionner le RCR pour lequel on créé l’exemplaire</a:t>
            </a:r>
          </a:p>
          <a:p>
            <a:pPr eaLnBrk="1" hangingPunct="1">
              <a:buFontTx/>
              <a:buNone/>
            </a:pPr>
            <a:endParaRPr lang="fr-FR" altLang="fr-FR" sz="140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fr-FR" altLang="fr-FR" sz="2400">
                <a:cs typeface="Arial" panose="020B0604020202020204" pitchFamily="34" charset="0"/>
              </a:rPr>
              <a:t>2 cas de figure: </a:t>
            </a:r>
          </a:p>
        </p:txBody>
      </p:sp>
      <p:pic>
        <p:nvPicPr>
          <p:cNvPr id="133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365625"/>
            <a:ext cx="1219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4289425"/>
            <a:ext cx="319087" cy="3032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Rectangle à coins arrondis 11"/>
          <p:cNvSpPr/>
          <p:nvPr/>
        </p:nvSpPr>
        <p:spPr>
          <a:xfrm>
            <a:off x="7308850" y="5589588"/>
            <a:ext cx="1511300" cy="1079500"/>
          </a:xfrm>
          <a:prstGeom prst="wedgeRoundRectCallout">
            <a:avLst>
              <a:gd name="adj1" fmla="val 53139"/>
              <a:gd name="adj2" fmla="val 60739"/>
              <a:gd name="adj3" fmla="val 16667"/>
            </a:avLst>
          </a:prstGeom>
          <a:solidFill>
            <a:schemeClr val="bg1">
              <a:lumMod val="6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200" dirty="0">
                <a:solidFill>
                  <a:srgbClr val="002060"/>
                </a:solidFill>
              </a:rPr>
              <a:t>On pourra créer un exemplaire à partir du formulaire « standard » ou d’un formulaire « personnalisé »</a:t>
            </a:r>
          </a:p>
        </p:txBody>
      </p:sp>
      <p:pic>
        <p:nvPicPr>
          <p:cNvPr id="13321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311525"/>
            <a:ext cx="32400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625" y="3203575"/>
            <a:ext cx="30654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Imag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513" y="4657725"/>
            <a:ext cx="8286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L’écran d’édition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825" y="1196975"/>
            <a:ext cx="8785225" cy="4929188"/>
          </a:xfrm>
        </p:spPr>
        <p:txBody>
          <a:bodyPr rtlCol="0">
            <a:normAutofit lnSpcReduction="10000"/>
          </a:bodyPr>
          <a:lstStyle/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400" dirty="0" smtClean="0"/>
              <a:t>3 blocs affichés par défaut : </a:t>
            </a:r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400" dirty="0" smtClean="0"/>
          </a:p>
          <a:p>
            <a:pPr marL="318268" indent="-318268" defTabSz="848715" eaLnBrk="1" fontAlgn="auto" hangingPunct="1">
              <a:spcAft>
                <a:spcPts val="0"/>
              </a:spcAft>
              <a:defRPr/>
            </a:pPr>
            <a:r>
              <a:rPr lang="fr-FR" sz="2000" dirty="0" smtClean="0"/>
              <a:t>Bloc « Données générales » :</a:t>
            </a:r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000" dirty="0" smtClean="0"/>
              <a:t>	Infos sur l’exemplaire et l’état de l’abonnement</a:t>
            </a:r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000" dirty="0" smtClean="0"/>
          </a:p>
          <a:p>
            <a:pPr marL="318268" indent="-318268" defTabSz="848715" eaLnBrk="1" fontAlgn="auto" hangingPunct="1">
              <a:spcAft>
                <a:spcPts val="0"/>
              </a:spcAft>
              <a:defRPr/>
            </a:pPr>
            <a:r>
              <a:rPr lang="fr-FR" sz="2000" dirty="0" smtClean="0"/>
              <a:t>Bloc « Localisation » </a:t>
            </a:r>
            <a:r>
              <a:rPr lang="fr-FR" sz="1400" dirty="0" smtClean="0">
                <a:solidFill>
                  <a:srgbClr val="C00000"/>
                </a:solidFill>
              </a:rPr>
              <a:t>(répétable) </a:t>
            </a:r>
            <a:r>
              <a:rPr lang="fr-FR" sz="1400" dirty="0" smtClean="0"/>
              <a:t>: </a:t>
            </a:r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000" dirty="0" smtClean="0"/>
              <a:t>	Infos sur la bibliothèque et la disponibilité du document</a:t>
            </a:r>
          </a:p>
          <a:p>
            <a:pPr marL="318268" indent="-318268" defTabSz="848715" eaLnBrk="1" fontAlgn="auto" hangingPunct="1">
              <a:spcAft>
                <a:spcPts val="0"/>
              </a:spcAft>
              <a:defRPr/>
            </a:pPr>
            <a:endParaRPr lang="fr-FR" sz="2000" dirty="0" smtClean="0"/>
          </a:p>
          <a:p>
            <a:pPr marL="318268" indent="-318268" defTabSz="848715" eaLnBrk="1" fontAlgn="auto" hangingPunct="1">
              <a:spcAft>
                <a:spcPts val="0"/>
              </a:spcAft>
              <a:defRPr/>
            </a:pPr>
            <a:r>
              <a:rPr lang="fr-FR" sz="2000" dirty="0" smtClean="0"/>
              <a:t>Bloc « Etat de collection » </a:t>
            </a:r>
            <a:r>
              <a:rPr lang="fr-FR" sz="1400" dirty="0" smtClean="0">
                <a:solidFill>
                  <a:srgbClr val="C00000"/>
                </a:solidFill>
              </a:rPr>
              <a:t>(répétable) </a:t>
            </a:r>
            <a:r>
              <a:rPr lang="fr-FR" sz="1400" dirty="0" smtClean="0"/>
              <a:t>: </a:t>
            </a:r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000" dirty="0" smtClean="0"/>
              <a:t>	Infos sur les numéros possédés par la bibliothèque</a:t>
            </a:r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400" dirty="0" smtClean="0"/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400" dirty="0" smtClean="0"/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400" dirty="0" smtClean="0"/>
              <a:t>4 autres blocs éditables si besoin</a:t>
            </a:r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400" dirty="0" smtClean="0"/>
          </a:p>
          <a:p>
            <a:pPr marL="318268" indent="-318268" defTabSz="848715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400" dirty="0" smtClean="0"/>
          </a:p>
          <a:p>
            <a:pPr marL="318268" indent="-318268" defTabSz="848715" eaLnBrk="1" fontAlgn="auto" hangingPunct="1">
              <a:spcAft>
                <a:spcPts val="0"/>
              </a:spcAft>
              <a:defRPr/>
            </a:pPr>
            <a:endParaRPr lang="fr-FR" sz="2400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2997200"/>
            <a:ext cx="146685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4005263"/>
            <a:ext cx="3622675" cy="2873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6100" y="2060575"/>
            <a:ext cx="2838450" cy="219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343" name="Imag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0" y="4811713"/>
            <a:ext cx="2266950" cy="181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Consignes générales pour l’écran d’édition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250825" y="874713"/>
            <a:ext cx="8785225" cy="493077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	: Pour supprimer un champ du formulaire de saisie 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Pour ajouter un champ dans le formulaire de saisie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	: Pour consulter le manuel </a:t>
            </a:r>
            <a:r>
              <a:rPr lang="fr-FR" altLang="fr-FR" sz="1400" smtClean="0"/>
              <a:t>« Spécificités du format des données d’exemplaires »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Les champs obligatoires apparaissent en rouge 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Les messages d’erreur apparaissent dans une fenêtre « pop-up » :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 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2263" y="1350963"/>
            <a:ext cx="190500" cy="257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2263" y="3165475"/>
            <a:ext cx="190500" cy="257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366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917700"/>
            <a:ext cx="38385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Imag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249738"/>
            <a:ext cx="2574925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 bloc « Données générales »</a:t>
            </a:r>
          </a:p>
        </p:txBody>
      </p:sp>
      <p:sp>
        <p:nvSpPr>
          <p:cNvPr id="6" name="Rectangle 5"/>
          <p:cNvSpPr/>
          <p:nvPr/>
        </p:nvSpPr>
        <p:spPr>
          <a:xfrm>
            <a:off x="1835150" y="2492375"/>
            <a:ext cx="5473700" cy="33131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187450" y="2420938"/>
            <a:ext cx="6697663" cy="3744912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476375" y="765175"/>
            <a:ext cx="6481763" cy="728663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323850" y="1700213"/>
            <a:ext cx="935038" cy="433387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pic>
        <p:nvPicPr>
          <p:cNvPr id="16391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565275"/>
            <a:ext cx="6764338" cy="333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èle_Cala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9A63C060B9BD1B4B85A638E7F4B40D17" ma:contentTypeVersion="56" ma:contentTypeDescription="" ma:contentTypeScope="" ma:versionID="28febb54eb168f7ab056b267d5d96e06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ee09b4c17aec7ffa0e1db16cef0dd10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BL"/>
          <xsd:enumeration value="SDT"/>
          <xsd:enumeration value="SGT"/>
          <xsd:enumeration value="SPE"/>
          <xsd:enumeration value="SPR"/>
          <xsd:enumeration value="SRY"/>
          <xsd:enumeration value="TCN"/>
          <xsd:enumeration value="TDN"/>
          <xsd:enumeration value="TMX"/>
          <xsd:enumeration value="VGO"/>
          <xsd:enumeration value="VSA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Liste_x0020_des_x0020_applications" ma:index="21" nillable="true" ma:displayName="Liste des applications" ma:default="Autre" ma:format="Dropdown" ma:internalName="Liste_x0020_des_x0020_applications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ste_x0020_des_x0020_applications xmlns="9cb235b8-7541-4a6e-b886-1bf4192805bd">Autre</Liste_x0020_des_x0020_applications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LPL</TRI>
    <Tags xmlns="9cb235b8-7541-4a6e-b886-1bf4192805bd" xsi:nil="true"/>
    <Structure xmlns="9cb235b8-7541-4a6e-b886-1bf4192805bd">DSR - PFD</Structure>
    <Type_x0020_de_x0020_document_x0020_standard xmlns="9cb235b8-7541-4a6e-b886-1bf4192805bd">Support</Type_x0020_de_x0020_document_x0020_standard>
    <Année xmlns="9cb235b8-7541-4a6e-b886-1bf4192805bd">2013</Année>
    <N_x00b0__x0020_session xmlns="9cb235b8-7541-4a6e-b886-1bf4192805bd" xsi:nil="true"/>
    <_DCDateCreated xmlns="http://schemas.microsoft.com/sharepoint/v3/fields">2013-03-17T23:00:00+00:00</_DCDateCreated>
  </documentManagement>
</p:properties>
</file>

<file path=customXml/itemProps1.xml><?xml version="1.0" encoding="utf-8"?>
<ds:datastoreItem xmlns:ds="http://schemas.openxmlformats.org/officeDocument/2006/customXml" ds:itemID="{0D9A7C64-537F-45E6-AD65-0B814E946A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4C62CC-6717-49B0-82EB-DC8C02A82243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3C0440D8-20BC-4FC1-9DE5-4164E34EA006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$ListId:Supports3;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sharepoint/v3/fields"/>
    <ds:schemaRef ds:uri="9cb235b8-7541-4a6e-b886-1bf4192805b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Modèle_Calames</Template>
  <TotalTime>1119</TotalTime>
  <Words>690</Words>
  <Application>Microsoft Office PowerPoint</Application>
  <PresentationFormat>Affichage à l'écran (4:3)</PresentationFormat>
  <Paragraphs>294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8" baseType="lpstr">
      <vt:lpstr>Arial</vt:lpstr>
      <vt:lpstr>Verdana</vt:lpstr>
      <vt:lpstr>Calibri</vt:lpstr>
      <vt:lpstr>Modèle_Calames</vt:lpstr>
      <vt:lpstr>La création des données d’exemplaire  pour un responsable de Centre Régional</vt:lpstr>
      <vt:lpstr>La notice d’exemplaire</vt:lpstr>
      <vt:lpstr>La notice d’exemplaire</vt:lpstr>
      <vt:lpstr>La création d’un exemplaire</vt:lpstr>
      <vt:lpstr>Qu’est-il possible de créer ? </vt:lpstr>
      <vt:lpstr>La création d’un exemplaire</vt:lpstr>
      <vt:lpstr>L’écran d’édition</vt:lpstr>
      <vt:lpstr>Consignes générales pour l’écran d’édition</vt:lpstr>
      <vt:lpstr>Le bloc « Données générales »</vt:lpstr>
      <vt:lpstr>Le bloc « Données générales »</vt:lpstr>
      <vt:lpstr>Le bloc « Localisation »</vt:lpstr>
      <vt:lpstr>Le bloc « localisation »</vt:lpstr>
      <vt:lpstr>Le bloc « localisation »</vt:lpstr>
      <vt:lpstr>Le bloc « Etat de collection »</vt:lpstr>
      <vt:lpstr>Le bloc « état de collection »</vt:lpstr>
      <vt:lpstr>Le bloc « état de collection »</vt:lpstr>
      <vt:lpstr>Complétude du bloc « état de collection »</vt:lpstr>
      <vt:lpstr>Complétude du bloc « état de collection »</vt:lpstr>
      <vt:lpstr>Les autres blocs éditables</vt:lpstr>
      <vt:lpstr>Les autres blocs éditables</vt:lpstr>
      <vt:lpstr>La validation de la saisie</vt:lpstr>
      <vt:lpstr>Equivalences avec le format CR</vt:lpstr>
      <vt:lpstr>Equivalences avec le format CR</vt:lpstr>
      <vt:lpstr>En résumé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Création exemplaire Colodus pour Responsable CR</dc:title>
  <dc:creator>Olivier Kosinski</dc:creator>
  <cp:keywords>formation Colodus</cp:keywords>
  <cp:lastModifiedBy>Raphaelle Poveda</cp:lastModifiedBy>
  <cp:revision>114</cp:revision>
  <dcterms:created xsi:type="dcterms:W3CDTF">2012-09-26T14:07:15Z</dcterms:created>
  <dcterms:modified xsi:type="dcterms:W3CDTF">2017-06-19T08:51:41Z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1300.00000000000</vt:lpwstr>
  </property>
</Properties>
</file>