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5"/>
  </p:notesMasterIdLst>
  <p:handoutMasterIdLst>
    <p:handoutMasterId r:id="rId16"/>
  </p:handoutMasterIdLst>
  <p:sldIdLst>
    <p:sldId id="256" r:id="rId5"/>
    <p:sldId id="280" r:id="rId6"/>
    <p:sldId id="284" r:id="rId7"/>
    <p:sldId id="279" r:id="rId8"/>
    <p:sldId id="283" r:id="rId9"/>
    <p:sldId id="282" r:id="rId10"/>
    <p:sldId id="265" r:id="rId11"/>
    <p:sldId id="285" r:id="rId12"/>
    <p:sldId id="268" r:id="rId13"/>
    <p:sldId id="277" r:id="rId14"/>
  </p:sldIdLst>
  <p:sldSz cx="9144000" cy="6858000" type="screen4x3"/>
  <p:notesSz cx="7099300" cy="10234613"/>
  <p:defaultTextStyle>
    <a:defPPr>
      <a:defRPr lang="fr-FR"/>
    </a:defPPr>
    <a:lvl1pPr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23863" indent="33338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47725" indent="66675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71588" indent="10001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97038" indent="13176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966" y="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0C9324A-A940-4F0D-9150-1769806953EA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86B710C-2E20-433F-A5FC-B410AE0D50D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97172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2585221A-C9EA-412F-8C08-DDFE6936B2BD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3390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863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72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158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703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1789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6148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0505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4862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983149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52596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81739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735461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190225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635033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7572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A90-0927-4994-92D9-E438A7034A3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4163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90608-1911-4ED9-BED2-0497A0C6FFA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2373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385A3-7761-493E-B59B-C5DD23C88B1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4273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333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8F6F8-4C4E-491B-A6C6-66799BF47BC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8741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ct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09E9F02-2911-47CC-939D-FA18B271BF7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6381750"/>
            <a:ext cx="9144000" cy="0"/>
          </a:xfrm>
          <a:prstGeom prst="line">
            <a:avLst/>
          </a:prstGeom>
          <a:ln w="19050" cmpd="sng">
            <a:solidFill>
              <a:srgbClr val="487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</p:sldLayoutIdLst>
  <p:hf hd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908175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333969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327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685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7044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35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71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07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43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8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148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050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486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0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3400"/>
          </a:xfrm>
        </p:spPr>
        <p:txBody>
          <a:bodyPr/>
          <a:lstStyle/>
          <a:p>
            <a:pPr eaLnBrk="1" hangingPunct="1"/>
            <a:r>
              <a:rPr lang="fr-FR" altLang="fr-FR" smtClean="0"/>
              <a:t>L’utilisation des formulaires</a:t>
            </a:r>
            <a:br>
              <a:rPr lang="fr-FR" altLang="fr-FR" smtClean="0"/>
            </a:b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mtClean="0"/>
              <a:t>pour un exemplarisateur</a:t>
            </a:r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/>
          <a:p>
            <a:pPr defTabSz="848715" eaLnBrk="1" fontAlgn="auto" hangingPunct="1"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196" name="Image 3" descr="colodus-utilisateur-icone-9587-12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solidFill>
                  <a:srgbClr val="002060"/>
                </a:solidFill>
              </a:rPr>
              <a:t>En résumé</a:t>
            </a:r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5184775"/>
          </a:xfrm>
        </p:spPr>
        <p:txBody>
          <a:bodyPr/>
          <a:lstStyle/>
          <a:p>
            <a:pPr eaLnBrk="1" hangingPunct="1"/>
            <a:r>
              <a:rPr lang="fr-FR" altLang="fr-FR" sz="2000" dirty="0" smtClean="0"/>
              <a:t>Un formulaire est une notice d’exemplaire, personnalisable pour la bibliothèque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dirty="0" smtClean="0"/>
          </a:p>
          <a:p>
            <a:pPr eaLnBrk="1" hangingPunct="1"/>
            <a:r>
              <a:rPr lang="fr-FR" altLang="fr-FR" sz="2000" dirty="0" smtClean="0"/>
              <a:t>L’utilisation d’un formulaire permet : </a:t>
            </a:r>
          </a:p>
          <a:p>
            <a:pPr lvl="1" eaLnBrk="1" hangingPunct="1"/>
            <a:r>
              <a:rPr lang="fr-FR" altLang="fr-FR" sz="1600" dirty="0" smtClean="0"/>
              <a:t>d’éviter la saisie répétitive de données identiques</a:t>
            </a:r>
          </a:p>
          <a:p>
            <a:pPr lvl="1" eaLnBrk="1" hangingPunct="1"/>
            <a:r>
              <a:rPr lang="fr-FR" altLang="fr-FR" sz="1600" dirty="0" smtClean="0"/>
              <a:t>de garantir la cohérence dans le signalement des exemplaires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fr-FR" altLang="fr-FR" sz="1600" dirty="0" smtClean="0"/>
          </a:p>
          <a:p>
            <a:pPr eaLnBrk="1" hangingPunct="1"/>
            <a:r>
              <a:rPr lang="fr-FR" altLang="fr-FR" sz="2000" dirty="0" smtClean="0"/>
              <a:t>5 formulaires « périodique support imprimé » est fourni, à personnaliser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dirty="0" smtClean="0"/>
          </a:p>
          <a:p>
            <a:pPr eaLnBrk="1" hangingPunct="1"/>
            <a:r>
              <a:rPr lang="fr-FR" altLang="fr-FR" sz="2000" dirty="0" smtClean="0"/>
              <a:t>5 formulaires « périodique support électronique » est à créer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dirty="0" smtClean="0"/>
          </a:p>
          <a:p>
            <a:pPr eaLnBrk="1" hangingPunct="1"/>
            <a:r>
              <a:rPr lang="fr-FR" altLang="fr-FR" sz="2000" dirty="0" smtClean="0"/>
              <a:t>Pour créer un exemplaire à partir d’un formulaire personnalisé:</a:t>
            </a:r>
          </a:p>
          <a:p>
            <a:pPr eaLnBrk="1" hangingPunct="1"/>
            <a:endParaRPr lang="fr-FR" altLang="fr-FR" sz="2000" dirty="0" smtClean="0"/>
          </a:p>
          <a:p>
            <a:pPr eaLnBrk="1" hangingPunct="1"/>
            <a:endParaRPr lang="fr-FR" altLang="fr-FR" sz="2000" dirty="0" smtClean="0"/>
          </a:p>
          <a:p>
            <a:pPr eaLnBrk="1" hangingPunct="1"/>
            <a:endParaRPr lang="fr-FR" altLang="fr-FR" sz="2000" dirty="0" smtClean="0"/>
          </a:p>
          <a:p>
            <a:pPr eaLnBrk="1" hangingPunct="1"/>
            <a:endParaRPr lang="fr-FR" altLang="fr-FR" sz="2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</p:txBody>
      </p:sp>
      <p:pic>
        <p:nvPicPr>
          <p:cNvPr id="23556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5589588"/>
            <a:ext cx="2289175" cy="739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lèche gauche 1"/>
          <p:cNvSpPr/>
          <p:nvPr/>
        </p:nvSpPr>
        <p:spPr>
          <a:xfrm>
            <a:off x="7596188" y="6021388"/>
            <a:ext cx="504825" cy="1444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fr-FR" altLang="fr-FR" sz="400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Gestion du module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« Mes Formulaires 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Module « Vos formulaires »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/>
            <a:r>
              <a:rPr lang="fr-FR" altLang="fr-FR" sz="2400" smtClean="0"/>
              <a:t>Module accessible depuis le bouton </a:t>
            </a:r>
          </a:p>
          <a:p>
            <a:pPr eaLnBrk="1" hangingPunct="1"/>
            <a:endParaRPr lang="fr-FR" altLang="fr-FR" sz="2400" smtClean="0"/>
          </a:p>
          <a:p>
            <a:pPr eaLnBrk="1" hangingPunct="1"/>
            <a:r>
              <a:rPr lang="fr-FR" altLang="fr-FR" sz="2400" smtClean="0"/>
              <a:t>A la première connexion, le module permet : </a:t>
            </a:r>
          </a:p>
          <a:p>
            <a:pPr lvl="1" eaLnBrk="1" hangingPunct="1"/>
            <a:r>
              <a:rPr lang="fr-FR" altLang="fr-FR" sz="2000" smtClean="0"/>
              <a:t>La création d’un formulaire « périodique support imprimé»</a:t>
            </a:r>
          </a:p>
          <a:p>
            <a:pPr lvl="1" eaLnBrk="1" hangingPunct="1"/>
            <a:r>
              <a:rPr lang="fr-FR" altLang="fr-FR" sz="2000" smtClean="0"/>
              <a:t>La création d’un formulaire « périodique support électronique »</a:t>
            </a:r>
          </a:p>
          <a:p>
            <a:pPr eaLnBrk="1" hangingPunct="1"/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  <p:pic>
        <p:nvPicPr>
          <p:cNvPr id="1229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231900"/>
            <a:ext cx="13525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238" y="3573463"/>
            <a:ext cx="3841750" cy="2390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Modification du formulaire </a:t>
            </a:r>
            <a:br>
              <a:rPr lang="fr-FR" altLang="fr-FR" smtClean="0"/>
            </a:br>
            <a:r>
              <a:rPr lang="fr-FR" altLang="fr-FR" smtClean="0"/>
              <a:t>« périodique »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/>
            <a:endParaRPr lang="fr-FR" altLang="fr-FR" sz="2400" smtClean="0"/>
          </a:p>
          <a:p>
            <a:pPr eaLnBrk="1" hangingPunct="1"/>
            <a:r>
              <a:rPr lang="fr-FR" altLang="fr-FR" sz="2400" smtClean="0"/>
              <a:t>Permet de personnaliser le formulaire fourni par défaut, afin de :</a:t>
            </a:r>
          </a:p>
          <a:p>
            <a:pPr lvl="1" eaLnBrk="1" hangingPunct="1"/>
            <a:r>
              <a:rPr lang="fr-FR" altLang="fr-FR" sz="2000" smtClean="0"/>
              <a:t>créer tous les exemplaires à partir d’un modèle </a:t>
            </a:r>
          </a:p>
          <a:p>
            <a:pPr lvl="1" eaLnBrk="1" hangingPunct="1"/>
            <a:r>
              <a:rPr lang="fr-FR" altLang="fr-FR" sz="2000" smtClean="0"/>
              <a:t>disposer d’un modèle personnalisé pour la bibliothèque</a:t>
            </a:r>
          </a:p>
          <a:p>
            <a:pPr lvl="1" eaLnBrk="1" hangingPunct="1"/>
            <a:r>
              <a:rPr lang="fr-FR" altLang="fr-FR" sz="2000" smtClean="0"/>
              <a:t>garantir la cohérence du signalement</a:t>
            </a:r>
          </a:p>
          <a:p>
            <a:pPr lvl="1" eaLnBrk="1" hangingPunct="1"/>
            <a:endParaRPr lang="fr-FR" altLang="fr-FR" sz="200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Exemples : </a:t>
            </a:r>
          </a:p>
          <a:p>
            <a:pPr lvl="2" eaLnBrk="1" hangingPunct="1"/>
            <a:r>
              <a:rPr lang="fr-FR" altLang="fr-FR" sz="1600" smtClean="0"/>
              <a:t>un code peb identique (si condition unique d’accès aux périodiques)</a:t>
            </a:r>
          </a:p>
          <a:p>
            <a:pPr lvl="2" eaLnBrk="1" hangingPunct="1"/>
            <a:r>
              <a:rPr lang="fr-FR" altLang="fr-FR" sz="1600" smtClean="0"/>
              <a:t>un début de cote identique pour tous les périodiques</a:t>
            </a:r>
          </a:p>
          <a:p>
            <a:pPr lvl="2" eaLnBrk="1" hangingPunct="1"/>
            <a:r>
              <a:rPr lang="fr-FR" altLang="fr-FR" sz="1600" smtClean="0"/>
              <a:t>une structure identique pour les états de collection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Procédure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190500" y="1208088"/>
            <a:ext cx="8785225" cy="4929187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2400" dirty="0" smtClean="0"/>
              <a:t>Afficher le module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defRPr/>
            </a:pPr>
            <a:r>
              <a:rPr lang="fr-FR" altLang="fr-FR" sz="2400" dirty="0" smtClean="0"/>
              <a:t>Personnaliser le formulaire proposé</a:t>
            </a:r>
          </a:p>
          <a:p>
            <a:pPr eaLnBrk="1" hangingPunct="1">
              <a:defRPr/>
            </a:pPr>
            <a:endParaRPr lang="fr-FR" altLang="fr-FR" sz="2400" dirty="0" smtClean="0"/>
          </a:p>
          <a:p>
            <a:pPr eaLnBrk="1" hangingPunct="1">
              <a:defRPr/>
            </a:pPr>
            <a:r>
              <a:rPr lang="fr-FR" altLang="fr-FR" sz="2400" dirty="0" smtClean="0"/>
              <a:t>Utiliser si nécessaire les blocs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fr-FR" altLang="fr-FR" sz="2400" dirty="0" smtClean="0"/>
              <a:t>	complémentaires 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defRPr/>
            </a:pPr>
            <a:r>
              <a:rPr lang="fr-FR" altLang="fr-FR" sz="2400" dirty="0" smtClean="0"/>
              <a:t>Enregistrer le formulaire</a:t>
            </a:r>
          </a:p>
          <a:p>
            <a:pPr eaLnBrk="1" hangingPunct="1">
              <a:defRPr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defRPr/>
            </a:pPr>
            <a:endParaRPr lang="fr-FR" altLang="fr-FR" sz="2400" dirty="0" smtClean="0"/>
          </a:p>
        </p:txBody>
      </p:sp>
      <p:pic>
        <p:nvPicPr>
          <p:cNvPr id="16388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208088"/>
            <a:ext cx="1323975" cy="400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9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175" y="1143000"/>
            <a:ext cx="2463800" cy="1665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" name="Imag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275" y="3573463"/>
            <a:ext cx="2933700" cy="1409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1" name="Imag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313" y="5157788"/>
            <a:ext cx="6000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Création du formulaire </a:t>
            </a:r>
            <a:br>
              <a:rPr lang="fr-FR" altLang="fr-FR" smtClean="0"/>
            </a:br>
            <a:r>
              <a:rPr lang="fr-FR" altLang="fr-FR" smtClean="0"/>
              <a:t>« périodique électronique »</a:t>
            </a:r>
          </a:p>
        </p:txBody>
      </p:sp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/>
            <a:endParaRPr lang="fr-FR" altLang="fr-FR" sz="2400" smtClean="0"/>
          </a:p>
          <a:p>
            <a:pPr eaLnBrk="1" hangingPunct="1"/>
            <a:r>
              <a:rPr lang="fr-FR" altLang="fr-FR" sz="2400" smtClean="0"/>
              <a:t>Permet de saisir les exemplaires d’une ressource continue électronique :</a:t>
            </a:r>
          </a:p>
          <a:p>
            <a:pPr lvl="1" eaLnBrk="1" hangingPunct="1"/>
            <a:r>
              <a:rPr lang="fr-FR" altLang="fr-FR" sz="2000" smtClean="0"/>
              <a:t>à partir d’un modèle </a:t>
            </a:r>
          </a:p>
          <a:p>
            <a:pPr lvl="1" eaLnBrk="1" hangingPunct="1"/>
            <a:r>
              <a:rPr lang="fr-FR" altLang="fr-FR" sz="2000" smtClean="0"/>
              <a:t>avec des données personnalisées pour la bibliothèque</a:t>
            </a:r>
          </a:p>
          <a:p>
            <a:pPr lvl="1" eaLnBrk="1" hangingPunct="1"/>
            <a:endParaRPr lang="fr-FR" altLang="fr-FR" sz="200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2000" smtClean="0"/>
              <a:t>Exemples : </a:t>
            </a:r>
          </a:p>
          <a:p>
            <a:pPr lvl="2" eaLnBrk="1" hangingPunct="1"/>
            <a:r>
              <a:rPr lang="fr-FR" altLang="fr-FR" sz="1600" smtClean="0"/>
              <a:t>un code peb identique (si condition unique d’accès à la ressource)</a:t>
            </a:r>
          </a:p>
          <a:p>
            <a:pPr lvl="2" eaLnBrk="1" hangingPunct="1"/>
            <a:r>
              <a:rPr lang="fr-FR" altLang="fr-FR" sz="1600" smtClean="0"/>
              <a:t>une URL d’accès (l’URL de la plateforme d’accès aux périodiques)</a:t>
            </a:r>
          </a:p>
          <a:p>
            <a:pPr lvl="2" eaLnBrk="1" hangingPunct="1"/>
            <a:r>
              <a:rPr lang="fr-FR" altLang="fr-FR" sz="1600" smtClean="0"/>
              <a:t>un début de cote identique pour toutes les ressources électroniques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Utilisation courante du module </a:t>
            </a:r>
            <a:br>
              <a:rPr lang="fr-FR" altLang="fr-FR" smtClean="0"/>
            </a:br>
            <a:r>
              <a:rPr lang="fr-FR" altLang="fr-FR" smtClean="0"/>
              <a:t>« Mes formulaires »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defRPr/>
            </a:pPr>
            <a:endParaRPr lang="fr-FR" altLang="fr-FR" sz="2400" dirty="0" smtClean="0"/>
          </a:p>
          <a:p>
            <a:pPr eaLnBrk="1" hangingPunct="1">
              <a:defRPr/>
            </a:pPr>
            <a:endParaRPr lang="fr-FR" altLang="fr-FR" sz="2400" dirty="0" smtClean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fr-FR" altLang="fr-FR" sz="2400" dirty="0" smtClean="0"/>
              <a:t>Le module permet : </a:t>
            </a:r>
          </a:p>
          <a:p>
            <a:pPr lvl="1" eaLnBrk="1" hangingPunct="1">
              <a:defRPr/>
            </a:pPr>
            <a:r>
              <a:rPr lang="fr-FR" altLang="fr-FR" sz="2000" dirty="0" smtClean="0"/>
              <a:t>La modification ou suppression du formulaire « périodique »</a:t>
            </a:r>
          </a:p>
          <a:p>
            <a:pPr lvl="1" eaLnBrk="1" hangingPunct="1">
              <a:defRPr/>
            </a:pPr>
            <a:r>
              <a:rPr lang="fr-FR" altLang="fr-FR" sz="2000" dirty="0" smtClean="0"/>
              <a:t>La modification ou suppression du formulaire « périodique électronique »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</p:txBody>
      </p:sp>
      <p:pic>
        <p:nvPicPr>
          <p:cNvPr id="20484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231900"/>
            <a:ext cx="1352550" cy="438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5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50" y="4005263"/>
            <a:ext cx="7599363" cy="1585912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fr-FR" altLang="fr-FR" sz="400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Utilisation des formulaires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La création d’un exemplaire à partir d’un formulaire personnalisé</a:t>
            </a:r>
          </a:p>
        </p:txBody>
      </p:sp>
      <p:sp>
        <p:nvSpPr>
          <p:cNvPr id="22531" name="Espace réservé du contenu 2"/>
          <p:cNvSpPr txBox="1">
            <a:spLocks/>
          </p:cNvSpPr>
          <p:nvPr/>
        </p:nvSpPr>
        <p:spPr bwMode="auto">
          <a:xfrm>
            <a:off x="323850" y="1412875"/>
            <a:ext cx="86407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873" tIns="42436" rIns="84873" bIns="42436"/>
          <a:lstStyle>
            <a:lvl1pPr marL="317500" indent="-317500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1363" indent="-317500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/>
            <a:r>
              <a:rPr lang="fr-FR" altLang="fr-FR" sz="2400">
                <a:cs typeface="Arial" panose="020B0604020202020204" pitchFamily="34" charset="0"/>
              </a:rPr>
              <a:t>La création se fait à partir d’un écran de saisie  pré-rempli, pour certains champs.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800">
              <a:cs typeface="Arial" panose="020B0604020202020204" pitchFamily="34" charset="0"/>
            </a:endParaRPr>
          </a:p>
          <a:p>
            <a:pPr eaLnBrk="1" hangingPunct="1"/>
            <a:r>
              <a:rPr lang="fr-FR" altLang="fr-FR" sz="2400">
                <a:cs typeface="Arial" panose="020B0604020202020204" pitchFamily="34" charset="0"/>
              </a:rPr>
              <a:t>Les champs pré-remplis peuvent être :</a:t>
            </a:r>
          </a:p>
          <a:p>
            <a:pPr lvl="1" eaLnBrk="1" hangingPunct="1">
              <a:buFontTx/>
              <a:buChar char="-"/>
            </a:pPr>
            <a:r>
              <a:rPr lang="fr-FR" altLang="fr-FR" sz="2000">
                <a:cs typeface="Arial" panose="020B0604020202020204" pitchFamily="34" charset="0"/>
              </a:rPr>
              <a:t>laissés tels quels</a:t>
            </a:r>
          </a:p>
          <a:p>
            <a:pPr lvl="1" eaLnBrk="1" hangingPunct="1">
              <a:buFontTx/>
              <a:buChar char="-"/>
            </a:pPr>
            <a:r>
              <a:rPr lang="fr-FR" altLang="fr-FR" sz="2000">
                <a:cs typeface="Arial" panose="020B0604020202020204" pitchFamily="34" charset="0"/>
              </a:rPr>
              <a:t>complétés</a:t>
            </a:r>
          </a:p>
          <a:p>
            <a:pPr lvl="1" eaLnBrk="1" hangingPunct="1">
              <a:buFontTx/>
              <a:buChar char="-"/>
            </a:pPr>
            <a:r>
              <a:rPr lang="fr-FR" altLang="fr-FR" sz="2000">
                <a:cs typeface="Arial" panose="020B0604020202020204" pitchFamily="34" charset="0"/>
              </a:rPr>
              <a:t>remplacés</a:t>
            </a:r>
          </a:p>
          <a:p>
            <a:pPr lvl="1" eaLnBrk="1" hangingPunct="1">
              <a:buFontTx/>
              <a:buChar char="-"/>
            </a:pPr>
            <a:endParaRPr lang="fr-FR" altLang="fr-FR" sz="800">
              <a:cs typeface="Arial" panose="020B0604020202020204" pitchFamily="34" charset="0"/>
            </a:endParaRPr>
          </a:p>
          <a:p>
            <a:pPr eaLnBrk="1" hangingPunct="1"/>
            <a:r>
              <a:rPr lang="fr-FR" altLang="fr-FR" sz="2400">
                <a:cs typeface="Arial" panose="020B0604020202020204" pitchFamily="34" charset="0"/>
              </a:rPr>
              <a:t>En fonction du type de notice à exemplariser, le formulaire ad-hoc est appelé</a:t>
            </a:r>
          </a:p>
          <a:p>
            <a:pPr eaLnBrk="1" hangingPunct="1"/>
            <a:endParaRPr lang="fr-FR" altLang="fr-FR" sz="800">
              <a:cs typeface="Arial" panose="020B0604020202020204" pitchFamily="34" charset="0"/>
            </a:endParaRPr>
          </a:p>
          <a:p>
            <a:pPr eaLnBrk="1" hangingPunct="1"/>
            <a:r>
              <a:rPr lang="fr-FR" altLang="fr-FR" sz="2400">
                <a:cs typeface="Arial" panose="020B0604020202020204" pitchFamily="34" charset="0"/>
              </a:rPr>
              <a:t>La numérotation de l’occurrence reste automatique</a:t>
            </a:r>
          </a:p>
          <a:p>
            <a:pPr eaLnBrk="1" hangingPunct="1"/>
            <a:endParaRPr lang="fr-FR" altLang="fr-FR" sz="800">
              <a:cs typeface="Arial" panose="020B0604020202020204" pitchFamily="34" charset="0"/>
            </a:endParaRPr>
          </a:p>
          <a:p>
            <a:pPr eaLnBrk="1" hangingPunct="1"/>
            <a:r>
              <a:rPr lang="fr-FR" altLang="fr-FR" sz="2400">
                <a:cs typeface="Arial" panose="020B0604020202020204" pitchFamily="34" charset="0"/>
              </a:rPr>
              <a:t>La validation s’obtient avec le bouton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80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80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80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fr-FR" altLang="fr-FR" sz="2400">
              <a:cs typeface="Arial" panose="020B0604020202020204" pitchFamily="34" charset="0"/>
            </a:endParaRPr>
          </a:p>
        </p:txBody>
      </p:sp>
      <p:pic>
        <p:nvPicPr>
          <p:cNvPr id="2253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997200"/>
            <a:ext cx="2938462" cy="949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3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530850"/>
            <a:ext cx="6000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èche gauche 4"/>
          <p:cNvSpPr/>
          <p:nvPr/>
        </p:nvSpPr>
        <p:spPr>
          <a:xfrm>
            <a:off x="7524750" y="3487738"/>
            <a:ext cx="863600" cy="215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odèle_Cala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9A63C060B9BD1B4B85A638E7F4B40D17" ma:contentTypeVersion="56" ma:contentTypeDescription="" ma:contentTypeScope="" ma:versionID="28febb54eb168f7ab056b267d5d96e06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ee09b4c17aec7ffa0e1db16cef0dd10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BL"/>
          <xsd:enumeration value="SDT"/>
          <xsd:enumeration value="SGT"/>
          <xsd:enumeration value="SPE"/>
          <xsd:enumeration value="SPR"/>
          <xsd:enumeration value="SRY"/>
          <xsd:enumeration value="TCN"/>
          <xsd:enumeration value="TDN"/>
          <xsd:enumeration value="TMX"/>
          <xsd:enumeration value="VGO"/>
          <xsd:enumeration value="VSA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Liste_x0020_des_x0020_applications" ma:index="21" nillable="true" ma:displayName="Liste des applications" ma:default="Autre" ma:format="Dropdown" ma:internalName="Liste_x0020_des_x0020_applications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ste_x0020_des_x0020_applications xmlns="9cb235b8-7541-4a6e-b886-1bf4192805bd">Autre</Liste_x0020_des_x0020_applications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LPL</TRI>
    <Tags xmlns="9cb235b8-7541-4a6e-b886-1bf4192805bd" xsi:nil="true"/>
    <Structure xmlns="9cb235b8-7541-4a6e-b886-1bf4192805bd">DSR - PFD</Structure>
    <Type_x0020_de_x0020_document_x0020_standard xmlns="9cb235b8-7541-4a6e-b886-1bf4192805bd">Support</Type_x0020_de_x0020_document_x0020_standard>
    <Année xmlns="9cb235b8-7541-4a6e-b886-1bf4192805bd">2013</Année>
    <N_x00b0__x0020_session xmlns="9cb235b8-7541-4a6e-b886-1bf4192805bd" xsi:nil="true"/>
    <_DCDateCreated xmlns="http://schemas.microsoft.com/sharepoint/v3/fields">2013-03-17T23:00:00+00:00</_DCDateCreated>
  </documentManagement>
</p:properties>
</file>

<file path=customXml/itemProps1.xml><?xml version="1.0" encoding="utf-8"?>
<ds:datastoreItem xmlns:ds="http://schemas.openxmlformats.org/officeDocument/2006/customXml" ds:itemID="{B359312F-6EAC-4C15-9B59-16CF28B783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FBB366-7ECA-41E7-8910-0984C5529991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AFD341B0-3C18-44FB-AA23-5580264D49F0}">
  <ds:schemaRefs>
    <ds:schemaRef ds:uri="http://purl.org/dc/elements/1.1/"/>
    <ds:schemaRef ds:uri="http://schemas.microsoft.com/office/2006/metadata/properties"/>
    <ds:schemaRef ds:uri="http://purl.org/dc/terms/"/>
    <ds:schemaRef ds:uri="$ListId:Supports3;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sharepoint/v3/fields"/>
    <ds:schemaRef ds:uri="9cb235b8-7541-4a6e-b886-1bf4192805b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Modèle_Calames</Template>
  <TotalTime>871</TotalTime>
  <Words>285</Words>
  <Application>Microsoft Office PowerPoint</Application>
  <PresentationFormat>Affichage à l'écran (4:3)</PresentationFormat>
  <Paragraphs>87</Paragraphs>
  <Slides>10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Verdana</vt:lpstr>
      <vt:lpstr>Calibri</vt:lpstr>
      <vt:lpstr>Modèle_Calames</vt:lpstr>
      <vt:lpstr>L’utilisation des formulaires   pour un exemplarisateur</vt:lpstr>
      <vt:lpstr>Présentation PowerPoint</vt:lpstr>
      <vt:lpstr>Module « Vos formulaires »</vt:lpstr>
      <vt:lpstr>Modification du formulaire  « périodique »</vt:lpstr>
      <vt:lpstr>Procédure</vt:lpstr>
      <vt:lpstr>Création du formulaire  « périodique électronique »</vt:lpstr>
      <vt:lpstr>Utilisation courante du module  « Mes formulaires »</vt:lpstr>
      <vt:lpstr>Présentation PowerPoint</vt:lpstr>
      <vt:lpstr>La création d’un exemplaire à partir d’un formulaire personnalisé</vt:lpstr>
      <vt:lpstr>En résumé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Utilisation formulaires Colodus pour exemplarisateur</dc:title>
  <dc:creator>Olivier Kosinski</dc:creator>
  <cp:keywords>formation Colodus</cp:keywords>
  <cp:lastModifiedBy>Raphaelle Poveda</cp:lastModifiedBy>
  <cp:revision>111</cp:revision>
  <dcterms:created xsi:type="dcterms:W3CDTF">2012-09-26T14:07:15Z</dcterms:created>
  <dcterms:modified xsi:type="dcterms:W3CDTF">2017-06-19T09:18:38Z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1200.00000000000</vt:lpwstr>
  </property>
</Properties>
</file>