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67" r:id="rId7"/>
    <p:sldId id="271" r:id="rId8"/>
    <p:sldId id="268" r:id="rId9"/>
    <p:sldId id="270" r:id="rId10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966" y="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5F4E65C-157C-48DD-BE43-73E866A05789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19163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9CDCA46-0979-4E98-B660-B9DAFC14AEE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36884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6887CFE-F604-48C0-A606-70377C8B84F6}" type="datetimeFigureOut">
              <a:rPr lang="fr-FR"/>
              <a:pPr>
                <a:defRPr/>
              </a:pPr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932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075039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150628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80370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41961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C71A2-2037-4EF4-AD13-DD9893CFAEA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2589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00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9871A-CF39-4507-A9E3-C812E527919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91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10" descr="Colodu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906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1BC9B-BEEC-473C-973E-8340EC7F8CE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821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33337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BBB8A-7764-423E-B68F-6B808CD0388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858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347B862-9921-43C2-8A73-21409AD8B7D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</p:sldLayoutIdLst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mtClean="0"/>
              <a:t>Rechercher, consulter la liste de résultats </a:t>
            </a:r>
            <a:br>
              <a:rPr lang="fr-FR" altLang="fr-FR" smtClean="0"/>
            </a:br>
            <a:r>
              <a:rPr lang="fr-FR" altLang="fr-FR" smtClean="0"/>
              <a:t>et sélectionner une notice</a:t>
            </a:r>
            <a:br>
              <a:rPr lang="fr-FR" altLang="fr-FR" smtClean="0"/>
            </a:br>
            <a:r>
              <a:rPr lang="fr-FR" altLang="fr-FR" smtClean="0"/>
              <a:t/>
            </a:r>
            <a:br>
              <a:rPr lang="fr-FR" altLang="fr-FR" smtClean="0"/>
            </a:br>
            <a:r>
              <a:rPr lang="fr-FR" altLang="fr-FR" smtClean="0"/>
              <a:t>pour un exemplarisateur</a:t>
            </a:r>
          </a:p>
        </p:txBody>
      </p:sp>
      <p:sp>
        <p:nvSpPr>
          <p:cNvPr id="12" name="Sous-titre 1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/>
          <a:p>
            <a:pPr defTabSz="848715" eaLnBrk="1" fontAlgn="auto" hangingPunct="1"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6" name="Image 4" descr="colodus-utilisateur-icone-9587-1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26035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Recherche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457200" y="3500438"/>
            <a:ext cx="8229600" cy="2625725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fr-FR" sz="2000" dirty="0" smtClean="0"/>
              <a:t>Tous les formulaires peuvent être combinés afin de trouver la notice à </a:t>
            </a:r>
            <a:r>
              <a:rPr lang="fr-FR" sz="2000" dirty="0" err="1" smtClean="0"/>
              <a:t>exemplariser</a:t>
            </a:r>
            <a:r>
              <a:rPr lang="fr-FR" sz="2000" dirty="0" smtClean="0"/>
              <a:t> :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Recherche par ISSN ou PPN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Combinaison de trois index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fr-FR" sz="2000" dirty="0" smtClean="0"/>
              <a:t>Filtres par langue, pays et année (ou période) de publication</a:t>
            </a:r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None/>
              <a:defRPr/>
            </a:pP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024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80728"/>
            <a:ext cx="6985000" cy="2263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Liste de résultats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1871662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Seuls les 50 premiers résultats sont remontés par Colodus. Si vous ne trouvez pas la notice souhaitée, vous devez affiner votre recherche en cliquant sur l’onglet « Recherche ».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Toutes les colonnes peuvent être triées par ordre croissant ou décroissant en cliquant sur leurs intitulés.</a:t>
            </a:r>
            <a:endParaRPr lang="fr-FR" altLang="fr-FR" sz="2400" smtClean="0"/>
          </a:p>
        </p:txBody>
      </p:sp>
      <p:pic>
        <p:nvPicPr>
          <p:cNvPr id="12292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549400"/>
            <a:ext cx="7594600" cy="1554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" y="695325"/>
            <a:ext cx="1323975" cy="518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33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Type de document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1835150" y="1412875"/>
            <a:ext cx="7129463" cy="4248150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Colodus affiche dans la deuxième colonne le type du document dans le format spécifique du Sudoc.</a:t>
            </a:r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fr-FR" altLang="fr-FR" sz="20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Plus particulièrement les deux premières lettres indiquent :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Ab = Périodique imprimé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Ad = Collection imprimée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Ob = Périodique électronique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Od = Collection de documents électroniques</a:t>
            </a:r>
          </a:p>
          <a:p>
            <a:pPr marL="0" indent="0" algn="just" eaLnBrk="1" hangingPunct="1">
              <a:spcBef>
                <a:spcPct val="0"/>
              </a:spcBef>
            </a:pPr>
            <a:endParaRPr lang="fr-FR" altLang="fr-FR" sz="1600" smtClean="0"/>
          </a:p>
          <a:p>
            <a:pPr marL="0" indent="0"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2000" smtClean="0"/>
              <a:t>La colonne peut également afficher :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fr-FR" altLang="fr-FR" sz="1600" smtClean="0"/>
              <a:t> + = Un exemplaire existe déjà dans ma bibliothèque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fr-FR" altLang="fr-FR" sz="1600" smtClean="0"/>
              <a:t> * = Un exemplaire existe dans une autre bibliothèque du réseau</a:t>
            </a:r>
            <a:br>
              <a:rPr lang="fr-FR" altLang="fr-FR" sz="1600" smtClean="0"/>
            </a:br>
            <a:endParaRPr lang="fr-FR" altLang="fr-FR" sz="1600" smtClean="0"/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fr-FR" altLang="fr-FR" sz="1600" smtClean="0"/>
              <a:t>Il est possible de consulter les localisations via le bouton :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116013" y="1052513"/>
            <a:ext cx="431800" cy="48244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5445125"/>
            <a:ext cx="1752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Sélection d’une notice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68313" y="2205038"/>
            <a:ext cx="8229600" cy="1295400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Pour sélectionner une notice, cliquer sur une ligne de la liste de résultats.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2000" dirty="0" smtClean="0"/>
              <a:t>La notice sélectionnée apparait alors en gras et un nouvel onglet s’ouvre dévoilant la notice détaillée.</a:t>
            </a:r>
            <a:endParaRPr lang="fr-FR" sz="2400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6388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908050"/>
            <a:ext cx="5713413" cy="1169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4076700"/>
            <a:ext cx="4619625" cy="1835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mtClean="0"/>
              <a:t>Création d’un exemplaire</a:t>
            </a:r>
          </a:p>
        </p:txBody>
      </p:sp>
      <p:sp>
        <p:nvSpPr>
          <p:cNvPr id="8196" name="Espace réservé du contenu 2"/>
          <p:cNvSpPr>
            <a:spLocks noGrp="1"/>
          </p:cNvSpPr>
          <p:nvPr>
            <p:ph idx="1"/>
          </p:nvPr>
        </p:nvSpPr>
        <p:spPr>
          <a:xfrm>
            <a:off x="468313" y="4508500"/>
            <a:ext cx="8229600" cy="1296988"/>
          </a:xfrm>
        </p:spPr>
        <p:txBody>
          <a:bodyPr/>
          <a:lstStyle/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dirty="0" smtClean="0"/>
              <a:t>Pour créer un exemplaire, à partir du détail de la notice 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800" smtClean="0"/>
              <a:t>cliquer </a:t>
            </a:r>
            <a:r>
              <a:rPr lang="fr-FR" sz="1800" dirty="0" smtClean="0"/>
              <a:t>sur « Gérer mes exemplaires ».</a:t>
            </a:r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endParaRPr lang="fr-FR" sz="2000" dirty="0" smtClean="0"/>
          </a:p>
          <a:p>
            <a:pPr marL="0" indent="0" algn="just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fr-FR" sz="1400" dirty="0" smtClean="0"/>
              <a:t>*Vous trouverez plus d’explications sur la création d’exemplaires dans un cours dédié.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fr-FR" sz="2400" dirty="0" smtClean="0"/>
          </a:p>
        </p:txBody>
      </p:sp>
      <p:pic>
        <p:nvPicPr>
          <p:cNvPr id="1741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1143000"/>
            <a:ext cx="6994525" cy="26685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_Calam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ste_x0020_des_x0020_applications xmlns="9cb235b8-7541-4a6e-b886-1bf4192805bd">Autre</Liste_x0020_des_x0020_applications>
    <Lieu_x0020_de_x0020_la_x0020_formation xmlns="9cb235b8-7541-4a6e-b886-1bf4192805bd">A renseigner</Lieu_x0020_de_x0020_la_x0020_formation>
    <Exaged_DocName xmlns="$ListId:Supports3;" xsi:nil="true"/>
    <Etat_x0020_du_x0020_document xmlns="9cb235b8-7541-4a6e-b886-1bf4192805bd">Validé</Etat_x0020_du_x0020_document>
    <Nom_x0020_de_x0020_la_x0020_formation xmlns="9cb235b8-7541-4a6e-b886-1bf4192805bd">A renseigner</Nom_x0020_de_x0020_la_x0020_formation>
    <TRI xmlns="9cb235b8-7541-4a6e-b886-1bf4192805bd">OKI</TRI>
    <Tags xmlns="9cb235b8-7541-4a6e-b886-1bf4192805bd" xsi:nil="true"/>
    <Structure xmlns="9cb235b8-7541-4a6e-b886-1bf4192805bd">DSR - PFD</Structure>
    <Type_x0020_de_x0020_document_x0020_standard xmlns="9cb235b8-7541-4a6e-b886-1bf4192805bd">Support</Type_x0020_de_x0020_document_x0020_standard>
    <Année xmlns="9cb235b8-7541-4a6e-b886-1bf4192805bd">2013</Année>
    <N_x00b0__x0020_session xmlns="9cb235b8-7541-4a6e-b886-1bf4192805bd" xsi:nil="true"/>
    <_DCDateCreated xmlns="http://schemas.microsoft.com/sharepoint/v3/fields">2013-03-11T23:00:00+00:00</_DCDateCreated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505AF35FDCA54D2FA379F261E520FD37003BA607584A07684089D0538041E4120804070802009A63C060B9BD1B4B85A638E7F4B40D17" ma:contentTypeVersion="56" ma:contentTypeDescription="" ma:contentTypeScope="" ma:versionID="28febb54eb168f7ab056b267d5d96e06">
  <xsd:schema xmlns:xsd="http://www.w3.org/2001/XMLSchema" xmlns:xs="http://www.w3.org/2001/XMLSchema" xmlns:p="http://schemas.microsoft.com/office/2006/metadata/properties" xmlns:ns2="9cb235b8-7541-4a6e-b886-1bf4192805bd" xmlns:ns3="http://schemas.microsoft.com/sharepoint/v3/fields" xmlns:ns4="$ListId:Supports3;" targetNamespace="http://schemas.microsoft.com/office/2006/metadata/properties" ma:root="true" ma:fieldsID="ee09b4c17aec7ffa0e1db16cef0dd104" ns2:_="" ns3:_="" ns4:_="">
    <xsd:import namespace="9cb235b8-7541-4a6e-b886-1bf4192805bd"/>
    <xsd:import namespace="http://schemas.microsoft.com/sharepoint/v3/fields"/>
    <xsd:import namespace="$ListId:Supports3;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2:Année" minOccurs="0"/>
                <xsd:element ref="ns3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4:Exaged_DocName" minOccurs="0"/>
                <xsd:element ref="ns2:Nom_x0020_de_x0020_la_x0020_formation" minOccurs="0"/>
                <xsd:element ref="ns2:Liste_x0020_des_x0020_applic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b235b8-7541-4a6e-b886-1bf4192805bd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>
      <xsd:simpleType>
        <xsd:restriction base="dms:Choice">
          <xsd:enumeration value="ABES"/>
          <xsd:enumeration value="ADBU"/>
          <xsd:enumeration value="AMUE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Autre"/>
        </xsd:restriction>
      </xsd:simpleType>
    </xsd:element>
    <xsd:element name="TRI" ma:index="3" nillable="true" ma:displayName="Trigramme" ma:default="A renseigner" ma:format="Dropdown" ma:internalName="TRI">
      <xsd:simpleType>
        <xsd:restriction base="dms:Choice">
          <xsd:enumeration value="A renseigner"/>
          <xsd:enumeration value="AC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EB"/>
          <xsd:enumeration value="BML"/>
          <xsd:enumeration value="BTS"/>
          <xsd:enumeration value="CBD"/>
          <xsd:enumeration value="CCI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ED"/>
          <xsd:enumeration value="DOO"/>
          <xsd:enumeration value="DRY"/>
          <xsd:enumeration value="DSA"/>
          <xsd:enumeration value="ECT"/>
          <xsd:enumeration value="EHR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GL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KN"/>
          <xsd:enumeration value="JLP"/>
          <xsd:enumeration value="JMF"/>
          <xsd:enumeration value="JML"/>
          <xsd:enumeration value="JNO"/>
          <xsd:enumeration value="JPA"/>
          <xsd:enumeration value="KGX"/>
          <xsd:enumeration value="KMI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D"/>
          <xsd:enumeration value="MPN"/>
          <xsd:enumeration value="MPR"/>
          <xsd:enumeration value="MPT"/>
          <xsd:enumeration value="MSR"/>
          <xsd:enumeration value="MTE"/>
          <xsd:enumeration value="NBD"/>
          <xsd:enumeration value="NBT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SBL"/>
          <xsd:enumeration value="SDT"/>
          <xsd:enumeration value="SGT"/>
          <xsd:enumeration value="SPE"/>
          <xsd:enumeration value="SPR"/>
          <xsd:enumeration value="SRY"/>
          <xsd:enumeration value="TCN"/>
          <xsd:enumeration value="TDN"/>
          <xsd:enumeration value="TMX"/>
          <xsd:enumeration value="VGO"/>
          <xsd:enumeration value="VSA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Rapport"/>
          <xsd:enumeration value="Rapport d'activité"/>
          <xsd:enumeration value="Rapport de présentation"/>
          <xsd:enumeration value="Reconduction"/>
          <xsd:enumeration value="Revue application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Publié"/>
          <xsd:enumeration value="Périmé"/>
          <xsd:enumeration value="Version finale à conserver"/>
        </xsd:restriction>
      </xsd:simpleType>
    </xsd:element>
    <xsd:element name="Année" ma:index="6" nillable="true" ma:displayName="Année" ma:default="A renseigner" ma:format="Dropdown" ma:internalName="Ann_x00e9_e">
      <xsd:simpleType>
        <xsd:restriction base="dms:Choice">
          <xsd:enumeration value="A renseigner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Tags" ma:index="10" nillable="true" ma:displayName="Tags" ma:internalName="Tags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Nom_x0020_de_x0020_la_x0020_formation" ma:index="20" nillable="true" ma:displayName="Liste des formations" ma:default="A renseigner" ma:format="Dropdown" ma:internalName="Nom_x0020_de_x0020_la_x0020_formation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Liste_x0020_des_x0020_applications" ma:index="21" nillable="true" ma:displayName="Liste des applications" ma:default="Autre" ma:format="Dropdown" ma:internalName="Liste_x0020_des_x0020_applications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Supports3;" elementFormDefault="qualified">
    <xsd:import namespace="http://schemas.microsoft.com/office/2006/documentManagement/types"/>
    <xsd:import namespace="http://schemas.microsoft.com/office/infopath/2007/PartnerControls"/>
    <xsd:element name="Exaged_DocName" ma:index="14" nillable="true" ma:displayName="Nom du document" ma:hidden="true" ma:internalName="Exaged_Doc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473C49-F5C0-48A9-B037-2EAE8A3D18E8}">
  <ds:schemaRefs>
    <ds:schemaRef ds:uri="http://purl.org/dc/elements/1.1/"/>
    <ds:schemaRef ds:uri="http://schemas.microsoft.com/office/2006/documentManagement/types"/>
    <ds:schemaRef ds:uri="http://schemas.microsoft.com/sharepoint/v3/fields"/>
    <ds:schemaRef ds:uri="$ListId:Supports3;"/>
    <ds:schemaRef ds:uri="http://purl.org/dc/terms/"/>
    <ds:schemaRef ds:uri="http://schemas.microsoft.com/office/infopath/2007/PartnerControls"/>
    <ds:schemaRef ds:uri="http://purl.org/dc/dcmitype/"/>
    <ds:schemaRef ds:uri="9cb235b8-7541-4a6e-b886-1bf4192805bd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41BEDD8-037F-4830-8E13-B1EDE0003D6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D2293ABC-0704-4980-B621-7F13591A3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b235b8-7541-4a6e-b886-1bf4192805bd"/>
    <ds:schemaRef ds:uri="http://schemas.microsoft.com/sharepoint/v3/fields"/>
    <ds:schemaRef ds:uri="$ListId:Supports3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Modèle_Calames</Template>
  <TotalTime>918</TotalTime>
  <Words>207</Words>
  <Application>Microsoft Office PowerPoint</Application>
  <PresentationFormat>Affichage à l'écran (4:3)</PresentationFormat>
  <Paragraphs>35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Modèle_Calames</vt:lpstr>
      <vt:lpstr>Rechercher, consulter la liste de résultats  et sélectionner une notice  pour un exemplarisateur</vt:lpstr>
      <vt:lpstr>Recherche</vt:lpstr>
      <vt:lpstr>Liste de résultats</vt:lpstr>
      <vt:lpstr>Type de document</vt:lpstr>
      <vt:lpstr>Sélection d’une notice</vt:lpstr>
      <vt:lpstr>Création d’un exemplaire</vt:lpstr>
    </vt:vector>
  </TitlesOfParts>
  <Company>ABES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Recherche Colodus pour Exemplarisateur</dc:title>
  <dc:creator>Olivier Kosinski</dc:creator>
  <cp:keywords>formation Colodus</cp:keywords>
  <cp:lastModifiedBy>Raphaelle Poveda</cp:lastModifiedBy>
  <cp:revision>119</cp:revision>
  <dcterms:created xsi:type="dcterms:W3CDTF">2012-09-26T14:07:15Z</dcterms:created>
  <dcterms:modified xsi:type="dcterms:W3CDTF">2017-06-19T09:06:52Z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500.000000000000</vt:lpwstr>
  </property>
</Properties>
</file>