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25"/>
  </p:notesMasterIdLst>
  <p:handoutMasterIdLst>
    <p:handoutMasterId r:id="rId26"/>
  </p:handoutMasterIdLst>
  <p:sldIdLst>
    <p:sldId id="256" r:id="rId5"/>
    <p:sldId id="267" r:id="rId6"/>
    <p:sldId id="257" r:id="rId7"/>
    <p:sldId id="285" r:id="rId8"/>
    <p:sldId id="258" r:id="rId9"/>
    <p:sldId id="259" r:id="rId10"/>
    <p:sldId id="271" r:id="rId11"/>
    <p:sldId id="282" r:id="rId12"/>
    <p:sldId id="260" r:id="rId13"/>
    <p:sldId id="283" r:id="rId14"/>
    <p:sldId id="261" r:id="rId15"/>
    <p:sldId id="269" r:id="rId16"/>
    <p:sldId id="284" r:id="rId17"/>
    <p:sldId id="262" r:id="rId18"/>
    <p:sldId id="272" r:id="rId19"/>
    <p:sldId id="275" r:id="rId20"/>
    <p:sldId id="273" r:id="rId21"/>
    <p:sldId id="263" r:id="rId22"/>
    <p:sldId id="276" r:id="rId23"/>
    <p:sldId id="277" r:id="rId24"/>
  </p:sldIdLst>
  <p:sldSz cx="9144000" cy="6858000" type="screen4x3"/>
  <p:notesSz cx="7099300" cy="10234613"/>
  <p:defaultTextStyle>
    <a:defPPr>
      <a:defRPr lang="fr-FR"/>
    </a:defPPr>
    <a:lvl1pPr algn="l" defTabSz="847725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23863" indent="33338" algn="l" defTabSz="847725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847725" indent="66675" algn="l" defTabSz="847725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271588" indent="100013" algn="l" defTabSz="847725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697038" indent="131763" algn="l" defTabSz="847725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4B06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3966" y="108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defTabSz="919328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defTabSz="919328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EE636086-E4A9-41A3-83A8-5C9582E156A8}" type="datetimeFigureOut">
              <a:rPr lang="fr-FR"/>
              <a:pPr>
                <a:defRPr/>
              </a:pPr>
              <a:t>19/06/2017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defTabSz="919328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19163" eaLnBrk="1" hangingPunct="1">
              <a:defRPr sz="13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2A2AD0B-EA83-4B35-A9C0-4B1C8E99938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266135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defTabSz="919328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defTabSz="919328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30F8D3C6-8A83-4F43-99BC-C3F5179E2DA5}" type="datetimeFigureOut">
              <a:rPr lang="fr-FR"/>
              <a:pPr>
                <a:defRPr/>
              </a:pPr>
              <a:t>19/06/2017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defTabSz="919328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25059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84772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23863" algn="l" defTabSz="84772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47725" algn="l" defTabSz="84772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71588" algn="l" defTabSz="84772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97038" algn="l" defTabSz="84772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121789" algn="l" defTabSz="84871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46148" algn="l" defTabSz="84871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70505" algn="l" defTabSz="84871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94862" algn="l" defTabSz="84871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14445723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39966113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19415684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5889540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18342041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3051576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re 4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H:\Reseau\Formation_Reseau\contratC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688" y="6513513"/>
            <a:ext cx="75723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0" y="0"/>
            <a:ext cx="1403350" cy="981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873" tIns="42436" rIns="84873" bIns="42436" anchor="ctr"/>
          <a:lstStyle/>
          <a:p>
            <a:pPr algn="ctr" defTabSz="84871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6" name="Picture 2" descr="H:\Departements\CCE\ComexternesaufArabesques\LOGO\LogoproduitsABES\LogoABES\logo_ABES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408738"/>
            <a:ext cx="614362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10" descr="Colodus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906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2" y="2130444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2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243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8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730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97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21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46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70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948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64DDE-33F4-4B3D-9A46-46B37AA1064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93889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u 4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Departements\CCE\ComexternesaufArabesques\LOGO\LogoproduitsABES\LogoABES\logo_ABES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408738"/>
            <a:ext cx="614362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000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30C55-8A9B-4371-8CC2-4402E351F2D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644138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re 16/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H:\Reseau\Formation_Reseau\contratC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688" y="6513513"/>
            <a:ext cx="5397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0" y="0"/>
            <a:ext cx="1403350" cy="981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873" tIns="42436" rIns="84873" bIns="42436" anchor="ctr"/>
          <a:lstStyle/>
          <a:p>
            <a:pPr algn="ctr" defTabSz="84871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6" name="Picture 2" descr="H:\Departements\CCE\ComexternesaufArabesques\LOGO\LogoproduitsABES\LogoABES\logo_ABES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408738"/>
            <a:ext cx="511175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10" descr="Colodus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906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2" y="2130444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2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243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8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730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97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21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46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70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948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CFB66-8B20-42CE-8614-872D5775549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6642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u 16/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Departements\CCE\ComexternesaufArabesques\LOGO\LogoproduitsABES\LogoABES\logo_ABES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408738"/>
            <a:ext cx="511175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33337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7A8A5-94AC-4166-AB45-DAF21B8D088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00123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68313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4873" tIns="42436" rIns="84873" bIns="4243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4873" tIns="42436" rIns="84873" bIns="424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84873" tIns="42436" rIns="84873" bIns="42436" rtlCol="0" anchor="ctr"/>
          <a:lstStyle>
            <a:lvl1pPr algn="ctr" defTabSz="848715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84873" tIns="42436" rIns="84873" bIns="42436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E38D052-47A0-44F9-8BAA-3515704636F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cxnSp>
        <p:nvCxnSpPr>
          <p:cNvPr id="7" name="Connecteur droit 6"/>
          <p:cNvCxnSpPr/>
          <p:nvPr userDrawn="1"/>
        </p:nvCxnSpPr>
        <p:spPr>
          <a:xfrm>
            <a:off x="0" y="6381750"/>
            <a:ext cx="9144000" cy="0"/>
          </a:xfrm>
          <a:prstGeom prst="line">
            <a:avLst/>
          </a:prstGeom>
          <a:ln w="19050" cmpd="sng">
            <a:solidFill>
              <a:srgbClr val="4877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</p:sldLayoutIdLst>
  <p:hf hdr="0" dt="0"/>
  <p:txStyles>
    <p:titleStyle>
      <a:lvl1pPr algn="ctr" defTabSz="847725" rtl="0" eaLnBrk="0" fontAlgn="base" hangingPunct="0">
        <a:spcBef>
          <a:spcPct val="0"/>
        </a:spcBef>
        <a:spcAft>
          <a:spcPct val="0"/>
        </a:spcAft>
        <a:defRPr sz="27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ctr" defTabSz="847725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ctr" defTabSz="847725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ctr" defTabSz="847725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ctr" defTabSz="847725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ctr" defTabSz="847725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6pPr>
      <a:lvl7pPr marL="914400" algn="ctr" defTabSz="847725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7pPr>
      <a:lvl8pPr marL="1371600" algn="ctr" defTabSz="847725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8pPr>
      <a:lvl9pPr marL="1828800" algn="ctr" defTabSz="847725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9pPr>
    </p:titleStyle>
    <p:bodyStyle>
      <a:lvl1pPr marL="317500" indent="-317500" algn="l" defTabSz="847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688975" indent="-265113" algn="l" defTabSz="847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060450" indent="-211138" algn="l" defTabSz="847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484313" indent="-211138" algn="l" defTabSz="847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1908175" indent="-211138" algn="l" defTabSz="847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333969" indent="-212178" algn="l" defTabSz="84871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58327" indent="-212178" algn="l" defTabSz="84871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2685" indent="-212178" algn="l" defTabSz="84871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07044" indent="-212178" algn="l" defTabSz="84871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4359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48715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73075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97432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21789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46148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70505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94862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6.png"/><Relationship Id="rId4" Type="http://schemas.openxmlformats.org/officeDocument/2006/relationships/image" Target="../media/image3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0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r>
              <a:rPr lang="fr-FR" altLang="fr-FR" smtClean="0"/>
              <a:t>La création des données d’exemplaire</a:t>
            </a:r>
            <a:br>
              <a:rPr lang="fr-FR" altLang="fr-FR" smtClean="0"/>
            </a:br>
            <a:r>
              <a:rPr lang="fr-FR" altLang="fr-FR" smtClean="0"/>
              <a:t/>
            </a:r>
            <a:br>
              <a:rPr lang="fr-FR" altLang="fr-FR" smtClean="0"/>
            </a:br>
            <a:r>
              <a:rPr lang="fr-FR" altLang="fr-FR" smtClean="0"/>
              <a:t>pour un exemplarisateur</a:t>
            </a:r>
          </a:p>
        </p:txBody>
      </p:sp>
      <p:sp>
        <p:nvSpPr>
          <p:cNvPr id="12" name="Sous-titre 11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rtlCol="0"/>
          <a:lstStyle/>
          <a:p>
            <a:pPr defTabSz="848715" eaLnBrk="1" fontAlgn="auto" hangingPunct="1"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8196" name="Image 3" descr="colodus-exemplarisateu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188913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Le bloc « Localisation »</a:t>
            </a:r>
          </a:p>
        </p:txBody>
      </p:sp>
      <p:sp>
        <p:nvSpPr>
          <p:cNvPr id="6" name="Rectangle 5"/>
          <p:cNvSpPr/>
          <p:nvPr/>
        </p:nvSpPr>
        <p:spPr>
          <a:xfrm>
            <a:off x="1835150" y="2492375"/>
            <a:ext cx="5473700" cy="33131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1547813" y="4292600"/>
            <a:ext cx="6408737" cy="1871663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684213" y="908050"/>
            <a:ext cx="7416800" cy="165735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9" name="Flèche droite 8"/>
          <p:cNvSpPr/>
          <p:nvPr/>
        </p:nvSpPr>
        <p:spPr>
          <a:xfrm>
            <a:off x="574675" y="3644900"/>
            <a:ext cx="935038" cy="431800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pic>
        <p:nvPicPr>
          <p:cNvPr id="23559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1577975"/>
            <a:ext cx="6619875" cy="3270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Le bloc « localisation »</a:t>
            </a:r>
          </a:p>
        </p:txBody>
      </p:sp>
      <p:sp>
        <p:nvSpPr>
          <p:cNvPr id="24579" name="Espace réservé du contenu 2"/>
          <p:cNvSpPr>
            <a:spLocks noGrp="1"/>
          </p:cNvSpPr>
          <p:nvPr>
            <p:ph idx="1"/>
          </p:nvPr>
        </p:nvSpPr>
        <p:spPr>
          <a:xfrm>
            <a:off x="250825" y="1196975"/>
            <a:ext cx="8785225" cy="4929188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/>
            <a:endParaRPr lang="fr-FR" altLang="fr-FR" sz="2000" smtClean="0"/>
          </a:p>
          <a:p>
            <a:pPr eaLnBrk="1" hangingPunct="1"/>
            <a:r>
              <a:rPr lang="fr-FR" altLang="fr-FR" sz="2000" smtClean="0"/>
              <a:t>Bloc qui correspond à la zone CXX du format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000" smtClean="0"/>
          </a:p>
          <a:p>
            <a:pPr eaLnBrk="1" hangingPunct="1"/>
            <a:r>
              <a:rPr lang="fr-FR" altLang="fr-FR" sz="2000" smtClean="0"/>
              <a:t>Va de pair avec le bloc « état de collection » (EXX) pour former une seule occurrence 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000" smtClean="0"/>
          </a:p>
          <a:p>
            <a:pPr eaLnBrk="1" hangingPunct="1"/>
            <a:r>
              <a:rPr lang="fr-FR" altLang="fr-FR" sz="2000" smtClean="0"/>
              <a:t>Numéroté automatiquement par Colodus (01, 02, 03, …) en fonction des occurrences déjà présentes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/>
            <a:endParaRPr lang="fr-FR" altLang="fr-FR" sz="2400" smtClean="0"/>
          </a:p>
        </p:txBody>
      </p:sp>
      <p:pic>
        <p:nvPicPr>
          <p:cNvPr id="24580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1341438"/>
            <a:ext cx="7134225" cy="17732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Le bloc « localisation »</a:t>
            </a:r>
          </a:p>
        </p:txBody>
      </p:sp>
      <p:sp>
        <p:nvSpPr>
          <p:cNvPr id="25603" name="Espace réservé du contenu 2"/>
          <p:cNvSpPr>
            <a:spLocks noGrp="1"/>
          </p:cNvSpPr>
          <p:nvPr>
            <p:ph idx="1"/>
          </p:nvPr>
        </p:nvSpPr>
        <p:spPr>
          <a:xfrm>
            <a:off x="250825" y="1196975"/>
            <a:ext cx="8785225" cy="4929188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fr-FR" altLang="fr-FR" sz="2400" smtClean="0"/>
              <a:t>Description des champs : </a:t>
            </a:r>
          </a:p>
          <a:p>
            <a:pPr eaLnBrk="1" hangingPunct="1"/>
            <a:r>
              <a:rPr lang="fr-FR" altLang="fr-FR" sz="2000" smtClean="0"/>
              <a:t>Identifiant de l’établissement : </a:t>
            </a:r>
          </a:p>
          <a:p>
            <a:pPr lvl="1" eaLnBrk="1" hangingPunct="1"/>
            <a:r>
              <a:rPr lang="fr-FR" altLang="fr-FR" sz="1600" smtClean="0"/>
              <a:t>n° RCR de la bibliothèque, pré-saisi car lié au login utilisé</a:t>
            </a:r>
          </a:p>
          <a:p>
            <a:pPr eaLnBrk="1" hangingPunct="1"/>
            <a:r>
              <a:rPr lang="fr-FR" altLang="fr-FR" sz="2000" smtClean="0"/>
              <a:t>Cote : </a:t>
            </a:r>
          </a:p>
          <a:p>
            <a:pPr lvl="1" eaLnBrk="1" hangingPunct="1"/>
            <a:r>
              <a:rPr lang="fr-FR" altLang="fr-FR" sz="1600" smtClean="0"/>
              <a:t>donnée facultative</a:t>
            </a:r>
          </a:p>
          <a:p>
            <a:pPr eaLnBrk="1" hangingPunct="1"/>
            <a:r>
              <a:rPr lang="fr-FR" altLang="fr-FR" sz="2000" smtClean="0"/>
              <a:t>Code peb :</a:t>
            </a:r>
          </a:p>
          <a:p>
            <a:pPr lvl="1" eaLnBrk="1" hangingPunct="1"/>
            <a:r>
              <a:rPr lang="fr-FR" altLang="fr-FR" sz="1600" smtClean="0"/>
              <a:t>donnée obligatoire, à sélectionner dans le menu déroulant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0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00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fr-FR" altLang="fr-FR" sz="1200" smtClean="0"/>
              <a:t>(b), (a), (j) = rappel du code des sous-zones du format correspondantes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/>
            <a:endParaRPr lang="fr-FR" altLang="fr-FR" sz="2400" smtClean="0"/>
          </a:p>
        </p:txBody>
      </p:sp>
      <p:pic>
        <p:nvPicPr>
          <p:cNvPr id="25604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3663" y="1196975"/>
            <a:ext cx="6559550" cy="16303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Le bloc « Etat de collection »</a:t>
            </a:r>
          </a:p>
        </p:txBody>
      </p:sp>
      <p:sp>
        <p:nvSpPr>
          <p:cNvPr id="6" name="Rectangle 5"/>
          <p:cNvSpPr/>
          <p:nvPr/>
        </p:nvSpPr>
        <p:spPr>
          <a:xfrm>
            <a:off x="1835150" y="2492375"/>
            <a:ext cx="5473700" cy="33131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2268538" y="5805488"/>
            <a:ext cx="5470525" cy="358775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9" name="Flèche droite 8"/>
          <p:cNvSpPr/>
          <p:nvPr/>
        </p:nvSpPr>
        <p:spPr>
          <a:xfrm>
            <a:off x="285750" y="3532188"/>
            <a:ext cx="936625" cy="431800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pic>
        <p:nvPicPr>
          <p:cNvPr id="26630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1775" y="1844675"/>
            <a:ext cx="7196138" cy="3416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Le bloc « état de collection »</a:t>
            </a:r>
          </a:p>
        </p:txBody>
      </p:sp>
      <p:sp>
        <p:nvSpPr>
          <p:cNvPr id="27651" name="Espace réservé du contenu 2"/>
          <p:cNvSpPr>
            <a:spLocks noGrp="1"/>
          </p:cNvSpPr>
          <p:nvPr>
            <p:ph idx="1"/>
          </p:nvPr>
        </p:nvSpPr>
        <p:spPr>
          <a:xfrm>
            <a:off x="250825" y="1196975"/>
            <a:ext cx="8785225" cy="4929188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/>
            <a:r>
              <a:rPr lang="fr-FR" altLang="fr-FR" sz="2000" smtClean="0"/>
              <a:t>Bloc qui correspond à la zone EXX du format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000" smtClean="0"/>
          </a:p>
          <a:p>
            <a:pPr eaLnBrk="1" hangingPunct="1"/>
            <a:r>
              <a:rPr lang="fr-FR" altLang="fr-FR" sz="2000" smtClean="0"/>
              <a:t>Va de pair avec le bloc « localisation » (CXX) pour former une seule occurrence 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000" smtClean="0"/>
          </a:p>
          <a:p>
            <a:pPr eaLnBrk="1" hangingPunct="1"/>
            <a:r>
              <a:rPr lang="fr-FR" altLang="fr-FR" sz="2000" smtClean="0"/>
              <a:t>Numéroté automatiquement par Colodus (01, 02, 03, …) en fonction des occurrences déjà présentes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000" smtClean="0"/>
          </a:p>
        </p:txBody>
      </p:sp>
      <p:pic>
        <p:nvPicPr>
          <p:cNvPr id="2765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625" y="1412875"/>
            <a:ext cx="6784975" cy="16986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Le bloc « état de collection »</a:t>
            </a:r>
          </a:p>
        </p:txBody>
      </p:sp>
      <p:sp>
        <p:nvSpPr>
          <p:cNvPr id="28675" name="Espace réservé du contenu 2"/>
          <p:cNvSpPr>
            <a:spLocks noGrp="1"/>
          </p:cNvSpPr>
          <p:nvPr>
            <p:ph idx="1"/>
          </p:nvPr>
        </p:nvSpPr>
        <p:spPr>
          <a:xfrm>
            <a:off x="250825" y="1196975"/>
            <a:ext cx="8785225" cy="4929188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dirty="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fr-FR" altLang="fr-FR" sz="2400" dirty="0" smtClean="0"/>
              <a:t>Description des champs : </a:t>
            </a:r>
          </a:p>
          <a:p>
            <a:pPr eaLnBrk="1" hangingPunct="1"/>
            <a:r>
              <a:rPr lang="fr-FR" altLang="fr-FR" sz="2000" dirty="0" smtClean="0"/>
              <a:t>Volume et numéro de début </a:t>
            </a:r>
          </a:p>
          <a:p>
            <a:pPr lvl="1" eaLnBrk="1" hangingPunct="1"/>
            <a:r>
              <a:rPr lang="fr-FR" altLang="fr-FR" sz="1600" dirty="0" smtClean="0"/>
              <a:t>saisir les données</a:t>
            </a:r>
          </a:p>
          <a:p>
            <a:pPr eaLnBrk="1" hangingPunct="1"/>
            <a:r>
              <a:rPr lang="fr-FR" altLang="fr-FR" sz="2000" dirty="0" smtClean="0"/>
              <a:t>Année de début</a:t>
            </a:r>
          </a:p>
          <a:p>
            <a:pPr lvl="1" eaLnBrk="1" hangingPunct="1"/>
            <a:r>
              <a:rPr lang="fr-FR" altLang="fr-FR" sz="1600" dirty="0" smtClean="0"/>
              <a:t>saisir l’année sous la forme AAAA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000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000" dirty="0" smtClean="0"/>
          </a:p>
        </p:txBody>
      </p:sp>
      <p:sp>
        <p:nvSpPr>
          <p:cNvPr id="28676" name="Rectangle 5"/>
          <p:cNvSpPr>
            <a:spLocks noChangeArrowheads="1"/>
          </p:cNvSpPr>
          <p:nvPr/>
        </p:nvSpPr>
        <p:spPr bwMode="auto">
          <a:xfrm>
            <a:off x="250825" y="5949950"/>
            <a:ext cx="83534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fr-FR" altLang="fr-FR" sz="1200">
                <a:latin typeface="Arial" panose="020B0604020202020204" pitchFamily="34" charset="0"/>
                <a:cs typeface="Arial" panose="020B0604020202020204" pitchFamily="34" charset="0"/>
              </a:rPr>
              <a:t>(d), (e), (a) = rappel du code des sous-zones du format correspondantes</a:t>
            </a:r>
          </a:p>
        </p:txBody>
      </p:sp>
      <p:pic>
        <p:nvPicPr>
          <p:cNvPr id="28677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288" y="1341438"/>
            <a:ext cx="7359650" cy="1843087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Complétude du bloc « état de collection »</a:t>
            </a:r>
          </a:p>
        </p:txBody>
      </p:sp>
      <p:sp>
        <p:nvSpPr>
          <p:cNvPr id="29699" name="Espace réservé du contenu 2"/>
          <p:cNvSpPr>
            <a:spLocks noGrp="1"/>
          </p:cNvSpPr>
          <p:nvPr>
            <p:ph idx="1"/>
          </p:nvPr>
        </p:nvSpPr>
        <p:spPr>
          <a:xfrm>
            <a:off x="250825" y="1196975"/>
            <a:ext cx="8785225" cy="4929188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dirty="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fr-FR" altLang="fr-FR" sz="2400" dirty="0" smtClean="0"/>
              <a:t>Ajout de sous-zone: </a:t>
            </a:r>
          </a:p>
          <a:p>
            <a:pPr eaLnBrk="1" hangingPunct="1"/>
            <a:r>
              <a:rPr lang="fr-FR" altLang="fr-FR" sz="2000" dirty="0" smtClean="0"/>
              <a:t>Les sous-zones correspondant à des données de l’état de collection, non visibles dans le bloc, sont à ajouter :</a:t>
            </a:r>
          </a:p>
          <a:p>
            <a:pPr lvl="1" eaLnBrk="1" hangingPunct="1"/>
            <a:r>
              <a:rPr lang="fr-FR" altLang="fr-FR" sz="1600" dirty="0" smtClean="0"/>
              <a:t>Cliquer sur </a:t>
            </a:r>
          </a:p>
          <a:p>
            <a:pPr lvl="1" eaLnBrk="1" hangingPunct="1"/>
            <a:r>
              <a:rPr lang="fr-FR" altLang="fr-FR" sz="1600" dirty="0" smtClean="0"/>
              <a:t>Cliquer sur une sous-zone proposée dans la liste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endParaRPr lang="fr-FR" altLang="fr-FR" sz="1600" dirty="0" smtClean="0"/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fr-FR" altLang="fr-FR" sz="1600" dirty="0" smtClean="0"/>
              <a:t>Sous-zone ainsi demandée vient s’ajouter dans l’interface de saisie 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000" dirty="0" smtClean="0"/>
          </a:p>
        </p:txBody>
      </p:sp>
      <p:sp>
        <p:nvSpPr>
          <p:cNvPr id="29700" name="Rectangle 5"/>
          <p:cNvSpPr>
            <a:spLocks noChangeArrowheads="1"/>
          </p:cNvSpPr>
          <p:nvPr/>
        </p:nvSpPr>
        <p:spPr bwMode="auto">
          <a:xfrm>
            <a:off x="250825" y="5949950"/>
            <a:ext cx="83534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fr-FR" altLang="fr-FR" sz="1200">
                <a:latin typeface="Arial" panose="020B0604020202020204" pitchFamily="34" charset="0"/>
                <a:cs typeface="Arial" panose="020B0604020202020204" pitchFamily="34" charset="0"/>
              </a:rPr>
              <a:t>(a), (d), (k), … = rappel du code des sous-zones du format correspondantes</a:t>
            </a:r>
          </a:p>
        </p:txBody>
      </p:sp>
      <p:pic>
        <p:nvPicPr>
          <p:cNvPr id="29701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1844675"/>
            <a:ext cx="8562975" cy="43815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02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4467225"/>
            <a:ext cx="2311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Flèche droite 8"/>
          <p:cNvSpPr/>
          <p:nvPr/>
        </p:nvSpPr>
        <p:spPr>
          <a:xfrm>
            <a:off x="5292725" y="1895475"/>
            <a:ext cx="936625" cy="431800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Complétude du bloc « état de collection »</a:t>
            </a:r>
          </a:p>
        </p:txBody>
      </p:sp>
      <p:sp>
        <p:nvSpPr>
          <p:cNvPr id="22532" name="Espace réservé du contenu 2"/>
          <p:cNvSpPr>
            <a:spLocks noGrp="1"/>
          </p:cNvSpPr>
          <p:nvPr>
            <p:ph idx="1"/>
          </p:nvPr>
        </p:nvSpPr>
        <p:spPr>
          <a:xfrm>
            <a:off x="107950" y="1143000"/>
            <a:ext cx="8785225" cy="4929188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fr-FR" altLang="fr-FR" sz="2400" dirty="0" smtClean="0"/>
              <a:t>Procédure pour la saisie d’une « nouvelle séquence »: </a:t>
            </a:r>
          </a:p>
          <a:p>
            <a:pPr eaLnBrk="1" hangingPunct="1">
              <a:defRPr/>
            </a:pPr>
            <a:endParaRPr lang="fr-FR" altLang="fr-FR" sz="2000" dirty="0" smtClean="0"/>
          </a:p>
          <a:p>
            <a:pPr eaLnBrk="1" hangingPunct="1">
              <a:defRPr/>
            </a:pPr>
            <a:endParaRPr lang="fr-FR" altLang="fr-FR" sz="2000" dirty="0" smtClean="0"/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fr-FR" altLang="fr-FR" sz="2000" dirty="0" smtClean="0"/>
          </a:p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fr-FR" altLang="fr-FR" sz="2000" dirty="0" smtClean="0"/>
              <a:t>Après avoir saisi la première séquence :  </a:t>
            </a:r>
          </a:p>
          <a:p>
            <a:pPr eaLnBrk="1" hangingPunct="1">
              <a:defRPr/>
            </a:pPr>
            <a:r>
              <a:rPr lang="fr-FR" altLang="fr-FR" sz="2000" dirty="0" smtClean="0"/>
              <a:t>Cliquer sur 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fr-FR" altLang="fr-FR" sz="2000" dirty="0" smtClean="0"/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fr-FR" altLang="fr-FR" sz="2000" dirty="0" smtClean="0"/>
          </a:p>
          <a:p>
            <a:pPr eaLnBrk="1" hangingPunct="1">
              <a:defRPr/>
            </a:pPr>
            <a:endParaRPr lang="fr-FR" altLang="fr-FR" sz="2000" dirty="0" smtClean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fr-FR" altLang="fr-FR" sz="2000" dirty="0" smtClean="0"/>
          </a:p>
          <a:p>
            <a:pPr eaLnBrk="1" hangingPunct="1">
              <a:defRPr/>
            </a:pPr>
            <a:r>
              <a:rPr lang="fr-FR" altLang="fr-FR" sz="2000" dirty="0" smtClean="0"/>
              <a:t>Saisir les données de l’état de collection pour cette séquence</a:t>
            </a:r>
          </a:p>
          <a:p>
            <a:pPr eaLnBrk="1" hangingPunct="1">
              <a:defRPr/>
            </a:pPr>
            <a:r>
              <a:rPr lang="fr-FR" altLang="fr-FR" sz="2000" dirty="0" smtClean="0"/>
              <a:t>                        pour afficher des sous-zones, si nécessaire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2124075" y="1700213"/>
            <a:ext cx="3959225" cy="792162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fr-FR" sz="1200" dirty="0">
                <a:solidFill>
                  <a:srgbClr val="002060"/>
                </a:solidFill>
              </a:rPr>
              <a:t>Exemple : </a:t>
            </a:r>
          </a:p>
          <a:p>
            <a:pPr eaLnBrk="1" hangingPunct="1">
              <a:defRPr/>
            </a:pPr>
            <a:r>
              <a:rPr lang="fr-FR" sz="1200" dirty="0">
                <a:solidFill>
                  <a:srgbClr val="002060"/>
                </a:solidFill>
              </a:rPr>
              <a:t>2001 (janvier) – 2009 (décembre)  ;   2011 (janvier) –</a:t>
            </a:r>
          </a:p>
          <a:p>
            <a:pPr eaLnBrk="1" hangingPunct="1">
              <a:defRPr/>
            </a:pPr>
            <a:endParaRPr lang="fr-FR" sz="1200" dirty="0">
              <a:solidFill>
                <a:srgbClr val="002060"/>
              </a:solidFill>
            </a:endParaRPr>
          </a:p>
          <a:p>
            <a:pPr eaLnBrk="1" hangingPunct="1">
              <a:defRPr/>
            </a:pPr>
            <a:r>
              <a:rPr lang="fr-FR" sz="1200" dirty="0">
                <a:solidFill>
                  <a:srgbClr val="002060"/>
                </a:solidFill>
              </a:rPr>
              <a:t>                séquence 1		séquence 2</a:t>
            </a:r>
          </a:p>
        </p:txBody>
      </p:sp>
      <p:sp>
        <p:nvSpPr>
          <p:cNvPr id="12" name="Accolade fermante 11"/>
          <p:cNvSpPr/>
          <p:nvPr/>
        </p:nvSpPr>
        <p:spPr>
          <a:xfrm rot="5400000">
            <a:off x="4896644" y="1593057"/>
            <a:ext cx="287337" cy="1079500"/>
          </a:xfrm>
          <a:prstGeom prst="rightBrace">
            <a:avLst>
              <a:gd name="adj1" fmla="val 8333"/>
              <a:gd name="adj2" fmla="val 48589"/>
            </a:avLst>
          </a:prstGeom>
          <a:noFill/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FR" dirty="0"/>
              <a:t> </a:t>
            </a:r>
          </a:p>
        </p:txBody>
      </p:sp>
      <p:sp>
        <p:nvSpPr>
          <p:cNvPr id="13" name="Accolade fermante 12"/>
          <p:cNvSpPr/>
          <p:nvPr/>
        </p:nvSpPr>
        <p:spPr>
          <a:xfrm rot="5400000">
            <a:off x="3132138" y="1052513"/>
            <a:ext cx="287337" cy="2160587"/>
          </a:xfrm>
          <a:prstGeom prst="rightBrace">
            <a:avLst>
              <a:gd name="adj1" fmla="val 8333"/>
              <a:gd name="adj2" fmla="val 48589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pic>
        <p:nvPicPr>
          <p:cNvPr id="30727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086892"/>
            <a:ext cx="716280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28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4799" y="3315492"/>
            <a:ext cx="2517775" cy="16049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29" name="Imag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00" y="5300663"/>
            <a:ext cx="2312988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Les autres blocs éditables</a:t>
            </a:r>
          </a:p>
        </p:txBody>
      </p:sp>
      <p:sp>
        <p:nvSpPr>
          <p:cNvPr id="23555" name="Espace réservé du contenu 2"/>
          <p:cNvSpPr>
            <a:spLocks noGrp="1"/>
          </p:cNvSpPr>
          <p:nvPr>
            <p:ph idx="1"/>
          </p:nvPr>
        </p:nvSpPr>
        <p:spPr>
          <a:xfrm>
            <a:off x="188913" y="1343025"/>
            <a:ext cx="8785225" cy="4929188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endParaRPr lang="fr-FR" altLang="fr-FR" sz="2400" dirty="0" smtClean="0"/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fr-FR" altLang="fr-FR" sz="2400" dirty="0" smtClean="0"/>
          </a:p>
          <a:p>
            <a:pPr eaLnBrk="1" hangingPunct="1">
              <a:defRPr/>
            </a:pPr>
            <a:r>
              <a:rPr lang="fr-FR" altLang="fr-FR" sz="1800" dirty="0" smtClean="0"/>
              <a:t>Informations du niveau de la « notice d’exemplaire »</a:t>
            </a:r>
          </a:p>
          <a:p>
            <a:pPr lvl="1" eaLnBrk="1" hangingPunct="1">
              <a:defRPr/>
            </a:pPr>
            <a:endParaRPr lang="fr-FR" altLang="fr-FR" sz="1400" dirty="0" smtClean="0"/>
          </a:p>
          <a:p>
            <a:pPr lvl="1" eaLnBrk="1" hangingPunct="1">
              <a:defRPr/>
            </a:pPr>
            <a:r>
              <a:rPr lang="fr-FR" altLang="fr-FR" sz="1400" dirty="0" smtClean="0"/>
              <a:t>Une note de contenu spécifique à la bibliothèque</a:t>
            </a:r>
          </a:p>
          <a:p>
            <a:pPr lvl="1" eaLnBrk="1" hangingPunct="1">
              <a:defRPr/>
            </a:pPr>
            <a:endParaRPr lang="fr-FR" altLang="fr-FR" sz="2000" dirty="0" smtClean="0"/>
          </a:p>
          <a:p>
            <a:pPr lvl="1" eaLnBrk="1" hangingPunct="1">
              <a:defRPr/>
            </a:pPr>
            <a:endParaRPr lang="fr-FR" altLang="fr-FR" sz="2000" dirty="0" smtClean="0"/>
          </a:p>
          <a:p>
            <a:pPr lvl="1" eaLnBrk="1" hangingPunct="1">
              <a:defRPr/>
            </a:pPr>
            <a:endParaRPr lang="fr-FR" altLang="fr-FR" sz="2000" dirty="0" smtClean="0"/>
          </a:p>
          <a:p>
            <a:pPr marL="423862" lvl="1" indent="0" eaLnBrk="1" hangingPunct="1">
              <a:buFont typeface="Arial" panose="020B0604020202020204" pitchFamily="34" charset="0"/>
              <a:buNone/>
              <a:defRPr/>
            </a:pPr>
            <a:endParaRPr lang="fr-FR" altLang="fr-FR" sz="2000" dirty="0" smtClean="0"/>
          </a:p>
          <a:p>
            <a:pPr lvl="1" eaLnBrk="1" hangingPunct="1">
              <a:defRPr/>
            </a:pPr>
            <a:r>
              <a:rPr lang="fr-FR" altLang="fr-FR" sz="1400" dirty="0" smtClean="0"/>
              <a:t>Une classification différente de celle mentionnée dans la notice du document, utilisée dans la bibliothèque</a:t>
            </a:r>
          </a:p>
          <a:p>
            <a:pPr lvl="1" eaLnBrk="1" hangingPunct="1">
              <a:defRPr/>
            </a:pPr>
            <a:endParaRPr lang="fr-FR" altLang="fr-FR" sz="2000" dirty="0" smtClean="0"/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fr-FR" altLang="fr-FR" sz="2400" dirty="0" smtClean="0"/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fr-FR" altLang="fr-FR" sz="2400" dirty="0" smtClean="0"/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fr-FR" altLang="fr-FR" sz="2400" dirty="0" smtClean="0"/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fr-FR" altLang="fr-FR" sz="2400" dirty="0" smtClean="0"/>
          </a:p>
          <a:p>
            <a:pPr eaLnBrk="1" hangingPunct="1">
              <a:defRPr/>
            </a:pPr>
            <a:endParaRPr lang="fr-FR" altLang="fr-FR" sz="2400" dirty="0" smtClean="0"/>
          </a:p>
        </p:txBody>
      </p:sp>
      <p:pic>
        <p:nvPicPr>
          <p:cNvPr id="31748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936625"/>
            <a:ext cx="3192462" cy="10461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749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3284538"/>
            <a:ext cx="3981450" cy="10255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750" name="Imag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1063" y="4945063"/>
            <a:ext cx="2322512" cy="1327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La validation de la saisie</a:t>
            </a:r>
          </a:p>
        </p:txBody>
      </p:sp>
      <p:sp>
        <p:nvSpPr>
          <p:cNvPr id="32771" name="Espace réservé du contenu 2"/>
          <p:cNvSpPr>
            <a:spLocks noGrp="1"/>
          </p:cNvSpPr>
          <p:nvPr>
            <p:ph idx="1"/>
          </p:nvPr>
        </p:nvSpPr>
        <p:spPr>
          <a:xfrm>
            <a:off x="250825" y="1196975"/>
            <a:ext cx="8785225" cy="4929188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fr-FR" altLang="fr-FR" sz="20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000" smtClean="0"/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fr-FR" altLang="fr-FR" sz="2000" smtClean="0"/>
              <a:t>		 : ne sauvegarde pas les données saisies  </a:t>
            </a:r>
          </a:p>
          <a:p>
            <a:pPr lvl="2" eaLnBrk="1" hangingPunct="1">
              <a:buFont typeface="Arial" panose="020B0604020202020204" pitchFamily="34" charset="0"/>
              <a:buNone/>
            </a:pPr>
            <a:r>
              <a:rPr lang="fr-FR" altLang="fr-FR" sz="1600" smtClean="0"/>
              <a:t>	 </a:t>
            </a:r>
            <a:r>
              <a:rPr lang="fr-FR" altLang="fr-FR" sz="2000" smtClean="0"/>
              <a:t>retourne à l’écran précédent « Données d’exemplaires »</a:t>
            </a:r>
          </a:p>
          <a:p>
            <a:pPr lvl="2" eaLnBrk="1" hangingPunct="1">
              <a:buFont typeface="Arial" panose="020B0604020202020204" pitchFamily="34" charset="0"/>
              <a:buNone/>
            </a:pPr>
            <a:endParaRPr lang="fr-FR" altLang="fr-FR" sz="2000" smtClean="0"/>
          </a:p>
          <a:p>
            <a:pPr lvl="2" eaLnBrk="1" hangingPunct="1">
              <a:buFont typeface="Arial" panose="020B0604020202020204" pitchFamily="34" charset="0"/>
              <a:buNone/>
            </a:pPr>
            <a:endParaRPr lang="fr-FR" altLang="fr-FR" sz="2000" smtClean="0"/>
          </a:p>
          <a:p>
            <a:pPr lvl="2" eaLnBrk="1" hangingPunct="1">
              <a:buFont typeface="Arial" panose="020B0604020202020204" pitchFamily="34" charset="0"/>
              <a:buNone/>
            </a:pPr>
            <a:r>
              <a:rPr lang="fr-FR" altLang="fr-FR" sz="1600" smtClean="0"/>
              <a:t> </a:t>
            </a:r>
            <a:r>
              <a:rPr lang="fr-FR" altLang="fr-FR" sz="2000" smtClean="0"/>
              <a:t>: valide les données saisies</a:t>
            </a:r>
          </a:p>
          <a:p>
            <a:pPr lvl="2" eaLnBrk="1" hangingPunct="1">
              <a:buFont typeface="Arial" panose="020B0604020202020204" pitchFamily="34" charset="0"/>
              <a:buNone/>
            </a:pPr>
            <a:r>
              <a:rPr lang="fr-FR" altLang="fr-FR" sz="2000" smtClean="0"/>
              <a:t>	 retourne à l’écran précédent « Données d’exemplaires »</a:t>
            </a:r>
            <a:br>
              <a:rPr lang="fr-FR" altLang="fr-FR" sz="2000" smtClean="0"/>
            </a:br>
            <a:r>
              <a:rPr lang="fr-FR" altLang="fr-FR" sz="2000" smtClean="0"/>
              <a:t> et affiche l’exemplaire créé (en format)</a:t>
            </a:r>
          </a:p>
          <a:p>
            <a:pPr lvl="2" eaLnBrk="1" hangingPunct="1">
              <a:buFont typeface="Arial" panose="020B0604020202020204" pitchFamily="34" charset="0"/>
              <a:buNone/>
            </a:pPr>
            <a:endParaRPr lang="fr-FR" altLang="fr-FR" sz="2000" smtClean="0"/>
          </a:p>
          <a:p>
            <a:pPr lvl="2" eaLnBrk="1" hangingPunct="1">
              <a:buFont typeface="Arial" panose="020B0604020202020204" pitchFamily="34" charset="0"/>
              <a:buNone/>
            </a:pPr>
            <a:endParaRPr lang="fr-FR" altLang="fr-FR" sz="2000" smtClean="0"/>
          </a:p>
          <a:p>
            <a:pPr lvl="2" eaLnBrk="1" hangingPunct="1">
              <a:buFont typeface="Arial" panose="020B0604020202020204" pitchFamily="34" charset="0"/>
              <a:buNone/>
            </a:pPr>
            <a:endParaRPr lang="fr-FR" altLang="fr-FR" sz="2000" smtClean="0"/>
          </a:p>
          <a:p>
            <a:pPr lvl="1" eaLnBrk="1" hangingPunct="1"/>
            <a:endParaRPr lang="fr-FR" altLang="fr-FR" sz="2000" smtClean="0"/>
          </a:p>
          <a:p>
            <a:pPr lvl="1" eaLnBrk="1" hangingPunct="1">
              <a:buFont typeface="Arial" panose="020B0604020202020204" pitchFamily="34" charset="0"/>
              <a:buNone/>
            </a:pPr>
            <a:endParaRPr lang="fr-FR" altLang="fr-FR" sz="20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</p:txBody>
      </p:sp>
      <p:pic>
        <p:nvPicPr>
          <p:cNvPr id="3277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38" y="1916113"/>
            <a:ext cx="7239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38" y="3357563"/>
            <a:ext cx="7239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4" name="Imag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2038" y="4652963"/>
            <a:ext cx="4502150" cy="11445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68538" y="3716338"/>
            <a:ext cx="4381500" cy="19431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243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La notice d’exemplaire</a:t>
            </a:r>
          </a:p>
        </p:txBody>
      </p:sp>
      <p:sp>
        <p:nvSpPr>
          <p:cNvPr id="10244" name="Espace réservé du contenu 2"/>
          <p:cNvSpPr>
            <a:spLocks noGrp="1"/>
          </p:cNvSpPr>
          <p:nvPr>
            <p:ph idx="1"/>
          </p:nvPr>
        </p:nvSpPr>
        <p:spPr>
          <a:xfrm>
            <a:off x="179388" y="1268413"/>
            <a:ext cx="8785225" cy="4929187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fr-FR" altLang="fr-FR" sz="2400" u="sng" smtClean="0"/>
              <a:t>Rappel</a:t>
            </a:r>
            <a:r>
              <a:rPr lang="fr-FR" altLang="fr-FR" sz="2400" smtClean="0"/>
              <a:t> :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fr-FR" altLang="fr-FR" sz="2000" smtClean="0"/>
              <a:t>sous une notice de ressource continue : </a:t>
            </a:r>
          </a:p>
          <a:p>
            <a:pPr eaLnBrk="1" hangingPunct="1"/>
            <a:r>
              <a:rPr lang="fr-FR" altLang="fr-FR" sz="2000" smtClean="0"/>
              <a:t>il ne peut y avoir qu’une seule notice d’exemplaire par bibliothèque</a:t>
            </a:r>
          </a:p>
          <a:p>
            <a:pPr eaLnBrk="1" hangingPunct="1"/>
            <a:r>
              <a:rPr lang="fr-FR" altLang="fr-FR" sz="2000" smtClean="0"/>
              <a:t>chaque notice d’exemplaire peut accueillir jusqu’à 99 occurences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/>
            <a:endParaRPr lang="fr-FR" altLang="fr-FR" sz="2400" smtClean="0"/>
          </a:p>
        </p:txBody>
      </p:sp>
      <p:cxnSp>
        <p:nvCxnSpPr>
          <p:cNvPr id="11" name="Connecteur droit 10"/>
          <p:cNvCxnSpPr/>
          <p:nvPr/>
        </p:nvCxnSpPr>
        <p:spPr>
          <a:xfrm>
            <a:off x="1619250" y="4437063"/>
            <a:ext cx="720725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1619250" y="4868863"/>
            <a:ext cx="720725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1619250" y="4437063"/>
            <a:ext cx="0" cy="43180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6372225" y="5157788"/>
            <a:ext cx="936625" cy="0"/>
          </a:xfrm>
          <a:prstGeom prst="line">
            <a:avLst/>
          </a:prstGeom>
          <a:ln w="381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6372225" y="5516563"/>
            <a:ext cx="936625" cy="0"/>
          </a:xfrm>
          <a:prstGeom prst="line">
            <a:avLst/>
          </a:prstGeom>
          <a:ln w="381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0" name="ZoneTexte 33"/>
          <p:cNvSpPr txBox="1">
            <a:spLocks noChangeArrowheads="1"/>
          </p:cNvSpPr>
          <p:nvPr/>
        </p:nvSpPr>
        <p:spPr bwMode="auto">
          <a:xfrm>
            <a:off x="6621463" y="3644900"/>
            <a:ext cx="25225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400">
                <a:latin typeface="Arial" panose="020B0604020202020204" pitchFamily="34" charset="0"/>
                <a:cs typeface="Arial" panose="020B0604020202020204" pitchFamily="34" charset="0"/>
              </a:rPr>
              <a:t>1 notice d’exemplaire « e01 »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179388" y="4508500"/>
            <a:ext cx="14795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fr-FR" sz="1400" b="1" dirty="0">
                <a:solidFill>
                  <a:schemeClr val="accent2">
                    <a:lumMod val="75000"/>
                  </a:schemeClr>
                </a:solidFill>
                <a:latin typeface="Arial" charset="0"/>
                <a:cs typeface="Arial" charset="0"/>
              </a:rPr>
              <a:t>1</a:t>
            </a:r>
            <a:r>
              <a:rPr lang="fr-FR" sz="1400" b="1" baseline="30000" dirty="0">
                <a:solidFill>
                  <a:schemeClr val="accent2">
                    <a:lumMod val="75000"/>
                  </a:schemeClr>
                </a:solidFill>
                <a:latin typeface="Arial" charset="0"/>
                <a:cs typeface="Arial" charset="0"/>
              </a:rPr>
              <a:t>ère</a:t>
            </a:r>
            <a:r>
              <a:rPr lang="fr-FR" sz="1400" b="1" dirty="0">
                <a:solidFill>
                  <a:schemeClr val="accent2">
                    <a:lumMod val="75000"/>
                  </a:schemeClr>
                </a:solidFill>
                <a:latin typeface="Arial" charset="0"/>
                <a:cs typeface="Arial" charset="0"/>
              </a:rPr>
              <a:t> occurrence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7380288" y="5084763"/>
            <a:ext cx="1563687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fr-FR" sz="1400" b="1" dirty="0">
                <a:solidFill>
                  <a:schemeClr val="accent4">
                    <a:lumMod val="50000"/>
                  </a:schemeClr>
                </a:solidFill>
                <a:latin typeface="Arial" charset="0"/>
                <a:cs typeface="Arial" charset="0"/>
              </a:rPr>
              <a:t>2</a:t>
            </a:r>
            <a:r>
              <a:rPr lang="fr-FR" sz="1400" b="1" baseline="30000" dirty="0">
                <a:solidFill>
                  <a:schemeClr val="accent4">
                    <a:lumMod val="50000"/>
                  </a:schemeClr>
                </a:solidFill>
                <a:latin typeface="Arial" charset="0"/>
                <a:cs typeface="Arial" charset="0"/>
              </a:rPr>
              <a:t>nde</a:t>
            </a:r>
            <a:r>
              <a:rPr lang="fr-FR" sz="1400" b="1" dirty="0">
                <a:solidFill>
                  <a:schemeClr val="accent4">
                    <a:lumMod val="50000"/>
                  </a:schemeClr>
                </a:solidFill>
                <a:latin typeface="Arial" charset="0"/>
                <a:cs typeface="Arial" charset="0"/>
              </a:rPr>
              <a:t>  occurrence</a:t>
            </a:r>
          </a:p>
        </p:txBody>
      </p:sp>
      <p:sp>
        <p:nvSpPr>
          <p:cNvPr id="6" name="Flèche droite 5"/>
          <p:cNvSpPr/>
          <p:nvPr/>
        </p:nvSpPr>
        <p:spPr>
          <a:xfrm>
            <a:off x="4356100" y="3716338"/>
            <a:ext cx="1944688" cy="144462"/>
          </a:xfrm>
          <a:prstGeom prst="rightArrow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cxnSp>
        <p:nvCxnSpPr>
          <p:cNvPr id="20" name="Connecteur droit 19"/>
          <p:cNvCxnSpPr/>
          <p:nvPr/>
        </p:nvCxnSpPr>
        <p:spPr>
          <a:xfrm flipV="1">
            <a:off x="7308850" y="5157788"/>
            <a:ext cx="0" cy="358775"/>
          </a:xfrm>
          <a:prstGeom prst="line">
            <a:avLst/>
          </a:prstGeom>
          <a:ln w="381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>
                <a:solidFill>
                  <a:srgbClr val="002060"/>
                </a:solidFill>
              </a:rPr>
              <a:t>En résumé</a:t>
            </a:r>
          </a:p>
        </p:txBody>
      </p:sp>
      <p:sp>
        <p:nvSpPr>
          <p:cNvPr id="33795" name="Espace réservé du contenu 2"/>
          <p:cNvSpPr>
            <a:spLocks noGrp="1"/>
          </p:cNvSpPr>
          <p:nvPr>
            <p:ph idx="1"/>
          </p:nvPr>
        </p:nvSpPr>
        <p:spPr>
          <a:xfrm>
            <a:off x="250825" y="1052513"/>
            <a:ext cx="8642350" cy="5184775"/>
          </a:xfrm>
        </p:spPr>
        <p:txBody>
          <a:bodyPr/>
          <a:lstStyle/>
          <a:p>
            <a:pPr eaLnBrk="1" hangingPunct="1"/>
            <a:r>
              <a:rPr lang="fr-FR" altLang="fr-FR" sz="2000" dirty="0" smtClean="0"/>
              <a:t>1 notice d’exemplaire par bibliothèque</a:t>
            </a:r>
          </a:p>
          <a:p>
            <a:pPr eaLnBrk="1" hangingPunct="1"/>
            <a:endParaRPr lang="fr-FR" altLang="fr-FR" sz="800" dirty="0" smtClean="0"/>
          </a:p>
          <a:p>
            <a:pPr eaLnBrk="1" hangingPunct="1"/>
            <a:r>
              <a:rPr lang="fr-FR" altLang="fr-FR" sz="2000" dirty="0" smtClean="0"/>
              <a:t>Autant d’occurrences que d’exemplaires différents reçus</a:t>
            </a:r>
          </a:p>
          <a:p>
            <a:pPr eaLnBrk="1" hangingPunct="1"/>
            <a:endParaRPr lang="fr-FR" altLang="fr-FR" sz="800" dirty="0" smtClean="0"/>
          </a:p>
          <a:p>
            <a:pPr eaLnBrk="1" hangingPunct="1"/>
            <a:r>
              <a:rPr lang="fr-FR" altLang="fr-FR" sz="2000" dirty="0" smtClean="0"/>
              <a:t>3 blocs de données à renseigner obligatoirement :</a:t>
            </a:r>
          </a:p>
          <a:p>
            <a:pPr lvl="1" eaLnBrk="1" hangingPunct="1"/>
            <a:r>
              <a:rPr lang="fr-FR" altLang="fr-FR" sz="1600" dirty="0" smtClean="0"/>
              <a:t>1 bloc commun : « Données générales » </a:t>
            </a:r>
          </a:p>
          <a:p>
            <a:pPr lvl="1" eaLnBrk="1" hangingPunct="1"/>
            <a:r>
              <a:rPr lang="fr-FR" altLang="fr-FR" sz="1600" dirty="0" smtClean="0"/>
              <a:t>2 blocs liés à chaque occurrence (EXX et CXX)</a:t>
            </a:r>
          </a:p>
          <a:p>
            <a:pPr lvl="1" eaLnBrk="1" hangingPunct="1"/>
            <a:endParaRPr lang="fr-FR" altLang="fr-FR" sz="800" dirty="0" smtClean="0"/>
          </a:p>
          <a:p>
            <a:pPr eaLnBrk="1" hangingPunct="1"/>
            <a:r>
              <a:rPr lang="fr-FR" altLang="fr-FR" sz="2000" dirty="0" smtClean="0"/>
              <a:t>1 bloc de données locales facultatives </a:t>
            </a:r>
            <a:r>
              <a:rPr lang="fr-FR" altLang="fr-FR" sz="1600" dirty="0" smtClean="0"/>
              <a:t>(niveau notice d’exemplaire)</a:t>
            </a:r>
          </a:p>
          <a:p>
            <a:pPr eaLnBrk="1" hangingPunct="1"/>
            <a:endParaRPr lang="fr-FR" altLang="fr-FR" sz="800" dirty="0" smtClean="0"/>
          </a:p>
          <a:p>
            <a:pPr eaLnBrk="1" hangingPunct="1"/>
            <a:r>
              <a:rPr lang="fr-FR" altLang="fr-FR" sz="2000" dirty="0" smtClean="0"/>
              <a:t>Données à renseigner</a:t>
            </a:r>
          </a:p>
          <a:p>
            <a:pPr lvl="1" eaLnBrk="1" hangingPunct="1"/>
            <a:r>
              <a:rPr lang="fr-FR" altLang="fr-FR" sz="1600" dirty="0" smtClean="0"/>
              <a:t>Via une sélection dans un menu déroulant</a:t>
            </a:r>
          </a:p>
          <a:p>
            <a:pPr lvl="1" eaLnBrk="1" hangingPunct="1"/>
            <a:r>
              <a:rPr lang="fr-FR" altLang="fr-FR" sz="1600" dirty="0" smtClean="0"/>
              <a:t>Via la saisie dans un champ</a:t>
            </a:r>
          </a:p>
          <a:p>
            <a:pPr lvl="1" eaLnBrk="1" hangingPunct="1"/>
            <a:endParaRPr lang="fr-FR" altLang="fr-FR" sz="800" dirty="0" smtClean="0"/>
          </a:p>
          <a:p>
            <a:pPr eaLnBrk="1" hangingPunct="1"/>
            <a:r>
              <a:rPr lang="fr-FR" altLang="fr-FR" sz="2000" dirty="0" smtClean="0"/>
              <a:t>Pour afficher un champ : </a:t>
            </a:r>
          </a:p>
          <a:p>
            <a:pPr eaLnBrk="1" hangingPunct="1"/>
            <a:r>
              <a:rPr lang="fr-FR" altLang="fr-FR" sz="2000" dirty="0" smtClean="0"/>
              <a:t>Pour supprimer un champ : </a:t>
            </a:r>
          </a:p>
          <a:p>
            <a:pPr eaLnBrk="1" hangingPunct="1"/>
            <a:r>
              <a:rPr lang="fr-FR" altLang="fr-FR" sz="2000" dirty="0" smtClean="0"/>
              <a:t>Pour ouvrir le manuel d’aide : </a:t>
            </a:r>
          </a:p>
          <a:p>
            <a:pPr eaLnBrk="1" hangingPunct="1"/>
            <a:r>
              <a:rPr lang="fr-FR" altLang="fr-FR" sz="2000" dirty="0" smtClean="0"/>
              <a:t>Pour valider la notice d’exemplaire : 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000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dirty="0" smtClean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6100" y="5229225"/>
            <a:ext cx="190500" cy="2571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5589588"/>
            <a:ext cx="190500" cy="2571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3798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5832475"/>
            <a:ext cx="7239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9" name="Imag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4838700"/>
            <a:ext cx="2311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La création d’un exemplaire</a:t>
            </a:r>
          </a:p>
        </p:txBody>
      </p:sp>
      <p:sp>
        <p:nvSpPr>
          <p:cNvPr id="12291" name="Espace réservé du contenu 2"/>
          <p:cNvSpPr>
            <a:spLocks noGrp="1"/>
          </p:cNvSpPr>
          <p:nvPr>
            <p:ph idx="1"/>
          </p:nvPr>
        </p:nvSpPr>
        <p:spPr>
          <a:xfrm>
            <a:off x="250825" y="1196975"/>
            <a:ext cx="8785225" cy="4929188"/>
          </a:xfrm>
        </p:spPr>
        <p:txBody>
          <a:bodyPr/>
          <a:lstStyle/>
          <a:p>
            <a:pPr eaLnBrk="1" hangingPunct="1"/>
            <a:r>
              <a:rPr lang="fr-FR" altLang="fr-FR" sz="2400" smtClean="0"/>
              <a:t>La création ne concerne que les données d’exemplaires 	Aucune intervention n’est possible sur la notice bibliographique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/>
            <a:r>
              <a:rPr lang="fr-FR" altLang="fr-FR" sz="2400" smtClean="0"/>
              <a:t>On ne peut créer un exemplaire que pour sa propre bibliothèque</a:t>
            </a:r>
          </a:p>
          <a:p>
            <a:pPr eaLnBrk="1" hangingPunct="1"/>
            <a:endParaRPr lang="fr-FR" altLang="fr-FR" sz="2400" smtClean="0"/>
          </a:p>
          <a:p>
            <a:pPr eaLnBrk="1" hangingPunct="1"/>
            <a:r>
              <a:rPr lang="fr-FR" altLang="fr-FR" sz="2400" smtClean="0"/>
              <a:t>Tout exemplaire créé dans Colodus est immédiatement visible dans le catalogue Sudoc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/>
            <a:endParaRPr lang="fr-FR" altLang="fr-F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La création d’un exemplaire</a:t>
            </a:r>
          </a:p>
        </p:txBody>
      </p:sp>
      <p:sp>
        <p:nvSpPr>
          <p:cNvPr id="14339" name="Espace réservé du contenu 2"/>
          <p:cNvSpPr>
            <a:spLocks noGrp="1"/>
          </p:cNvSpPr>
          <p:nvPr>
            <p:ph idx="1"/>
          </p:nvPr>
        </p:nvSpPr>
        <p:spPr>
          <a:xfrm>
            <a:off x="250825" y="1196975"/>
            <a:ext cx="8785225" cy="4929188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fr-FR" altLang="fr-FR" sz="2400" smtClean="0"/>
              <a:t>L’écran de création s’obtient à partir d’une notice en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fr-FR" altLang="fr-FR" sz="2400" smtClean="0"/>
              <a:t>affichage détaillé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/>
            <a:endParaRPr lang="fr-FR" altLang="fr-FR" sz="2400" smtClean="0"/>
          </a:p>
        </p:txBody>
      </p:sp>
      <p:pic>
        <p:nvPicPr>
          <p:cNvPr id="14340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338" y="2565400"/>
            <a:ext cx="7067550" cy="26955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539750" y="0"/>
            <a:ext cx="8229600" cy="1143000"/>
          </a:xfrm>
        </p:spPr>
        <p:txBody>
          <a:bodyPr/>
          <a:lstStyle/>
          <a:p>
            <a:pPr eaLnBrk="1" hangingPunct="1"/>
            <a:r>
              <a:rPr lang="fr-FR" altLang="fr-FR" smtClean="0"/>
              <a:t>La création d’un exemplaire</a:t>
            </a:r>
          </a:p>
        </p:txBody>
      </p:sp>
      <p:sp>
        <p:nvSpPr>
          <p:cNvPr id="16387" name="Espace réservé du contenu 2"/>
          <p:cNvSpPr>
            <a:spLocks noGrp="1"/>
          </p:cNvSpPr>
          <p:nvPr>
            <p:ph idx="1"/>
          </p:nvPr>
        </p:nvSpPr>
        <p:spPr>
          <a:xfrm>
            <a:off x="395288" y="2276475"/>
            <a:ext cx="3744912" cy="3562350"/>
          </a:xfrm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fr-FR" altLang="fr-FR" sz="2400" smtClean="0"/>
              <a:t>Il n’existe pas de notice d’exemplaire</a:t>
            </a:r>
          </a:p>
          <a:p>
            <a:pPr eaLnBrk="1" hangingPunct="1"/>
            <a:endParaRPr lang="fr-FR" altLang="fr-FR" sz="2000" smtClean="0"/>
          </a:p>
          <a:p>
            <a:pPr eaLnBrk="1" hangingPunct="1"/>
            <a:endParaRPr lang="fr-FR" altLang="fr-FR" sz="2000" smtClean="0"/>
          </a:p>
          <a:p>
            <a:pPr eaLnBrk="1" hangingPunct="1"/>
            <a:endParaRPr lang="fr-FR" altLang="fr-FR" sz="2000" smtClean="0"/>
          </a:p>
          <a:p>
            <a:pPr eaLnBrk="1" hangingPunct="1"/>
            <a:endParaRPr lang="fr-FR" altLang="fr-FR" sz="2000" smtClean="0"/>
          </a:p>
          <a:p>
            <a:pPr eaLnBrk="1" hangingPunct="1"/>
            <a:r>
              <a:rPr lang="fr-FR" altLang="fr-FR" sz="2000" smtClean="0"/>
              <a:t>Cliquer sur </a:t>
            </a:r>
          </a:p>
          <a:p>
            <a:pPr eaLnBrk="1" hangingPunct="1"/>
            <a:r>
              <a:rPr lang="fr-FR" altLang="fr-FR" sz="2000" smtClean="0"/>
              <a:t>Créer la notice d’exemplaire </a:t>
            </a:r>
            <a:r>
              <a:rPr lang="fr-FR" altLang="fr-FR" sz="2000" u="sng" smtClean="0"/>
              <a:t>et</a:t>
            </a:r>
            <a:r>
              <a:rPr lang="fr-FR" altLang="fr-FR" sz="2000" smtClean="0"/>
              <a:t> la première occurrence</a:t>
            </a:r>
          </a:p>
          <a:p>
            <a:pPr eaLnBrk="1" hangingPunct="1"/>
            <a:endParaRPr lang="fr-FR" altLang="fr-FR" sz="2400" smtClean="0"/>
          </a:p>
          <a:p>
            <a:pPr eaLnBrk="1" hangingPunct="1"/>
            <a:endParaRPr lang="fr-FR" altLang="fr-FR" sz="1600" smtClean="0"/>
          </a:p>
          <a:p>
            <a:pPr eaLnBrk="1" hangingPunct="1"/>
            <a:endParaRPr lang="fr-FR" altLang="fr-FR" sz="2400" smtClean="0"/>
          </a:p>
        </p:txBody>
      </p:sp>
      <p:sp>
        <p:nvSpPr>
          <p:cNvPr id="16388" name="Espace réservé du contenu 2"/>
          <p:cNvSpPr txBox="1">
            <a:spLocks/>
          </p:cNvSpPr>
          <p:nvPr/>
        </p:nvSpPr>
        <p:spPr bwMode="auto">
          <a:xfrm>
            <a:off x="4787900" y="2276475"/>
            <a:ext cx="3744913" cy="352901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4873" tIns="42436" rIns="84873" bIns="42436"/>
          <a:lstStyle>
            <a:lvl1pPr marL="317500" indent="-317500"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 eaLnBrk="1" hangingPunct="1"/>
            <a:r>
              <a:rPr lang="fr-FR" altLang="fr-FR" sz="2600">
                <a:cs typeface="Arial" panose="020B0604020202020204" pitchFamily="34" charset="0"/>
              </a:rPr>
              <a:t>Il existe déjà une notice d’exemplaire</a:t>
            </a:r>
          </a:p>
          <a:p>
            <a:pPr eaLnBrk="1" hangingPunct="1"/>
            <a:endParaRPr lang="fr-FR" altLang="fr-FR" sz="2600">
              <a:cs typeface="Arial" panose="020B0604020202020204" pitchFamily="34" charset="0"/>
            </a:endParaRPr>
          </a:p>
          <a:p>
            <a:pPr eaLnBrk="1" hangingPunct="1"/>
            <a:endParaRPr lang="fr-FR" altLang="fr-FR" sz="2600">
              <a:cs typeface="Arial" panose="020B0604020202020204" pitchFamily="34" charset="0"/>
            </a:endParaRPr>
          </a:p>
          <a:p>
            <a:pPr eaLnBrk="1" hangingPunct="1"/>
            <a:endParaRPr lang="fr-FR" altLang="fr-FR" sz="1100">
              <a:cs typeface="Arial" panose="020B0604020202020204" pitchFamily="34" charset="0"/>
            </a:endParaRPr>
          </a:p>
          <a:p>
            <a:pPr eaLnBrk="1" hangingPunct="1"/>
            <a:r>
              <a:rPr lang="fr-FR" altLang="fr-FR" sz="2000">
                <a:cs typeface="Arial" panose="020B0604020202020204" pitchFamily="34" charset="0"/>
              </a:rPr>
              <a:t>Cliquer sur </a:t>
            </a:r>
          </a:p>
          <a:p>
            <a:pPr eaLnBrk="1" hangingPunct="1"/>
            <a:r>
              <a:rPr lang="fr-FR" altLang="fr-FR" sz="2000">
                <a:cs typeface="Arial" panose="020B0604020202020204" pitchFamily="34" charset="0"/>
              </a:rPr>
              <a:t>Créer la nouvelle occurrence</a:t>
            </a:r>
          </a:p>
          <a:p>
            <a:pPr eaLnBrk="1" hangingPunct="1"/>
            <a:endParaRPr lang="fr-FR" altLang="fr-FR" sz="2000">
              <a:cs typeface="Arial" panose="020B0604020202020204" pitchFamily="34" charset="0"/>
            </a:endParaRPr>
          </a:p>
          <a:p>
            <a:pPr eaLnBrk="1" hangingPunct="1"/>
            <a:endParaRPr lang="fr-FR" altLang="fr-FR" sz="2400">
              <a:cs typeface="Arial" panose="020B0604020202020204" pitchFamily="34" charset="0"/>
            </a:endParaRPr>
          </a:p>
        </p:txBody>
      </p:sp>
      <p:sp>
        <p:nvSpPr>
          <p:cNvPr id="16389" name="Espace réservé du contenu 2"/>
          <p:cNvSpPr txBox="1">
            <a:spLocks/>
          </p:cNvSpPr>
          <p:nvPr/>
        </p:nvSpPr>
        <p:spPr bwMode="auto">
          <a:xfrm>
            <a:off x="250825" y="981075"/>
            <a:ext cx="871378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873" tIns="42436" rIns="84873" bIns="42436"/>
          <a:lstStyle>
            <a:lvl1pPr marL="317500" indent="-317500"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fr-FR" altLang="fr-FR" sz="2400">
                <a:cs typeface="Arial" panose="020B0604020202020204" pitchFamily="34" charset="0"/>
              </a:rPr>
              <a:t>2 cas de figure: </a:t>
            </a:r>
          </a:p>
        </p:txBody>
      </p:sp>
      <p:pic>
        <p:nvPicPr>
          <p:cNvPr id="163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3013" y="4581525"/>
            <a:ext cx="1219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8475" y="4300538"/>
            <a:ext cx="1219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à coins arrondis 9"/>
          <p:cNvSpPr/>
          <p:nvPr/>
        </p:nvSpPr>
        <p:spPr>
          <a:xfrm>
            <a:off x="7164388" y="5516563"/>
            <a:ext cx="1655762" cy="1081087"/>
          </a:xfrm>
          <a:prstGeom prst="wedgeRoundRectCallout">
            <a:avLst>
              <a:gd name="adj1" fmla="val 57249"/>
              <a:gd name="adj2" fmla="val 66294"/>
              <a:gd name="adj3" fmla="val 16667"/>
            </a:avLst>
          </a:prstGeom>
          <a:solidFill>
            <a:schemeClr val="bg1">
              <a:lumMod val="6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FR" sz="1200" dirty="0">
                <a:solidFill>
                  <a:srgbClr val="002060"/>
                </a:solidFill>
              </a:rPr>
              <a:t>On pourra créer un exemplaire à partir du formulaire « standard » OU d’un formulaire « personnalisé ».  </a:t>
            </a:r>
          </a:p>
        </p:txBody>
      </p:sp>
      <p:pic>
        <p:nvPicPr>
          <p:cNvPr id="16393" name="Imag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363" y="3325813"/>
            <a:ext cx="3560762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4" name="Imag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4613" y="3257550"/>
            <a:ext cx="3011487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L’écran de création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0825" y="1196975"/>
            <a:ext cx="8785225" cy="4929188"/>
          </a:xfrm>
        </p:spPr>
        <p:txBody>
          <a:bodyPr rtlCol="0">
            <a:normAutofit lnSpcReduction="10000"/>
          </a:bodyPr>
          <a:lstStyle/>
          <a:p>
            <a:pPr marL="318268" indent="-318268" defTabSz="848715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2400" dirty="0" smtClean="0"/>
              <a:t>3 blocs affichés par défaut : </a:t>
            </a:r>
          </a:p>
          <a:p>
            <a:pPr marL="318268" indent="-318268" defTabSz="848715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sz="2400" dirty="0" smtClean="0"/>
          </a:p>
          <a:p>
            <a:pPr marL="318268" indent="-318268" defTabSz="848715" eaLnBrk="1" fontAlgn="auto" hangingPunct="1">
              <a:spcAft>
                <a:spcPts val="0"/>
              </a:spcAft>
              <a:defRPr/>
            </a:pPr>
            <a:r>
              <a:rPr lang="fr-FR" sz="2000" dirty="0" smtClean="0"/>
              <a:t>Bloc « Données générales » :</a:t>
            </a:r>
          </a:p>
          <a:p>
            <a:pPr marL="318268" indent="-318268" defTabSz="848715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2000" dirty="0" smtClean="0"/>
              <a:t>	Infos sur l’exemplaire et l’état de l’abonnement</a:t>
            </a:r>
          </a:p>
          <a:p>
            <a:pPr marL="318268" indent="-318268" defTabSz="848715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sz="2000" dirty="0" smtClean="0"/>
          </a:p>
          <a:p>
            <a:pPr marL="318268" indent="-318268" defTabSz="848715" eaLnBrk="1" fontAlgn="auto" hangingPunct="1">
              <a:spcAft>
                <a:spcPts val="0"/>
              </a:spcAft>
              <a:defRPr/>
            </a:pPr>
            <a:r>
              <a:rPr lang="fr-FR" sz="2000" dirty="0" smtClean="0"/>
              <a:t>Bloc « Localisation » </a:t>
            </a:r>
            <a:r>
              <a:rPr lang="fr-FR" sz="1400" dirty="0" smtClean="0">
                <a:solidFill>
                  <a:srgbClr val="C00000"/>
                </a:solidFill>
              </a:rPr>
              <a:t>(répétable) </a:t>
            </a:r>
            <a:r>
              <a:rPr lang="fr-FR" sz="1400" dirty="0" smtClean="0"/>
              <a:t>: </a:t>
            </a:r>
          </a:p>
          <a:p>
            <a:pPr marL="318268" indent="-318268" defTabSz="848715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2000" dirty="0" smtClean="0"/>
              <a:t>	Infos sur la bibliothèque et la disponibilité du document</a:t>
            </a:r>
          </a:p>
          <a:p>
            <a:pPr marL="318268" indent="-318268" defTabSz="848715" eaLnBrk="1" fontAlgn="auto" hangingPunct="1">
              <a:spcAft>
                <a:spcPts val="0"/>
              </a:spcAft>
              <a:defRPr/>
            </a:pPr>
            <a:endParaRPr lang="fr-FR" sz="2000" dirty="0" smtClean="0"/>
          </a:p>
          <a:p>
            <a:pPr marL="318268" indent="-318268" defTabSz="848715" eaLnBrk="1" fontAlgn="auto" hangingPunct="1">
              <a:spcAft>
                <a:spcPts val="0"/>
              </a:spcAft>
              <a:defRPr/>
            </a:pPr>
            <a:r>
              <a:rPr lang="fr-FR" sz="2000" dirty="0" smtClean="0"/>
              <a:t>Bloc « Etat de collection » </a:t>
            </a:r>
            <a:r>
              <a:rPr lang="fr-FR" sz="1400" dirty="0" smtClean="0">
                <a:solidFill>
                  <a:srgbClr val="C00000"/>
                </a:solidFill>
              </a:rPr>
              <a:t>(répétable) </a:t>
            </a:r>
            <a:r>
              <a:rPr lang="fr-FR" sz="1400" dirty="0" smtClean="0"/>
              <a:t>: </a:t>
            </a:r>
          </a:p>
          <a:p>
            <a:pPr marL="318268" indent="-318268" defTabSz="848715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2000" dirty="0" smtClean="0"/>
              <a:t>	Infos sur les numéros possédés par la bibliothèque</a:t>
            </a:r>
          </a:p>
          <a:p>
            <a:pPr marL="318268" indent="-318268" defTabSz="848715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sz="2400" dirty="0" smtClean="0"/>
          </a:p>
          <a:p>
            <a:pPr marL="318268" indent="-318268" defTabSz="848715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sz="2400" dirty="0" smtClean="0"/>
          </a:p>
          <a:p>
            <a:pPr marL="318268" indent="-318268" defTabSz="848715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2400" dirty="0" smtClean="0"/>
              <a:t>4 autres blocs éditables si besoin</a:t>
            </a:r>
          </a:p>
          <a:p>
            <a:pPr marL="318268" indent="-318268" defTabSz="848715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sz="2400" dirty="0" smtClean="0"/>
          </a:p>
          <a:p>
            <a:pPr marL="318268" indent="-318268" defTabSz="848715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sz="2400" dirty="0" smtClean="0"/>
          </a:p>
          <a:p>
            <a:pPr marL="318268" indent="-318268" defTabSz="848715" eaLnBrk="1" fontAlgn="auto" hangingPunct="1">
              <a:spcAft>
                <a:spcPts val="0"/>
              </a:spcAft>
              <a:defRPr/>
            </a:pPr>
            <a:endParaRPr lang="fr-FR" sz="2400" dirty="0"/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7900" y="2997200"/>
            <a:ext cx="1466850" cy="30480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9700" y="4005263"/>
            <a:ext cx="3622675" cy="287337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4663" y="2060575"/>
            <a:ext cx="2838450" cy="219075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439" name="Imag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7563" y="4845050"/>
            <a:ext cx="2266950" cy="1817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Consignes générales pour l’écran d’édition</a:t>
            </a:r>
          </a:p>
        </p:txBody>
      </p:sp>
      <p:sp>
        <p:nvSpPr>
          <p:cNvPr id="20483" name="Espace réservé du contenu 2"/>
          <p:cNvSpPr>
            <a:spLocks noGrp="1"/>
          </p:cNvSpPr>
          <p:nvPr>
            <p:ph idx="1"/>
          </p:nvPr>
        </p:nvSpPr>
        <p:spPr>
          <a:xfrm>
            <a:off x="250825" y="874713"/>
            <a:ext cx="8785225" cy="4930775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fr-FR" altLang="fr-FR" sz="200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fr-FR" altLang="fr-FR" sz="2000" smtClean="0"/>
              <a:t>	: Pour supprimer un champ du formulaire de saisie  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00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fr-FR" altLang="fr-FR" sz="2000" smtClean="0"/>
              <a:t>	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fr-FR" altLang="fr-FR" sz="2000" smtClean="0"/>
              <a:t> Pour ajouter un champ dans le formulaire de saisie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00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fr-FR" altLang="fr-FR" sz="2000" smtClean="0"/>
              <a:t>	: Pour consulter le manuel </a:t>
            </a:r>
            <a:r>
              <a:rPr lang="fr-FR" altLang="fr-FR" sz="1400" smtClean="0"/>
              <a:t>« Spécificités du format des données d’exemplaires » 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00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fr-FR" altLang="fr-FR" sz="2000" smtClean="0"/>
              <a:t>Les champs obligatoires apparaissent en rouge  :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0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00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fr-FR" altLang="fr-FR" sz="2000" smtClean="0"/>
              <a:t>Les messages d’erreur apparaissent dans une fenêtre « pop-up »  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0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00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fr-FR" altLang="fr-FR" sz="2000" smtClean="0"/>
              <a:t> 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/>
            <a:endParaRPr lang="fr-FR" altLang="fr-FR" sz="2400" smtClean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325" y="1308100"/>
            <a:ext cx="190500" cy="2571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297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325" y="3136900"/>
            <a:ext cx="190500" cy="2571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486" name="Imag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325" y="1970088"/>
            <a:ext cx="3838575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7" name="Imag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4249738"/>
            <a:ext cx="2574925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Le bloc « Données générales »</a:t>
            </a:r>
          </a:p>
        </p:txBody>
      </p:sp>
      <p:sp>
        <p:nvSpPr>
          <p:cNvPr id="6" name="Rectangle 5"/>
          <p:cNvSpPr/>
          <p:nvPr/>
        </p:nvSpPr>
        <p:spPr>
          <a:xfrm>
            <a:off x="1835150" y="2492375"/>
            <a:ext cx="5473700" cy="33131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1476375" y="2708275"/>
            <a:ext cx="6408738" cy="360045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1619250" y="908050"/>
            <a:ext cx="6408738" cy="728663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9" name="Flèche droite 8"/>
          <p:cNvSpPr/>
          <p:nvPr/>
        </p:nvSpPr>
        <p:spPr>
          <a:xfrm>
            <a:off x="792163" y="2986088"/>
            <a:ext cx="935037" cy="433387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pic>
        <p:nvPicPr>
          <p:cNvPr id="21511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2052638"/>
            <a:ext cx="6764338" cy="3338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Le bloc « Données générales »</a:t>
            </a:r>
          </a:p>
        </p:txBody>
      </p:sp>
      <p:sp>
        <p:nvSpPr>
          <p:cNvPr id="22531" name="Espace réservé du contenu 2"/>
          <p:cNvSpPr>
            <a:spLocks noGrp="1"/>
          </p:cNvSpPr>
          <p:nvPr>
            <p:ph idx="1"/>
          </p:nvPr>
        </p:nvSpPr>
        <p:spPr>
          <a:xfrm>
            <a:off x="250825" y="1196975"/>
            <a:ext cx="8785225" cy="4929188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dirty="0" smtClean="0"/>
          </a:p>
          <a:p>
            <a:pPr eaLnBrk="1" hangingPunct="1"/>
            <a:r>
              <a:rPr lang="fr-FR" altLang="fr-FR" sz="2000" dirty="0" smtClean="0"/>
              <a:t>Bloc unique, à renseigner une fois</a:t>
            </a:r>
          </a:p>
          <a:p>
            <a:pPr eaLnBrk="1" hangingPunct="1"/>
            <a:r>
              <a:rPr lang="fr-FR" altLang="fr-FR" sz="2000" dirty="0" smtClean="0"/>
              <a:t>Sera présent dans les écrans de création de chaque occurrence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dirty="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fr-FR" altLang="fr-FR" sz="2400" dirty="0" smtClean="0"/>
              <a:t>Description des champs : </a:t>
            </a:r>
          </a:p>
          <a:p>
            <a:pPr eaLnBrk="1" hangingPunct="1"/>
            <a:r>
              <a:rPr lang="fr-FR" altLang="fr-FR" sz="2000" dirty="0" smtClean="0"/>
              <a:t>Statut: </a:t>
            </a:r>
          </a:p>
          <a:p>
            <a:pPr lvl="1" eaLnBrk="1" hangingPunct="1"/>
            <a:r>
              <a:rPr lang="fr-FR" altLang="fr-FR" sz="1600" dirty="0" smtClean="0"/>
              <a:t>Statut : valeur x par défaut</a:t>
            </a:r>
          </a:p>
          <a:p>
            <a:pPr eaLnBrk="1" hangingPunct="1"/>
            <a:r>
              <a:rPr lang="fr-FR" altLang="fr-FR" sz="2000" dirty="0" smtClean="0"/>
              <a:t>Etat de collection décrit : </a:t>
            </a:r>
          </a:p>
          <a:p>
            <a:pPr lvl="1" eaLnBrk="1" hangingPunct="1"/>
            <a:r>
              <a:rPr lang="fr-FR" altLang="fr-FR" sz="1600" dirty="0" smtClean="0"/>
              <a:t>choisir « ouvert » si l’abonnement est en cours</a:t>
            </a:r>
          </a:p>
          <a:p>
            <a:pPr lvl="1" eaLnBrk="1" hangingPunct="1"/>
            <a:r>
              <a:rPr lang="fr-FR" altLang="fr-FR" sz="1600" dirty="0" smtClean="0"/>
              <a:t>choisir « fermé » si l’abonnement est terminé</a:t>
            </a:r>
          </a:p>
          <a:p>
            <a:pPr lvl="1" eaLnBrk="1" hangingPunct="1"/>
            <a:r>
              <a:rPr lang="fr-FR" altLang="fr-FR" sz="1600" dirty="0" smtClean="0"/>
              <a:t>correspondent aux codes « O » ou « F »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dirty="0" smtClean="0"/>
          </a:p>
          <a:p>
            <a:pPr eaLnBrk="1" hangingPunct="1"/>
            <a:endParaRPr lang="fr-FR" altLang="fr-FR" sz="2400" dirty="0" smtClean="0"/>
          </a:p>
        </p:txBody>
      </p:sp>
      <p:pic>
        <p:nvPicPr>
          <p:cNvPr id="2253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3175" y="836613"/>
            <a:ext cx="6619875" cy="1714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_Calam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Formation PPT" ma:contentTypeID="0x010100505AF35FDCA54D2FA379F261E520FD37003BA607584A07684089D0538041E4120804070802009A63C060B9BD1B4B85A638E7F4B40D17" ma:contentTypeVersion="56" ma:contentTypeDescription="" ma:contentTypeScope="" ma:versionID="28febb54eb168f7ab056b267d5d96e06">
  <xsd:schema xmlns:xsd="http://www.w3.org/2001/XMLSchema" xmlns:xs="http://www.w3.org/2001/XMLSchema" xmlns:p="http://schemas.microsoft.com/office/2006/metadata/properties" xmlns:ns2="9cb235b8-7541-4a6e-b886-1bf4192805bd" xmlns:ns3="http://schemas.microsoft.com/sharepoint/v3/fields" xmlns:ns4="$ListId:Supports3;" targetNamespace="http://schemas.microsoft.com/office/2006/metadata/properties" ma:root="true" ma:fieldsID="ee09b4c17aec7ffa0e1db16cef0dd104" ns2:_="" ns3:_="" ns4:_="">
    <xsd:import namespace="9cb235b8-7541-4a6e-b886-1bf4192805bd"/>
    <xsd:import namespace="http://schemas.microsoft.com/sharepoint/v3/fields"/>
    <xsd:import namespace="$ListId:Supports3;"/>
    <xsd:element name="properties">
      <xsd:complexType>
        <xsd:sequence>
          <xsd:element name="documentManagement">
            <xsd:complexType>
              <xsd:all>
                <xsd:element ref="ns2:Structure" minOccurs="0"/>
                <xsd:element ref="ns2:TRI" minOccurs="0"/>
                <xsd:element ref="ns2:Type_x0020_de_x0020_document_x0020_standard" minOccurs="0"/>
                <xsd:element ref="ns2:Etat_x0020_du_x0020_document" minOccurs="0"/>
                <xsd:element ref="ns2:Année" minOccurs="0"/>
                <xsd:element ref="ns3:_DCDateCreated" minOccurs="0"/>
                <xsd:element ref="ns2:Tags" minOccurs="0"/>
                <xsd:element ref="ns2:Lieu_x0020_de_x0020_la_x0020_formation" minOccurs="0"/>
                <xsd:element ref="ns2:N_x00b0__x0020_session" minOccurs="0"/>
                <xsd:element ref="ns4:Exaged_DocName" minOccurs="0"/>
                <xsd:element ref="ns2:Nom_x0020_de_x0020_la_x0020_formation" minOccurs="0"/>
                <xsd:element ref="ns2:Liste_x0020_des_x0020_applicat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b235b8-7541-4a6e-b886-1bf4192805bd" elementFormDefault="qualified">
    <xsd:import namespace="http://schemas.microsoft.com/office/2006/documentManagement/types"/>
    <xsd:import namespace="http://schemas.microsoft.com/office/infopath/2007/PartnerControls"/>
    <xsd:element name="Structure" ma:index="2" nillable="true" ma:displayName="Structure émettrice" ma:default="ABES" ma:format="Dropdown" ma:indexed="true" ma:internalName="Structure">
      <xsd:simpleType>
        <xsd:restriction base="dms:Choice">
          <xsd:enumeration value="ABES"/>
          <xsd:enumeration value="ADBU"/>
          <xsd:enumeration value="AMUE"/>
          <xsd:enumeration value="ANR"/>
          <xsd:enumeration value="BNF"/>
          <xsd:enumeration value="CERL"/>
          <xsd:enumeration value="CNRS"/>
          <xsd:enumeration value="CNRS-DIST"/>
          <xsd:enumeration value="Couperin"/>
          <xsd:enumeration value="Cellule budgétaire"/>
          <xsd:enumeration value="Cellule Communication"/>
          <xsd:enumeration value="Cellule Qualité"/>
          <xsd:enumeration value="CINES"/>
          <xsd:enumeration value="CRFCB"/>
          <xsd:enumeration value="CTLes"/>
          <xsd:enumeration value="DART"/>
          <xsd:enumeration value="DEP"/>
          <xsd:enumeration value="Direction"/>
          <xsd:enumeration value="DSG"/>
          <xsd:enumeration value="DSG - PACT"/>
          <xsd:enumeration value="DSG - Finances"/>
          <xsd:enumeration value="DSG - RH"/>
          <xsd:enumeration value="DSG - Secrétariat"/>
          <xsd:enumeration value="Dept ADELE"/>
          <xsd:enumeration value="DSI"/>
          <xsd:enumeration value="DSI - P2I"/>
          <xsd:enumeration value="DSI - PEM"/>
          <xsd:enumeration value="DSI - PSD"/>
          <xsd:enumeration value="DSI - PSIR"/>
          <xsd:enumeration value="DSR"/>
          <xsd:enumeration value="DSR - Méta"/>
          <xsd:enumeration value="DSR - PFD"/>
          <xsd:enumeration value="DSR - PGC"/>
          <xsd:enumeration value="DSR - PGR"/>
          <xsd:enumeration value="DSR - PIT"/>
          <xsd:enumeration value="FILL"/>
          <xsd:enumeration value="INIST"/>
          <xsd:enumeration value="ISSN"/>
          <xsd:enumeration value="LIRM"/>
          <xsd:enumeration value="MCC"/>
          <xsd:enumeration value="MESR"/>
          <xsd:enumeration value="Mission évaluation"/>
          <xsd:enumeration value="Mission Normalisation"/>
          <xsd:enumeration value="Mission PEB"/>
          <xsd:enumeration value="Missions Projets Européens"/>
          <xsd:enumeration value="Mission Ressources Electroniques"/>
          <xsd:enumeration value="Mission Rétroconversion"/>
          <xsd:enumeration value="Mission SGB mutualisé"/>
          <xsd:enumeration value="Mission Sudoc PS"/>
          <xsd:enumeration value="Mission Thèses"/>
          <xsd:enumeration value="OCLC"/>
          <xsd:enumeration value="Réseau Calames"/>
          <xsd:enumeration value="Réseau Sudoc"/>
          <xsd:enumeration value="Réseau Sudoc-PS"/>
          <xsd:enumeration value="Réseau thèses"/>
          <xsd:enumeration value="RNSR"/>
          <xsd:enumeration value="Autre"/>
        </xsd:restriction>
      </xsd:simpleType>
    </xsd:element>
    <xsd:element name="TRI" ma:index="3" nillable="true" ma:displayName="Trigramme" ma:default="A renseigner" ma:format="Dropdown" ma:internalName="TRI">
      <xsd:simpleType>
        <xsd:restriction base="dms:Choice">
          <xsd:enumeration value="A renseigner"/>
          <xsd:enumeration value="ACT"/>
          <xsd:enumeration value="AHE"/>
          <xsd:enumeration value="AJL"/>
          <xsd:enumeration value="ALM"/>
          <xsd:enumeration value="ALP"/>
          <xsd:enumeration value="AMZ"/>
          <xsd:enumeration value="BBR"/>
          <xsd:enumeration value="BEB"/>
          <xsd:enumeration value="BML"/>
          <xsd:enumeration value="BTS"/>
          <xsd:enumeration value="CBD"/>
          <xsd:enumeration value="CCI"/>
          <xsd:enumeration value="CDT"/>
          <xsd:enumeration value="CFY"/>
          <xsd:enumeration value="CLY"/>
          <xsd:enumeration value="CMC"/>
          <xsd:enumeration value="COU"/>
          <xsd:enumeration value="CPD"/>
          <xsd:enumeration value="CST"/>
          <xsd:enumeration value="DAN"/>
          <xsd:enumeration value="DED"/>
          <xsd:enumeration value="DOO"/>
          <xsd:enumeration value="DRY"/>
          <xsd:enumeration value="DSA"/>
          <xsd:enumeration value="ECT"/>
          <xsd:enumeration value="EHR"/>
          <xsd:enumeration value="ERM"/>
          <xsd:enumeration value="FBE"/>
          <xsd:enumeration value="FBT"/>
          <xsd:enumeration value="FCR"/>
          <xsd:enumeration value="FBR"/>
          <xsd:enumeration value="FML"/>
          <xsd:enumeration value="FPX"/>
          <xsd:enumeration value="GLT"/>
          <xsd:enumeration value="IAN"/>
          <xsd:enumeration value="ILU"/>
          <xsd:enumeration value="IMN"/>
          <xsd:enumeration value="IMR"/>
          <xsd:enumeration value="JBN"/>
          <xsd:enumeration value="JCE"/>
          <xsd:enumeration value="JFH"/>
          <xsd:enumeration value="JFZ"/>
          <xsd:enumeration value="JGT"/>
          <xsd:enumeration value="JKN"/>
          <xsd:enumeration value="JLP"/>
          <xsd:enumeration value="JMF"/>
          <xsd:enumeration value="JML"/>
          <xsd:enumeration value="JNO"/>
          <xsd:enumeration value="JPA"/>
          <xsd:enumeration value="KGX"/>
          <xsd:enumeration value="KMI"/>
          <xsd:enumeration value="LBL"/>
          <xsd:enumeration value="LBT"/>
          <xsd:enumeration value="LJZ"/>
          <xsd:enumeration value="LNA"/>
          <xsd:enumeration value="LPL"/>
          <xsd:enumeration value="MBA"/>
          <xsd:enumeration value="MBN"/>
          <xsd:enumeration value="MBT"/>
          <xsd:enumeration value="MCN"/>
          <xsd:enumeration value="MCO"/>
          <xsd:enumeration value="MCR"/>
          <xsd:enumeration value="MCS"/>
          <xsd:enumeration value="MGD"/>
          <xsd:enumeration value="MGT"/>
          <xsd:enumeration value="MGX"/>
          <xsd:enumeration value="MJN"/>
          <xsd:enumeration value="MLD"/>
          <xsd:enumeration value="MLP"/>
          <xsd:enumeration value="MPD"/>
          <xsd:enumeration value="MPN"/>
          <xsd:enumeration value="MPR"/>
          <xsd:enumeration value="MPT"/>
          <xsd:enumeration value="MSR"/>
          <xsd:enumeration value="MTE"/>
          <xsd:enumeration value="NBD"/>
          <xsd:enumeration value="NBT"/>
          <xsd:enumeration value="OCN"/>
          <xsd:enumeration value="OKI"/>
          <xsd:enumeration value="OMZ"/>
          <xsd:enumeration value="ORX"/>
          <xsd:enumeration value="PDZ"/>
          <xsd:enumeration value="PFK"/>
          <xsd:enumeration value="PLP"/>
          <xsd:enumeration value="PMA"/>
          <xsd:enumeration value="PMI"/>
          <xsd:enumeration value="PML"/>
          <xsd:enumeration value="PPN"/>
          <xsd:enumeration value="PPO"/>
          <xsd:enumeration value="PPS"/>
          <xsd:enumeration value="RBD"/>
          <xsd:enumeration value="RJD"/>
          <xsd:enumeration value="ROA"/>
          <xsd:enumeration value="RPA"/>
          <xsd:enumeration value="SBL"/>
          <xsd:enumeration value="SDT"/>
          <xsd:enumeration value="SGT"/>
          <xsd:enumeration value="SPE"/>
          <xsd:enumeration value="SPR"/>
          <xsd:enumeration value="SRY"/>
          <xsd:enumeration value="TCN"/>
          <xsd:enumeration value="TDN"/>
          <xsd:enumeration value="TMX"/>
          <xsd:enumeration value="VGO"/>
          <xsd:enumeration value="VSA"/>
          <xsd:enumeration value="YNS"/>
        </xsd:restriction>
      </xsd:simpleType>
    </xsd:element>
    <xsd:element name="Type_x0020_de_x0020_document_x0020_standard" ma:index="4" nillable="true" ma:displayName="Type de document" ma:default="A renseigner" ma:format="Dropdown" ma:internalName="Type_x0020_de_x0020_document_x0020_standard">
      <xsd:simpleType>
        <xsd:restriction base="dms:Choice">
          <xsd:enumeration value="A renseigner"/>
          <xsd:enumeration value="Acte d'engagement"/>
          <xsd:enumeration value="Affichette porte"/>
          <xsd:enumeration value="Annexe"/>
          <xsd:enumeration value="Annexe 2"/>
          <xsd:enumeration value="Annuaire"/>
          <xsd:enumeration value="Avenant"/>
          <xsd:enumeration value="Avenant au marché"/>
          <xsd:enumeration value="BE"/>
          <xsd:enumeration value="CCAP"/>
          <xsd:enumeration value="CCTP"/>
          <xsd:enumeration value="Chevalet"/>
          <xsd:enumeration value="Chrono"/>
          <xsd:enumeration value="Compte-rendu réunion"/>
          <xsd:enumeration value="Convention"/>
          <xsd:enumeration value="Courrier"/>
          <xsd:enumeration value="DC 1"/>
          <xsd:enumeration value="DC 2"/>
          <xsd:enumeration value="Demande de précisions"/>
          <xsd:enumeration value="Devis"/>
          <xsd:enumeration value="Diaporama Formation"/>
          <xsd:enumeration value="Documentation fonctionnelle"/>
          <xsd:enumeration value="Documentation technique"/>
          <xsd:enumeration value="Dossier de candidature"/>
          <xsd:enumeration value="Dossier d'exploitation"/>
          <xsd:enumeration value="Dossier de spécifications"/>
          <xsd:enumeration value="Dossier de recette"/>
          <xsd:enumeration value="Etiquette"/>
          <xsd:enumeration value="Etude"/>
          <xsd:enumeration value="Fiche application"/>
          <xsd:enumeration value="Fiche formateur"/>
          <xsd:enumeration value="Fiche projet"/>
          <xsd:enumeration value="Licence"/>
          <xsd:enumeration value="Manuel"/>
          <xsd:enumeration value="Norme"/>
          <xsd:enumeration value="Note"/>
          <xsd:enumeration value="Notification"/>
          <xsd:enumeration value="Notification rejet"/>
          <xsd:enumeration value="Ordre du jour réunion"/>
          <xsd:enumeration value="Organigramme"/>
          <xsd:enumeration value="Ouverture de plis"/>
          <xsd:enumeration value="Plan de formation"/>
          <xsd:enumeration value="Plan de communication"/>
          <xsd:enumeration value="Plaquette - brochure"/>
          <xsd:enumeration value="Présentation - Communication"/>
          <xsd:enumeration value="Procédure"/>
          <xsd:enumeration value="Programme (formation)"/>
          <xsd:enumeration value="Rapport"/>
          <xsd:enumeration value="Rapport d'activité"/>
          <xsd:enumeration value="Rapport de présentation"/>
          <xsd:enumeration value="Reconduction"/>
          <xsd:enumeration value="Revue application"/>
          <xsd:enumeration value="Support"/>
          <xsd:enumeration value="Tableau de bord"/>
          <xsd:enumeration value="Tableau de suivi"/>
          <xsd:enumeration value="TP Formation"/>
          <xsd:enumeration value="TP jeu1"/>
          <xsd:enumeration value="TP jeu2"/>
          <xsd:enumeration value="TP jeu3"/>
          <xsd:enumeration value="Tp jeu corsé"/>
          <xsd:enumeration value="Autre"/>
        </xsd:restriction>
      </xsd:simpleType>
    </xsd:element>
    <xsd:element name="Etat_x0020_du_x0020_document" ma:index="5" nillable="true" ma:displayName="Etat du document" ma:format="Dropdown" ma:internalName="Etat_x0020_du_x0020_document">
      <xsd:simpleType>
        <xsd:restriction base="dms:Choice">
          <xsd:enumeration value="Brouillon"/>
          <xsd:enumeration value="Document de travail"/>
          <xsd:enumeration value="Document préparatoire"/>
          <xsd:enumeration value="A valider"/>
          <xsd:enumeration value="Validé"/>
          <xsd:enumeration value="Diffusé"/>
          <xsd:enumeration value="Applicable"/>
          <xsd:enumeration value="Publié"/>
          <xsd:enumeration value="Périmé"/>
          <xsd:enumeration value="Version finale à conserver"/>
        </xsd:restriction>
      </xsd:simpleType>
    </xsd:element>
    <xsd:element name="Année" ma:index="6" nillable="true" ma:displayName="Année" ma:default="A renseigner" ma:format="Dropdown" ma:internalName="Ann_x00e9_e">
      <xsd:simpleType>
        <xsd:restriction base="dms:Choice">
          <xsd:enumeration value="A renseigner"/>
          <xsd:enumeration value="2017"/>
          <xsd:enumeration value="2016"/>
          <xsd:enumeration value="2015"/>
          <xsd:enumeration value="2014"/>
          <xsd:enumeration value="2013"/>
          <xsd:enumeration value="2012"/>
          <xsd:enumeration value="2011"/>
          <xsd:enumeration value="2010"/>
          <xsd:enumeration value="2009"/>
          <xsd:enumeration value="2008"/>
          <xsd:enumeration value="2007"/>
          <xsd:enumeration value="2006"/>
          <xsd:enumeration value="2005"/>
          <xsd:enumeration value="2004"/>
          <xsd:enumeration value="2003"/>
          <xsd:enumeration value="2002"/>
          <xsd:enumeration value="2001"/>
          <xsd:enumeration value="2000"/>
          <xsd:enumeration value="1999"/>
          <xsd:enumeration value="1998"/>
          <xsd:enumeration value="1997"/>
          <xsd:enumeration value="1996"/>
          <xsd:enumeration value="1995"/>
        </xsd:restriction>
      </xsd:simpleType>
    </xsd:element>
    <xsd:element name="Tags" ma:index="10" nillable="true" ma:displayName="Tags" ma:internalName="Tags">
      <xsd:simpleType>
        <xsd:restriction base="dms:Text">
          <xsd:maxLength value="255"/>
        </xsd:restriction>
      </xsd:simpleType>
    </xsd:element>
    <xsd:element name="Lieu_x0020_de_x0020_la_x0020_formation" ma:index="11" nillable="true" ma:displayName="Lieu de la formation" ma:default="A renseigner" ma:format="Dropdown" ma:internalName="Lieu_x0020_de_x0020_la_x0020_formation">
      <xsd:simpleType>
        <xsd:restriction base="dms:Choice">
          <xsd:enumeration value="A renseigner"/>
          <xsd:enumeration value="Montpellier"/>
          <xsd:enumeration value="Paris"/>
        </xsd:restriction>
      </xsd:simpleType>
    </xsd:element>
    <xsd:element name="N_x00b0__x0020_session" ma:index="12" nillable="true" ma:displayName="N° session" ma:internalName="N_x00B0__x0020_session" ma:readOnly="false">
      <xsd:simpleType>
        <xsd:restriction base="dms:Text">
          <xsd:maxLength value="250"/>
        </xsd:restriction>
      </xsd:simpleType>
    </xsd:element>
    <xsd:element name="Nom_x0020_de_x0020_la_x0020_formation" ma:index="20" nillable="true" ma:displayName="Liste des formations" ma:default="A renseigner" ma:format="Dropdown" ma:internalName="Nom_x0020_de_x0020_la_x0020_formation">
      <xsd:simpleType>
        <xsd:restriction base="dms:Choice">
          <xsd:enumeration value="A renseigner"/>
          <xsd:enumeration value="Calames"/>
          <xsd:enumeration value="Collègues"/>
          <xsd:enumeration value="Coordi"/>
          <xsd:enumeration value="Coraut"/>
          <xsd:enumeration value="Immersion"/>
          <xsd:enumeration value="INIT"/>
          <xsd:enumeration value="Moodle"/>
          <xsd:enumeration value="RespCR"/>
          <xsd:enumeration value="STAR"/>
          <xsd:enumeration value="SUPEB"/>
          <xsd:enumeration value="WebDewey"/>
          <xsd:enumeration value="Webstats"/>
          <xsd:enumeration value="WinIBW"/>
        </xsd:restriction>
      </xsd:simpleType>
    </xsd:element>
    <xsd:element name="Liste_x0020_des_x0020_applications" ma:index="21" nillable="true" ma:displayName="Liste des applications" ma:default="Autre" ma:format="Dropdown" ma:internalName="Liste_x0020_des_x0020_applications">
      <xsd:simpleType>
        <xsd:restriction base="dms:Choice">
          <xsd:enumeration value="Autre"/>
          <xsd:enumeration value="ABESstp"/>
          <xsd:enumeration value="APCC"/>
          <xsd:enumeration value="API"/>
          <xsd:enumeration value="Archives Elsevier"/>
          <xsd:enumeration value="Bacon"/>
          <xsd:enumeration value="Bazar"/>
          <xsd:enumeration value="Bibserv"/>
          <xsd:enumeration value="Bifor"/>
          <xsd:enumeration value="Bodet"/>
          <xsd:enumeration value="BOUDA"/>
          <xsd:enumeration value="Calames"/>
          <xsd:enumeration value="CBS"/>
          <xsd:enumeration value="Cidemis"/>
          <xsd:enumeration value="Colodus"/>
          <xsd:enumeration value="Demande exemplarisation"/>
          <xsd:enumeration value="DocBook-Upcast"/>
          <xsd:enumeration value="Export à la demande"/>
          <xsd:enumeration value="Finances"/>
          <xsd:enumeration value="Formulaires"/>
          <xsd:enumeration value="GALA"/>
          <xsd:enumeration value="Girafe"/>
          <xsd:enumeration value="GTD"/>
          <xsd:enumeration value="Guide méthodo"/>
          <xsd:enumeration value="Hub"/>
          <xsd:enumeration value="IdRef"/>
          <xsd:enumeration value="LAGAF"/>
          <xsd:enumeration value="LN"/>
          <xsd:enumeration value="Logiciels Windows"/>
          <xsd:enumeration value="Messagerie - Listes"/>
          <xsd:enumeration value="Micro webservices"/>
          <xsd:enumeration value="Moodle"/>
          <xsd:enumeration value="Numes"/>
          <xsd:enumeration value="Périscope"/>
          <xsd:enumeration value="PRADA"/>
          <xsd:enumeration value="PSI"/>
          <xsd:enumeration value="Qualinca"/>
          <xsd:enumeration value="RAFA"/>
          <xsd:enumeration value="Réseau"/>
          <xsd:enumeration value="Scenari"/>
          <xsd:enumeration value="Sécurité"/>
          <xsd:enumeration value="Self"/>
          <xsd:enumeration value="SGBm"/>
          <xsd:enumeration value="SI interne"/>
          <xsd:enumeration value="Signets Universités"/>
          <xsd:enumeration value="Site de veille"/>
          <xsd:enumeration value="Site ABES"/>
          <xsd:enumeration value="SNEG"/>
          <xsd:enumeration value="SolrTotal"/>
          <xsd:enumeration value="STAR"/>
          <xsd:enumeration value="Stockage"/>
          <xsd:enumeration value="STEP"/>
          <xsd:enumeration value="Sudoc"/>
          <xsd:enumeration value="Sudoc local"/>
          <xsd:enumeration value="SyRHA"/>
          <xsd:enumeration value="Theses.fr"/>
          <xsd:enumeration value="Transition biblio"/>
          <xsd:enumeration value="Upcast"/>
          <xsd:enumeration value="Webex"/>
          <xsd:enumeration value="Webstats"/>
          <xsd:enumeration value="WinIBW"/>
          <xsd:enumeration value="Winniprint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DCDateCreated" ma:index="7" nillable="true" ma:displayName="Date de création" ma:default="[today]" ma:description="Date à laquelle la ressource a été créée" ma:format="DateOnly" ma:internalName="_DCDateCreated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$ListId:Supports3;" elementFormDefault="qualified">
    <xsd:import namespace="http://schemas.microsoft.com/office/2006/documentManagement/types"/>
    <xsd:import namespace="http://schemas.microsoft.com/office/infopath/2007/PartnerControls"/>
    <xsd:element name="Exaged_DocName" ma:index="14" nillable="true" ma:displayName="Nom du document" ma:hidden="true" ma:internalName="Exaged_DocNam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8" ma:displayName="Type de contenu"/>
        <xsd:element ref="dc:title" minOccurs="0" maxOccurs="1" ma:index="1" ma:displayName="Titre"/>
        <xsd:element ref="dc:subject" minOccurs="0" maxOccurs="1"/>
        <xsd:element ref="dc:description" minOccurs="0" maxOccurs="1" ma:index="8" ma:displayName="Commentaires"/>
        <xsd:element name="keywords" minOccurs="0" maxOccurs="1" type="xsd:string" ma:index="9" ma:displayName="Mots clé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LongProperties xmlns="http://schemas.microsoft.com/office/2006/metadata/longProperties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iste_x0020_des_x0020_applications xmlns="9cb235b8-7541-4a6e-b886-1bf4192805bd">Autre</Liste_x0020_des_x0020_applications>
    <Lieu_x0020_de_x0020_la_x0020_formation xmlns="9cb235b8-7541-4a6e-b886-1bf4192805bd">A renseigner</Lieu_x0020_de_x0020_la_x0020_formation>
    <Exaged_DocName xmlns="$ListId:Supports3;" xsi:nil="true"/>
    <Etat_x0020_du_x0020_document xmlns="9cb235b8-7541-4a6e-b886-1bf4192805bd">Validé</Etat_x0020_du_x0020_document>
    <Nom_x0020_de_x0020_la_x0020_formation xmlns="9cb235b8-7541-4a6e-b886-1bf4192805bd">A renseigner</Nom_x0020_de_x0020_la_x0020_formation>
    <TRI xmlns="9cb235b8-7541-4a6e-b886-1bf4192805bd">LPL</TRI>
    <Tags xmlns="9cb235b8-7541-4a6e-b886-1bf4192805bd" xsi:nil="true"/>
    <Structure xmlns="9cb235b8-7541-4a6e-b886-1bf4192805bd">DSR - PFD</Structure>
    <Type_x0020_de_x0020_document_x0020_standard xmlns="9cb235b8-7541-4a6e-b886-1bf4192805bd">Support</Type_x0020_de_x0020_document_x0020_standard>
    <Année xmlns="9cb235b8-7541-4a6e-b886-1bf4192805bd">2013</Année>
    <N_x00b0__x0020_session xmlns="9cb235b8-7541-4a6e-b886-1bf4192805bd" xsi:nil="true"/>
    <_DCDateCreated xmlns="http://schemas.microsoft.com/sharepoint/v3/fields">2013-03-17T23:00:00+00:00</_DCDateCreated>
  </documentManagement>
</p:properties>
</file>

<file path=customXml/itemProps1.xml><?xml version="1.0" encoding="utf-8"?>
<ds:datastoreItem xmlns:ds="http://schemas.openxmlformats.org/officeDocument/2006/customXml" ds:itemID="{099432CE-C029-4C68-A788-1078E37C40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b235b8-7541-4a6e-b886-1bf4192805bd"/>
    <ds:schemaRef ds:uri="http://schemas.microsoft.com/sharepoint/v3/fields"/>
    <ds:schemaRef ds:uri="$ListId:Supports3;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5878380-1A6F-45A2-91B6-6B31D095B728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9CD9A7DC-63D2-48D1-96C3-B7006D25C60E}">
  <ds:schemaRefs>
    <ds:schemaRef ds:uri="http://schemas.microsoft.com/office/2006/metadata/properties"/>
    <ds:schemaRef ds:uri="http://schemas.microsoft.com/office/2006/documentManagement/types"/>
    <ds:schemaRef ds:uri="http://schemas.microsoft.com/sharepoint/v3/fields"/>
    <ds:schemaRef ds:uri="http://purl.org/dc/terms/"/>
    <ds:schemaRef ds:uri="http://purl.org/dc/dcmitype/"/>
    <ds:schemaRef ds:uri="http://schemas.microsoft.com/office/infopath/2007/PartnerControls"/>
    <ds:schemaRef ds:uri="9cb235b8-7541-4a6e-b886-1bf4192805bd"/>
    <ds:schemaRef ds:uri="http://purl.org/dc/elements/1.1/"/>
    <ds:schemaRef ds:uri="http://schemas.openxmlformats.org/package/2006/metadata/core-properties"/>
    <ds:schemaRef ds:uri="$ListId:Supports3;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Modèle_Calames</Template>
  <TotalTime>922</TotalTime>
  <Words>459</Words>
  <Application>Microsoft Office PowerPoint</Application>
  <PresentationFormat>Affichage à l'écran (4:3)</PresentationFormat>
  <Paragraphs>221</Paragraphs>
  <Slides>20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4" baseType="lpstr">
      <vt:lpstr>Arial</vt:lpstr>
      <vt:lpstr>Calibri</vt:lpstr>
      <vt:lpstr>Verdana</vt:lpstr>
      <vt:lpstr>Modèle_Calames</vt:lpstr>
      <vt:lpstr>La création des données d’exemplaire  pour un exemplarisateur</vt:lpstr>
      <vt:lpstr>La notice d’exemplaire</vt:lpstr>
      <vt:lpstr>La création d’un exemplaire</vt:lpstr>
      <vt:lpstr>La création d’un exemplaire</vt:lpstr>
      <vt:lpstr>La création d’un exemplaire</vt:lpstr>
      <vt:lpstr>L’écran de création</vt:lpstr>
      <vt:lpstr>Consignes générales pour l’écran d’édition</vt:lpstr>
      <vt:lpstr>Le bloc « Données générales »</vt:lpstr>
      <vt:lpstr>Le bloc « Données générales »</vt:lpstr>
      <vt:lpstr>Le bloc « Localisation »</vt:lpstr>
      <vt:lpstr>Le bloc « localisation »</vt:lpstr>
      <vt:lpstr>Le bloc « localisation »</vt:lpstr>
      <vt:lpstr>Le bloc « Etat de collection »</vt:lpstr>
      <vt:lpstr>Le bloc « état de collection »</vt:lpstr>
      <vt:lpstr>Le bloc « état de collection »</vt:lpstr>
      <vt:lpstr>Complétude du bloc « état de collection »</vt:lpstr>
      <vt:lpstr>Complétude du bloc « état de collection »</vt:lpstr>
      <vt:lpstr>Les autres blocs éditables</vt:lpstr>
      <vt:lpstr>La validation de la saisie</vt:lpstr>
      <vt:lpstr>En résumé</vt:lpstr>
    </vt:vector>
  </TitlesOfParts>
  <Company>ABES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Séquence Création exemplaire Colodus pour exemplarisateur</dc:title>
  <dc:creator>Olivier Kosinski</dc:creator>
  <cp:keywords>formation Colodus</cp:keywords>
  <cp:lastModifiedBy>Raphaelle Poveda</cp:lastModifiedBy>
  <cp:revision>114</cp:revision>
  <dcterms:created xsi:type="dcterms:W3CDTF">2012-09-26T14:07:15Z</dcterms:created>
  <dcterms:modified xsi:type="dcterms:W3CDTF">2017-06-19T09:11:33Z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lpwstr>1000.00000000000</vt:lpwstr>
  </property>
</Properties>
</file>