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5"/>
  </p:notesMasterIdLst>
  <p:handoutMasterIdLst>
    <p:handoutMasterId r:id="rId26"/>
  </p:handoutMasterIdLst>
  <p:sldIdLst>
    <p:sldId id="256" r:id="rId5"/>
    <p:sldId id="267" r:id="rId6"/>
    <p:sldId id="257" r:id="rId7"/>
    <p:sldId id="285" r:id="rId8"/>
    <p:sldId id="258" r:id="rId9"/>
    <p:sldId id="259" r:id="rId10"/>
    <p:sldId id="271" r:id="rId11"/>
    <p:sldId id="282" r:id="rId12"/>
    <p:sldId id="260" r:id="rId13"/>
    <p:sldId id="283" r:id="rId14"/>
    <p:sldId id="261" r:id="rId15"/>
    <p:sldId id="269" r:id="rId16"/>
    <p:sldId id="284" r:id="rId17"/>
    <p:sldId id="262" r:id="rId18"/>
    <p:sldId id="272" r:id="rId19"/>
    <p:sldId id="275" r:id="rId20"/>
    <p:sldId id="273" r:id="rId21"/>
    <p:sldId id="263" r:id="rId22"/>
    <p:sldId id="276" r:id="rId23"/>
    <p:sldId id="277" r:id="rId24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966" y="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EE636086-E4A9-41A3-83A8-5C9582E156A8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A2AD0B-EA83-4B35-A9C0-4B1C8E99938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26613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0F8D3C6-8A83-4F43-99BC-C3F5179E2DA5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50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444572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996611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941568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588954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834204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051576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64DDE-33F4-4B3D-9A46-46B37AA1064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9388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30C55-8A9B-4371-8CC2-4402E351F2D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4413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CFB66-8B20-42CE-8614-872D5775549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6642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A8A5-94AC-4166-AB45-DAF21B8D088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0012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E38D052-47A0-44F9-8BAA-3515704636F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6.png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mtClean="0"/>
              <a:t>La création des données d’exemplaire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exemplarisateur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3" descr="colodus-exemplarisateu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Localisation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5150" y="2492375"/>
            <a:ext cx="5473700" cy="3313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547813" y="4292600"/>
            <a:ext cx="6408737" cy="1871663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84213" y="908050"/>
            <a:ext cx="7416800" cy="165735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574675" y="3644900"/>
            <a:ext cx="935038" cy="43180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23559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577975"/>
            <a:ext cx="6619875" cy="3270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localisation »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000" smtClean="0"/>
          </a:p>
          <a:p>
            <a:pPr eaLnBrk="1" hangingPunct="1"/>
            <a:r>
              <a:rPr lang="fr-FR" altLang="fr-FR" sz="2000" smtClean="0"/>
              <a:t>Bloc qui correspond à la zone CXX du format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Va de pair avec le bloc « état de collection » (EXX) pour former une seule occurrence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Numéroté automatiquement par Colodus (01, 02, 03, …) en fonction des occurrences déjà présentes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24580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341438"/>
            <a:ext cx="7134225" cy="1773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localisation »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Description des champs : </a:t>
            </a:r>
          </a:p>
          <a:p>
            <a:pPr eaLnBrk="1" hangingPunct="1"/>
            <a:r>
              <a:rPr lang="fr-FR" altLang="fr-FR" sz="2000" smtClean="0"/>
              <a:t>Identifiant de l’établissement : </a:t>
            </a:r>
          </a:p>
          <a:p>
            <a:pPr lvl="1" eaLnBrk="1" hangingPunct="1"/>
            <a:r>
              <a:rPr lang="fr-FR" altLang="fr-FR" sz="1600" smtClean="0"/>
              <a:t>n° RCR de la bibliothèque, pré-saisi car lié au login utilisé</a:t>
            </a:r>
          </a:p>
          <a:p>
            <a:pPr eaLnBrk="1" hangingPunct="1"/>
            <a:r>
              <a:rPr lang="fr-FR" altLang="fr-FR" sz="2000" smtClean="0"/>
              <a:t>Cote : </a:t>
            </a:r>
          </a:p>
          <a:p>
            <a:pPr lvl="1" eaLnBrk="1" hangingPunct="1"/>
            <a:r>
              <a:rPr lang="fr-FR" altLang="fr-FR" sz="1600" smtClean="0"/>
              <a:t>donnée facultative</a:t>
            </a:r>
          </a:p>
          <a:p>
            <a:pPr eaLnBrk="1" hangingPunct="1"/>
            <a:r>
              <a:rPr lang="fr-FR" altLang="fr-FR" sz="2000" smtClean="0"/>
              <a:t>Code peb :</a:t>
            </a:r>
          </a:p>
          <a:p>
            <a:pPr lvl="1" eaLnBrk="1" hangingPunct="1"/>
            <a:r>
              <a:rPr lang="fr-FR" altLang="fr-FR" sz="1600" smtClean="0"/>
              <a:t>donnée obligatoire, à sélectionner dans le menu déroulant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1200" smtClean="0"/>
              <a:t>(b), (a), (j) = rappel du code des sous-zones du format correspondantes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2560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1196975"/>
            <a:ext cx="6559550" cy="16303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Etat de collection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5150" y="2492375"/>
            <a:ext cx="5473700" cy="3313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268538" y="5805488"/>
            <a:ext cx="5470525" cy="358775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285750" y="3532188"/>
            <a:ext cx="936625" cy="43180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26630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1844675"/>
            <a:ext cx="7196138" cy="3416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état de collection »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r>
              <a:rPr lang="fr-FR" altLang="fr-FR" sz="2000" smtClean="0"/>
              <a:t>Bloc qui correspond à la zone EXX du format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Va de pair avec le bloc « localisation » (CXX) pour former une seule occurrence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Numéroté automatiquement par Colodus (01, 02, 03, …) en fonction des occurrences déjà présentes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</p:txBody>
      </p:sp>
      <p:pic>
        <p:nvPicPr>
          <p:cNvPr id="2765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412875"/>
            <a:ext cx="6784975" cy="1698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état de collection »</a:t>
            </a:r>
          </a:p>
        </p:txBody>
      </p:sp>
      <p:sp>
        <p:nvSpPr>
          <p:cNvPr id="28675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dirty="0" smtClean="0"/>
              <a:t>Description des champs : </a:t>
            </a:r>
          </a:p>
          <a:p>
            <a:pPr eaLnBrk="1" hangingPunct="1"/>
            <a:r>
              <a:rPr lang="fr-FR" altLang="fr-FR" sz="2000" dirty="0" smtClean="0"/>
              <a:t>Volume et numéro de début </a:t>
            </a:r>
          </a:p>
          <a:p>
            <a:pPr lvl="1" eaLnBrk="1" hangingPunct="1"/>
            <a:r>
              <a:rPr lang="fr-FR" altLang="fr-FR" sz="1600" dirty="0" smtClean="0"/>
              <a:t>saisir les données</a:t>
            </a:r>
          </a:p>
          <a:p>
            <a:pPr eaLnBrk="1" hangingPunct="1"/>
            <a:r>
              <a:rPr lang="fr-FR" altLang="fr-FR" sz="2000" dirty="0" smtClean="0"/>
              <a:t>Année de début</a:t>
            </a:r>
          </a:p>
          <a:p>
            <a:pPr lvl="1" eaLnBrk="1" hangingPunct="1"/>
            <a:r>
              <a:rPr lang="fr-FR" altLang="fr-FR" sz="1600" dirty="0" smtClean="0"/>
              <a:t>saisir l’année sous la forme AAAA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250825" y="5949950"/>
            <a:ext cx="8353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200">
                <a:latin typeface="Arial" panose="020B0604020202020204" pitchFamily="34" charset="0"/>
                <a:cs typeface="Arial" panose="020B0604020202020204" pitchFamily="34" charset="0"/>
              </a:rPr>
              <a:t>(d), (e), (a) = rappel du code des sous-zones du format correspondantes</a:t>
            </a:r>
          </a:p>
        </p:txBody>
      </p:sp>
      <p:pic>
        <p:nvPicPr>
          <p:cNvPr id="28677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" y="1341438"/>
            <a:ext cx="7359650" cy="184308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Complétude du bloc « état de collection »</a:t>
            </a:r>
          </a:p>
        </p:txBody>
      </p:sp>
      <p:sp>
        <p:nvSpPr>
          <p:cNvPr id="29699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dirty="0" smtClean="0"/>
              <a:t>Ajout de sous-zone: </a:t>
            </a:r>
          </a:p>
          <a:p>
            <a:pPr eaLnBrk="1" hangingPunct="1"/>
            <a:r>
              <a:rPr lang="fr-FR" altLang="fr-FR" sz="2000" dirty="0" smtClean="0"/>
              <a:t>Les sous-zones correspondant à des données de l’état de collection, non visibles dans le bloc, sont à ajouter :</a:t>
            </a:r>
          </a:p>
          <a:p>
            <a:pPr lvl="1" eaLnBrk="1" hangingPunct="1"/>
            <a:r>
              <a:rPr lang="fr-FR" altLang="fr-FR" sz="1600" dirty="0" smtClean="0"/>
              <a:t>Cliquer sur </a:t>
            </a:r>
          </a:p>
          <a:p>
            <a:pPr lvl="1" eaLnBrk="1" hangingPunct="1"/>
            <a:r>
              <a:rPr lang="fr-FR" altLang="fr-FR" sz="1600" dirty="0" smtClean="0"/>
              <a:t>Cliquer sur une sous-zone proposée dans la liste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r-FR" altLang="fr-FR" sz="1600" dirty="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1600" dirty="0" smtClean="0"/>
              <a:t>Sous-zone ainsi demandée vient s’ajouter dans l’interface de saisie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250825" y="5949950"/>
            <a:ext cx="8353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200">
                <a:latin typeface="Arial" panose="020B0604020202020204" pitchFamily="34" charset="0"/>
                <a:cs typeface="Arial" panose="020B0604020202020204" pitchFamily="34" charset="0"/>
              </a:rPr>
              <a:t>(a), (d), (k), … = rappel du code des sous-zones du format correspondantes</a:t>
            </a:r>
          </a:p>
        </p:txBody>
      </p:sp>
      <p:pic>
        <p:nvPicPr>
          <p:cNvPr id="29701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844675"/>
            <a:ext cx="8562975" cy="43815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467225"/>
            <a:ext cx="2311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lèche droite 8"/>
          <p:cNvSpPr/>
          <p:nvPr/>
        </p:nvSpPr>
        <p:spPr>
          <a:xfrm>
            <a:off x="5292725" y="1895475"/>
            <a:ext cx="936625" cy="43180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Complétude du bloc « état de collection »</a:t>
            </a:r>
          </a:p>
        </p:txBody>
      </p:sp>
      <p:sp>
        <p:nvSpPr>
          <p:cNvPr id="22532" name="Espace réservé du contenu 2"/>
          <p:cNvSpPr>
            <a:spLocks noGrp="1"/>
          </p:cNvSpPr>
          <p:nvPr>
            <p:ph idx="1"/>
          </p:nvPr>
        </p:nvSpPr>
        <p:spPr>
          <a:xfrm>
            <a:off x="107950" y="1143000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dirty="0" smtClean="0"/>
              <a:t>Procédure pour la saisie d’une « nouvelle séquence »: </a:t>
            </a:r>
          </a:p>
          <a:p>
            <a:pPr eaLnBrk="1" hangingPunct="1">
              <a:defRPr/>
            </a:pPr>
            <a:endParaRPr lang="fr-FR" altLang="fr-FR" sz="2000" dirty="0" smtClean="0"/>
          </a:p>
          <a:p>
            <a:pPr eaLnBrk="1" hangingPunct="1">
              <a:defRPr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fr-FR" altLang="fr-FR" sz="2000" dirty="0" smtClean="0"/>
              <a:t>Après avoir saisi la première séquence :  </a:t>
            </a:r>
          </a:p>
          <a:p>
            <a:pPr eaLnBrk="1" hangingPunct="1">
              <a:defRPr/>
            </a:pPr>
            <a:r>
              <a:rPr lang="fr-FR" altLang="fr-FR" sz="2000" dirty="0" smtClean="0"/>
              <a:t>Cliquer sur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000" dirty="0" smtClean="0"/>
          </a:p>
          <a:p>
            <a:pPr eaLnBrk="1" hangingPunct="1">
              <a:defRPr/>
            </a:pPr>
            <a:endParaRPr lang="fr-FR" altLang="fr-FR" sz="20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000" dirty="0" smtClean="0"/>
          </a:p>
          <a:p>
            <a:pPr eaLnBrk="1" hangingPunct="1">
              <a:defRPr/>
            </a:pPr>
            <a:r>
              <a:rPr lang="fr-FR" altLang="fr-FR" sz="2000" dirty="0" smtClean="0"/>
              <a:t>Saisir les données de l’état de collection pour cette séquence</a:t>
            </a:r>
          </a:p>
          <a:p>
            <a:pPr eaLnBrk="1" hangingPunct="1">
              <a:defRPr/>
            </a:pPr>
            <a:r>
              <a:rPr lang="fr-FR" altLang="fr-FR" sz="2000" dirty="0" smtClean="0"/>
              <a:t>                        pour afficher des sous-zones, si nécessaire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124075" y="1700213"/>
            <a:ext cx="3959225" cy="7921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Exemple : </a:t>
            </a:r>
          </a:p>
          <a:p>
            <a:pPr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2001 (janvier) – 2009 (décembre)  ;   2011 (janvier) –</a:t>
            </a:r>
          </a:p>
          <a:p>
            <a:pPr eaLnBrk="1" hangingPunct="1">
              <a:defRPr/>
            </a:pPr>
            <a:endParaRPr lang="fr-FR" sz="12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                séquence 1		séquence 2</a:t>
            </a:r>
          </a:p>
        </p:txBody>
      </p:sp>
      <p:sp>
        <p:nvSpPr>
          <p:cNvPr id="12" name="Accolade fermante 11"/>
          <p:cNvSpPr/>
          <p:nvPr/>
        </p:nvSpPr>
        <p:spPr>
          <a:xfrm rot="5400000">
            <a:off x="4896644" y="1593057"/>
            <a:ext cx="287337" cy="1079500"/>
          </a:xfrm>
          <a:prstGeom prst="rightBrace">
            <a:avLst>
              <a:gd name="adj1" fmla="val 8333"/>
              <a:gd name="adj2" fmla="val 48589"/>
            </a:avLst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dirty="0"/>
              <a:t> </a:t>
            </a:r>
          </a:p>
        </p:txBody>
      </p:sp>
      <p:sp>
        <p:nvSpPr>
          <p:cNvPr id="13" name="Accolade fermante 12"/>
          <p:cNvSpPr/>
          <p:nvPr/>
        </p:nvSpPr>
        <p:spPr>
          <a:xfrm rot="5400000">
            <a:off x="3132138" y="1052513"/>
            <a:ext cx="287337" cy="2160587"/>
          </a:xfrm>
          <a:prstGeom prst="rightBrace">
            <a:avLst>
              <a:gd name="adj1" fmla="val 8333"/>
              <a:gd name="adj2" fmla="val 48589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30727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86892"/>
            <a:ext cx="716280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8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799" y="3315492"/>
            <a:ext cx="2517775" cy="1604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9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5300663"/>
            <a:ext cx="23129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Les autres blocs éditables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188913" y="134302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r>
              <a:rPr lang="fr-FR" altLang="fr-FR" sz="1800" dirty="0" smtClean="0"/>
              <a:t>Informations du niveau de la « notice d’exemplaire »</a:t>
            </a:r>
          </a:p>
          <a:p>
            <a:pPr lvl="1" eaLnBrk="1" hangingPunct="1">
              <a:defRPr/>
            </a:pPr>
            <a:endParaRPr lang="fr-FR" altLang="fr-FR" sz="1400" dirty="0" smtClean="0"/>
          </a:p>
          <a:p>
            <a:pPr lvl="1" eaLnBrk="1" hangingPunct="1">
              <a:defRPr/>
            </a:pPr>
            <a:r>
              <a:rPr lang="fr-FR" altLang="fr-FR" sz="1400" dirty="0" smtClean="0"/>
              <a:t>Une note de contenu spécifique à la bibliothèque</a:t>
            </a:r>
          </a:p>
          <a:p>
            <a:pPr lvl="1" eaLnBrk="1" hangingPunct="1">
              <a:defRPr/>
            </a:pPr>
            <a:endParaRPr lang="fr-FR" altLang="fr-FR" sz="2000" dirty="0" smtClean="0"/>
          </a:p>
          <a:p>
            <a:pPr lvl="1" eaLnBrk="1" hangingPunct="1">
              <a:defRPr/>
            </a:pPr>
            <a:endParaRPr lang="fr-FR" altLang="fr-FR" sz="2000" dirty="0" smtClean="0"/>
          </a:p>
          <a:p>
            <a:pPr lvl="1" eaLnBrk="1" hangingPunct="1">
              <a:defRPr/>
            </a:pPr>
            <a:endParaRPr lang="fr-FR" altLang="fr-FR" sz="2000" dirty="0" smtClean="0"/>
          </a:p>
          <a:p>
            <a:pPr marL="423862" lvl="1" indent="0" eaLnBrk="1" hangingPunct="1">
              <a:buFont typeface="Arial" panose="020B0604020202020204" pitchFamily="34" charset="0"/>
              <a:buNone/>
              <a:defRPr/>
            </a:pPr>
            <a:endParaRPr lang="fr-FR" altLang="fr-FR" sz="2000" dirty="0" smtClean="0"/>
          </a:p>
          <a:p>
            <a:pPr lvl="1" eaLnBrk="1" hangingPunct="1">
              <a:defRPr/>
            </a:pPr>
            <a:r>
              <a:rPr lang="fr-FR" altLang="fr-FR" sz="1400" dirty="0" smtClean="0"/>
              <a:t>Une classification différente de celle mentionnée dans la notice du document, utilisée dans la bibliothèque</a:t>
            </a:r>
          </a:p>
          <a:p>
            <a:pPr lvl="1" eaLnBrk="1" hangingPunct="1">
              <a:defRPr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endParaRPr lang="fr-FR" altLang="fr-FR" sz="2400" dirty="0" smtClean="0"/>
          </a:p>
        </p:txBody>
      </p:sp>
      <p:pic>
        <p:nvPicPr>
          <p:cNvPr id="31748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36625"/>
            <a:ext cx="3192462" cy="1046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9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284538"/>
            <a:ext cx="3981450" cy="102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0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063" y="4945063"/>
            <a:ext cx="2322512" cy="1327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validation de la saisie</a:t>
            </a:r>
          </a:p>
        </p:txBody>
      </p:sp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	 : ne sauvegarde pas les données saisies  </a:t>
            </a:r>
          </a:p>
          <a:p>
            <a:pPr lvl="2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	 </a:t>
            </a:r>
            <a:r>
              <a:rPr lang="fr-FR" altLang="fr-FR" sz="2000" smtClean="0"/>
              <a:t>retourne à l’écran précédent « Données d’exemplaires »</a:t>
            </a:r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2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 </a:t>
            </a:r>
            <a:r>
              <a:rPr lang="fr-FR" altLang="fr-FR" sz="2000" smtClean="0"/>
              <a:t>: valide les données saisies</a:t>
            </a:r>
          </a:p>
          <a:p>
            <a:pPr lvl="2"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 retourne à l’écran précédent « Données d’exemplaires »</a:t>
            </a:r>
            <a:br>
              <a:rPr lang="fr-FR" altLang="fr-FR" sz="2000" smtClean="0"/>
            </a:br>
            <a:r>
              <a:rPr lang="fr-FR" altLang="fr-FR" sz="2000" smtClean="0"/>
              <a:t> et affiche l’exemplaire créé (en format)</a:t>
            </a:r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1" eaLnBrk="1" hangingPunct="1"/>
            <a:endParaRPr lang="fr-FR" altLang="fr-F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</p:txBody>
      </p:sp>
      <p:pic>
        <p:nvPicPr>
          <p:cNvPr id="3277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1916113"/>
            <a:ext cx="7239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3357563"/>
            <a:ext cx="723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038" y="4652963"/>
            <a:ext cx="4502150" cy="1144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3716338"/>
            <a:ext cx="4381500" cy="1943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4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notice d’exemplaire</a:t>
            </a:r>
          </a:p>
        </p:txBody>
      </p:sp>
      <p:sp>
        <p:nvSpPr>
          <p:cNvPr id="10244" name="Espace réservé du contenu 2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49291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u="sng" smtClean="0"/>
              <a:t>Rappel</a:t>
            </a:r>
            <a:r>
              <a:rPr lang="fr-FR" altLang="fr-FR" sz="2400" smtClean="0"/>
              <a:t> 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sous une notice de ressource continue : </a:t>
            </a:r>
          </a:p>
          <a:p>
            <a:pPr eaLnBrk="1" hangingPunct="1"/>
            <a:r>
              <a:rPr lang="fr-FR" altLang="fr-FR" sz="2000" smtClean="0"/>
              <a:t>il ne peut y avoir qu’une seule notice d’exemplaire par bibliothèque</a:t>
            </a:r>
          </a:p>
          <a:p>
            <a:pPr eaLnBrk="1" hangingPunct="1"/>
            <a:r>
              <a:rPr lang="fr-FR" altLang="fr-FR" sz="2000" smtClean="0"/>
              <a:t>chaque notice d’exemplaire peut accueillir jusqu’à 99 occurences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cxnSp>
        <p:nvCxnSpPr>
          <p:cNvPr id="11" name="Connecteur droit 10"/>
          <p:cNvCxnSpPr/>
          <p:nvPr/>
        </p:nvCxnSpPr>
        <p:spPr>
          <a:xfrm>
            <a:off x="1619250" y="4437063"/>
            <a:ext cx="7207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619250" y="4868863"/>
            <a:ext cx="7207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619250" y="4437063"/>
            <a:ext cx="0" cy="4318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372225" y="5157788"/>
            <a:ext cx="936625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372225" y="5516563"/>
            <a:ext cx="936625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0" name="ZoneTexte 33"/>
          <p:cNvSpPr txBox="1">
            <a:spLocks noChangeArrowheads="1"/>
          </p:cNvSpPr>
          <p:nvPr/>
        </p:nvSpPr>
        <p:spPr bwMode="auto">
          <a:xfrm>
            <a:off x="6621463" y="3644900"/>
            <a:ext cx="252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panose="020B0604020202020204" pitchFamily="34" charset="0"/>
                <a:cs typeface="Arial" panose="020B0604020202020204" pitchFamily="34" charset="0"/>
              </a:rPr>
              <a:t>1 notice d’exemplaire « e01 »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79388" y="4508500"/>
            <a:ext cx="14795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1</a:t>
            </a:r>
            <a:r>
              <a:rPr lang="fr-FR" sz="1400" b="1" baseline="300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ère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 occurrence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7380288" y="5084763"/>
            <a:ext cx="15636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2</a:t>
            </a:r>
            <a:r>
              <a:rPr lang="fr-FR" sz="1400" b="1" baseline="300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nde</a:t>
            </a:r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  occurrence</a:t>
            </a:r>
          </a:p>
        </p:txBody>
      </p:sp>
      <p:sp>
        <p:nvSpPr>
          <p:cNvPr id="6" name="Flèche droite 5"/>
          <p:cNvSpPr/>
          <p:nvPr/>
        </p:nvSpPr>
        <p:spPr>
          <a:xfrm>
            <a:off x="4356100" y="3716338"/>
            <a:ext cx="1944688" cy="144462"/>
          </a:xfrm>
          <a:prstGeom prst="rightArrow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7308850" y="5157788"/>
            <a:ext cx="0" cy="358775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solidFill>
                  <a:srgbClr val="002060"/>
                </a:solidFill>
              </a:rPr>
              <a:t>En résumé</a:t>
            </a:r>
          </a:p>
        </p:txBody>
      </p:sp>
      <p:sp>
        <p:nvSpPr>
          <p:cNvPr id="33795" name="Espace réservé du contenu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184775"/>
          </a:xfrm>
        </p:spPr>
        <p:txBody>
          <a:bodyPr/>
          <a:lstStyle/>
          <a:p>
            <a:pPr eaLnBrk="1" hangingPunct="1"/>
            <a:r>
              <a:rPr lang="fr-FR" altLang="fr-FR" sz="2000" dirty="0" smtClean="0"/>
              <a:t>1 notice d’exemplaire par bibliothèque</a:t>
            </a:r>
          </a:p>
          <a:p>
            <a:pPr eaLnBrk="1" hangingPunct="1"/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Autant d’occurrences que d’exemplaires différents reçus</a:t>
            </a:r>
          </a:p>
          <a:p>
            <a:pPr eaLnBrk="1" hangingPunct="1"/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3 blocs de données à renseigner obligatoirement :</a:t>
            </a:r>
          </a:p>
          <a:p>
            <a:pPr lvl="1" eaLnBrk="1" hangingPunct="1"/>
            <a:r>
              <a:rPr lang="fr-FR" altLang="fr-FR" sz="1600" dirty="0" smtClean="0"/>
              <a:t>1 bloc commun : « Données générales » </a:t>
            </a:r>
          </a:p>
          <a:p>
            <a:pPr lvl="1" eaLnBrk="1" hangingPunct="1"/>
            <a:r>
              <a:rPr lang="fr-FR" altLang="fr-FR" sz="1600" dirty="0" smtClean="0"/>
              <a:t>2 blocs liés à chaque occurrence (EXX et CXX)</a:t>
            </a:r>
          </a:p>
          <a:p>
            <a:pPr lvl="1" eaLnBrk="1" hangingPunct="1"/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1 bloc de données locales facultatives </a:t>
            </a:r>
            <a:r>
              <a:rPr lang="fr-FR" altLang="fr-FR" sz="1600" dirty="0" smtClean="0"/>
              <a:t>(niveau notice d’exemplaire)</a:t>
            </a:r>
          </a:p>
          <a:p>
            <a:pPr eaLnBrk="1" hangingPunct="1"/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Données à renseigner</a:t>
            </a:r>
          </a:p>
          <a:p>
            <a:pPr lvl="1" eaLnBrk="1" hangingPunct="1"/>
            <a:r>
              <a:rPr lang="fr-FR" altLang="fr-FR" sz="1600" dirty="0" smtClean="0"/>
              <a:t>Via une sélection dans un menu déroulant</a:t>
            </a:r>
          </a:p>
          <a:p>
            <a:pPr lvl="1" eaLnBrk="1" hangingPunct="1"/>
            <a:r>
              <a:rPr lang="fr-FR" altLang="fr-FR" sz="1600" dirty="0" smtClean="0"/>
              <a:t>Via la saisie dans un champ</a:t>
            </a:r>
          </a:p>
          <a:p>
            <a:pPr lvl="1" eaLnBrk="1" hangingPunct="1"/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Pour afficher un champ : </a:t>
            </a:r>
          </a:p>
          <a:p>
            <a:pPr eaLnBrk="1" hangingPunct="1"/>
            <a:r>
              <a:rPr lang="fr-FR" altLang="fr-FR" sz="2000" dirty="0" smtClean="0"/>
              <a:t>Pour supprimer un champ : </a:t>
            </a:r>
          </a:p>
          <a:p>
            <a:pPr eaLnBrk="1" hangingPunct="1"/>
            <a:r>
              <a:rPr lang="fr-FR" altLang="fr-FR" sz="2000" dirty="0" smtClean="0"/>
              <a:t>Pour ouvrir le manuel d’aide : </a:t>
            </a:r>
          </a:p>
          <a:p>
            <a:pPr eaLnBrk="1" hangingPunct="1"/>
            <a:r>
              <a:rPr lang="fr-FR" altLang="fr-FR" sz="2000" dirty="0" smtClean="0"/>
              <a:t>Pour valider la notice d’exemplaire :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5229225"/>
            <a:ext cx="190500" cy="257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5589588"/>
            <a:ext cx="190500" cy="257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3798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5832475"/>
            <a:ext cx="723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Imag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838700"/>
            <a:ext cx="2311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création d’un exemplaire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/>
            <a:r>
              <a:rPr lang="fr-FR" altLang="fr-FR" sz="2400" smtClean="0"/>
              <a:t>La création ne concerne que les données d’exemplaires 	Aucune intervention n’est possible sur la notice bibliographique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r>
              <a:rPr lang="fr-FR" altLang="fr-FR" sz="2400" smtClean="0"/>
              <a:t>On ne peut créer un exemplaire que pour sa propre bibliothèque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r>
              <a:rPr lang="fr-FR" altLang="fr-FR" sz="2400" smtClean="0"/>
              <a:t>Tout exemplaire créé dans Colodus est immédiatement visible dans le catalogue Sudoc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création d’un exemplaire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L’écran de création s’obtient à partir d’une notice en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affichage détaillé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14340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38" y="2565400"/>
            <a:ext cx="7067550" cy="2695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fr-FR" smtClean="0"/>
              <a:t>La création d’un exemplaire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395288" y="2276475"/>
            <a:ext cx="3744912" cy="3562350"/>
          </a:xfrm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400" smtClean="0"/>
              <a:t>Il n’existe pas de notice d’exemplaire</a:t>
            </a:r>
          </a:p>
          <a:p>
            <a:pPr eaLnBrk="1" hangingPunct="1"/>
            <a:endParaRPr lang="fr-FR" altLang="fr-FR" sz="2000" smtClean="0"/>
          </a:p>
          <a:p>
            <a:pPr eaLnBrk="1" hangingPunct="1"/>
            <a:endParaRPr lang="fr-FR" altLang="fr-FR" sz="2000" smtClean="0"/>
          </a:p>
          <a:p>
            <a:pPr eaLnBrk="1" hangingPunct="1"/>
            <a:endParaRPr lang="fr-FR" altLang="fr-FR" sz="2000" smtClean="0"/>
          </a:p>
          <a:p>
            <a:pPr eaLnBrk="1" hangingPunct="1"/>
            <a:endParaRPr lang="fr-FR" altLang="fr-FR" sz="2000" smtClean="0"/>
          </a:p>
          <a:p>
            <a:pPr eaLnBrk="1" hangingPunct="1"/>
            <a:r>
              <a:rPr lang="fr-FR" altLang="fr-FR" sz="2000" smtClean="0"/>
              <a:t>Cliquer sur </a:t>
            </a:r>
          </a:p>
          <a:p>
            <a:pPr eaLnBrk="1" hangingPunct="1"/>
            <a:r>
              <a:rPr lang="fr-FR" altLang="fr-FR" sz="2000" smtClean="0"/>
              <a:t>Créer la notice d’exemplaire </a:t>
            </a:r>
            <a:r>
              <a:rPr lang="fr-FR" altLang="fr-FR" sz="2000" u="sng" smtClean="0"/>
              <a:t>et</a:t>
            </a:r>
            <a:r>
              <a:rPr lang="fr-FR" altLang="fr-FR" sz="2000" smtClean="0"/>
              <a:t> la première occurrence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endParaRPr lang="fr-FR" altLang="fr-FR" sz="1600" smtClean="0"/>
          </a:p>
          <a:p>
            <a:pPr eaLnBrk="1" hangingPunct="1"/>
            <a:endParaRPr lang="fr-FR" altLang="fr-FR" sz="2400" smtClean="0"/>
          </a:p>
        </p:txBody>
      </p:sp>
      <p:sp>
        <p:nvSpPr>
          <p:cNvPr id="16388" name="Espace réservé du contenu 2"/>
          <p:cNvSpPr txBox="1">
            <a:spLocks/>
          </p:cNvSpPr>
          <p:nvPr/>
        </p:nvSpPr>
        <p:spPr bwMode="auto">
          <a:xfrm>
            <a:off x="4787900" y="2276475"/>
            <a:ext cx="3744913" cy="35290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4873" tIns="42436" rIns="84873" bIns="42436"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/>
            <a:r>
              <a:rPr lang="fr-FR" altLang="fr-FR" sz="2600">
                <a:cs typeface="Arial" panose="020B0604020202020204" pitchFamily="34" charset="0"/>
              </a:rPr>
              <a:t>Il existe déjà une notice d’exemplaire</a:t>
            </a:r>
          </a:p>
          <a:p>
            <a:pPr eaLnBrk="1" hangingPunct="1"/>
            <a:endParaRPr lang="fr-FR" altLang="fr-FR" sz="2600">
              <a:cs typeface="Arial" panose="020B0604020202020204" pitchFamily="34" charset="0"/>
            </a:endParaRPr>
          </a:p>
          <a:p>
            <a:pPr eaLnBrk="1" hangingPunct="1"/>
            <a:endParaRPr lang="fr-FR" altLang="fr-FR" sz="2600">
              <a:cs typeface="Arial" panose="020B0604020202020204" pitchFamily="34" charset="0"/>
            </a:endParaRPr>
          </a:p>
          <a:p>
            <a:pPr eaLnBrk="1" hangingPunct="1"/>
            <a:endParaRPr lang="fr-FR" altLang="fr-FR" sz="110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000">
                <a:cs typeface="Arial" panose="020B0604020202020204" pitchFamily="34" charset="0"/>
              </a:rPr>
              <a:t>Cliquer sur </a:t>
            </a:r>
          </a:p>
          <a:p>
            <a:pPr eaLnBrk="1" hangingPunct="1"/>
            <a:r>
              <a:rPr lang="fr-FR" altLang="fr-FR" sz="2000">
                <a:cs typeface="Arial" panose="020B0604020202020204" pitchFamily="34" charset="0"/>
              </a:rPr>
              <a:t>Créer la nouvelle occurrence</a:t>
            </a:r>
          </a:p>
          <a:p>
            <a:pPr eaLnBrk="1" hangingPunct="1"/>
            <a:endParaRPr lang="fr-FR" altLang="fr-FR" sz="2000">
              <a:cs typeface="Arial" panose="020B0604020202020204" pitchFamily="34" charset="0"/>
            </a:endParaRPr>
          </a:p>
          <a:p>
            <a:pPr eaLnBrk="1" hangingPunct="1"/>
            <a:endParaRPr lang="fr-FR" altLang="fr-FR" sz="2400">
              <a:cs typeface="Arial" panose="020B0604020202020204" pitchFamily="34" charset="0"/>
            </a:endParaRPr>
          </a:p>
        </p:txBody>
      </p:sp>
      <p:sp>
        <p:nvSpPr>
          <p:cNvPr id="16389" name="Espace réservé du contenu 2"/>
          <p:cNvSpPr txBox="1">
            <a:spLocks/>
          </p:cNvSpPr>
          <p:nvPr/>
        </p:nvSpPr>
        <p:spPr bwMode="auto">
          <a:xfrm>
            <a:off x="250825" y="981075"/>
            <a:ext cx="87137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873" tIns="42436" rIns="84873" bIns="42436"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fr-FR" altLang="fr-FR" sz="2400">
                <a:cs typeface="Arial" panose="020B0604020202020204" pitchFamily="34" charset="0"/>
              </a:rPr>
              <a:t>2 cas de figure: </a:t>
            </a:r>
          </a:p>
        </p:txBody>
      </p:sp>
      <p:pic>
        <p:nvPicPr>
          <p:cNvPr id="163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13" y="4581525"/>
            <a:ext cx="1219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4300538"/>
            <a:ext cx="1219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à coins arrondis 9"/>
          <p:cNvSpPr/>
          <p:nvPr/>
        </p:nvSpPr>
        <p:spPr>
          <a:xfrm>
            <a:off x="7164388" y="5516563"/>
            <a:ext cx="1655762" cy="1081087"/>
          </a:xfrm>
          <a:prstGeom prst="wedgeRoundRectCallout">
            <a:avLst>
              <a:gd name="adj1" fmla="val 57249"/>
              <a:gd name="adj2" fmla="val 66294"/>
              <a:gd name="adj3" fmla="val 16667"/>
            </a:avLst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On pourra créer un exemplaire à partir du formulaire « standard » OU d’un formulaire « personnalisé ».  </a:t>
            </a:r>
          </a:p>
        </p:txBody>
      </p:sp>
      <p:pic>
        <p:nvPicPr>
          <p:cNvPr id="16393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3325813"/>
            <a:ext cx="3560762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613" y="3257550"/>
            <a:ext cx="3011487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L’écran de création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 rtlCol="0">
            <a:normAutofit lnSpcReduction="10000"/>
          </a:bodyPr>
          <a:lstStyle/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400" dirty="0" smtClean="0"/>
              <a:t>3 blocs affichés par défaut : 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r>
              <a:rPr lang="fr-FR" sz="2000" dirty="0" smtClean="0"/>
              <a:t>Bloc « Données générales » :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000" dirty="0" smtClean="0"/>
              <a:t>	Infos sur l’exemplaire et l’état de l’abonnement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0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r>
              <a:rPr lang="fr-FR" sz="2000" dirty="0" smtClean="0"/>
              <a:t>Bloc « Localisation » </a:t>
            </a:r>
            <a:r>
              <a:rPr lang="fr-FR" sz="1400" dirty="0" smtClean="0">
                <a:solidFill>
                  <a:srgbClr val="C00000"/>
                </a:solidFill>
              </a:rPr>
              <a:t>(répétable) </a:t>
            </a:r>
            <a:r>
              <a:rPr lang="fr-FR" sz="1400" dirty="0" smtClean="0"/>
              <a:t>: 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000" dirty="0" smtClean="0"/>
              <a:t>	Infos sur la bibliothèque et la disponibilité du document</a:t>
            </a:r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endParaRPr lang="fr-FR" sz="20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r>
              <a:rPr lang="fr-FR" sz="2000" dirty="0" smtClean="0"/>
              <a:t>Bloc « Etat de collection » </a:t>
            </a:r>
            <a:r>
              <a:rPr lang="fr-FR" sz="1400" dirty="0" smtClean="0">
                <a:solidFill>
                  <a:srgbClr val="C00000"/>
                </a:solidFill>
              </a:rPr>
              <a:t>(répétable) </a:t>
            </a:r>
            <a:r>
              <a:rPr lang="fr-FR" sz="1400" dirty="0" smtClean="0"/>
              <a:t>: 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000" dirty="0" smtClean="0"/>
              <a:t>	Infos sur les numéros possédés par la bibliothèque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400" dirty="0" smtClean="0"/>
              <a:t>4 autres blocs éditables si besoin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endParaRPr lang="fr-FR" sz="2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2997200"/>
            <a:ext cx="1466850" cy="3048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9700" y="4005263"/>
            <a:ext cx="3622675" cy="28733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4663" y="2060575"/>
            <a:ext cx="2838450" cy="2190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9" name="Imag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563" y="4845050"/>
            <a:ext cx="2266950" cy="1817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Consignes générales pour l’écran d’édition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>
          <a:xfrm>
            <a:off x="250825" y="874713"/>
            <a:ext cx="8785225" cy="49307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: Pour supprimer un champ du formulaire de saisie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 Pour ajouter un champ dans le formulaire de saisie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: Pour consulter le manuel </a:t>
            </a:r>
            <a:r>
              <a:rPr lang="fr-FR" altLang="fr-FR" sz="1400" smtClean="0"/>
              <a:t>« Spécificités du format des données d’exemplaires »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Les champs obligatoires apparaissent en rouge  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Les messages d’erreur apparaissent dans une fenêtre « pop-up »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325" y="1308100"/>
            <a:ext cx="190500" cy="257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325" y="3136900"/>
            <a:ext cx="190500" cy="257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86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1970088"/>
            <a:ext cx="38385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Imag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249738"/>
            <a:ext cx="257492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Données générales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5150" y="2492375"/>
            <a:ext cx="5473700" cy="3313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476375" y="2708275"/>
            <a:ext cx="6408738" cy="360045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619250" y="908050"/>
            <a:ext cx="6408738" cy="728663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792163" y="2986088"/>
            <a:ext cx="935037" cy="43338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21511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052638"/>
            <a:ext cx="6764338" cy="3338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Données générales »</a:t>
            </a:r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/>
            <a:r>
              <a:rPr lang="fr-FR" altLang="fr-FR" sz="2000" dirty="0" smtClean="0"/>
              <a:t>Bloc unique, à renseigner une fois</a:t>
            </a:r>
          </a:p>
          <a:p>
            <a:pPr eaLnBrk="1" hangingPunct="1"/>
            <a:r>
              <a:rPr lang="fr-FR" altLang="fr-FR" sz="2000" dirty="0" smtClean="0"/>
              <a:t>Sera présent dans les écrans de création de chaque occurrence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dirty="0" smtClean="0"/>
              <a:t>Description des champs : </a:t>
            </a:r>
          </a:p>
          <a:p>
            <a:pPr eaLnBrk="1" hangingPunct="1"/>
            <a:r>
              <a:rPr lang="fr-FR" altLang="fr-FR" sz="2000" dirty="0" smtClean="0"/>
              <a:t>Statut: </a:t>
            </a:r>
          </a:p>
          <a:p>
            <a:pPr lvl="1" eaLnBrk="1" hangingPunct="1"/>
            <a:r>
              <a:rPr lang="fr-FR" altLang="fr-FR" sz="1600" dirty="0" smtClean="0"/>
              <a:t>Statut : valeur x par défaut</a:t>
            </a:r>
          </a:p>
          <a:p>
            <a:pPr eaLnBrk="1" hangingPunct="1"/>
            <a:r>
              <a:rPr lang="fr-FR" altLang="fr-FR" sz="2000" dirty="0" smtClean="0"/>
              <a:t>Etat de collection décrit : </a:t>
            </a:r>
          </a:p>
          <a:p>
            <a:pPr lvl="1" eaLnBrk="1" hangingPunct="1"/>
            <a:r>
              <a:rPr lang="fr-FR" altLang="fr-FR" sz="1600" dirty="0" smtClean="0"/>
              <a:t>choisir « ouvert » si l’abonnement est en cours</a:t>
            </a:r>
          </a:p>
          <a:p>
            <a:pPr lvl="1" eaLnBrk="1" hangingPunct="1"/>
            <a:r>
              <a:rPr lang="fr-FR" altLang="fr-FR" sz="1600" dirty="0" smtClean="0"/>
              <a:t>choisir « fermé » si l’abonnement est terminé</a:t>
            </a:r>
          </a:p>
          <a:p>
            <a:pPr lvl="1" eaLnBrk="1" hangingPunct="1"/>
            <a:r>
              <a:rPr lang="fr-FR" altLang="fr-FR" sz="1600" dirty="0" smtClean="0"/>
              <a:t>correspondent aux codes « O » ou « F »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/>
            <a:endParaRPr lang="fr-FR" altLang="fr-FR" sz="2400" dirty="0" smtClean="0"/>
          </a:p>
        </p:txBody>
      </p:sp>
      <p:pic>
        <p:nvPicPr>
          <p:cNvPr id="2253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175" y="836613"/>
            <a:ext cx="6619875" cy="1714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LPL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2013-03-17T23:00:00+00:00</_DCDateCreated>
  </documentManagement>
</p:properties>
</file>

<file path=customXml/itemProps1.xml><?xml version="1.0" encoding="utf-8"?>
<ds:datastoreItem xmlns:ds="http://schemas.openxmlformats.org/officeDocument/2006/customXml" ds:itemID="{099432CE-C029-4C68-A788-1078E37C40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878380-1A6F-45A2-91B6-6B31D095B72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CD9A7DC-63D2-48D1-96C3-B7006D25C60E}">
  <ds:schemaRefs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purl.org/dc/terms/"/>
    <ds:schemaRef ds:uri="http://purl.org/dc/dcmitype/"/>
    <ds:schemaRef ds:uri="http://schemas.microsoft.com/office/infopath/2007/PartnerControls"/>
    <ds:schemaRef ds:uri="9cb235b8-7541-4a6e-b886-1bf4192805bd"/>
    <ds:schemaRef ds:uri="http://purl.org/dc/elements/1.1/"/>
    <ds:schemaRef ds:uri="http://schemas.openxmlformats.org/package/2006/metadata/core-properties"/>
    <ds:schemaRef ds:uri="$ListId:Supports3;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922</TotalTime>
  <Words>459</Words>
  <Application>Microsoft Office PowerPoint</Application>
  <PresentationFormat>Affichage à l'écran (4:3)</PresentationFormat>
  <Paragraphs>221</Paragraphs>
  <Slides>20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Verdana</vt:lpstr>
      <vt:lpstr>Modèle_Calames</vt:lpstr>
      <vt:lpstr>La création des données d’exemplaire  pour un exemplarisateur</vt:lpstr>
      <vt:lpstr>La notice d’exemplaire</vt:lpstr>
      <vt:lpstr>La création d’un exemplaire</vt:lpstr>
      <vt:lpstr>La création d’un exemplaire</vt:lpstr>
      <vt:lpstr>La création d’un exemplaire</vt:lpstr>
      <vt:lpstr>L’écran de création</vt:lpstr>
      <vt:lpstr>Consignes générales pour l’écran d’édition</vt:lpstr>
      <vt:lpstr>Le bloc « Données générales »</vt:lpstr>
      <vt:lpstr>Le bloc « Données générales »</vt:lpstr>
      <vt:lpstr>Le bloc « Localisation »</vt:lpstr>
      <vt:lpstr>Le bloc « localisation »</vt:lpstr>
      <vt:lpstr>Le bloc « localisation »</vt:lpstr>
      <vt:lpstr>Le bloc « Etat de collection »</vt:lpstr>
      <vt:lpstr>Le bloc « état de collection »</vt:lpstr>
      <vt:lpstr>Le bloc « état de collection »</vt:lpstr>
      <vt:lpstr>Complétude du bloc « état de collection »</vt:lpstr>
      <vt:lpstr>Complétude du bloc « état de collection »</vt:lpstr>
      <vt:lpstr>Les autres blocs éditables</vt:lpstr>
      <vt:lpstr>La validation de la saisie</vt:lpstr>
      <vt:lpstr>En résumé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Création exemplaire Colodus pour exemplarisateur</dc:title>
  <dc:creator>Olivier Kosinski</dc:creator>
  <cp:keywords>formation Colodus</cp:keywords>
  <cp:lastModifiedBy>Raphaelle Poveda</cp:lastModifiedBy>
  <cp:revision>114</cp:revision>
  <dcterms:created xsi:type="dcterms:W3CDTF">2012-09-26T14:07:15Z</dcterms:created>
  <dcterms:modified xsi:type="dcterms:W3CDTF">2017-06-19T09:11:33Z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1000.00000000000</vt:lpwstr>
  </property>
</Properties>
</file>