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73" r:id="rId7"/>
    <p:sldId id="268" r:id="rId8"/>
    <p:sldId id="269" r:id="rId9"/>
    <p:sldId id="270" r:id="rId10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42" d="100"/>
          <a:sy n="142" d="100"/>
        </p:scale>
        <p:origin x="2544" y="-4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8D058B1-F96B-4971-9B2C-E0C5A4C4F503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F4AC26-DB9B-4CA8-8D51-17DA682EE8C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38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C2F4157-145E-43A0-BD72-9BBE4BA28265}" type="datetimeFigureOut">
              <a:rPr lang="fr-FR"/>
              <a:pPr>
                <a:defRPr/>
              </a:pPr>
              <a:t>20/06/2017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02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97185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78209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756797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04465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06157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20042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B23A-BB63-4A39-9CA1-96841AE165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80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1933-3472-4036-A932-EF22A58E01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16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D9B6-4C9E-4F56-92E8-285382B6C6C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015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2147-A2FA-4FED-A345-63E3D5C5CB8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677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BF5CFA-3C53-49FA-A1C9-BD825F03C8A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lodus.sudoc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Présentation de Colodus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6EE1C8-B0CA-48C2-8EF5-2E867A567F52}" type="slidenum">
              <a:rPr lang="fr-FR" altLang="fr-FR" sz="11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fr-FR" altLang="fr-FR" sz="1100" smtClean="0">
              <a:solidFill>
                <a:srgbClr val="898989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197" name="Image 4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03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Interface de connexion</a:t>
            </a:r>
            <a:br>
              <a:rPr lang="fr-FR" altLang="fr-FR" dirty="0" smtClean="0"/>
            </a:br>
            <a:r>
              <a:rPr lang="fr-FR" altLang="fr-FR" sz="1800" dirty="0" smtClean="0">
                <a:hlinkClick r:id="rId3"/>
              </a:rPr>
              <a:t>https://colodus.sudoc.fr</a:t>
            </a:r>
            <a:endParaRPr lang="fr-FR" altLang="fr-FR" sz="1800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4076700"/>
            <a:ext cx="8229600" cy="2049463"/>
          </a:xfrm>
        </p:spPr>
        <p:txBody>
          <a:bodyPr/>
          <a:lstStyle/>
          <a:p>
            <a:pPr indent="0" algn="ctr" eaLnBrk="1" hangingPunct="1">
              <a:buFont typeface="Arial" charset="0"/>
              <a:buNone/>
              <a:defRPr/>
            </a:pPr>
            <a:r>
              <a:rPr lang="fr-FR" sz="1800" i="1" dirty="0" smtClean="0">
                <a:solidFill>
                  <a:schemeClr val="accent1"/>
                </a:solidFill>
              </a:rPr>
              <a:t>Utiliser de préférence le navigateur Firefox</a:t>
            </a:r>
          </a:p>
          <a:p>
            <a:pPr indent="0" eaLnBrk="1" hangingPunct="1">
              <a:buFont typeface="Arial" charset="0"/>
              <a:buNone/>
              <a:defRPr/>
            </a:pPr>
            <a:endParaRPr lang="fr-FR" sz="1800" dirty="0" smtClean="0"/>
          </a:p>
          <a:p>
            <a:pPr indent="0" eaLnBrk="1" hangingPunct="1">
              <a:buFont typeface="Arial" charset="0"/>
              <a:buNone/>
              <a:defRPr/>
            </a:pPr>
            <a:r>
              <a:rPr lang="fr-FR" sz="1800" dirty="0" smtClean="0"/>
              <a:t>Pour </a:t>
            </a:r>
            <a:r>
              <a:rPr lang="fr-FR" sz="1800" dirty="0"/>
              <a:t>utiliser </a:t>
            </a:r>
            <a:r>
              <a:rPr lang="fr-FR" sz="1800" dirty="0" err="1"/>
              <a:t>Colodus</a:t>
            </a:r>
            <a:r>
              <a:rPr lang="fr-FR" sz="1800" dirty="0"/>
              <a:t>, identifiant et mot de passe </a:t>
            </a:r>
            <a:r>
              <a:rPr lang="fr-FR" sz="1800" dirty="0" err="1"/>
              <a:t>WinIBW</a:t>
            </a:r>
            <a:r>
              <a:rPr lang="fr-FR" sz="1800" dirty="0"/>
              <a:t> sont </a:t>
            </a:r>
            <a:r>
              <a:rPr lang="fr-FR" sz="1800" dirty="0" smtClean="0"/>
              <a:t>obligatoires (login CC, CA</a:t>
            </a:r>
            <a:r>
              <a:rPr lang="fr-FR" sz="1800" smtClean="0"/>
              <a:t>, </a:t>
            </a:r>
            <a:r>
              <a:rPr lang="fr-FR" sz="1800" smtClean="0"/>
              <a:t>CB, XX).</a:t>
            </a:r>
            <a:endParaRPr lang="fr-FR" sz="1800" dirty="0"/>
          </a:p>
          <a:p>
            <a:pPr indent="0" eaLnBrk="1" hangingPunct="1">
              <a:buFont typeface="Arial" charset="0"/>
              <a:buNone/>
              <a:defRPr/>
            </a:pPr>
            <a:endParaRPr lang="fr-FR" sz="1800" dirty="0"/>
          </a:p>
          <a:p>
            <a:pPr indent="0" eaLnBrk="1" hangingPunct="1">
              <a:buFont typeface="Arial" charset="0"/>
              <a:buNone/>
              <a:defRPr/>
            </a:pPr>
            <a:r>
              <a:rPr lang="fr-FR" sz="1800" dirty="0"/>
              <a:t>En cas de perte, contacter votre coordinateur </a:t>
            </a:r>
            <a:r>
              <a:rPr lang="fr-FR" sz="1800" dirty="0" err="1"/>
              <a:t>Sudoc</a:t>
            </a:r>
            <a:r>
              <a:rPr lang="fr-FR" sz="1800" dirty="0"/>
              <a:t>, seul habilité à les fournir.</a:t>
            </a:r>
          </a:p>
          <a:p>
            <a:pPr indent="0" eaLnBrk="1" hangingPunct="1">
              <a:buFont typeface="Arial" charset="0"/>
              <a:buNone/>
              <a:defRPr/>
            </a:pPr>
            <a:endParaRPr lang="fr-FR" sz="2000" dirty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052513"/>
            <a:ext cx="3546475" cy="2840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Page d’accueil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582613" y="4221163"/>
            <a:ext cx="8229600" cy="165735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page d’accueil se décompose en plusieurs zones :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Recherche par numéro identifiant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Rappel du login et du numéro RCR</a:t>
            </a:r>
          </a:p>
          <a:p>
            <a:pPr marL="0" indent="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fr-FR" sz="2000" dirty="0" smtClean="0"/>
              <a:t>Autres critères de recherche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grpSp>
        <p:nvGrpSpPr>
          <p:cNvPr id="3" name="Groupe 2"/>
          <p:cNvGrpSpPr/>
          <p:nvPr/>
        </p:nvGrpSpPr>
        <p:grpSpPr>
          <a:xfrm>
            <a:off x="611188" y="1557338"/>
            <a:ext cx="8201025" cy="2160587"/>
            <a:chOff x="611188" y="1557338"/>
            <a:chExt cx="8201025" cy="2160587"/>
          </a:xfrm>
        </p:grpSpPr>
        <p:pic>
          <p:nvPicPr>
            <p:cNvPr id="12292" name="Imag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1557338"/>
              <a:ext cx="8201025" cy="21605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3648" y="2276872"/>
              <a:ext cx="2304256" cy="41358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simple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539750" y="3068638"/>
            <a:ext cx="8229600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effectuer une recherche simple,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saisir un numéro ISBN, ISSN (avec ou sans tiret) ou PPN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525" y="1916832"/>
            <a:ext cx="4829175" cy="86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 avancée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359891" y="2794000"/>
            <a:ext cx="7704137" cy="13684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Le mode recherche avancée s’active en cliquant sur « </a:t>
            </a:r>
            <a:r>
              <a:rPr lang="fr-FR" sz="1800" b="1" dirty="0" smtClean="0"/>
              <a:t>Autre critères de recherche</a:t>
            </a:r>
            <a:r>
              <a:rPr lang="fr-FR" sz="1800" dirty="0" smtClean="0"/>
              <a:t> ». 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2 sections apparaissent :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Recherche par index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endParaRPr lang="fr-FR" sz="18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fr-FR" sz="1800" dirty="0" smtClean="0"/>
              <a:t> Filtrer par (langue, pays, année de publication)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1800" dirty="0" smtClean="0"/>
          </a:p>
        </p:txBody>
      </p:sp>
      <p:pic>
        <p:nvPicPr>
          <p:cNvPr id="1638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908050"/>
            <a:ext cx="6069013" cy="1662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648" y="5157192"/>
            <a:ext cx="2520280" cy="11253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7864" y="4005064"/>
            <a:ext cx="3574185" cy="939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Année de publication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611188" y="3357563"/>
            <a:ext cx="8208962" cy="287972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Le formulaire permet de choisir une année ou une période.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smtClean="0"/>
              <a:t>Par exemple :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 » : Restreint la recherche aux documents publiés en 2010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2010-2011 » : Restreint à la période 2010/2011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2007- » : Restreint à la période 2007 et au-delà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800" smtClean="0"/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800" smtClean="0"/>
              <a:t> « - 2013 » : Restreint à tout ce qui est antérieur à 2013</a:t>
            </a:r>
          </a:p>
        </p:txBody>
      </p:sp>
      <p:pic>
        <p:nvPicPr>
          <p:cNvPr id="1843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263650"/>
            <a:ext cx="7210425" cy="1971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Props1.xml><?xml version="1.0" encoding="utf-8"?>
<ds:datastoreItem xmlns:ds="http://schemas.openxmlformats.org/officeDocument/2006/customXml" ds:itemID="{C9C9660D-62E2-4C6D-8563-5DDCC9447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7BFE59-0ED2-40E4-8C17-D0D0051E903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B8DE400-0CC2-4E0F-9850-B29D25F4BDA9}">
  <ds:schemaRefs>
    <ds:schemaRef ds:uri="http://schemas.microsoft.com/office/2006/metadata/properties"/>
    <ds:schemaRef ds:uri="http://purl.org/dc/terms/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purl.org/dc/elements/1.1/"/>
    <ds:schemaRef ds:uri="9cb235b8-7541-4a6e-b886-1bf4192805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709</TotalTime>
  <Words>129</Words>
  <Application>Microsoft Office PowerPoint</Application>
  <PresentationFormat>Affichage à l'écran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Modèle_Calames</vt:lpstr>
      <vt:lpstr>Présentation de Colodus  pour un exemplarisateur</vt:lpstr>
      <vt:lpstr>Interface de connexion https://colodus.sudoc.fr</vt:lpstr>
      <vt:lpstr>Page d’accueil</vt:lpstr>
      <vt:lpstr>Recherche simple</vt:lpstr>
      <vt:lpstr>Recherche avancée</vt:lpstr>
      <vt:lpstr>Année de publication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Présentation Colodus pour Exemplarisateur</dc:title>
  <dc:creator>Olivier Kosinski</dc:creator>
  <cp:keywords>formation Colodus</cp:keywords>
  <cp:lastModifiedBy>Raphaelle Poveda</cp:lastModifiedBy>
  <cp:revision>111</cp:revision>
  <dcterms:created xsi:type="dcterms:W3CDTF">2012-09-26T14:07:15Z</dcterms:created>
  <dcterms:modified xsi:type="dcterms:W3CDTF">2017-06-20T08:35:00Z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700.000000000000</vt:lpwstr>
  </property>
</Properties>
</file>