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1"/>
  </p:notesMasterIdLst>
  <p:handoutMasterIdLst>
    <p:handoutMasterId r:id="rId12"/>
  </p:handoutMasterIdLst>
  <p:sldIdLst>
    <p:sldId id="256" r:id="rId5"/>
    <p:sldId id="265" r:id="rId6"/>
    <p:sldId id="273" r:id="rId7"/>
    <p:sldId id="268" r:id="rId8"/>
    <p:sldId id="269" r:id="rId9"/>
    <p:sldId id="270" r:id="rId10"/>
  </p:sldIdLst>
  <p:sldSz cx="9144000" cy="6858000" type="screen4x3"/>
  <p:notesSz cx="7099300" cy="10234613"/>
  <p:defaultTextStyle>
    <a:defPPr>
      <a:defRPr lang="fr-FR"/>
    </a:defPPr>
    <a:lvl1pPr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23863" indent="33338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847725" indent="66675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271588" indent="10001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697038" indent="13176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0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42" d="100"/>
          <a:sy n="142" d="100"/>
        </p:scale>
        <p:origin x="2544" y="-4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28D058B1-F96B-4971-9B2C-E0C5A4C4F503}" type="datetimeFigureOut">
              <a:rPr lang="fr-FR"/>
              <a:pPr>
                <a:defRPr/>
              </a:pPr>
              <a:t>20/06/2017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19163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1F4AC26-DB9B-4CA8-8D51-17DA682EE8C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9382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7C2F4157-145E-43A0-BD72-9BBE4BA28265}" type="datetimeFigureOut">
              <a:rPr lang="fr-FR"/>
              <a:pPr>
                <a:defRPr/>
              </a:pPr>
              <a:t>20/06/2017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62020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3863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7725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158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703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21789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6148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70505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94862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4197185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1782097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37567972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044659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1061571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1200423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7572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AB23A-BB63-4A39-9CA1-96841AE1653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2802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00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91933-3472-4036-A932-EF22A58E01C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5165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4D9B6-4C9E-4F56-92E8-285382B6C6C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40158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3333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B2147-A2FA-4FED-A345-63E3D5C5CB8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96778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84873" tIns="42436" rIns="84873" bIns="42436" rtlCol="0" anchor="ctr"/>
          <a:lstStyle>
            <a:lvl1pPr algn="ctr" defTabSz="848715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1BF5CFA-3C53-49FA-A1C9-BD825F03C8A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0" y="6381750"/>
            <a:ext cx="9144000" cy="0"/>
          </a:xfrm>
          <a:prstGeom prst="line">
            <a:avLst/>
          </a:prstGeom>
          <a:ln w="19050" cmpd="sng">
            <a:solidFill>
              <a:srgbClr val="487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</p:sldLayoutIdLst>
  <p:hf hdr="0" dt="0"/>
  <p:txStyles>
    <p:titleStyle>
      <a:lvl1pPr algn="ctr" defTabSz="847725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17500" indent="-317500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688975" indent="-265113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060450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484313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908175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333969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58327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2685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7044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35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871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07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743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8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6148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050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486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lodus.sudoc.f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0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mtClean="0"/>
              <a:t>Présentation de Colodus</a:t>
            </a:r>
            <a:br>
              <a:rPr lang="fr-FR" altLang="fr-FR" smtClean="0"/>
            </a:br>
            <a:r>
              <a:rPr lang="fr-FR" altLang="fr-FR" smtClean="0"/>
              <a:t/>
            </a:r>
            <a:br>
              <a:rPr lang="fr-FR" altLang="fr-FR" smtClean="0"/>
            </a:br>
            <a:r>
              <a:rPr lang="fr-FR" altLang="fr-FR" smtClean="0"/>
              <a:t>pour un exemplarisateur</a:t>
            </a: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6EE1C8-B0CA-48C2-8EF5-2E867A567F52}" type="slidenum">
              <a:rPr lang="fr-FR" altLang="fr-FR" sz="1100" smtClean="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fr-FR" altLang="fr-FR" sz="1100" smtClean="0">
              <a:solidFill>
                <a:srgbClr val="898989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197" name="Image 4" descr="colodus-utilisateur-icone-9587-12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26035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dirty="0" smtClean="0"/>
              <a:t>Interface de connexion</a:t>
            </a:r>
            <a:br>
              <a:rPr lang="fr-FR" altLang="fr-FR" dirty="0" smtClean="0"/>
            </a:br>
            <a:r>
              <a:rPr lang="fr-FR" altLang="fr-FR" sz="1800" dirty="0" smtClean="0">
                <a:hlinkClick r:id="rId3"/>
              </a:rPr>
              <a:t>https://colodus.sudoc.fr</a:t>
            </a:r>
            <a:endParaRPr lang="fr-FR" altLang="fr-FR" sz="1800" dirty="0" smtClean="0"/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457200" y="4076700"/>
            <a:ext cx="8229600" cy="2049463"/>
          </a:xfrm>
        </p:spPr>
        <p:txBody>
          <a:bodyPr/>
          <a:lstStyle/>
          <a:p>
            <a:pPr indent="0" algn="ctr" eaLnBrk="1" hangingPunct="1">
              <a:buFont typeface="Arial" charset="0"/>
              <a:buNone/>
              <a:defRPr/>
            </a:pPr>
            <a:r>
              <a:rPr lang="fr-FR" sz="1800" i="1" dirty="0" smtClean="0">
                <a:solidFill>
                  <a:schemeClr val="accent1"/>
                </a:solidFill>
              </a:rPr>
              <a:t>Utiliser de préférence le navigateur Firefox</a:t>
            </a:r>
          </a:p>
          <a:p>
            <a:pPr indent="0" eaLnBrk="1" hangingPunct="1">
              <a:buFont typeface="Arial" charset="0"/>
              <a:buNone/>
              <a:defRPr/>
            </a:pPr>
            <a:endParaRPr lang="fr-FR" sz="1800" dirty="0" smtClean="0"/>
          </a:p>
          <a:p>
            <a:pPr indent="0" eaLnBrk="1" hangingPunct="1">
              <a:buFont typeface="Arial" charset="0"/>
              <a:buNone/>
              <a:defRPr/>
            </a:pPr>
            <a:r>
              <a:rPr lang="fr-FR" sz="1800" dirty="0" smtClean="0"/>
              <a:t>Pour </a:t>
            </a:r>
            <a:r>
              <a:rPr lang="fr-FR" sz="1800" dirty="0"/>
              <a:t>utiliser </a:t>
            </a:r>
            <a:r>
              <a:rPr lang="fr-FR" sz="1800" dirty="0" err="1"/>
              <a:t>Colodus</a:t>
            </a:r>
            <a:r>
              <a:rPr lang="fr-FR" sz="1800" dirty="0"/>
              <a:t>, identifiant et mot de passe </a:t>
            </a:r>
            <a:r>
              <a:rPr lang="fr-FR" sz="1800" dirty="0" err="1"/>
              <a:t>WinIBW</a:t>
            </a:r>
            <a:r>
              <a:rPr lang="fr-FR" sz="1800" dirty="0"/>
              <a:t> sont </a:t>
            </a:r>
            <a:r>
              <a:rPr lang="fr-FR" sz="1800" dirty="0" smtClean="0"/>
              <a:t>obligatoires (login CC, CA</a:t>
            </a:r>
            <a:r>
              <a:rPr lang="fr-FR" sz="1800" smtClean="0"/>
              <a:t>, </a:t>
            </a:r>
            <a:r>
              <a:rPr lang="fr-FR" sz="1800" smtClean="0"/>
              <a:t>CB, XX).</a:t>
            </a:r>
            <a:endParaRPr lang="fr-FR" sz="1800" dirty="0"/>
          </a:p>
          <a:p>
            <a:pPr indent="0" eaLnBrk="1" hangingPunct="1">
              <a:buFont typeface="Arial" charset="0"/>
              <a:buNone/>
              <a:defRPr/>
            </a:pPr>
            <a:endParaRPr lang="fr-FR" sz="1800" dirty="0"/>
          </a:p>
          <a:p>
            <a:pPr indent="0" eaLnBrk="1" hangingPunct="1">
              <a:buFont typeface="Arial" charset="0"/>
              <a:buNone/>
              <a:defRPr/>
            </a:pPr>
            <a:r>
              <a:rPr lang="fr-FR" sz="1800" dirty="0"/>
              <a:t>En cas de perte, contacter votre coordinateur </a:t>
            </a:r>
            <a:r>
              <a:rPr lang="fr-FR" sz="1800" dirty="0" err="1"/>
              <a:t>Sudoc</a:t>
            </a:r>
            <a:r>
              <a:rPr lang="fr-FR" sz="1800" dirty="0"/>
              <a:t>, seul habilité à les fournir.</a:t>
            </a:r>
          </a:p>
          <a:p>
            <a:pPr indent="0" eaLnBrk="1" hangingPunct="1">
              <a:buFont typeface="Arial" charset="0"/>
              <a:buNone/>
              <a:defRPr/>
            </a:pPr>
            <a:endParaRPr lang="fr-FR" sz="2000" dirty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fr-FR" sz="2400" dirty="0" smtClean="0"/>
          </a:p>
        </p:txBody>
      </p:sp>
      <p:pic>
        <p:nvPicPr>
          <p:cNvPr id="10244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5" y="1052513"/>
            <a:ext cx="3546475" cy="28400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Page d’accueil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582613" y="4221163"/>
            <a:ext cx="8229600" cy="1657350"/>
          </a:xfrm>
        </p:spPr>
        <p:txBody>
          <a:bodyPr/>
          <a:lstStyle/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fr-FR" sz="2000" dirty="0" smtClean="0"/>
              <a:t>La page d’accueil se décompose en plusieurs zones :</a:t>
            </a:r>
          </a:p>
          <a:p>
            <a:pPr marL="0" indent="0" algn="just" eaLnBrk="1" hangingPunct="1">
              <a:spcBef>
                <a:spcPts val="0"/>
              </a:spcBef>
              <a:buFontTx/>
              <a:buChar char="-"/>
              <a:defRPr/>
            </a:pPr>
            <a:r>
              <a:rPr lang="fr-FR" sz="2000" dirty="0" smtClean="0"/>
              <a:t>Recherche par numéro identifiant</a:t>
            </a:r>
          </a:p>
          <a:p>
            <a:pPr marL="0" indent="0" algn="just" eaLnBrk="1" hangingPunct="1">
              <a:spcBef>
                <a:spcPts val="0"/>
              </a:spcBef>
              <a:buFontTx/>
              <a:buChar char="-"/>
              <a:defRPr/>
            </a:pPr>
            <a:r>
              <a:rPr lang="fr-FR" sz="2000" dirty="0" smtClean="0"/>
              <a:t>Rappel du login et du numéro RCR</a:t>
            </a:r>
          </a:p>
          <a:p>
            <a:pPr marL="0" indent="0" algn="just" eaLnBrk="1" hangingPunct="1">
              <a:spcBef>
                <a:spcPts val="0"/>
              </a:spcBef>
              <a:buFontTx/>
              <a:buChar char="-"/>
              <a:defRPr/>
            </a:pPr>
            <a:r>
              <a:rPr lang="fr-FR" sz="2000" dirty="0" smtClean="0"/>
              <a:t>Autres critères de recherche</a:t>
            </a:r>
            <a:endParaRPr lang="fr-FR" sz="24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fr-FR" sz="2400" dirty="0" smtClean="0"/>
          </a:p>
        </p:txBody>
      </p:sp>
      <p:grpSp>
        <p:nvGrpSpPr>
          <p:cNvPr id="3" name="Groupe 2"/>
          <p:cNvGrpSpPr/>
          <p:nvPr/>
        </p:nvGrpSpPr>
        <p:grpSpPr>
          <a:xfrm>
            <a:off x="611188" y="1557338"/>
            <a:ext cx="8201025" cy="2160587"/>
            <a:chOff x="611188" y="1557338"/>
            <a:chExt cx="8201025" cy="2160587"/>
          </a:xfrm>
        </p:grpSpPr>
        <p:pic>
          <p:nvPicPr>
            <p:cNvPr id="12292" name="Imag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188" y="1557338"/>
              <a:ext cx="8201025" cy="21605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03648" y="2276872"/>
              <a:ext cx="2304256" cy="413584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Recherche simple</a:t>
            </a:r>
          </a:p>
        </p:txBody>
      </p:sp>
      <p:sp>
        <p:nvSpPr>
          <p:cNvPr id="8196" name="Espace réservé du contenu 2"/>
          <p:cNvSpPr>
            <a:spLocks noGrp="1"/>
          </p:cNvSpPr>
          <p:nvPr>
            <p:ph idx="1"/>
          </p:nvPr>
        </p:nvSpPr>
        <p:spPr>
          <a:xfrm>
            <a:off x="539750" y="3068638"/>
            <a:ext cx="8229600" cy="1368425"/>
          </a:xfrm>
        </p:spPr>
        <p:txBody>
          <a:bodyPr/>
          <a:lstStyle/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endParaRPr lang="fr-FR" sz="20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fr-FR" sz="2000" dirty="0" smtClean="0"/>
              <a:t>Pour effectuer une recherche simple, </a:t>
            </a:r>
          </a:p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fr-FR" sz="2000" dirty="0" smtClean="0"/>
              <a:t>saisir un numéro ISBN, ISSN (avec ou sans tiret) ou PPN</a:t>
            </a:r>
            <a:endParaRPr lang="fr-FR" sz="24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fr-FR" sz="2400" dirty="0" smtClean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8525" y="1916832"/>
            <a:ext cx="4829175" cy="866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Recherche avancée</a:t>
            </a:r>
          </a:p>
        </p:txBody>
      </p:sp>
      <p:sp>
        <p:nvSpPr>
          <p:cNvPr id="8196" name="Espace réservé du contenu 2"/>
          <p:cNvSpPr>
            <a:spLocks noGrp="1"/>
          </p:cNvSpPr>
          <p:nvPr>
            <p:ph idx="1"/>
          </p:nvPr>
        </p:nvSpPr>
        <p:spPr>
          <a:xfrm>
            <a:off x="359891" y="2794000"/>
            <a:ext cx="7704137" cy="1368425"/>
          </a:xfrm>
        </p:spPr>
        <p:txBody>
          <a:bodyPr/>
          <a:lstStyle/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fr-FR" sz="1800" dirty="0" smtClean="0"/>
              <a:t>Le mode recherche avancée s’active en cliquant sur « </a:t>
            </a:r>
            <a:r>
              <a:rPr lang="fr-FR" sz="1800" b="1" dirty="0" smtClean="0"/>
              <a:t>Autre critères de recherche</a:t>
            </a:r>
            <a:r>
              <a:rPr lang="fr-FR" sz="1800" dirty="0" smtClean="0"/>
              <a:t> ». </a:t>
            </a:r>
          </a:p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endParaRPr lang="fr-FR" sz="18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fr-FR" sz="1800" dirty="0" smtClean="0"/>
              <a:t>2 sections apparaissent :</a:t>
            </a:r>
          </a:p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endParaRPr lang="fr-FR" sz="18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fr-FR" sz="1800" dirty="0" smtClean="0"/>
              <a:t> Recherche par index</a:t>
            </a:r>
          </a:p>
          <a:p>
            <a:pPr marL="0" indent="0"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endParaRPr lang="fr-FR" sz="1800" dirty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endParaRPr lang="fr-FR" sz="18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endParaRPr lang="fr-FR" sz="18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fr-FR" sz="1800" dirty="0" smtClean="0"/>
              <a:t> Filtrer par (langue, pays, année de publication)</a:t>
            </a:r>
          </a:p>
          <a:p>
            <a:pPr eaLnBrk="1" hangingPunct="1">
              <a:buFont typeface="Arial" charset="0"/>
              <a:buChar char="•"/>
              <a:defRPr/>
            </a:pPr>
            <a:endParaRPr lang="fr-FR" sz="1800" dirty="0" smtClean="0"/>
          </a:p>
        </p:txBody>
      </p:sp>
      <p:pic>
        <p:nvPicPr>
          <p:cNvPr id="16389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5" y="908050"/>
            <a:ext cx="6069013" cy="1662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0648" y="5157192"/>
            <a:ext cx="2520280" cy="11253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47864" y="4005064"/>
            <a:ext cx="3574185" cy="9399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Année de publication</a:t>
            </a:r>
          </a:p>
        </p:txBody>
      </p:sp>
      <p:sp>
        <p:nvSpPr>
          <p:cNvPr id="8196" name="Espace réservé du contenu 2"/>
          <p:cNvSpPr>
            <a:spLocks noGrp="1"/>
          </p:cNvSpPr>
          <p:nvPr>
            <p:ph idx="1"/>
          </p:nvPr>
        </p:nvSpPr>
        <p:spPr>
          <a:xfrm>
            <a:off x="611188" y="3357563"/>
            <a:ext cx="8208962" cy="2879725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1800" smtClean="0"/>
              <a:t>Le formulaire permet de choisir une année ou une période.</a:t>
            </a:r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fr-FR" altLang="fr-FR" sz="1800" smtClean="0"/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1800" smtClean="0"/>
              <a:t>Par exemple :</a:t>
            </a:r>
          </a:p>
          <a:p>
            <a:pPr marL="0" indent="0" algn="just" eaLnBrk="1" hangingPunct="1">
              <a:spcBef>
                <a:spcPct val="0"/>
              </a:spcBef>
            </a:pPr>
            <a:endParaRPr lang="fr-FR" altLang="fr-FR" sz="1800" smtClean="0"/>
          </a:p>
          <a:p>
            <a:pPr marL="0" indent="0" algn="just" eaLnBrk="1" hangingPunct="1">
              <a:spcBef>
                <a:spcPct val="0"/>
              </a:spcBef>
            </a:pPr>
            <a:r>
              <a:rPr lang="fr-FR" altLang="fr-FR" sz="1800" smtClean="0"/>
              <a:t> « 2010 » : Restreint la recherche aux documents publiés en 2010</a:t>
            </a:r>
          </a:p>
          <a:p>
            <a:pPr marL="0" indent="0" algn="just" eaLnBrk="1" hangingPunct="1">
              <a:spcBef>
                <a:spcPct val="0"/>
              </a:spcBef>
            </a:pPr>
            <a:endParaRPr lang="fr-FR" altLang="fr-FR" sz="800" smtClean="0"/>
          </a:p>
          <a:p>
            <a:pPr marL="0" indent="0" algn="just" eaLnBrk="1" hangingPunct="1">
              <a:spcBef>
                <a:spcPct val="0"/>
              </a:spcBef>
            </a:pPr>
            <a:r>
              <a:rPr lang="fr-FR" altLang="fr-FR" sz="1800" smtClean="0"/>
              <a:t> « 2010-2011 » : Restreint à la période 2010/2011</a:t>
            </a:r>
          </a:p>
          <a:p>
            <a:pPr marL="0" indent="0" algn="just" eaLnBrk="1" hangingPunct="1">
              <a:spcBef>
                <a:spcPct val="0"/>
              </a:spcBef>
            </a:pPr>
            <a:endParaRPr lang="fr-FR" altLang="fr-FR" sz="800" smtClean="0"/>
          </a:p>
          <a:p>
            <a:pPr marL="0" indent="0" algn="just" eaLnBrk="1" hangingPunct="1">
              <a:spcBef>
                <a:spcPct val="0"/>
              </a:spcBef>
            </a:pPr>
            <a:r>
              <a:rPr lang="fr-FR" altLang="fr-FR" sz="1800" smtClean="0"/>
              <a:t> « 2007- » : Restreint à la période 2007 et au-delà</a:t>
            </a:r>
          </a:p>
          <a:p>
            <a:pPr marL="0" indent="0" algn="just" eaLnBrk="1" hangingPunct="1">
              <a:spcBef>
                <a:spcPct val="0"/>
              </a:spcBef>
            </a:pPr>
            <a:endParaRPr lang="fr-FR" altLang="fr-FR" sz="800" smtClean="0"/>
          </a:p>
          <a:p>
            <a:pPr marL="0" indent="0" algn="just" eaLnBrk="1" hangingPunct="1">
              <a:spcBef>
                <a:spcPct val="0"/>
              </a:spcBef>
            </a:pPr>
            <a:r>
              <a:rPr lang="fr-FR" altLang="fr-FR" sz="1800" smtClean="0"/>
              <a:t> « - 2013 » : Restreint à tout ce qui est antérieur à 2013</a:t>
            </a:r>
          </a:p>
        </p:txBody>
      </p:sp>
      <p:pic>
        <p:nvPicPr>
          <p:cNvPr id="18436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00" y="1263650"/>
            <a:ext cx="7210425" cy="1971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/>
    </p:bldLst>
  </p:timing>
</p:sld>
</file>

<file path=ppt/theme/theme1.xml><?xml version="1.0" encoding="utf-8"?>
<a:theme xmlns:a="http://schemas.openxmlformats.org/drawingml/2006/main" name="Modèle_Calam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505AF35FDCA54D2FA379F261E520FD37003BA607584A07684089D0538041E4120804070802009A63C060B9BD1B4B85A638E7F4B40D17" ma:contentTypeVersion="56" ma:contentTypeDescription="" ma:contentTypeScope="" ma:versionID="28febb54eb168f7ab056b267d5d96e06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Supports3;" targetNamespace="http://schemas.microsoft.com/office/2006/metadata/properties" ma:root="true" ma:fieldsID="ee09b4c17aec7ffa0e1db16cef0dd104" ns2:_="" ns3:_="" ns4:_="">
    <xsd:import namespace="9cb235b8-7541-4a6e-b886-1bf4192805bd"/>
    <xsd:import namespace="http://schemas.microsoft.com/sharepoint/v3/fields"/>
    <xsd:import namespace="$ListId:Supports3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4:Exaged_DocName" minOccurs="0"/>
                <xsd:element ref="ns2:Nom_x0020_de_x0020_la_x0020_formation" minOccurs="0"/>
                <xsd:element ref="ns2:Liste_x0020_des_x0020_applicat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BES"/>
          <xsd:enumeration value="ADBU"/>
          <xsd:enumeration value="AMUE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EB"/>
          <xsd:enumeration value="BML"/>
          <xsd:enumeration value="BTS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ED"/>
          <xsd:enumeration value="DOO"/>
          <xsd:enumeration value="DRY"/>
          <xsd:enumeration value="DSA"/>
          <xsd:enumeration value="ECT"/>
          <xsd:enumeration value="EHR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GL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KN"/>
          <xsd:enumeration value="JLP"/>
          <xsd:enumeration value="JMF"/>
          <xsd:enumeration value="JML"/>
          <xsd:enumeration value="JNO"/>
          <xsd:enumeration value="JPA"/>
          <xsd:enumeration value="KGX"/>
          <xsd:enumeration value="KMI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SR"/>
          <xsd:enumeration value="MTE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SBL"/>
          <xsd:enumeration value="SDT"/>
          <xsd:enumeration value="SGT"/>
          <xsd:enumeration value="SPE"/>
          <xsd:enumeration value="SPR"/>
          <xsd:enumeration value="SRY"/>
          <xsd:enumeration value="TCN"/>
          <xsd:enumeration value="TDN"/>
          <xsd:enumeration value="TMX"/>
          <xsd:enumeration value="VGO"/>
          <xsd:enumeration value="VSA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Rapport"/>
          <xsd:enumeration value="Rapport d'activité"/>
          <xsd:enumeration value="Rapport de présentation"/>
          <xsd:enumeration value="Reconduction"/>
          <xsd:enumeration value="Revue application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Nom_x0020_de_x0020_la_x0020_formation" ma:index="20" nillable="true" ma:displayName="Liste des formations" ma:default="A renseigner" ma:format="Dropdown" ma:internalName="Nom_x0020_de_x0020_la_x0020_formation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  <xsd:element name="Liste_x0020_des_x0020_applications" ma:index="21" nillable="true" ma:displayName="Liste des applications" ma:default="Autre" ma:format="Dropdown" ma:internalName="Liste_x0020_des_x0020_applications">
      <xsd:simpleType>
        <xsd:restriction base="dms:Choice">
          <xsd:enumeration value="Autre"/>
          <xsd:enumeration value="ABESstp"/>
          <xsd:enumeration value="APCC"/>
          <xsd:enumeration value="API"/>
          <xsd:enumeration value="Archives Elsevier"/>
          <xsd:enumeration value="Bacon"/>
          <xsd:enumeration value="Bazar"/>
          <xsd:enumeration value="Bibserv"/>
          <xsd:enumeration value="Bifor"/>
          <xsd:enumeration value="Bodet"/>
          <xsd:enumeration value="BOUDA"/>
          <xsd:enumeration value="Calames"/>
          <xsd:enumeration value="CBS"/>
          <xsd:enumeration value="Cidemis"/>
          <xsd:enumeration value="Colodus"/>
          <xsd:enumeration value="Demande exemplarisation"/>
          <xsd:enumeration value="DocBook-Upcast"/>
          <xsd:enumeration value="Export à la demande"/>
          <xsd:enumeration value="Finances"/>
          <xsd:enumeration value="Formulaires"/>
          <xsd:enumeration value="GALA"/>
          <xsd:enumeration value="Girafe"/>
          <xsd:enumeration value="GTD"/>
          <xsd:enumeration value="Guide méthodo"/>
          <xsd:enumeration value="Hub"/>
          <xsd:enumeration value="IdRef"/>
          <xsd:enumeration value="LAGAF"/>
          <xsd:enumeration value="LN"/>
          <xsd:enumeration value="Logiciels Windows"/>
          <xsd:enumeration value="Messagerie - Listes"/>
          <xsd:enumeration value="Micro webservices"/>
          <xsd:enumeration value="Moodle"/>
          <xsd:enumeration value="Numes"/>
          <xsd:enumeration value="Périscope"/>
          <xsd:enumeration value="PRADA"/>
          <xsd:enumeration value="PSI"/>
          <xsd:enumeration value="Qualinca"/>
          <xsd:enumeration value="RAFA"/>
          <xsd:enumeration value="Réseau"/>
          <xsd:enumeration value="Scenari"/>
          <xsd:enumeration value="Sécurité"/>
          <xsd:enumeration value="Self"/>
          <xsd:enumeration value="SGBm"/>
          <xsd:enumeration value="SI interne"/>
          <xsd:enumeration value="Signets Universités"/>
          <xsd:enumeration value="Site de veille"/>
          <xsd:enumeration value="Site ABES"/>
          <xsd:enumeration value="SNEG"/>
          <xsd:enumeration value="SolrTotal"/>
          <xsd:enumeration value="STAR"/>
          <xsd:enumeration value="Stockage"/>
          <xsd:enumeration value="STEP"/>
          <xsd:enumeration value="Sudoc"/>
          <xsd:enumeration value="Sudoc local"/>
          <xsd:enumeration value="SyRHA"/>
          <xsd:enumeration value="Theses.fr"/>
          <xsd:enumeration value="Transition biblio"/>
          <xsd:enumeration value="Upcast"/>
          <xsd:enumeration value="Webex"/>
          <xsd:enumeration value="Webstats"/>
          <xsd:enumeration value="WinIBW"/>
          <xsd:enumeration value="Winniprin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Supports3;" elementFormDefault="qualified">
    <xsd:import namespace="http://schemas.microsoft.com/office/2006/documentManagement/types"/>
    <xsd:import namespace="http://schemas.microsoft.com/office/infopath/2007/PartnerControls"/>
    <xsd:element name="Exaged_DocName" ma:index="14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ste_x0020_des_x0020_applications xmlns="9cb235b8-7541-4a6e-b886-1bf4192805bd">Autre</Liste_x0020_des_x0020_applications>
    <Lieu_x0020_de_x0020_la_x0020_formation xmlns="9cb235b8-7541-4a6e-b886-1bf4192805bd">A renseigner</Lieu_x0020_de_x0020_la_x0020_formation>
    <Exaged_DocName xmlns="$ListId:Supports3;" xsi:nil="true"/>
    <Etat_x0020_du_x0020_document xmlns="9cb235b8-7541-4a6e-b886-1bf4192805bd">Validé</Etat_x0020_du_x0020_document>
    <Nom_x0020_de_x0020_la_x0020_formation xmlns="9cb235b8-7541-4a6e-b886-1bf4192805bd">A renseigner</Nom_x0020_de_x0020_la_x0020_formation>
    <TRI xmlns="9cb235b8-7541-4a6e-b886-1bf4192805bd">OKI</TRI>
    <Tags xmlns="9cb235b8-7541-4a6e-b886-1bf4192805bd" xsi:nil="true"/>
    <Structure xmlns="9cb235b8-7541-4a6e-b886-1bf4192805bd">DSR - PFD</Structure>
    <Type_x0020_de_x0020_document_x0020_standard xmlns="9cb235b8-7541-4a6e-b886-1bf4192805bd">Support</Type_x0020_de_x0020_document_x0020_standard>
    <Année xmlns="9cb235b8-7541-4a6e-b886-1bf4192805bd">2013</Année>
    <N_x00b0__x0020_session xmlns="9cb235b8-7541-4a6e-b886-1bf4192805bd" xsi:nil="true"/>
    <_DCDateCreated xmlns="http://schemas.microsoft.com/sharepoint/v3/fields">2013-03-11T23:00:00+00:00</_DCDateCreated>
  </documentManagement>
</p:properties>
</file>

<file path=customXml/itemProps1.xml><?xml version="1.0" encoding="utf-8"?>
<ds:datastoreItem xmlns:ds="http://schemas.openxmlformats.org/officeDocument/2006/customXml" ds:itemID="{C9C9660D-62E2-4C6D-8563-5DDCC9447A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7BFE59-0ED2-40E4-8C17-D0D0051E9036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4B8DE400-0CC2-4E0F-9850-B29D25F4BDA9}">
  <ds:schemaRefs>
    <ds:schemaRef ds:uri="http://schemas.microsoft.com/office/2006/metadata/properties"/>
    <ds:schemaRef ds:uri="http://purl.org/dc/terms/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sharepoint/v3/fields"/>
    <ds:schemaRef ds:uri="http://purl.org/dc/elements/1.1/"/>
    <ds:schemaRef ds:uri="9cb235b8-7541-4a6e-b886-1bf4192805b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Modèle_Calames</Template>
  <TotalTime>709</TotalTime>
  <Words>129</Words>
  <Application>Microsoft Office PowerPoint</Application>
  <PresentationFormat>Affichage à l'écran (4:3)</PresentationFormat>
  <Paragraphs>41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Verdana</vt:lpstr>
      <vt:lpstr>Modèle_Calames</vt:lpstr>
      <vt:lpstr>Présentation de Colodus  pour un exemplarisateur</vt:lpstr>
      <vt:lpstr>Interface de connexion https://colodus.sudoc.fr</vt:lpstr>
      <vt:lpstr>Page d’accueil</vt:lpstr>
      <vt:lpstr>Recherche simple</vt:lpstr>
      <vt:lpstr>Recherche avancée</vt:lpstr>
      <vt:lpstr>Année de publication</vt:lpstr>
    </vt:vector>
  </TitlesOfParts>
  <Company>ABES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Séquence Présentation Colodus pour Exemplarisateur</dc:title>
  <dc:creator>Olivier Kosinski</dc:creator>
  <cp:keywords>formation Colodus</cp:keywords>
  <cp:lastModifiedBy>Raphaelle Poveda</cp:lastModifiedBy>
  <cp:revision>111</cp:revision>
  <dcterms:created xsi:type="dcterms:W3CDTF">2012-09-26T14:07:15Z</dcterms:created>
  <dcterms:modified xsi:type="dcterms:W3CDTF">2017-06-20T08:35:00Z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700.000000000000</vt:lpwstr>
  </property>
</Properties>
</file>