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4"/>
  </p:notesMasterIdLst>
  <p:handoutMasterIdLst>
    <p:handoutMasterId r:id="rId15"/>
  </p:handoutMasterIdLst>
  <p:sldIdLst>
    <p:sldId id="256" r:id="rId5"/>
    <p:sldId id="280" r:id="rId6"/>
    <p:sldId id="284" r:id="rId7"/>
    <p:sldId id="279" r:id="rId8"/>
    <p:sldId id="283" r:id="rId9"/>
    <p:sldId id="265" r:id="rId10"/>
    <p:sldId id="285" r:id="rId11"/>
    <p:sldId id="268" r:id="rId12"/>
    <p:sldId id="277" r:id="rId13"/>
  </p:sldIdLst>
  <p:sldSz cx="9144000" cy="6858000" type="screen4x3"/>
  <p:notesSz cx="7099300" cy="10234613"/>
  <p:defaultTextStyle>
    <a:defPPr>
      <a:defRPr lang="fr-FR"/>
    </a:defPPr>
    <a:lvl1pPr algn="l" defTabSz="847725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23863" indent="33338" algn="l" defTabSz="847725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847725" indent="66675" algn="l" defTabSz="847725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271588" indent="100013" algn="l" defTabSz="847725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697038" indent="131763" algn="l" defTabSz="847725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4B06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966" y="108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defTabSz="919328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defTabSz="919328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00C9324A-A940-4F0D-9150-1769806953EA}" type="datetimeFigureOut">
              <a:rPr lang="fr-FR"/>
              <a:pPr>
                <a:defRPr/>
              </a:pPr>
              <a:t>20/06/2017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defTabSz="919328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19163" eaLnBrk="1" hangingPunct="1">
              <a:defRPr sz="13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86B710C-2E20-433F-A5FC-B410AE0D50D1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971720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defTabSz="919328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defTabSz="919328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2585221A-C9EA-412F-8C08-DDFE6936B2BD}" type="datetimeFigureOut">
              <a:rPr lang="fr-FR"/>
              <a:pPr>
                <a:defRPr/>
              </a:pPr>
              <a:t>20/06/2017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defTabSz="919328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33906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84772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23863" algn="l" defTabSz="84772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47725" algn="l" defTabSz="84772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71588" algn="l" defTabSz="84772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97038" algn="l" defTabSz="84772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121789" algn="l" defTabSz="84871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546148" algn="l" defTabSz="84871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970505" algn="l" defTabSz="84871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394862" algn="l" defTabSz="84871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</p:spTree>
    <p:extLst>
      <p:ext uri="{BB962C8B-B14F-4D97-AF65-F5344CB8AC3E}">
        <p14:creationId xmlns:p14="http://schemas.microsoft.com/office/powerpoint/2010/main" val="39831494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</p:spTree>
    <p:extLst>
      <p:ext uri="{BB962C8B-B14F-4D97-AF65-F5344CB8AC3E}">
        <p14:creationId xmlns:p14="http://schemas.microsoft.com/office/powerpoint/2010/main" val="525962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</p:spTree>
    <p:extLst>
      <p:ext uri="{BB962C8B-B14F-4D97-AF65-F5344CB8AC3E}">
        <p14:creationId xmlns:p14="http://schemas.microsoft.com/office/powerpoint/2010/main" val="2817394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</p:spTree>
    <p:extLst>
      <p:ext uri="{BB962C8B-B14F-4D97-AF65-F5344CB8AC3E}">
        <p14:creationId xmlns:p14="http://schemas.microsoft.com/office/powerpoint/2010/main" val="37354610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</p:spTree>
    <p:extLst>
      <p:ext uri="{BB962C8B-B14F-4D97-AF65-F5344CB8AC3E}">
        <p14:creationId xmlns:p14="http://schemas.microsoft.com/office/powerpoint/2010/main" val="4190225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re 4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H:\Reseau\Formation_Reseau\contratC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688" y="6513513"/>
            <a:ext cx="757237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0" y="0"/>
            <a:ext cx="1403350" cy="981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873" tIns="42436" rIns="84873" bIns="42436" anchor="ctr"/>
          <a:lstStyle/>
          <a:p>
            <a:pPr algn="ctr" defTabSz="84871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pic>
        <p:nvPicPr>
          <p:cNvPr id="6" name="Picture 2" descr="H:\Departements\CCE\ComexternesaufArabesques\LOGO\LogoproduitsABES\LogoABES\logo_ABES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408738"/>
            <a:ext cx="614362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 10" descr="Colodus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906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2" y="2130444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2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243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8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730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974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21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461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70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948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 dirty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33DA90-0927-4994-92D9-E438A7034A3D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84163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u 4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:\Departements\CCE\ComexternesaufArabesques\LOGO\LogoproduitsABES\LogoABES\logo_ABES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408738"/>
            <a:ext cx="614362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000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C90608-1911-4ED9-BED2-0497A0C6FFA6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723730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re 16/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H:\Reseau\Formation_Reseau\contratC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688" y="6513513"/>
            <a:ext cx="5397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0" y="0"/>
            <a:ext cx="1403350" cy="981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873" tIns="42436" rIns="84873" bIns="42436" anchor="ctr"/>
          <a:lstStyle/>
          <a:p>
            <a:pPr algn="ctr" defTabSz="84871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pic>
        <p:nvPicPr>
          <p:cNvPr id="6" name="Picture 2" descr="H:\Departements\CCE\ComexternesaufArabesques\LOGO\LogoproduitsABES\LogoABES\logo_ABES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408738"/>
            <a:ext cx="511175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 10" descr="Colodus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906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2" y="2130444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2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243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8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730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974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21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461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70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948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 dirty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A385A3-7761-493E-B59B-C5DD23C88B1B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942739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u 16/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:\Departements\CCE\ComexternesaufArabesques\LOGO\LogoproduitsABES\LogoABES\logo_ABES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408738"/>
            <a:ext cx="511175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33337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88F6F8-4C4E-491B-A6C6-66799BF47BC3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987418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68313" y="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4873" tIns="42436" rIns="84873" bIns="4243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4873" tIns="42436" rIns="84873" bIns="4243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84873" tIns="42436" rIns="84873" bIns="42436" rtlCol="0" anchor="ctr"/>
          <a:lstStyle>
            <a:lvl1pPr algn="ctr" defTabSz="848715" eaLnBrk="1" fontAlgn="auto" hangingPunct="1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84873" tIns="42436" rIns="84873" bIns="42436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1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09E9F02-2911-47CC-939D-FA18B271BF7D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  <p:cxnSp>
        <p:nvCxnSpPr>
          <p:cNvPr id="7" name="Connecteur droit 6"/>
          <p:cNvCxnSpPr/>
          <p:nvPr userDrawn="1"/>
        </p:nvCxnSpPr>
        <p:spPr>
          <a:xfrm>
            <a:off x="0" y="6381750"/>
            <a:ext cx="9144000" cy="0"/>
          </a:xfrm>
          <a:prstGeom prst="line">
            <a:avLst/>
          </a:prstGeom>
          <a:ln w="19050" cmpd="sng">
            <a:solidFill>
              <a:srgbClr val="4877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  <p:sldLayoutId id="2147483836" r:id="rId2"/>
    <p:sldLayoutId id="2147483837" r:id="rId3"/>
    <p:sldLayoutId id="2147483838" r:id="rId4"/>
  </p:sldLayoutIdLst>
  <p:hf hdr="0" dt="0"/>
  <p:txStyles>
    <p:titleStyle>
      <a:lvl1pPr algn="ctr" defTabSz="847725" rtl="0" eaLnBrk="0" fontAlgn="base" hangingPunct="0">
        <a:spcBef>
          <a:spcPct val="0"/>
        </a:spcBef>
        <a:spcAft>
          <a:spcPct val="0"/>
        </a:spcAft>
        <a:defRPr sz="27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algn="ctr" defTabSz="847725" rtl="0" eaLnBrk="0" fontAlgn="base" hangingPunct="0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algn="ctr" defTabSz="847725" rtl="0" eaLnBrk="0" fontAlgn="base" hangingPunct="0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algn="ctr" defTabSz="847725" rtl="0" eaLnBrk="0" fontAlgn="base" hangingPunct="0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algn="ctr" defTabSz="847725" rtl="0" eaLnBrk="0" fontAlgn="base" hangingPunct="0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457200" algn="ctr" defTabSz="847725" rtl="0" fontAlgn="base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6pPr>
      <a:lvl7pPr marL="914400" algn="ctr" defTabSz="847725" rtl="0" fontAlgn="base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7pPr>
      <a:lvl8pPr marL="1371600" algn="ctr" defTabSz="847725" rtl="0" fontAlgn="base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8pPr>
      <a:lvl9pPr marL="1828800" algn="ctr" defTabSz="847725" rtl="0" fontAlgn="base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9pPr>
    </p:titleStyle>
    <p:bodyStyle>
      <a:lvl1pPr marL="317500" indent="-317500" algn="l" defTabSz="8477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688975" indent="-265113" algn="l" defTabSz="8477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060450" indent="-211138" algn="l" defTabSz="8477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484313" indent="-211138" algn="l" defTabSz="8477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1908175" indent="-211138" algn="l" defTabSz="8477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333969" indent="-212178" algn="l" defTabSz="848715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58327" indent="-212178" algn="l" defTabSz="848715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82685" indent="-212178" algn="l" defTabSz="848715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07044" indent="-212178" algn="l" defTabSz="848715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24359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48715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73075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697432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21789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46148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70505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94862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re 10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803400"/>
          </a:xfrm>
        </p:spPr>
        <p:txBody>
          <a:bodyPr/>
          <a:lstStyle/>
          <a:p>
            <a:pPr eaLnBrk="1" hangingPunct="1"/>
            <a:r>
              <a:rPr lang="fr-FR" altLang="fr-FR" smtClean="0"/>
              <a:t>L’utilisation des formulaires</a:t>
            </a:r>
            <a:br>
              <a:rPr lang="fr-FR" altLang="fr-FR" smtClean="0"/>
            </a:br>
            <a:r>
              <a:rPr lang="fr-FR" altLang="fr-FR" smtClean="0"/>
              <a:t/>
            </a:r>
            <a:br>
              <a:rPr lang="fr-FR" altLang="fr-FR" smtClean="0"/>
            </a:br>
            <a:r>
              <a:rPr lang="fr-FR" altLang="fr-FR" smtClean="0"/>
              <a:t/>
            </a:r>
            <a:br>
              <a:rPr lang="fr-FR" altLang="fr-FR" smtClean="0"/>
            </a:br>
            <a:r>
              <a:rPr lang="fr-FR" altLang="fr-FR" smtClean="0"/>
              <a:t>pour un exemplarisateur</a:t>
            </a:r>
          </a:p>
        </p:txBody>
      </p:sp>
      <p:sp>
        <p:nvSpPr>
          <p:cNvPr id="12" name="Sous-titre 11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rtlCol="0"/>
          <a:lstStyle/>
          <a:p>
            <a:pPr defTabSz="848715" eaLnBrk="1" fontAlgn="auto" hangingPunct="1">
              <a:spcAft>
                <a:spcPts val="0"/>
              </a:spcAft>
              <a:defRPr/>
            </a:pPr>
            <a:endParaRPr lang="fr-FR"/>
          </a:p>
        </p:txBody>
      </p:sp>
      <p:pic>
        <p:nvPicPr>
          <p:cNvPr id="8196" name="Image 3" descr="colodus-utilisateur-icone-9587-12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188913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u contenu 2"/>
          <p:cNvSpPr>
            <a:spLocks noGrp="1"/>
          </p:cNvSpPr>
          <p:nvPr>
            <p:ph idx="1"/>
          </p:nvPr>
        </p:nvSpPr>
        <p:spPr>
          <a:xfrm>
            <a:off x="179388" y="1196975"/>
            <a:ext cx="8785225" cy="4929188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algn="ctr" eaLnBrk="1" hangingPunct="1">
              <a:buFont typeface="Arial" panose="020B0604020202020204" pitchFamily="34" charset="0"/>
              <a:buNone/>
            </a:pPr>
            <a:endParaRPr lang="fr-FR" altLang="fr-FR" sz="4000" smtClean="0"/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fr-FR" altLang="fr-FR" sz="4000" smtClean="0"/>
              <a:t>Gestion du module 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fr-FR" altLang="fr-FR" sz="4000" smtClean="0"/>
              <a:t>« Mes Formulaires 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Module « Vos formulaires »</a:t>
            </a:r>
          </a:p>
        </p:txBody>
      </p:sp>
      <p:sp>
        <p:nvSpPr>
          <p:cNvPr id="12291" name="Espace réservé du contenu 2"/>
          <p:cNvSpPr>
            <a:spLocks noGrp="1"/>
          </p:cNvSpPr>
          <p:nvPr>
            <p:ph idx="1"/>
          </p:nvPr>
        </p:nvSpPr>
        <p:spPr>
          <a:xfrm>
            <a:off x="179388" y="1196975"/>
            <a:ext cx="8785225" cy="4929188"/>
          </a:xfrm>
        </p:spPr>
        <p:txBody>
          <a:bodyPr/>
          <a:lstStyle/>
          <a:p>
            <a:pPr eaLnBrk="1" hangingPunct="1"/>
            <a:r>
              <a:rPr lang="fr-FR" altLang="fr-FR" sz="2400" dirty="0" smtClean="0"/>
              <a:t>Module accessible depuis le bouton </a:t>
            </a:r>
          </a:p>
          <a:p>
            <a:pPr eaLnBrk="1" hangingPunct="1"/>
            <a:endParaRPr lang="fr-FR" altLang="fr-FR" sz="2400" dirty="0" smtClean="0"/>
          </a:p>
          <a:p>
            <a:pPr eaLnBrk="1" hangingPunct="1"/>
            <a:r>
              <a:rPr lang="fr-FR" altLang="fr-FR" sz="2400" dirty="0" smtClean="0"/>
              <a:t>A la première connexion, le module permet : </a:t>
            </a:r>
          </a:p>
          <a:p>
            <a:pPr lvl="1" eaLnBrk="1" hangingPunct="1"/>
            <a:r>
              <a:rPr lang="fr-FR" altLang="fr-FR" sz="2000" dirty="0"/>
              <a:t>La personnalisation des formulaires existants</a:t>
            </a:r>
          </a:p>
          <a:p>
            <a:pPr lvl="1" eaLnBrk="1" hangingPunct="1"/>
            <a:r>
              <a:rPr lang="fr-FR" altLang="fr-FR" sz="2000" dirty="0"/>
              <a:t>La création de formulaires au nombre possible de </a:t>
            </a:r>
            <a:r>
              <a:rPr lang="fr-FR" altLang="fr-FR" sz="2000" dirty="0" smtClean="0"/>
              <a:t>4</a:t>
            </a:r>
            <a:endParaRPr lang="fr-FR" altLang="fr-FR" sz="2000" dirty="0"/>
          </a:p>
          <a:p>
            <a:pPr lvl="2" eaLnBrk="1" hangingPunct="1"/>
            <a:r>
              <a:rPr lang="fr-FR" altLang="fr-FR" sz="1600" dirty="0"/>
              <a:t>Périodique support électronique / Périodique support imprimé</a:t>
            </a:r>
          </a:p>
          <a:p>
            <a:pPr lvl="2" eaLnBrk="1" hangingPunct="1"/>
            <a:r>
              <a:rPr lang="fr-FR" altLang="fr-FR" sz="1600" dirty="0"/>
              <a:t>Monographie support électronique /  Monographie support imprimé</a:t>
            </a:r>
          </a:p>
          <a:p>
            <a:pPr eaLnBrk="1" hangingPunct="1"/>
            <a:endParaRPr lang="fr-FR" altLang="fr-FR" sz="2400" dirty="0" smtClean="0"/>
          </a:p>
          <a:p>
            <a:pPr eaLnBrk="1" hangingPunct="1"/>
            <a:endParaRPr lang="fr-FR" altLang="fr-FR" sz="2400" dirty="0" smtClean="0"/>
          </a:p>
        </p:txBody>
      </p:sp>
      <p:pic>
        <p:nvPicPr>
          <p:cNvPr id="12292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1231900"/>
            <a:ext cx="1352550" cy="438150"/>
          </a:xfrm>
          <a:prstGeom prst="rect">
            <a:avLst/>
          </a:prstGeom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3" name="Imag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7" y="4149080"/>
            <a:ext cx="3355591" cy="2088232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dirty="0" smtClean="0"/>
              <a:t>Créer un formulaire </a:t>
            </a:r>
            <a:br>
              <a:rPr lang="fr-FR" altLang="fr-FR" dirty="0" smtClean="0"/>
            </a:br>
            <a:endParaRPr lang="fr-FR" altLang="fr-FR" dirty="0" smtClean="0"/>
          </a:p>
        </p:txBody>
      </p:sp>
      <p:sp>
        <p:nvSpPr>
          <p:cNvPr id="14339" name="Espace réservé du contenu 2"/>
          <p:cNvSpPr>
            <a:spLocks noGrp="1"/>
          </p:cNvSpPr>
          <p:nvPr>
            <p:ph idx="1"/>
          </p:nvPr>
        </p:nvSpPr>
        <p:spPr>
          <a:xfrm>
            <a:off x="179388" y="1196975"/>
            <a:ext cx="8785225" cy="4929188"/>
          </a:xfrm>
        </p:spPr>
        <p:txBody>
          <a:bodyPr/>
          <a:lstStyle/>
          <a:p>
            <a:pPr eaLnBrk="1" hangingPunct="1"/>
            <a:endParaRPr lang="fr-FR" altLang="fr-FR" sz="2400" dirty="0" smtClean="0"/>
          </a:p>
          <a:p>
            <a:pPr eaLnBrk="1" hangingPunct="1"/>
            <a:r>
              <a:rPr lang="fr-FR" altLang="fr-FR" sz="2400" dirty="0" smtClean="0"/>
              <a:t>Permet de personnaliser un formulaire, afin de :</a:t>
            </a:r>
          </a:p>
          <a:p>
            <a:pPr lvl="1" eaLnBrk="1" hangingPunct="1"/>
            <a:r>
              <a:rPr lang="fr-FR" altLang="fr-FR" sz="2000" dirty="0" smtClean="0"/>
              <a:t>créer tous les exemplaires à partir d’un modèle </a:t>
            </a:r>
          </a:p>
          <a:p>
            <a:pPr lvl="1" eaLnBrk="1" hangingPunct="1"/>
            <a:r>
              <a:rPr lang="fr-FR" altLang="fr-FR" sz="2000" dirty="0" smtClean="0"/>
              <a:t>disposer d’un modèle personnalisé pour la bibliothèque</a:t>
            </a:r>
          </a:p>
          <a:p>
            <a:pPr lvl="1" eaLnBrk="1" hangingPunct="1"/>
            <a:r>
              <a:rPr lang="fr-FR" altLang="fr-FR" sz="2000" dirty="0" smtClean="0"/>
              <a:t>garantir la cohérence du signalement</a:t>
            </a:r>
          </a:p>
          <a:p>
            <a:pPr lvl="1" eaLnBrk="1" hangingPunct="1"/>
            <a:endParaRPr lang="fr-FR" altLang="fr-FR" sz="2000" dirty="0" smtClean="0"/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fr-FR" altLang="fr-FR" sz="2000" dirty="0" smtClean="0"/>
              <a:t>Exemples : </a:t>
            </a:r>
          </a:p>
          <a:p>
            <a:pPr lvl="2" eaLnBrk="1" hangingPunct="1"/>
            <a:r>
              <a:rPr lang="fr-FR" altLang="fr-FR" sz="1600" dirty="0" smtClean="0"/>
              <a:t>un code </a:t>
            </a:r>
            <a:r>
              <a:rPr lang="fr-FR" altLang="fr-FR" sz="1600" dirty="0" err="1" smtClean="0"/>
              <a:t>peb</a:t>
            </a:r>
            <a:r>
              <a:rPr lang="fr-FR" altLang="fr-FR" sz="1600" dirty="0" smtClean="0"/>
              <a:t> identique (si condition unique d’accès aux documents)</a:t>
            </a:r>
          </a:p>
          <a:p>
            <a:pPr lvl="2" eaLnBrk="1" hangingPunct="1"/>
            <a:r>
              <a:rPr lang="fr-FR" altLang="fr-FR" sz="1600" dirty="0" smtClean="0"/>
              <a:t>un début de cote identique</a:t>
            </a:r>
          </a:p>
          <a:p>
            <a:pPr lvl="2" eaLnBrk="1" hangingPunct="1"/>
            <a:r>
              <a:rPr lang="fr-FR" altLang="fr-FR" sz="1600" dirty="0" smtClean="0"/>
              <a:t>une structure identique pour les états de collection, dans le cas de ressources continues</a:t>
            </a:r>
          </a:p>
          <a:p>
            <a:pPr lvl="2" eaLnBrk="1" hangingPunct="1"/>
            <a:r>
              <a:rPr lang="fr-FR" altLang="fr-FR" sz="1600" dirty="0" smtClean="0"/>
              <a:t>une </a:t>
            </a:r>
            <a:r>
              <a:rPr lang="fr-FR" altLang="fr-FR" sz="1600" dirty="0"/>
              <a:t>URL d’accès (l’URL de la plateforme d’accès aux périodiques)</a:t>
            </a:r>
          </a:p>
          <a:p>
            <a:pPr lvl="2" eaLnBrk="1" hangingPunct="1"/>
            <a:r>
              <a:rPr lang="fr-FR" altLang="fr-FR" sz="1600" dirty="0"/>
              <a:t>un début de cote identique pour toutes les ressources électroniques</a:t>
            </a:r>
          </a:p>
          <a:p>
            <a:pPr lvl="2" eaLnBrk="1" hangingPunct="1"/>
            <a:endParaRPr lang="fr-FR" altLang="fr-FR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Procédure</a:t>
            </a:r>
          </a:p>
        </p:txBody>
      </p:sp>
      <p:sp>
        <p:nvSpPr>
          <p:cNvPr id="16387" name="Espace réservé du contenu 2"/>
          <p:cNvSpPr>
            <a:spLocks noGrp="1"/>
          </p:cNvSpPr>
          <p:nvPr>
            <p:ph idx="1"/>
          </p:nvPr>
        </p:nvSpPr>
        <p:spPr>
          <a:xfrm>
            <a:off x="190500" y="1208088"/>
            <a:ext cx="8785225" cy="4929187"/>
          </a:xfrm>
        </p:spPr>
        <p:txBody>
          <a:bodyPr/>
          <a:lstStyle/>
          <a:p>
            <a:pPr eaLnBrk="1" hangingPunct="1">
              <a:defRPr/>
            </a:pPr>
            <a:r>
              <a:rPr lang="fr-FR" altLang="fr-FR" sz="2400" dirty="0" smtClean="0"/>
              <a:t>Afficher le module 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fr-FR" altLang="fr-FR" sz="2400" dirty="0"/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fr-FR" altLang="fr-FR" sz="2400" dirty="0" smtClean="0"/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fr-FR" altLang="fr-FR" sz="2400" dirty="0" smtClean="0"/>
          </a:p>
          <a:p>
            <a:pPr eaLnBrk="1" hangingPunct="1">
              <a:defRPr/>
            </a:pPr>
            <a:r>
              <a:rPr lang="fr-FR" altLang="fr-FR" sz="2400" dirty="0" smtClean="0"/>
              <a:t>Personnaliser le formulaire proposé</a:t>
            </a:r>
          </a:p>
          <a:p>
            <a:pPr eaLnBrk="1" hangingPunct="1">
              <a:defRPr/>
            </a:pPr>
            <a:endParaRPr lang="fr-FR" altLang="fr-FR" sz="2400" dirty="0" smtClean="0"/>
          </a:p>
          <a:p>
            <a:pPr eaLnBrk="1" hangingPunct="1">
              <a:defRPr/>
            </a:pPr>
            <a:r>
              <a:rPr lang="fr-FR" altLang="fr-FR" sz="2400" dirty="0" smtClean="0"/>
              <a:t>Utiliser si nécessaire les blocs</a:t>
            </a:r>
          </a:p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fr-FR" altLang="fr-FR" sz="2400" dirty="0" smtClean="0"/>
              <a:t>	complémentaires </a:t>
            </a:r>
          </a:p>
          <a:p>
            <a:pPr eaLnBrk="1" hangingPunct="1">
              <a:buFont typeface="Arial" panose="020B0604020202020204" pitchFamily="34" charset="0"/>
              <a:buNone/>
              <a:defRPr/>
            </a:pPr>
            <a:endParaRPr lang="fr-FR" altLang="fr-FR" sz="2400" dirty="0" smtClean="0"/>
          </a:p>
          <a:p>
            <a:pPr eaLnBrk="1" hangingPunct="1">
              <a:defRPr/>
            </a:pPr>
            <a:r>
              <a:rPr lang="fr-FR" altLang="fr-FR" sz="2400" dirty="0" smtClean="0"/>
              <a:t>Enregistrer le formulaire</a:t>
            </a:r>
          </a:p>
          <a:p>
            <a:pPr eaLnBrk="1" hangingPunct="1">
              <a:defRPr/>
            </a:pPr>
            <a:endParaRPr lang="fr-FR" altLang="fr-FR" sz="2400" dirty="0" smtClean="0"/>
          </a:p>
          <a:p>
            <a:pPr eaLnBrk="1" hangingPunct="1">
              <a:buFont typeface="Arial" panose="020B0604020202020204" pitchFamily="34" charset="0"/>
              <a:buNone/>
              <a:defRPr/>
            </a:pPr>
            <a:endParaRPr lang="fr-FR" altLang="fr-FR" sz="2400" dirty="0" smtClean="0"/>
          </a:p>
          <a:p>
            <a:pPr eaLnBrk="1" hangingPunct="1">
              <a:defRPr/>
            </a:pPr>
            <a:endParaRPr lang="fr-FR" altLang="fr-FR" sz="2400" dirty="0" smtClean="0"/>
          </a:p>
        </p:txBody>
      </p:sp>
      <p:pic>
        <p:nvPicPr>
          <p:cNvPr id="16388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1208088"/>
            <a:ext cx="1323975" cy="4000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91" name="Imag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9313" y="5157788"/>
            <a:ext cx="6000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17269" y="732698"/>
            <a:ext cx="3100536" cy="1962573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93455" y="3804729"/>
            <a:ext cx="3212577" cy="13207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Utilisation courante du module </a:t>
            </a:r>
            <a:br>
              <a:rPr lang="fr-FR" altLang="fr-FR" smtClean="0"/>
            </a:br>
            <a:r>
              <a:rPr lang="fr-FR" altLang="fr-FR" smtClean="0"/>
              <a:t>« Mes formulaires »</a:t>
            </a:r>
          </a:p>
        </p:txBody>
      </p:sp>
      <p:sp>
        <p:nvSpPr>
          <p:cNvPr id="13315" name="Espace réservé du contenu 2"/>
          <p:cNvSpPr>
            <a:spLocks noGrp="1"/>
          </p:cNvSpPr>
          <p:nvPr>
            <p:ph idx="1"/>
          </p:nvPr>
        </p:nvSpPr>
        <p:spPr>
          <a:xfrm>
            <a:off x="179388" y="1196975"/>
            <a:ext cx="8785225" cy="4929188"/>
          </a:xfrm>
        </p:spPr>
        <p:txBody>
          <a:bodyPr/>
          <a:lstStyle/>
          <a:p>
            <a:pPr eaLnBrk="1" hangingPunct="1">
              <a:defRPr/>
            </a:pPr>
            <a:endParaRPr lang="fr-FR" altLang="fr-FR" sz="2400" dirty="0" smtClean="0"/>
          </a:p>
          <a:p>
            <a:pPr eaLnBrk="1" hangingPunct="1">
              <a:defRPr/>
            </a:pPr>
            <a:endParaRPr lang="fr-FR" altLang="fr-FR" sz="2400" dirty="0" smtClean="0"/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fr-FR" altLang="fr-FR" sz="2400" dirty="0" smtClean="0"/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fr-FR" altLang="fr-FR" sz="2400" dirty="0"/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fr-FR" altLang="fr-FR" sz="2400" dirty="0" smtClean="0"/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fr-FR" altLang="fr-FR" sz="2400" dirty="0" smtClean="0"/>
              <a:t>Le module permet : </a:t>
            </a:r>
          </a:p>
          <a:p>
            <a:pPr lvl="1" eaLnBrk="1" hangingPunct="1">
              <a:defRPr/>
            </a:pPr>
            <a:r>
              <a:rPr lang="fr-FR" altLang="fr-FR" sz="2000" dirty="0" smtClean="0"/>
              <a:t>La modification / le renommage / la suppression des formulaires </a:t>
            </a:r>
          </a:p>
        </p:txBody>
      </p:sp>
      <p:pic>
        <p:nvPicPr>
          <p:cNvPr id="20484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758825"/>
            <a:ext cx="1352550" cy="438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85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567668"/>
            <a:ext cx="7599363" cy="1585912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75656" y="4751724"/>
            <a:ext cx="2886075" cy="390525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91880" y="5346075"/>
            <a:ext cx="2895600" cy="381000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50466" y="5834252"/>
            <a:ext cx="2924175" cy="409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ce réservé du contenu 2"/>
          <p:cNvSpPr>
            <a:spLocks noGrp="1"/>
          </p:cNvSpPr>
          <p:nvPr>
            <p:ph idx="1"/>
          </p:nvPr>
        </p:nvSpPr>
        <p:spPr>
          <a:xfrm>
            <a:off x="179388" y="1196975"/>
            <a:ext cx="8785225" cy="4929188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algn="ctr" eaLnBrk="1" hangingPunct="1">
              <a:buFont typeface="Arial" panose="020B0604020202020204" pitchFamily="34" charset="0"/>
              <a:buNone/>
            </a:pPr>
            <a:endParaRPr lang="fr-FR" altLang="fr-FR" sz="4000" smtClean="0"/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fr-FR" altLang="fr-FR" sz="4000" smtClean="0"/>
              <a:t>Utilisation des formulaires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La création d’un exemplaire à partir d’un formulaire personnalisé</a:t>
            </a:r>
          </a:p>
        </p:txBody>
      </p:sp>
      <p:sp>
        <p:nvSpPr>
          <p:cNvPr id="22531" name="Espace réservé du contenu 2"/>
          <p:cNvSpPr txBox="1">
            <a:spLocks/>
          </p:cNvSpPr>
          <p:nvPr/>
        </p:nvSpPr>
        <p:spPr bwMode="auto">
          <a:xfrm>
            <a:off x="323850" y="1412875"/>
            <a:ext cx="8640763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873" tIns="42436" rIns="84873" bIns="42436"/>
          <a:lstStyle>
            <a:lvl1pPr marL="317500" indent="-317500">
              <a:spcBef>
                <a:spcPct val="20000"/>
              </a:spcBef>
              <a:buFont typeface="Arial" panose="020B0604020202020204" pitchFamily="34" charset="0"/>
              <a:buChar char="•"/>
              <a:defRPr sz="30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1363" indent="-317500">
              <a:spcBef>
                <a:spcPct val="20000"/>
              </a:spcBef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6pPr>
            <a:lvl7pPr marL="29718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7pPr>
            <a:lvl8pPr marL="34290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8pPr>
            <a:lvl9pPr marL="38862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9pPr>
          </a:lstStyle>
          <a:p>
            <a:pPr eaLnBrk="1" hangingPunct="1"/>
            <a:r>
              <a:rPr lang="fr-FR" altLang="fr-FR" sz="2400" dirty="0">
                <a:cs typeface="Arial" panose="020B0604020202020204" pitchFamily="34" charset="0"/>
              </a:rPr>
              <a:t>La création se fait à partir d’un écran de saisie </a:t>
            </a:r>
            <a:r>
              <a:rPr lang="fr-FR" altLang="fr-FR" sz="2400" dirty="0" smtClean="0">
                <a:cs typeface="Arial" panose="020B0604020202020204" pitchFamily="34" charset="0"/>
              </a:rPr>
              <a:t>pré-rempli</a:t>
            </a:r>
            <a:r>
              <a:rPr lang="fr-FR" altLang="fr-FR" sz="2400" dirty="0">
                <a:cs typeface="Arial" panose="020B0604020202020204" pitchFamily="34" charset="0"/>
              </a:rPr>
              <a:t> </a:t>
            </a:r>
            <a:r>
              <a:rPr lang="fr-FR" altLang="fr-FR" sz="2400" dirty="0" smtClean="0">
                <a:cs typeface="Arial" panose="020B0604020202020204" pitchFamily="34" charset="0"/>
              </a:rPr>
              <a:t>(minimum du zones requises)</a:t>
            </a:r>
            <a:endParaRPr lang="fr-FR" altLang="fr-FR" sz="2400" dirty="0">
              <a:cs typeface="Arial" panose="020B0604020202020204" pitchFamily="34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800" dirty="0">
              <a:cs typeface="Arial" panose="020B0604020202020204" pitchFamily="34" charset="0"/>
            </a:endParaRPr>
          </a:p>
          <a:p>
            <a:pPr eaLnBrk="1" hangingPunct="1"/>
            <a:r>
              <a:rPr lang="fr-FR" altLang="fr-FR" sz="2400" dirty="0">
                <a:cs typeface="Arial" panose="020B0604020202020204" pitchFamily="34" charset="0"/>
              </a:rPr>
              <a:t>Les champs pré-remplis peuvent être :</a:t>
            </a:r>
          </a:p>
          <a:p>
            <a:pPr lvl="1" eaLnBrk="1" hangingPunct="1">
              <a:buFontTx/>
              <a:buChar char="-"/>
            </a:pPr>
            <a:r>
              <a:rPr lang="fr-FR" altLang="fr-FR" sz="2000" dirty="0">
                <a:cs typeface="Arial" panose="020B0604020202020204" pitchFamily="34" charset="0"/>
              </a:rPr>
              <a:t>laissés tels quels</a:t>
            </a:r>
          </a:p>
          <a:p>
            <a:pPr lvl="1" eaLnBrk="1" hangingPunct="1">
              <a:buFontTx/>
              <a:buChar char="-"/>
            </a:pPr>
            <a:r>
              <a:rPr lang="fr-FR" altLang="fr-FR" sz="2000" dirty="0">
                <a:cs typeface="Arial" panose="020B0604020202020204" pitchFamily="34" charset="0"/>
              </a:rPr>
              <a:t>complétés</a:t>
            </a:r>
          </a:p>
          <a:p>
            <a:pPr lvl="1" eaLnBrk="1" hangingPunct="1">
              <a:buFontTx/>
              <a:buChar char="-"/>
            </a:pPr>
            <a:r>
              <a:rPr lang="fr-FR" altLang="fr-FR" sz="2000" dirty="0">
                <a:cs typeface="Arial" panose="020B0604020202020204" pitchFamily="34" charset="0"/>
              </a:rPr>
              <a:t>remplacés</a:t>
            </a:r>
          </a:p>
          <a:p>
            <a:pPr lvl="1" eaLnBrk="1" hangingPunct="1">
              <a:buFontTx/>
              <a:buChar char="-"/>
            </a:pPr>
            <a:endParaRPr lang="fr-FR" altLang="fr-FR" sz="800" dirty="0">
              <a:cs typeface="Arial" panose="020B0604020202020204" pitchFamily="34" charset="0"/>
            </a:endParaRPr>
          </a:p>
          <a:p>
            <a:pPr eaLnBrk="1" hangingPunct="1"/>
            <a:r>
              <a:rPr lang="fr-FR" altLang="fr-FR" sz="2400" dirty="0">
                <a:cs typeface="Arial" panose="020B0604020202020204" pitchFamily="34" charset="0"/>
              </a:rPr>
              <a:t>En fonction du type de notice à </a:t>
            </a:r>
            <a:r>
              <a:rPr lang="fr-FR" altLang="fr-FR" sz="2400" dirty="0" err="1">
                <a:cs typeface="Arial" panose="020B0604020202020204" pitchFamily="34" charset="0"/>
              </a:rPr>
              <a:t>exemplariser</a:t>
            </a:r>
            <a:r>
              <a:rPr lang="fr-FR" altLang="fr-FR" sz="2400" dirty="0">
                <a:cs typeface="Arial" panose="020B0604020202020204" pitchFamily="34" charset="0"/>
              </a:rPr>
              <a:t>, le formulaire ad-hoc est appelé</a:t>
            </a:r>
          </a:p>
          <a:p>
            <a:pPr eaLnBrk="1" hangingPunct="1"/>
            <a:endParaRPr lang="fr-FR" altLang="fr-FR" sz="800" dirty="0">
              <a:cs typeface="Arial" panose="020B0604020202020204" pitchFamily="34" charset="0"/>
            </a:endParaRPr>
          </a:p>
          <a:p>
            <a:pPr eaLnBrk="1" hangingPunct="1"/>
            <a:r>
              <a:rPr lang="fr-FR" altLang="fr-FR" sz="2400" dirty="0">
                <a:cs typeface="Arial" panose="020B0604020202020204" pitchFamily="34" charset="0"/>
              </a:rPr>
              <a:t>La numérotation de l’occurrence reste automatique</a:t>
            </a:r>
          </a:p>
          <a:p>
            <a:pPr eaLnBrk="1" hangingPunct="1"/>
            <a:endParaRPr lang="fr-FR" altLang="fr-FR" sz="800" dirty="0">
              <a:cs typeface="Arial" panose="020B0604020202020204" pitchFamily="34" charset="0"/>
            </a:endParaRPr>
          </a:p>
          <a:p>
            <a:pPr eaLnBrk="1" hangingPunct="1"/>
            <a:r>
              <a:rPr lang="fr-FR" altLang="fr-FR" sz="2400" dirty="0">
                <a:cs typeface="Arial" panose="020B0604020202020204" pitchFamily="34" charset="0"/>
              </a:rPr>
              <a:t>La validation s’obtient avec le bouton 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dirty="0">
              <a:cs typeface="Arial" panose="020B0604020202020204" pitchFamily="34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dirty="0">
              <a:cs typeface="Arial" panose="020B0604020202020204" pitchFamily="34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dirty="0">
              <a:cs typeface="Arial" panose="020B0604020202020204" pitchFamily="34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800" dirty="0">
              <a:cs typeface="Arial" panose="020B0604020202020204" pitchFamily="34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800" dirty="0">
              <a:cs typeface="Arial" panose="020B0604020202020204" pitchFamily="34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800" dirty="0">
              <a:cs typeface="Arial" panose="020B0604020202020204" pitchFamily="34" charset="0"/>
            </a:endParaRPr>
          </a:p>
          <a:p>
            <a:pPr eaLnBrk="1" hangingPunct="1">
              <a:buFontTx/>
              <a:buNone/>
            </a:pPr>
            <a:endParaRPr lang="fr-FR" altLang="fr-FR" sz="2400" dirty="0">
              <a:cs typeface="Arial" panose="020B0604020202020204" pitchFamily="34" charset="0"/>
            </a:endParaRPr>
          </a:p>
        </p:txBody>
      </p:sp>
      <p:pic>
        <p:nvPicPr>
          <p:cNvPr id="2253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2997200"/>
            <a:ext cx="2938462" cy="949325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33" name="Imag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5530850"/>
            <a:ext cx="6000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lèche gauche 4"/>
          <p:cNvSpPr/>
          <p:nvPr/>
        </p:nvSpPr>
        <p:spPr>
          <a:xfrm>
            <a:off x="7524750" y="3487738"/>
            <a:ext cx="863600" cy="2159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dirty="0" smtClean="0">
                <a:solidFill>
                  <a:srgbClr val="002060"/>
                </a:solidFill>
              </a:rPr>
              <a:t>En résumé</a:t>
            </a:r>
          </a:p>
        </p:txBody>
      </p:sp>
      <p:sp>
        <p:nvSpPr>
          <p:cNvPr id="23555" name="Espace réservé du contenu 2"/>
          <p:cNvSpPr>
            <a:spLocks noGrp="1"/>
          </p:cNvSpPr>
          <p:nvPr>
            <p:ph idx="1"/>
          </p:nvPr>
        </p:nvSpPr>
        <p:spPr>
          <a:xfrm>
            <a:off x="179512" y="1141350"/>
            <a:ext cx="8642350" cy="5184775"/>
          </a:xfrm>
        </p:spPr>
        <p:txBody>
          <a:bodyPr/>
          <a:lstStyle/>
          <a:p>
            <a:pPr eaLnBrk="1" hangingPunct="1"/>
            <a:r>
              <a:rPr lang="fr-FR" altLang="fr-FR" sz="2000" dirty="0" smtClean="0"/>
              <a:t>Un formulaire est une notice d’exemplaire </a:t>
            </a:r>
            <a:r>
              <a:rPr lang="fr-FR" altLang="fr-FR" sz="2000" dirty="0" smtClean="0"/>
              <a:t>personnalisée </a:t>
            </a:r>
          </a:p>
          <a:p>
            <a:pPr eaLnBrk="1" hangingPunct="1"/>
            <a:endParaRPr lang="fr-FR" altLang="fr-FR" sz="2000" dirty="0" smtClean="0"/>
          </a:p>
          <a:p>
            <a:pPr eaLnBrk="1" hangingPunct="1"/>
            <a:r>
              <a:rPr lang="fr-FR" altLang="fr-FR" sz="2000" dirty="0" smtClean="0"/>
              <a:t>Le formulaire n’est utilisable que par « le login de rattachement » qui l’a crée</a:t>
            </a:r>
            <a:endParaRPr lang="fr-FR" sz="2000" dirty="0"/>
          </a:p>
          <a:p>
            <a:pPr eaLnBrk="1" hangingPunct="1"/>
            <a:endParaRPr lang="fr-FR" altLang="fr-FR" sz="2000" dirty="0" smtClean="0"/>
          </a:p>
          <a:p>
            <a:pPr eaLnBrk="1" hangingPunct="1"/>
            <a:r>
              <a:rPr lang="fr-FR" altLang="fr-FR" sz="2000" dirty="0" smtClean="0"/>
              <a:t>L’utilisation d’un formulaire permet : </a:t>
            </a:r>
          </a:p>
          <a:p>
            <a:pPr lvl="1" eaLnBrk="1" hangingPunct="1"/>
            <a:r>
              <a:rPr lang="fr-FR" altLang="fr-FR" sz="1600" dirty="0" smtClean="0"/>
              <a:t>d’éviter la saisie répétitive de données identiques</a:t>
            </a:r>
          </a:p>
          <a:p>
            <a:pPr lvl="1" eaLnBrk="1" hangingPunct="1"/>
            <a:r>
              <a:rPr lang="fr-FR" altLang="fr-FR" sz="1600" dirty="0" smtClean="0"/>
              <a:t>de garantir la cohérence dans le signalement des exemplaires</a:t>
            </a:r>
          </a:p>
          <a:p>
            <a:pPr lvl="1" eaLnBrk="1" hangingPunct="1"/>
            <a:endParaRPr lang="fr-FR" altLang="fr-FR" sz="1600" dirty="0" smtClean="0"/>
          </a:p>
          <a:p>
            <a:pPr eaLnBrk="1" hangingPunct="1"/>
            <a:r>
              <a:rPr lang="fr-FR" sz="2000" dirty="0"/>
              <a:t>4 types de formulaire possibles </a:t>
            </a:r>
            <a:r>
              <a:rPr lang="fr-FR" sz="2000" dirty="0" smtClean="0"/>
              <a:t>:</a:t>
            </a:r>
          </a:p>
          <a:p>
            <a:pPr lvl="1" eaLnBrk="1" hangingPunct="1"/>
            <a:r>
              <a:rPr lang="fr-FR" sz="1600" dirty="0"/>
              <a:t>Périodique support électronique</a:t>
            </a:r>
          </a:p>
          <a:p>
            <a:pPr lvl="1" eaLnBrk="1" hangingPunct="1"/>
            <a:r>
              <a:rPr lang="fr-FR" sz="1600" dirty="0" smtClean="0"/>
              <a:t>Périodique </a:t>
            </a:r>
            <a:r>
              <a:rPr lang="fr-FR" sz="1600" dirty="0"/>
              <a:t>support </a:t>
            </a:r>
            <a:r>
              <a:rPr lang="fr-FR" sz="1600" dirty="0" smtClean="0"/>
              <a:t>papier</a:t>
            </a:r>
          </a:p>
          <a:p>
            <a:pPr lvl="1" eaLnBrk="1" hangingPunct="1"/>
            <a:r>
              <a:rPr lang="fr-FR" sz="1600" dirty="0" smtClean="0"/>
              <a:t>Monographie </a:t>
            </a:r>
            <a:r>
              <a:rPr lang="fr-FR" sz="1600" dirty="0"/>
              <a:t>support </a:t>
            </a:r>
            <a:r>
              <a:rPr lang="fr-FR" sz="1600" dirty="0" smtClean="0"/>
              <a:t>papier</a:t>
            </a:r>
          </a:p>
          <a:p>
            <a:pPr lvl="1" eaLnBrk="1" hangingPunct="1"/>
            <a:r>
              <a:rPr lang="fr-FR" sz="1600" dirty="0" smtClean="0"/>
              <a:t>Monographie </a:t>
            </a:r>
            <a:r>
              <a:rPr lang="fr-FR" sz="1600" dirty="0"/>
              <a:t>support </a:t>
            </a:r>
            <a:r>
              <a:rPr lang="fr-FR" sz="1600" dirty="0" smtClean="0"/>
              <a:t>électronique</a:t>
            </a:r>
          </a:p>
          <a:p>
            <a:pPr eaLnBrk="1" hangingPunct="1">
              <a:buNone/>
            </a:pPr>
            <a:endParaRPr lang="fr-FR" altLang="fr-FR" sz="1200" dirty="0" smtClean="0"/>
          </a:p>
          <a:p>
            <a:pPr eaLnBrk="1" hangingPunct="1"/>
            <a:endParaRPr lang="fr-FR" altLang="fr-FR" sz="2000" dirty="0" smtClean="0"/>
          </a:p>
          <a:p>
            <a:pPr eaLnBrk="1" hangingPunct="1"/>
            <a:endParaRPr lang="fr-FR" altLang="fr-FR" sz="2000" dirty="0" smtClean="0"/>
          </a:p>
          <a:p>
            <a:pPr eaLnBrk="1" hangingPunct="1"/>
            <a:endParaRPr lang="fr-FR" altLang="fr-FR" sz="2000" dirty="0" smtClean="0"/>
          </a:p>
          <a:p>
            <a:pPr eaLnBrk="1" hangingPunct="1"/>
            <a:endParaRPr lang="fr-FR" altLang="fr-FR" sz="2000" dirty="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000" dirty="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dèle_Calam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Formation PPT" ma:contentTypeID="0x010100505AF35FDCA54D2FA379F261E520FD37003BA607584A07684089D0538041E4120804070802009A63C060B9BD1B4B85A638E7F4B40D17" ma:contentTypeVersion="56" ma:contentTypeDescription="" ma:contentTypeScope="" ma:versionID="28febb54eb168f7ab056b267d5d96e06">
  <xsd:schema xmlns:xsd="http://www.w3.org/2001/XMLSchema" xmlns:xs="http://www.w3.org/2001/XMLSchema" xmlns:p="http://schemas.microsoft.com/office/2006/metadata/properties" xmlns:ns2="9cb235b8-7541-4a6e-b886-1bf4192805bd" xmlns:ns3="http://schemas.microsoft.com/sharepoint/v3/fields" xmlns:ns4="$ListId:Supports3;" targetNamespace="http://schemas.microsoft.com/office/2006/metadata/properties" ma:root="true" ma:fieldsID="ee09b4c17aec7ffa0e1db16cef0dd104" ns2:_="" ns3:_="" ns4:_="">
    <xsd:import namespace="9cb235b8-7541-4a6e-b886-1bf4192805bd"/>
    <xsd:import namespace="http://schemas.microsoft.com/sharepoint/v3/fields"/>
    <xsd:import namespace="$ListId:Supports3;"/>
    <xsd:element name="properties">
      <xsd:complexType>
        <xsd:sequence>
          <xsd:element name="documentManagement">
            <xsd:complexType>
              <xsd:all>
                <xsd:element ref="ns2:Structure" minOccurs="0"/>
                <xsd:element ref="ns2:TRI" minOccurs="0"/>
                <xsd:element ref="ns2:Type_x0020_de_x0020_document_x0020_standard" minOccurs="0"/>
                <xsd:element ref="ns2:Etat_x0020_du_x0020_document" minOccurs="0"/>
                <xsd:element ref="ns2:Année" minOccurs="0"/>
                <xsd:element ref="ns3:_DCDateCreated" minOccurs="0"/>
                <xsd:element ref="ns2:Tags" minOccurs="0"/>
                <xsd:element ref="ns2:Lieu_x0020_de_x0020_la_x0020_formation" minOccurs="0"/>
                <xsd:element ref="ns2:N_x00b0__x0020_session" minOccurs="0"/>
                <xsd:element ref="ns4:Exaged_DocName" minOccurs="0"/>
                <xsd:element ref="ns2:Nom_x0020_de_x0020_la_x0020_formation" minOccurs="0"/>
                <xsd:element ref="ns2:Liste_x0020_des_x0020_applicat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b235b8-7541-4a6e-b886-1bf4192805bd" elementFormDefault="qualified">
    <xsd:import namespace="http://schemas.microsoft.com/office/2006/documentManagement/types"/>
    <xsd:import namespace="http://schemas.microsoft.com/office/infopath/2007/PartnerControls"/>
    <xsd:element name="Structure" ma:index="2" nillable="true" ma:displayName="Structure émettrice" ma:default="ABES" ma:format="Dropdown" ma:indexed="true" ma:internalName="Structure">
      <xsd:simpleType>
        <xsd:restriction base="dms:Choice">
          <xsd:enumeration value="ABES"/>
          <xsd:enumeration value="ADBU"/>
          <xsd:enumeration value="AMUE"/>
          <xsd:enumeration value="ANR"/>
          <xsd:enumeration value="BNF"/>
          <xsd:enumeration value="CERL"/>
          <xsd:enumeration value="CNRS"/>
          <xsd:enumeration value="CNRS-DIST"/>
          <xsd:enumeration value="Couperin"/>
          <xsd:enumeration value="Cellule budgétaire"/>
          <xsd:enumeration value="Cellule Communication"/>
          <xsd:enumeration value="Cellule Qualité"/>
          <xsd:enumeration value="CINES"/>
          <xsd:enumeration value="CRFCB"/>
          <xsd:enumeration value="CTLes"/>
          <xsd:enumeration value="DART"/>
          <xsd:enumeration value="DEP"/>
          <xsd:enumeration value="Direction"/>
          <xsd:enumeration value="DSG"/>
          <xsd:enumeration value="DSG - PACT"/>
          <xsd:enumeration value="DSG - Finances"/>
          <xsd:enumeration value="DSG - RH"/>
          <xsd:enumeration value="DSG - Secrétariat"/>
          <xsd:enumeration value="Dept ADELE"/>
          <xsd:enumeration value="DSI"/>
          <xsd:enumeration value="DSI - P2I"/>
          <xsd:enumeration value="DSI - PEM"/>
          <xsd:enumeration value="DSI - PSD"/>
          <xsd:enumeration value="DSI - PSIR"/>
          <xsd:enumeration value="DSR"/>
          <xsd:enumeration value="DSR - Méta"/>
          <xsd:enumeration value="DSR - PFD"/>
          <xsd:enumeration value="DSR - PGC"/>
          <xsd:enumeration value="DSR - PGR"/>
          <xsd:enumeration value="DSR - PIT"/>
          <xsd:enumeration value="FILL"/>
          <xsd:enumeration value="INIST"/>
          <xsd:enumeration value="ISSN"/>
          <xsd:enumeration value="LIRM"/>
          <xsd:enumeration value="MCC"/>
          <xsd:enumeration value="MESR"/>
          <xsd:enumeration value="Mission évaluation"/>
          <xsd:enumeration value="Mission Normalisation"/>
          <xsd:enumeration value="Mission PEB"/>
          <xsd:enumeration value="Missions Projets Européens"/>
          <xsd:enumeration value="Mission Ressources Electroniques"/>
          <xsd:enumeration value="Mission Rétroconversion"/>
          <xsd:enumeration value="Mission SGB mutualisé"/>
          <xsd:enumeration value="Mission Sudoc PS"/>
          <xsd:enumeration value="Mission Thèses"/>
          <xsd:enumeration value="OCLC"/>
          <xsd:enumeration value="Réseau Calames"/>
          <xsd:enumeration value="Réseau Sudoc"/>
          <xsd:enumeration value="Réseau Sudoc-PS"/>
          <xsd:enumeration value="Réseau thèses"/>
          <xsd:enumeration value="RNSR"/>
          <xsd:enumeration value="Autre"/>
        </xsd:restriction>
      </xsd:simpleType>
    </xsd:element>
    <xsd:element name="TRI" ma:index="3" nillable="true" ma:displayName="Trigramme" ma:default="A renseigner" ma:format="Dropdown" ma:internalName="TRI">
      <xsd:simpleType>
        <xsd:restriction base="dms:Choice">
          <xsd:enumeration value="A renseigner"/>
          <xsd:enumeration value="ACT"/>
          <xsd:enumeration value="AHE"/>
          <xsd:enumeration value="AJL"/>
          <xsd:enumeration value="ALM"/>
          <xsd:enumeration value="ALP"/>
          <xsd:enumeration value="AMZ"/>
          <xsd:enumeration value="BBR"/>
          <xsd:enumeration value="BEB"/>
          <xsd:enumeration value="BML"/>
          <xsd:enumeration value="BTS"/>
          <xsd:enumeration value="CBD"/>
          <xsd:enumeration value="CCI"/>
          <xsd:enumeration value="CDT"/>
          <xsd:enumeration value="CFY"/>
          <xsd:enumeration value="CLY"/>
          <xsd:enumeration value="CMC"/>
          <xsd:enumeration value="COU"/>
          <xsd:enumeration value="CPD"/>
          <xsd:enumeration value="CST"/>
          <xsd:enumeration value="DAN"/>
          <xsd:enumeration value="DED"/>
          <xsd:enumeration value="DOO"/>
          <xsd:enumeration value="DRY"/>
          <xsd:enumeration value="DSA"/>
          <xsd:enumeration value="ECT"/>
          <xsd:enumeration value="EHR"/>
          <xsd:enumeration value="ERM"/>
          <xsd:enumeration value="FBE"/>
          <xsd:enumeration value="FBT"/>
          <xsd:enumeration value="FCR"/>
          <xsd:enumeration value="FBR"/>
          <xsd:enumeration value="FML"/>
          <xsd:enumeration value="FPX"/>
          <xsd:enumeration value="GLT"/>
          <xsd:enumeration value="IAN"/>
          <xsd:enumeration value="ILU"/>
          <xsd:enumeration value="IMN"/>
          <xsd:enumeration value="IMR"/>
          <xsd:enumeration value="JBN"/>
          <xsd:enumeration value="JCE"/>
          <xsd:enumeration value="JFH"/>
          <xsd:enumeration value="JFZ"/>
          <xsd:enumeration value="JGT"/>
          <xsd:enumeration value="JKN"/>
          <xsd:enumeration value="JLP"/>
          <xsd:enumeration value="JMF"/>
          <xsd:enumeration value="JML"/>
          <xsd:enumeration value="JNO"/>
          <xsd:enumeration value="JPA"/>
          <xsd:enumeration value="KGX"/>
          <xsd:enumeration value="KMI"/>
          <xsd:enumeration value="LBL"/>
          <xsd:enumeration value="LBT"/>
          <xsd:enumeration value="LJZ"/>
          <xsd:enumeration value="LNA"/>
          <xsd:enumeration value="LPL"/>
          <xsd:enumeration value="MBA"/>
          <xsd:enumeration value="MBN"/>
          <xsd:enumeration value="MBT"/>
          <xsd:enumeration value="MCN"/>
          <xsd:enumeration value="MCO"/>
          <xsd:enumeration value="MCR"/>
          <xsd:enumeration value="MCS"/>
          <xsd:enumeration value="MGD"/>
          <xsd:enumeration value="MGT"/>
          <xsd:enumeration value="MGX"/>
          <xsd:enumeration value="MJN"/>
          <xsd:enumeration value="MLD"/>
          <xsd:enumeration value="MLP"/>
          <xsd:enumeration value="MPD"/>
          <xsd:enumeration value="MPN"/>
          <xsd:enumeration value="MPR"/>
          <xsd:enumeration value="MPT"/>
          <xsd:enumeration value="MSR"/>
          <xsd:enumeration value="MTE"/>
          <xsd:enumeration value="NBD"/>
          <xsd:enumeration value="NBT"/>
          <xsd:enumeration value="OCN"/>
          <xsd:enumeration value="OKI"/>
          <xsd:enumeration value="OMZ"/>
          <xsd:enumeration value="ORX"/>
          <xsd:enumeration value="PDZ"/>
          <xsd:enumeration value="PFK"/>
          <xsd:enumeration value="PLP"/>
          <xsd:enumeration value="PMA"/>
          <xsd:enumeration value="PMI"/>
          <xsd:enumeration value="PML"/>
          <xsd:enumeration value="PPN"/>
          <xsd:enumeration value="PPO"/>
          <xsd:enumeration value="PPS"/>
          <xsd:enumeration value="RBD"/>
          <xsd:enumeration value="RJD"/>
          <xsd:enumeration value="ROA"/>
          <xsd:enumeration value="RPA"/>
          <xsd:enumeration value="SBL"/>
          <xsd:enumeration value="SDT"/>
          <xsd:enumeration value="SGT"/>
          <xsd:enumeration value="SPE"/>
          <xsd:enumeration value="SPR"/>
          <xsd:enumeration value="SRY"/>
          <xsd:enumeration value="TCN"/>
          <xsd:enumeration value="TDN"/>
          <xsd:enumeration value="TMX"/>
          <xsd:enumeration value="VGO"/>
          <xsd:enumeration value="VSA"/>
          <xsd:enumeration value="YNS"/>
        </xsd:restriction>
      </xsd:simpleType>
    </xsd:element>
    <xsd:element name="Type_x0020_de_x0020_document_x0020_standard" ma:index="4" nillable="true" ma:displayName="Type de document" ma:default="A renseigner" ma:format="Dropdown" ma:internalName="Type_x0020_de_x0020_document_x0020_standard">
      <xsd:simpleType>
        <xsd:restriction base="dms:Choice">
          <xsd:enumeration value="A renseigner"/>
          <xsd:enumeration value="Acte d'engagement"/>
          <xsd:enumeration value="Affichette porte"/>
          <xsd:enumeration value="Annexe"/>
          <xsd:enumeration value="Annexe 2"/>
          <xsd:enumeration value="Annuaire"/>
          <xsd:enumeration value="Avenant"/>
          <xsd:enumeration value="Avenant au marché"/>
          <xsd:enumeration value="BE"/>
          <xsd:enumeration value="CCAP"/>
          <xsd:enumeration value="CCTP"/>
          <xsd:enumeration value="Chevalet"/>
          <xsd:enumeration value="Chrono"/>
          <xsd:enumeration value="Compte-rendu réunion"/>
          <xsd:enumeration value="Convention"/>
          <xsd:enumeration value="Courrier"/>
          <xsd:enumeration value="DC 1"/>
          <xsd:enumeration value="DC 2"/>
          <xsd:enumeration value="Demande de précisions"/>
          <xsd:enumeration value="Devis"/>
          <xsd:enumeration value="Diaporama Formation"/>
          <xsd:enumeration value="Documentation fonctionnelle"/>
          <xsd:enumeration value="Documentation technique"/>
          <xsd:enumeration value="Dossier de candidature"/>
          <xsd:enumeration value="Dossier d'exploitation"/>
          <xsd:enumeration value="Dossier de spécifications"/>
          <xsd:enumeration value="Dossier de recette"/>
          <xsd:enumeration value="Etiquette"/>
          <xsd:enumeration value="Etude"/>
          <xsd:enumeration value="Fiche application"/>
          <xsd:enumeration value="Fiche formateur"/>
          <xsd:enumeration value="Fiche projet"/>
          <xsd:enumeration value="Licence"/>
          <xsd:enumeration value="Manuel"/>
          <xsd:enumeration value="Norme"/>
          <xsd:enumeration value="Note"/>
          <xsd:enumeration value="Notification"/>
          <xsd:enumeration value="Notification rejet"/>
          <xsd:enumeration value="Ordre du jour réunion"/>
          <xsd:enumeration value="Organigramme"/>
          <xsd:enumeration value="Ouverture de plis"/>
          <xsd:enumeration value="Plan de formation"/>
          <xsd:enumeration value="Plan de communication"/>
          <xsd:enumeration value="Plaquette - brochure"/>
          <xsd:enumeration value="Présentation - Communication"/>
          <xsd:enumeration value="Procédure"/>
          <xsd:enumeration value="Programme (formation)"/>
          <xsd:enumeration value="Rapport"/>
          <xsd:enumeration value="Rapport d'activité"/>
          <xsd:enumeration value="Rapport de présentation"/>
          <xsd:enumeration value="Reconduction"/>
          <xsd:enumeration value="Revue application"/>
          <xsd:enumeration value="Support"/>
          <xsd:enumeration value="Tableau de bord"/>
          <xsd:enumeration value="Tableau de suivi"/>
          <xsd:enumeration value="TP Formation"/>
          <xsd:enumeration value="TP jeu1"/>
          <xsd:enumeration value="TP jeu2"/>
          <xsd:enumeration value="TP jeu3"/>
          <xsd:enumeration value="Tp jeu corsé"/>
          <xsd:enumeration value="Autre"/>
        </xsd:restriction>
      </xsd:simpleType>
    </xsd:element>
    <xsd:element name="Etat_x0020_du_x0020_document" ma:index="5" nillable="true" ma:displayName="Etat du document" ma:format="Dropdown" ma:internalName="Etat_x0020_du_x0020_document">
      <xsd:simpleType>
        <xsd:restriction base="dms:Choice">
          <xsd:enumeration value="Brouillon"/>
          <xsd:enumeration value="Document de travail"/>
          <xsd:enumeration value="Document préparatoire"/>
          <xsd:enumeration value="A valider"/>
          <xsd:enumeration value="Validé"/>
          <xsd:enumeration value="Diffusé"/>
          <xsd:enumeration value="Applicable"/>
          <xsd:enumeration value="Publié"/>
          <xsd:enumeration value="Périmé"/>
          <xsd:enumeration value="Version finale à conserver"/>
        </xsd:restriction>
      </xsd:simpleType>
    </xsd:element>
    <xsd:element name="Année" ma:index="6" nillable="true" ma:displayName="Année" ma:default="A renseigner" ma:format="Dropdown" ma:internalName="Ann_x00e9_e">
      <xsd:simpleType>
        <xsd:restriction base="dms:Choice">
          <xsd:enumeration value="A renseigner"/>
          <xsd:enumeration value="2017"/>
          <xsd:enumeration value="2016"/>
          <xsd:enumeration value="2015"/>
          <xsd:enumeration value="2014"/>
          <xsd:enumeration value="2013"/>
          <xsd:enumeration value="2012"/>
          <xsd:enumeration value="2011"/>
          <xsd:enumeration value="2010"/>
          <xsd:enumeration value="2009"/>
          <xsd:enumeration value="2008"/>
          <xsd:enumeration value="2007"/>
          <xsd:enumeration value="2006"/>
          <xsd:enumeration value="2005"/>
          <xsd:enumeration value="2004"/>
          <xsd:enumeration value="2003"/>
          <xsd:enumeration value="2002"/>
          <xsd:enumeration value="2001"/>
          <xsd:enumeration value="2000"/>
          <xsd:enumeration value="1999"/>
          <xsd:enumeration value="1998"/>
          <xsd:enumeration value="1997"/>
          <xsd:enumeration value="1996"/>
          <xsd:enumeration value="1995"/>
        </xsd:restriction>
      </xsd:simpleType>
    </xsd:element>
    <xsd:element name="Tags" ma:index="10" nillable="true" ma:displayName="Tags" ma:internalName="Tags">
      <xsd:simpleType>
        <xsd:restriction base="dms:Text">
          <xsd:maxLength value="255"/>
        </xsd:restriction>
      </xsd:simpleType>
    </xsd:element>
    <xsd:element name="Lieu_x0020_de_x0020_la_x0020_formation" ma:index="11" nillable="true" ma:displayName="Lieu de la formation" ma:default="A renseigner" ma:format="Dropdown" ma:internalName="Lieu_x0020_de_x0020_la_x0020_formation">
      <xsd:simpleType>
        <xsd:restriction base="dms:Choice">
          <xsd:enumeration value="A renseigner"/>
          <xsd:enumeration value="Montpellier"/>
          <xsd:enumeration value="Paris"/>
        </xsd:restriction>
      </xsd:simpleType>
    </xsd:element>
    <xsd:element name="N_x00b0__x0020_session" ma:index="12" nillable="true" ma:displayName="N° session" ma:internalName="N_x00B0__x0020_session" ma:readOnly="false">
      <xsd:simpleType>
        <xsd:restriction base="dms:Text">
          <xsd:maxLength value="250"/>
        </xsd:restriction>
      </xsd:simpleType>
    </xsd:element>
    <xsd:element name="Nom_x0020_de_x0020_la_x0020_formation" ma:index="20" nillable="true" ma:displayName="Liste des formations" ma:default="A renseigner" ma:format="Dropdown" ma:internalName="Nom_x0020_de_x0020_la_x0020_formation">
      <xsd:simpleType>
        <xsd:restriction base="dms:Choice">
          <xsd:enumeration value="A renseigner"/>
          <xsd:enumeration value="Calames"/>
          <xsd:enumeration value="Collègues"/>
          <xsd:enumeration value="Coordi"/>
          <xsd:enumeration value="Coraut"/>
          <xsd:enumeration value="Immersion"/>
          <xsd:enumeration value="INIT"/>
          <xsd:enumeration value="Moodle"/>
          <xsd:enumeration value="RespCR"/>
          <xsd:enumeration value="STAR"/>
          <xsd:enumeration value="SUPEB"/>
          <xsd:enumeration value="WebDewey"/>
          <xsd:enumeration value="Webstats"/>
          <xsd:enumeration value="WinIBW"/>
        </xsd:restriction>
      </xsd:simpleType>
    </xsd:element>
    <xsd:element name="Liste_x0020_des_x0020_applications" ma:index="21" nillable="true" ma:displayName="Liste des applications" ma:default="Autre" ma:format="Dropdown" ma:internalName="Liste_x0020_des_x0020_applications">
      <xsd:simpleType>
        <xsd:restriction base="dms:Choice">
          <xsd:enumeration value="Autre"/>
          <xsd:enumeration value="ABESstp"/>
          <xsd:enumeration value="APCC"/>
          <xsd:enumeration value="API"/>
          <xsd:enumeration value="Archives Elsevier"/>
          <xsd:enumeration value="Bacon"/>
          <xsd:enumeration value="Bazar"/>
          <xsd:enumeration value="Bibserv"/>
          <xsd:enumeration value="Bifor"/>
          <xsd:enumeration value="Bodet"/>
          <xsd:enumeration value="BOUDA"/>
          <xsd:enumeration value="Calames"/>
          <xsd:enumeration value="CBS"/>
          <xsd:enumeration value="Cidemis"/>
          <xsd:enumeration value="Colodus"/>
          <xsd:enumeration value="Demande exemplarisation"/>
          <xsd:enumeration value="DocBook-Upcast"/>
          <xsd:enumeration value="Export à la demande"/>
          <xsd:enumeration value="Finances"/>
          <xsd:enumeration value="Formulaires"/>
          <xsd:enumeration value="GALA"/>
          <xsd:enumeration value="Girafe"/>
          <xsd:enumeration value="GTD"/>
          <xsd:enumeration value="Guide méthodo"/>
          <xsd:enumeration value="Hub"/>
          <xsd:enumeration value="IdRef"/>
          <xsd:enumeration value="LAGAF"/>
          <xsd:enumeration value="LN"/>
          <xsd:enumeration value="Logiciels Windows"/>
          <xsd:enumeration value="Messagerie - Listes"/>
          <xsd:enumeration value="Micro webservices"/>
          <xsd:enumeration value="Moodle"/>
          <xsd:enumeration value="Numes"/>
          <xsd:enumeration value="Périscope"/>
          <xsd:enumeration value="PRADA"/>
          <xsd:enumeration value="PSI"/>
          <xsd:enumeration value="Qualinca"/>
          <xsd:enumeration value="RAFA"/>
          <xsd:enumeration value="Réseau"/>
          <xsd:enumeration value="Scenari"/>
          <xsd:enumeration value="Sécurité"/>
          <xsd:enumeration value="Self"/>
          <xsd:enumeration value="SGBm"/>
          <xsd:enumeration value="SI interne"/>
          <xsd:enumeration value="Signets Universités"/>
          <xsd:enumeration value="Site de veille"/>
          <xsd:enumeration value="Site ABES"/>
          <xsd:enumeration value="SNEG"/>
          <xsd:enumeration value="SolrTotal"/>
          <xsd:enumeration value="STAR"/>
          <xsd:enumeration value="Stockage"/>
          <xsd:enumeration value="STEP"/>
          <xsd:enumeration value="Sudoc"/>
          <xsd:enumeration value="Sudoc local"/>
          <xsd:enumeration value="SyRHA"/>
          <xsd:enumeration value="Theses.fr"/>
          <xsd:enumeration value="Transition biblio"/>
          <xsd:enumeration value="Upcast"/>
          <xsd:enumeration value="Webex"/>
          <xsd:enumeration value="Webstats"/>
          <xsd:enumeration value="WinIBW"/>
          <xsd:enumeration value="Winniprint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DCDateCreated" ma:index="7" nillable="true" ma:displayName="Date de création" ma:default="[today]" ma:description="Date à laquelle la ressource a été créée" ma:format="DateOnly" ma:internalName="_DCDateCreated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$ListId:Supports3;" elementFormDefault="qualified">
    <xsd:import namespace="http://schemas.microsoft.com/office/2006/documentManagement/types"/>
    <xsd:import namespace="http://schemas.microsoft.com/office/infopath/2007/PartnerControls"/>
    <xsd:element name="Exaged_DocName" ma:index="14" nillable="true" ma:displayName="Nom du document" ma:hidden="true" ma:internalName="Exaged_DocNam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8" ma:displayName="Type de contenu"/>
        <xsd:element ref="dc:title" minOccurs="0" maxOccurs="1" ma:index="1" ma:displayName="Titre"/>
        <xsd:element ref="dc:subject" minOccurs="0" maxOccurs="1"/>
        <xsd:element ref="dc:description" minOccurs="0" maxOccurs="1" ma:index="8" ma:displayName="Commentaires"/>
        <xsd:element name="keywords" minOccurs="0" maxOccurs="1" type="xsd:string" ma:index="9" ma:displayName="Mots clé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LongProperties xmlns="http://schemas.microsoft.com/office/2006/metadata/longProperties"/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iste_x0020_des_x0020_applications xmlns="9cb235b8-7541-4a6e-b886-1bf4192805bd">Autre</Liste_x0020_des_x0020_applications>
    <Lieu_x0020_de_x0020_la_x0020_formation xmlns="9cb235b8-7541-4a6e-b886-1bf4192805bd">A renseigner</Lieu_x0020_de_x0020_la_x0020_formation>
    <Exaged_DocName xmlns="$ListId:Supports3;" xsi:nil="true"/>
    <Etat_x0020_du_x0020_document xmlns="9cb235b8-7541-4a6e-b886-1bf4192805bd">Validé</Etat_x0020_du_x0020_document>
    <Nom_x0020_de_x0020_la_x0020_formation xmlns="9cb235b8-7541-4a6e-b886-1bf4192805bd">A renseigner</Nom_x0020_de_x0020_la_x0020_formation>
    <TRI xmlns="9cb235b8-7541-4a6e-b886-1bf4192805bd">LPL</TRI>
    <Tags xmlns="9cb235b8-7541-4a6e-b886-1bf4192805bd" xsi:nil="true"/>
    <Structure xmlns="9cb235b8-7541-4a6e-b886-1bf4192805bd">DSR - PFD</Structure>
    <Type_x0020_de_x0020_document_x0020_standard xmlns="9cb235b8-7541-4a6e-b886-1bf4192805bd">Support</Type_x0020_de_x0020_document_x0020_standard>
    <Année xmlns="9cb235b8-7541-4a6e-b886-1bf4192805bd">2013</Année>
    <N_x00b0__x0020_session xmlns="9cb235b8-7541-4a6e-b886-1bf4192805bd" xsi:nil="true"/>
    <_DCDateCreated xmlns="http://schemas.microsoft.com/sharepoint/v3/fields">2013-03-17T23:00:00+00:00</_DCDateCreated>
  </documentManagement>
</p:properties>
</file>

<file path=customXml/itemProps1.xml><?xml version="1.0" encoding="utf-8"?>
<ds:datastoreItem xmlns:ds="http://schemas.openxmlformats.org/officeDocument/2006/customXml" ds:itemID="{B359312F-6EAC-4C15-9B59-16CF28B7838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b235b8-7541-4a6e-b886-1bf4192805bd"/>
    <ds:schemaRef ds:uri="http://schemas.microsoft.com/sharepoint/v3/fields"/>
    <ds:schemaRef ds:uri="$ListId:Supports3;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5FBB366-7ECA-41E7-8910-0984C5529991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AFD341B0-3C18-44FB-AA23-5580264D49F0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terms/"/>
    <ds:schemaRef ds:uri="$ListId:Supports3;"/>
    <ds:schemaRef ds:uri="http://schemas.microsoft.com/sharepoint/v3/fields"/>
    <ds:schemaRef ds:uri="9cb235b8-7541-4a6e-b886-1bf4192805bd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Modèle_Calames</Template>
  <TotalTime>891</TotalTime>
  <Words>252</Words>
  <Application>Microsoft Office PowerPoint</Application>
  <PresentationFormat>Affichage à l'écran (4:3)</PresentationFormat>
  <Paragraphs>86</Paragraphs>
  <Slides>9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3" baseType="lpstr">
      <vt:lpstr>Arial</vt:lpstr>
      <vt:lpstr>Calibri</vt:lpstr>
      <vt:lpstr>Verdana</vt:lpstr>
      <vt:lpstr>Modèle_Calames</vt:lpstr>
      <vt:lpstr>L’utilisation des formulaires   pour un exemplarisateur</vt:lpstr>
      <vt:lpstr>Présentation PowerPoint</vt:lpstr>
      <vt:lpstr>Module « Vos formulaires »</vt:lpstr>
      <vt:lpstr>Créer un formulaire  </vt:lpstr>
      <vt:lpstr>Procédure</vt:lpstr>
      <vt:lpstr>Utilisation courante du module  « Mes formulaires »</vt:lpstr>
      <vt:lpstr>Présentation PowerPoint</vt:lpstr>
      <vt:lpstr>La création d’un exemplaire à partir d’un formulaire personnalisé</vt:lpstr>
      <vt:lpstr>En résumé</vt:lpstr>
    </vt:vector>
  </TitlesOfParts>
  <Company>ABES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Séquence Utilisation formulaires Colodus pour exemplarisateur</dc:title>
  <dc:creator>Olivier Kosinski</dc:creator>
  <cp:keywords>formation Colodus</cp:keywords>
  <cp:lastModifiedBy>Raphaelle Poveda</cp:lastModifiedBy>
  <cp:revision>116</cp:revision>
  <dcterms:created xsi:type="dcterms:W3CDTF">2012-09-26T14:07:15Z</dcterms:created>
  <dcterms:modified xsi:type="dcterms:W3CDTF">2017-06-20T08:16:52Z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lpwstr>1200.00000000000</vt:lpwstr>
  </property>
</Properties>
</file>