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0" r:id="rId6"/>
    <p:sldId id="284" r:id="rId7"/>
    <p:sldId id="279" r:id="rId8"/>
    <p:sldId id="283" r:id="rId9"/>
    <p:sldId id="265" r:id="rId10"/>
    <p:sldId id="285" r:id="rId11"/>
    <p:sldId id="268" r:id="rId12"/>
    <p:sldId id="277" r:id="rId13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6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0C9324A-A940-4F0D-9150-1769806953EA}" type="datetimeFigureOut">
              <a:rPr lang="fr-FR"/>
              <a:pPr>
                <a:defRPr/>
              </a:pPr>
              <a:t>20/06/2017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86B710C-2E20-433F-A5FC-B410AE0D50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7172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585221A-C9EA-412F-8C08-DDFE6936B2BD}" type="datetimeFigureOut">
              <a:rPr lang="fr-FR"/>
              <a:pPr>
                <a:defRPr/>
              </a:pPr>
              <a:t>20/06/2017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90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98314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52596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8173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735461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90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A90-0927-4994-92D9-E438A7034A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16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0608-1911-4ED9-BED2-0497A0C6FFA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2373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385A3-7761-493E-B59B-C5DD23C88B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273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8F6F8-4C4E-491B-A6C6-66799BF47BC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741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9E9F02-2911-47CC-939D-FA18B271BF7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3400"/>
          </a:xfrm>
        </p:spPr>
        <p:txBody>
          <a:bodyPr/>
          <a:lstStyle/>
          <a:p>
            <a:pPr eaLnBrk="1" hangingPunct="1"/>
            <a:r>
              <a:rPr lang="fr-FR" altLang="fr-FR" smtClean="0"/>
              <a:t>L’utilisation des formulaires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3" descr="colodus-utilisateur-icone-9587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Gestion du module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« Mes Formulaires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Module « Vos formulaires »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r>
              <a:rPr lang="fr-FR" altLang="fr-FR" sz="2400" dirty="0" smtClean="0"/>
              <a:t>Module accessible depuis le bouton </a:t>
            </a:r>
          </a:p>
          <a:p>
            <a:pPr eaLnBrk="1" hangingPunct="1"/>
            <a:endParaRPr lang="fr-FR" altLang="fr-FR" sz="2400" dirty="0" smtClean="0"/>
          </a:p>
          <a:p>
            <a:pPr eaLnBrk="1" hangingPunct="1"/>
            <a:r>
              <a:rPr lang="fr-FR" altLang="fr-FR" sz="2400" dirty="0" smtClean="0"/>
              <a:t>A la première connexion, le module permet : </a:t>
            </a:r>
          </a:p>
          <a:p>
            <a:pPr lvl="1" eaLnBrk="1" hangingPunct="1"/>
            <a:r>
              <a:rPr lang="fr-FR" altLang="fr-FR" sz="2000" dirty="0"/>
              <a:t>La personnalisation des formulaires existants</a:t>
            </a:r>
          </a:p>
          <a:p>
            <a:pPr lvl="1" eaLnBrk="1" hangingPunct="1"/>
            <a:r>
              <a:rPr lang="fr-FR" altLang="fr-FR" sz="2000" dirty="0"/>
              <a:t>La création de formulaires au nombre possible de </a:t>
            </a:r>
            <a:r>
              <a:rPr lang="fr-FR" altLang="fr-FR" sz="2000" dirty="0" smtClean="0"/>
              <a:t>4</a:t>
            </a:r>
            <a:endParaRPr lang="fr-FR" altLang="fr-FR" sz="2000" dirty="0"/>
          </a:p>
          <a:p>
            <a:pPr lvl="2" eaLnBrk="1" hangingPunct="1"/>
            <a:r>
              <a:rPr lang="fr-FR" altLang="fr-FR" sz="1600" dirty="0"/>
              <a:t>Périodique support électronique / Périodique support imprimé</a:t>
            </a:r>
          </a:p>
          <a:p>
            <a:pPr lvl="2" eaLnBrk="1" hangingPunct="1"/>
            <a:r>
              <a:rPr lang="fr-FR" altLang="fr-FR" sz="1600" dirty="0"/>
              <a:t>Monographie support électronique /  Monographie support imprimé</a:t>
            </a:r>
          </a:p>
          <a:p>
            <a:pPr eaLnBrk="1" hangingPunct="1"/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  <p:pic>
        <p:nvPicPr>
          <p:cNvPr id="1229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31900"/>
            <a:ext cx="1352550" cy="438150"/>
          </a:xfrm>
          <a:prstGeom prst="rect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4149080"/>
            <a:ext cx="3355591" cy="208823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Créer un formulaire </a:t>
            </a:r>
            <a:br>
              <a:rPr lang="fr-FR" altLang="fr-FR" dirty="0" smtClean="0"/>
            </a:br>
            <a:endParaRPr lang="fr-FR" altLang="fr-FR" dirty="0" smtClean="0"/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endParaRPr lang="fr-FR" altLang="fr-FR" sz="2400" dirty="0" smtClean="0"/>
          </a:p>
          <a:p>
            <a:pPr eaLnBrk="1" hangingPunct="1"/>
            <a:r>
              <a:rPr lang="fr-FR" altLang="fr-FR" sz="2400" dirty="0" smtClean="0"/>
              <a:t>Permet de personnaliser un formulaire, afin de :</a:t>
            </a:r>
          </a:p>
          <a:p>
            <a:pPr lvl="1" eaLnBrk="1" hangingPunct="1"/>
            <a:r>
              <a:rPr lang="fr-FR" altLang="fr-FR" sz="2000" dirty="0" smtClean="0"/>
              <a:t>créer tous les exemplaires à partir d’un modèle </a:t>
            </a:r>
          </a:p>
          <a:p>
            <a:pPr lvl="1" eaLnBrk="1" hangingPunct="1"/>
            <a:r>
              <a:rPr lang="fr-FR" altLang="fr-FR" sz="2000" dirty="0" smtClean="0"/>
              <a:t>disposer d’un modèle personnalisé pour la bibliothèque</a:t>
            </a:r>
          </a:p>
          <a:p>
            <a:pPr lvl="1" eaLnBrk="1" hangingPunct="1"/>
            <a:r>
              <a:rPr lang="fr-FR" altLang="fr-FR" sz="2000" dirty="0" smtClean="0"/>
              <a:t>garantir la cohérence du signalement</a:t>
            </a:r>
          </a:p>
          <a:p>
            <a:pPr lvl="1" eaLnBrk="1" hangingPunct="1"/>
            <a:endParaRPr lang="fr-FR" altLang="fr-FR" sz="20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dirty="0" smtClean="0"/>
              <a:t>Exemples : </a:t>
            </a:r>
          </a:p>
          <a:p>
            <a:pPr lvl="2" eaLnBrk="1" hangingPunct="1"/>
            <a:r>
              <a:rPr lang="fr-FR" altLang="fr-FR" sz="1600" dirty="0" smtClean="0"/>
              <a:t>un code </a:t>
            </a:r>
            <a:r>
              <a:rPr lang="fr-FR" altLang="fr-FR" sz="1600" dirty="0" err="1" smtClean="0"/>
              <a:t>peb</a:t>
            </a:r>
            <a:r>
              <a:rPr lang="fr-FR" altLang="fr-FR" sz="1600" dirty="0" smtClean="0"/>
              <a:t> identique (si condition unique d’accès aux documents)</a:t>
            </a:r>
          </a:p>
          <a:p>
            <a:pPr lvl="2" eaLnBrk="1" hangingPunct="1"/>
            <a:r>
              <a:rPr lang="fr-FR" altLang="fr-FR" sz="1600" dirty="0" smtClean="0"/>
              <a:t>un début de cote identique</a:t>
            </a:r>
          </a:p>
          <a:p>
            <a:pPr lvl="2" eaLnBrk="1" hangingPunct="1"/>
            <a:r>
              <a:rPr lang="fr-FR" altLang="fr-FR" sz="1600" dirty="0" smtClean="0"/>
              <a:t>une structure identique pour les états de collection, dans le cas de ressources continues</a:t>
            </a:r>
          </a:p>
          <a:p>
            <a:pPr lvl="2" eaLnBrk="1" hangingPunct="1"/>
            <a:r>
              <a:rPr lang="fr-FR" altLang="fr-FR" sz="1600" dirty="0" smtClean="0"/>
              <a:t>une </a:t>
            </a:r>
            <a:r>
              <a:rPr lang="fr-FR" altLang="fr-FR" sz="1600" dirty="0"/>
              <a:t>URL d’accès (l’URL de la plateforme d’accès aux périodiques)</a:t>
            </a:r>
          </a:p>
          <a:p>
            <a:pPr lvl="2" eaLnBrk="1" hangingPunct="1"/>
            <a:r>
              <a:rPr lang="fr-FR" altLang="fr-FR" sz="1600" dirty="0"/>
              <a:t>un début de cote identique pour toutes les ressources électroniques</a:t>
            </a:r>
          </a:p>
          <a:p>
            <a:pPr lvl="2" eaLnBrk="1" hangingPunct="1"/>
            <a:endParaRPr lang="fr-FR" alt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Procédure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90500" y="1208088"/>
            <a:ext cx="8785225" cy="4929187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dirty="0" smtClean="0"/>
              <a:t>Afficher le module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Personnaliser le formulaire proposé</a:t>
            </a:r>
          </a:p>
          <a:p>
            <a:pPr eaLnBrk="1" hangingPunct="1"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Utiliser si nécessaire les blocs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 smtClean="0"/>
              <a:t>	complémentaires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Enregistrer le formulaire</a:t>
            </a:r>
          </a:p>
          <a:p>
            <a:pPr eaLnBrk="1" hangingPunct="1"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</p:txBody>
      </p:sp>
      <p:pic>
        <p:nvPicPr>
          <p:cNvPr id="16388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08088"/>
            <a:ext cx="1323975" cy="400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3" y="5157788"/>
            <a:ext cx="600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7269" y="732698"/>
            <a:ext cx="3100536" cy="196257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3455" y="3804729"/>
            <a:ext cx="3212577" cy="132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Utilisation courante du module </a:t>
            </a:r>
            <a:br>
              <a:rPr lang="fr-FR" altLang="fr-FR" smtClean="0"/>
            </a:br>
            <a:r>
              <a:rPr lang="fr-FR" altLang="fr-FR" smtClean="0"/>
              <a:t>« Mes formulaires »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 smtClean="0"/>
              <a:t>Le module permet : </a:t>
            </a:r>
          </a:p>
          <a:p>
            <a:pPr lvl="1" eaLnBrk="1" hangingPunct="1">
              <a:defRPr/>
            </a:pPr>
            <a:r>
              <a:rPr lang="fr-FR" altLang="fr-FR" sz="2000" dirty="0" smtClean="0"/>
              <a:t>La modification / le renommage / la suppression des formulaires </a:t>
            </a:r>
          </a:p>
        </p:txBody>
      </p:sp>
      <p:pic>
        <p:nvPicPr>
          <p:cNvPr id="20484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758825"/>
            <a:ext cx="1352550" cy="438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67668"/>
            <a:ext cx="7599363" cy="158591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4751724"/>
            <a:ext cx="2886075" cy="39052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80" y="5346075"/>
            <a:ext cx="2895600" cy="381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0466" y="5834252"/>
            <a:ext cx="2924175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Utilisation des formulaires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d’un exemplaire à partir d’un formulaire personnalisé</a:t>
            </a:r>
          </a:p>
        </p:txBody>
      </p:sp>
      <p:sp>
        <p:nvSpPr>
          <p:cNvPr id="22531" name="Espace réservé du contenu 2"/>
          <p:cNvSpPr txBox="1">
            <a:spLocks/>
          </p:cNvSpPr>
          <p:nvPr/>
        </p:nvSpPr>
        <p:spPr bwMode="auto">
          <a:xfrm>
            <a:off x="323850" y="1412875"/>
            <a:ext cx="86407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1363" indent="-3175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 dirty="0">
                <a:cs typeface="Arial" panose="020B0604020202020204" pitchFamily="34" charset="0"/>
              </a:rPr>
              <a:t>La création se fait à partir d’un écran de saisie </a:t>
            </a:r>
            <a:r>
              <a:rPr lang="fr-FR" altLang="fr-FR" sz="2400" dirty="0" smtClean="0">
                <a:cs typeface="Arial" panose="020B0604020202020204" pitchFamily="34" charset="0"/>
              </a:rPr>
              <a:t>pré-rempli</a:t>
            </a:r>
            <a:r>
              <a:rPr lang="fr-FR" altLang="fr-FR" sz="2400" dirty="0">
                <a:cs typeface="Arial" panose="020B0604020202020204" pitchFamily="34" charset="0"/>
              </a:rPr>
              <a:t> </a:t>
            </a:r>
            <a:r>
              <a:rPr lang="fr-FR" altLang="fr-FR" sz="2400" dirty="0" smtClean="0">
                <a:cs typeface="Arial" panose="020B0604020202020204" pitchFamily="34" charset="0"/>
              </a:rPr>
              <a:t>(minimum du zones requises)</a:t>
            </a:r>
            <a:endParaRPr lang="fr-FR" altLang="fr-FR" sz="24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 dirty="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400" dirty="0">
                <a:cs typeface="Arial" panose="020B0604020202020204" pitchFamily="34" charset="0"/>
              </a:rPr>
              <a:t>Les champs pré-remplis peuvent être :</a:t>
            </a:r>
          </a:p>
          <a:p>
            <a:pPr lvl="1" eaLnBrk="1" hangingPunct="1">
              <a:buFontTx/>
              <a:buChar char="-"/>
            </a:pPr>
            <a:r>
              <a:rPr lang="fr-FR" altLang="fr-FR" sz="2000" dirty="0">
                <a:cs typeface="Arial" panose="020B0604020202020204" pitchFamily="34" charset="0"/>
              </a:rPr>
              <a:t>laissés tels quels</a:t>
            </a:r>
          </a:p>
          <a:p>
            <a:pPr lvl="1" eaLnBrk="1" hangingPunct="1">
              <a:buFontTx/>
              <a:buChar char="-"/>
            </a:pPr>
            <a:r>
              <a:rPr lang="fr-FR" altLang="fr-FR" sz="2000" dirty="0">
                <a:cs typeface="Arial" panose="020B0604020202020204" pitchFamily="34" charset="0"/>
              </a:rPr>
              <a:t>complétés</a:t>
            </a:r>
          </a:p>
          <a:p>
            <a:pPr lvl="1" eaLnBrk="1" hangingPunct="1">
              <a:buFontTx/>
              <a:buChar char="-"/>
            </a:pPr>
            <a:r>
              <a:rPr lang="fr-FR" altLang="fr-FR" sz="2000" dirty="0">
                <a:cs typeface="Arial" panose="020B0604020202020204" pitchFamily="34" charset="0"/>
              </a:rPr>
              <a:t>remplacés</a:t>
            </a:r>
          </a:p>
          <a:p>
            <a:pPr lvl="1" eaLnBrk="1" hangingPunct="1">
              <a:buFontTx/>
              <a:buChar char="-"/>
            </a:pPr>
            <a:endParaRPr lang="fr-FR" altLang="fr-FR" sz="800" dirty="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400" dirty="0">
                <a:cs typeface="Arial" panose="020B0604020202020204" pitchFamily="34" charset="0"/>
              </a:rPr>
              <a:t>En fonction du type de notice à </a:t>
            </a:r>
            <a:r>
              <a:rPr lang="fr-FR" altLang="fr-FR" sz="2400" dirty="0" err="1">
                <a:cs typeface="Arial" panose="020B0604020202020204" pitchFamily="34" charset="0"/>
              </a:rPr>
              <a:t>exemplariser</a:t>
            </a:r>
            <a:r>
              <a:rPr lang="fr-FR" altLang="fr-FR" sz="2400" dirty="0">
                <a:cs typeface="Arial" panose="020B0604020202020204" pitchFamily="34" charset="0"/>
              </a:rPr>
              <a:t>, le formulaire ad-hoc est appelé</a:t>
            </a:r>
          </a:p>
          <a:p>
            <a:pPr eaLnBrk="1" hangingPunct="1"/>
            <a:endParaRPr lang="fr-FR" altLang="fr-FR" sz="800" dirty="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400" dirty="0">
                <a:cs typeface="Arial" panose="020B0604020202020204" pitchFamily="34" charset="0"/>
              </a:rPr>
              <a:t>La numérotation de l’occurrence reste automatique</a:t>
            </a:r>
          </a:p>
          <a:p>
            <a:pPr eaLnBrk="1" hangingPunct="1"/>
            <a:endParaRPr lang="fr-FR" altLang="fr-FR" sz="800" dirty="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400" dirty="0">
                <a:cs typeface="Arial" panose="020B0604020202020204" pitchFamily="34" charset="0"/>
              </a:rPr>
              <a:t>La validation s’obtient avec le bouton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 dirty="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fr-FR" altLang="fr-FR" sz="2400" dirty="0">
              <a:cs typeface="Arial" panose="020B0604020202020204" pitchFamily="34" charset="0"/>
            </a:endParaRPr>
          </a:p>
        </p:txBody>
      </p:sp>
      <p:pic>
        <p:nvPicPr>
          <p:cNvPr id="2253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97200"/>
            <a:ext cx="2938462" cy="94932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530850"/>
            <a:ext cx="600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èche gauche 4"/>
          <p:cNvSpPr/>
          <p:nvPr/>
        </p:nvSpPr>
        <p:spPr>
          <a:xfrm>
            <a:off x="7524750" y="3487738"/>
            <a:ext cx="863600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>
                <a:solidFill>
                  <a:srgbClr val="002060"/>
                </a:solidFill>
              </a:rPr>
              <a:t>En résumé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179512" y="1141350"/>
            <a:ext cx="8642350" cy="5184775"/>
          </a:xfrm>
        </p:spPr>
        <p:txBody>
          <a:bodyPr/>
          <a:lstStyle/>
          <a:p>
            <a:pPr eaLnBrk="1" hangingPunct="1"/>
            <a:r>
              <a:rPr lang="fr-FR" altLang="fr-FR" sz="2000" dirty="0" smtClean="0"/>
              <a:t>Un formulaire est une notice d’exemplaire </a:t>
            </a:r>
            <a:r>
              <a:rPr lang="fr-FR" altLang="fr-FR" sz="2000" dirty="0" smtClean="0"/>
              <a:t>personnalisée </a:t>
            </a:r>
          </a:p>
          <a:p>
            <a:pPr eaLnBrk="1" hangingPunct="1"/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Le formulaire n’est utilisable que par « le login de rattachement » qui l’a crée</a:t>
            </a:r>
            <a:endParaRPr lang="fr-FR" sz="2000" dirty="0"/>
          </a:p>
          <a:p>
            <a:pPr eaLnBrk="1" hangingPunct="1"/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L’utilisation d’un formulaire permet : </a:t>
            </a:r>
          </a:p>
          <a:p>
            <a:pPr lvl="1" eaLnBrk="1" hangingPunct="1"/>
            <a:r>
              <a:rPr lang="fr-FR" altLang="fr-FR" sz="1600" dirty="0" smtClean="0"/>
              <a:t>d’éviter la saisie répétitive de données identiques</a:t>
            </a:r>
          </a:p>
          <a:p>
            <a:pPr lvl="1" eaLnBrk="1" hangingPunct="1"/>
            <a:r>
              <a:rPr lang="fr-FR" altLang="fr-FR" sz="1600" dirty="0" smtClean="0"/>
              <a:t>de garantir la cohérence dans le signalement des exemplaires</a:t>
            </a:r>
          </a:p>
          <a:p>
            <a:pPr lvl="1" eaLnBrk="1" hangingPunct="1"/>
            <a:endParaRPr lang="fr-FR" altLang="fr-FR" sz="1600" dirty="0" smtClean="0"/>
          </a:p>
          <a:p>
            <a:pPr eaLnBrk="1" hangingPunct="1"/>
            <a:r>
              <a:rPr lang="fr-FR" sz="2000" dirty="0"/>
              <a:t>4 types de formulaire possibles </a:t>
            </a:r>
            <a:r>
              <a:rPr lang="fr-FR" sz="2000" dirty="0" smtClean="0"/>
              <a:t>:</a:t>
            </a:r>
          </a:p>
          <a:p>
            <a:pPr lvl="1" eaLnBrk="1" hangingPunct="1"/>
            <a:r>
              <a:rPr lang="fr-FR" sz="1600" dirty="0"/>
              <a:t>Périodique support électronique</a:t>
            </a:r>
          </a:p>
          <a:p>
            <a:pPr lvl="1" eaLnBrk="1" hangingPunct="1"/>
            <a:r>
              <a:rPr lang="fr-FR" sz="1600" dirty="0" smtClean="0"/>
              <a:t>Périodique </a:t>
            </a:r>
            <a:r>
              <a:rPr lang="fr-FR" sz="1600" dirty="0"/>
              <a:t>support </a:t>
            </a:r>
            <a:r>
              <a:rPr lang="fr-FR" sz="1600" dirty="0" smtClean="0"/>
              <a:t>papier</a:t>
            </a:r>
          </a:p>
          <a:p>
            <a:pPr lvl="1" eaLnBrk="1" hangingPunct="1"/>
            <a:r>
              <a:rPr lang="fr-FR" sz="1600" dirty="0" smtClean="0"/>
              <a:t>Monographie </a:t>
            </a:r>
            <a:r>
              <a:rPr lang="fr-FR" sz="1600" dirty="0"/>
              <a:t>support </a:t>
            </a:r>
            <a:r>
              <a:rPr lang="fr-FR" sz="1600" dirty="0" smtClean="0"/>
              <a:t>papier</a:t>
            </a:r>
          </a:p>
          <a:p>
            <a:pPr lvl="1" eaLnBrk="1" hangingPunct="1"/>
            <a:r>
              <a:rPr lang="fr-FR" sz="1600" dirty="0" smtClean="0"/>
              <a:t>Monographie </a:t>
            </a:r>
            <a:r>
              <a:rPr lang="fr-FR" sz="1600" dirty="0"/>
              <a:t>support </a:t>
            </a:r>
            <a:r>
              <a:rPr lang="fr-FR" sz="1600" dirty="0" smtClean="0"/>
              <a:t>électronique</a:t>
            </a:r>
          </a:p>
          <a:p>
            <a:pPr eaLnBrk="1" hangingPunct="1">
              <a:buNone/>
            </a:pPr>
            <a:endParaRPr lang="fr-FR" altLang="fr-FR" sz="12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Props1.xml><?xml version="1.0" encoding="utf-8"?>
<ds:datastoreItem xmlns:ds="http://schemas.openxmlformats.org/officeDocument/2006/customXml" ds:itemID="{B359312F-6EAC-4C15-9B59-16CF28B78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BB366-7ECA-41E7-8910-0984C552999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FD341B0-3C18-44FB-AA23-5580264D49F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$ListId:Supports3;"/>
    <ds:schemaRef ds:uri="http://schemas.microsoft.com/sharepoint/v3/fields"/>
    <ds:schemaRef ds:uri="9cb235b8-7541-4a6e-b886-1bf4192805b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891</TotalTime>
  <Words>252</Words>
  <Application>Microsoft Office PowerPoint</Application>
  <PresentationFormat>Affichage à l'écran (4:3)</PresentationFormat>
  <Paragraphs>86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Modèle_Calames</vt:lpstr>
      <vt:lpstr>L’utilisation des formulaires   pour un exemplarisateur</vt:lpstr>
      <vt:lpstr>Présentation PowerPoint</vt:lpstr>
      <vt:lpstr>Module « Vos formulaires »</vt:lpstr>
      <vt:lpstr>Créer un formulaire  </vt:lpstr>
      <vt:lpstr>Procédure</vt:lpstr>
      <vt:lpstr>Utilisation courante du module  « Mes formulaires »</vt:lpstr>
      <vt:lpstr>Présentation PowerPoint</vt:lpstr>
      <vt:lpstr>La création d’un exemplaire à partir d’un formulaire personnalisé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Utilisation formulaires Colodus pour exemplarisateur</dc:title>
  <dc:creator>Olivier Kosinski</dc:creator>
  <cp:keywords>formation Colodus</cp:keywords>
  <cp:lastModifiedBy>Raphaelle Poveda</cp:lastModifiedBy>
  <cp:revision>116</cp:revision>
  <dcterms:created xsi:type="dcterms:W3CDTF">2012-09-26T14:07:15Z</dcterms:created>
  <dcterms:modified xsi:type="dcterms:W3CDTF">2017-06-20T08:16:52Z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1200.00000000000</vt:lpwstr>
  </property>
</Properties>
</file>