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85" r:id="rId7"/>
    <p:sldId id="258" r:id="rId8"/>
    <p:sldId id="259" r:id="rId9"/>
    <p:sldId id="271" r:id="rId10"/>
    <p:sldId id="260" r:id="rId11"/>
    <p:sldId id="261" r:id="rId12"/>
    <p:sldId id="269" r:id="rId13"/>
    <p:sldId id="284" r:id="rId14"/>
    <p:sldId id="262" r:id="rId15"/>
    <p:sldId id="272" r:id="rId16"/>
    <p:sldId id="275" r:id="rId17"/>
    <p:sldId id="273" r:id="rId18"/>
    <p:sldId id="263" r:id="rId19"/>
    <p:sldId id="276" r:id="rId20"/>
    <p:sldId id="287" r:id="rId21"/>
    <p:sldId id="288" r:id="rId22"/>
    <p:sldId id="289" r:id="rId23"/>
    <p:sldId id="290" r:id="rId24"/>
    <p:sldId id="286" r:id="rId25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E636086-E4A9-41A3-83A8-5C9582E156A8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A2AD0B-EA83-4B35-A9C0-4B1C8E9993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661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0F8D3C6-8A83-4F43-99BC-C3F5179E2DA5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0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4457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94156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58895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8342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5157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4DDE-33F4-4B3D-9A46-46B37AA106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388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0C55-8A9B-4371-8CC2-4402E351F2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413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CFB66-8B20-42CE-8614-872D577554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64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A8A5-94AC-4166-AB45-DAF21B8D08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01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38D052-47A0-44F9-8BAA-3515704636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des données d’exemplaire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pic>
        <p:nvPicPr>
          <p:cNvPr id="8196" name="Image 3" descr="colodus-exemplarisateu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Etat de collection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268538" y="5805488"/>
            <a:ext cx="5470525" cy="358775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285750" y="3532188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900883"/>
            <a:ext cx="7454979" cy="2063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Bloc qui correspond à la zone 955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Va de pair avec le bloc « localisation » (930)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975"/>
            <a:ext cx="7454979" cy="2063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Description des champs : </a:t>
            </a:r>
          </a:p>
          <a:p>
            <a:pPr eaLnBrk="1" hangingPunct="1"/>
            <a:r>
              <a:rPr lang="fr-FR" altLang="fr-FR" sz="2000" dirty="0" smtClean="0"/>
              <a:t>Jour et Mois de début </a:t>
            </a:r>
          </a:p>
          <a:p>
            <a:pPr lvl="1" eaLnBrk="1" hangingPunct="1"/>
            <a:r>
              <a:rPr lang="fr-FR" altLang="fr-FR" sz="1600" dirty="0" smtClean="0"/>
              <a:t>saisir les données</a:t>
            </a:r>
          </a:p>
          <a:p>
            <a:pPr eaLnBrk="1" hangingPunct="1"/>
            <a:r>
              <a:rPr lang="fr-FR" altLang="fr-FR" sz="2000" dirty="0" smtClean="0"/>
              <a:t>Année de début</a:t>
            </a:r>
          </a:p>
          <a:p>
            <a:pPr lvl="1" eaLnBrk="1" hangingPunct="1"/>
            <a:r>
              <a:rPr lang="fr-FR" altLang="fr-FR" sz="1600" dirty="0" smtClean="0"/>
              <a:t>saisir l’année sous la forme AAAA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(b), (c), 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(a) = rappel du code des sous-zones du format correspondantes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25" y="1136536"/>
            <a:ext cx="6984776" cy="1932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92" y="1426964"/>
            <a:ext cx="7859290" cy="449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6337399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Ajout de sous-zone: </a:t>
            </a:r>
          </a:p>
          <a:p>
            <a:pPr eaLnBrk="1" hangingPunct="1"/>
            <a:r>
              <a:rPr lang="fr-FR" altLang="fr-FR" sz="2000" dirty="0" smtClean="0"/>
              <a:t>Les sous-zones correspondant à des données de l’état de collection, non visibles dans le bloc, sont à ajouter :</a:t>
            </a:r>
          </a:p>
          <a:p>
            <a:pPr lvl="1" eaLnBrk="1" hangingPunct="1"/>
            <a:endParaRPr lang="fr-FR" altLang="fr-FR" sz="1600" dirty="0" smtClean="0"/>
          </a:p>
          <a:p>
            <a:pPr lvl="1" eaLnBrk="1" hangingPunct="1"/>
            <a:r>
              <a:rPr lang="fr-FR" altLang="fr-FR" sz="1600" dirty="0" smtClean="0"/>
              <a:t>Cliquer sur </a:t>
            </a:r>
          </a:p>
          <a:p>
            <a:pPr lvl="1" eaLnBrk="1" hangingPunct="1"/>
            <a:endParaRPr lang="fr-FR" altLang="fr-FR" sz="1600" dirty="0" smtClean="0"/>
          </a:p>
          <a:p>
            <a:pPr lvl="1" eaLnBrk="1" hangingPunct="1"/>
            <a:r>
              <a:rPr lang="fr-FR" altLang="fr-FR" sz="1600" dirty="0" smtClean="0"/>
              <a:t>Cliquer sur une sous-zone proposée dans la liste</a:t>
            </a:r>
          </a:p>
          <a:p>
            <a:pPr lvl="2" eaLnBrk="1" hangingPunct="1"/>
            <a:r>
              <a:rPr lang="fr-FR" altLang="fr-FR" sz="1600" i="1" dirty="0" smtClean="0"/>
              <a:t>La sous-zone ainsi demandée vient s’ajouter dans l’interface de saisie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(a), 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(b), (c), 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… = rappel du code des sous-zones du format correspondantes</a:t>
            </a:r>
          </a:p>
        </p:txBody>
      </p:sp>
      <p:pic>
        <p:nvPicPr>
          <p:cNvPr id="29702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7" y="3741667"/>
            <a:ext cx="2311400" cy="34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èche droite 8"/>
          <p:cNvSpPr/>
          <p:nvPr/>
        </p:nvSpPr>
        <p:spPr>
          <a:xfrm>
            <a:off x="5364088" y="3729954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2410967"/>
            <a:ext cx="2235238" cy="3480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2532" name="Espace réservé du contenu 2"/>
          <p:cNvSpPr>
            <a:spLocks noGrp="1"/>
          </p:cNvSpPr>
          <p:nvPr>
            <p:ph idx="1"/>
          </p:nvPr>
        </p:nvSpPr>
        <p:spPr>
          <a:xfrm>
            <a:off x="107950" y="1143000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Procédure pour la saisie d’une « nouvelle séquence »: </a:t>
            </a:r>
          </a:p>
          <a:p>
            <a:pPr eaLnBrk="1" hangingPunct="1"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000" dirty="0" smtClean="0"/>
              <a:t>Après avoir saisi la première séquence :  </a:t>
            </a:r>
          </a:p>
          <a:p>
            <a:pPr eaLnBrk="1" hangingPunct="1">
              <a:defRPr/>
            </a:pPr>
            <a:r>
              <a:rPr lang="fr-FR" altLang="fr-FR" sz="2000" dirty="0" smtClean="0"/>
              <a:t>Cliquer sur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endParaRPr lang="fr-FR" altLang="fr-FR" sz="20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r>
              <a:rPr lang="fr-FR" altLang="fr-FR" sz="2000" dirty="0" smtClean="0"/>
              <a:t>Saisir les données de l’état de collection pour cette séquence</a:t>
            </a:r>
          </a:p>
          <a:p>
            <a:pPr eaLnBrk="1" hangingPunct="1">
              <a:defRPr/>
            </a:pPr>
            <a:r>
              <a:rPr lang="fr-FR" altLang="fr-FR" sz="2000" dirty="0" smtClean="0"/>
              <a:t>                           pour afficher des sous-zones, si nécessaire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124075" y="1700213"/>
            <a:ext cx="3959225" cy="792162"/>
          </a:xfrm>
          <a:prstGeom prst="roundRect">
            <a:avLst/>
          </a:prstGeom>
          <a:solidFill>
            <a:schemeClr val="bg1">
              <a:lumMod val="65000"/>
              <a:alpha val="16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Exemple : </a:t>
            </a: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2001 (janvier) – 2009 (décembre)  ;   2011 (janvier) –</a:t>
            </a:r>
          </a:p>
          <a:p>
            <a:pPr eaLnBrk="1" hangingPunct="1">
              <a:defRPr/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                séquence 1		séquence 2</a:t>
            </a:r>
          </a:p>
        </p:txBody>
      </p:sp>
      <p:sp>
        <p:nvSpPr>
          <p:cNvPr id="12" name="Accolade fermante 11"/>
          <p:cNvSpPr/>
          <p:nvPr/>
        </p:nvSpPr>
        <p:spPr>
          <a:xfrm rot="5400000">
            <a:off x="4896644" y="1593057"/>
            <a:ext cx="287337" cy="1079500"/>
          </a:xfrm>
          <a:prstGeom prst="rightBrace">
            <a:avLst>
              <a:gd name="adj1" fmla="val 8333"/>
              <a:gd name="adj2" fmla="val 48589"/>
            </a:avLst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 </a:t>
            </a:r>
          </a:p>
        </p:txBody>
      </p:sp>
      <p:sp>
        <p:nvSpPr>
          <p:cNvPr id="13" name="Accolade fermante 12"/>
          <p:cNvSpPr/>
          <p:nvPr/>
        </p:nvSpPr>
        <p:spPr>
          <a:xfrm rot="5400000">
            <a:off x="3132138" y="1052513"/>
            <a:ext cx="287337" cy="2160587"/>
          </a:xfrm>
          <a:prstGeom prst="rightBrace">
            <a:avLst>
              <a:gd name="adj1" fmla="val 8333"/>
              <a:gd name="adj2" fmla="val 4858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30727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86892"/>
            <a:ext cx="71628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99" y="3315492"/>
            <a:ext cx="2517775" cy="1604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45018"/>
            <a:ext cx="23129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Les autres blocs éditables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188913" y="134302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1800" dirty="0" smtClean="0"/>
              <a:t>Informations du niveau de la « notice d’exemplaire »</a:t>
            </a:r>
          </a:p>
          <a:p>
            <a:pPr lvl="1" eaLnBrk="1" hangingPunct="1">
              <a:defRPr/>
            </a:pPr>
            <a:endParaRPr lang="fr-FR" altLang="fr-FR" sz="1400" dirty="0" smtClean="0"/>
          </a:p>
          <a:p>
            <a:pPr lvl="1" eaLnBrk="1" hangingPunct="1">
              <a:defRPr/>
            </a:pPr>
            <a:r>
              <a:rPr lang="fr-FR" altLang="fr-FR" sz="1400" dirty="0" smtClean="0"/>
              <a:t>Une note de contenu spécifique à la bibliothèque</a:t>
            </a:r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marL="423862" lvl="1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r>
              <a:rPr lang="fr-FR" altLang="fr-FR" sz="1400" dirty="0" smtClean="0"/>
              <a:t>Une classification différente de celle mentionnée dans la notice du document, utilisée dans la bibliothèque</a:t>
            </a:r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  <p:pic>
        <p:nvPicPr>
          <p:cNvPr id="31749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84538"/>
            <a:ext cx="3981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4945063"/>
            <a:ext cx="2322512" cy="132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46" y="1014305"/>
            <a:ext cx="2304256" cy="1109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validation de la saisie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		 : ne sauvegarde pas les données saisies  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	 </a:t>
            </a:r>
            <a:r>
              <a:rPr lang="fr-FR" altLang="fr-FR" sz="2000" dirty="0" smtClean="0"/>
              <a:t>retourne à l’écran précédent « Données d’exemplaires »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 </a:t>
            </a:r>
            <a:r>
              <a:rPr lang="fr-FR" altLang="fr-FR" sz="2000" dirty="0" smtClean="0"/>
              <a:t>: valide les données saisies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	 retourne à l’écran précédent « Données d’exemplaires »</a:t>
            </a:r>
            <a:br>
              <a:rPr lang="fr-FR" altLang="fr-FR" sz="2000" dirty="0" smtClean="0"/>
            </a:br>
            <a:r>
              <a:rPr lang="fr-FR" altLang="fr-FR" sz="2000" dirty="0" smtClean="0"/>
              <a:t> et affiche l’exemplaire créé (en format)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lvl="1" eaLnBrk="1" hangingPunct="1"/>
            <a:endParaRPr lang="fr-FR" altLang="fr-FR" sz="20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</p:txBody>
      </p:sp>
      <p:pic>
        <p:nvPicPr>
          <p:cNvPr id="3277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916113"/>
            <a:ext cx="7239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357563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4652963"/>
            <a:ext cx="4502150" cy="1144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29332" y="-128858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La création de données locales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51519" y="1196752"/>
            <a:ext cx="8785225" cy="4929188"/>
          </a:xfrm>
        </p:spPr>
        <p:txBody>
          <a:bodyPr/>
          <a:lstStyle/>
          <a:p>
            <a:pPr eaLnBrk="1" hangingPunct="1"/>
            <a:r>
              <a:rPr lang="fr-FR" sz="2000" dirty="0"/>
              <a:t>Aucun formulaire ou de masque de saisie pour créer des données </a:t>
            </a:r>
            <a:r>
              <a:rPr lang="fr-FR" sz="2000" dirty="0" smtClean="0"/>
              <a:t>locales*</a:t>
            </a:r>
          </a:p>
          <a:p>
            <a:pPr lvl="1" eaLnBrk="1" hangingPunct="1">
              <a:buFont typeface="Arial" panose="020B0604020202020204" pitchFamily="34" charset="0"/>
              <a:buChar char="›"/>
            </a:pPr>
            <a:r>
              <a:rPr lang="fr-FR" sz="1600" dirty="0">
                <a:solidFill>
                  <a:schemeClr val="accent2"/>
                </a:solidFill>
              </a:rPr>
              <a:t>s</a:t>
            </a:r>
            <a:r>
              <a:rPr lang="fr-FR" sz="1600" dirty="0" smtClean="0">
                <a:solidFill>
                  <a:schemeClr val="accent2"/>
                </a:solidFill>
              </a:rPr>
              <a:t>euls</a:t>
            </a:r>
            <a:r>
              <a:rPr lang="fr-FR" sz="1600" dirty="0">
                <a:solidFill>
                  <a:schemeClr val="accent2"/>
                </a:solidFill>
              </a:rPr>
              <a:t>, les logins de type coordinateur XX et catalogueur CA/CB, peuvent éditer les exemplaires dans le mode </a:t>
            </a:r>
            <a:r>
              <a:rPr lang="fr-FR" sz="1600" dirty="0" smtClean="0">
                <a:solidFill>
                  <a:schemeClr val="accent2"/>
                </a:solidFill>
              </a:rPr>
              <a:t>expert (format) et saisir des données locales</a:t>
            </a:r>
          </a:p>
          <a:p>
            <a:pPr eaLnBrk="1" hangingPunct="1">
              <a:buNone/>
            </a:pPr>
            <a:endParaRPr lang="fr-FR" sz="2000" dirty="0" smtClean="0"/>
          </a:p>
          <a:p>
            <a:pPr eaLnBrk="1" hangingPunct="1"/>
            <a:r>
              <a:rPr lang="fr-FR" sz="2000" dirty="0" smtClean="0"/>
              <a:t>Les étiquettes utilisables sont : </a:t>
            </a:r>
            <a:br>
              <a:rPr lang="fr-FR" sz="2000" dirty="0" smtClean="0"/>
            </a:br>
            <a:r>
              <a:rPr lang="fr-FR" sz="2000" dirty="0" smtClean="0"/>
              <a:t>L012, L035, L316, L317, L318, L319, L600, L601, L602, L606, L676, L680 L681, L686, L702, L712, L722.</a:t>
            </a:r>
          </a:p>
          <a:p>
            <a:pPr eaLnBrk="1" hangingPunct="1">
              <a:buNone/>
            </a:pPr>
            <a:endParaRPr lang="fr-FR" sz="2000" dirty="0" smtClean="0"/>
          </a:p>
          <a:p>
            <a:pPr eaLnBrk="1" hangingPunct="1"/>
            <a:r>
              <a:rPr lang="fr-FR" sz="2000" dirty="0" smtClean="0"/>
              <a:t>Tout exemplaire créé dans </a:t>
            </a:r>
            <a:r>
              <a:rPr lang="fr-FR" sz="2000" dirty="0" err="1" smtClean="0"/>
              <a:t>Colodus</a:t>
            </a:r>
            <a:r>
              <a:rPr lang="fr-FR" sz="2000" dirty="0" smtClean="0"/>
              <a:t> est immédiatement visible dans le catalogue </a:t>
            </a:r>
            <a:r>
              <a:rPr lang="fr-FR" sz="2000" dirty="0" err="1" smtClean="0"/>
              <a:t>Sudoc</a:t>
            </a:r>
            <a:endParaRPr lang="fr-FR" sz="2000" dirty="0" smtClean="0"/>
          </a:p>
          <a:p>
            <a:pPr eaLnBrk="1" hangingPunct="1">
              <a:buFont typeface="Arial" charset="0"/>
              <a:buNone/>
            </a:pPr>
            <a:endParaRPr lang="fr-FR" sz="2400" dirty="0" smtClean="0"/>
          </a:p>
          <a:p>
            <a:pPr eaLnBrk="1" hangingPunct="1">
              <a:buNone/>
            </a:pPr>
            <a:r>
              <a:rPr lang="fr-FR" sz="1600" dirty="0" smtClean="0"/>
              <a:t>	</a:t>
            </a:r>
            <a:r>
              <a:rPr lang="fr-FR" sz="1600" dirty="0" smtClean="0">
                <a:solidFill>
                  <a:schemeClr val="accent1"/>
                </a:solidFill>
              </a:rPr>
              <a:t>*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données locales sont des informations bibliographiques utiles uniquement aux catalogues locaux des établissements et visibles dans le </a:t>
            </a:r>
            <a:r>
              <a:rPr lang="fr-F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Sudoc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uniquement par les bibliothèques de l’établissement.</a:t>
            </a:r>
          </a:p>
        </p:txBody>
      </p:sp>
    </p:spTree>
    <p:extLst>
      <p:ext uri="{BB962C8B-B14F-4D97-AF65-F5344CB8AC3E}">
        <p14:creationId xmlns:p14="http://schemas.microsoft.com/office/powerpoint/2010/main" val="4489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création de données locales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r-FR" sz="2400" dirty="0" smtClean="0"/>
          </a:p>
          <a:p>
            <a:r>
              <a:rPr lang="fr-FR" sz="2400" dirty="0" smtClean="0"/>
              <a:t>Exemple : la zone L035</a:t>
            </a:r>
          </a:p>
          <a:p>
            <a:pPr>
              <a:buNone/>
            </a:pPr>
            <a:r>
              <a:rPr lang="fr-FR" sz="2400" dirty="0" smtClean="0"/>
              <a:t>	Cette zone peut être utilisée pour la saisie du numéro de la notice bibliographique dans le système local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>
              <a:buNone/>
            </a:pPr>
            <a:endParaRPr lang="fr-FR" sz="2400" dirty="0" smtClean="0"/>
          </a:p>
        </p:txBody>
      </p:sp>
      <p:pic>
        <p:nvPicPr>
          <p:cNvPr id="4" name="Image 3" descr="donneesloc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429000"/>
            <a:ext cx="6350000" cy="17272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3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92896"/>
            <a:ext cx="7654029" cy="3090466"/>
          </a:xfrm>
          <a:prstGeom prst="rect">
            <a:avLst/>
          </a:prstGeom>
        </p:spPr>
      </p:pic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création de données locales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400" dirty="0" smtClean="0"/>
              <a:t>L’écran de création s’obtient à partir d’une notice en</a:t>
            </a:r>
          </a:p>
          <a:p>
            <a:pPr eaLnBrk="1" hangingPunct="1">
              <a:buFont typeface="Arial" charset="0"/>
              <a:buNone/>
            </a:pPr>
            <a:r>
              <a:rPr lang="fr-FR" sz="2400" dirty="0" smtClean="0"/>
              <a:t>affichage détaillé</a:t>
            </a:r>
          </a:p>
          <a:p>
            <a:pPr eaLnBrk="1" hangingPunct="1">
              <a:buFont typeface="Arial" charset="0"/>
              <a:buNone/>
            </a:pPr>
            <a:endParaRPr lang="fr-FR" sz="2400" dirty="0" smtClean="0"/>
          </a:p>
          <a:p>
            <a:pPr eaLnBrk="1" hangingPunct="1"/>
            <a:endParaRPr lang="fr-FR" sz="2400" dirty="0" smtClean="0"/>
          </a:p>
        </p:txBody>
      </p:sp>
      <p:sp>
        <p:nvSpPr>
          <p:cNvPr id="6" name="Rectangle avec flèche vers le haut 5"/>
          <p:cNvSpPr/>
          <p:nvPr/>
        </p:nvSpPr>
        <p:spPr>
          <a:xfrm>
            <a:off x="5801329" y="2948893"/>
            <a:ext cx="2304256" cy="1584176"/>
          </a:xfrm>
          <a:prstGeom prst="upArrowCallout">
            <a:avLst>
              <a:gd name="adj1" fmla="val 25000"/>
              <a:gd name="adj2" fmla="val 36980"/>
              <a:gd name="adj3" fmla="val 25000"/>
              <a:gd name="adj4" fmla="val 6497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sur</a:t>
            </a:r>
          </a:p>
          <a:p>
            <a:pPr algn="ctr"/>
            <a:r>
              <a:rPr lang="fr-FR" dirty="0" smtClean="0"/>
              <a:t>« DONNEES LOCALES »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580112" y="2447356"/>
            <a:ext cx="2520280" cy="4775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9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68311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La création d’un exemplaire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90499" y="1309394"/>
            <a:ext cx="8785225" cy="5544616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La création ne concerne que les données d’exemplaires</a:t>
            </a:r>
          </a:p>
          <a:p>
            <a:pPr marL="423862" lvl="1" indent="0" eaLnBrk="1" hangingPunct="1">
              <a:buNone/>
            </a:pPr>
            <a:r>
              <a:rPr lang="fr-FR" altLang="fr-FR" sz="2000" dirty="0" smtClean="0">
                <a:solidFill>
                  <a:schemeClr val="accent2"/>
                </a:solidFill>
              </a:rPr>
              <a:t>A NOTER : aucune intervention n’est possible sur la notice bibliographique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On ne peut créer un exemplaire que pour sa propre bibliothèque</a:t>
            </a:r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Tout exemplaire créé dans </a:t>
            </a:r>
            <a:r>
              <a:rPr lang="fr-FR" altLang="fr-FR" sz="2000" dirty="0" err="1" smtClean="0"/>
              <a:t>Colodus</a:t>
            </a:r>
            <a:r>
              <a:rPr lang="fr-FR" altLang="fr-FR" sz="2000" dirty="0" smtClean="0"/>
              <a:t> est immédiatement visible dans le catalogue </a:t>
            </a:r>
            <a:r>
              <a:rPr lang="fr-FR" altLang="fr-FR" sz="2000" dirty="0" err="1" smtClean="0"/>
              <a:t>Sudoc</a:t>
            </a:r>
            <a:endParaRPr lang="fr-FR" altLang="fr-FR" sz="2000" dirty="0" smtClean="0"/>
          </a:p>
          <a:p>
            <a:pPr eaLnBrk="1" hangingPunct="1"/>
            <a:endParaRPr lang="fr-FR" altLang="fr-FR" sz="2000" dirty="0"/>
          </a:p>
          <a:p>
            <a:pPr eaLnBrk="1" hangingPunct="1"/>
            <a:r>
              <a:rPr lang="fr-FR" altLang="fr-FR" sz="2000" dirty="0"/>
              <a:t>Seuls, les logins de type coordinateur </a:t>
            </a:r>
            <a:r>
              <a:rPr lang="fr-FR" altLang="fr-FR" sz="2000" dirty="0" smtClean="0"/>
              <a:t>XX et catalogueur CA/CB, </a:t>
            </a:r>
            <a:r>
              <a:rPr lang="fr-FR" altLang="fr-FR" sz="2000" dirty="0">
                <a:solidFill>
                  <a:schemeClr val="accent2"/>
                </a:solidFill>
              </a:rPr>
              <a:t>peuvent éditer les exemplaires dans le mode expert </a:t>
            </a:r>
            <a:r>
              <a:rPr lang="fr-FR" altLang="fr-FR" sz="2000" dirty="0"/>
              <a:t>qui permet d'intervenir directement dans le format brut de catalogage</a:t>
            </a: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création de données locales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r-FR" sz="2400" dirty="0" smtClean="0"/>
          </a:p>
          <a:p>
            <a:pPr eaLnBrk="1" hangingPunct="1"/>
            <a:endParaRPr lang="fr-FR" sz="24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558777" y="5618447"/>
            <a:ext cx="60486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est impératif de valider au préalable un exemplaire pour renseigner des informations de données locales.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259632" y="55859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393864" y="3861048"/>
            <a:ext cx="394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02" y="984888"/>
            <a:ext cx="4154780" cy="1498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44070"/>
            <a:ext cx="4215216" cy="2790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1373" y="3152150"/>
            <a:ext cx="4044677" cy="1417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29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184775"/>
          </a:xfrm>
        </p:spPr>
        <p:txBody>
          <a:bodyPr/>
          <a:lstStyle/>
          <a:p>
            <a:pPr eaLnBrk="1" hangingPunct="1">
              <a:buNone/>
            </a:pPr>
            <a:endParaRPr lang="fr-FR" sz="800" dirty="0" smtClean="0"/>
          </a:p>
          <a:p>
            <a:pPr eaLnBrk="1" hangingPunct="1"/>
            <a:r>
              <a:rPr lang="fr-FR" sz="2000" dirty="0" smtClean="0"/>
              <a:t>Données à renseigner dans un formulaire</a:t>
            </a:r>
          </a:p>
          <a:p>
            <a:pPr lvl="1" eaLnBrk="1" hangingPunct="1"/>
            <a:r>
              <a:rPr lang="fr-FR" sz="1600" dirty="0" smtClean="0"/>
              <a:t>Via une sélection dans un menu déroulant</a:t>
            </a:r>
          </a:p>
          <a:p>
            <a:pPr lvl="1" eaLnBrk="1" hangingPunct="1"/>
            <a:r>
              <a:rPr lang="fr-FR" sz="1600" dirty="0" smtClean="0"/>
              <a:t>Via la saisie dans un champ</a:t>
            </a:r>
          </a:p>
          <a:p>
            <a:pPr lvl="1" eaLnBrk="1" hangingPunct="1"/>
            <a:r>
              <a:rPr lang="fr-FR" sz="1600" dirty="0" smtClean="0"/>
              <a:t>Insertion nouvelles zones à partir du MENU COMPLETER LA NOTICE</a:t>
            </a:r>
          </a:p>
          <a:p>
            <a:pPr lvl="1" eaLnBrk="1" hangingPunct="1">
              <a:buNone/>
            </a:pPr>
            <a:r>
              <a:rPr lang="fr-FR" sz="1600" dirty="0" smtClean="0">
                <a:solidFill>
                  <a:schemeClr val="accent2"/>
                </a:solidFill>
              </a:rPr>
              <a:t> ! Pas de formulaire pour les données locales !</a:t>
            </a:r>
          </a:p>
          <a:p>
            <a:pPr lvl="1" eaLnBrk="1" hangingPunct="1"/>
            <a:endParaRPr lang="fr-FR" sz="800" dirty="0" smtClean="0"/>
          </a:p>
          <a:p>
            <a:pPr lvl="1" eaLnBrk="1" hangingPunct="1"/>
            <a:endParaRPr lang="fr-FR" sz="800" dirty="0" smtClean="0"/>
          </a:p>
          <a:p>
            <a:pPr lvl="1" eaLnBrk="1" hangingPunct="1"/>
            <a:endParaRPr lang="fr-FR" sz="800" dirty="0" smtClean="0"/>
          </a:p>
          <a:p>
            <a:pPr lvl="1" eaLnBrk="1" hangingPunct="1"/>
            <a:endParaRPr lang="fr-FR" sz="800" dirty="0" smtClean="0"/>
          </a:p>
          <a:p>
            <a:pPr lvl="1" eaLnBrk="1" hangingPunct="1"/>
            <a:endParaRPr lang="fr-FR" sz="800" dirty="0" smtClean="0"/>
          </a:p>
          <a:p>
            <a:pPr lvl="1" eaLnBrk="1" hangingPunct="1"/>
            <a:endParaRPr lang="fr-FR" sz="800" dirty="0" smtClean="0"/>
          </a:p>
          <a:p>
            <a:pPr eaLnBrk="1" hangingPunct="1"/>
            <a:r>
              <a:rPr lang="fr-FR" sz="2000" dirty="0" smtClean="0"/>
              <a:t>Pour afficher une sous-zone champ : </a:t>
            </a:r>
          </a:p>
          <a:p>
            <a:pPr eaLnBrk="1" hangingPunct="1">
              <a:buNone/>
            </a:pPr>
            <a:endParaRPr lang="fr-FR" sz="2000" dirty="0" smtClean="0"/>
          </a:p>
          <a:p>
            <a:pPr eaLnBrk="1" hangingPunct="1"/>
            <a:r>
              <a:rPr lang="fr-FR" sz="2000" dirty="0" smtClean="0"/>
              <a:t>Pour supprimer une zone : 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fr-FR" sz="2000" dirty="0" smtClean="0"/>
              <a:t>Pour ouvrir le manuel d’aide : </a:t>
            </a:r>
          </a:p>
          <a:p>
            <a:pPr eaLnBrk="1" hangingPunct="1">
              <a:buNone/>
            </a:pPr>
            <a:endParaRPr lang="fr-FR" sz="2000" dirty="0" smtClean="0"/>
          </a:p>
          <a:p>
            <a:pPr eaLnBrk="1" hangingPunct="1"/>
            <a:r>
              <a:rPr lang="fr-FR" sz="2000" dirty="0" smtClean="0"/>
              <a:t>Pour valider la notice d’exemplaire : </a:t>
            </a:r>
          </a:p>
          <a:p>
            <a:pPr eaLnBrk="1" hangingPunct="1">
              <a:buFont typeface="Arial" charset="0"/>
              <a:buNone/>
            </a:pPr>
            <a:endParaRPr lang="fr-FR" sz="2000" dirty="0" smtClean="0"/>
          </a:p>
          <a:p>
            <a:pPr eaLnBrk="1" hangingPunct="1">
              <a:buFont typeface="Arial" charset="0"/>
              <a:buNone/>
            </a:pPr>
            <a:endParaRPr lang="fr-FR" sz="24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221088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941168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832475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900058" cy="42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L’écran de création s’obtient à partir d’une notice 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affichage détaillé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434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2565400"/>
            <a:ext cx="7067550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395288" y="1918492"/>
            <a:ext cx="3744912" cy="4102795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400" dirty="0" smtClean="0"/>
              <a:t>Il n’existe pas de notice d’exemplaire</a:t>
            </a:r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Cliquer sur </a:t>
            </a:r>
          </a:p>
          <a:p>
            <a:pPr eaLnBrk="1" hangingPunct="1"/>
            <a:r>
              <a:rPr lang="fr-FR" altLang="fr-FR" sz="2000" dirty="0" smtClean="0"/>
              <a:t>Créer la notice d’exemplaire </a:t>
            </a:r>
            <a:r>
              <a:rPr lang="fr-FR" altLang="fr-FR" sz="2000" u="sng" dirty="0" smtClean="0"/>
              <a:t>et</a:t>
            </a:r>
            <a:r>
              <a:rPr lang="fr-FR" altLang="fr-FR" sz="2000" dirty="0" smtClean="0"/>
              <a:t> la première occurrence</a:t>
            </a:r>
          </a:p>
          <a:p>
            <a:pPr eaLnBrk="1" hangingPunct="1"/>
            <a:endParaRPr lang="fr-FR" altLang="fr-FR" sz="2400" dirty="0" smtClean="0"/>
          </a:p>
          <a:p>
            <a:pPr eaLnBrk="1" hangingPunct="1"/>
            <a:endParaRPr lang="fr-FR" altLang="fr-FR" sz="1600" dirty="0" smtClean="0"/>
          </a:p>
          <a:p>
            <a:pPr eaLnBrk="1" hangingPunct="1"/>
            <a:endParaRPr lang="fr-FR" altLang="fr-FR" sz="2400" dirty="0" smtClean="0"/>
          </a:p>
        </p:txBody>
      </p:sp>
      <p:sp>
        <p:nvSpPr>
          <p:cNvPr id="16388" name="Espace réservé du contenu 2"/>
          <p:cNvSpPr txBox="1">
            <a:spLocks/>
          </p:cNvSpPr>
          <p:nvPr/>
        </p:nvSpPr>
        <p:spPr bwMode="auto">
          <a:xfrm>
            <a:off x="4787899" y="1918493"/>
            <a:ext cx="3744913" cy="410279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600" dirty="0">
                <a:cs typeface="Arial" panose="020B0604020202020204" pitchFamily="34" charset="0"/>
              </a:rPr>
              <a:t>Il existe déjà une notice </a:t>
            </a:r>
            <a:r>
              <a:rPr lang="fr-FR" altLang="fr-FR" sz="2600" dirty="0" smtClean="0">
                <a:cs typeface="Arial" panose="020B0604020202020204" pitchFamily="34" charset="0"/>
              </a:rPr>
              <a:t>d’exemplaire</a:t>
            </a:r>
          </a:p>
          <a:p>
            <a:pPr eaLnBrk="1" hangingPunct="1"/>
            <a:endParaRPr lang="fr-FR" altLang="fr-FR" sz="2600" dirty="0">
              <a:cs typeface="Arial" panose="020B0604020202020204" pitchFamily="34" charset="0"/>
            </a:endParaRPr>
          </a:p>
          <a:p>
            <a:pPr eaLnBrk="1" hangingPunct="1"/>
            <a:endParaRPr lang="fr-FR" altLang="fr-FR" sz="2600" dirty="0">
              <a:cs typeface="Arial" panose="020B0604020202020204" pitchFamily="34" charset="0"/>
            </a:endParaRPr>
          </a:p>
          <a:p>
            <a:pPr eaLnBrk="1" hangingPunct="1"/>
            <a:endParaRPr lang="fr-FR" altLang="fr-FR" sz="2600" dirty="0">
              <a:cs typeface="Arial" panose="020B0604020202020204" pitchFamily="34" charset="0"/>
            </a:endParaRPr>
          </a:p>
          <a:p>
            <a:pPr eaLnBrk="1" hangingPunct="1"/>
            <a:endParaRPr lang="fr-FR" altLang="fr-FR" sz="2600" dirty="0">
              <a:cs typeface="Arial" panose="020B0604020202020204" pitchFamily="34" charset="0"/>
            </a:endParaRPr>
          </a:p>
          <a:p>
            <a:pPr eaLnBrk="1" hangingPunct="1"/>
            <a:endParaRPr lang="fr-FR" altLang="fr-FR" sz="1100" dirty="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000" dirty="0">
                <a:cs typeface="Arial" panose="020B0604020202020204" pitchFamily="34" charset="0"/>
              </a:rPr>
              <a:t>Cliquer sur </a:t>
            </a:r>
          </a:p>
          <a:p>
            <a:pPr eaLnBrk="1" hangingPunct="1"/>
            <a:r>
              <a:rPr lang="fr-FR" altLang="fr-FR" sz="2000" dirty="0">
                <a:cs typeface="Arial" panose="020B0604020202020204" pitchFamily="34" charset="0"/>
              </a:rPr>
              <a:t>Créer la nouvelle occurrence</a:t>
            </a:r>
          </a:p>
          <a:p>
            <a:pPr eaLnBrk="1" hangingPunct="1"/>
            <a:endParaRPr lang="fr-FR" altLang="fr-FR" sz="2000" dirty="0">
              <a:cs typeface="Arial" panose="020B0604020202020204" pitchFamily="34" charset="0"/>
            </a:endParaRPr>
          </a:p>
          <a:p>
            <a:pPr eaLnBrk="1" hangingPunct="1"/>
            <a:endParaRPr lang="fr-FR" altLang="fr-FR" sz="2400" dirty="0">
              <a:cs typeface="Arial" panose="020B0604020202020204" pitchFamily="34" charset="0"/>
            </a:endParaRPr>
          </a:p>
        </p:txBody>
      </p:sp>
      <p:sp>
        <p:nvSpPr>
          <p:cNvPr id="16389" name="Espace réservé du contenu 2"/>
          <p:cNvSpPr txBox="1">
            <a:spLocks/>
          </p:cNvSpPr>
          <p:nvPr/>
        </p:nvSpPr>
        <p:spPr bwMode="auto">
          <a:xfrm>
            <a:off x="106362" y="1084275"/>
            <a:ext cx="8713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fr-FR" altLang="fr-FR" sz="2400" dirty="0" smtClean="0">
                <a:cs typeface="Arial" panose="020B0604020202020204" pitchFamily="34" charset="0"/>
              </a:rPr>
              <a:t>2 </a:t>
            </a:r>
            <a:r>
              <a:rPr lang="fr-FR" altLang="fr-FR" sz="2400" dirty="0">
                <a:cs typeface="Arial" panose="020B0604020202020204" pitchFamily="34" charset="0"/>
              </a:rPr>
              <a:t>cas de figure: </a:t>
            </a: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33846"/>
            <a:ext cx="1219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355" y="4910610"/>
            <a:ext cx="1219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7164388" y="5516563"/>
            <a:ext cx="1655762" cy="1081087"/>
          </a:xfrm>
          <a:prstGeom prst="wedgeRoundRectCallout">
            <a:avLst>
              <a:gd name="adj1" fmla="val 57249"/>
              <a:gd name="adj2" fmla="val 66294"/>
              <a:gd name="adj3" fmla="val 16667"/>
            </a:avLst>
          </a:prstGeom>
          <a:solidFill>
            <a:schemeClr val="bg1">
              <a:lumMod val="65000"/>
              <a:alpha val="6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On pourra créer un exemplaire à partir du formulaire « standard » OU d’un formulaire « personnalisé ».  </a:t>
            </a:r>
          </a:p>
        </p:txBody>
      </p:sp>
      <p:pic>
        <p:nvPicPr>
          <p:cNvPr id="16393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2956037"/>
            <a:ext cx="3434222" cy="6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6300" y="2944253"/>
            <a:ext cx="3448110" cy="1573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L’écran de création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 rtlCol="0">
            <a:normAutofit lnSpcReduction="10000"/>
          </a:bodyPr>
          <a:lstStyle/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3 blocs affichés par défaut 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Données générales » :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l’exemplaire et l’état de l’abonnement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Localisation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la bibliothèque et la disponibilité du document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Etat de collection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les numéros possédés par la bibliothèque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4 autres blocs éditables si besoin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778350"/>
            <a:ext cx="2234908" cy="2065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113" y="1958975"/>
            <a:ext cx="2905125" cy="27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7" y="3030538"/>
            <a:ext cx="150495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081" y="4083051"/>
            <a:ext cx="3528392" cy="22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Consignes générales pour l’écran d’édition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250825" y="874713"/>
            <a:ext cx="8785225" cy="49307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	: Pour supprimer un champ du formulaire de saisie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 Pour ajouter un champ dans le formulaire de saisie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	: Pour consulter le guide méthodologique </a:t>
            </a:r>
            <a:r>
              <a:rPr lang="fr-FR" altLang="fr-FR" sz="1400" dirty="0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Les champs obligatoires apparaissent en rouge 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Les messages d’erreur apparaissent dans une fenêtre « pop-up »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5" y="1308100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" y="3136900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6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970088"/>
            <a:ext cx="3838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49738"/>
            <a:ext cx="25749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5674" y="2924944"/>
            <a:ext cx="2561962" cy="683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2080" y="5359100"/>
            <a:ext cx="3621757" cy="89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Le bloc « Caractérisation de l’exemplaire »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r>
              <a:rPr lang="fr-FR" altLang="fr-FR" sz="2000" dirty="0" smtClean="0"/>
              <a:t>Bloc unique, à renseigner une fois</a:t>
            </a:r>
          </a:p>
          <a:p>
            <a:pPr eaLnBrk="1" hangingPunct="1"/>
            <a:r>
              <a:rPr lang="fr-FR" altLang="fr-FR" sz="2000" dirty="0" smtClean="0"/>
              <a:t>Sera présent dans les écrans de création de chaque occurrence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Description des champs : </a:t>
            </a:r>
          </a:p>
          <a:p>
            <a:pPr eaLnBrk="1" hangingPunct="1"/>
            <a:r>
              <a:rPr lang="fr-FR" altLang="fr-FR" sz="2000" dirty="0" smtClean="0"/>
              <a:t>Statut : </a:t>
            </a:r>
          </a:p>
          <a:p>
            <a:pPr lvl="1" eaLnBrk="1" hangingPunct="1"/>
            <a:r>
              <a:rPr lang="fr-FR" altLang="fr-FR" sz="1600" dirty="0" smtClean="0"/>
              <a:t>Statut : valeur x par défaut (pour tous types de documents)</a:t>
            </a:r>
          </a:p>
          <a:p>
            <a:pPr eaLnBrk="1" hangingPunct="1"/>
            <a:r>
              <a:rPr lang="fr-FR" altLang="fr-FR" sz="2000" dirty="0" smtClean="0"/>
              <a:t>Etat de collection décrit : </a:t>
            </a:r>
            <a:r>
              <a:rPr lang="fr-FR" altLang="fr-FR" sz="2000" dirty="0" smtClean="0">
                <a:solidFill>
                  <a:schemeClr val="accent2"/>
                </a:solidFill>
              </a:rPr>
              <a:t>(à utiliser pour les ressources continues)</a:t>
            </a:r>
          </a:p>
          <a:p>
            <a:pPr lvl="1" eaLnBrk="1" hangingPunct="1"/>
            <a:r>
              <a:rPr lang="fr-FR" altLang="fr-FR" sz="1600" dirty="0" smtClean="0"/>
              <a:t>choisir « ouvert » si l’abonnement est en cours</a:t>
            </a:r>
          </a:p>
          <a:p>
            <a:pPr lvl="1" eaLnBrk="1" hangingPunct="1"/>
            <a:r>
              <a:rPr lang="fr-FR" altLang="fr-FR" sz="1600" dirty="0" smtClean="0"/>
              <a:t>choisir « fermé » si l’abonnement est terminé</a:t>
            </a:r>
          </a:p>
          <a:p>
            <a:pPr lvl="1" eaLnBrk="1" hangingPunct="1"/>
            <a:r>
              <a:rPr lang="fr-FR" altLang="fr-FR" sz="1600" dirty="0" smtClean="0"/>
              <a:t>correspondent aux codes « O » ou « F »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80728"/>
            <a:ext cx="7120357" cy="1451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Bloc qui correspond à la zone 930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Dans le cas des ressources continues, va de pair avec le bloc « état de collection » (955)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78" y="908720"/>
            <a:ext cx="8278317" cy="2302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Description des champs : </a:t>
            </a:r>
          </a:p>
          <a:p>
            <a:pPr eaLnBrk="1" hangingPunct="1"/>
            <a:r>
              <a:rPr lang="fr-FR" altLang="fr-FR" sz="2000" dirty="0" smtClean="0"/>
              <a:t>Identifiant de l’établissement : </a:t>
            </a:r>
          </a:p>
          <a:p>
            <a:pPr lvl="1" eaLnBrk="1" hangingPunct="1"/>
            <a:r>
              <a:rPr lang="fr-FR" altLang="fr-FR" sz="1600" dirty="0" smtClean="0"/>
              <a:t>n° RCR de la bibliothèque, pré-saisi car lié au login utilisé</a:t>
            </a:r>
          </a:p>
          <a:p>
            <a:pPr eaLnBrk="1" hangingPunct="1"/>
            <a:r>
              <a:rPr lang="fr-FR" altLang="fr-FR" sz="2000" dirty="0" smtClean="0"/>
              <a:t>Cote : </a:t>
            </a:r>
          </a:p>
          <a:p>
            <a:pPr lvl="1" eaLnBrk="1" hangingPunct="1"/>
            <a:r>
              <a:rPr lang="fr-FR" altLang="fr-FR" sz="1600" dirty="0" smtClean="0"/>
              <a:t>donnée facultative</a:t>
            </a:r>
          </a:p>
          <a:p>
            <a:pPr eaLnBrk="1" hangingPunct="1"/>
            <a:r>
              <a:rPr lang="fr-FR" altLang="fr-FR" sz="2000" dirty="0" smtClean="0"/>
              <a:t>Code </a:t>
            </a:r>
            <a:r>
              <a:rPr lang="fr-FR" altLang="fr-FR" sz="2000" dirty="0" err="1" smtClean="0"/>
              <a:t>peb</a:t>
            </a:r>
            <a:r>
              <a:rPr lang="fr-FR" altLang="fr-FR" sz="2000" dirty="0" smtClean="0"/>
              <a:t> :</a:t>
            </a:r>
          </a:p>
          <a:p>
            <a:pPr lvl="1" eaLnBrk="1" hangingPunct="1"/>
            <a:r>
              <a:rPr lang="fr-FR" altLang="fr-FR" sz="1600" dirty="0" smtClean="0"/>
              <a:t>donnée obligatoire, à sélectionner dans le menu déroulant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200" dirty="0" smtClean="0"/>
              <a:t>(b), (a), (j) = rappel du code des sous-zones du format correspondantes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908720"/>
            <a:ext cx="621249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099432CE-C029-4C68-A788-1078E37C4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878380-1A6F-45A2-91B6-6B31D095B72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CD9A7DC-63D2-48D1-96C3-B7006D25C60E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$ListId:Supports3;"/>
    <ds:schemaRef ds:uri="9cb235b8-7541-4a6e-b886-1bf4192805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1010</TotalTime>
  <Words>637</Words>
  <Application>Microsoft Office PowerPoint</Application>
  <PresentationFormat>Affichage à l'écran (4:3)</PresentationFormat>
  <Paragraphs>233</Paragraphs>
  <Slides>21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Modèle_Calames</vt:lpstr>
      <vt:lpstr>La création des données d’exemplaire  pour un exemplarisateur</vt:lpstr>
      <vt:lpstr>La création d’un exemplaire</vt:lpstr>
      <vt:lpstr>La création d’un exemplaire</vt:lpstr>
      <vt:lpstr>La création d’un exemplaire</vt:lpstr>
      <vt:lpstr>L’écran de création</vt:lpstr>
      <vt:lpstr>Consignes générales pour l’écran d’édition</vt:lpstr>
      <vt:lpstr>Le bloc « Caractérisation de l’exemplaire »</vt:lpstr>
      <vt:lpstr>Le bloc « localisation »</vt:lpstr>
      <vt:lpstr>Le bloc « localisation »</vt:lpstr>
      <vt:lpstr>Le bloc « Etat de collection »</vt:lpstr>
      <vt:lpstr>Le bloc « état de collection »</vt:lpstr>
      <vt:lpstr>Le bloc « état de collection »</vt:lpstr>
      <vt:lpstr>Complétude du bloc « état de collection »</vt:lpstr>
      <vt:lpstr>Complétude du bloc « état de collection »</vt:lpstr>
      <vt:lpstr>Les autres blocs éditables</vt:lpstr>
      <vt:lpstr>La validation de la saisie</vt:lpstr>
      <vt:lpstr>La création de données locales</vt:lpstr>
      <vt:lpstr>La création de données locales</vt:lpstr>
      <vt:lpstr>La création de données locales</vt:lpstr>
      <vt:lpstr>La création de données locales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Création exemplaire Colodus pour exemplarisateur</dc:title>
  <dc:creator>Olivier Kosinski</dc:creator>
  <cp:keywords>formation Colodus</cp:keywords>
  <cp:lastModifiedBy>Raphaelle Poveda</cp:lastModifiedBy>
  <cp:revision>127</cp:revision>
  <dcterms:created xsi:type="dcterms:W3CDTF">2012-09-26T14:07:15Z</dcterms:created>
  <dcterms:modified xsi:type="dcterms:W3CDTF">2017-06-20T08:39:46Z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1000.00000000000</vt:lpwstr>
  </property>
</Properties>
</file>