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5" r:id="rId6"/>
    <p:sldId id="284" r:id="rId7"/>
    <p:sldId id="283" r:id="rId8"/>
    <p:sldId id="279" r:id="rId9"/>
    <p:sldId id="285" r:id="rId10"/>
    <p:sldId id="282" r:id="rId11"/>
    <p:sldId id="280" r:id="rId12"/>
    <p:sldId id="281" r:id="rId13"/>
  </p:sldIdLst>
  <p:sldSz cx="9144000" cy="6858000" type="screen4x3"/>
  <p:notesSz cx="7099300" cy="10234613"/>
  <p:defaultTextStyle>
    <a:defPPr>
      <a:defRPr lang="fr-FR"/>
    </a:defPPr>
    <a:lvl1pPr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23863" indent="33338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847725" indent="66675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271588" indent="10001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697038" indent="13176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66"/>
    <a:srgbClr val="4B0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966" y="10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4ED90E18-BED8-4193-8669-4F1632C810B6}" type="datetimeFigureOut">
              <a:rPr lang="fr-FR"/>
              <a:pPr>
                <a:defRPr/>
              </a:pPr>
              <a:t>19/06/2017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19163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5A8398C-DCD8-4C0A-B67E-3FF3B9C5CB4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75782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18D2F27F-9FD5-4E83-B30A-8E716FCBFF68}" type="datetimeFigureOut">
              <a:rPr lang="fr-FR"/>
              <a:pPr>
                <a:defRPr/>
              </a:pPr>
              <a:t>19/06/2017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6074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3863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7725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158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703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21789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6148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70505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94862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4273181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902309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705463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897260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3535993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3045270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41485790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13162749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420700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7572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A2D9C-33D8-4884-B33A-1C9EF0B5B23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90946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00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4A32F-241A-4130-AB97-304D4D8E37A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66858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D72E2-BAA8-402A-B4FB-A31C7696AF6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47952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3333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E1633-49DE-41F8-8DC0-E918592C3A2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9101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84873" tIns="42436" rIns="84873" bIns="42436" rtlCol="0" anchor="ctr"/>
          <a:lstStyle>
            <a:lvl1pPr algn="ctr" defTabSz="848715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172CF59-8FB9-4CB8-8A40-9821905CCE4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0" y="6381750"/>
            <a:ext cx="9144000" cy="0"/>
          </a:xfrm>
          <a:prstGeom prst="line">
            <a:avLst/>
          </a:prstGeom>
          <a:ln w="19050" cmpd="sng">
            <a:solidFill>
              <a:srgbClr val="487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</p:sldLayoutIdLst>
  <p:hf hdr="0" dt="0"/>
  <p:txStyles>
    <p:titleStyle>
      <a:lvl1pPr algn="ctr" defTabSz="847725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17500" indent="-317500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688975" indent="-265113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060450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484313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908175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333969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58327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2685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7044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35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871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07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743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8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6148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050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486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0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03400"/>
          </a:xfrm>
        </p:spPr>
        <p:txBody>
          <a:bodyPr/>
          <a:lstStyle/>
          <a:p>
            <a:pPr eaLnBrk="1" hangingPunct="1"/>
            <a:r>
              <a:rPr lang="fr-FR" altLang="fr-FR" smtClean="0"/>
              <a:t>La modification et la suppression des données d’exemplaires</a:t>
            </a:r>
            <a:br>
              <a:rPr lang="fr-FR" altLang="fr-FR" smtClean="0"/>
            </a:br>
            <a:r>
              <a:rPr lang="fr-FR" altLang="fr-FR" smtClean="0"/>
              <a:t/>
            </a:r>
            <a:br>
              <a:rPr lang="fr-FR" altLang="fr-FR" smtClean="0"/>
            </a:br>
            <a:r>
              <a:rPr lang="fr-FR" altLang="fr-FR" smtClean="0"/>
              <a:t>pour un exemplarisateur</a:t>
            </a:r>
            <a:br>
              <a:rPr lang="fr-FR" altLang="fr-FR" smtClean="0"/>
            </a:br>
            <a:endParaRPr lang="fr-FR" altLang="fr-FR" smtClean="0"/>
          </a:p>
        </p:txBody>
      </p:sp>
      <p:sp>
        <p:nvSpPr>
          <p:cNvPr id="12" name="Sous-titre 1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/>
          <a:p>
            <a:pPr defTabSz="848715" eaLnBrk="1" fontAlgn="auto" hangingPunct="1"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8196" name="Image 4" descr="colodus-utilisateur-icone-9587-12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26035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lvl="2" eaLnBrk="1" hangingPunct="1">
              <a:buFont typeface="Arial" panose="020B0604020202020204" pitchFamily="34" charset="0"/>
              <a:buNone/>
            </a:pPr>
            <a:endParaRPr lang="fr-FR" altLang="fr-FR" sz="1600" smtClean="0"/>
          </a:p>
          <a:p>
            <a:pPr lvl="2" eaLnBrk="1" hangingPunct="1">
              <a:buFont typeface="Arial" panose="020B0604020202020204" pitchFamily="34" charset="0"/>
              <a:buNone/>
            </a:pPr>
            <a:endParaRPr lang="fr-FR" altLang="fr-FR" sz="16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4000" smtClean="0"/>
              <a:t>La modification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Droits de modification</a:t>
            </a: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fr-FR" sz="2400" dirty="0" smtClean="0"/>
              <a:t>Qui peut </a:t>
            </a:r>
            <a:r>
              <a:rPr lang="fr-FR" sz="2400" dirty="0" smtClean="0">
                <a:solidFill>
                  <a:schemeClr val="accent2">
                    <a:lumMod val="75000"/>
                  </a:schemeClr>
                </a:solidFill>
              </a:rPr>
              <a:t>modifier</a:t>
            </a:r>
            <a:r>
              <a:rPr lang="fr-FR" sz="2400" dirty="0" smtClean="0"/>
              <a:t> des données d’exemplaires ? </a:t>
            </a:r>
          </a:p>
          <a:p>
            <a:pPr eaLnBrk="1" hangingPunct="1">
              <a:buFont typeface="Arial" charset="0"/>
              <a:buChar char="•"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fr-FR" sz="2400" dirty="0" smtClean="0"/>
              <a:t> Tout détenteur d’un login « </a:t>
            </a:r>
            <a:r>
              <a:rPr lang="fr-FR" sz="2400" dirty="0" err="1" smtClean="0"/>
              <a:t>exemplarisateur</a:t>
            </a:r>
            <a:r>
              <a:rPr lang="fr-FR" sz="2400" dirty="0" smtClean="0"/>
              <a:t> » ; « catalogueur »</a:t>
            </a:r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lvl="1" eaLnBrk="1" hangingPunct="1">
              <a:buFont typeface="Arial" charset="0"/>
              <a:buChar char="–"/>
              <a:defRPr/>
            </a:pPr>
            <a:r>
              <a:rPr lang="fr-FR" sz="2000" dirty="0" smtClean="0"/>
              <a:t>Peut modifier l’intégralité de la notice d’exemplaire de </a:t>
            </a:r>
            <a:r>
              <a:rPr lang="fr-FR" sz="2000" u="sng" dirty="0" smtClean="0">
                <a:solidFill>
                  <a:srgbClr val="002060"/>
                </a:solidFill>
              </a:rPr>
              <a:t>sa bibliothèque  </a:t>
            </a:r>
            <a:r>
              <a:rPr lang="fr-FR" sz="2000" u="sng" dirty="0" smtClean="0"/>
              <a:t> </a:t>
            </a:r>
          </a:p>
          <a:p>
            <a:pPr lvl="1" eaLnBrk="1" hangingPunct="1">
              <a:buFont typeface="Arial" charset="0"/>
              <a:buNone/>
              <a:defRPr/>
            </a:pPr>
            <a:endParaRPr lang="fr-FR" sz="2000" dirty="0" smtClean="0"/>
          </a:p>
          <a:p>
            <a:pPr lvl="1" eaLnBrk="1" hangingPunct="1">
              <a:buFont typeface="Arial" charset="0"/>
              <a:buChar char="–"/>
              <a:defRPr/>
            </a:pPr>
            <a:r>
              <a:rPr lang="fr-FR" sz="2000" dirty="0" smtClean="0"/>
              <a:t>Qu’il soit celui qui ait saisi les données ou pas</a:t>
            </a:r>
          </a:p>
          <a:p>
            <a:pPr lvl="2" eaLnBrk="1" hangingPunct="1">
              <a:buFont typeface="Arial" charset="0"/>
              <a:buNone/>
              <a:defRPr/>
            </a:pPr>
            <a:endParaRPr lang="fr-FR" sz="1600" dirty="0" smtClean="0"/>
          </a:p>
          <a:p>
            <a:pPr lvl="2" eaLnBrk="1" hangingPunct="1">
              <a:buFont typeface="Arial" charset="0"/>
              <a:buNone/>
              <a:defRPr/>
            </a:pPr>
            <a:endParaRPr lang="fr-FR" sz="16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0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Modification dans une notice d’exemplaire</a:t>
            </a:r>
          </a:p>
        </p:txBody>
      </p:sp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2400" dirty="0" smtClean="0"/>
              <a:t>La modification, c’est :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800" dirty="0" smtClean="0"/>
          </a:p>
          <a:p>
            <a:pPr eaLnBrk="1" hangingPunct="1"/>
            <a:r>
              <a:rPr lang="fr-FR" altLang="fr-FR" sz="2400" dirty="0" smtClean="0"/>
              <a:t>La suppression de données existantes dans la notice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fr-FR" altLang="fr-FR" sz="1600" dirty="0" smtClean="0"/>
              <a:t>Exemples :</a:t>
            </a:r>
          </a:p>
          <a:p>
            <a:pPr lvl="2" eaLnBrk="1" hangingPunct="1"/>
            <a:r>
              <a:rPr lang="fr-FR" altLang="fr-FR" sz="1600" dirty="0" smtClean="0"/>
              <a:t>suppression de la cote, devenue obsolète</a:t>
            </a:r>
          </a:p>
          <a:p>
            <a:pPr lvl="2" eaLnBrk="1" hangingPunct="1"/>
            <a:r>
              <a:rPr lang="fr-FR" altLang="fr-FR" sz="1600" dirty="0" smtClean="0"/>
              <a:t>suppression d’un commentaire dans l’état de collection</a:t>
            </a:r>
          </a:p>
          <a:p>
            <a:pPr eaLnBrk="1" hangingPunct="1"/>
            <a:endParaRPr lang="fr-FR" altLang="fr-FR" sz="800" dirty="0" smtClean="0"/>
          </a:p>
          <a:p>
            <a:pPr eaLnBrk="1" hangingPunct="1"/>
            <a:r>
              <a:rPr lang="fr-FR" altLang="fr-FR" sz="2400" dirty="0" smtClean="0"/>
              <a:t>Le changement de données existantes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fr-FR" altLang="fr-FR" sz="1600" dirty="0" smtClean="0"/>
              <a:t>Exemples : </a:t>
            </a:r>
          </a:p>
          <a:p>
            <a:pPr lvl="2" eaLnBrk="1" hangingPunct="1"/>
            <a:r>
              <a:rPr lang="fr-FR" altLang="fr-FR" sz="1600" dirty="0" smtClean="0"/>
              <a:t>changement des conditions de prêt: « non disponible » -&gt; « disponible »</a:t>
            </a:r>
          </a:p>
          <a:p>
            <a:pPr lvl="2" eaLnBrk="1" hangingPunct="1"/>
            <a:r>
              <a:rPr lang="fr-FR" altLang="fr-FR" sz="1600" dirty="0" smtClean="0"/>
              <a:t>mise à jour de la mention de lacune</a:t>
            </a:r>
          </a:p>
          <a:p>
            <a:pPr eaLnBrk="1" hangingPunct="1"/>
            <a:endParaRPr lang="fr-FR" altLang="fr-FR" sz="800" dirty="0" smtClean="0"/>
          </a:p>
          <a:p>
            <a:pPr eaLnBrk="1" hangingPunct="1"/>
            <a:r>
              <a:rPr lang="fr-FR" altLang="fr-FR" sz="2400" dirty="0" smtClean="0"/>
              <a:t>L’ajout de données inédites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r-FR" altLang="fr-FR" sz="1600" dirty="0" smtClean="0"/>
              <a:t>	  Exemples : </a:t>
            </a:r>
          </a:p>
          <a:p>
            <a:pPr lvl="2" eaLnBrk="1" hangingPunct="1"/>
            <a:r>
              <a:rPr lang="fr-FR" altLang="fr-FR" sz="1600" dirty="0" smtClean="0"/>
              <a:t>insertion d’une nouvelle période dans l’état de collection</a:t>
            </a:r>
          </a:p>
          <a:p>
            <a:pPr lvl="2" eaLnBrk="1" hangingPunct="1"/>
            <a:r>
              <a:rPr lang="fr-FR" altLang="fr-FR" sz="1600" dirty="0" smtClean="0"/>
              <a:t>insertion d’une cote</a:t>
            </a:r>
          </a:p>
          <a:p>
            <a:pPr lvl="2" eaLnBrk="1" hangingPunct="1"/>
            <a:endParaRPr lang="fr-FR" altLang="fr-FR" sz="8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0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/>
            <a:endParaRPr lang="fr-FR" alt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Procédure de modification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4"/>
            <a:ext cx="8785225" cy="5184353"/>
          </a:xfrm>
        </p:spPr>
        <p:txBody>
          <a:bodyPr/>
          <a:lstStyle/>
          <a:p>
            <a:pPr eaLnBrk="1" hangingPunct="1"/>
            <a:endParaRPr lang="fr-FR" altLang="fr-FR" sz="2000" dirty="0" smtClean="0"/>
          </a:p>
          <a:p>
            <a:pPr eaLnBrk="1" hangingPunct="1"/>
            <a:endParaRPr lang="fr-FR" altLang="fr-FR" sz="2000" dirty="0"/>
          </a:p>
          <a:p>
            <a:pPr eaLnBrk="1" hangingPunct="1"/>
            <a:endParaRPr lang="fr-FR" altLang="fr-FR" sz="2000" dirty="0" smtClean="0"/>
          </a:p>
          <a:p>
            <a:pPr eaLnBrk="1" hangingPunct="1"/>
            <a:endParaRPr lang="fr-FR" altLang="fr-FR" sz="2000" dirty="0" smtClean="0"/>
          </a:p>
          <a:p>
            <a:pPr eaLnBrk="1" hangingPunct="1"/>
            <a:endParaRPr lang="fr-FR" altLang="fr-FR" sz="2000" dirty="0" smtClean="0"/>
          </a:p>
          <a:p>
            <a:pPr eaLnBrk="1" hangingPunct="1"/>
            <a:endParaRPr lang="fr-FR" altLang="fr-FR" sz="2000" dirty="0"/>
          </a:p>
          <a:p>
            <a:pPr eaLnBrk="1" hangingPunct="1"/>
            <a:r>
              <a:rPr lang="fr-FR" altLang="fr-FR" sz="2000" dirty="0" smtClean="0"/>
              <a:t>Se placer sur l’ écran « Détail de la notice »</a:t>
            </a:r>
            <a:endParaRPr lang="fr-FR" altLang="fr-FR" sz="800" dirty="0" smtClean="0"/>
          </a:p>
          <a:p>
            <a:pPr eaLnBrk="1" hangingPunct="1"/>
            <a:r>
              <a:rPr lang="fr-FR" altLang="fr-FR" sz="2000" dirty="0" smtClean="0"/>
              <a:t>Cliquer sur « </a:t>
            </a:r>
            <a:r>
              <a:rPr lang="fr-FR" altLang="fr-FR" sz="2000" dirty="0" smtClean="0">
                <a:solidFill>
                  <a:srgbClr val="00B050"/>
                </a:solidFill>
              </a:rPr>
              <a:t>Gérer mes exemplaires</a:t>
            </a:r>
            <a:r>
              <a:rPr lang="fr-FR" altLang="fr-FR" sz="2000" dirty="0" smtClean="0"/>
              <a:t> »</a:t>
            </a:r>
            <a:endParaRPr lang="fr-FR" altLang="fr-FR" sz="800" dirty="0" smtClean="0"/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fr-FR" altLang="fr-FR" sz="1600" dirty="0" smtClean="0"/>
              <a:t>Modifier en mode formulaire : Cliquer sur le bouton        de l’exemplaire </a:t>
            </a:r>
            <a:endParaRPr lang="fr-FR" altLang="fr-FR" sz="1600" dirty="0"/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fr-FR" altLang="fr-FR" sz="1600" dirty="0" smtClean="0"/>
              <a:t>Modifier en mode expert (format) : Cliquer sur le bouton	   de l’exemplaire</a:t>
            </a:r>
            <a:endParaRPr lang="fr-FR" altLang="fr-FR" sz="2000" dirty="0" smtClean="0"/>
          </a:p>
          <a:p>
            <a:pPr eaLnBrk="1" hangingPunct="1"/>
            <a:r>
              <a:rPr lang="fr-FR" altLang="fr-FR" sz="2000" dirty="0" smtClean="0"/>
              <a:t>Effectuer les modifications dans la notice d’exemplaire</a:t>
            </a:r>
            <a:endParaRPr lang="fr-FR" altLang="fr-FR" sz="800" dirty="0" smtClean="0"/>
          </a:p>
          <a:p>
            <a:pPr eaLnBrk="1" hangingPunct="1"/>
            <a:r>
              <a:rPr lang="fr-FR" altLang="fr-FR" sz="2000" dirty="0" smtClean="0"/>
              <a:t>Cliquer sur       pour :</a:t>
            </a:r>
          </a:p>
          <a:p>
            <a:pPr lvl="1" eaLnBrk="1" hangingPunct="1"/>
            <a:r>
              <a:rPr lang="fr-FR" altLang="fr-FR" sz="1600" dirty="0" smtClean="0"/>
              <a:t>enregistrer les modifications </a:t>
            </a:r>
          </a:p>
          <a:p>
            <a:pPr lvl="1" eaLnBrk="1" hangingPunct="1"/>
            <a:r>
              <a:rPr lang="fr-FR" altLang="fr-FR" sz="1600" dirty="0" smtClean="0"/>
              <a:t>et valider la notice d’exemplaire</a:t>
            </a:r>
          </a:p>
          <a:p>
            <a:pPr lvl="1" eaLnBrk="1" hangingPunct="1"/>
            <a:endParaRPr lang="fr-FR" altLang="fr-FR" sz="16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/>
            <a:endParaRPr lang="fr-FR" altLang="fr-FR" sz="2400" dirty="0" smtClean="0"/>
          </a:p>
        </p:txBody>
      </p:sp>
      <p:pic>
        <p:nvPicPr>
          <p:cNvPr id="16388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085084"/>
            <a:ext cx="4572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406" y="4437112"/>
            <a:ext cx="3333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Imag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013176"/>
            <a:ext cx="455193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47664" y="891780"/>
            <a:ext cx="5833095" cy="23846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lvl="2" eaLnBrk="1" hangingPunct="1">
              <a:buFont typeface="Arial" panose="020B0604020202020204" pitchFamily="34" charset="0"/>
              <a:buNone/>
            </a:pPr>
            <a:endParaRPr lang="fr-FR" altLang="fr-FR" sz="1600" smtClean="0"/>
          </a:p>
          <a:p>
            <a:pPr lvl="2" eaLnBrk="1" hangingPunct="1">
              <a:buFont typeface="Arial" panose="020B0604020202020204" pitchFamily="34" charset="0"/>
              <a:buNone/>
            </a:pPr>
            <a:endParaRPr lang="fr-FR" altLang="fr-FR" sz="16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4000" smtClean="0"/>
              <a:t>La suppression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smtClean="0"/>
          </a:p>
          <a:p>
            <a:pPr eaLnBrk="1" hangingPunct="1"/>
            <a:endParaRPr lang="fr-FR" altLang="fr-F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Droits de suppression</a:t>
            </a: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fr-FR" sz="2400" dirty="0" smtClean="0"/>
              <a:t>Qui peut </a:t>
            </a:r>
            <a:r>
              <a:rPr lang="fr-FR" sz="2400" dirty="0" smtClean="0">
                <a:solidFill>
                  <a:schemeClr val="accent2">
                    <a:lumMod val="75000"/>
                  </a:schemeClr>
                </a:solidFill>
              </a:rPr>
              <a:t>supprimer</a:t>
            </a:r>
            <a:r>
              <a:rPr lang="fr-FR" sz="2400" dirty="0" smtClean="0"/>
              <a:t> des données d’exemplaires ?</a:t>
            </a:r>
          </a:p>
          <a:p>
            <a:pPr eaLnBrk="1" hangingPunct="1">
              <a:buFont typeface="Arial" charset="0"/>
              <a:buNone/>
              <a:defRPr/>
            </a:pPr>
            <a:endParaRPr lang="fr-FR" sz="2400" u="sng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fr-FR" sz="2400" dirty="0" smtClean="0"/>
              <a:t> Tout détenteur d’un login « </a:t>
            </a:r>
            <a:r>
              <a:rPr lang="fr-FR" sz="2400" dirty="0" err="1" smtClean="0"/>
              <a:t>exemplarisateur</a:t>
            </a:r>
            <a:r>
              <a:rPr lang="fr-FR" sz="2400" dirty="0" smtClean="0"/>
              <a:t> » ; « catalogueur »</a:t>
            </a:r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lvl="1" eaLnBrk="1" hangingPunct="1">
              <a:buFont typeface="Arial" charset="0"/>
              <a:buChar char="–"/>
              <a:defRPr/>
            </a:pPr>
            <a:r>
              <a:rPr lang="fr-FR" sz="2000" dirty="0" smtClean="0"/>
              <a:t>Peut supprimer une ou plusieurs occurrences de la notice d’exemplaire </a:t>
            </a:r>
            <a:r>
              <a:rPr lang="fr-FR" sz="2000" u="sng" dirty="0" smtClean="0"/>
              <a:t>de </a:t>
            </a:r>
            <a:r>
              <a:rPr lang="fr-FR" sz="2000" u="sng" dirty="0" smtClean="0">
                <a:solidFill>
                  <a:srgbClr val="002060"/>
                </a:solidFill>
              </a:rPr>
              <a:t>sa bibliothèque  </a:t>
            </a:r>
          </a:p>
          <a:p>
            <a:pPr lvl="1" eaLnBrk="1" hangingPunct="1">
              <a:buFont typeface="Arial" charset="0"/>
              <a:buNone/>
              <a:defRPr/>
            </a:pPr>
            <a:endParaRPr lang="fr-FR" sz="2000" dirty="0" smtClean="0">
              <a:solidFill>
                <a:srgbClr val="002060"/>
              </a:solidFill>
            </a:endParaRPr>
          </a:p>
          <a:p>
            <a:pPr lvl="1" eaLnBrk="1" hangingPunct="1">
              <a:buFont typeface="Arial" charset="0"/>
              <a:buChar char="–"/>
              <a:defRPr/>
            </a:pPr>
            <a:r>
              <a:rPr lang="fr-FR" sz="2000" dirty="0" smtClean="0"/>
              <a:t>Qu’il soit le créateur de l’occurrence ou pas</a:t>
            </a:r>
          </a:p>
          <a:p>
            <a:pPr lvl="1" eaLnBrk="1" hangingPunct="1">
              <a:buFont typeface="Arial" charset="0"/>
              <a:buNone/>
              <a:defRPr/>
            </a:pPr>
            <a:r>
              <a:rPr lang="fr-FR" sz="2000" dirty="0" smtClean="0"/>
              <a:t> </a:t>
            </a:r>
          </a:p>
          <a:p>
            <a:pPr lvl="2" eaLnBrk="1" hangingPunct="1">
              <a:buFont typeface="Arial" charset="0"/>
              <a:buNone/>
              <a:defRPr/>
            </a:pPr>
            <a:endParaRPr lang="fr-FR" sz="1600" dirty="0" smtClean="0"/>
          </a:p>
          <a:p>
            <a:pPr eaLnBrk="1" hangingPunct="1">
              <a:buFont typeface="Arial" charset="0"/>
              <a:buNone/>
              <a:defRPr/>
            </a:pPr>
            <a:r>
              <a:rPr lang="fr-FR" sz="2400" u="sng" dirty="0" smtClean="0"/>
              <a:t> </a:t>
            </a:r>
            <a:endParaRPr lang="fr-FR" sz="20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 smtClean="0"/>
              <a:t>Procédure de suppression</a:t>
            </a:r>
          </a:p>
        </p:txBody>
      </p:sp>
      <p:sp>
        <p:nvSpPr>
          <p:cNvPr id="22531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u="sng" dirty="0" smtClean="0"/>
          </a:p>
          <a:p>
            <a:pPr eaLnBrk="1" hangingPunct="1"/>
            <a:endParaRPr lang="fr-FR" altLang="fr-FR" sz="2000" dirty="0" smtClean="0"/>
          </a:p>
          <a:p>
            <a:pPr eaLnBrk="1" hangingPunct="1"/>
            <a:endParaRPr lang="fr-FR" altLang="fr-FR" sz="2000" dirty="0" smtClean="0"/>
          </a:p>
          <a:p>
            <a:pPr eaLnBrk="1" hangingPunct="1"/>
            <a:endParaRPr lang="fr-FR" altLang="fr-FR" sz="2000" dirty="0"/>
          </a:p>
          <a:p>
            <a:pPr eaLnBrk="1" hangingPunct="1"/>
            <a:endParaRPr lang="fr-FR" altLang="fr-FR" sz="2000" dirty="0" smtClean="0"/>
          </a:p>
          <a:p>
            <a:pPr marL="0" indent="0" eaLnBrk="1" hangingPunct="1">
              <a:buNone/>
            </a:pPr>
            <a:endParaRPr lang="fr-FR" altLang="fr-FR" sz="2000" dirty="0"/>
          </a:p>
          <a:p>
            <a:pPr eaLnBrk="1" hangingPunct="1"/>
            <a:r>
              <a:rPr lang="fr-FR" altLang="fr-FR" sz="1800" dirty="0" smtClean="0"/>
              <a:t>Se placer sur l’ écran « Détail de la notice »</a:t>
            </a:r>
          </a:p>
          <a:p>
            <a:pPr eaLnBrk="1" hangingPunct="1"/>
            <a:r>
              <a:rPr lang="fr-FR" altLang="fr-FR" sz="1800" dirty="0" smtClean="0"/>
              <a:t>Cliquer sur « </a:t>
            </a:r>
            <a:r>
              <a:rPr lang="fr-FR" altLang="fr-FR" sz="1800" dirty="0" smtClean="0">
                <a:solidFill>
                  <a:srgbClr val="00B050"/>
                </a:solidFill>
              </a:rPr>
              <a:t>Gestion des exemplaires</a:t>
            </a:r>
            <a:r>
              <a:rPr lang="fr-FR" altLang="fr-FR" sz="1800" dirty="0" smtClean="0"/>
              <a:t> »</a:t>
            </a:r>
          </a:p>
          <a:p>
            <a:pPr eaLnBrk="1" hangingPunct="1"/>
            <a:r>
              <a:rPr lang="fr-FR" altLang="fr-FR" sz="1800" dirty="0" smtClean="0"/>
              <a:t>Cliquer sur le bouton 	   de l’exemplaire à supprimer </a:t>
            </a:r>
          </a:p>
          <a:p>
            <a:pPr eaLnBrk="1" hangingPunct="1"/>
            <a:r>
              <a:rPr lang="fr-FR" altLang="fr-FR" sz="1800" dirty="0" smtClean="0"/>
              <a:t>Confirmer la suppression dans la fenêtre pop-up</a:t>
            </a:r>
          </a:p>
          <a:p>
            <a:pPr eaLnBrk="1" hangingPunct="1"/>
            <a:endParaRPr lang="fr-FR" altLang="fr-FR" sz="1800" dirty="0" smtClean="0"/>
          </a:p>
          <a:p>
            <a:pPr eaLnBrk="1" hangingPunct="1"/>
            <a:endParaRPr lang="fr-FR" altLang="fr-FR" sz="1800" dirty="0" smtClean="0"/>
          </a:p>
          <a:p>
            <a:pPr eaLnBrk="1" hangingPunct="1"/>
            <a:r>
              <a:rPr lang="fr-FR" altLang="fr-FR" sz="1800" dirty="0" smtClean="0"/>
              <a:t>Vérifier sur l’écran « Données d’exemplaires » que l’exemplaire supprimé n’apparaît plus</a:t>
            </a:r>
          </a:p>
          <a:p>
            <a:pPr eaLnBrk="1" hangingPunct="1"/>
            <a:endParaRPr lang="fr-FR" altLang="fr-FR" sz="16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fr-FR" altLang="fr-FR" sz="2400" dirty="0" smtClean="0"/>
          </a:p>
          <a:p>
            <a:pPr eaLnBrk="1" hangingPunct="1"/>
            <a:endParaRPr lang="fr-FR" altLang="fr-FR" sz="2400" dirty="0" smtClean="0"/>
          </a:p>
        </p:txBody>
      </p:sp>
      <p:sp>
        <p:nvSpPr>
          <p:cNvPr id="7" name="Rectangle à coins arrondis 6"/>
          <p:cNvSpPr/>
          <p:nvPr/>
        </p:nvSpPr>
        <p:spPr>
          <a:xfrm>
            <a:off x="6660977" y="5805264"/>
            <a:ext cx="1871612" cy="936625"/>
          </a:xfrm>
          <a:prstGeom prst="wedgeRoundRectCallout">
            <a:avLst>
              <a:gd name="adj1" fmla="val -65323"/>
              <a:gd name="adj2" fmla="val -41741"/>
              <a:gd name="adj3" fmla="val 16667"/>
            </a:avLst>
          </a:prstGeom>
          <a:solidFill>
            <a:schemeClr val="bg1">
              <a:lumMod val="75000"/>
              <a:alpha val="36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800" dirty="0">
                <a:solidFill>
                  <a:srgbClr val="002060"/>
                </a:solidFill>
              </a:rPr>
              <a:t>Attention ! </a:t>
            </a:r>
            <a:r>
              <a:rPr lang="fr-FR" sz="1800" dirty="0" smtClean="0">
                <a:solidFill>
                  <a:srgbClr val="002060"/>
                </a:solidFill>
              </a:rPr>
              <a:t>Toute Suppression est définitive</a:t>
            </a:r>
            <a:endParaRPr lang="fr-FR" sz="1800" dirty="0">
              <a:solidFill>
                <a:srgbClr val="002060"/>
              </a:solidFill>
            </a:endParaRPr>
          </a:p>
        </p:txBody>
      </p:sp>
      <p:pic>
        <p:nvPicPr>
          <p:cNvPr id="22533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182135"/>
            <a:ext cx="295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41" y="4509120"/>
            <a:ext cx="2738285" cy="888279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63688" y="967788"/>
            <a:ext cx="5833095" cy="23846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>
                <a:solidFill>
                  <a:srgbClr val="002060"/>
                </a:solidFill>
              </a:rPr>
              <a:t>En résumé</a:t>
            </a:r>
          </a:p>
        </p:txBody>
      </p:sp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929188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fr-FR" sz="2400" dirty="0" smtClean="0"/>
              <a:t>Un </a:t>
            </a:r>
            <a:r>
              <a:rPr lang="fr-FR" altLang="fr-FR" sz="2400" dirty="0" err="1" smtClean="0"/>
              <a:t>exemplarisateur</a:t>
            </a:r>
            <a:r>
              <a:rPr lang="fr-FR" altLang="fr-FR" sz="2400" dirty="0" smtClean="0"/>
              <a:t> peut modifier ou supprimer les données de sa bibliothèque</a:t>
            </a:r>
          </a:p>
          <a:p>
            <a:pPr eaLnBrk="1" hangingPunct="1">
              <a:defRPr/>
            </a:pPr>
            <a:endParaRPr lang="fr-FR" altLang="fr-FR" sz="800" dirty="0" smtClean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fr-FR" altLang="fr-FR" sz="800" dirty="0" smtClean="0"/>
          </a:p>
          <a:p>
            <a:pPr eaLnBrk="1" hangingPunct="1">
              <a:defRPr/>
            </a:pPr>
            <a:r>
              <a:rPr lang="fr-FR" altLang="fr-FR" sz="2400" dirty="0" smtClean="0"/>
              <a:t>La suppression d’une zone se fait dans l’écran d’édition</a:t>
            </a:r>
          </a:p>
          <a:p>
            <a:pPr eaLnBrk="1" hangingPunct="1">
              <a:defRPr/>
            </a:pPr>
            <a:endParaRPr lang="fr-FR" altLang="fr-FR" sz="800" dirty="0" smtClean="0"/>
          </a:p>
          <a:p>
            <a:pPr eaLnBrk="1" hangingPunct="1">
              <a:defRPr/>
            </a:pPr>
            <a:r>
              <a:rPr lang="fr-FR" altLang="fr-FR" sz="2400" dirty="0" smtClean="0"/>
              <a:t>La suppression d’un exemplaire se fait dans le tableau de bord (onglet « Gestion des exemplaires »)</a:t>
            </a:r>
          </a:p>
          <a:p>
            <a:pPr eaLnBrk="1" hangingPunct="1">
              <a:defRPr/>
            </a:pPr>
            <a:endParaRPr lang="fr-FR" altLang="fr-FR" sz="800" dirty="0" smtClean="0"/>
          </a:p>
          <a:p>
            <a:pPr eaLnBrk="1" hangingPunct="1">
              <a:defRPr/>
            </a:pPr>
            <a:r>
              <a:rPr lang="fr-FR" altLang="fr-FR" sz="2400" dirty="0" smtClean="0"/>
              <a:t>Toute suppression est définitive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sz="2000" dirty="0" smtClean="0"/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fr-FR" altLang="fr-FR" sz="2400" dirty="0" smtClean="0"/>
          </a:p>
          <a:p>
            <a:pPr eaLnBrk="1" hangingPunct="1">
              <a:defRPr/>
            </a:pPr>
            <a:endParaRPr lang="fr-FR" altLang="fr-F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_Calam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505AF35FDCA54D2FA379F261E520FD37003BA607584A07684089D0538041E4120804070802009A63C060B9BD1B4B85A638E7F4B40D17" ma:contentTypeVersion="56" ma:contentTypeDescription="" ma:contentTypeScope="" ma:versionID="28febb54eb168f7ab056b267d5d96e06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Supports3;" targetNamespace="http://schemas.microsoft.com/office/2006/metadata/properties" ma:root="true" ma:fieldsID="ee09b4c17aec7ffa0e1db16cef0dd104" ns2:_="" ns3:_="" ns4:_="">
    <xsd:import namespace="9cb235b8-7541-4a6e-b886-1bf4192805bd"/>
    <xsd:import namespace="http://schemas.microsoft.com/sharepoint/v3/fields"/>
    <xsd:import namespace="$ListId:Supports3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4:Exaged_DocName" minOccurs="0"/>
                <xsd:element ref="ns2:Nom_x0020_de_x0020_la_x0020_formation" minOccurs="0"/>
                <xsd:element ref="ns2:Liste_x0020_des_x0020_applicat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ADBU"/>
          <xsd:enumeration value="AMUE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BML"/>
          <xsd:enumeration value="BTS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ED"/>
          <xsd:enumeration value="DOO"/>
          <xsd:enumeration value="DRY"/>
          <xsd:enumeration value="DSA"/>
          <xsd:enumeration value="ECT"/>
          <xsd:enumeration value="EHR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GL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KN"/>
          <xsd:enumeration value="JLP"/>
          <xsd:enumeration value="JMF"/>
          <xsd:enumeration value="JML"/>
          <xsd:enumeration value="JNO"/>
          <xsd:enumeration value="JPA"/>
          <xsd:enumeration value="KGX"/>
          <xsd:enumeration value="KMI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SBL"/>
          <xsd:enumeration value="SDT"/>
          <xsd:enumeration value="SGT"/>
          <xsd:enumeration value="SPE"/>
          <xsd:enumeration value="SPR"/>
          <xsd:enumeration value="SRY"/>
          <xsd:enumeration value="TCN"/>
          <xsd:enumeration value="TDN"/>
          <xsd:enumeration value="TMX"/>
          <xsd:enumeration value="VGO"/>
          <xsd:enumeration value="VSA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Rapport"/>
          <xsd:enumeration value="Rapport d'activité"/>
          <xsd:enumeration value="Rapport de présentation"/>
          <xsd:enumeration value="Reconduction"/>
          <xsd:enumeration value="Revue application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Nom_x0020_de_x0020_la_x0020_formation" ma:index="20" nillable="true" ma:displayName="Liste des formations" ma:default="A renseigner" ma:format="Dropdown" ma:internalName="Nom_x0020_de_x0020_la_x0020_formation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  <xsd:element name="Liste_x0020_des_x0020_applications" ma:index="21" nillable="true" ma:displayName="Liste des applications" ma:default="Autre" ma:format="Dropdown" ma:internalName="Liste_x0020_des_x0020_applications">
      <xsd:simpleType>
        <xsd:restriction base="dms:Choice">
          <xsd:enumeration value="Autre"/>
          <xsd:enumeration value="ABESstp"/>
          <xsd:enumeration value="APCC"/>
          <xsd:enumeration value="API"/>
          <xsd:enumeration value="Archives Elsevier"/>
          <xsd:enumeration value="Bacon"/>
          <xsd:enumeration value="Bazar"/>
          <xsd:enumeration value="Bibserv"/>
          <xsd:enumeration value="Bifor"/>
          <xsd:enumeration value="Bodet"/>
          <xsd:enumeration value="BOUDA"/>
          <xsd:enumeration value="Calames"/>
          <xsd:enumeration value="CBS"/>
          <xsd:enumeration value="Cidemis"/>
          <xsd:enumeration value="Colodus"/>
          <xsd:enumeration value="Demande exemplarisation"/>
          <xsd:enumeration value="DocBook-Upcast"/>
          <xsd:enumeration value="Export à la demande"/>
          <xsd:enumeration value="Finances"/>
          <xsd:enumeration value="Formulaires"/>
          <xsd:enumeration value="GALA"/>
          <xsd:enumeration value="Girafe"/>
          <xsd:enumeration value="GTD"/>
          <xsd:enumeration value="Guide méthodo"/>
          <xsd:enumeration value="Hub"/>
          <xsd:enumeration value="IdRef"/>
          <xsd:enumeration value="LAGAF"/>
          <xsd:enumeration value="LN"/>
          <xsd:enumeration value="Logiciels Windows"/>
          <xsd:enumeration value="Messagerie - Listes"/>
          <xsd:enumeration value="Micro webservices"/>
          <xsd:enumeration value="Moodle"/>
          <xsd:enumeration value="Numes"/>
          <xsd:enumeration value="Périscope"/>
          <xsd:enumeration value="PRADA"/>
          <xsd:enumeration value="PSI"/>
          <xsd:enumeration value="Qualinca"/>
          <xsd:enumeration value="RAFA"/>
          <xsd:enumeration value="Réseau"/>
          <xsd:enumeration value="Scenari"/>
          <xsd:enumeration value="Sécurité"/>
          <xsd:enumeration value="Self"/>
          <xsd:enumeration value="SGBm"/>
          <xsd:enumeration value="SI interne"/>
          <xsd:enumeration value="Signets Universités"/>
          <xsd:enumeration value="Site de veille"/>
          <xsd:enumeration value="Site ABES"/>
          <xsd:enumeration value="SNEG"/>
          <xsd:enumeration value="SolrTotal"/>
          <xsd:enumeration value="STAR"/>
          <xsd:enumeration value="Stockage"/>
          <xsd:enumeration value="STEP"/>
          <xsd:enumeration value="Sudoc"/>
          <xsd:enumeration value="Sudoc local"/>
          <xsd:enumeration value="SyRHA"/>
          <xsd:enumeration value="Theses.fr"/>
          <xsd:enumeration value="Transition biblio"/>
          <xsd:enumeration value="Upcast"/>
          <xsd:enumeration value="Webex"/>
          <xsd:enumeration value="Webstats"/>
          <xsd:enumeration value="WinIBW"/>
          <xsd:enumeration value="Winniprin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Supports3;" elementFormDefault="qualified">
    <xsd:import namespace="http://schemas.microsoft.com/office/2006/documentManagement/types"/>
    <xsd:import namespace="http://schemas.microsoft.com/office/infopath/2007/PartnerControls"/>
    <xsd:element name="Exaged_DocName" ma:index="14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ste_x0020_des_x0020_applications xmlns="9cb235b8-7541-4a6e-b886-1bf4192805bd">Autre</Liste_x0020_des_x0020_applications>
    <Lieu_x0020_de_x0020_la_x0020_formation xmlns="9cb235b8-7541-4a6e-b886-1bf4192805bd">A renseigner</Lieu_x0020_de_x0020_la_x0020_formation>
    <Exaged_DocName xmlns="$ListId:Supports3;" xsi:nil="true"/>
    <Etat_x0020_du_x0020_document xmlns="9cb235b8-7541-4a6e-b886-1bf4192805bd">Validé</Etat_x0020_du_x0020_document>
    <Nom_x0020_de_x0020_la_x0020_formation xmlns="9cb235b8-7541-4a6e-b886-1bf4192805bd">A renseigner</Nom_x0020_de_x0020_la_x0020_formation>
    <TRI xmlns="9cb235b8-7541-4a6e-b886-1bf4192805bd">LPL</TRI>
    <Tags xmlns="9cb235b8-7541-4a6e-b886-1bf4192805bd" xsi:nil="true"/>
    <Structure xmlns="9cb235b8-7541-4a6e-b886-1bf4192805bd">DSR - PFD</Structure>
    <Type_x0020_de_x0020_document_x0020_standard xmlns="9cb235b8-7541-4a6e-b886-1bf4192805bd">Support</Type_x0020_de_x0020_document_x0020_standard>
    <Année xmlns="9cb235b8-7541-4a6e-b886-1bf4192805bd">2013</Année>
    <N_x00b0__x0020_session xmlns="9cb235b8-7541-4a6e-b886-1bf4192805bd" xsi:nil="true"/>
    <_DCDateCreated xmlns="http://schemas.microsoft.com/sharepoint/v3/fields">2013-03-17T23:00:00+00:00</_DCDateCreated>
  </documentManagement>
</p:properties>
</file>

<file path=customXml/item3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3BF3347F-2E78-43F7-B6C3-696701B09A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16643D-7677-4082-BF2F-437177EFC24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$ListId:Supports3;"/>
    <ds:schemaRef ds:uri="http://schemas.microsoft.com/sharepoint/v3/fields"/>
    <ds:schemaRef ds:uri="http://schemas.microsoft.com/office/2006/documentManagement/types"/>
    <ds:schemaRef ds:uri="9cb235b8-7541-4a6e-b886-1bf4192805b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D09D1EE-7095-4DB7-8051-D9CDB006E0D1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Modèle_Calames</Template>
  <TotalTime>806</TotalTime>
  <Words>150</Words>
  <Application>Microsoft Office PowerPoint</Application>
  <PresentationFormat>Affichage à l'écran (4:3)</PresentationFormat>
  <Paragraphs>109</Paragraphs>
  <Slides>9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Verdana</vt:lpstr>
      <vt:lpstr>Wingdings</vt:lpstr>
      <vt:lpstr>Modèle_Calames</vt:lpstr>
      <vt:lpstr>La modification et la suppression des données d’exemplaires  pour un exemplarisateur </vt:lpstr>
      <vt:lpstr>Présentation PowerPoint</vt:lpstr>
      <vt:lpstr>Droits de modification</vt:lpstr>
      <vt:lpstr>Modification dans une notice d’exemplaire</vt:lpstr>
      <vt:lpstr>Procédure de modification</vt:lpstr>
      <vt:lpstr>Présentation PowerPoint</vt:lpstr>
      <vt:lpstr>Droits de suppression</vt:lpstr>
      <vt:lpstr>Procédure de suppression</vt:lpstr>
      <vt:lpstr>En résumé</vt:lpstr>
    </vt:vector>
  </TitlesOfParts>
  <Company>ABES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Séquence Modification exemplaire Colodus pour exemplarisateur</dc:title>
  <dc:creator>Olivier Kosinski</dc:creator>
  <cp:keywords>formation Colodus</cp:keywords>
  <cp:lastModifiedBy>Raphaelle Poveda</cp:lastModifiedBy>
  <cp:revision>102</cp:revision>
  <dcterms:created xsi:type="dcterms:W3CDTF">2012-09-26T14:07:15Z</dcterms:created>
  <dcterms:modified xsi:type="dcterms:W3CDTF">2017-06-19T12:07:25Z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1100.00000000000</vt:lpwstr>
  </property>
</Properties>
</file>