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70" r:id="rId5"/>
    <p:sldId id="282" r:id="rId6"/>
    <p:sldId id="271" r:id="rId7"/>
    <p:sldId id="283" r:id="rId8"/>
    <p:sldId id="266" r:id="rId9"/>
    <p:sldId id="261" r:id="rId10"/>
    <p:sldId id="262" r:id="rId11"/>
    <p:sldId id="263" r:id="rId12"/>
    <p:sldId id="264" r:id="rId13"/>
    <p:sldId id="265" r:id="rId14"/>
    <p:sldId id="284" r:id="rId15"/>
    <p:sldId id="259" r:id="rId16"/>
    <p:sldId id="260" r:id="rId17"/>
    <p:sldId id="272" r:id="rId18"/>
    <p:sldId id="273" r:id="rId19"/>
    <p:sldId id="276" r:id="rId20"/>
    <p:sldId id="285" r:id="rId21"/>
    <p:sldId id="277" r:id="rId22"/>
    <p:sldId id="278" r:id="rId23"/>
    <p:sldId id="279" r:id="rId24"/>
    <p:sldId id="286" r:id="rId25"/>
    <p:sldId id="280" r:id="rId26"/>
    <p:sldId id="28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799" autoAdjust="0"/>
    <p:restoredTop sz="94660"/>
  </p:normalViewPr>
  <p:slideViewPr>
    <p:cSldViewPr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6C415-9C2D-4F54-AE09-E40B20E45D52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D0BA3-8FC4-4589-A57D-F1AF95878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z="1000" smtClean="0"/>
              <a:t>Bonjour à tous, bienvenue à ce jecours consacré aux astuces proposés par les membres du réseau Star afin de réaliser des fichiers conformes à l’archivage.</a:t>
            </a:r>
          </a:p>
          <a:p>
            <a:endParaRPr lang="fr-FR" sz="1000" smtClean="0"/>
          </a:p>
          <a:p>
            <a:r>
              <a:rPr lang="fr-FR" sz="1000" smtClean="0"/>
              <a:t>Je suis OKI et serait votre formateur aujourd’hui. Ser(a)(ont) également présent José Marcio Martins et/ou Aurélien Veillas de l’école des mines ParisTech qui évoqueront leur outil mis gratuitement à disposition des établissements du réseau.</a:t>
            </a:r>
          </a:p>
          <a:p>
            <a:endParaRPr lang="fr-FR" sz="1000" smtClean="0"/>
          </a:p>
          <a:p>
            <a:r>
              <a:rPr lang="fr-FR" sz="1000" smtClean="0"/>
              <a:t>D’ordinaire, je vous propose de me dire si vous m’entendez correctement. Si vous voulez bien, on a innover un peu car je vais vous demande de participer à un petit exercice. Pourriez-vous m’indiquer dans la boite de dialogue quels sont les outils que vous connaissez ou utilisez pour créer des fichiers conformes à l’archivage.</a:t>
            </a:r>
          </a:p>
          <a:p>
            <a:endParaRPr lang="fr-FR" sz="1000" smtClean="0"/>
          </a:p>
          <a:p>
            <a:r>
              <a:rPr lang="fr-FR" sz="1000" smtClean="0"/>
              <a:t>Pas de pièges, en deux trois mots rapides, juste pour voir s’il me reste des inédits à vous proposer, ou s’il y a des choses que je ne connais pas encore. C’était d’ailleurs le cas lors du précédent Jecours que j’ai donc rajouté dans la séquence d’aujourd’hui.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7DF57F-4FC1-44A0-8D4B-C4DB426FF56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9F93D-C83C-4046-8744-919073B7EED2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FE09A8-4E8D-4474-BC8E-4B1AAC4888E2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RECORD</a:t>
            </a:r>
          </a:p>
          <a:p>
            <a:endParaRPr lang="fr-FR" smtClean="0"/>
          </a:p>
          <a:p>
            <a:r>
              <a:rPr lang="fr-FR" smtClean="0"/>
              <a:t>Pourquoi ce J.e-cours concernant … diapo 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34F3B7-7BEE-4AE0-943F-C94D83AAF0B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3EBBFC-A1BD-4330-8257-595F6248AA8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C2CBFC-CC7C-418E-B95B-EDD1C5632AC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D0BA3-8FC4-4589-A57D-F1AF958780A2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E4CC41-5A96-4B89-8362-3BCD26AE0368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7D45D-6482-4E51-8B09-140D8821213C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CB6C-4785-4B19-BDD3-E0686CFD1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Périscope : </a:t>
            </a:r>
            <a:b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quelques cas pratiques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288" y="2997200"/>
            <a:ext cx="8208962" cy="4064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Le « </a:t>
            </a:r>
            <a:r>
              <a:rPr lang="fr-FR" b="1" dirty="0" err="1" smtClean="0">
                <a:latin typeface="Arrobatherapy" pitchFamily="2" charset="0"/>
              </a:rPr>
              <a:t>J</a:t>
            </a:r>
            <a:r>
              <a:rPr lang="fr-FR" b="1" dirty="0" err="1" smtClean="0"/>
              <a:t>.</a:t>
            </a:r>
            <a:r>
              <a:rPr lang="fr-FR" b="1" i="1" dirty="0" err="1" smtClean="0"/>
              <a:t>e</a:t>
            </a:r>
            <a:r>
              <a:rPr lang="fr-FR" b="1" dirty="0" err="1" smtClean="0"/>
              <a:t>-cours</a:t>
            </a:r>
            <a:r>
              <a:rPr lang="fr-FR" dirty="0" smtClean="0"/>
              <a:t> » va  bientôt commencer, merci de votre patience……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165850"/>
            <a:ext cx="1511300" cy="506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250825" y="3716338"/>
            <a:ext cx="7634288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Merci de désactiver votre micro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Repérer votre nom dans la liste (« moi »)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Cliquer sur l’icône « Silence » </a:t>
            </a:r>
          </a:p>
        </p:txBody>
      </p:sp>
      <p:pic>
        <p:nvPicPr>
          <p:cNvPr id="4" name="Picture 2" descr="C:\Users\piquemal\AppData\Local\Temp\capt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716338"/>
            <a:ext cx="4343400" cy="2643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Ellipse 6"/>
          <p:cNvSpPr/>
          <p:nvPr/>
        </p:nvSpPr>
        <p:spPr>
          <a:xfrm>
            <a:off x="8243888" y="5300663"/>
            <a:ext cx="792162" cy="1152525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1272" name="Image 8" descr="jecours_logo_mai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260350"/>
            <a:ext cx="7620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</a:rPr>
              <a:t>1.5 Communiquer les données d’exemplaires pertinents pour un transfert*</a:t>
            </a:r>
            <a:endParaRPr lang="fr-FR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450" y="1810544"/>
            <a:ext cx="49911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V="1">
            <a:off x="6228184" y="2492896"/>
            <a:ext cx="216024" cy="252028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4788024" y="2492896"/>
            <a:ext cx="1368152" cy="100811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987824" y="5013176"/>
            <a:ext cx="5472608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Exporter sous forme de tableau ces exemplaires localisés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51520" y="3501008"/>
            <a:ext cx="5616624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Et/ou copier l’URL pour que le partenaire puisse examiner avec vous les lacunes &amp; localisations de ce titre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566124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*j’ai trois numéros qui embarrassent mes magasins, tu en as peut-être besoin…?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242300" cy="1362075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Partie 2.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des exemples de requêtes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dirty="0" smtClean="0"/>
              <a:t>Exemples de requêtes afin de savoir le nombre de titres signalés dans le </a:t>
            </a:r>
            <a:r>
              <a:rPr lang="fr-FR" sz="2400" dirty="0" err="1" smtClean="0"/>
              <a:t>Sudoc</a:t>
            </a: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Peut être intéressant pour les gestionnaires de PCP intégrant des établissements déployés, et des établissements non déployés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Pour ensuite avoir des vues locales, et nationales d’un titre particulier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2.0 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exemples de requêtes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2.1 : savoir le nombre de titres signalés dans le </a:t>
            </a:r>
            <a:r>
              <a:rPr lang="fr-FR" sz="2800" b="1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Sudoc</a:t>
            </a:r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pour chaque établissement membre d’un PCP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5153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284984"/>
            <a:ext cx="6120680" cy="226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èche à angle droit 10"/>
          <p:cNvSpPr/>
          <p:nvPr/>
        </p:nvSpPr>
        <p:spPr>
          <a:xfrm rot="5400000">
            <a:off x="1223628" y="3320988"/>
            <a:ext cx="1368152" cy="1152128"/>
          </a:xfrm>
          <a:prstGeom prst="bentUpArrow">
            <a:avLst>
              <a:gd name="adj1" fmla="val 25000"/>
              <a:gd name="adj2" fmla="val 25000"/>
              <a:gd name="adj3" fmla="val 44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2.2 Voir les titres d’un </a:t>
            </a:r>
            <a:r>
              <a:rPr lang="fr-FR" sz="2800" b="1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pcp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, localisé dans un RCR de mon réseau </a:t>
            </a:r>
            <a:r>
              <a:rPr lang="fr-FR" sz="2800" b="1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Sudoc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-PS</a:t>
            </a:r>
            <a:endParaRPr lang="fr-FR" sz="28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400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>
            <a:off x="755576" y="4437112"/>
            <a:ext cx="1296144" cy="7200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4860032" y="3068960"/>
            <a:ext cx="936104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2.3 Voir les titres en commun dans un RCR déployé et un RCR non déployé, relevant tous deux de mon CR</a:t>
            </a:r>
            <a:endParaRPr lang="fr-FR" sz="28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8864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2.4  Après cette requête, comparer un titre concerné par d’autres PCP, ou d’autres RCR dans la région, d’autres RCR en France, d’autres PCP en France!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374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09261"/>
            <a:ext cx="8983726" cy="114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lèche vers le bas 13"/>
          <p:cNvSpPr/>
          <p:nvPr/>
        </p:nvSpPr>
        <p:spPr>
          <a:xfrm>
            <a:off x="3851920" y="4797152"/>
            <a:ext cx="86409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242300" cy="1362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Partie 3.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DESHERBAGE : aide À la décision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1484784"/>
            <a:ext cx="9505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3.1 Dans le cas d’un sinistre</a:t>
            </a:r>
          </a:p>
          <a:p>
            <a:endParaRPr lang="fr-FR" dirty="0" smtClean="0"/>
          </a:p>
          <a:p>
            <a:r>
              <a:rPr lang="fr-FR" dirty="0" smtClean="0"/>
              <a:t>Tout un magasin a été victime d’un sinistre.</a:t>
            </a:r>
          </a:p>
          <a:p>
            <a:r>
              <a:rPr lang="fr-FR" dirty="0" smtClean="0"/>
              <a:t>Certains titres sont récupérables, mais il faut faire un choix, rapide parmi eux.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3.2 Dans le cas de la restructuration d’un espace</a:t>
            </a:r>
          </a:p>
          <a:p>
            <a:endParaRPr lang="fr-FR" dirty="0" smtClean="0"/>
          </a:p>
          <a:p>
            <a:r>
              <a:rPr lang="fr-FR" dirty="0" smtClean="0"/>
              <a:t>Une bibliothèque doit déménager. </a:t>
            </a:r>
          </a:p>
          <a:p>
            <a:r>
              <a:rPr lang="fr-FR" dirty="0" smtClean="0"/>
              <a:t>Ses fonds ont besoin d’être désherbés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5536" y="4293096"/>
            <a:ext cx="59766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smtClean="0"/>
              <a:t>Exemples</a:t>
            </a:r>
            <a:endParaRPr lang="fr-F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34962"/>
            <a:ext cx="9144000" cy="376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lèche vers le bas 2"/>
          <p:cNvSpPr/>
          <p:nvPr/>
        </p:nvSpPr>
        <p:spPr>
          <a:xfrm rot="10800000">
            <a:off x="467544" y="5517232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1520" y="6237312"/>
            <a:ext cx="57606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A Paris, la FNSP a toute la collection</a:t>
            </a:r>
            <a:endParaRPr lang="fr-FR" dirty="0"/>
          </a:p>
        </p:txBody>
      </p:sp>
      <p:sp>
        <p:nvSpPr>
          <p:cNvPr id="5" name="Flèche vers le bas 4"/>
          <p:cNvSpPr/>
          <p:nvPr/>
        </p:nvSpPr>
        <p:spPr>
          <a:xfrm>
            <a:off x="4211960" y="2348880"/>
            <a:ext cx="72008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275856" y="1700808"/>
            <a:ext cx="259228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 nombreuses lacunes, un titre présent ailleurs (à Paris, en régions)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24128" y="332656"/>
            <a:ext cx="32758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Godzilla</a:t>
            </a:r>
            <a:r>
              <a:rPr lang="fr-F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attaque la montagne Sainte-Geneviève !</a:t>
            </a:r>
            <a:endParaRPr lang="fr-FR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6" name="Picture 4" descr="http://www.lacelesteblog.com/wp-content/uploads/2013/08/Godzilla_biograph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052736"/>
            <a:ext cx="3115722" cy="1448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</a:t>
            </a:r>
            <a:endParaRPr lang="fr-FR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850" y="1341438"/>
            <a:ext cx="8532813" cy="525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500" dirty="0" smtClean="0">
                <a:solidFill>
                  <a:schemeClr val="bg2">
                    <a:lumMod val="50000"/>
                  </a:schemeClr>
                </a:solidFill>
              </a:rPr>
              <a:t>Partie 1. </a:t>
            </a:r>
            <a:r>
              <a:rPr lang="fr-FR" sz="3500" dirty="0" err="1" smtClean="0">
                <a:solidFill>
                  <a:schemeClr val="bg2">
                    <a:lumMod val="50000"/>
                  </a:schemeClr>
                </a:solidFill>
              </a:rPr>
              <a:t>Periscope</a:t>
            </a:r>
            <a:r>
              <a:rPr lang="fr-FR" sz="3500" dirty="0" smtClean="0">
                <a:solidFill>
                  <a:schemeClr val="bg2">
                    <a:lumMod val="50000"/>
                  </a:schemeClr>
                </a:solidFill>
              </a:rPr>
              <a:t> dans le cadre d’un PCP</a:t>
            </a:r>
            <a:endParaRPr lang="fr-FR" sz="35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500" dirty="0" smtClean="0">
                <a:solidFill>
                  <a:schemeClr val="accent3">
                    <a:lumMod val="75000"/>
                  </a:schemeClr>
                </a:solidFill>
              </a:rPr>
              <a:t>Partie 2. </a:t>
            </a:r>
            <a:r>
              <a:rPr lang="fr-FR" sz="3500" dirty="0" smtClean="0">
                <a:solidFill>
                  <a:schemeClr val="accent3">
                    <a:lumMod val="75000"/>
                  </a:schemeClr>
                </a:solidFill>
              </a:rPr>
              <a:t>Exemples de requêtes</a:t>
            </a:r>
            <a:endParaRPr lang="fr-FR" sz="35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Partie 3. </a:t>
            </a: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Désherbage : aide à la décision</a:t>
            </a:r>
            <a:endParaRPr lang="fr-FR" sz="35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500" dirty="0" smtClean="0">
                <a:solidFill>
                  <a:schemeClr val="accent2"/>
                </a:solidFill>
              </a:rPr>
              <a:t>Partie 4. </a:t>
            </a:r>
            <a:r>
              <a:rPr lang="fr-FR" sz="3500" dirty="0" smtClean="0">
                <a:solidFill>
                  <a:schemeClr val="accent2"/>
                </a:solidFill>
              </a:rPr>
              <a:t>Les licences nationales</a:t>
            </a:r>
            <a:endParaRPr lang="fr-FR" sz="3500" dirty="0" smtClean="0">
              <a:solidFill>
                <a:schemeClr val="accent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fr-FR" sz="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Vos formateurs :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Claude </a:t>
            </a:r>
            <a:r>
              <a:rPr lang="fr-FR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Oulion</a:t>
            </a:r>
            <a:endParaRPr lang="fr-FR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Laurent Piquemal</a:t>
            </a:r>
            <a:r>
              <a:rPr lang="fr-FR" dirty="0" smtClean="0"/>
              <a:t>		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915427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èche vers le bas 3"/>
          <p:cNvSpPr/>
          <p:nvPr/>
        </p:nvSpPr>
        <p:spPr>
          <a:xfrm>
            <a:off x="6804248" y="908720"/>
            <a:ext cx="792088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10800000">
            <a:off x="8172400" y="3068960"/>
            <a:ext cx="360040" cy="201622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796136" y="5085184"/>
            <a:ext cx="33478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Pas de lacunes, toutes localisation confondues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076056" y="476672"/>
            <a:ext cx="38884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La BM du Puy a toute la collection</a:t>
            </a: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 rot="13122414">
            <a:off x="3660274" y="2907737"/>
            <a:ext cx="129614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195736" y="4221088"/>
            <a:ext cx="273630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La BCIU ne conserve aucun numéro depuis 1992 (titre toujours vivant)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79512" y="260648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 volcan est en formation juste en dessous de la BM du Puy! Elle doit déménager au plus vite!</a:t>
            </a:r>
            <a:endParaRPr lang="fr-FR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3" name="Picture 5" descr="http://www.hauteloireinfos.fr/_fichiers/1389357336_SDC130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32656"/>
            <a:ext cx="1296144" cy="936104"/>
          </a:xfrm>
          <a:prstGeom prst="rect">
            <a:avLst/>
          </a:prstGeom>
          <a:noFill/>
        </p:spPr>
      </p:pic>
      <p:sp>
        <p:nvSpPr>
          <p:cNvPr id="12" name="Flèche vers le bas 11"/>
          <p:cNvSpPr/>
          <p:nvPr/>
        </p:nvSpPr>
        <p:spPr>
          <a:xfrm flipH="1" flipV="1">
            <a:off x="539552" y="3068960"/>
            <a:ext cx="360039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79512" y="3861048"/>
            <a:ext cx="1800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2 exemplaires seulement dans le </a:t>
            </a:r>
            <a:r>
              <a:rPr lang="fr-FR" dirty="0" err="1" smtClean="0"/>
              <a:t>Sudoc</a:t>
            </a:r>
            <a:r>
              <a:rPr lang="fr-FR" dirty="0" smtClean="0"/>
              <a:t>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242300" cy="1362075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accent2"/>
                </a:solidFill>
              </a:rPr>
              <a:t>Partie 4. </a:t>
            </a:r>
            <a:r>
              <a:rPr lang="fr-FR" dirty="0" smtClean="0">
                <a:solidFill>
                  <a:schemeClr val="accent2"/>
                </a:solidFill>
              </a:rPr>
              <a:t>PÉRISCOPE ET LES LICENCES NATIONALES</a:t>
            </a:r>
            <a:endParaRPr lang="fr-F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61341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7734018" cy="9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 flipV="1">
            <a:off x="539552" y="3717032"/>
            <a:ext cx="1296144" cy="5040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èche droite 9"/>
          <p:cNvSpPr/>
          <p:nvPr/>
        </p:nvSpPr>
        <p:spPr>
          <a:xfrm rot="10558923">
            <a:off x="3641736" y="4171264"/>
            <a:ext cx="639844" cy="189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Légende encadrée 1 10"/>
          <p:cNvSpPr/>
          <p:nvPr/>
        </p:nvSpPr>
        <p:spPr>
          <a:xfrm rot="16200000">
            <a:off x="3779912" y="-1971600"/>
            <a:ext cx="936104" cy="7704856"/>
          </a:xfrm>
          <a:prstGeom prst="borderCallout1">
            <a:avLst>
              <a:gd name="adj1" fmla="val 29474"/>
              <a:gd name="adj2" fmla="val -2449"/>
              <a:gd name="adj3" fmla="val 19559"/>
              <a:gd name="adj4" fmla="val -108946"/>
            </a:avLst>
          </a:prstGeom>
          <a:noFill/>
          <a:ln w="920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4517"/>
            <a:ext cx="9156131" cy="42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93" y="116632"/>
            <a:ext cx="9114707" cy="186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èche vers le bas 3"/>
          <p:cNvSpPr/>
          <p:nvPr/>
        </p:nvSpPr>
        <p:spPr>
          <a:xfrm>
            <a:off x="2123728" y="2060848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4000" b="1" cap="all" dirty="0" smtClean="0"/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None/>
              <a:defRPr/>
            </a:pPr>
            <a:r>
              <a:rPr lang="fr-FR" dirty="0" smtClean="0"/>
              <a:t>1) Dans le cadre d’un plan de conservation partagée de périodiques : 1 étude de cas…</a:t>
            </a:r>
          </a:p>
          <a:p>
            <a:pPr marL="514350" indent="-514350">
              <a:buAutoNum type="arabicParenR"/>
              <a:defRPr/>
            </a:pPr>
            <a:endParaRPr lang="fr-FR" dirty="0" smtClean="0"/>
          </a:p>
          <a:p>
            <a:pPr marL="514350" indent="-514350">
              <a:buNone/>
              <a:defRPr/>
            </a:pPr>
            <a:r>
              <a:rPr lang="fr-FR" dirty="0" smtClean="0"/>
              <a:t>2) …et des exemples de requêtes.</a:t>
            </a:r>
          </a:p>
          <a:p>
            <a:pPr>
              <a:defRPr/>
            </a:pPr>
            <a:endParaRPr lang="fr-FR" dirty="0" smtClean="0"/>
          </a:p>
          <a:p>
            <a:pPr>
              <a:buNone/>
              <a:defRPr/>
            </a:pPr>
            <a:r>
              <a:rPr lang="fr-FR" dirty="0" smtClean="0"/>
              <a:t>3) Aide à la décision quant au désherbage – d’urgence ou non : 2 exemples d’utilisation!</a:t>
            </a:r>
          </a:p>
          <a:p>
            <a:pPr>
              <a:buNone/>
              <a:defRPr/>
            </a:pPr>
            <a:endParaRPr lang="fr-FR" dirty="0" smtClean="0"/>
          </a:p>
          <a:p>
            <a:pPr>
              <a:buNone/>
              <a:defRPr/>
            </a:pPr>
            <a:r>
              <a:rPr lang="fr-FR" dirty="0" smtClean="0"/>
              <a:t>4) Un dernier détour par les Licences Nationales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242300" cy="1362075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Partie 1. 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PCP : une étude de cas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937" y="1600200"/>
            <a:ext cx="73041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V="1">
            <a:off x="5652120" y="5157192"/>
            <a:ext cx="1008112" cy="8914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683568" y="47667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1.0 Recherche du titre</a:t>
            </a:r>
            <a:endParaRPr lang="fr-FR" sz="28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/>
            </a:r>
            <a:br>
              <a:rPr lang="fr-FR" dirty="0" smtClean="0"/>
            </a:br>
            <a:r>
              <a:rPr lang="fr-FR" sz="3100" b="1" dirty="0" smtClean="0">
                <a:solidFill>
                  <a:schemeClr val="bg2">
                    <a:lumMod val="50000"/>
                  </a:schemeClr>
                </a:solidFill>
              </a:rPr>
              <a:t>1.1 Identification d’une collection très lacunaire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661200" cy="365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</a:rPr>
              <a:t>1.2 Qui peut en profiter? 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26745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Connecteur droit avec flèche 13"/>
          <p:cNvCxnSpPr/>
          <p:nvPr/>
        </p:nvCxnSpPr>
        <p:spPr>
          <a:xfrm>
            <a:off x="3347864" y="3068960"/>
            <a:ext cx="720080" cy="7920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</a:rPr>
              <a:t>1.3 Où se trouvent ces partenaires potentiels? </a:t>
            </a:r>
            <a:endParaRPr lang="fr-FR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70580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</a:rPr>
              <a:t>1.4 Comment les contacter?</a:t>
            </a:r>
            <a:endParaRPr lang="fr-FR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1700809"/>
            <a:ext cx="4608512" cy="365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>
            <a:off x="2483768" y="2204864"/>
            <a:ext cx="792088" cy="1008112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5364088" y="2636912"/>
            <a:ext cx="1224136" cy="936104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83568" y="566124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Question à poser : acceptent-ils un transfert de collection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m_x0020_du_x0020_marché xmlns="9cb235b8-7541-4a6e-b886-1bf4192805bd">A renseigner</Nom_x0020_du_x0020_marché>
    <Type_x0020_spec xmlns="9cb235b8-7541-4a6e-b886-1bf4192805bd">
      <Value>A renseigner</Value>
      <Value>periscope</Value>
    </Type_x0020_spec>
    <Type_x0020_de_x0020_document_x0020_technique xmlns="9cb235b8-7541-4a6e-b886-1bf4192805bd">A renseigner</Type_x0020_de_x0020_document_x0020_technique>
    <Etat_x0020_du_x0020_document xmlns="9cb235b8-7541-4a6e-b886-1bf4192805bd" xsi:nil="true"/>
    <Nom_x0020_de_x0020_la_x0020_formation xmlns="9cb235b8-7541-4a6e-b886-1bf4192805bd">A renseigner</Nom_x0020_de_x0020_la_x0020_formation>
    <TRI xmlns="9cb235b8-7541-4a6e-b886-1bf4192805bd">COU</TRI>
    <Tags xmlns="9cb235b8-7541-4a6e-b886-1bf4192805bd" xsi:nil="true"/>
    <Structure xmlns="9cb235b8-7541-4a6e-b886-1bf4192805bd">ABES</Structure>
    <Type_x0020_de_x0020_document_x0020_standard xmlns="9cb235b8-7541-4a6e-b886-1bf4192805bd">Diaporama Formation</Type_x0020_de_x0020_document_x0020_standard>
    <Année xmlns="9cb235b8-7541-4a6e-b886-1bf4192805bd">2014</Année>
    <Sujet_x0020_convention xmlns="9cb235b8-7541-4a6e-b886-1bf4192805bd">A renseigner</Sujet_x0020_convention>
    <_DCDateCreated xmlns="http://schemas.microsoft.com/sharepoint/v3/fields">2014-02-10T23:00:00+00:00</_DCDateCreated>
    <Exaged_DocName xmlns="$ListId:Supports3;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Standard" ma:contentTypeID="0x010100505AF35FDCA54D2FA379F261E520FD37003BA607584A07684089D0538041E412080407004D9C7A65969EDD4896F46E993DB01D92" ma:contentTypeVersion="0" ma:contentTypeDescription="" ma:contentTypeScope="" ma:versionID="b3b7666a461dcf5c9b7bcd951f66baa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2586b9e1b363479f75cbf929534e7229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Type_x0020_spec" minOccurs="0"/>
                <xsd:element ref="ns2:Nom_x0020_de_x0020_la_x0020_formation" minOccurs="0"/>
                <xsd:element ref="ns2:Sujet_x0020_convention" minOccurs="0"/>
                <xsd:element ref="ns2:Type_x0020_de_x0020_document_x0020_technique" minOccurs="0"/>
                <xsd:element ref="ns4:Exaged_DocName" minOccurs="0"/>
                <xsd:element ref="ns2:Nom_x0020_du_x0020_marché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BNF"/>
          <xsd:enumeration value="CNRS"/>
          <xsd:enumeration value="Couperin"/>
          <xsd:enumeration value="Cellule Communication"/>
          <xsd:enumeration value="Cellule Qualité"/>
          <xsd:enumeration value="CINES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INIST"/>
          <xsd:enumeration value="ISSN"/>
          <xsd:enumeration value="MESR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BBR"/>
          <xsd:enumeration value="BEB"/>
          <xsd:enumeration value="CBD"/>
          <xsd:enumeration value="CCI"/>
          <xsd:enumeration value="CDT"/>
          <xsd:enumeration value="CFY"/>
          <xsd:enumeration value="CMC"/>
          <xsd:enumeration value="COU"/>
          <xsd:enumeration value="CPD"/>
          <xsd:enumeration value="DED"/>
          <xsd:enumeration value="DOO"/>
          <xsd:enumeration value="DSA"/>
          <xsd:enumeration value="EHR"/>
          <xsd:enumeration value="ERM"/>
          <xsd:enumeration value="FBE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GT"/>
          <xsd:enumeration value="JKN"/>
          <xsd:enumeration value="JLP"/>
          <xsd:enumeration value="JMF"/>
          <xsd:enumeration value="JNO"/>
          <xsd:enumeration value="JPA"/>
          <xsd:enumeration value="KGX"/>
          <xsd:enumeration value="LNA"/>
          <xsd:enumeration value="LPL"/>
          <xsd:enumeration value="MBA"/>
          <xsd:enumeration value="MBT"/>
          <xsd:enumeration value="MCN"/>
          <xsd:enumeration value="MCO"/>
          <xsd:enumeration value="MCS"/>
          <xsd:enumeration value="MGD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S"/>
          <xsd:enumeration value="RBD"/>
          <xsd:enumeration value="RJD"/>
          <xsd:enumeration value="ROA"/>
          <xsd:enumeration value="SDT"/>
          <xsd:enumeration value="SGT"/>
          <xsd:enumeration value="SPE"/>
          <xsd:enumeration value="SPR"/>
          <xsd:enumeration value="SRY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 ma:readOnly="false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Type_x0020_spec" ma:index="11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Nom_x0020_de_x0020_la_x0020_formation" ma:index="12" nillable="true" ma:displayName="Liste des formations" ma:default="A renseigner" ma:format="Dropdown" ma:hidden="true" ma:internalName="Nom_x0020_de_x0020_la_x0020_formation" ma:readOnly="false">
      <xsd:simpleType>
        <xsd:restriction base="dms:Choice">
          <xsd:enumeration value="A renseigner"/>
          <xsd:enumeration value="Calames"/>
          <xsd:enumeration value="Coordi"/>
          <xsd:enumeration value="Collègues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Sujet_x0020_convention" ma:index="13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e_x0020_document_x0020_technique" ma:index="14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Nom_x0020_du_x0020_marché" ma:index="22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21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BBB903-DA4B-47FC-BF7F-061E3C9B6EAE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70C80F-E332-4F59-AFD0-85820E0E2B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665CFC-66DF-47DB-8A8D-10F99B9C4F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694</Words>
  <Application>Microsoft Office PowerPoint</Application>
  <PresentationFormat>Affichage à l'écran (4:3)</PresentationFormat>
  <Paragraphs>98</Paragraphs>
  <Slides>23</Slides>
  <Notes>8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Périscope :  quelques cas pratiques </vt:lpstr>
      <vt:lpstr>Plan</vt:lpstr>
      <vt:lpstr>plan</vt:lpstr>
      <vt:lpstr>Partie 1.  PCP : une étude de cas </vt:lpstr>
      <vt:lpstr>Diapositive 5</vt:lpstr>
      <vt:lpstr> 1.1 Identification d’une collection très lacunaire </vt:lpstr>
      <vt:lpstr>1.2 Qui peut en profiter?  </vt:lpstr>
      <vt:lpstr>1.3 Où se trouvent ces partenaires potentiels? </vt:lpstr>
      <vt:lpstr>1.4 Comment les contacter?</vt:lpstr>
      <vt:lpstr>1.5 Communiquer les données d’exemplaires pertinents pour un transfert*</vt:lpstr>
      <vt:lpstr>Partie 2. des exemples de requêtes</vt:lpstr>
      <vt:lpstr>2.0 : exemples de requêtes </vt:lpstr>
      <vt:lpstr>2.1 : savoir le nombre de titres signalés dans le Sudoc pour chaque établissement membre d’un PCP </vt:lpstr>
      <vt:lpstr>2.2 Voir les titres d’un pcp, localisé dans un RCR de mon réseau Sudoc-PS</vt:lpstr>
      <vt:lpstr>2.3 Voir les titres en commun dans un RCR déployé et un RCR non déployé, relevant tous deux de mon CR</vt:lpstr>
      <vt:lpstr>Diapositive 16</vt:lpstr>
      <vt:lpstr>Partie 3. DESHERBAGE : aide À la décision </vt:lpstr>
      <vt:lpstr>Diapositive 18</vt:lpstr>
      <vt:lpstr>Diapositive 19</vt:lpstr>
      <vt:lpstr>Diapositive 20</vt:lpstr>
      <vt:lpstr>Partie 4. PÉRISCOPE ET LES LICENCES NATIONALES</vt:lpstr>
      <vt:lpstr>Diapositive 22</vt:lpstr>
      <vt:lpstr>Diapositive 23</vt:lpstr>
    </vt:vector>
  </TitlesOfParts>
  <Company>ABES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2014_S13_PERISCOPE</dc:title>
  <dc:creator>oulion</dc:creator>
  <cp:keywords/>
  <dc:description/>
  <cp:lastModifiedBy>piquemal</cp:lastModifiedBy>
  <cp:revision>52</cp:revision>
  <dcterms:created xsi:type="dcterms:W3CDTF">2014-02-04T11:59:26Z</dcterms:created>
  <dcterms:modified xsi:type="dcterms:W3CDTF">2014-03-06T12:57:18Z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0x010100505AF35FDCA54D2FA379F261E520FD37003BA607584A07684089D0538041E412080407004D9C7A65969EDD4896F46E993DB01D92</vt:lpwstr>
  </property>
  <property fmtid="{D5CDD505-2E9C-101B-9397-08002B2CF9AE}" pid="3" name="Order">
    <vt:r8>2000</vt:r8>
  </property>
  <property fmtid="{D5CDD505-2E9C-101B-9397-08002B2CF9AE}" pid="4" name="Liste des applications">
    <vt:lpwstr/>
  </property>
  <property fmtid="{D5CDD505-2E9C-101B-9397-08002B2CF9AE}" pid="5" name="_CopySource">
    <vt:lpwstr>https://bouda.abes.fr/deptCellMiss/Missions/SuPs/Suivi/Activites/jecours_periscope.pptx</vt:lpwstr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Liste machines-serveurs">
    <vt:lpwstr/>
  </property>
  <property fmtid="{D5CDD505-2E9C-101B-9397-08002B2CF9AE}" pid="10" name="TemplateUrl">
    <vt:lpwstr/>
  </property>
</Properties>
</file>