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3"/>
  </p:notesMasterIdLst>
  <p:sldIdLst>
    <p:sldId id="347" r:id="rId6"/>
    <p:sldId id="296" r:id="rId7"/>
    <p:sldId id="314" r:id="rId8"/>
    <p:sldId id="298" r:id="rId9"/>
    <p:sldId id="297" r:id="rId10"/>
    <p:sldId id="322" r:id="rId11"/>
    <p:sldId id="299" r:id="rId12"/>
    <p:sldId id="300" r:id="rId13"/>
    <p:sldId id="301" r:id="rId14"/>
    <p:sldId id="304" r:id="rId15"/>
    <p:sldId id="308" r:id="rId16"/>
    <p:sldId id="309" r:id="rId17"/>
    <p:sldId id="311" r:id="rId18"/>
    <p:sldId id="312" r:id="rId19"/>
    <p:sldId id="315" r:id="rId20"/>
    <p:sldId id="316" r:id="rId21"/>
    <p:sldId id="319" r:id="rId22"/>
    <p:sldId id="323" r:id="rId23"/>
    <p:sldId id="317" r:id="rId24"/>
    <p:sldId id="332" r:id="rId25"/>
    <p:sldId id="325" r:id="rId26"/>
    <p:sldId id="343" r:id="rId27"/>
    <p:sldId id="337" r:id="rId28"/>
    <p:sldId id="342" r:id="rId29"/>
    <p:sldId id="341" r:id="rId30"/>
    <p:sldId id="333" r:id="rId31"/>
    <p:sldId id="334" r:id="rId32"/>
    <p:sldId id="338" r:id="rId33"/>
    <p:sldId id="345" r:id="rId34"/>
    <p:sldId id="335" r:id="rId35"/>
    <p:sldId id="331" r:id="rId36"/>
    <p:sldId id="336" r:id="rId37"/>
    <p:sldId id="346" r:id="rId38"/>
    <p:sldId id="340" r:id="rId39"/>
    <p:sldId id="329" r:id="rId40"/>
    <p:sldId id="339" r:id="rId41"/>
    <p:sldId id="344" r:id="rId4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61932" autoAdjust="0"/>
  </p:normalViewPr>
  <p:slideViewPr>
    <p:cSldViewPr>
      <p:cViewPr>
        <p:scale>
          <a:sx n="64" d="100"/>
          <a:sy n="64" d="100"/>
        </p:scale>
        <p:origin x="-2994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28EE05-FE73-40F7-9DF2-FFFDA106DE41}" type="datetimeFigureOut">
              <a:rPr lang="fr-FR"/>
              <a:pPr>
                <a:defRPr/>
              </a:pPr>
              <a:t>06/04/2016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D42331-B282-4156-861C-FCC9787A27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255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doc.fr/043779484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000" dirty="0" smtClean="0"/>
          </a:p>
          <a:p>
            <a:endParaRPr lang="fr-FR" sz="1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7DF57F-4FC1-44A0-8D4B-C4DB426FF561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D1FA19-0988-4FFF-9C7F-85D0566FAAB2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u="sng" smtClean="0">
                <a:hlinkClick r:id="rId3"/>
              </a:rPr>
              <a:t>http://www.sudoc.fr/</a:t>
            </a:r>
            <a:r>
              <a:rPr lang="fr-FR" altLang="fr-FR" b="1" u="sng" smtClean="0">
                <a:hlinkClick r:id="rId3"/>
              </a:rPr>
              <a:t>043779484</a:t>
            </a:r>
            <a:endParaRPr lang="fr-FR" altLang="fr-FR" b="1" u="sng" smtClean="0"/>
          </a:p>
          <a:p>
            <a:r>
              <a:rPr lang="fr-FR" altLang="fr-FR" smtClean="0"/>
              <a:t>Exemple modèle dans le GM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74D6F7-5258-47B3-8A14-2231EEFB60EF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5B0D3-00E7-442C-BA6B-9DE02BC8ED41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5D516F-4905-4648-AFB3-EBEAB78FAEA9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D8B076-C961-445D-9B62-D27C920DFFD4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mtClean="0"/>
              <a:t>Bémol : l'export STAR &gt; Sudoc ne peut générer que des 488 avec $t $f $n sans les liens (l'XSLT ne sait pas le faire) et sans $p (le champ n'existe pas dans STAR).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AE06E-59B0-428F-A526-AD02D8B16CE1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mtClean="0"/>
              <a:t>Renvoyer à Sucat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45BE5B-E801-4507-A8F5-98311BD58C8F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77050E-8840-4CFF-814D-5F65DAD8AA53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D93A4F-E84A-419D-AECF-7F2CC7837075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13D7BC-B58C-4E15-B9FF-95BCCEB69EAB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50AF39-BC42-480E-97A0-9798FD146FBE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 smtClean="0"/>
              <a:t>Sapienza : http://www.theses.fr/026430711</a:t>
            </a:r>
          </a:p>
          <a:p>
            <a:r>
              <a:rPr lang="fr-FR" altLang="fr-FR" dirty="0" smtClean="0"/>
              <a:t>Oranage Labs : http://www.theses.fr/123277019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8C9215-94B5-4CC3-B6C4-B7853AB60800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414F73-930E-4D3A-B020-D47D7F7ED647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A72B6A-E678-4C70-A4B5-06BB6DBB66A5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A635C-ADD9-4FD4-8340-4994C206D649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EAA1AC-2098-4772-BC3A-6A88BFB3B00E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AE3FF5-21A3-4D84-8794-CC3AE0CD50B6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FB961D-45D7-49B3-AE72-4327281EF620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D5E150-543A-4853-AA4A-F4F09DA7727C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C929B0-6E4E-4C26-B01B-75BF8CC03B98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BF23A1-ABC5-4E48-A8CF-6C90FB3F5501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3B7BD8-6A87-4266-B764-DB68C240A573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5D5274-6DC6-4AE4-B28E-FA160A353C33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37A31-AE0C-4B0A-B63A-516709508747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1697B5-D7A3-475A-B6C1-3BB2EE3428D5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fr-FR" sz="2800" dirty="0" smtClean="0"/>
              <a:t>Dans STEP : Obligation de saisie de la chaine de caractère pour le docteur et le(s) directeurs de thèse. L</a:t>
            </a:r>
            <a:r>
              <a:rPr lang="fr-FR" dirty="0" smtClean="0"/>
              <a:t>’ABES incite fortement les établissements à rechercher systématiquement le lien aux notices d’autorité existantes.</a:t>
            </a:r>
            <a:endParaRPr lang="fr-FR" sz="2000" dirty="0" smtClean="0"/>
          </a:p>
          <a:p>
            <a:pPr>
              <a:defRPr/>
            </a:pPr>
            <a:r>
              <a:rPr lang="fr-FR" dirty="0" smtClean="0"/>
              <a:t>Dans STAR : </a:t>
            </a:r>
            <a:r>
              <a:rPr lang="fr-FR" sz="2800" dirty="0" smtClean="0"/>
              <a:t>Obligation de saisie et de lien pour le docteur et le(s) directeurs de thèse. Possibilité de saisie pour les autres personnes</a:t>
            </a:r>
          </a:p>
          <a:p>
            <a:pPr lvl="1">
              <a:defRPr/>
            </a:pPr>
            <a:r>
              <a:rPr lang="fr-FR" sz="2400" dirty="0" smtClean="0"/>
              <a:t>L’ABES incite fortement les établissements :</a:t>
            </a:r>
          </a:p>
          <a:p>
            <a:pPr lvl="2">
              <a:defRPr/>
            </a:pPr>
            <a:r>
              <a:rPr lang="fr-FR" sz="2000" dirty="0" smtClean="0"/>
              <a:t> à saisir toutes les personnes</a:t>
            </a:r>
          </a:p>
          <a:p>
            <a:pPr lvl="2">
              <a:defRPr/>
            </a:pPr>
            <a:r>
              <a:rPr lang="fr-FR" sz="2000" dirty="0" smtClean="0"/>
              <a:t> à rechercher systématiquement le lien aux notices d’autorité existantes.</a:t>
            </a:r>
          </a:p>
          <a:p>
            <a:pPr lvl="2">
              <a:defRPr/>
            </a:pPr>
            <a:r>
              <a:rPr lang="fr-FR" sz="2000" dirty="0" smtClean="0"/>
              <a:t>À créer systématiquement les notices d’autorité du docteur et du directeur de thèse </a:t>
            </a:r>
          </a:p>
          <a:p>
            <a:pPr>
              <a:defRPr/>
            </a:pPr>
            <a:r>
              <a:rPr lang="fr-FR" dirty="0" smtClean="0"/>
              <a:t>Dans WinIBW : à la validation de la notice, contrôle de présence du code de fonction. Et  pour versement correct dans theses.fr, c</a:t>
            </a:r>
            <a:r>
              <a:rPr lang="fr-FR" sz="2800" dirty="0" smtClean="0"/>
              <a:t>ontrôle de présence de la chaine de caractère pour le docteur et le(s) directeurs de thèse</a:t>
            </a:r>
          </a:p>
          <a:p>
            <a:pPr marL="342900" lvl="1" indent="-342900">
              <a:buFont typeface="Arial" pitchFamily="34" charset="0"/>
              <a:buNone/>
              <a:defRPr/>
            </a:pPr>
            <a:r>
              <a:rPr lang="fr-FR" dirty="0" smtClean="0"/>
              <a:t>	L’ABES incite fortement les établissements à rechercher systématiquement le lien aux notices d’autorité existantes et à les créer.</a:t>
            </a:r>
            <a:endParaRPr lang="fr-FR" sz="2000" dirty="0" smtClean="0"/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C688FE-7BE2-4E06-BE89-A565DAE90389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0C6411-D354-499C-AA08-52A9315B9CA5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F2C1A4-1086-4735-B70B-BF9DC25431AF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B8B211-4E84-48D5-A06E-83CB7126A180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2C01C-2F17-42E6-9FCC-237C1DBC7DC1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6DFA79-4E64-4ECB-A6F8-F75C3D373068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mtClean="0"/>
              <a:t>Une note générale 300$aThèse soutenue sur un ensemble de travaux</a:t>
            </a:r>
          </a:p>
          <a:p>
            <a:r>
              <a:rPr lang="fr-FR" altLang="fr-FR" smtClean="0"/>
              <a:t>Une note de dépouillement 327$a pour citer les titres des travaux et en donner une description succincte</a:t>
            </a:r>
          </a:p>
          <a:p>
            <a:r>
              <a:rPr lang="fr-FR" altLang="fr-FR" smtClean="0"/>
              <a:t>Pour les travaux cités en 327 et qui ont été publiés une zone 488 avec un lien si les travaux ont été catalogués de manière autonome ou une 488$t</a:t>
            </a:r>
          </a:p>
          <a:p>
            <a:r>
              <a:rPr lang="fr-FR" altLang="fr-FR" smtClean="0"/>
              <a:t>Pour les travaux cités en 327 et qui n’ont pas été publiés une zone 463$t</a:t>
            </a:r>
          </a:p>
          <a:p>
            <a:endParaRPr lang="fr-FR" altLang="fr-FR" smtClean="0"/>
          </a:p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7F2260-910F-48A5-B40D-E67982EA6154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mtClean="0"/>
              <a:t>Les précédentes consignes avaient pour but d’identifier sommairement les travaux dans une note de dépouillement.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BC3685-ADE9-4AF5-AC51-7AB5D6B15841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75E9A3-4C35-42A6-A2C7-DDFC04E6C723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88A7B-0555-4F46-940F-74663117FBEA}" type="datetimeFigureOut">
              <a:rPr lang="fr-FR"/>
              <a:pPr>
                <a:defRPr/>
              </a:pPr>
              <a:t>06/04/2016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73B63-158B-4D35-9588-2626B1AF5F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19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925A5-7E51-4EA4-8BAD-7E93A040210F}" type="datetimeFigureOut">
              <a:rPr lang="fr-FR"/>
              <a:pPr>
                <a:defRPr/>
              </a:pPr>
              <a:t>06/04/2016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9D305-84E5-463D-9421-022176B500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75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83EC-4AA0-4776-A8C9-1EE627982AE9}" type="datetimeFigureOut">
              <a:rPr lang="fr-FR"/>
              <a:pPr>
                <a:defRPr/>
              </a:pPr>
              <a:t>06/04/2016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459B7-37D4-4C20-B199-E13BB7D24A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64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6741A-E540-444B-BC44-79B6EE7C35B4}" type="datetimeFigureOut">
              <a:rPr lang="fr-FR"/>
              <a:pPr>
                <a:defRPr/>
              </a:pPr>
              <a:t>06/04/2016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E8992-FE8E-4626-B78D-B87E8C02BC3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288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ABEA3-BD02-4206-862B-9FDB75C3394C}" type="datetimeFigureOut">
              <a:rPr lang="fr-FR"/>
              <a:pPr>
                <a:defRPr/>
              </a:pPr>
              <a:t>06/04/2016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3642D-D801-41D7-BE90-054E3457B0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58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F6294-9FD5-4C9E-BB37-1F79B24B37A1}" type="datetimeFigureOut">
              <a:rPr lang="fr-FR"/>
              <a:pPr>
                <a:defRPr/>
              </a:pPr>
              <a:t>06/04/2016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9A698-4E0C-4BA3-85DE-D3A0AE8284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98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1556B-9587-4476-817D-08015F675CFD}" type="datetimeFigureOut">
              <a:rPr lang="fr-FR"/>
              <a:pPr>
                <a:defRPr/>
              </a:pPr>
              <a:t>06/04/2016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37705-40A8-4558-876A-E0CE7ECDDF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58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C23C-2FB3-4677-9A73-BC637852D174}" type="datetimeFigureOut">
              <a:rPr lang="fr-FR"/>
              <a:pPr>
                <a:defRPr/>
              </a:pPr>
              <a:t>06/04/2016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896F1-CDD9-4A65-B0DF-20A7420605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20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7FE5D-59B3-4ED5-AD40-615E8870B3F7}" type="datetimeFigureOut">
              <a:rPr lang="fr-FR"/>
              <a:pPr>
                <a:defRPr/>
              </a:pPr>
              <a:t>06/04/2016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BC9F8-17DD-475D-A7DD-AF9C0A8B7A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74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53C3C-F82D-4657-B8BE-7D179503FB74}" type="datetimeFigureOut">
              <a:rPr lang="fr-FR"/>
              <a:pPr>
                <a:defRPr/>
              </a:pPr>
              <a:t>06/04/2016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CD1C0-6ED9-492D-BA73-C2AC44F0ED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61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D5B03-89CB-47E4-A26F-7033675FE5EA}" type="datetimeFigureOut">
              <a:rPr lang="fr-FR"/>
              <a:pPr>
                <a:defRPr/>
              </a:pPr>
              <a:t>06/04/2016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49068-25EB-4557-8D44-269BC215B3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77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BD3197-75C7-4920-BFBC-C319D3D3A11E}" type="datetimeFigureOut">
              <a:rPr lang="fr-FR"/>
              <a:pPr>
                <a:defRPr/>
              </a:pPr>
              <a:t>06/04/2016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92872D-3F80-4812-9B6E-7C998281F9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es.fr/abes/documents/tef/recommandation/index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cumentation.abes.fr/sudoc/formats/unmb/DonneesCodees/CodesFonctions.htm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theses.fr/2014PA113001/document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3818" y="1589248"/>
            <a:ext cx="8785225" cy="147002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 plus fine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thèses de doctorat</a:t>
            </a:r>
            <a:b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(thèses sur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travaux, </a:t>
            </a:r>
            <a:b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jury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partenaires)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13902" y="3513138"/>
            <a:ext cx="8208962" cy="4064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Le « </a:t>
            </a:r>
            <a:r>
              <a:rPr lang="fr-FR" b="1" dirty="0" smtClean="0">
                <a:latin typeface="Arrobatherapy" pitchFamily="2" charset="0"/>
              </a:rPr>
              <a:t>J</a:t>
            </a:r>
            <a:r>
              <a:rPr lang="fr-FR" b="1" dirty="0" smtClean="0"/>
              <a:t>.</a:t>
            </a:r>
            <a:r>
              <a:rPr lang="fr-FR" b="1" i="1" dirty="0" smtClean="0"/>
              <a:t>e</a:t>
            </a:r>
            <a:r>
              <a:rPr lang="fr-FR" b="1" dirty="0" smtClean="0"/>
              <a:t>-cours</a:t>
            </a:r>
            <a:r>
              <a:rPr lang="fr-FR" dirty="0" smtClean="0"/>
              <a:t> » commence à 11h00, merci de votre patience…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50825" y="3716338"/>
            <a:ext cx="7634288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Merci de désactiver votre micro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Repérer votre nom dans la liste (« moi »)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Cliquer sur l’icône « Silence » </a:t>
            </a:r>
          </a:p>
        </p:txBody>
      </p:sp>
      <p:pic>
        <p:nvPicPr>
          <p:cNvPr id="4" name="Picture 2" descr="C:\Users\piquemal\AppData\Local\Temp\cap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0113" y="4106591"/>
            <a:ext cx="4133850" cy="2515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llipse 6"/>
          <p:cNvSpPr/>
          <p:nvPr/>
        </p:nvSpPr>
        <p:spPr>
          <a:xfrm>
            <a:off x="8243888" y="5624669"/>
            <a:ext cx="792162" cy="1152525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1272" name="Image 8" descr="jecours_logo_mai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53194"/>
            <a:ext cx="7620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97" y="5876925"/>
            <a:ext cx="1032643" cy="6533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18" y="1328552"/>
            <a:ext cx="571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1328552"/>
            <a:ext cx="4762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29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Pourquoi de nouvelles consignes ?</a:t>
            </a: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z="2800" smtClean="0"/>
              <a:t>Dans le cadre de la préparation du Sudoc pour les FRBR (consignes FRBR de février 2013), les zones de notes sont délaissées au profit de points d’accès titre en 4XX.</a:t>
            </a:r>
          </a:p>
          <a:p>
            <a:endParaRPr lang="fr-FR" altLang="fr-FR" sz="2800" smtClean="0"/>
          </a:p>
          <a:p>
            <a:r>
              <a:rPr lang="fr-FR" altLang="fr-FR" sz="2800" smtClean="0"/>
              <a:t>Besoin de s’appuyer sur une description structurée pour démêler les différentes œuvres FRBR et qualifier leurs relations.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179388" y="0"/>
            <a:ext cx="8785225" cy="1143000"/>
          </a:xfrm>
        </p:spPr>
        <p:txBody>
          <a:bodyPr/>
          <a:lstStyle/>
          <a:p>
            <a:r>
              <a:rPr lang="fr-FR" altLang="fr-FR" smtClean="0"/>
              <a:t>Nouvelles consignes (octobre 2014) : </a:t>
            </a:r>
            <a:r>
              <a:rPr lang="fr-FR" altLang="fr-FR" smtClean="0">
                <a:solidFill>
                  <a:srgbClr val="C00000"/>
                </a:solidFill>
              </a:rPr>
              <a:t>ce qu’il ne faut plus faire</a:t>
            </a: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4525962"/>
          </a:xfrm>
        </p:spPr>
        <p:txBody>
          <a:bodyPr/>
          <a:lstStyle/>
          <a:p>
            <a:r>
              <a:rPr lang="fr-FR" altLang="fr-FR" sz="2800" smtClean="0"/>
              <a:t>NE PLUS UTILISER</a:t>
            </a:r>
          </a:p>
          <a:p>
            <a:pPr lvl="1"/>
            <a:r>
              <a:rPr lang="fr-FR" altLang="fr-FR" smtClean="0"/>
              <a:t>la zone de note 300$aThèse soutenue sur un ensemble de travaux</a:t>
            </a:r>
          </a:p>
          <a:p>
            <a:pPr lvl="1"/>
            <a:r>
              <a:rPr lang="fr-FR" altLang="fr-FR" smtClean="0"/>
              <a:t>la note de dépouillement 327$a</a:t>
            </a:r>
          </a:p>
          <a:p>
            <a:pPr lvl="1"/>
            <a:r>
              <a:rPr lang="fr-FR" altLang="fr-FR" smtClean="0"/>
              <a:t>la zone de lien 463</a:t>
            </a:r>
          </a:p>
          <a:p>
            <a:pPr lvl="1"/>
            <a:endParaRPr lang="fr-FR" altLang="fr-FR" smtClean="0"/>
          </a:p>
          <a:p>
            <a:r>
              <a:rPr lang="fr-FR" altLang="fr-FR" sz="2800" smtClean="0"/>
              <a:t>en cas de travaux non décrits de façon autonome dans le Sudoc, ne plus se contenter de mentionner uniquement le titre en 488</a:t>
            </a:r>
          </a:p>
          <a:p>
            <a:endParaRPr lang="fr-FR" alt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323850" y="0"/>
            <a:ext cx="8640763" cy="1143000"/>
          </a:xfrm>
        </p:spPr>
        <p:txBody>
          <a:bodyPr/>
          <a:lstStyle/>
          <a:p>
            <a:pPr>
              <a:defRPr/>
            </a:pPr>
            <a:r>
              <a:rPr lang="fr-FR" altLang="fr-FR" dirty="0" smtClean="0"/>
              <a:t>Nouvelles consignes (octobre 2014) : </a:t>
            </a:r>
            <a:r>
              <a:rPr lang="fr-FR" altLang="fr-FR" dirty="0" smtClean="0">
                <a:solidFill>
                  <a:schemeClr val="accent3"/>
                </a:solidFill>
              </a:rPr>
              <a:t>ce qu’il faut faire</a:t>
            </a:r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525962"/>
          </a:xfrm>
        </p:spPr>
        <p:txBody>
          <a:bodyPr/>
          <a:lstStyle/>
          <a:p>
            <a:r>
              <a:rPr lang="fr-FR" altLang="fr-FR" dirty="0" smtClean="0"/>
              <a:t>UTILISER</a:t>
            </a:r>
          </a:p>
          <a:p>
            <a:pPr lvl="1"/>
            <a:r>
              <a:rPr lang="fr-FR" altLang="fr-FR" dirty="0" smtClean="0"/>
              <a:t>la zone de note 311$aThèse soutenue sur un ensemble de travaux</a:t>
            </a:r>
          </a:p>
          <a:p>
            <a:pPr lvl="1"/>
            <a:r>
              <a:rPr lang="fr-FR" altLang="fr-FR" dirty="0" smtClean="0"/>
              <a:t>la zone 488</a:t>
            </a:r>
          </a:p>
          <a:p>
            <a:pPr lvl="2"/>
            <a:r>
              <a:rPr lang="fr-FR" altLang="fr-FR" dirty="0" smtClean="0"/>
              <a:t>en cas de travaux publiés et catalogués, faire un lien</a:t>
            </a:r>
          </a:p>
          <a:p>
            <a:pPr lvl="2"/>
            <a:r>
              <a:rPr lang="fr-FR" altLang="fr-FR" dirty="0" smtClean="0"/>
              <a:t>en cas de travaux non publiés, indiquer en respectant l’ordre des sous-zones</a:t>
            </a:r>
            <a:endParaRPr lang="fr-FR" altLang="fr-FR" sz="2000" dirty="0" smtClean="0"/>
          </a:p>
          <a:p>
            <a:pPr lvl="3"/>
            <a:r>
              <a:rPr lang="fr-FR" altLang="fr-FR" dirty="0" smtClean="0"/>
              <a:t>$t contenant le titre du document,</a:t>
            </a:r>
          </a:p>
          <a:p>
            <a:pPr lvl="3"/>
            <a:r>
              <a:rPr lang="fr-FR" altLang="fr-FR" dirty="0" smtClean="0"/>
              <a:t>$f pour la mention de responsabilité principale </a:t>
            </a:r>
            <a:r>
              <a:rPr lang="fr-FR" altLang="fr-FR" dirty="0"/>
              <a:t>(Prénom Nom, Prénom Nom, Prénom Nom...)</a:t>
            </a:r>
            <a:endParaRPr lang="fr-FR" altLang="fr-FR" dirty="0" smtClean="0"/>
          </a:p>
          <a:p>
            <a:pPr lvl="3"/>
            <a:r>
              <a:rPr lang="fr-FR" altLang="fr-FR" dirty="0" smtClean="0"/>
              <a:t>$n avec la valeur (entre crochets) [non publié]</a:t>
            </a:r>
          </a:p>
          <a:p>
            <a:pPr lvl="3"/>
            <a:r>
              <a:rPr lang="fr-FR" altLang="fr-FR" dirty="0" smtClean="0"/>
              <a:t>un $p pour la collation, pour les travaux non publiés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fr-FR" altLang="fr-FR" smtClean="0"/>
              <a:t>Après les consignes d’octobre 2014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1152525" y="3789363"/>
            <a:ext cx="431800" cy="7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340" name="ZoneTexte 4"/>
          <p:cNvSpPr txBox="1">
            <a:spLocks noChangeArrowheads="1"/>
          </p:cNvSpPr>
          <p:nvPr/>
        </p:nvSpPr>
        <p:spPr bwMode="auto">
          <a:xfrm>
            <a:off x="0" y="3644900"/>
            <a:ext cx="1403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311$a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1116013" y="6453188"/>
            <a:ext cx="431800" cy="7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342" name="ZoneTexte 6"/>
          <p:cNvSpPr txBox="1">
            <a:spLocks noChangeArrowheads="1"/>
          </p:cNvSpPr>
          <p:nvPr/>
        </p:nvSpPr>
        <p:spPr bwMode="auto">
          <a:xfrm>
            <a:off x="0" y="4581525"/>
            <a:ext cx="11874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Plusieurs 488 avec $t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$f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$n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$p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ou des liens</a:t>
            </a:r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12875"/>
            <a:ext cx="69278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Les thèses sur travaux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36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8421687" cy="1500187"/>
          </a:xfrm>
        </p:spPr>
        <p:txBody>
          <a:bodyPr/>
          <a:lstStyle/>
          <a:p>
            <a:r>
              <a:rPr lang="fr-FR" altLang="fr-FR" sz="4000" smtClean="0">
                <a:solidFill>
                  <a:schemeClr val="tx1"/>
                </a:solidFill>
              </a:rPr>
              <a:t>Mise à jour des exports STAR -&gt; Sudoc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La saisie des travaux dans STAR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60500"/>
            <a:ext cx="8377238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/>
          <a:lstStyle/>
          <a:p>
            <a:r>
              <a:rPr lang="fr-FR" altLang="fr-FR" smtClean="0"/>
              <a:t>La transformation des métadonnées TEF pour envoi au Sudoc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933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656113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ZoneTexte 5"/>
          <p:cNvSpPr txBox="1">
            <a:spLocks noChangeArrowheads="1"/>
          </p:cNvSpPr>
          <p:nvPr/>
        </p:nvSpPr>
        <p:spPr bwMode="auto">
          <a:xfrm>
            <a:off x="539750" y="2133600"/>
            <a:ext cx="151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…</a:t>
            </a:r>
          </a:p>
        </p:txBody>
      </p:sp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92375"/>
            <a:ext cx="889317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fr-FR" altLang="fr-FR" dirty="0" smtClean="0"/>
              <a:t>Une scorie reste : le programme d’import de notices en provenance de STAR dans le Sudoc n’est pas capable de supprimer les zones 300 et 327 qui ont été générées précédemment.</a:t>
            </a:r>
          </a:p>
          <a:p>
            <a:endParaRPr lang="fr-FR" altLang="fr-FR" dirty="0" smtClean="0"/>
          </a:p>
          <a:p>
            <a:r>
              <a:rPr lang="fr-FR" altLang="fr-FR" dirty="0" smtClean="0"/>
              <a:t>L’ABES doit programmer une opération de modification de masse dans les prochains mois pour supprimer ces zones.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Des questions sur les thèses sur travaux 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La description du jury et des partenaires de recherche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48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sz="4800" smtClean="0">
                <a:solidFill>
                  <a:schemeClr val="tx1"/>
                </a:solidFill>
              </a:rPr>
              <a:t>Problématique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fr-FR" sz="3200" b="1" smtClean="0"/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052736"/>
            <a:ext cx="8712398" cy="566102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3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3600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fr-FR" sz="4600" dirty="0" smtClean="0">
                <a:solidFill>
                  <a:schemeClr val="bg2">
                    <a:lumMod val="50000"/>
                  </a:schemeClr>
                </a:solidFill>
              </a:rPr>
              <a:t>.     Les  thèses sur travaux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r-FR" sz="36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360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fr-FR" sz="4000" dirty="0" smtClean="0">
                <a:solidFill>
                  <a:schemeClr val="bg2">
                    <a:lumMod val="50000"/>
                  </a:schemeClr>
                </a:solidFill>
              </a:rPr>
              <a:t>Définition, consignes de traitement dans le Sudoc, mise à jour des exports STAR vers le Sudoc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r-FR" sz="3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3600" dirty="0" smtClean="0">
                <a:solidFill>
                  <a:schemeClr val="accent2">
                    <a:lumMod val="75000"/>
                  </a:schemeClr>
                </a:solidFill>
              </a:rPr>
              <a:t>2.     </a:t>
            </a:r>
            <a:r>
              <a:rPr lang="fr-FR" sz="4600" dirty="0" smtClean="0">
                <a:solidFill>
                  <a:schemeClr val="accent2">
                    <a:lumMod val="75000"/>
                  </a:schemeClr>
                </a:solidFill>
              </a:rPr>
              <a:t>Le jury et les partenaires de recherche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r-FR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4000" dirty="0" smtClean="0">
                <a:solidFill>
                  <a:schemeClr val="accent2">
                    <a:lumMod val="75000"/>
                  </a:schemeClr>
                </a:solidFill>
              </a:rPr>
              <a:t>	Problématique, nouveautés et recommandations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r-FR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36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3600" dirty="0" smtClean="0">
                <a:solidFill>
                  <a:srgbClr val="0070C0"/>
                </a:solidFill>
              </a:rPr>
              <a:t>votre formateur : Isabelle Mauger-Perez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r-FR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	       				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73463"/>
            <a:ext cx="9620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0"/>
            <a:ext cx="112712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500438"/>
            <a:ext cx="9382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1014413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0"/>
            <a:ext cx="1265237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700213"/>
            <a:ext cx="1111250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1620837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ZoneTexte 14"/>
          <p:cNvSpPr txBox="1">
            <a:spLocks noChangeArrowheads="1"/>
          </p:cNvSpPr>
          <p:nvPr/>
        </p:nvSpPr>
        <p:spPr bwMode="auto">
          <a:xfrm>
            <a:off x="3276600" y="4292600"/>
            <a:ext cx="2492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  doctorant / docteur</a:t>
            </a:r>
          </a:p>
        </p:txBody>
      </p:sp>
      <p:sp>
        <p:nvSpPr>
          <p:cNvPr id="22538" name="ZoneTexte 15"/>
          <p:cNvSpPr txBox="1">
            <a:spLocks noChangeArrowheads="1"/>
          </p:cNvSpPr>
          <p:nvPr/>
        </p:nvSpPr>
        <p:spPr bwMode="auto">
          <a:xfrm>
            <a:off x="468313" y="2349500"/>
            <a:ext cx="2581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Les directeurs de thèse</a:t>
            </a:r>
          </a:p>
        </p:txBody>
      </p:sp>
      <p:sp>
        <p:nvSpPr>
          <p:cNvPr id="22539" name="ZoneTexte 16"/>
          <p:cNvSpPr txBox="1">
            <a:spLocks noChangeArrowheads="1"/>
          </p:cNvSpPr>
          <p:nvPr/>
        </p:nvSpPr>
        <p:spPr bwMode="auto">
          <a:xfrm>
            <a:off x="6732588" y="2205038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Les rapporteurs</a:t>
            </a:r>
          </a:p>
        </p:txBody>
      </p:sp>
      <p:sp>
        <p:nvSpPr>
          <p:cNvPr id="22540" name="ZoneTexte 17"/>
          <p:cNvSpPr txBox="1">
            <a:spLocks noChangeArrowheads="1"/>
          </p:cNvSpPr>
          <p:nvPr/>
        </p:nvSpPr>
        <p:spPr bwMode="auto">
          <a:xfrm>
            <a:off x="6588125" y="5805488"/>
            <a:ext cx="2338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Les membres du jury</a:t>
            </a:r>
          </a:p>
        </p:txBody>
      </p:sp>
      <p:pic>
        <p:nvPicPr>
          <p:cNvPr id="22541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500438"/>
            <a:ext cx="10033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2" name="ZoneTexte 19"/>
          <p:cNvSpPr txBox="1">
            <a:spLocks noChangeArrowheads="1"/>
          </p:cNvSpPr>
          <p:nvPr/>
        </p:nvSpPr>
        <p:spPr bwMode="auto">
          <a:xfrm>
            <a:off x="395288" y="5805488"/>
            <a:ext cx="2211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 président du jury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/>
      <p:bldP spid="22539" grpId="0"/>
      <p:bldP spid="22540" grpId="0"/>
      <p:bldP spid="225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r-FR" altLang="fr-FR" smtClean="0"/>
              <a:t>Pourquoi décrire toutes les personnes en relation avec le docteur ?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12875"/>
            <a:ext cx="6080125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r>
              <a:rPr lang="fr-FR" altLang="fr-FR" smtClean="0"/>
              <a:t>Et les organismes ?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75007"/>
            <a:ext cx="5173166" cy="31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5508104" cy="256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0"/>
          <p:cNvGrpSpPr>
            <a:grpSpLocks noChangeAspect="1"/>
          </p:cNvGrpSpPr>
          <p:nvPr/>
        </p:nvGrpSpPr>
        <p:grpSpPr bwMode="auto">
          <a:xfrm>
            <a:off x="5867400" y="2565400"/>
            <a:ext cx="1111250" cy="1266825"/>
            <a:chOff x="3090881" y="2109794"/>
            <a:chExt cx="1481138" cy="1688538"/>
          </a:xfrm>
        </p:grpSpPr>
        <p:pic>
          <p:nvPicPr>
            <p:cNvPr id="2460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881" y="2109794"/>
              <a:ext cx="1481138" cy="131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1" name="ZoneTexte 2"/>
            <p:cNvSpPr txBox="1">
              <a:spLocks noChangeArrowheads="1"/>
            </p:cNvSpPr>
            <p:nvPr/>
          </p:nvSpPr>
          <p:spPr bwMode="auto">
            <a:xfrm>
              <a:off x="3275856" y="3429000"/>
              <a:ext cx="12105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" pitchFamily="34" charset="0"/>
                </a:rPr>
                <a:t>Fondation</a:t>
              </a:r>
            </a:p>
          </p:txBody>
        </p:sp>
      </p:grpSp>
      <p:grpSp>
        <p:nvGrpSpPr>
          <p:cNvPr id="24579" name="Groupe 26"/>
          <p:cNvGrpSpPr>
            <a:grpSpLocks noChangeAspect="1"/>
          </p:cNvGrpSpPr>
          <p:nvPr/>
        </p:nvGrpSpPr>
        <p:grpSpPr bwMode="auto">
          <a:xfrm>
            <a:off x="2987675" y="908050"/>
            <a:ext cx="2408238" cy="1014413"/>
            <a:chOff x="2915816" y="2276872"/>
            <a:chExt cx="3211135" cy="1350035"/>
          </a:xfrm>
        </p:grpSpPr>
        <p:sp>
          <p:nvSpPr>
            <p:cNvPr id="24598" name="ZoneTexte 4"/>
            <p:cNvSpPr txBox="1">
              <a:spLocks noChangeArrowheads="1"/>
            </p:cNvSpPr>
            <p:nvPr/>
          </p:nvSpPr>
          <p:spPr bwMode="auto">
            <a:xfrm>
              <a:off x="2915816" y="3257575"/>
              <a:ext cx="32111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" pitchFamily="34" charset="0"/>
                </a:rPr>
                <a:t>Établissement de soutenance</a:t>
              </a:r>
            </a:p>
          </p:txBody>
        </p:sp>
        <p:pic>
          <p:nvPicPr>
            <p:cNvPr id="2459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2276872"/>
              <a:ext cx="1604963" cy="1100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e 27"/>
          <p:cNvGrpSpPr>
            <a:grpSpLocks noChangeAspect="1"/>
          </p:cNvGrpSpPr>
          <p:nvPr/>
        </p:nvGrpSpPr>
        <p:grpSpPr bwMode="auto">
          <a:xfrm>
            <a:off x="6192838" y="0"/>
            <a:ext cx="2159000" cy="1066800"/>
            <a:chOff x="6266289" y="2204864"/>
            <a:chExt cx="2877711" cy="1422068"/>
          </a:xfrm>
        </p:grpSpPr>
        <p:pic>
          <p:nvPicPr>
            <p:cNvPr id="2459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204864"/>
              <a:ext cx="132969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7" name="ZoneTexte 6"/>
            <p:cNvSpPr txBox="1">
              <a:spLocks noChangeArrowheads="1"/>
            </p:cNvSpPr>
            <p:nvPr/>
          </p:nvSpPr>
          <p:spPr bwMode="auto">
            <a:xfrm>
              <a:off x="6266289" y="3257600"/>
              <a:ext cx="28777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" pitchFamily="34" charset="0"/>
                </a:rPr>
                <a:t>Établissement de cotutelle</a:t>
              </a:r>
            </a:p>
          </p:txBody>
        </p:sp>
      </p:grpSp>
      <p:grpSp>
        <p:nvGrpSpPr>
          <p:cNvPr id="24581" name="Groupe 17"/>
          <p:cNvGrpSpPr>
            <a:grpSpLocks noChangeAspect="1"/>
          </p:cNvGrpSpPr>
          <p:nvPr/>
        </p:nvGrpSpPr>
        <p:grpSpPr bwMode="auto">
          <a:xfrm>
            <a:off x="3419475" y="4149725"/>
            <a:ext cx="1331913" cy="1195388"/>
            <a:chOff x="1331640" y="3789040"/>
            <a:chExt cx="1774845" cy="1593468"/>
          </a:xfrm>
        </p:grpSpPr>
        <p:pic>
          <p:nvPicPr>
            <p:cNvPr id="24594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3789040"/>
              <a:ext cx="1028700" cy="1266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5" name="ZoneTexte 8"/>
            <p:cNvSpPr txBox="1">
              <a:spLocks noChangeArrowheads="1"/>
            </p:cNvSpPr>
            <p:nvPr/>
          </p:nvSpPr>
          <p:spPr bwMode="auto">
            <a:xfrm>
              <a:off x="1331640" y="5013175"/>
              <a:ext cx="1774845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" pitchFamily="34" charset="0"/>
                </a:rPr>
                <a:t>Ecole doctorale</a:t>
              </a:r>
            </a:p>
          </p:txBody>
        </p:sp>
      </p:grpSp>
      <p:grpSp>
        <p:nvGrpSpPr>
          <p:cNvPr id="6" name="Groupe 21"/>
          <p:cNvGrpSpPr>
            <a:grpSpLocks noChangeAspect="1"/>
          </p:cNvGrpSpPr>
          <p:nvPr/>
        </p:nvGrpSpPr>
        <p:grpSpPr bwMode="auto">
          <a:xfrm>
            <a:off x="539750" y="4941888"/>
            <a:ext cx="925513" cy="1085850"/>
            <a:chOff x="6444208" y="4077073"/>
            <a:chExt cx="1236236" cy="1449451"/>
          </a:xfrm>
        </p:grpSpPr>
        <p:pic>
          <p:nvPicPr>
            <p:cNvPr id="24592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4077073"/>
              <a:ext cx="1176338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3" name="ZoneTexte 10"/>
            <p:cNvSpPr txBox="1">
              <a:spLocks noChangeArrowheads="1"/>
            </p:cNvSpPr>
            <p:nvPr/>
          </p:nvSpPr>
          <p:spPr bwMode="auto">
            <a:xfrm>
              <a:off x="6444208" y="5157192"/>
              <a:ext cx="12362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" pitchFamily="34" charset="0"/>
                </a:rPr>
                <a:t>Entreprise</a:t>
              </a:r>
            </a:p>
          </p:txBody>
        </p:sp>
      </p:grpSp>
      <p:grpSp>
        <p:nvGrpSpPr>
          <p:cNvPr id="7" name="Groupe 19"/>
          <p:cNvGrpSpPr>
            <a:grpSpLocks noChangeAspect="1"/>
          </p:cNvGrpSpPr>
          <p:nvPr/>
        </p:nvGrpSpPr>
        <p:grpSpPr bwMode="auto">
          <a:xfrm>
            <a:off x="395288" y="0"/>
            <a:ext cx="1022350" cy="1120775"/>
            <a:chOff x="0" y="0"/>
            <a:chExt cx="1362075" cy="1494076"/>
          </a:xfrm>
        </p:grpSpPr>
        <p:pic>
          <p:nvPicPr>
            <p:cNvPr id="24590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62075" cy="1185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1" name="ZoneTexte 12"/>
            <p:cNvSpPr txBox="1">
              <a:spLocks noChangeArrowheads="1"/>
            </p:cNvSpPr>
            <p:nvPr/>
          </p:nvSpPr>
          <p:spPr bwMode="auto">
            <a:xfrm>
              <a:off x="0" y="1124744"/>
              <a:ext cx="13516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" pitchFamily="34" charset="0"/>
                </a:rPr>
                <a:t>Laboratoire</a:t>
              </a:r>
            </a:p>
          </p:txBody>
        </p:sp>
      </p:grpSp>
      <p:grpSp>
        <p:nvGrpSpPr>
          <p:cNvPr id="8" name="Groupe 24"/>
          <p:cNvGrpSpPr>
            <a:grpSpLocks noChangeAspect="1"/>
          </p:cNvGrpSpPr>
          <p:nvPr/>
        </p:nvGrpSpPr>
        <p:grpSpPr bwMode="auto">
          <a:xfrm>
            <a:off x="0" y="2420938"/>
            <a:ext cx="1735138" cy="1193800"/>
            <a:chOff x="3995936" y="5013176"/>
            <a:chExt cx="2313454" cy="1593468"/>
          </a:xfrm>
        </p:grpSpPr>
        <p:pic>
          <p:nvPicPr>
            <p:cNvPr id="24588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5013176"/>
              <a:ext cx="1390650" cy="1266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9" name="ZoneTexte 14"/>
            <p:cNvSpPr txBox="1">
              <a:spLocks noChangeArrowheads="1"/>
            </p:cNvSpPr>
            <p:nvPr/>
          </p:nvSpPr>
          <p:spPr bwMode="auto">
            <a:xfrm>
              <a:off x="3995936" y="6237312"/>
              <a:ext cx="23134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" pitchFamily="34" charset="0"/>
                </a:rPr>
                <a:t>Equipe de recherche</a:t>
              </a:r>
            </a:p>
          </p:txBody>
        </p:sp>
      </p:grpSp>
      <p:grpSp>
        <p:nvGrpSpPr>
          <p:cNvPr id="9" name="Groupe 18"/>
          <p:cNvGrpSpPr>
            <a:grpSpLocks noChangeAspect="1"/>
          </p:cNvGrpSpPr>
          <p:nvPr/>
        </p:nvGrpSpPr>
        <p:grpSpPr bwMode="auto">
          <a:xfrm>
            <a:off x="6084888" y="4941888"/>
            <a:ext cx="1377950" cy="1139825"/>
            <a:chOff x="0" y="4293096"/>
            <a:chExt cx="1838965" cy="1521460"/>
          </a:xfrm>
        </p:grpSpPr>
        <p:pic>
          <p:nvPicPr>
            <p:cNvPr id="24586" name="Picture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293096"/>
              <a:ext cx="132873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7" name="ZoneTexte 16"/>
            <p:cNvSpPr txBox="1">
              <a:spLocks noChangeArrowheads="1"/>
            </p:cNvSpPr>
            <p:nvPr/>
          </p:nvSpPr>
          <p:spPr bwMode="auto">
            <a:xfrm>
              <a:off x="0" y="5445224"/>
              <a:ext cx="18389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" pitchFamily="34" charset="0"/>
                </a:rPr>
                <a:t>Autre partenaire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>
          <a:xfrm>
            <a:off x="467544" y="20805"/>
            <a:ext cx="8229600" cy="1143000"/>
          </a:xfrm>
        </p:spPr>
        <p:txBody>
          <a:bodyPr/>
          <a:lstStyle/>
          <a:p>
            <a:r>
              <a:rPr lang="fr-FR" altLang="fr-FR" dirty="0" smtClean="0"/>
              <a:t>Définitions</a:t>
            </a:r>
          </a:p>
        </p:txBody>
      </p:sp>
      <p:sp>
        <p:nvSpPr>
          <p:cNvPr id="2560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525963"/>
          </a:xfrm>
        </p:spPr>
        <p:txBody>
          <a:bodyPr/>
          <a:lstStyle/>
          <a:p>
            <a:r>
              <a:rPr lang="fr-FR" altLang="fr-FR" dirty="0" smtClean="0"/>
              <a:t>Cf. </a:t>
            </a:r>
            <a:r>
              <a:rPr lang="fr-FR" altLang="fr-FR" b="1" dirty="0" smtClean="0"/>
              <a:t>recommandation TEF </a:t>
            </a:r>
            <a:r>
              <a:rPr lang="fr-FR" altLang="fr-FR" dirty="0" smtClean="0"/>
              <a:t>(thèses électroniques françaises) en 2006 = </a:t>
            </a:r>
            <a:r>
              <a:rPr lang="fr-FR" altLang="fr-FR" dirty="0" smtClean="0">
                <a:hlinkClick r:id="rId3"/>
              </a:rPr>
              <a:t>http://www.abes.fr/abes/documents/tef/recommandation/index.html</a:t>
            </a:r>
            <a:endParaRPr lang="fr-FR" altLang="fr-FR" dirty="0" smtClean="0"/>
          </a:p>
          <a:p>
            <a:r>
              <a:rPr lang="fr-FR" altLang="fr-FR" dirty="0" smtClean="0"/>
              <a:t>Définitions reprises dans le </a:t>
            </a:r>
            <a:r>
              <a:rPr lang="fr-FR" altLang="fr-FR" b="1" dirty="0" smtClean="0"/>
              <a:t>Guide méthodologique</a:t>
            </a:r>
            <a:r>
              <a:rPr lang="fr-FR" altLang="fr-FR" dirty="0" smtClean="0"/>
              <a:t> du Sudoc (</a:t>
            </a:r>
            <a:r>
              <a:rPr lang="fr-FR" altLang="fr-FR" b="1" dirty="0" smtClean="0"/>
              <a:t>Table des codes de fonction </a:t>
            </a:r>
            <a:r>
              <a:rPr lang="fr-FR" altLang="fr-FR" dirty="0" smtClean="0"/>
              <a:t>applicables en sous-zone $4 du bloc 7XX bibliographique) = </a:t>
            </a:r>
            <a:r>
              <a:rPr lang="fr-FR" altLang="fr-FR" dirty="0" smtClean="0">
                <a:hlinkClick r:id="rId4"/>
              </a:rPr>
              <a:t>http://documentation.abes.fr/sudoc/formats/unmb/DonneesCodees/CodesFonctions.htm</a:t>
            </a:r>
            <a:endParaRPr lang="fr-FR" alt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La description du jury et des partenaires de recherche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627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sz="4800" smtClean="0">
                <a:solidFill>
                  <a:schemeClr val="tx1"/>
                </a:solidFill>
              </a:rPr>
              <a:t>Le problème jusqu’en octobre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518525" cy="1143000"/>
          </a:xfrm>
        </p:spPr>
        <p:txBody>
          <a:bodyPr/>
          <a:lstStyle/>
          <a:p>
            <a:r>
              <a:rPr lang="fr-FR" altLang="fr-FR" smtClean="0"/>
              <a:t>Jusqu’en octobre 2014, disparité de traitement selon les applications</a:t>
            </a:r>
          </a:p>
        </p:txBody>
      </p:sp>
      <p:sp>
        <p:nvSpPr>
          <p:cNvPr id="2765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z="2800" dirty="0" smtClean="0"/>
              <a:t>Les personnes en lien avec la thèse pouvaient être décrites finement dans STEP et dans STAR grâce à la granularité du modèle de données TEF (thèses électroniques françaises).</a:t>
            </a:r>
          </a:p>
          <a:p>
            <a:endParaRPr lang="fr-FR" altLang="fr-FR" sz="2800" dirty="0" smtClean="0"/>
          </a:p>
          <a:p>
            <a:r>
              <a:rPr lang="fr-FR" altLang="fr-FR" sz="2800" dirty="0" smtClean="0"/>
              <a:t>Dans le Sudoc, avec l’outil WinIBW, les codes de fonction Unimarc standard (3e édition anglaise, 6e édition française) étaient utilisables mais ne couvraient pas tous les besoins.</a:t>
            </a:r>
          </a:p>
          <a:p>
            <a:endParaRPr lang="fr-FR" alt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73463"/>
            <a:ext cx="9620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112712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500438"/>
            <a:ext cx="9382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1014413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0"/>
            <a:ext cx="1265238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700213"/>
            <a:ext cx="1111250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1620837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ZoneTexte 14"/>
          <p:cNvSpPr txBox="1">
            <a:spLocks noChangeArrowheads="1"/>
          </p:cNvSpPr>
          <p:nvPr/>
        </p:nvSpPr>
        <p:spPr bwMode="auto">
          <a:xfrm>
            <a:off x="3276600" y="4292600"/>
            <a:ext cx="2492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  doctorant / docteur</a:t>
            </a:r>
          </a:p>
        </p:txBody>
      </p:sp>
      <p:sp>
        <p:nvSpPr>
          <p:cNvPr id="22538" name="ZoneTexte 15"/>
          <p:cNvSpPr txBox="1">
            <a:spLocks noChangeArrowheads="1"/>
          </p:cNvSpPr>
          <p:nvPr/>
        </p:nvSpPr>
        <p:spPr bwMode="auto">
          <a:xfrm>
            <a:off x="468313" y="2349500"/>
            <a:ext cx="2581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Les directeurs de thèse</a:t>
            </a:r>
          </a:p>
        </p:txBody>
      </p:sp>
      <p:sp>
        <p:nvSpPr>
          <p:cNvPr id="22539" name="ZoneTexte 16"/>
          <p:cNvSpPr txBox="1">
            <a:spLocks noChangeArrowheads="1"/>
          </p:cNvSpPr>
          <p:nvPr/>
        </p:nvSpPr>
        <p:spPr bwMode="auto">
          <a:xfrm>
            <a:off x="6732588" y="2205038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Les rapporteurs</a:t>
            </a:r>
          </a:p>
        </p:txBody>
      </p:sp>
      <p:sp>
        <p:nvSpPr>
          <p:cNvPr id="22540" name="ZoneTexte 17"/>
          <p:cNvSpPr txBox="1">
            <a:spLocks noChangeArrowheads="1"/>
          </p:cNvSpPr>
          <p:nvPr/>
        </p:nvSpPr>
        <p:spPr bwMode="auto">
          <a:xfrm>
            <a:off x="6588125" y="5805488"/>
            <a:ext cx="2338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Les membres du jury</a:t>
            </a:r>
          </a:p>
        </p:txBody>
      </p:sp>
      <p:pic>
        <p:nvPicPr>
          <p:cNvPr id="28685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500438"/>
            <a:ext cx="10033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2" name="ZoneTexte 19"/>
          <p:cNvSpPr txBox="1">
            <a:spLocks noChangeArrowheads="1"/>
          </p:cNvSpPr>
          <p:nvPr/>
        </p:nvSpPr>
        <p:spPr bwMode="auto">
          <a:xfrm>
            <a:off x="395288" y="5805488"/>
            <a:ext cx="2211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 président du jury</a:t>
            </a:r>
          </a:p>
        </p:txBody>
      </p:sp>
      <p:sp>
        <p:nvSpPr>
          <p:cNvPr id="28687" name="ZoneTexte 14"/>
          <p:cNvSpPr txBox="1">
            <a:spLocks noChangeArrowheads="1"/>
          </p:cNvSpPr>
          <p:nvPr/>
        </p:nvSpPr>
        <p:spPr bwMode="auto">
          <a:xfrm>
            <a:off x="395288" y="2708275"/>
            <a:ext cx="2305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&lt;tef:directeurThese&gt;</a:t>
            </a:r>
          </a:p>
        </p:txBody>
      </p:sp>
      <p:sp>
        <p:nvSpPr>
          <p:cNvPr id="28688" name="Rectangle 15"/>
          <p:cNvSpPr>
            <a:spLocks noChangeArrowheads="1"/>
          </p:cNvSpPr>
          <p:nvPr/>
        </p:nvSpPr>
        <p:spPr bwMode="auto">
          <a:xfrm>
            <a:off x="468313" y="6092825"/>
            <a:ext cx="215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&lt;tef:presidentJury&gt;</a:t>
            </a:r>
            <a:endParaRPr lang="fr-FR" altLang="fr-FR" sz="1800" b="1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28689" name="ZoneTexte 17"/>
          <p:cNvSpPr txBox="1">
            <a:spLocks noChangeArrowheads="1"/>
          </p:cNvSpPr>
          <p:nvPr/>
        </p:nvSpPr>
        <p:spPr bwMode="auto">
          <a:xfrm>
            <a:off x="3348038" y="4652963"/>
            <a:ext cx="194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&lt;tef:auteur&gt;</a:t>
            </a:r>
          </a:p>
        </p:txBody>
      </p:sp>
      <p:sp>
        <p:nvSpPr>
          <p:cNvPr id="28690" name="ZoneTexte 18"/>
          <p:cNvSpPr txBox="1">
            <a:spLocks noChangeArrowheads="1"/>
          </p:cNvSpPr>
          <p:nvPr/>
        </p:nvSpPr>
        <p:spPr bwMode="auto">
          <a:xfrm>
            <a:off x="6084888" y="2565400"/>
            <a:ext cx="2232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&lt;tef:rapporteur&gt;</a:t>
            </a:r>
          </a:p>
        </p:txBody>
      </p:sp>
      <p:sp>
        <p:nvSpPr>
          <p:cNvPr id="28691" name="ZoneTexte 19"/>
          <p:cNvSpPr txBox="1">
            <a:spLocks noChangeArrowheads="1"/>
          </p:cNvSpPr>
          <p:nvPr/>
        </p:nvSpPr>
        <p:spPr bwMode="auto">
          <a:xfrm>
            <a:off x="6659563" y="6165850"/>
            <a:ext cx="2089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&lt;tef:membreJury&gt;</a:t>
            </a:r>
          </a:p>
        </p:txBody>
      </p:sp>
      <p:sp>
        <p:nvSpPr>
          <p:cNvPr id="28692" name="ZoneTexte 20"/>
          <p:cNvSpPr txBox="1">
            <a:spLocks noChangeArrowheads="1"/>
          </p:cNvSpPr>
          <p:nvPr/>
        </p:nvSpPr>
        <p:spPr bwMode="auto">
          <a:xfrm>
            <a:off x="468313" y="3068638"/>
            <a:ext cx="259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$4</a:t>
            </a:r>
            <a:r>
              <a:rPr lang="fr-FR" altLang="fr-FR" sz="1800">
                <a:solidFill>
                  <a:srgbClr val="0070C0"/>
                </a:solidFill>
                <a:latin typeface="Arial" pitchFamily="34" charset="0"/>
              </a:rPr>
              <a:t>727</a:t>
            </a:r>
          </a:p>
        </p:txBody>
      </p:sp>
      <p:sp>
        <p:nvSpPr>
          <p:cNvPr id="28693" name="ZoneTexte 22"/>
          <p:cNvSpPr txBox="1">
            <a:spLocks noChangeArrowheads="1"/>
          </p:cNvSpPr>
          <p:nvPr/>
        </p:nvSpPr>
        <p:spPr bwMode="auto">
          <a:xfrm>
            <a:off x="3492500" y="5013325"/>
            <a:ext cx="1871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$4</a:t>
            </a:r>
            <a:r>
              <a:rPr lang="fr-FR" altLang="fr-FR" sz="1800">
                <a:solidFill>
                  <a:srgbClr val="0070C0"/>
                </a:solidFill>
                <a:latin typeface="Arial" pitchFamily="34" charset="0"/>
              </a:rPr>
              <a:t>070</a:t>
            </a:r>
          </a:p>
        </p:txBody>
      </p:sp>
      <p:sp>
        <p:nvSpPr>
          <p:cNvPr id="28694" name="ZoneTexte 24"/>
          <p:cNvSpPr txBox="1">
            <a:spLocks noChangeArrowheads="1"/>
          </p:cNvSpPr>
          <p:nvPr/>
        </p:nvSpPr>
        <p:spPr bwMode="auto">
          <a:xfrm>
            <a:off x="6804025" y="6488113"/>
            <a:ext cx="1871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$4</a:t>
            </a:r>
            <a:r>
              <a:rPr lang="fr-FR" altLang="fr-FR" sz="1800">
                <a:solidFill>
                  <a:srgbClr val="0070C0"/>
                </a:solidFill>
                <a:latin typeface="Arial" pitchFamily="34" charset="0"/>
              </a:rPr>
              <a:t>555</a:t>
            </a:r>
            <a:endParaRPr lang="fr-FR" altLang="fr-FR" sz="1800" b="1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539750" y="6488113"/>
            <a:ext cx="3168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  <a:latin typeface="Arial" pitchFamily="34" charset="0"/>
              </a:rPr>
              <a:t>Impossible dans le Sudoc</a:t>
            </a:r>
          </a:p>
        </p:txBody>
      </p:sp>
      <p:sp>
        <p:nvSpPr>
          <p:cNvPr id="28" name="ZoneTexte 27"/>
          <p:cNvSpPr txBox="1">
            <a:spLocks noChangeArrowheads="1"/>
          </p:cNvSpPr>
          <p:nvPr/>
        </p:nvSpPr>
        <p:spPr bwMode="auto">
          <a:xfrm>
            <a:off x="5975350" y="2924175"/>
            <a:ext cx="3168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  <a:latin typeface="Arial" pitchFamily="34" charset="0"/>
              </a:rPr>
              <a:t>Impossible dans le Sudoc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e 20"/>
          <p:cNvGrpSpPr>
            <a:grpSpLocks noChangeAspect="1"/>
          </p:cNvGrpSpPr>
          <p:nvPr/>
        </p:nvGrpSpPr>
        <p:grpSpPr bwMode="auto">
          <a:xfrm>
            <a:off x="5867400" y="2565400"/>
            <a:ext cx="1111250" cy="1266825"/>
            <a:chOff x="3090881" y="2109794"/>
            <a:chExt cx="1481138" cy="1688538"/>
          </a:xfrm>
        </p:grpSpPr>
        <p:pic>
          <p:nvPicPr>
            <p:cNvPr id="2973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881" y="2109794"/>
              <a:ext cx="1481138" cy="131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37" name="ZoneTexte 2"/>
            <p:cNvSpPr txBox="1">
              <a:spLocks noChangeArrowheads="1"/>
            </p:cNvSpPr>
            <p:nvPr/>
          </p:nvSpPr>
          <p:spPr bwMode="auto">
            <a:xfrm>
              <a:off x="3275856" y="3429000"/>
              <a:ext cx="12105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" pitchFamily="34" charset="0"/>
                </a:rPr>
                <a:t>Fondation</a:t>
              </a:r>
            </a:p>
          </p:txBody>
        </p:sp>
      </p:grpSp>
      <p:grpSp>
        <p:nvGrpSpPr>
          <p:cNvPr id="29699" name="Groupe 26"/>
          <p:cNvGrpSpPr>
            <a:grpSpLocks noChangeAspect="1"/>
          </p:cNvGrpSpPr>
          <p:nvPr/>
        </p:nvGrpSpPr>
        <p:grpSpPr bwMode="auto">
          <a:xfrm>
            <a:off x="2987675" y="908050"/>
            <a:ext cx="2408238" cy="1014413"/>
            <a:chOff x="2915816" y="2276872"/>
            <a:chExt cx="3211135" cy="1350035"/>
          </a:xfrm>
        </p:grpSpPr>
        <p:sp>
          <p:nvSpPr>
            <p:cNvPr id="29734" name="ZoneTexte 4"/>
            <p:cNvSpPr txBox="1">
              <a:spLocks noChangeArrowheads="1"/>
            </p:cNvSpPr>
            <p:nvPr/>
          </p:nvSpPr>
          <p:spPr bwMode="auto">
            <a:xfrm>
              <a:off x="2915816" y="3257575"/>
              <a:ext cx="32111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" pitchFamily="34" charset="0"/>
                </a:rPr>
                <a:t>Établissement de soutenance</a:t>
              </a:r>
            </a:p>
          </p:txBody>
        </p:sp>
        <p:pic>
          <p:nvPicPr>
            <p:cNvPr id="2973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2276872"/>
              <a:ext cx="1604963" cy="1100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00" name="Groupe 27"/>
          <p:cNvGrpSpPr>
            <a:grpSpLocks noChangeAspect="1"/>
          </p:cNvGrpSpPr>
          <p:nvPr/>
        </p:nvGrpSpPr>
        <p:grpSpPr bwMode="auto">
          <a:xfrm>
            <a:off x="6192838" y="0"/>
            <a:ext cx="2159000" cy="1066800"/>
            <a:chOff x="6266289" y="2204864"/>
            <a:chExt cx="2877711" cy="1422068"/>
          </a:xfrm>
        </p:grpSpPr>
        <p:pic>
          <p:nvPicPr>
            <p:cNvPr id="2973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204864"/>
              <a:ext cx="132969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33" name="ZoneTexte 6"/>
            <p:cNvSpPr txBox="1">
              <a:spLocks noChangeArrowheads="1"/>
            </p:cNvSpPr>
            <p:nvPr/>
          </p:nvSpPr>
          <p:spPr bwMode="auto">
            <a:xfrm>
              <a:off x="6266289" y="3257600"/>
              <a:ext cx="28777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" pitchFamily="34" charset="0"/>
                </a:rPr>
                <a:t>Établissement de cotutelle</a:t>
              </a:r>
            </a:p>
          </p:txBody>
        </p:sp>
      </p:grpSp>
      <p:grpSp>
        <p:nvGrpSpPr>
          <p:cNvPr id="29701" name="Groupe 17"/>
          <p:cNvGrpSpPr>
            <a:grpSpLocks noChangeAspect="1"/>
          </p:cNvGrpSpPr>
          <p:nvPr/>
        </p:nvGrpSpPr>
        <p:grpSpPr bwMode="auto">
          <a:xfrm>
            <a:off x="3419475" y="4149725"/>
            <a:ext cx="1331913" cy="1195388"/>
            <a:chOff x="1331640" y="3789040"/>
            <a:chExt cx="1774845" cy="1593468"/>
          </a:xfrm>
        </p:grpSpPr>
        <p:pic>
          <p:nvPicPr>
            <p:cNvPr id="29730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3789040"/>
              <a:ext cx="1028700" cy="1266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31" name="ZoneTexte 8"/>
            <p:cNvSpPr txBox="1">
              <a:spLocks noChangeArrowheads="1"/>
            </p:cNvSpPr>
            <p:nvPr/>
          </p:nvSpPr>
          <p:spPr bwMode="auto">
            <a:xfrm>
              <a:off x="1331640" y="5013175"/>
              <a:ext cx="1774845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" pitchFamily="34" charset="0"/>
                </a:rPr>
                <a:t>Ecole doctorale</a:t>
              </a:r>
            </a:p>
          </p:txBody>
        </p:sp>
      </p:grpSp>
      <p:grpSp>
        <p:nvGrpSpPr>
          <p:cNvPr id="29702" name="Groupe 21"/>
          <p:cNvGrpSpPr>
            <a:grpSpLocks noChangeAspect="1"/>
          </p:cNvGrpSpPr>
          <p:nvPr/>
        </p:nvGrpSpPr>
        <p:grpSpPr bwMode="auto">
          <a:xfrm>
            <a:off x="539750" y="4941888"/>
            <a:ext cx="925513" cy="1085850"/>
            <a:chOff x="6444208" y="4077073"/>
            <a:chExt cx="1236236" cy="1449451"/>
          </a:xfrm>
        </p:grpSpPr>
        <p:pic>
          <p:nvPicPr>
            <p:cNvPr id="29728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4077073"/>
              <a:ext cx="1176338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9" name="ZoneTexte 10"/>
            <p:cNvSpPr txBox="1">
              <a:spLocks noChangeArrowheads="1"/>
            </p:cNvSpPr>
            <p:nvPr/>
          </p:nvSpPr>
          <p:spPr bwMode="auto">
            <a:xfrm>
              <a:off x="6444208" y="5157192"/>
              <a:ext cx="12362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" pitchFamily="34" charset="0"/>
                </a:rPr>
                <a:t>Entreprise</a:t>
              </a:r>
            </a:p>
          </p:txBody>
        </p:sp>
      </p:grpSp>
      <p:grpSp>
        <p:nvGrpSpPr>
          <p:cNvPr id="29703" name="Groupe 19"/>
          <p:cNvGrpSpPr>
            <a:grpSpLocks noChangeAspect="1"/>
          </p:cNvGrpSpPr>
          <p:nvPr/>
        </p:nvGrpSpPr>
        <p:grpSpPr bwMode="auto">
          <a:xfrm>
            <a:off x="395288" y="0"/>
            <a:ext cx="1022350" cy="1120775"/>
            <a:chOff x="0" y="0"/>
            <a:chExt cx="1362075" cy="1494076"/>
          </a:xfrm>
        </p:grpSpPr>
        <p:pic>
          <p:nvPicPr>
            <p:cNvPr id="29726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62075" cy="1185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7" name="ZoneTexte 12"/>
            <p:cNvSpPr txBox="1">
              <a:spLocks noChangeArrowheads="1"/>
            </p:cNvSpPr>
            <p:nvPr/>
          </p:nvSpPr>
          <p:spPr bwMode="auto">
            <a:xfrm>
              <a:off x="0" y="1124744"/>
              <a:ext cx="13516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" pitchFamily="34" charset="0"/>
                </a:rPr>
                <a:t>Laboratoire</a:t>
              </a:r>
            </a:p>
          </p:txBody>
        </p:sp>
      </p:grpSp>
      <p:grpSp>
        <p:nvGrpSpPr>
          <p:cNvPr id="29704" name="Groupe 24"/>
          <p:cNvGrpSpPr>
            <a:grpSpLocks noChangeAspect="1"/>
          </p:cNvGrpSpPr>
          <p:nvPr/>
        </p:nvGrpSpPr>
        <p:grpSpPr bwMode="auto">
          <a:xfrm>
            <a:off x="0" y="2420938"/>
            <a:ext cx="1735138" cy="1193800"/>
            <a:chOff x="3995936" y="5013176"/>
            <a:chExt cx="2313454" cy="1593468"/>
          </a:xfrm>
        </p:grpSpPr>
        <p:pic>
          <p:nvPicPr>
            <p:cNvPr id="29724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5013176"/>
              <a:ext cx="1390650" cy="1266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5" name="ZoneTexte 14"/>
            <p:cNvSpPr txBox="1">
              <a:spLocks noChangeArrowheads="1"/>
            </p:cNvSpPr>
            <p:nvPr/>
          </p:nvSpPr>
          <p:spPr bwMode="auto">
            <a:xfrm>
              <a:off x="3995936" y="6237312"/>
              <a:ext cx="23134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" pitchFamily="34" charset="0"/>
                </a:rPr>
                <a:t>Equipe de recherche</a:t>
              </a:r>
            </a:p>
          </p:txBody>
        </p:sp>
      </p:grpSp>
      <p:grpSp>
        <p:nvGrpSpPr>
          <p:cNvPr id="29705" name="Groupe 18"/>
          <p:cNvGrpSpPr>
            <a:grpSpLocks noChangeAspect="1"/>
          </p:cNvGrpSpPr>
          <p:nvPr/>
        </p:nvGrpSpPr>
        <p:grpSpPr bwMode="auto">
          <a:xfrm>
            <a:off x="6084888" y="4941888"/>
            <a:ext cx="1377950" cy="1139825"/>
            <a:chOff x="0" y="4293096"/>
            <a:chExt cx="1838965" cy="1521460"/>
          </a:xfrm>
        </p:grpSpPr>
        <p:pic>
          <p:nvPicPr>
            <p:cNvPr id="29722" name="Picture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293096"/>
              <a:ext cx="132873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3" name="ZoneTexte 16"/>
            <p:cNvSpPr txBox="1">
              <a:spLocks noChangeArrowheads="1"/>
            </p:cNvSpPr>
            <p:nvPr/>
          </p:nvSpPr>
          <p:spPr bwMode="auto">
            <a:xfrm>
              <a:off x="0" y="5445224"/>
              <a:ext cx="18389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" pitchFamily="34" charset="0"/>
                </a:rPr>
                <a:t>Autre partenaire</a:t>
              </a:r>
            </a:p>
          </p:txBody>
        </p:sp>
      </p:grpSp>
      <p:sp>
        <p:nvSpPr>
          <p:cNvPr id="29706" name="Rectangle 25"/>
          <p:cNvSpPr>
            <a:spLocks noChangeArrowheads="1"/>
          </p:cNvSpPr>
          <p:nvPr/>
        </p:nvSpPr>
        <p:spPr bwMode="auto">
          <a:xfrm>
            <a:off x="5830888" y="3860800"/>
            <a:ext cx="33131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Arial" pitchFamily="34" charset="0"/>
              </a:rPr>
              <a:t>&lt;tef:partenaireRecherche type="fondation"&gt;</a:t>
            </a:r>
          </a:p>
        </p:txBody>
      </p:sp>
      <p:sp>
        <p:nvSpPr>
          <p:cNvPr id="29707" name="Rectangle 26"/>
          <p:cNvSpPr>
            <a:spLocks noChangeArrowheads="1"/>
          </p:cNvSpPr>
          <p:nvPr/>
        </p:nvSpPr>
        <p:spPr bwMode="auto">
          <a:xfrm>
            <a:off x="6011863" y="6165850"/>
            <a:ext cx="33131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Arial" pitchFamily="34" charset="0"/>
              </a:rPr>
              <a:t>&lt;tef:partenaireRecherche type="autreType"&gt;</a:t>
            </a:r>
          </a:p>
        </p:txBody>
      </p:sp>
      <p:sp>
        <p:nvSpPr>
          <p:cNvPr id="29708" name="Rectangle 27"/>
          <p:cNvSpPr>
            <a:spLocks noChangeArrowheads="1"/>
          </p:cNvSpPr>
          <p:nvPr/>
        </p:nvSpPr>
        <p:spPr bwMode="auto">
          <a:xfrm>
            <a:off x="0" y="1125538"/>
            <a:ext cx="3313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Arial" pitchFamily="34" charset="0"/>
              </a:rPr>
              <a:t>&lt;tef:partenaireRecherche type="laboratoire"&gt;</a:t>
            </a:r>
          </a:p>
        </p:txBody>
      </p:sp>
      <p:sp>
        <p:nvSpPr>
          <p:cNvPr id="29709" name="Rectangle 28"/>
          <p:cNvSpPr>
            <a:spLocks noChangeArrowheads="1"/>
          </p:cNvSpPr>
          <p:nvPr/>
        </p:nvSpPr>
        <p:spPr bwMode="auto">
          <a:xfrm>
            <a:off x="0" y="3644900"/>
            <a:ext cx="4140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Arial" pitchFamily="34" charset="0"/>
              </a:rPr>
              <a:t>&lt;tef:partenaireRecherche type="equipeRecherche"&gt;</a:t>
            </a:r>
          </a:p>
        </p:txBody>
      </p:sp>
      <p:sp>
        <p:nvSpPr>
          <p:cNvPr id="29710" name="Rectangle 29"/>
          <p:cNvSpPr>
            <a:spLocks noChangeArrowheads="1"/>
          </p:cNvSpPr>
          <p:nvPr/>
        </p:nvSpPr>
        <p:spPr bwMode="auto">
          <a:xfrm>
            <a:off x="0" y="6021388"/>
            <a:ext cx="414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Arial" pitchFamily="34" charset="0"/>
              </a:rPr>
              <a:t>&lt;tef:partenaireRecherche type="entreprise"&gt;</a:t>
            </a:r>
          </a:p>
        </p:txBody>
      </p:sp>
      <p:sp>
        <p:nvSpPr>
          <p:cNvPr id="29711" name="Rectangle 30"/>
          <p:cNvSpPr>
            <a:spLocks noChangeArrowheads="1"/>
          </p:cNvSpPr>
          <p:nvPr/>
        </p:nvSpPr>
        <p:spPr bwMode="auto">
          <a:xfrm>
            <a:off x="2916238" y="1916113"/>
            <a:ext cx="20272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Arial" pitchFamily="34" charset="0"/>
              </a:rPr>
              <a:t>&lt;tef:thesis.degree.grantor&gt;</a:t>
            </a:r>
          </a:p>
        </p:txBody>
      </p:sp>
      <p:sp>
        <p:nvSpPr>
          <p:cNvPr id="29712" name="Rectangle 31"/>
          <p:cNvSpPr>
            <a:spLocks noChangeArrowheads="1"/>
          </p:cNvSpPr>
          <p:nvPr/>
        </p:nvSpPr>
        <p:spPr bwMode="auto">
          <a:xfrm>
            <a:off x="6227763" y="1125538"/>
            <a:ext cx="256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Arial" pitchFamily="34" charset="0"/>
              </a:rPr>
              <a:t>second &lt;tef:thesis.degree.grantor&gt;</a:t>
            </a:r>
          </a:p>
        </p:txBody>
      </p:sp>
      <p:sp>
        <p:nvSpPr>
          <p:cNvPr id="29713" name="ZoneTexte 38"/>
          <p:cNvSpPr txBox="1">
            <a:spLocks noChangeArrowheads="1"/>
          </p:cNvSpPr>
          <p:nvPr/>
        </p:nvSpPr>
        <p:spPr bwMode="auto">
          <a:xfrm>
            <a:off x="6227763" y="1412875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Second $4</a:t>
            </a:r>
            <a:r>
              <a:rPr lang="fr-FR" altLang="fr-FR" sz="1800">
                <a:solidFill>
                  <a:srgbClr val="0070C0"/>
                </a:solidFill>
                <a:latin typeface="Arial" pitchFamily="34" charset="0"/>
              </a:rPr>
              <a:t>295</a:t>
            </a:r>
          </a:p>
        </p:txBody>
      </p:sp>
      <p:sp>
        <p:nvSpPr>
          <p:cNvPr id="29714" name="ZoneTexte 40"/>
          <p:cNvSpPr txBox="1">
            <a:spLocks noChangeArrowheads="1"/>
          </p:cNvSpPr>
          <p:nvPr/>
        </p:nvSpPr>
        <p:spPr bwMode="auto">
          <a:xfrm>
            <a:off x="3059113" y="2133600"/>
            <a:ext cx="1547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$4</a:t>
            </a:r>
            <a:r>
              <a:rPr lang="fr-FR" altLang="fr-FR" sz="1800">
                <a:solidFill>
                  <a:srgbClr val="0070C0"/>
                </a:solidFill>
                <a:latin typeface="Arial" pitchFamily="34" charset="0"/>
              </a:rPr>
              <a:t>295</a:t>
            </a:r>
          </a:p>
        </p:txBody>
      </p:sp>
      <p:sp>
        <p:nvSpPr>
          <p:cNvPr id="29715" name="Rectangle 41"/>
          <p:cNvSpPr>
            <a:spLocks noChangeArrowheads="1"/>
          </p:cNvSpPr>
          <p:nvPr/>
        </p:nvSpPr>
        <p:spPr bwMode="auto">
          <a:xfrm>
            <a:off x="3419475" y="5373688"/>
            <a:ext cx="160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Arial" pitchFamily="34" charset="0"/>
              </a:rPr>
              <a:t>&lt;tef:ecoleDoctorale&gt;</a:t>
            </a:r>
          </a:p>
        </p:txBody>
      </p:sp>
      <p:sp>
        <p:nvSpPr>
          <p:cNvPr id="43" name="ZoneTexte 42"/>
          <p:cNvSpPr txBox="1">
            <a:spLocks noChangeArrowheads="1"/>
          </p:cNvSpPr>
          <p:nvPr/>
        </p:nvSpPr>
        <p:spPr bwMode="auto">
          <a:xfrm>
            <a:off x="0" y="6237288"/>
            <a:ext cx="3168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  <a:latin typeface="Arial" pitchFamily="34" charset="0"/>
              </a:rPr>
              <a:t>Impossible dans le Sudoc</a:t>
            </a:r>
          </a:p>
        </p:txBody>
      </p:sp>
      <p:sp>
        <p:nvSpPr>
          <p:cNvPr id="44" name="ZoneTexte 43"/>
          <p:cNvSpPr txBox="1">
            <a:spLocks noChangeArrowheads="1"/>
          </p:cNvSpPr>
          <p:nvPr/>
        </p:nvSpPr>
        <p:spPr bwMode="auto">
          <a:xfrm>
            <a:off x="0" y="1341438"/>
            <a:ext cx="3168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  <a:latin typeface="Arial" pitchFamily="34" charset="0"/>
              </a:rPr>
              <a:t>Impossible dans le Sudoc</a:t>
            </a:r>
          </a:p>
        </p:txBody>
      </p:sp>
      <p:sp>
        <p:nvSpPr>
          <p:cNvPr id="45" name="ZoneTexte 44"/>
          <p:cNvSpPr txBox="1">
            <a:spLocks noChangeArrowheads="1"/>
          </p:cNvSpPr>
          <p:nvPr/>
        </p:nvSpPr>
        <p:spPr bwMode="auto">
          <a:xfrm>
            <a:off x="0" y="3933825"/>
            <a:ext cx="3168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  <a:latin typeface="Arial" pitchFamily="34" charset="0"/>
              </a:rPr>
              <a:t>Impossible dans le Sudoc</a:t>
            </a:r>
          </a:p>
        </p:txBody>
      </p:sp>
      <p:sp>
        <p:nvSpPr>
          <p:cNvPr id="46" name="ZoneTexte 45"/>
          <p:cNvSpPr txBox="1">
            <a:spLocks noChangeArrowheads="1"/>
          </p:cNvSpPr>
          <p:nvPr/>
        </p:nvSpPr>
        <p:spPr bwMode="auto">
          <a:xfrm>
            <a:off x="3492500" y="5589588"/>
            <a:ext cx="2232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  <a:latin typeface="Arial" pitchFamily="34" charset="0"/>
              </a:rPr>
              <a:t>Impossible dans le Sudoc</a:t>
            </a:r>
          </a:p>
        </p:txBody>
      </p:sp>
      <p:sp>
        <p:nvSpPr>
          <p:cNvPr id="47" name="ZoneTexte 46"/>
          <p:cNvSpPr txBox="1">
            <a:spLocks noChangeArrowheads="1"/>
          </p:cNvSpPr>
          <p:nvPr/>
        </p:nvSpPr>
        <p:spPr bwMode="auto">
          <a:xfrm>
            <a:off x="5975350" y="6488113"/>
            <a:ext cx="3168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  <a:latin typeface="Arial" pitchFamily="34" charset="0"/>
              </a:rPr>
              <a:t>Impossible dans le Sudoc</a:t>
            </a:r>
          </a:p>
        </p:txBody>
      </p:sp>
      <p:sp>
        <p:nvSpPr>
          <p:cNvPr id="48" name="ZoneTexte 47"/>
          <p:cNvSpPr txBox="1">
            <a:spLocks noChangeArrowheads="1"/>
          </p:cNvSpPr>
          <p:nvPr/>
        </p:nvSpPr>
        <p:spPr bwMode="auto">
          <a:xfrm>
            <a:off x="5975350" y="4149725"/>
            <a:ext cx="3168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  <a:latin typeface="Arial" pitchFamily="34" charset="0"/>
              </a:rPr>
              <a:t>Impossible dans le Sudoc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La description du jury et des partenaires de recherche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72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sz="4800" smtClean="0">
                <a:solidFill>
                  <a:schemeClr val="tx1"/>
                </a:solidFill>
              </a:rPr>
              <a:t>Les nouveaux codes de fonction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L’ « écosystème thèses » géré par l’ABES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724400"/>
            <a:ext cx="714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781300"/>
            <a:ext cx="7667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08275"/>
            <a:ext cx="7810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797425"/>
            <a:ext cx="5810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5" descr="H:\Departements\DEP\Projets\PortailTheses\Documents\Com\logo\logotype-star\monogramme\001-cmj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781300"/>
            <a:ext cx="60166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ZoneTexte 10"/>
          <p:cNvSpPr txBox="1">
            <a:spLocks noChangeArrowheads="1"/>
          </p:cNvSpPr>
          <p:nvPr/>
        </p:nvSpPr>
        <p:spPr bwMode="auto">
          <a:xfrm>
            <a:off x="1403350" y="3573463"/>
            <a:ext cx="75612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 </a:t>
            </a:r>
            <a:r>
              <a:rPr lang="fr-FR" altLang="fr-FR" sz="6600">
                <a:solidFill>
                  <a:srgbClr val="0070C0"/>
                </a:solidFill>
                <a:latin typeface="Arial" pitchFamily="34" charset="0"/>
              </a:rPr>
              <a:t>- - - - - - - - - - - - - </a:t>
            </a:r>
          </a:p>
        </p:txBody>
      </p:sp>
      <p:sp>
        <p:nvSpPr>
          <p:cNvPr id="4105" name="ZoneTexte 11"/>
          <p:cNvSpPr txBox="1">
            <a:spLocks noChangeArrowheads="1"/>
          </p:cNvSpPr>
          <p:nvPr/>
        </p:nvSpPr>
        <p:spPr bwMode="auto">
          <a:xfrm>
            <a:off x="179388" y="4941888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Consultation</a:t>
            </a:r>
          </a:p>
        </p:txBody>
      </p:sp>
      <p:sp>
        <p:nvSpPr>
          <p:cNvPr id="4106" name="ZoneTexte 12"/>
          <p:cNvSpPr txBox="1">
            <a:spLocks noChangeArrowheads="1"/>
          </p:cNvSpPr>
          <p:nvPr/>
        </p:nvSpPr>
        <p:spPr bwMode="auto">
          <a:xfrm>
            <a:off x="323850" y="2997200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fr-FR" altLang="fr-FR" smtClean="0"/>
              <a:t>De nouveaux codes de fonction</a:t>
            </a:r>
          </a:p>
        </p:txBody>
      </p:sp>
      <p:sp>
        <p:nvSpPr>
          <p:cNvPr id="31747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84576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fr-FR" altLang="fr-FR" sz="2800" dirty="0" smtClean="0"/>
              <a:t>=&gt; Création en octobre 2014 de </a:t>
            </a:r>
            <a:r>
              <a:rPr lang="fr-FR" altLang="fr-FR" sz="2800" dirty="0" smtClean="0">
                <a:solidFill>
                  <a:srgbClr val="0070C0"/>
                </a:solidFill>
              </a:rPr>
              <a:t>nouveaux codes de fonction</a:t>
            </a:r>
            <a:r>
              <a:rPr lang="fr-FR" altLang="fr-FR" sz="2800" dirty="0" smtClean="0"/>
              <a:t> pour les besoins du Sudoc</a:t>
            </a:r>
          </a:p>
          <a:p>
            <a:r>
              <a:rPr lang="fr-FR" altLang="fr-FR" sz="2800" dirty="0" smtClean="0"/>
              <a:t>Codes propres aux thèses soutenues en France à utiliser dans WinIBW</a:t>
            </a:r>
          </a:p>
          <a:p>
            <a:pPr lvl="2"/>
            <a:r>
              <a:rPr lang="fr-FR" altLang="fr-FR" sz="1800" dirty="0" smtClean="0"/>
              <a:t>956 président du jury</a:t>
            </a:r>
          </a:p>
          <a:p>
            <a:pPr lvl="2"/>
            <a:r>
              <a:rPr lang="fr-FR" altLang="fr-FR" sz="1800" dirty="0" smtClean="0"/>
              <a:t>958 rapporteur de la thèse</a:t>
            </a:r>
          </a:p>
          <a:p>
            <a:pPr lvl="2"/>
            <a:r>
              <a:rPr lang="fr-FR" altLang="fr-FR" sz="1800" dirty="0" smtClean="0"/>
              <a:t>995 organisme de cotutelle</a:t>
            </a:r>
          </a:p>
          <a:p>
            <a:pPr lvl="2"/>
            <a:r>
              <a:rPr lang="fr-FR" altLang="fr-FR" sz="1800" dirty="0" smtClean="0"/>
              <a:t>996 école doctorale</a:t>
            </a:r>
          </a:p>
          <a:p>
            <a:pPr lvl="2"/>
            <a:r>
              <a:rPr lang="fr-FR" altLang="fr-FR" sz="1800" dirty="0" smtClean="0"/>
              <a:t>981 laboratoire</a:t>
            </a:r>
          </a:p>
          <a:p>
            <a:pPr lvl="2"/>
            <a:r>
              <a:rPr lang="fr-FR" altLang="fr-FR" sz="1800" dirty="0" smtClean="0"/>
              <a:t>982 entreprise</a:t>
            </a:r>
          </a:p>
          <a:p>
            <a:pPr lvl="2"/>
            <a:r>
              <a:rPr lang="fr-FR" altLang="fr-FR" sz="1800" dirty="0" smtClean="0"/>
              <a:t>983 fondation</a:t>
            </a:r>
          </a:p>
          <a:p>
            <a:pPr lvl="2"/>
            <a:r>
              <a:rPr lang="fr-FR" altLang="fr-FR" sz="1800" dirty="0" smtClean="0"/>
              <a:t>984 équipe de recherche</a:t>
            </a:r>
          </a:p>
          <a:p>
            <a:pPr lvl="2"/>
            <a:r>
              <a:rPr lang="fr-FR" altLang="fr-FR" sz="1800" dirty="0" smtClean="0"/>
              <a:t>985 autre partenaire</a:t>
            </a:r>
            <a:endParaRPr lang="fr-FR" altLang="fr-FR" sz="1800" dirty="0" smtClean="0">
              <a:solidFill>
                <a:srgbClr val="FF0000"/>
              </a:solidFill>
            </a:endParaRPr>
          </a:p>
          <a:p>
            <a:endParaRPr lang="fr-FR" altLang="fr-FR" sz="2800" dirty="0" smtClean="0"/>
          </a:p>
          <a:p>
            <a:endParaRPr lang="fr-FR" alt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73463"/>
            <a:ext cx="9620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0"/>
            <a:ext cx="112712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500438"/>
            <a:ext cx="9382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1014413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0"/>
            <a:ext cx="1265237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700213"/>
            <a:ext cx="1111250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1620837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ZoneTexte 14"/>
          <p:cNvSpPr txBox="1">
            <a:spLocks noChangeArrowheads="1"/>
          </p:cNvSpPr>
          <p:nvPr/>
        </p:nvSpPr>
        <p:spPr bwMode="auto">
          <a:xfrm>
            <a:off x="3276600" y="4292600"/>
            <a:ext cx="2492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  doctorant / docteur</a:t>
            </a:r>
          </a:p>
        </p:txBody>
      </p:sp>
      <p:sp>
        <p:nvSpPr>
          <p:cNvPr id="22538" name="ZoneTexte 15"/>
          <p:cNvSpPr txBox="1">
            <a:spLocks noChangeArrowheads="1"/>
          </p:cNvSpPr>
          <p:nvPr/>
        </p:nvSpPr>
        <p:spPr bwMode="auto">
          <a:xfrm>
            <a:off x="468313" y="2349500"/>
            <a:ext cx="2581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Les directeurs de thèse</a:t>
            </a:r>
          </a:p>
        </p:txBody>
      </p:sp>
      <p:sp>
        <p:nvSpPr>
          <p:cNvPr id="22539" name="ZoneTexte 16"/>
          <p:cNvSpPr txBox="1">
            <a:spLocks noChangeArrowheads="1"/>
          </p:cNvSpPr>
          <p:nvPr/>
        </p:nvSpPr>
        <p:spPr bwMode="auto">
          <a:xfrm>
            <a:off x="6732588" y="2205038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Les rapporteurs</a:t>
            </a:r>
          </a:p>
        </p:txBody>
      </p:sp>
      <p:sp>
        <p:nvSpPr>
          <p:cNvPr id="22540" name="ZoneTexte 17"/>
          <p:cNvSpPr txBox="1">
            <a:spLocks noChangeArrowheads="1"/>
          </p:cNvSpPr>
          <p:nvPr/>
        </p:nvSpPr>
        <p:spPr bwMode="auto">
          <a:xfrm>
            <a:off x="6588125" y="5805488"/>
            <a:ext cx="2338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Les membres du jury</a:t>
            </a:r>
          </a:p>
        </p:txBody>
      </p:sp>
      <p:pic>
        <p:nvPicPr>
          <p:cNvPr id="32781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500438"/>
            <a:ext cx="10033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2" name="ZoneTexte 19"/>
          <p:cNvSpPr txBox="1">
            <a:spLocks noChangeArrowheads="1"/>
          </p:cNvSpPr>
          <p:nvPr/>
        </p:nvSpPr>
        <p:spPr bwMode="auto">
          <a:xfrm>
            <a:off x="395288" y="5805488"/>
            <a:ext cx="2211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 président du jury</a:t>
            </a:r>
          </a:p>
        </p:txBody>
      </p:sp>
      <p:sp>
        <p:nvSpPr>
          <p:cNvPr id="32783" name="ZoneTexte 14"/>
          <p:cNvSpPr txBox="1">
            <a:spLocks noChangeArrowheads="1"/>
          </p:cNvSpPr>
          <p:nvPr/>
        </p:nvSpPr>
        <p:spPr bwMode="auto">
          <a:xfrm>
            <a:off x="395288" y="2708275"/>
            <a:ext cx="2305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&lt;tef:directeurThese&gt;</a:t>
            </a:r>
          </a:p>
        </p:txBody>
      </p:sp>
      <p:sp>
        <p:nvSpPr>
          <p:cNvPr id="32784" name="Rectangle 15"/>
          <p:cNvSpPr>
            <a:spLocks noChangeArrowheads="1"/>
          </p:cNvSpPr>
          <p:nvPr/>
        </p:nvSpPr>
        <p:spPr bwMode="auto">
          <a:xfrm>
            <a:off x="468313" y="6092825"/>
            <a:ext cx="215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&lt;tef:presidentJury&gt;</a:t>
            </a:r>
            <a:endParaRPr lang="fr-FR" altLang="fr-FR" sz="1800" b="1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32785" name="ZoneTexte 17"/>
          <p:cNvSpPr txBox="1">
            <a:spLocks noChangeArrowheads="1"/>
          </p:cNvSpPr>
          <p:nvPr/>
        </p:nvSpPr>
        <p:spPr bwMode="auto">
          <a:xfrm>
            <a:off x="3348038" y="4652963"/>
            <a:ext cx="194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&lt;tef:auteur&gt;</a:t>
            </a:r>
          </a:p>
        </p:txBody>
      </p:sp>
      <p:sp>
        <p:nvSpPr>
          <p:cNvPr id="32786" name="ZoneTexte 18"/>
          <p:cNvSpPr txBox="1">
            <a:spLocks noChangeArrowheads="1"/>
          </p:cNvSpPr>
          <p:nvPr/>
        </p:nvSpPr>
        <p:spPr bwMode="auto">
          <a:xfrm>
            <a:off x="6659563" y="2565400"/>
            <a:ext cx="2233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&lt;tef:rapporteur&gt;</a:t>
            </a:r>
          </a:p>
        </p:txBody>
      </p:sp>
      <p:sp>
        <p:nvSpPr>
          <p:cNvPr id="32787" name="ZoneTexte 19"/>
          <p:cNvSpPr txBox="1">
            <a:spLocks noChangeArrowheads="1"/>
          </p:cNvSpPr>
          <p:nvPr/>
        </p:nvSpPr>
        <p:spPr bwMode="auto">
          <a:xfrm>
            <a:off x="6659563" y="6165850"/>
            <a:ext cx="2089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&lt;tef:membreJury&gt;</a:t>
            </a:r>
          </a:p>
        </p:txBody>
      </p:sp>
      <p:sp>
        <p:nvSpPr>
          <p:cNvPr id="32788" name="ZoneTexte 20"/>
          <p:cNvSpPr txBox="1">
            <a:spLocks noChangeArrowheads="1"/>
          </p:cNvSpPr>
          <p:nvPr/>
        </p:nvSpPr>
        <p:spPr bwMode="auto">
          <a:xfrm>
            <a:off x="468313" y="3068638"/>
            <a:ext cx="259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$4</a:t>
            </a:r>
            <a:r>
              <a:rPr lang="fr-FR" altLang="fr-FR" sz="1800">
                <a:solidFill>
                  <a:srgbClr val="0070C0"/>
                </a:solidFill>
                <a:latin typeface="Arial" pitchFamily="34" charset="0"/>
              </a:rPr>
              <a:t>727</a:t>
            </a:r>
          </a:p>
        </p:txBody>
      </p:sp>
      <p:sp>
        <p:nvSpPr>
          <p:cNvPr id="32789" name="ZoneTexte 21"/>
          <p:cNvSpPr txBox="1">
            <a:spLocks noChangeArrowheads="1"/>
          </p:cNvSpPr>
          <p:nvPr/>
        </p:nvSpPr>
        <p:spPr bwMode="auto">
          <a:xfrm>
            <a:off x="539750" y="6488113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$4</a:t>
            </a:r>
            <a:r>
              <a:rPr lang="fr-FR" altLang="fr-FR" sz="1800" b="1">
                <a:solidFill>
                  <a:srgbClr val="FF0000"/>
                </a:solidFill>
                <a:latin typeface="Arial" pitchFamily="34" charset="0"/>
              </a:rPr>
              <a:t>956</a:t>
            </a:r>
          </a:p>
        </p:txBody>
      </p:sp>
      <p:sp>
        <p:nvSpPr>
          <p:cNvPr id="32790" name="ZoneTexte 22"/>
          <p:cNvSpPr txBox="1">
            <a:spLocks noChangeArrowheads="1"/>
          </p:cNvSpPr>
          <p:nvPr/>
        </p:nvSpPr>
        <p:spPr bwMode="auto">
          <a:xfrm>
            <a:off x="3492500" y="5013325"/>
            <a:ext cx="1871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$4</a:t>
            </a:r>
            <a:r>
              <a:rPr lang="fr-FR" altLang="fr-FR" sz="1800">
                <a:solidFill>
                  <a:srgbClr val="0070C0"/>
                </a:solidFill>
                <a:latin typeface="Arial" pitchFamily="34" charset="0"/>
              </a:rPr>
              <a:t>070</a:t>
            </a:r>
          </a:p>
        </p:txBody>
      </p:sp>
      <p:sp>
        <p:nvSpPr>
          <p:cNvPr id="32791" name="ZoneTexte 23"/>
          <p:cNvSpPr txBox="1">
            <a:spLocks noChangeArrowheads="1"/>
          </p:cNvSpPr>
          <p:nvPr/>
        </p:nvSpPr>
        <p:spPr bwMode="auto">
          <a:xfrm>
            <a:off x="6732588" y="2924175"/>
            <a:ext cx="1871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$4</a:t>
            </a:r>
            <a:r>
              <a:rPr lang="fr-FR" altLang="fr-FR" sz="1800" b="1">
                <a:solidFill>
                  <a:srgbClr val="FF0000"/>
                </a:solidFill>
                <a:latin typeface="Arial" pitchFamily="34" charset="0"/>
              </a:rPr>
              <a:t>958</a:t>
            </a:r>
          </a:p>
        </p:txBody>
      </p:sp>
      <p:sp>
        <p:nvSpPr>
          <p:cNvPr id="32792" name="ZoneTexte 24"/>
          <p:cNvSpPr txBox="1">
            <a:spLocks noChangeArrowheads="1"/>
          </p:cNvSpPr>
          <p:nvPr/>
        </p:nvSpPr>
        <p:spPr bwMode="auto">
          <a:xfrm>
            <a:off x="6804025" y="6488113"/>
            <a:ext cx="1871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$4</a:t>
            </a:r>
            <a:r>
              <a:rPr lang="fr-FR" altLang="fr-FR" sz="1800">
                <a:solidFill>
                  <a:srgbClr val="0070C0"/>
                </a:solidFill>
                <a:latin typeface="Arial" pitchFamily="34" charset="0"/>
              </a:rPr>
              <a:t>555</a:t>
            </a:r>
            <a:endParaRPr lang="fr-FR" altLang="fr-FR" sz="1800" b="1">
              <a:solidFill>
                <a:srgbClr val="0070C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e 20"/>
          <p:cNvGrpSpPr>
            <a:grpSpLocks noChangeAspect="1"/>
          </p:cNvGrpSpPr>
          <p:nvPr/>
        </p:nvGrpSpPr>
        <p:grpSpPr bwMode="auto">
          <a:xfrm>
            <a:off x="5867400" y="2565400"/>
            <a:ext cx="1111250" cy="1266825"/>
            <a:chOff x="3090881" y="2109794"/>
            <a:chExt cx="1481138" cy="1688538"/>
          </a:xfrm>
        </p:grpSpPr>
        <p:pic>
          <p:nvPicPr>
            <p:cNvPr id="3383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881" y="2109794"/>
              <a:ext cx="1481138" cy="131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33" name="ZoneTexte 2"/>
            <p:cNvSpPr txBox="1">
              <a:spLocks noChangeArrowheads="1"/>
            </p:cNvSpPr>
            <p:nvPr/>
          </p:nvSpPr>
          <p:spPr bwMode="auto">
            <a:xfrm>
              <a:off x="3275856" y="3429000"/>
              <a:ext cx="12105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" pitchFamily="34" charset="0"/>
                </a:rPr>
                <a:t>Fondation</a:t>
              </a:r>
            </a:p>
          </p:txBody>
        </p:sp>
      </p:grpSp>
      <p:grpSp>
        <p:nvGrpSpPr>
          <p:cNvPr id="33795" name="Groupe 26"/>
          <p:cNvGrpSpPr>
            <a:grpSpLocks noChangeAspect="1"/>
          </p:cNvGrpSpPr>
          <p:nvPr/>
        </p:nvGrpSpPr>
        <p:grpSpPr bwMode="auto">
          <a:xfrm>
            <a:off x="2987675" y="908050"/>
            <a:ext cx="2408238" cy="1014413"/>
            <a:chOff x="2915816" y="2276872"/>
            <a:chExt cx="3211135" cy="1350035"/>
          </a:xfrm>
        </p:grpSpPr>
        <p:sp>
          <p:nvSpPr>
            <p:cNvPr id="33830" name="ZoneTexte 4"/>
            <p:cNvSpPr txBox="1">
              <a:spLocks noChangeArrowheads="1"/>
            </p:cNvSpPr>
            <p:nvPr/>
          </p:nvSpPr>
          <p:spPr bwMode="auto">
            <a:xfrm>
              <a:off x="2915816" y="3257575"/>
              <a:ext cx="32111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" pitchFamily="34" charset="0"/>
                </a:rPr>
                <a:t>Établissement de soutenance</a:t>
              </a:r>
            </a:p>
          </p:txBody>
        </p:sp>
        <p:pic>
          <p:nvPicPr>
            <p:cNvPr id="3383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2276872"/>
              <a:ext cx="1604963" cy="1100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796" name="Groupe 27"/>
          <p:cNvGrpSpPr>
            <a:grpSpLocks noChangeAspect="1"/>
          </p:cNvGrpSpPr>
          <p:nvPr/>
        </p:nvGrpSpPr>
        <p:grpSpPr bwMode="auto">
          <a:xfrm>
            <a:off x="6192838" y="0"/>
            <a:ext cx="2159000" cy="1066800"/>
            <a:chOff x="6266289" y="2204864"/>
            <a:chExt cx="2877711" cy="1422068"/>
          </a:xfrm>
        </p:grpSpPr>
        <p:pic>
          <p:nvPicPr>
            <p:cNvPr id="3382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204864"/>
              <a:ext cx="132969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29" name="ZoneTexte 6"/>
            <p:cNvSpPr txBox="1">
              <a:spLocks noChangeArrowheads="1"/>
            </p:cNvSpPr>
            <p:nvPr/>
          </p:nvSpPr>
          <p:spPr bwMode="auto">
            <a:xfrm>
              <a:off x="6266289" y="3257600"/>
              <a:ext cx="28777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" pitchFamily="34" charset="0"/>
                </a:rPr>
                <a:t>Établissement de cotutelle</a:t>
              </a:r>
            </a:p>
          </p:txBody>
        </p:sp>
      </p:grpSp>
      <p:grpSp>
        <p:nvGrpSpPr>
          <p:cNvPr id="33797" name="Groupe 17"/>
          <p:cNvGrpSpPr>
            <a:grpSpLocks noChangeAspect="1"/>
          </p:cNvGrpSpPr>
          <p:nvPr/>
        </p:nvGrpSpPr>
        <p:grpSpPr bwMode="auto">
          <a:xfrm>
            <a:off x="3419475" y="4149725"/>
            <a:ext cx="1331913" cy="1195388"/>
            <a:chOff x="1331640" y="3789040"/>
            <a:chExt cx="1774845" cy="1593468"/>
          </a:xfrm>
        </p:grpSpPr>
        <p:pic>
          <p:nvPicPr>
            <p:cNvPr id="33826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3789040"/>
              <a:ext cx="1028700" cy="1266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27" name="ZoneTexte 8"/>
            <p:cNvSpPr txBox="1">
              <a:spLocks noChangeArrowheads="1"/>
            </p:cNvSpPr>
            <p:nvPr/>
          </p:nvSpPr>
          <p:spPr bwMode="auto">
            <a:xfrm>
              <a:off x="1331640" y="5013175"/>
              <a:ext cx="1774845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" pitchFamily="34" charset="0"/>
                </a:rPr>
                <a:t>Ecole doctorale</a:t>
              </a:r>
            </a:p>
          </p:txBody>
        </p:sp>
      </p:grpSp>
      <p:grpSp>
        <p:nvGrpSpPr>
          <p:cNvPr id="33798" name="Groupe 21"/>
          <p:cNvGrpSpPr>
            <a:grpSpLocks noChangeAspect="1"/>
          </p:cNvGrpSpPr>
          <p:nvPr/>
        </p:nvGrpSpPr>
        <p:grpSpPr bwMode="auto">
          <a:xfrm>
            <a:off x="539750" y="4941888"/>
            <a:ext cx="925513" cy="1085850"/>
            <a:chOff x="6444208" y="4077073"/>
            <a:chExt cx="1236236" cy="1449451"/>
          </a:xfrm>
        </p:grpSpPr>
        <p:pic>
          <p:nvPicPr>
            <p:cNvPr id="33824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4077073"/>
              <a:ext cx="1176338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25" name="ZoneTexte 10"/>
            <p:cNvSpPr txBox="1">
              <a:spLocks noChangeArrowheads="1"/>
            </p:cNvSpPr>
            <p:nvPr/>
          </p:nvSpPr>
          <p:spPr bwMode="auto">
            <a:xfrm>
              <a:off x="6444208" y="5157192"/>
              <a:ext cx="12362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" pitchFamily="34" charset="0"/>
                </a:rPr>
                <a:t>Entreprise</a:t>
              </a:r>
            </a:p>
          </p:txBody>
        </p:sp>
      </p:grpSp>
      <p:grpSp>
        <p:nvGrpSpPr>
          <p:cNvPr id="33799" name="Groupe 19"/>
          <p:cNvGrpSpPr>
            <a:grpSpLocks noChangeAspect="1"/>
          </p:cNvGrpSpPr>
          <p:nvPr/>
        </p:nvGrpSpPr>
        <p:grpSpPr bwMode="auto">
          <a:xfrm>
            <a:off x="395288" y="0"/>
            <a:ext cx="1022350" cy="1120775"/>
            <a:chOff x="0" y="0"/>
            <a:chExt cx="1362075" cy="1494076"/>
          </a:xfrm>
        </p:grpSpPr>
        <p:pic>
          <p:nvPicPr>
            <p:cNvPr id="33822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62075" cy="1185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23" name="ZoneTexte 12"/>
            <p:cNvSpPr txBox="1">
              <a:spLocks noChangeArrowheads="1"/>
            </p:cNvSpPr>
            <p:nvPr/>
          </p:nvSpPr>
          <p:spPr bwMode="auto">
            <a:xfrm>
              <a:off x="0" y="1124744"/>
              <a:ext cx="13516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" pitchFamily="34" charset="0"/>
                </a:rPr>
                <a:t>Laboratoire</a:t>
              </a:r>
            </a:p>
          </p:txBody>
        </p:sp>
      </p:grpSp>
      <p:grpSp>
        <p:nvGrpSpPr>
          <p:cNvPr id="33800" name="Groupe 24"/>
          <p:cNvGrpSpPr>
            <a:grpSpLocks noChangeAspect="1"/>
          </p:cNvGrpSpPr>
          <p:nvPr/>
        </p:nvGrpSpPr>
        <p:grpSpPr bwMode="auto">
          <a:xfrm>
            <a:off x="0" y="2420938"/>
            <a:ext cx="1735138" cy="1193800"/>
            <a:chOff x="3995936" y="5013176"/>
            <a:chExt cx="2313454" cy="1593468"/>
          </a:xfrm>
        </p:grpSpPr>
        <p:pic>
          <p:nvPicPr>
            <p:cNvPr id="33820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5013176"/>
              <a:ext cx="1390650" cy="1266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21" name="ZoneTexte 14"/>
            <p:cNvSpPr txBox="1">
              <a:spLocks noChangeArrowheads="1"/>
            </p:cNvSpPr>
            <p:nvPr/>
          </p:nvSpPr>
          <p:spPr bwMode="auto">
            <a:xfrm>
              <a:off x="3995936" y="6237312"/>
              <a:ext cx="23134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" pitchFamily="34" charset="0"/>
                </a:rPr>
                <a:t>Equipe de recherche</a:t>
              </a:r>
            </a:p>
          </p:txBody>
        </p:sp>
      </p:grpSp>
      <p:grpSp>
        <p:nvGrpSpPr>
          <p:cNvPr id="33801" name="Groupe 18"/>
          <p:cNvGrpSpPr>
            <a:grpSpLocks noChangeAspect="1"/>
          </p:cNvGrpSpPr>
          <p:nvPr/>
        </p:nvGrpSpPr>
        <p:grpSpPr bwMode="auto">
          <a:xfrm>
            <a:off x="6084888" y="4941888"/>
            <a:ext cx="1377950" cy="1139825"/>
            <a:chOff x="0" y="4293096"/>
            <a:chExt cx="1838965" cy="1521460"/>
          </a:xfrm>
        </p:grpSpPr>
        <p:pic>
          <p:nvPicPr>
            <p:cNvPr id="33818" name="Picture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293096"/>
              <a:ext cx="132873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9" name="ZoneTexte 16"/>
            <p:cNvSpPr txBox="1">
              <a:spLocks noChangeArrowheads="1"/>
            </p:cNvSpPr>
            <p:nvPr/>
          </p:nvSpPr>
          <p:spPr bwMode="auto">
            <a:xfrm>
              <a:off x="0" y="5445224"/>
              <a:ext cx="18389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" pitchFamily="34" charset="0"/>
                </a:rPr>
                <a:t>Autre partenaire</a:t>
              </a:r>
            </a:p>
          </p:txBody>
        </p:sp>
      </p:grpSp>
      <p:sp>
        <p:nvSpPr>
          <p:cNvPr id="33802" name="Rectangle 25"/>
          <p:cNvSpPr>
            <a:spLocks noChangeArrowheads="1"/>
          </p:cNvSpPr>
          <p:nvPr/>
        </p:nvSpPr>
        <p:spPr bwMode="auto">
          <a:xfrm>
            <a:off x="5830888" y="3860800"/>
            <a:ext cx="33131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Arial" pitchFamily="34" charset="0"/>
              </a:rPr>
              <a:t>&lt;tef:partenaireRecherche type="fondation"&gt;</a:t>
            </a:r>
          </a:p>
        </p:txBody>
      </p:sp>
      <p:sp>
        <p:nvSpPr>
          <p:cNvPr id="33803" name="Rectangle 26"/>
          <p:cNvSpPr>
            <a:spLocks noChangeArrowheads="1"/>
          </p:cNvSpPr>
          <p:nvPr/>
        </p:nvSpPr>
        <p:spPr bwMode="auto">
          <a:xfrm>
            <a:off x="6011863" y="6165850"/>
            <a:ext cx="33131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Arial" pitchFamily="34" charset="0"/>
              </a:rPr>
              <a:t>&lt;tef:partenaireRecherche type="autreType"&gt;</a:t>
            </a:r>
          </a:p>
        </p:txBody>
      </p:sp>
      <p:sp>
        <p:nvSpPr>
          <p:cNvPr id="33804" name="Rectangle 27"/>
          <p:cNvSpPr>
            <a:spLocks noChangeArrowheads="1"/>
          </p:cNvSpPr>
          <p:nvPr/>
        </p:nvSpPr>
        <p:spPr bwMode="auto">
          <a:xfrm>
            <a:off x="0" y="1125538"/>
            <a:ext cx="3313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Arial" pitchFamily="34" charset="0"/>
              </a:rPr>
              <a:t>&lt;tef:partenaireRecherche type="laboratoire"&gt;</a:t>
            </a:r>
          </a:p>
        </p:txBody>
      </p:sp>
      <p:sp>
        <p:nvSpPr>
          <p:cNvPr id="33805" name="Rectangle 28"/>
          <p:cNvSpPr>
            <a:spLocks noChangeArrowheads="1"/>
          </p:cNvSpPr>
          <p:nvPr/>
        </p:nvSpPr>
        <p:spPr bwMode="auto">
          <a:xfrm>
            <a:off x="0" y="3644900"/>
            <a:ext cx="4140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Arial" pitchFamily="34" charset="0"/>
              </a:rPr>
              <a:t>&lt;tef:partenaireRecherche type="equipeRecherche"&gt;</a:t>
            </a:r>
          </a:p>
        </p:txBody>
      </p:sp>
      <p:sp>
        <p:nvSpPr>
          <p:cNvPr id="33806" name="Rectangle 29"/>
          <p:cNvSpPr>
            <a:spLocks noChangeArrowheads="1"/>
          </p:cNvSpPr>
          <p:nvPr/>
        </p:nvSpPr>
        <p:spPr bwMode="auto">
          <a:xfrm>
            <a:off x="0" y="6021388"/>
            <a:ext cx="414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Arial" pitchFamily="34" charset="0"/>
              </a:rPr>
              <a:t>&lt;tef:partenaireRecherche type="entreprise"&gt;</a:t>
            </a:r>
          </a:p>
        </p:txBody>
      </p:sp>
      <p:sp>
        <p:nvSpPr>
          <p:cNvPr id="33807" name="Rectangle 30"/>
          <p:cNvSpPr>
            <a:spLocks noChangeArrowheads="1"/>
          </p:cNvSpPr>
          <p:nvPr/>
        </p:nvSpPr>
        <p:spPr bwMode="auto">
          <a:xfrm>
            <a:off x="2916238" y="1916113"/>
            <a:ext cx="20272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Arial" pitchFamily="34" charset="0"/>
              </a:rPr>
              <a:t>&lt;tef:thesis.degree.grantor&gt;</a:t>
            </a:r>
          </a:p>
        </p:txBody>
      </p:sp>
      <p:sp>
        <p:nvSpPr>
          <p:cNvPr id="33808" name="Rectangle 31"/>
          <p:cNvSpPr>
            <a:spLocks noChangeArrowheads="1"/>
          </p:cNvSpPr>
          <p:nvPr/>
        </p:nvSpPr>
        <p:spPr bwMode="auto">
          <a:xfrm>
            <a:off x="6227763" y="1125538"/>
            <a:ext cx="256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Arial" pitchFamily="34" charset="0"/>
              </a:rPr>
              <a:t>second &lt;tef:thesis.degree.grantor&gt;</a:t>
            </a:r>
          </a:p>
        </p:txBody>
      </p:sp>
      <p:sp>
        <p:nvSpPr>
          <p:cNvPr id="33809" name="ZoneTexte 32"/>
          <p:cNvSpPr txBox="1">
            <a:spLocks noChangeArrowheads="1"/>
          </p:cNvSpPr>
          <p:nvPr/>
        </p:nvSpPr>
        <p:spPr bwMode="auto">
          <a:xfrm>
            <a:off x="0" y="1412875"/>
            <a:ext cx="1547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$4</a:t>
            </a:r>
            <a:r>
              <a:rPr lang="fr-FR" altLang="fr-FR" sz="1800" b="1">
                <a:solidFill>
                  <a:srgbClr val="FF0000"/>
                </a:solidFill>
                <a:latin typeface="Arial" pitchFamily="34" charset="0"/>
              </a:rPr>
              <a:t>981</a:t>
            </a:r>
          </a:p>
        </p:txBody>
      </p:sp>
      <p:sp>
        <p:nvSpPr>
          <p:cNvPr id="33810" name="ZoneTexte 33"/>
          <p:cNvSpPr txBox="1">
            <a:spLocks noChangeArrowheads="1"/>
          </p:cNvSpPr>
          <p:nvPr/>
        </p:nvSpPr>
        <p:spPr bwMode="auto">
          <a:xfrm>
            <a:off x="0" y="3933825"/>
            <a:ext cx="1547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$4</a:t>
            </a:r>
            <a:r>
              <a:rPr lang="fr-FR" altLang="fr-FR" sz="1800" b="1">
                <a:solidFill>
                  <a:srgbClr val="FF0000"/>
                </a:solidFill>
                <a:latin typeface="Arial" pitchFamily="34" charset="0"/>
              </a:rPr>
              <a:t>984</a:t>
            </a:r>
          </a:p>
        </p:txBody>
      </p:sp>
      <p:sp>
        <p:nvSpPr>
          <p:cNvPr id="33811" name="ZoneTexte 34"/>
          <p:cNvSpPr txBox="1">
            <a:spLocks noChangeArrowheads="1"/>
          </p:cNvSpPr>
          <p:nvPr/>
        </p:nvSpPr>
        <p:spPr bwMode="auto">
          <a:xfrm>
            <a:off x="0" y="6308725"/>
            <a:ext cx="1547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$4</a:t>
            </a:r>
            <a:r>
              <a:rPr lang="fr-FR" altLang="fr-FR" sz="1800" b="1">
                <a:solidFill>
                  <a:srgbClr val="FF0000"/>
                </a:solidFill>
                <a:latin typeface="Arial" pitchFamily="34" charset="0"/>
              </a:rPr>
              <a:t>982</a:t>
            </a:r>
          </a:p>
        </p:txBody>
      </p:sp>
      <p:sp>
        <p:nvSpPr>
          <p:cNvPr id="33812" name="ZoneTexte 35"/>
          <p:cNvSpPr txBox="1">
            <a:spLocks noChangeArrowheads="1"/>
          </p:cNvSpPr>
          <p:nvPr/>
        </p:nvSpPr>
        <p:spPr bwMode="auto">
          <a:xfrm>
            <a:off x="3492500" y="5661025"/>
            <a:ext cx="1547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$4</a:t>
            </a:r>
            <a:r>
              <a:rPr lang="fr-FR" altLang="fr-FR" sz="1800" b="1">
                <a:solidFill>
                  <a:srgbClr val="FF0000"/>
                </a:solidFill>
                <a:latin typeface="Arial" pitchFamily="34" charset="0"/>
              </a:rPr>
              <a:t>996</a:t>
            </a:r>
          </a:p>
        </p:txBody>
      </p:sp>
      <p:sp>
        <p:nvSpPr>
          <p:cNvPr id="33813" name="ZoneTexte 36"/>
          <p:cNvSpPr txBox="1">
            <a:spLocks noChangeArrowheads="1"/>
          </p:cNvSpPr>
          <p:nvPr/>
        </p:nvSpPr>
        <p:spPr bwMode="auto">
          <a:xfrm>
            <a:off x="6156325" y="6488113"/>
            <a:ext cx="1547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$4</a:t>
            </a:r>
            <a:r>
              <a:rPr lang="fr-FR" altLang="fr-FR" sz="1800" b="1">
                <a:solidFill>
                  <a:srgbClr val="FF0000"/>
                </a:solidFill>
                <a:latin typeface="Arial" pitchFamily="34" charset="0"/>
              </a:rPr>
              <a:t>985</a:t>
            </a:r>
          </a:p>
        </p:txBody>
      </p:sp>
      <p:sp>
        <p:nvSpPr>
          <p:cNvPr id="33814" name="ZoneTexte 37"/>
          <p:cNvSpPr txBox="1">
            <a:spLocks noChangeArrowheads="1"/>
          </p:cNvSpPr>
          <p:nvPr/>
        </p:nvSpPr>
        <p:spPr bwMode="auto">
          <a:xfrm>
            <a:off x="5940425" y="4076700"/>
            <a:ext cx="1547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$4</a:t>
            </a:r>
            <a:r>
              <a:rPr lang="fr-FR" altLang="fr-FR" sz="1800" b="1">
                <a:solidFill>
                  <a:srgbClr val="0070C0"/>
                </a:solidFill>
                <a:latin typeface="Arial" pitchFamily="34" charset="0"/>
              </a:rPr>
              <a:t>983</a:t>
            </a:r>
          </a:p>
        </p:txBody>
      </p:sp>
      <p:sp>
        <p:nvSpPr>
          <p:cNvPr id="33815" name="ZoneTexte 38"/>
          <p:cNvSpPr txBox="1">
            <a:spLocks noChangeArrowheads="1"/>
          </p:cNvSpPr>
          <p:nvPr/>
        </p:nvSpPr>
        <p:spPr bwMode="auto">
          <a:xfrm>
            <a:off x="6227763" y="1412875"/>
            <a:ext cx="1547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$4</a:t>
            </a:r>
            <a:r>
              <a:rPr lang="fr-FR" altLang="fr-FR" sz="1800" b="1">
                <a:solidFill>
                  <a:srgbClr val="FF0000"/>
                </a:solidFill>
                <a:latin typeface="Arial" pitchFamily="34" charset="0"/>
              </a:rPr>
              <a:t>995</a:t>
            </a:r>
          </a:p>
        </p:txBody>
      </p:sp>
      <p:sp>
        <p:nvSpPr>
          <p:cNvPr id="33816" name="ZoneTexte 40"/>
          <p:cNvSpPr txBox="1">
            <a:spLocks noChangeArrowheads="1"/>
          </p:cNvSpPr>
          <p:nvPr/>
        </p:nvSpPr>
        <p:spPr bwMode="auto">
          <a:xfrm>
            <a:off x="3059113" y="2133600"/>
            <a:ext cx="1547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$4</a:t>
            </a:r>
            <a:r>
              <a:rPr lang="fr-FR" altLang="fr-FR" sz="1800">
                <a:solidFill>
                  <a:srgbClr val="0070C0"/>
                </a:solidFill>
                <a:latin typeface="Arial" pitchFamily="34" charset="0"/>
              </a:rPr>
              <a:t>295</a:t>
            </a:r>
          </a:p>
        </p:txBody>
      </p:sp>
      <p:sp>
        <p:nvSpPr>
          <p:cNvPr id="33817" name="Rectangle 41"/>
          <p:cNvSpPr>
            <a:spLocks noChangeArrowheads="1"/>
          </p:cNvSpPr>
          <p:nvPr/>
        </p:nvSpPr>
        <p:spPr bwMode="auto">
          <a:xfrm>
            <a:off x="3419475" y="5373688"/>
            <a:ext cx="160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Arial" pitchFamily="34" charset="0"/>
              </a:rPr>
              <a:t>&lt;tef:ecoleDoctorale&gt;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La description du jury et des partenaires de recherche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819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sz="4800" smtClean="0">
                <a:solidFill>
                  <a:schemeClr val="tx1"/>
                </a:solidFill>
              </a:rPr>
              <a:t>Recommandations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Reprise des données Sudoc</a:t>
            </a:r>
          </a:p>
        </p:txBody>
      </p:sp>
      <p:sp>
        <p:nvSpPr>
          <p:cNvPr id="3584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z="2800" dirty="0" smtClean="0"/>
              <a:t>Toute notice produite dans WinIBW doit avoir au moins une 712 avec un lien à l’établissement de soutenance (et non à la faculté) et un code 295</a:t>
            </a:r>
          </a:p>
          <a:p>
            <a:r>
              <a:rPr lang="fr-FR" altLang="fr-FR" sz="2800" dirty="0" smtClean="0"/>
              <a:t>Créer les notices d’autorité</a:t>
            </a:r>
          </a:p>
          <a:p>
            <a:r>
              <a:rPr lang="fr-FR" altLang="fr-FR" sz="2800" dirty="0" smtClean="0"/>
              <a:t>Corriger les notices bibliographiques</a:t>
            </a:r>
          </a:p>
          <a:p>
            <a:pPr lvl="1"/>
            <a:r>
              <a:rPr lang="fr-FR" altLang="fr-FR" sz="2400" dirty="0" smtClean="0"/>
              <a:t>établissement de cotutelle : mettre le code 995 au lieu de 295</a:t>
            </a:r>
          </a:p>
          <a:p>
            <a:pPr lvl="1"/>
            <a:r>
              <a:rPr lang="fr-FR" altLang="fr-FR" sz="2400" dirty="0" smtClean="0"/>
              <a:t>laboratoires : mettre le code 981 au lieu du code 295</a:t>
            </a:r>
          </a:p>
          <a:p>
            <a:pPr lvl="1"/>
            <a:r>
              <a:rPr lang="fr-FR" altLang="fr-FR" sz="2400" dirty="0" smtClean="0"/>
              <a:t>facultés : mettre le code 985 au lieu de 295</a:t>
            </a:r>
          </a:p>
          <a:p>
            <a:r>
              <a:rPr lang="fr-FR" altLang="fr-FR" sz="2800" dirty="0" smtClean="0"/>
              <a:t>Corrections à faire au fil de l’eau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916113"/>
            <a:ext cx="889635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Récapitulatif des consignes de saisie pour les personnes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3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fr-FR" altLang="fr-FR" smtClean="0"/>
              <a:t>Récapitulatif des consignes de saisie pour les organismes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268413"/>
            <a:ext cx="6988175" cy="5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Des questions sur les nouveaux codes de fonction 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Les thèses sur travaux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12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sz="4800" smtClean="0">
                <a:solidFill>
                  <a:schemeClr val="tx1"/>
                </a:solidFill>
              </a:rPr>
              <a:t>Définition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1268413"/>
            <a:ext cx="4157662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7879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ZoneTexte 4"/>
          <p:cNvSpPr txBox="1">
            <a:spLocks noChangeArrowheads="1"/>
          </p:cNvSpPr>
          <p:nvPr/>
        </p:nvSpPr>
        <p:spPr bwMode="auto">
          <a:xfrm>
            <a:off x="3995738" y="765175"/>
            <a:ext cx="5148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  <a:hlinkClick r:id="rId5"/>
              </a:rPr>
              <a:t>http://www.theses.fr/2014PA113001/document</a:t>
            </a:r>
            <a:r>
              <a:rPr lang="fr-FR" altLang="fr-FR" sz="1800">
                <a:latin typeface="Arial" pitchFamily="34" charset="0"/>
              </a:rPr>
              <a:t> </a:t>
            </a:r>
          </a:p>
        </p:txBody>
      </p:sp>
      <p:sp>
        <p:nvSpPr>
          <p:cNvPr id="7173" name="ZoneTexte 5"/>
          <p:cNvSpPr txBox="1">
            <a:spLocks noChangeArrowheads="1"/>
          </p:cNvSpPr>
          <p:nvPr/>
        </p:nvSpPr>
        <p:spPr bwMode="auto">
          <a:xfrm>
            <a:off x="5292725" y="5732463"/>
            <a:ext cx="38512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p. 127 de la thèse : un article qui a notamment pour auteur Mario MILAN et publié dans la revue </a:t>
            </a:r>
            <a:r>
              <a:rPr lang="fr-FR" altLang="fr-FR" sz="1800" i="1">
                <a:latin typeface="Arial" pitchFamily="34" charset="0"/>
              </a:rPr>
              <a:t>Chiropractic &amp; Manual Therapies</a:t>
            </a:r>
            <a:endParaRPr lang="fr-FR" altLang="fr-FR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5327650"/>
          </a:xfrm>
        </p:spPr>
        <p:txBody>
          <a:bodyPr/>
          <a:lstStyle/>
          <a:p>
            <a:pPr>
              <a:defRPr/>
            </a:pPr>
            <a:r>
              <a:rPr lang="fr-FR" sz="2800" dirty="0" smtClean="0"/>
              <a:t>Une thèse sur travaux est une thèse </a:t>
            </a:r>
            <a:r>
              <a:rPr lang="fr-F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constituée en partie d'articles ou d'extraits de monographies </a:t>
            </a:r>
            <a:r>
              <a:rPr lang="fr-FR" sz="2800" dirty="0" smtClean="0"/>
              <a:t>auquel le doctorant a participé avant la soutenance de sa thèse. La thèse est alors la </a:t>
            </a:r>
            <a:r>
              <a:rPr lang="fr-F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compilation structurée et commentée</a:t>
            </a:r>
            <a:r>
              <a:rPr lang="fr-FR" sz="2800" dirty="0" smtClean="0"/>
              <a:t> de publications effectuées en amont.</a:t>
            </a:r>
          </a:p>
          <a:p>
            <a:pPr>
              <a:defRPr/>
            </a:pPr>
            <a:r>
              <a:rPr lang="fr-F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Aucun texte officiel </a:t>
            </a:r>
            <a:r>
              <a:rPr lang="fr-FR" sz="2800" dirty="0" smtClean="0"/>
              <a:t>ne définit clairement ce qu'est une thèse sur travaux. L’interprétation de la thèse sur travaux est variable d’un établissement à l’autre.</a:t>
            </a:r>
          </a:p>
          <a:p>
            <a:pPr>
              <a:defRPr/>
            </a:pPr>
            <a:r>
              <a:rPr lang="fr-FR" sz="2800" dirty="0" smtClean="0"/>
              <a:t>Un seul travaux suffit-il pour considérer qu’il s’agit d’une thèse sur travaux ?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Les thèses sur travaux</a:t>
            </a:r>
            <a:br>
              <a:rPr lang="fr-FR" altLang="fr-FR" smtClean="0"/>
            </a:br>
            <a:r>
              <a:rPr lang="fr-FR" altLang="fr-FR" smtClean="0"/>
              <a:t>et le modèle FRBR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08275"/>
            <a:ext cx="1238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708275"/>
            <a:ext cx="1238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ZoneTexte 5"/>
          <p:cNvSpPr txBox="1">
            <a:spLocks noChangeArrowheads="1"/>
          </p:cNvSpPr>
          <p:nvPr/>
        </p:nvSpPr>
        <p:spPr bwMode="auto">
          <a:xfrm>
            <a:off x="900113" y="4437063"/>
            <a:ext cx="1439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la thèse</a:t>
            </a:r>
          </a:p>
        </p:txBody>
      </p:sp>
      <p:sp>
        <p:nvSpPr>
          <p:cNvPr id="8198" name="ZoneTexte 6"/>
          <p:cNvSpPr txBox="1">
            <a:spLocks noChangeArrowheads="1"/>
          </p:cNvSpPr>
          <p:nvPr/>
        </p:nvSpPr>
        <p:spPr bwMode="auto">
          <a:xfrm>
            <a:off x="4572000" y="4437063"/>
            <a:ext cx="1944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les travaux</a:t>
            </a:r>
          </a:p>
        </p:txBody>
      </p:sp>
      <p:pic>
        <p:nvPicPr>
          <p:cNvPr id="81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708275"/>
            <a:ext cx="1238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708275"/>
            <a:ext cx="1238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ZoneTexte 10"/>
          <p:cNvSpPr txBox="1">
            <a:spLocks noChangeArrowheads="1"/>
          </p:cNvSpPr>
          <p:nvPr/>
        </p:nvSpPr>
        <p:spPr bwMode="auto">
          <a:xfrm>
            <a:off x="827088" y="5229225"/>
            <a:ext cx="7058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Des relations entre ces œuvres :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1800">
                <a:latin typeface="Arial" pitchFamily="34" charset="0"/>
              </a:rPr>
              <a:t> la thèse cite les travaux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1800">
                <a:latin typeface="Arial" pitchFamily="34" charset="0"/>
              </a:rPr>
              <a:t> l’auteur de la thèse est souvent un des auteurs des travaux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Les thèses sur travaux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219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sz="4800" smtClean="0">
                <a:solidFill>
                  <a:schemeClr val="tx1"/>
                </a:solidFill>
              </a:rPr>
              <a:t>Consignes de traitement dans le Sudoc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fr-FR" altLang="fr-FR" smtClean="0"/>
              <a:t>Avant les consignes d’octobre 2014</a:t>
            </a:r>
          </a:p>
        </p:txBody>
      </p:sp>
      <p:sp>
        <p:nvSpPr>
          <p:cNvPr id="5" name="Flèche droite 4"/>
          <p:cNvSpPr/>
          <p:nvPr/>
        </p:nvSpPr>
        <p:spPr>
          <a:xfrm>
            <a:off x="2043439" y="4158458"/>
            <a:ext cx="433388" cy="7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245" name="ZoneTexte 5"/>
          <p:cNvSpPr txBox="1">
            <a:spLocks noChangeArrowheads="1"/>
          </p:cNvSpPr>
          <p:nvPr/>
        </p:nvSpPr>
        <p:spPr bwMode="auto">
          <a:xfrm>
            <a:off x="43162" y="3915921"/>
            <a:ext cx="2087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300$a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itchFamily="34" charset="0"/>
              </a:rPr>
              <a:t>Note générale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2087563" y="3298081"/>
            <a:ext cx="433388" cy="73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247" name="ZoneTexte 7"/>
          <p:cNvSpPr txBox="1">
            <a:spLocks noChangeArrowheads="1"/>
          </p:cNvSpPr>
          <p:nvPr/>
        </p:nvSpPr>
        <p:spPr bwMode="auto">
          <a:xfrm>
            <a:off x="47625" y="2132856"/>
            <a:ext cx="208756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itchFamily="34" charset="0"/>
              </a:rPr>
              <a:t>Une note de dépouillement 327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itchFamily="34" charset="0"/>
              </a:rPr>
              <a:t>comprenant plusieurs $a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2043439" y="5975415"/>
            <a:ext cx="433388" cy="73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249" name="ZoneTexte 9"/>
          <p:cNvSpPr txBox="1">
            <a:spLocks noChangeArrowheads="1"/>
          </p:cNvSpPr>
          <p:nvPr/>
        </p:nvSpPr>
        <p:spPr bwMode="auto">
          <a:xfrm>
            <a:off x="0" y="5229225"/>
            <a:ext cx="18351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itchFamily="34" charset="0"/>
              </a:rPr>
              <a:t>Plusieurs 463$t et/ou 488$t Liens vers d’autres documents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87037"/>
            <a:ext cx="6350155" cy="572015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ormation PPT" ma:contentTypeID="0x010100505AF35FDCA54D2FA379F261E520FD37003BA607584A07684089D0538041E4120804070802004495013D04E6D140B0554904C0AFA86A" ma:contentTypeVersion="56" ma:contentTypeDescription="" ma:contentTypeScope="" ma:versionID="c9c0992ff4dd84bcc7b17b00e247a23e">
  <xsd:schema xmlns:xsd="http://www.w3.org/2001/XMLSchema" xmlns:xs="http://www.w3.org/2001/XMLSchema" xmlns:p="http://schemas.microsoft.com/office/2006/metadata/properties" xmlns:ns2="9cb235b8-7541-4a6e-b886-1bf4192805bd" xmlns:ns3="http://schemas.microsoft.com/sharepoint/v3/fields" xmlns:ns4="$ListId:Supports3;" targetNamespace="http://schemas.microsoft.com/office/2006/metadata/properties" ma:root="true" ma:fieldsID="65dbfe9ff0d0c07ff0c6fefe72367ab8" ns2:_="" ns3:_="" ns4:_="">
    <xsd:import namespace="9cb235b8-7541-4a6e-b886-1bf4192805bd"/>
    <xsd:import namespace="http://schemas.microsoft.com/sharepoint/v3/fields"/>
    <xsd:import namespace="$ListId:Supports3;"/>
    <xsd:element name="properties">
      <xsd:complexType>
        <xsd:sequence>
          <xsd:element name="documentManagement">
            <xsd:complexType>
              <xsd:all>
                <xsd:element ref="ns2:Structure" minOccurs="0"/>
                <xsd:element ref="ns2:TRI" minOccurs="0"/>
                <xsd:element ref="ns2:Type_x0020_de_x0020_document_x0020_standard" minOccurs="0"/>
                <xsd:element ref="ns2:Etat_x0020_du_x0020_document" minOccurs="0"/>
                <xsd:element ref="ns2:Année" minOccurs="0"/>
                <xsd:element ref="ns3:_DCDateCreated" minOccurs="0"/>
                <xsd:element ref="ns2:Tags" minOccurs="0"/>
                <xsd:element ref="ns2:Lieu_x0020_de_x0020_la_x0020_formation" minOccurs="0"/>
                <xsd:element ref="ns2:N_x00b0__x0020_session" minOccurs="0"/>
                <xsd:element ref="ns4:Exaged_DocName" minOccurs="0"/>
                <xsd:element ref="ns2:Nom_x0020_de_x0020_la_x0020_form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235b8-7541-4a6e-b886-1bf4192805bd" elementFormDefault="qualified">
    <xsd:import namespace="http://schemas.microsoft.com/office/2006/documentManagement/types"/>
    <xsd:import namespace="http://schemas.microsoft.com/office/infopath/2007/PartnerControls"/>
    <xsd:element name="Structure" ma:index="2" nillable="true" ma:displayName="Structure émettrice" ma:default="ABES" ma:format="Dropdown" ma:indexed="true" ma:internalName="Structure">
      <xsd:simpleType>
        <xsd:restriction base="dms:Choice">
          <xsd:enumeration value="ABES"/>
          <xsd:enumeration value="ADBU"/>
          <xsd:enumeration value="AMUE"/>
          <xsd:enumeration value="ANR"/>
          <xsd:enumeration value="BNF"/>
          <xsd:enumeration value="CERL"/>
          <xsd:enumeration value="CNRS"/>
          <xsd:enumeration value="CNRS-DIST"/>
          <xsd:enumeration value="Couperin"/>
          <xsd:enumeration value="Cellule budgétaire"/>
          <xsd:enumeration value="Cellule Communication"/>
          <xsd:enumeration value="Cellule Qualité"/>
          <xsd:enumeration value="CINES"/>
          <xsd:enumeration value="CRFCB"/>
          <xsd:enumeration value="CTLes"/>
          <xsd:enumeration value="DART"/>
          <xsd:enumeration value="DEP"/>
          <xsd:enumeration value="Direction"/>
          <xsd:enumeration value="DSG"/>
          <xsd:enumeration value="DSG - PACT"/>
          <xsd:enumeration value="DSG - Finances"/>
          <xsd:enumeration value="DSG - RH"/>
          <xsd:enumeration value="DSG - Secrétariat"/>
          <xsd:enumeration value="Dept ADELE"/>
          <xsd:enumeration value="DSI"/>
          <xsd:enumeration value="DSI - P2I"/>
          <xsd:enumeration value="DSI - PEM"/>
          <xsd:enumeration value="DSI - PSD"/>
          <xsd:enumeration value="DSI - PSIR"/>
          <xsd:enumeration value="DSR"/>
          <xsd:enumeration value="DSR - Méta"/>
          <xsd:enumeration value="DSR - PFD"/>
          <xsd:enumeration value="DSR - PGC"/>
          <xsd:enumeration value="DSR - PGR"/>
          <xsd:enumeration value="DSR - PIT"/>
          <xsd:enumeration value="FILL"/>
          <xsd:enumeration value="INIST"/>
          <xsd:enumeration value="ISSN"/>
          <xsd:enumeration value="LIRM"/>
          <xsd:enumeration value="MCC"/>
          <xsd:enumeration value="MESR"/>
          <xsd:enumeration value="Mission évaluation"/>
          <xsd:enumeration value="Mission Normalisation"/>
          <xsd:enumeration value="Mission PEB"/>
          <xsd:enumeration value="Missions Projets Européens"/>
          <xsd:enumeration value="Mission Ressources Electroniques"/>
          <xsd:enumeration value="Mission Rétroconversion"/>
          <xsd:enumeration value="Mission SGB mutualisé"/>
          <xsd:enumeration value="Mission Sudoc PS"/>
          <xsd:enumeration value="Mission Thèses"/>
          <xsd:enumeration value="OCLC"/>
          <xsd:enumeration value="Réseau Calames"/>
          <xsd:enumeration value="Réseau Sudoc"/>
          <xsd:enumeration value="Réseau Sudoc-PS"/>
          <xsd:enumeration value="Réseau thèses"/>
          <xsd:enumeration value="RNSR"/>
          <xsd:enumeration value="Autre"/>
        </xsd:restriction>
      </xsd:simpleType>
    </xsd:element>
    <xsd:element name="TRI" ma:index="3" nillable="true" ma:displayName="Trigramme" ma:default="A renseigner" ma:format="Dropdown" ma:internalName="TRI">
      <xsd:simpleType>
        <xsd:restriction base="dms:Choice">
          <xsd:enumeration value="A renseigner"/>
          <xsd:enumeration value="ACT"/>
          <xsd:enumeration value="AHE"/>
          <xsd:enumeration value="AJL"/>
          <xsd:enumeration value="ALM"/>
          <xsd:enumeration value="ALP"/>
          <xsd:enumeration value="AMZ"/>
          <xsd:enumeration value="BBR"/>
          <xsd:enumeration value="BEB"/>
          <xsd:enumeration value="BML"/>
          <xsd:enumeration value="BTS"/>
          <xsd:enumeration value="CBD"/>
          <xsd:enumeration value="CCI"/>
          <xsd:enumeration value="CDT"/>
          <xsd:enumeration value="CFY"/>
          <xsd:enumeration value="CLY"/>
          <xsd:enumeration value="CMC"/>
          <xsd:enumeration value="COU"/>
          <xsd:enumeration value="CPD"/>
          <xsd:enumeration value="CST"/>
          <xsd:enumeration value="DED"/>
          <xsd:enumeration value="DOO"/>
          <xsd:enumeration value="DSA"/>
          <xsd:enumeration value="ECT"/>
          <xsd:enumeration value="EHR"/>
          <xsd:enumeration value="ERM"/>
          <xsd:enumeration value="FBE"/>
          <xsd:enumeration value="FCR"/>
          <xsd:enumeration value="FBR"/>
          <xsd:enumeration value="FML"/>
          <xsd:enumeration value="FPX"/>
          <xsd:enumeration value="GLT"/>
          <xsd:enumeration value="IAN"/>
          <xsd:enumeration value="ILU"/>
          <xsd:enumeration value="IMN"/>
          <xsd:enumeration value="IMR"/>
          <xsd:enumeration value="JBN"/>
          <xsd:enumeration value="JCE"/>
          <xsd:enumeration value="JFH"/>
          <xsd:enumeration value="JGT"/>
          <xsd:enumeration value="JKN"/>
          <xsd:enumeration value="JLP"/>
          <xsd:enumeration value="JMF"/>
          <xsd:enumeration value="JML"/>
          <xsd:enumeration value="JNO"/>
          <xsd:enumeration value="JPA"/>
          <xsd:enumeration value="KGX"/>
          <xsd:enumeration value="KMI"/>
          <xsd:enumeration value="LBL"/>
          <xsd:enumeration value="LNA"/>
          <xsd:enumeration value="LPL"/>
          <xsd:enumeration value="MBA"/>
          <xsd:enumeration value="MBN"/>
          <xsd:enumeration value="MBT"/>
          <xsd:enumeration value="MCN"/>
          <xsd:enumeration value="MCO"/>
          <xsd:enumeration value="MCS"/>
          <xsd:enumeration value="MGD"/>
          <xsd:enumeration value="MGX"/>
          <xsd:enumeration value="MJN"/>
          <xsd:enumeration value="MLD"/>
          <xsd:enumeration value="MLP"/>
          <xsd:enumeration value="MPD"/>
          <xsd:enumeration value="MPN"/>
          <xsd:enumeration value="MPR"/>
          <xsd:enumeration value="MPT"/>
          <xsd:enumeration value="MSR"/>
          <xsd:enumeration value="MTE"/>
          <xsd:enumeration value="NBD"/>
          <xsd:enumeration value="NBT"/>
          <xsd:enumeration value="OCN"/>
          <xsd:enumeration value="OKI"/>
          <xsd:enumeration value="OMZ"/>
          <xsd:enumeration value="ORX"/>
          <xsd:enumeration value="PDZ"/>
          <xsd:enumeration value="PFK"/>
          <xsd:enumeration value="PLP"/>
          <xsd:enumeration value="PMA"/>
          <xsd:enumeration value="PMI"/>
          <xsd:enumeration value="PML"/>
          <xsd:enumeration value="PPN"/>
          <xsd:enumeration value="PPO"/>
          <xsd:enumeration value="PPS"/>
          <xsd:enumeration value="RBD"/>
          <xsd:enumeration value="RJD"/>
          <xsd:enumeration value="ROA"/>
          <xsd:enumeration value="RPA"/>
          <xsd:enumeration value="SDT"/>
          <xsd:enumeration value="SGT"/>
          <xsd:enumeration value="SPE"/>
          <xsd:enumeration value="SPR"/>
          <xsd:enumeration value="SRY"/>
          <xsd:enumeration value="TDN"/>
          <xsd:enumeration value="TMX"/>
          <xsd:enumeration value="VGO"/>
          <xsd:enumeration value="VSA"/>
          <xsd:enumeration value="YNS"/>
        </xsd:restriction>
      </xsd:simpleType>
    </xsd:element>
    <xsd:element name="Type_x0020_de_x0020_document_x0020_standard" ma:index="4" nillable="true" ma:displayName="Type de document" ma:default="A renseigner" ma:format="Dropdown" ma:internalName="Type_x0020_de_x0020_document_x0020_standard">
      <xsd:simpleType>
        <xsd:restriction base="dms:Choice">
          <xsd:enumeration value="A renseigner"/>
          <xsd:enumeration value="Acte d'engagement"/>
          <xsd:enumeration value="Affichette porte"/>
          <xsd:enumeration value="Annexe"/>
          <xsd:enumeration value="Annexe 2"/>
          <xsd:enumeration value="Annuaire"/>
          <xsd:enumeration value="Avenant"/>
          <xsd:enumeration value="Avenant au marché"/>
          <xsd:enumeration value="BE"/>
          <xsd:enumeration value="CCAP"/>
          <xsd:enumeration value="CCTP"/>
          <xsd:enumeration value="Chevalet"/>
          <xsd:enumeration value="Chrono"/>
          <xsd:enumeration value="Compte-rendu réunion"/>
          <xsd:enumeration value="Convention"/>
          <xsd:enumeration value="Courrier"/>
          <xsd:enumeration value="DC 1"/>
          <xsd:enumeration value="DC 2"/>
          <xsd:enumeration value="Demande de précisions"/>
          <xsd:enumeration value="Devis"/>
          <xsd:enumeration value="Diaporama Formation"/>
          <xsd:enumeration value="Documentation fonctionnelle"/>
          <xsd:enumeration value="Documentation technique"/>
          <xsd:enumeration value="Dossier de candidature"/>
          <xsd:enumeration value="Dossier d'exploitation"/>
          <xsd:enumeration value="Dossier de spécifications"/>
          <xsd:enumeration value="Dossier de recette"/>
          <xsd:enumeration value="Etiquette"/>
          <xsd:enumeration value="Etude"/>
          <xsd:enumeration value="Fiche application"/>
          <xsd:enumeration value="Fiche formateur"/>
          <xsd:enumeration value="Fiche projet"/>
          <xsd:enumeration value="Licence"/>
          <xsd:enumeration value="Manuel"/>
          <xsd:enumeration value="Norme"/>
          <xsd:enumeration value="Note"/>
          <xsd:enumeration value="Notification"/>
          <xsd:enumeration value="Notification rejet"/>
          <xsd:enumeration value="Ordre du jour réunion"/>
          <xsd:enumeration value="Organigramme"/>
          <xsd:enumeration value="Ouverture de plis"/>
          <xsd:enumeration value="Plan de formation"/>
          <xsd:enumeration value="Plan de communication"/>
          <xsd:enumeration value="Plaquette - brochure"/>
          <xsd:enumeration value="Présentation - Communication"/>
          <xsd:enumeration value="Procédure"/>
          <xsd:enumeration value="Programme (formation)"/>
          <xsd:enumeration value="Rapport"/>
          <xsd:enumeration value="Rapport d'activité"/>
          <xsd:enumeration value="Rapport de présentation"/>
          <xsd:enumeration value="Reconduction"/>
          <xsd:enumeration value="Revue application"/>
          <xsd:enumeration value="Support"/>
          <xsd:enumeration value="Tableau de bord"/>
          <xsd:enumeration value="Tableau de suivi"/>
          <xsd:enumeration value="TP Formation"/>
          <xsd:enumeration value="TP jeu1"/>
          <xsd:enumeration value="TP jeu2"/>
          <xsd:enumeration value="TP jeu3"/>
          <xsd:enumeration value="Tp jeu corsé"/>
          <xsd:enumeration value="Autre"/>
        </xsd:restriction>
      </xsd:simpleType>
    </xsd:element>
    <xsd:element name="Etat_x0020_du_x0020_document" ma:index="5" nillable="true" ma:displayName="Etat du document" ma:format="Dropdown" ma:internalName="Etat_x0020_du_x0020_document">
      <xsd:simpleType>
        <xsd:restriction base="dms:Choice">
          <xsd:enumeration value="Brouillon"/>
          <xsd:enumeration value="Document de travail"/>
          <xsd:enumeration value="Document préparatoire"/>
          <xsd:enumeration value="A valider"/>
          <xsd:enumeration value="Validé"/>
          <xsd:enumeration value="Diffusé"/>
          <xsd:enumeration value="Applicable"/>
          <xsd:enumeration value="Publié"/>
          <xsd:enumeration value="Périmé"/>
          <xsd:enumeration value="Version finale à conserver"/>
        </xsd:restriction>
      </xsd:simpleType>
    </xsd:element>
    <xsd:element name="Année" ma:index="6" nillable="true" ma:displayName="Année" ma:default="A renseigner" ma:format="Dropdown" ma:internalName="Ann_x00e9_e">
      <xsd:simpleType>
        <xsd:restriction base="dms:Choice">
          <xsd:enumeration value="A renseigner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</xsd:restriction>
      </xsd:simpleType>
    </xsd:element>
    <xsd:element name="Tags" ma:index="10" nillable="true" ma:displayName="Tags" ma:internalName="Tags">
      <xsd:simpleType>
        <xsd:restriction base="dms:Text">
          <xsd:maxLength value="255"/>
        </xsd:restriction>
      </xsd:simpleType>
    </xsd:element>
    <xsd:element name="Lieu_x0020_de_x0020_la_x0020_formation" ma:index="11" nillable="true" ma:displayName="Lieu de la formation" ma:default="A renseigner" ma:format="Dropdown" ma:internalName="Lieu_x0020_de_x0020_la_x0020_formation">
      <xsd:simpleType>
        <xsd:restriction base="dms:Choice">
          <xsd:enumeration value="A renseigner"/>
          <xsd:enumeration value="Montpellier"/>
          <xsd:enumeration value="Paris"/>
        </xsd:restriction>
      </xsd:simpleType>
    </xsd:element>
    <xsd:element name="N_x00b0__x0020_session" ma:index="12" nillable="true" ma:displayName="N° session" ma:internalName="N_x00B0__x0020_session" ma:readOnly="false">
      <xsd:simpleType>
        <xsd:restriction base="dms:Text">
          <xsd:maxLength value="250"/>
        </xsd:restriction>
      </xsd:simpleType>
    </xsd:element>
    <xsd:element name="Nom_x0020_de_x0020_la_x0020_formation" ma:index="20" nillable="true" ma:displayName="Liste des formations" ma:default="A renseigner" ma:format="Dropdown" ma:internalName="Nom_x0020_de_x0020_la_x0020_formation">
      <xsd:simpleType>
        <xsd:restriction base="dms:Choice">
          <xsd:enumeration value="A renseigner"/>
          <xsd:enumeration value="Calames"/>
          <xsd:enumeration value="Collègues"/>
          <xsd:enumeration value="Coordi"/>
          <xsd:enumeration value="Coraut"/>
          <xsd:enumeration value="Immersion"/>
          <xsd:enumeration value="INIT"/>
          <xsd:enumeration value="Moodle"/>
          <xsd:enumeration value="RespCR"/>
          <xsd:enumeration value="STAR"/>
          <xsd:enumeration value="SUPEB"/>
          <xsd:enumeration value="WebDewey"/>
          <xsd:enumeration value="Webstats"/>
          <xsd:enumeration value="WinIBW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7" nillable="true" ma:displayName="Date de création" ma:default="[today]" ma:description="Date à laquelle la ressource a été créée" ma:format="DateOnly" ma:internalName="_DCDateCrea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$ListId:Supports3;" elementFormDefault="qualified">
    <xsd:import namespace="http://schemas.microsoft.com/office/2006/documentManagement/types"/>
    <xsd:import namespace="http://schemas.microsoft.com/office/infopath/2007/PartnerControls"/>
    <xsd:element name="Exaged_DocName" ma:index="14" nillable="true" ma:displayName="Nom du document" ma:hidden="true" ma:internalName="Exaged_Doc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Type de contenu"/>
        <xsd:element ref="dc:title" minOccurs="0" maxOccurs="1" ma:index="1" ma:displayName="Titre"/>
        <xsd:element ref="dc:subject" minOccurs="0" maxOccurs="1"/>
        <xsd:element ref="dc:description" minOccurs="0" maxOccurs="1" ma:index="8" ma:displayName="Commentaires"/>
        <xsd:element name="keywords" minOccurs="0" maxOccurs="1" type="xsd:string" ma:index="9" ma:displayName="Mots clé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eu_x0020_de_x0020_la_x0020_formation xmlns="9cb235b8-7541-4a6e-b886-1bf4192805bd">Montpellier</Lieu_x0020_de_x0020_la_x0020_formation>
    <Exaged_DocName xmlns="$ListId:Supports3;" xsi:nil="true"/>
    <Etat_x0020_du_x0020_document xmlns="9cb235b8-7541-4a6e-b886-1bf4192805bd">Validé</Etat_x0020_du_x0020_document>
    <Nom_x0020_de_x0020_la_x0020_formation xmlns="9cb235b8-7541-4a6e-b886-1bf4192805bd">A renseigner</Nom_x0020_de_x0020_la_x0020_formation>
    <TRI xmlns="9cb235b8-7541-4a6e-b886-1bf4192805bd">IMR</TRI>
    <Tags xmlns="9cb235b8-7541-4a6e-b886-1bf4192805bd" xsi:nil="true"/>
    <Structure xmlns="9cb235b8-7541-4a6e-b886-1bf4192805bd">ABES</Structure>
    <Type_x0020_de_x0020_document_x0020_standard xmlns="9cb235b8-7541-4a6e-b886-1bf4192805bd">Support</Type_x0020_de_x0020_document_x0020_standard>
    <Année xmlns="9cb235b8-7541-4a6e-b886-1bf4192805bd">2014</Année>
    <N_x00b0__x0020_session xmlns="9cb235b8-7541-4a6e-b886-1bf4192805bd" xsi:nil="true"/>
    <_DCDateCreated xmlns="http://schemas.microsoft.com/sharepoint/v3/fields">2014-12-09T23:00:00+00:00</_DCDateCreated>
  </documentManagement>
</p:properties>
</file>

<file path=customXml/itemProps1.xml><?xml version="1.0" encoding="utf-8"?>
<ds:datastoreItem xmlns:ds="http://schemas.openxmlformats.org/officeDocument/2006/customXml" ds:itemID="{1319F284-AA4C-4B93-8643-2697BCE52D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b235b8-7541-4a6e-b886-1bf4192805bd"/>
    <ds:schemaRef ds:uri="http://schemas.microsoft.com/sharepoint/v3/fields"/>
    <ds:schemaRef ds:uri="$ListId:Supports3;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B742DE-2F23-4B4F-BB38-E6F6F3A2AD09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45B2ADFD-4BDF-4DC0-B301-FFBCF5E092E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2CE42C0-D781-408E-9FA1-43018E95FEB7}">
  <ds:schemaRefs>
    <ds:schemaRef ds:uri="9cb235b8-7541-4a6e-b886-1bf4192805bd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$ListId:Supports3;"/>
    <ds:schemaRef ds:uri="http://schemas.microsoft.com/sharepoint/v3/field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7593</TotalTime>
  <Words>1504</Words>
  <Application>Microsoft Office PowerPoint</Application>
  <PresentationFormat>Affichage à l'écran (4:3)</PresentationFormat>
  <Paragraphs>269</Paragraphs>
  <Slides>37</Slides>
  <Notes>35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Thème Office</vt:lpstr>
      <vt:lpstr>Description plus fine  des thèses de doctorat (thèses sur travaux,  jury et partenaires) </vt:lpstr>
      <vt:lpstr>Plan</vt:lpstr>
      <vt:lpstr>L’ « écosystème thèses » géré par l’ABES</vt:lpstr>
      <vt:lpstr>Les thèses sur travaux</vt:lpstr>
      <vt:lpstr>Présentation PowerPoint</vt:lpstr>
      <vt:lpstr>Présentation PowerPoint</vt:lpstr>
      <vt:lpstr>Les thèses sur travaux et le modèle FRBR</vt:lpstr>
      <vt:lpstr>Les thèses sur travaux</vt:lpstr>
      <vt:lpstr>Avant les consignes d’octobre 2014</vt:lpstr>
      <vt:lpstr>Pourquoi de nouvelles consignes ?</vt:lpstr>
      <vt:lpstr>Nouvelles consignes (octobre 2014) : ce qu’il ne faut plus faire</vt:lpstr>
      <vt:lpstr>Nouvelles consignes (octobre 2014) : ce qu’il faut faire</vt:lpstr>
      <vt:lpstr>Après les consignes d’octobre 2014</vt:lpstr>
      <vt:lpstr>Les thèses sur travaux</vt:lpstr>
      <vt:lpstr>La saisie des travaux dans STAR</vt:lpstr>
      <vt:lpstr>La transformation des métadonnées TEF pour envoi au Sudoc</vt:lpstr>
      <vt:lpstr>Présentation PowerPoint</vt:lpstr>
      <vt:lpstr>Des questions sur les thèses sur travaux ?</vt:lpstr>
      <vt:lpstr>La description du jury et des partenaires de recherche</vt:lpstr>
      <vt:lpstr>Présentation PowerPoint</vt:lpstr>
      <vt:lpstr>Pourquoi décrire toutes les personnes en relation avec le docteur ?</vt:lpstr>
      <vt:lpstr>Et les organismes ?</vt:lpstr>
      <vt:lpstr>Présentation PowerPoint</vt:lpstr>
      <vt:lpstr>Définitions</vt:lpstr>
      <vt:lpstr>La description du jury et des partenaires de recherche</vt:lpstr>
      <vt:lpstr>Jusqu’en octobre 2014, disparité de traitement selon les applications</vt:lpstr>
      <vt:lpstr>Présentation PowerPoint</vt:lpstr>
      <vt:lpstr>Présentation PowerPoint</vt:lpstr>
      <vt:lpstr>La description du jury et des partenaires de recherche</vt:lpstr>
      <vt:lpstr>De nouveaux codes de fonction</vt:lpstr>
      <vt:lpstr>Présentation PowerPoint</vt:lpstr>
      <vt:lpstr>Présentation PowerPoint</vt:lpstr>
      <vt:lpstr>La description du jury et des partenaires de recherche</vt:lpstr>
      <vt:lpstr>Reprise des données Sudoc</vt:lpstr>
      <vt:lpstr>Récapitulatif des consignes de saisie pour les personnes</vt:lpstr>
      <vt:lpstr>Récapitulatif des consignes de saisie pour les organismes</vt:lpstr>
      <vt:lpstr>Des questions sur les nouveaux codes de fonction ?</vt:lpstr>
    </vt:vector>
  </TitlesOfParts>
  <Company>ABES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Description plus fine des thèses sur travaux, du jury et des partenaires de recherche</dc:title>
  <dc:creator>Jean Marie Feurtet</dc:creator>
  <cp:lastModifiedBy>Raphaelle Poveda</cp:lastModifiedBy>
  <cp:revision>731</cp:revision>
  <dcterms:created xsi:type="dcterms:W3CDTF">2012-10-04T14:02:14Z</dcterms:created>
  <dcterms:modified xsi:type="dcterms:W3CDTF">2016-04-06T08:23:52Z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0x010100505AF35FDCA54D2FA379F261E520FD37003BA607584A07684089D0538041E4120804070802004495013D04E6D140B0554904C0AFA86A</vt:lpwstr>
  </property>
</Properties>
</file>