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sldIdLst>
    <p:sldId id="256" r:id="rId5"/>
    <p:sldId id="296" r:id="rId6"/>
    <p:sldId id="297" r:id="rId7"/>
    <p:sldId id="298" r:id="rId8"/>
    <p:sldId id="299" r:id="rId9"/>
    <p:sldId id="300" r:id="rId10"/>
    <p:sldId id="301" r:id="rId11"/>
    <p:sldId id="304" r:id="rId12"/>
    <p:sldId id="302" r:id="rId13"/>
    <p:sldId id="273" r:id="rId14"/>
    <p:sldId id="306" r:id="rId15"/>
    <p:sldId id="307" r:id="rId16"/>
    <p:sldId id="308" r:id="rId17"/>
    <p:sldId id="312" r:id="rId18"/>
    <p:sldId id="310" r:id="rId19"/>
    <p:sldId id="311" r:id="rId20"/>
  </p:sldIdLst>
  <p:sldSz cx="9144000" cy="6858000" type="screen4x3"/>
  <p:notesSz cx="6669088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E2E2"/>
    <a:srgbClr val="1E2B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2042" autoAdjust="0"/>
    <p:restoredTop sz="78506" autoAdjust="0"/>
  </p:normalViewPr>
  <p:slideViewPr>
    <p:cSldViewPr>
      <p:cViewPr varScale="1">
        <p:scale>
          <a:sx n="89" d="100"/>
          <a:sy n="89" d="100"/>
        </p:scale>
        <p:origin x="-35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image" Target="../media/image5.jpeg"/><Relationship Id="rId4" Type="http://schemas.openxmlformats.org/officeDocument/2006/relationships/image" Target="../media/image8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image" Target="../media/image5.jpeg"/><Relationship Id="rId4" Type="http://schemas.openxmlformats.org/officeDocument/2006/relationships/image" Target="../media/image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617110-176B-45CF-BA48-F2DBF0FB0515}" type="doc">
      <dgm:prSet loTypeId="urn:microsoft.com/office/officeart/2008/layout/TitledPictureBlocks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9333D8A-5C16-44BF-A0BC-3BB6124579EC}">
      <dgm:prSet phldrT="[Texte]"/>
      <dgm:spPr/>
      <dgm:t>
        <a:bodyPr/>
        <a:lstStyle/>
        <a:p>
          <a:r>
            <a:rPr lang="fr-FR" b="1" dirty="0" smtClean="0"/>
            <a:t>APPLICATION WEB</a:t>
          </a:r>
          <a:endParaRPr lang="fr-FR" b="1" dirty="0"/>
        </a:p>
      </dgm:t>
    </dgm:pt>
    <dgm:pt modelId="{ADAEA87B-5AC9-4C34-BC5B-3BD3C2E97BFF}" type="parTrans" cxnId="{BD508555-1A08-4C4C-9A28-9037C0D52051}">
      <dgm:prSet/>
      <dgm:spPr/>
      <dgm:t>
        <a:bodyPr/>
        <a:lstStyle/>
        <a:p>
          <a:endParaRPr lang="fr-FR"/>
        </a:p>
      </dgm:t>
    </dgm:pt>
    <dgm:pt modelId="{B0644783-1926-43DC-83EB-2E34BFB74C3B}" type="sibTrans" cxnId="{BD508555-1A08-4C4C-9A28-9037C0D52051}">
      <dgm:prSet/>
      <dgm:spPr/>
      <dgm:t>
        <a:bodyPr/>
        <a:lstStyle/>
        <a:p>
          <a:endParaRPr lang="fr-FR"/>
        </a:p>
      </dgm:t>
    </dgm:pt>
    <dgm:pt modelId="{0D346C1C-EEA8-4F0F-BDCF-419EE8E7196C}">
      <dgm:prSet phldrT="[Texte]" custT="1"/>
      <dgm:spPr/>
      <dgm:t>
        <a:bodyPr/>
        <a:lstStyle/>
        <a:p>
          <a:pPr algn="ctr"/>
          <a:r>
            <a:rPr lang="fr-FR" sz="1800" b="1" dirty="0" smtClean="0"/>
            <a:t>Optimisé Firefox</a:t>
          </a:r>
          <a:endParaRPr lang="fr-FR" sz="1800" b="1" dirty="0"/>
        </a:p>
      </dgm:t>
    </dgm:pt>
    <dgm:pt modelId="{F2AC6615-130E-446B-82AE-5E22D79FB945}" type="parTrans" cxnId="{5D9102B8-6DE4-4EA4-84E5-201087F01C2B}">
      <dgm:prSet/>
      <dgm:spPr/>
      <dgm:t>
        <a:bodyPr/>
        <a:lstStyle/>
        <a:p>
          <a:endParaRPr lang="fr-FR"/>
        </a:p>
      </dgm:t>
    </dgm:pt>
    <dgm:pt modelId="{FC90AB3F-B726-4885-93F9-967800BC1FAE}" type="sibTrans" cxnId="{5D9102B8-6DE4-4EA4-84E5-201087F01C2B}">
      <dgm:prSet/>
      <dgm:spPr/>
      <dgm:t>
        <a:bodyPr/>
        <a:lstStyle/>
        <a:p>
          <a:endParaRPr lang="fr-FR"/>
        </a:p>
      </dgm:t>
    </dgm:pt>
    <dgm:pt modelId="{D282665F-508F-4C21-B08D-20697935791A}">
      <dgm:prSet phldrT="[Texte]"/>
      <dgm:spPr/>
      <dgm:t>
        <a:bodyPr/>
        <a:lstStyle/>
        <a:p>
          <a:r>
            <a:rPr lang="fr-FR" b="1" dirty="0" smtClean="0"/>
            <a:t>INTERCONNEXION SUDOC</a:t>
          </a:r>
          <a:endParaRPr lang="fr-FR" b="1" dirty="0"/>
        </a:p>
      </dgm:t>
    </dgm:pt>
    <dgm:pt modelId="{29427684-539D-40BF-BC69-8EE789BDEBFE}" type="parTrans" cxnId="{F23D9AA5-0BA2-4976-935E-3DBE38BEE483}">
      <dgm:prSet/>
      <dgm:spPr/>
      <dgm:t>
        <a:bodyPr/>
        <a:lstStyle/>
        <a:p>
          <a:endParaRPr lang="fr-FR"/>
        </a:p>
      </dgm:t>
    </dgm:pt>
    <dgm:pt modelId="{EE13EC11-D40B-4A7B-BD48-8DAA729E74D1}" type="sibTrans" cxnId="{F23D9AA5-0BA2-4976-935E-3DBE38BEE483}">
      <dgm:prSet/>
      <dgm:spPr/>
      <dgm:t>
        <a:bodyPr/>
        <a:lstStyle/>
        <a:p>
          <a:endParaRPr lang="fr-FR"/>
        </a:p>
      </dgm:t>
    </dgm:pt>
    <dgm:pt modelId="{99AB1343-C03F-492C-B8F5-9223B6141C7C}">
      <dgm:prSet phldrT="[Texte]" custT="1"/>
      <dgm:spPr/>
      <dgm:t>
        <a:bodyPr/>
        <a:lstStyle/>
        <a:p>
          <a:pPr algn="ctr"/>
          <a:r>
            <a:rPr lang="fr-FR" sz="1800" b="1" dirty="0" smtClean="0"/>
            <a:t>Login </a:t>
          </a:r>
          <a:r>
            <a:rPr lang="fr-FR" sz="1800" b="1" dirty="0" err="1" smtClean="0"/>
            <a:t>WinIBW</a:t>
          </a:r>
          <a:endParaRPr lang="fr-FR" sz="1800" b="1" dirty="0"/>
        </a:p>
      </dgm:t>
    </dgm:pt>
    <dgm:pt modelId="{8DCF9CA8-DA70-4D22-8349-CCAB7F097E1F}" type="parTrans" cxnId="{DBF4EAEC-96D1-4B24-A864-7983A91EADF0}">
      <dgm:prSet/>
      <dgm:spPr/>
      <dgm:t>
        <a:bodyPr/>
        <a:lstStyle/>
        <a:p>
          <a:endParaRPr lang="fr-FR"/>
        </a:p>
      </dgm:t>
    </dgm:pt>
    <dgm:pt modelId="{DD610F01-7972-42EB-921A-26B1B169B03C}" type="sibTrans" cxnId="{DBF4EAEC-96D1-4B24-A864-7983A91EADF0}">
      <dgm:prSet/>
      <dgm:spPr/>
      <dgm:t>
        <a:bodyPr/>
        <a:lstStyle/>
        <a:p>
          <a:endParaRPr lang="fr-FR"/>
        </a:p>
      </dgm:t>
    </dgm:pt>
    <dgm:pt modelId="{8D8C86C0-0110-4825-BC8F-B593364AE9AD}">
      <dgm:prSet phldrT="[Texte]"/>
      <dgm:spPr/>
      <dgm:t>
        <a:bodyPr/>
        <a:lstStyle/>
        <a:p>
          <a:r>
            <a:rPr lang="fr-FR" b="1" dirty="0" smtClean="0"/>
            <a:t>TABLEAU</a:t>
          </a:r>
          <a:r>
            <a:rPr lang="fr-FR" dirty="0" smtClean="0"/>
            <a:t> </a:t>
          </a:r>
          <a:r>
            <a:rPr lang="fr-FR" b="1" dirty="0" smtClean="0"/>
            <a:t>DE</a:t>
          </a:r>
          <a:r>
            <a:rPr lang="fr-FR" dirty="0" smtClean="0"/>
            <a:t> </a:t>
          </a:r>
          <a:r>
            <a:rPr lang="fr-FR" b="1" dirty="0" smtClean="0"/>
            <a:t>BORD</a:t>
          </a:r>
          <a:endParaRPr lang="fr-FR" b="1" dirty="0"/>
        </a:p>
      </dgm:t>
    </dgm:pt>
    <dgm:pt modelId="{414650D4-1C3B-49A1-B9F1-B5693567F2DD}" type="parTrans" cxnId="{49535EDE-269B-48AE-86D0-5202B1DC3A06}">
      <dgm:prSet/>
      <dgm:spPr/>
      <dgm:t>
        <a:bodyPr/>
        <a:lstStyle/>
        <a:p>
          <a:endParaRPr lang="fr-FR"/>
        </a:p>
      </dgm:t>
    </dgm:pt>
    <dgm:pt modelId="{1DB15AA4-8E88-4C1B-A427-464B5330EBAC}" type="sibTrans" cxnId="{49535EDE-269B-48AE-86D0-5202B1DC3A06}">
      <dgm:prSet/>
      <dgm:spPr/>
      <dgm:t>
        <a:bodyPr/>
        <a:lstStyle/>
        <a:p>
          <a:endParaRPr lang="fr-FR"/>
        </a:p>
      </dgm:t>
    </dgm:pt>
    <dgm:pt modelId="{721D225B-39AE-4A03-92E7-5BF486E982E4}">
      <dgm:prSet phldrT="[Texte]" custT="1"/>
      <dgm:spPr/>
      <dgm:t>
        <a:bodyPr/>
        <a:lstStyle/>
        <a:p>
          <a:pPr algn="ctr"/>
          <a:r>
            <a:rPr lang="fr-FR" sz="1400" b="1" dirty="0" smtClean="0"/>
            <a:t>Chacun voit ses demandes</a:t>
          </a:r>
          <a:endParaRPr lang="fr-FR" sz="1400" b="1" dirty="0"/>
        </a:p>
      </dgm:t>
    </dgm:pt>
    <dgm:pt modelId="{059D0C9B-CED3-41BC-BEA0-7337BD03E32B}" type="parTrans" cxnId="{4E20B53E-7456-42E6-BA84-84414D8D2258}">
      <dgm:prSet/>
      <dgm:spPr/>
      <dgm:t>
        <a:bodyPr/>
        <a:lstStyle/>
        <a:p>
          <a:endParaRPr lang="fr-FR"/>
        </a:p>
      </dgm:t>
    </dgm:pt>
    <dgm:pt modelId="{427CCC3C-6C16-4635-BF8B-1F05013D28FF}" type="sibTrans" cxnId="{4E20B53E-7456-42E6-BA84-84414D8D2258}">
      <dgm:prSet/>
      <dgm:spPr/>
      <dgm:t>
        <a:bodyPr/>
        <a:lstStyle/>
        <a:p>
          <a:endParaRPr lang="fr-FR"/>
        </a:p>
      </dgm:t>
    </dgm:pt>
    <dgm:pt modelId="{69DB3F06-F477-462E-BD8A-3C3588FF528A}">
      <dgm:prSet phldrT="[Texte]"/>
      <dgm:spPr/>
      <dgm:t>
        <a:bodyPr/>
        <a:lstStyle/>
        <a:p>
          <a:r>
            <a:rPr lang="fr-FR" b="1" dirty="0" smtClean="0"/>
            <a:t>FORMULAIRES</a:t>
          </a:r>
          <a:endParaRPr lang="fr-FR" b="1" dirty="0"/>
        </a:p>
      </dgm:t>
    </dgm:pt>
    <dgm:pt modelId="{2331625D-5AA7-4247-B648-79592A89A0D3}" type="parTrans" cxnId="{F9F0DB18-DD4E-48BA-969F-BCAFA28A7F97}">
      <dgm:prSet/>
      <dgm:spPr/>
      <dgm:t>
        <a:bodyPr/>
        <a:lstStyle/>
        <a:p>
          <a:endParaRPr lang="fr-FR"/>
        </a:p>
      </dgm:t>
    </dgm:pt>
    <dgm:pt modelId="{F72F8C3F-9A92-4703-B973-ED557BAC179D}" type="sibTrans" cxnId="{F9F0DB18-DD4E-48BA-969F-BCAFA28A7F97}">
      <dgm:prSet/>
      <dgm:spPr/>
      <dgm:t>
        <a:bodyPr/>
        <a:lstStyle/>
        <a:p>
          <a:endParaRPr lang="fr-FR"/>
        </a:p>
      </dgm:t>
    </dgm:pt>
    <dgm:pt modelId="{C4942461-EF74-4B79-BDC2-780A6B6F2BF5}">
      <dgm:prSet phldrT="[Texte]" custT="1"/>
      <dgm:spPr/>
      <dgm:t>
        <a:bodyPr/>
        <a:lstStyle/>
        <a:p>
          <a:pPr algn="l"/>
          <a:r>
            <a:rPr lang="fr-FR" sz="1400" b="1" dirty="0" smtClean="0"/>
            <a:t>N° PPN</a:t>
          </a:r>
          <a:endParaRPr lang="fr-FR" sz="1400" b="1" dirty="0"/>
        </a:p>
      </dgm:t>
    </dgm:pt>
    <dgm:pt modelId="{B1DC95DC-BD8C-4534-B3E6-2CE43451FED8}" type="parTrans" cxnId="{1188337F-A194-4B19-BDAA-0589C7439471}">
      <dgm:prSet/>
      <dgm:spPr/>
      <dgm:t>
        <a:bodyPr/>
        <a:lstStyle/>
        <a:p>
          <a:endParaRPr lang="fr-FR"/>
        </a:p>
      </dgm:t>
    </dgm:pt>
    <dgm:pt modelId="{915867FD-A8F4-41B4-A435-169DA30E6810}" type="sibTrans" cxnId="{1188337F-A194-4B19-BDAA-0589C7439471}">
      <dgm:prSet/>
      <dgm:spPr/>
      <dgm:t>
        <a:bodyPr/>
        <a:lstStyle/>
        <a:p>
          <a:endParaRPr lang="fr-FR"/>
        </a:p>
      </dgm:t>
    </dgm:pt>
    <dgm:pt modelId="{0235DC88-460E-4D31-AC81-6D784EF12BD1}">
      <dgm:prSet phldrT="[Texte]" custT="1"/>
      <dgm:spPr/>
      <dgm:t>
        <a:bodyPr/>
        <a:lstStyle/>
        <a:p>
          <a:pPr algn="l"/>
          <a:r>
            <a:rPr lang="fr-FR" sz="1400" b="1" dirty="0" smtClean="0"/>
            <a:t>Commentaires</a:t>
          </a:r>
          <a:endParaRPr lang="fr-FR" sz="1400" b="1" dirty="0"/>
        </a:p>
      </dgm:t>
    </dgm:pt>
    <dgm:pt modelId="{30BABF34-C862-46F0-B499-CC73629D4D7F}" type="parTrans" cxnId="{298D6486-E454-4424-8710-CFFEFF646D39}">
      <dgm:prSet/>
      <dgm:spPr/>
      <dgm:t>
        <a:bodyPr/>
        <a:lstStyle/>
        <a:p>
          <a:endParaRPr lang="fr-FR"/>
        </a:p>
      </dgm:t>
    </dgm:pt>
    <dgm:pt modelId="{9AA9A379-04F0-4056-BBB1-67808FAC9E86}" type="sibTrans" cxnId="{298D6486-E454-4424-8710-CFFEFF646D39}">
      <dgm:prSet/>
      <dgm:spPr/>
      <dgm:t>
        <a:bodyPr/>
        <a:lstStyle/>
        <a:p>
          <a:endParaRPr lang="fr-FR"/>
        </a:p>
      </dgm:t>
    </dgm:pt>
    <dgm:pt modelId="{E0C3E017-C1CC-4461-B715-5CB3F60F76C1}">
      <dgm:prSet phldrT="[Texte]" custT="1"/>
      <dgm:spPr/>
      <dgm:t>
        <a:bodyPr/>
        <a:lstStyle/>
        <a:p>
          <a:pPr algn="l"/>
          <a:r>
            <a:rPr lang="fr-FR" sz="1400" b="1" dirty="0" smtClean="0"/>
            <a:t>Justificatifs</a:t>
          </a:r>
          <a:endParaRPr lang="fr-FR" sz="1400" b="1" dirty="0"/>
        </a:p>
      </dgm:t>
    </dgm:pt>
    <dgm:pt modelId="{D36DE626-0D06-4E6E-9567-1181516FC3E5}" type="parTrans" cxnId="{E5AC37F9-0BB1-4F1F-843C-36D5D4CD633F}">
      <dgm:prSet/>
      <dgm:spPr/>
      <dgm:t>
        <a:bodyPr/>
        <a:lstStyle/>
        <a:p>
          <a:endParaRPr lang="fr-FR"/>
        </a:p>
      </dgm:t>
    </dgm:pt>
    <dgm:pt modelId="{A1FC75A3-5AAE-4DCA-A0A7-CA731519FA0F}" type="sibTrans" cxnId="{E5AC37F9-0BB1-4F1F-843C-36D5D4CD633F}">
      <dgm:prSet/>
      <dgm:spPr/>
      <dgm:t>
        <a:bodyPr/>
        <a:lstStyle/>
        <a:p>
          <a:endParaRPr lang="fr-FR"/>
        </a:p>
      </dgm:t>
    </dgm:pt>
    <dgm:pt modelId="{5E6F0806-D316-4E4E-AB62-2E82359F95F5}" type="pres">
      <dgm:prSet presAssocID="{88617110-176B-45CF-BA48-F2DBF0FB0515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fr-FR"/>
        </a:p>
      </dgm:t>
    </dgm:pt>
    <dgm:pt modelId="{908C3190-8C84-4A22-A27A-5F6504A43E3D}" type="pres">
      <dgm:prSet presAssocID="{D9333D8A-5C16-44BF-A0BC-3BB6124579EC}" presName="composite" presStyleCnt="0"/>
      <dgm:spPr/>
    </dgm:pt>
    <dgm:pt modelId="{E100AFDE-A930-41A1-938B-EE75E876522C}" type="pres">
      <dgm:prSet presAssocID="{D9333D8A-5C16-44BF-A0BC-3BB6124579EC}" presName="ParentText" presStyleLbl="node1" presStyleIdx="0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D17FF63-3B12-4BF8-BFAD-A98E7C39F826}" type="pres">
      <dgm:prSet presAssocID="{D9333D8A-5C16-44BF-A0BC-3BB6124579EC}" presName="Image" presStyleLbl="bgImgPlace1" presStyleIdx="0" presStyleCnt="4" custScaleX="65350" custScaleY="73046" custLinFactNeighborX="-5790" custLinFactNeighborY="-524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000" b="-7000"/>
          </a:stretch>
        </a:blipFill>
      </dgm:spPr>
    </dgm:pt>
    <dgm:pt modelId="{3B3A18EB-EB4F-4CE4-88D1-3264927C5128}" type="pres">
      <dgm:prSet presAssocID="{D9333D8A-5C16-44BF-A0BC-3BB6124579EC}" presName="ChildText" presStyleLbl="fgAcc1" presStyleIdx="0" presStyleCnt="4" custLinFactNeighborX="-36461" custLinFactNeighborY="-338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A4EDBC0-7EBD-42E1-B9AF-F188397E69F4}" type="pres">
      <dgm:prSet presAssocID="{B0644783-1926-43DC-83EB-2E34BFB74C3B}" presName="sibTrans" presStyleCnt="0"/>
      <dgm:spPr/>
    </dgm:pt>
    <dgm:pt modelId="{68CD4B39-4705-4F10-B93A-CA61303A6186}" type="pres">
      <dgm:prSet presAssocID="{D282665F-508F-4C21-B08D-20697935791A}" presName="composite" presStyleCnt="0"/>
      <dgm:spPr/>
    </dgm:pt>
    <dgm:pt modelId="{BB0C1136-8989-4B12-AC46-BA7A70E5AA91}" type="pres">
      <dgm:prSet presAssocID="{D282665F-508F-4C21-B08D-20697935791A}" presName="ParentText" presStyleLbl="node1" presStyleIdx="1" presStyleCnt="4" custLinFactNeighborX="420" custLinFactNeighborY="-3216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FB6167-4A75-4CAB-B175-D93D3D0A7B8D}" type="pres">
      <dgm:prSet presAssocID="{D282665F-508F-4C21-B08D-20697935791A}" presName="Image" presStyleLbl="bgImgPlace1" presStyleIdx="1" presStyleCnt="4" custScaleX="44836" custScaleY="47931" custLinFactNeighborX="3813" custLinFactNeighborY="-18981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000" b="-7000"/>
          </a:stretch>
        </a:blipFill>
      </dgm:spPr>
    </dgm:pt>
    <dgm:pt modelId="{D986BF08-AB13-430F-8640-C482EAC7B14F}" type="pres">
      <dgm:prSet presAssocID="{D282665F-508F-4C21-B08D-20697935791A}" presName="ChildText" presStyleLbl="fgAcc1" presStyleIdx="1" presStyleCnt="4" custLinFactNeighborX="-4036" custLinFactNeighborY="-2169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5603904-69C6-4D42-8C77-9B19CF49EC80}" type="pres">
      <dgm:prSet presAssocID="{EE13EC11-D40B-4A7B-BD48-8DAA729E74D1}" presName="sibTrans" presStyleCnt="0"/>
      <dgm:spPr/>
    </dgm:pt>
    <dgm:pt modelId="{A0136FBA-1856-41E0-9725-9D565A04D640}" type="pres">
      <dgm:prSet presAssocID="{8D8C86C0-0110-4825-BC8F-B593364AE9AD}" presName="composite" presStyleCnt="0"/>
      <dgm:spPr/>
    </dgm:pt>
    <dgm:pt modelId="{2E62C3E5-F63C-4C81-BE2C-D50B07A8BBF7}" type="pres">
      <dgm:prSet presAssocID="{8D8C86C0-0110-4825-BC8F-B593364AE9AD}" presName="ParentText" presStyleLbl="node1" presStyleIdx="2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F93EFAB-94AE-4698-8071-61D77AAB88BE}" type="pres">
      <dgm:prSet presAssocID="{8D8C86C0-0110-4825-BC8F-B593364AE9AD}" presName="Image" presStyleLbl="b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</dgm:spPr>
    </dgm:pt>
    <dgm:pt modelId="{C28C9EC7-57F6-4C1D-A350-A2CFC5F4FBE6}" type="pres">
      <dgm:prSet presAssocID="{8D8C86C0-0110-4825-BC8F-B593364AE9AD}" presName="ChildText" presStyleLbl="fgAcc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DE5620D-9F29-4881-965A-6136CAC36CA3}" type="pres">
      <dgm:prSet presAssocID="{1DB15AA4-8E88-4C1B-A427-464B5330EBAC}" presName="sibTrans" presStyleCnt="0"/>
      <dgm:spPr/>
    </dgm:pt>
    <dgm:pt modelId="{47E0EA37-4796-436D-BC20-E41E97EACC72}" type="pres">
      <dgm:prSet presAssocID="{69DB3F06-F477-462E-BD8A-3C3588FF528A}" presName="composite" presStyleCnt="0"/>
      <dgm:spPr/>
    </dgm:pt>
    <dgm:pt modelId="{96765D85-00CE-4ABB-B5F0-821E85E8483F}" type="pres">
      <dgm:prSet presAssocID="{69DB3F06-F477-462E-BD8A-3C3588FF528A}" presName="ParentText" presStyleLbl="node1" presStyleIdx="3" presStyleCnt="4" custLinFactNeighborX="-2794" custLinFactNeighborY="38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A941509-66A6-4C21-87CD-43C96CC55059}" type="pres">
      <dgm:prSet presAssocID="{69DB3F06-F477-462E-BD8A-3C3588FF528A}" presName="Image" presStyleLbl="bgImgPlace1" presStyleIdx="3" presStyleCnt="4" custScaleX="65332" custScaleY="82202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9000" b="-9000"/>
          </a:stretch>
        </a:blipFill>
      </dgm:spPr>
    </dgm:pt>
    <dgm:pt modelId="{0C725B9C-9CD4-49F7-8814-32C6C902E32D}" type="pres">
      <dgm:prSet presAssocID="{69DB3F06-F477-462E-BD8A-3C3588FF528A}" presName="ChildText" presStyleLbl="fgAcc1" presStyleIdx="3" presStyleCnt="4" custScaleX="14625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B69A01D-9D95-4AEB-A16B-6A58FF0E73E6}" type="presOf" srcId="{D9333D8A-5C16-44BF-A0BC-3BB6124579EC}" destId="{E100AFDE-A930-41A1-938B-EE75E876522C}" srcOrd="0" destOrd="0" presId="urn:microsoft.com/office/officeart/2008/layout/TitledPictureBlocks"/>
    <dgm:cxn modelId="{BD508555-1A08-4C4C-9A28-9037C0D52051}" srcId="{88617110-176B-45CF-BA48-F2DBF0FB0515}" destId="{D9333D8A-5C16-44BF-A0BC-3BB6124579EC}" srcOrd="0" destOrd="0" parTransId="{ADAEA87B-5AC9-4C34-BC5B-3BD3C2E97BFF}" sibTransId="{B0644783-1926-43DC-83EB-2E34BFB74C3B}"/>
    <dgm:cxn modelId="{1188337F-A194-4B19-BDAA-0589C7439471}" srcId="{69DB3F06-F477-462E-BD8A-3C3588FF528A}" destId="{C4942461-EF74-4B79-BDC2-780A6B6F2BF5}" srcOrd="0" destOrd="0" parTransId="{B1DC95DC-BD8C-4534-B3E6-2CE43451FED8}" sibTransId="{915867FD-A8F4-41B4-A435-169DA30E6810}"/>
    <dgm:cxn modelId="{53DD8FF2-3C36-41D3-89A2-3D62CC1DAD65}" type="presOf" srcId="{721D225B-39AE-4A03-92E7-5BF486E982E4}" destId="{C28C9EC7-57F6-4C1D-A350-A2CFC5F4FBE6}" srcOrd="0" destOrd="0" presId="urn:microsoft.com/office/officeart/2008/layout/TitledPictureBlocks"/>
    <dgm:cxn modelId="{9EC99901-2135-4A54-8A46-3C8EB89079D1}" type="presOf" srcId="{88617110-176B-45CF-BA48-F2DBF0FB0515}" destId="{5E6F0806-D316-4E4E-AB62-2E82359F95F5}" srcOrd="0" destOrd="0" presId="urn:microsoft.com/office/officeart/2008/layout/TitledPictureBlocks"/>
    <dgm:cxn modelId="{AC72AF4E-8E5A-4BA1-AA14-E3B48F87928E}" type="presOf" srcId="{99AB1343-C03F-492C-B8F5-9223B6141C7C}" destId="{D986BF08-AB13-430F-8640-C482EAC7B14F}" srcOrd="0" destOrd="0" presId="urn:microsoft.com/office/officeart/2008/layout/TitledPictureBlocks"/>
    <dgm:cxn modelId="{F23D9AA5-0BA2-4976-935E-3DBE38BEE483}" srcId="{88617110-176B-45CF-BA48-F2DBF0FB0515}" destId="{D282665F-508F-4C21-B08D-20697935791A}" srcOrd="1" destOrd="0" parTransId="{29427684-539D-40BF-BC69-8EE789BDEBFE}" sibTransId="{EE13EC11-D40B-4A7B-BD48-8DAA729E74D1}"/>
    <dgm:cxn modelId="{F9F0DB18-DD4E-48BA-969F-BCAFA28A7F97}" srcId="{88617110-176B-45CF-BA48-F2DBF0FB0515}" destId="{69DB3F06-F477-462E-BD8A-3C3588FF528A}" srcOrd="3" destOrd="0" parTransId="{2331625D-5AA7-4247-B648-79592A89A0D3}" sibTransId="{F72F8C3F-9A92-4703-B973-ED557BAC179D}"/>
    <dgm:cxn modelId="{5D9102B8-6DE4-4EA4-84E5-201087F01C2B}" srcId="{D9333D8A-5C16-44BF-A0BC-3BB6124579EC}" destId="{0D346C1C-EEA8-4F0F-BDCF-419EE8E7196C}" srcOrd="0" destOrd="0" parTransId="{F2AC6615-130E-446B-82AE-5E22D79FB945}" sibTransId="{FC90AB3F-B726-4885-93F9-967800BC1FAE}"/>
    <dgm:cxn modelId="{4E20B53E-7456-42E6-BA84-84414D8D2258}" srcId="{8D8C86C0-0110-4825-BC8F-B593364AE9AD}" destId="{721D225B-39AE-4A03-92E7-5BF486E982E4}" srcOrd="0" destOrd="0" parTransId="{059D0C9B-CED3-41BC-BEA0-7337BD03E32B}" sibTransId="{427CCC3C-6C16-4635-BF8B-1F05013D28FF}"/>
    <dgm:cxn modelId="{0EC24AC2-7252-49BF-9708-4EF4BDCCD13F}" type="presOf" srcId="{E0C3E017-C1CC-4461-B715-5CB3F60F76C1}" destId="{0C725B9C-9CD4-49F7-8814-32C6C902E32D}" srcOrd="0" destOrd="2" presId="urn:microsoft.com/office/officeart/2008/layout/TitledPictureBlocks"/>
    <dgm:cxn modelId="{DBF4EAEC-96D1-4B24-A864-7983A91EADF0}" srcId="{D282665F-508F-4C21-B08D-20697935791A}" destId="{99AB1343-C03F-492C-B8F5-9223B6141C7C}" srcOrd="0" destOrd="0" parTransId="{8DCF9CA8-DA70-4D22-8349-CCAB7F097E1F}" sibTransId="{DD610F01-7972-42EB-921A-26B1B169B03C}"/>
    <dgm:cxn modelId="{E68D0CA3-3D16-409F-A0AA-FFEBB4D6D35D}" type="presOf" srcId="{0D346C1C-EEA8-4F0F-BDCF-419EE8E7196C}" destId="{3B3A18EB-EB4F-4CE4-88D1-3264927C5128}" srcOrd="0" destOrd="0" presId="urn:microsoft.com/office/officeart/2008/layout/TitledPictureBlocks"/>
    <dgm:cxn modelId="{7A1FE2D4-8C35-40FB-810D-707E4B27C225}" type="presOf" srcId="{69DB3F06-F477-462E-BD8A-3C3588FF528A}" destId="{96765D85-00CE-4ABB-B5F0-821E85E8483F}" srcOrd="0" destOrd="0" presId="urn:microsoft.com/office/officeart/2008/layout/TitledPictureBlocks"/>
    <dgm:cxn modelId="{E5AC37F9-0BB1-4F1F-843C-36D5D4CD633F}" srcId="{69DB3F06-F477-462E-BD8A-3C3588FF528A}" destId="{E0C3E017-C1CC-4461-B715-5CB3F60F76C1}" srcOrd="2" destOrd="0" parTransId="{D36DE626-0D06-4E6E-9567-1181516FC3E5}" sibTransId="{A1FC75A3-5AAE-4DCA-A0A7-CA731519FA0F}"/>
    <dgm:cxn modelId="{6D6F857E-D4A3-4074-A02C-DF4A244CAC14}" type="presOf" srcId="{C4942461-EF74-4B79-BDC2-780A6B6F2BF5}" destId="{0C725B9C-9CD4-49F7-8814-32C6C902E32D}" srcOrd="0" destOrd="0" presId="urn:microsoft.com/office/officeart/2008/layout/TitledPictureBlocks"/>
    <dgm:cxn modelId="{394AA6E5-1D08-4A2F-9B1C-E27E73A90B4F}" type="presOf" srcId="{D282665F-508F-4C21-B08D-20697935791A}" destId="{BB0C1136-8989-4B12-AC46-BA7A70E5AA91}" srcOrd="0" destOrd="0" presId="urn:microsoft.com/office/officeart/2008/layout/TitledPictureBlocks"/>
    <dgm:cxn modelId="{19C053C5-9B8E-4583-BC0B-CDA2AF4C4758}" type="presOf" srcId="{0235DC88-460E-4D31-AC81-6D784EF12BD1}" destId="{0C725B9C-9CD4-49F7-8814-32C6C902E32D}" srcOrd="0" destOrd="1" presId="urn:microsoft.com/office/officeart/2008/layout/TitledPictureBlocks"/>
    <dgm:cxn modelId="{49535EDE-269B-48AE-86D0-5202B1DC3A06}" srcId="{88617110-176B-45CF-BA48-F2DBF0FB0515}" destId="{8D8C86C0-0110-4825-BC8F-B593364AE9AD}" srcOrd="2" destOrd="0" parTransId="{414650D4-1C3B-49A1-B9F1-B5693567F2DD}" sibTransId="{1DB15AA4-8E88-4C1B-A427-464B5330EBAC}"/>
    <dgm:cxn modelId="{298D6486-E454-4424-8710-CFFEFF646D39}" srcId="{69DB3F06-F477-462E-BD8A-3C3588FF528A}" destId="{0235DC88-460E-4D31-AC81-6D784EF12BD1}" srcOrd="1" destOrd="0" parTransId="{30BABF34-C862-46F0-B499-CC73629D4D7F}" sibTransId="{9AA9A379-04F0-4056-BBB1-67808FAC9E86}"/>
    <dgm:cxn modelId="{C8BF734B-9418-4A32-9281-452C88D2248C}" type="presOf" srcId="{8D8C86C0-0110-4825-BC8F-B593364AE9AD}" destId="{2E62C3E5-F63C-4C81-BE2C-D50B07A8BBF7}" srcOrd="0" destOrd="0" presId="urn:microsoft.com/office/officeart/2008/layout/TitledPictureBlocks"/>
    <dgm:cxn modelId="{4CDCEC0F-2A7A-4E0C-92ED-0E45FB9ADCEB}" type="presParOf" srcId="{5E6F0806-D316-4E4E-AB62-2E82359F95F5}" destId="{908C3190-8C84-4A22-A27A-5F6504A43E3D}" srcOrd="0" destOrd="0" presId="urn:microsoft.com/office/officeart/2008/layout/TitledPictureBlocks"/>
    <dgm:cxn modelId="{1E93DF54-686F-4AD4-850B-0C20378F9086}" type="presParOf" srcId="{908C3190-8C84-4A22-A27A-5F6504A43E3D}" destId="{E100AFDE-A930-41A1-938B-EE75E876522C}" srcOrd="0" destOrd="0" presId="urn:microsoft.com/office/officeart/2008/layout/TitledPictureBlocks"/>
    <dgm:cxn modelId="{A48A1F52-489A-4DA5-85F1-82178DA09F2D}" type="presParOf" srcId="{908C3190-8C84-4A22-A27A-5F6504A43E3D}" destId="{6D17FF63-3B12-4BF8-BFAD-A98E7C39F826}" srcOrd="1" destOrd="0" presId="urn:microsoft.com/office/officeart/2008/layout/TitledPictureBlocks"/>
    <dgm:cxn modelId="{B5E3C9B6-621D-40C8-9E59-090196842142}" type="presParOf" srcId="{908C3190-8C84-4A22-A27A-5F6504A43E3D}" destId="{3B3A18EB-EB4F-4CE4-88D1-3264927C5128}" srcOrd="2" destOrd="0" presId="urn:microsoft.com/office/officeart/2008/layout/TitledPictureBlocks"/>
    <dgm:cxn modelId="{BE534631-E601-4ECB-BB02-523D51AC40B9}" type="presParOf" srcId="{5E6F0806-D316-4E4E-AB62-2E82359F95F5}" destId="{7A4EDBC0-7EBD-42E1-B9AF-F188397E69F4}" srcOrd="1" destOrd="0" presId="urn:microsoft.com/office/officeart/2008/layout/TitledPictureBlocks"/>
    <dgm:cxn modelId="{CF572BAE-AF80-401E-B3FA-D09C8040B144}" type="presParOf" srcId="{5E6F0806-D316-4E4E-AB62-2E82359F95F5}" destId="{68CD4B39-4705-4F10-B93A-CA61303A6186}" srcOrd="2" destOrd="0" presId="urn:microsoft.com/office/officeart/2008/layout/TitledPictureBlocks"/>
    <dgm:cxn modelId="{A1BF4CA9-F800-4444-8A93-2CA85B4EBE94}" type="presParOf" srcId="{68CD4B39-4705-4F10-B93A-CA61303A6186}" destId="{BB0C1136-8989-4B12-AC46-BA7A70E5AA91}" srcOrd="0" destOrd="0" presId="urn:microsoft.com/office/officeart/2008/layout/TitledPictureBlocks"/>
    <dgm:cxn modelId="{B73D7CFB-039B-4788-97A2-0C3B03ECE91C}" type="presParOf" srcId="{68CD4B39-4705-4F10-B93A-CA61303A6186}" destId="{10FB6167-4A75-4CAB-B175-D93D3D0A7B8D}" srcOrd="1" destOrd="0" presId="urn:microsoft.com/office/officeart/2008/layout/TitledPictureBlocks"/>
    <dgm:cxn modelId="{F2B7EE97-26BE-4083-8AF4-0E1F18036D99}" type="presParOf" srcId="{68CD4B39-4705-4F10-B93A-CA61303A6186}" destId="{D986BF08-AB13-430F-8640-C482EAC7B14F}" srcOrd="2" destOrd="0" presId="urn:microsoft.com/office/officeart/2008/layout/TitledPictureBlocks"/>
    <dgm:cxn modelId="{9209EACC-28D2-43E5-AACB-D748DA95D965}" type="presParOf" srcId="{5E6F0806-D316-4E4E-AB62-2E82359F95F5}" destId="{15603904-69C6-4D42-8C77-9B19CF49EC80}" srcOrd="3" destOrd="0" presId="urn:microsoft.com/office/officeart/2008/layout/TitledPictureBlocks"/>
    <dgm:cxn modelId="{5C39FA51-511E-46CD-AD34-E71735E4185B}" type="presParOf" srcId="{5E6F0806-D316-4E4E-AB62-2E82359F95F5}" destId="{A0136FBA-1856-41E0-9725-9D565A04D640}" srcOrd="4" destOrd="0" presId="urn:microsoft.com/office/officeart/2008/layout/TitledPictureBlocks"/>
    <dgm:cxn modelId="{A6A6D533-046F-432C-94EA-602684E96170}" type="presParOf" srcId="{A0136FBA-1856-41E0-9725-9D565A04D640}" destId="{2E62C3E5-F63C-4C81-BE2C-D50B07A8BBF7}" srcOrd="0" destOrd="0" presId="urn:microsoft.com/office/officeart/2008/layout/TitledPictureBlocks"/>
    <dgm:cxn modelId="{C81DCF70-5ABD-4D0A-9D10-8AAEC18DFF7E}" type="presParOf" srcId="{A0136FBA-1856-41E0-9725-9D565A04D640}" destId="{4F93EFAB-94AE-4698-8071-61D77AAB88BE}" srcOrd="1" destOrd="0" presId="urn:microsoft.com/office/officeart/2008/layout/TitledPictureBlocks"/>
    <dgm:cxn modelId="{1BF4DB02-C238-4E9F-8247-01DB8DC8AB1B}" type="presParOf" srcId="{A0136FBA-1856-41E0-9725-9D565A04D640}" destId="{C28C9EC7-57F6-4C1D-A350-A2CFC5F4FBE6}" srcOrd="2" destOrd="0" presId="urn:microsoft.com/office/officeart/2008/layout/TitledPictureBlocks"/>
    <dgm:cxn modelId="{3D6800A0-8211-4BA3-941C-2C5625268FC2}" type="presParOf" srcId="{5E6F0806-D316-4E4E-AB62-2E82359F95F5}" destId="{1DE5620D-9F29-4881-965A-6136CAC36CA3}" srcOrd="5" destOrd="0" presId="urn:microsoft.com/office/officeart/2008/layout/TitledPictureBlocks"/>
    <dgm:cxn modelId="{C7EA6F23-6336-41EA-82FF-CD8E356D0CBE}" type="presParOf" srcId="{5E6F0806-D316-4E4E-AB62-2E82359F95F5}" destId="{47E0EA37-4796-436D-BC20-E41E97EACC72}" srcOrd="6" destOrd="0" presId="urn:microsoft.com/office/officeart/2008/layout/TitledPictureBlocks"/>
    <dgm:cxn modelId="{FAAC2BF5-D330-4775-9783-02CA710BA577}" type="presParOf" srcId="{47E0EA37-4796-436D-BC20-E41E97EACC72}" destId="{96765D85-00CE-4ABB-B5F0-821E85E8483F}" srcOrd="0" destOrd="0" presId="urn:microsoft.com/office/officeart/2008/layout/TitledPictureBlocks"/>
    <dgm:cxn modelId="{DA7D8AE1-1662-4ECF-B789-8957FE054896}" type="presParOf" srcId="{47E0EA37-4796-436D-BC20-E41E97EACC72}" destId="{9A941509-66A6-4C21-87CD-43C96CC55059}" srcOrd="1" destOrd="0" presId="urn:microsoft.com/office/officeart/2008/layout/TitledPictureBlocks"/>
    <dgm:cxn modelId="{E3C637BD-D428-4698-8FF2-8D70FE304EF9}" type="presParOf" srcId="{47E0EA37-4796-436D-BC20-E41E97EACC72}" destId="{0C725B9C-9CD4-49F7-8814-32C6C902E32D}" srcOrd="2" destOrd="0" presId="urn:microsoft.com/office/officeart/2008/layout/TitledPictureBlock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17FF63-3B12-4BF8-BFAD-A98E7C39F826}">
      <dsp:nvSpPr>
        <dsp:cNvPr id="0" name=""/>
        <dsp:cNvSpPr/>
      </dsp:nvSpPr>
      <dsp:spPr>
        <a:xfrm>
          <a:off x="1296138" y="576063"/>
          <a:ext cx="1463953" cy="138647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000" b="-7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3A18EB-EB4F-4CE4-88D1-3264927C5128}">
      <dsp:nvSpPr>
        <dsp:cNvPr id="0" name=""/>
        <dsp:cNvSpPr/>
      </dsp:nvSpPr>
      <dsp:spPr>
        <a:xfrm>
          <a:off x="2592289" y="648071"/>
          <a:ext cx="1062257" cy="1105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/>
            <a:t>Optimisé Firefox</a:t>
          </a:r>
          <a:endParaRPr lang="fr-FR" sz="1800" b="1" kern="1200" dirty="0"/>
        </a:p>
      </dsp:txBody>
      <dsp:txXfrm>
        <a:off x="2623401" y="679183"/>
        <a:ext cx="1000033" cy="1043376"/>
      </dsp:txXfrm>
    </dsp:sp>
    <dsp:sp modelId="{E100AFDE-A930-41A1-938B-EE75E876522C}">
      <dsp:nvSpPr>
        <dsp:cNvPr id="0" name=""/>
        <dsp:cNvSpPr/>
      </dsp:nvSpPr>
      <dsp:spPr>
        <a:xfrm>
          <a:off x="1037734" y="57946"/>
          <a:ext cx="2240174" cy="3268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/>
            <a:t>APPLICATION WEB</a:t>
          </a:r>
          <a:endParaRPr lang="fr-FR" sz="1500" b="1" kern="1200" dirty="0"/>
        </a:p>
      </dsp:txBody>
      <dsp:txXfrm>
        <a:off x="1037734" y="57946"/>
        <a:ext cx="2240174" cy="326842"/>
      </dsp:txXfrm>
    </dsp:sp>
    <dsp:sp modelId="{10FB6167-4A75-4CAB-B175-D93D3D0A7B8D}">
      <dsp:nvSpPr>
        <dsp:cNvPr id="0" name=""/>
        <dsp:cNvSpPr/>
      </dsp:nvSpPr>
      <dsp:spPr>
        <a:xfrm>
          <a:off x="5158389" y="672927"/>
          <a:ext cx="1004404" cy="909771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000" b="-7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86BF08-AB13-430F-8640-C482EAC7B14F}">
      <dsp:nvSpPr>
        <dsp:cNvPr id="0" name=""/>
        <dsp:cNvSpPr/>
      </dsp:nvSpPr>
      <dsp:spPr>
        <a:xfrm>
          <a:off x="6354079" y="564789"/>
          <a:ext cx="1062257" cy="1105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/>
            <a:t>Login </a:t>
          </a:r>
          <a:r>
            <a:rPr lang="fr-FR" sz="1800" b="1" kern="1200" dirty="0" err="1" smtClean="0"/>
            <a:t>WinIBW</a:t>
          </a:r>
          <a:endParaRPr lang="fr-FR" sz="1800" b="1" kern="1200" dirty="0"/>
        </a:p>
      </dsp:txBody>
      <dsp:txXfrm>
        <a:off x="6385191" y="595901"/>
        <a:ext cx="1000033" cy="1043376"/>
      </dsp:txXfrm>
    </dsp:sp>
    <dsp:sp modelId="{BB0C1136-8989-4B12-AC46-BA7A70E5AA91}">
      <dsp:nvSpPr>
        <dsp:cNvPr id="0" name=""/>
        <dsp:cNvSpPr/>
      </dsp:nvSpPr>
      <dsp:spPr>
        <a:xfrm>
          <a:off x="4464495" y="72009"/>
          <a:ext cx="2240174" cy="3268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/>
            <a:t>INTERCONNEXION SUDOC</a:t>
          </a:r>
          <a:endParaRPr lang="fr-FR" sz="1500" b="1" kern="1200" dirty="0"/>
        </a:p>
      </dsp:txBody>
      <dsp:txXfrm>
        <a:off x="4464495" y="72009"/>
        <a:ext cx="2240174" cy="326842"/>
      </dsp:txXfrm>
    </dsp:sp>
    <dsp:sp modelId="{4F93EFAB-94AE-4698-8071-61D77AAB88BE}">
      <dsp:nvSpPr>
        <dsp:cNvPr id="0" name=""/>
        <dsp:cNvSpPr/>
      </dsp:nvSpPr>
      <dsp:spPr>
        <a:xfrm>
          <a:off x="914910" y="2724487"/>
          <a:ext cx="2240174" cy="189808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8C9EC7-57F6-4C1D-A350-A2CFC5F4FBE6}">
      <dsp:nvSpPr>
        <dsp:cNvPr id="0" name=""/>
        <dsp:cNvSpPr/>
      </dsp:nvSpPr>
      <dsp:spPr>
        <a:xfrm>
          <a:off x="2856775" y="2990102"/>
          <a:ext cx="1062257" cy="1105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/>
            <a:t>Chacun voit ses demandes</a:t>
          </a:r>
          <a:endParaRPr lang="fr-FR" sz="1400" b="1" kern="1200" dirty="0"/>
        </a:p>
      </dsp:txBody>
      <dsp:txXfrm>
        <a:off x="2887887" y="3021214"/>
        <a:ext cx="1000033" cy="1043376"/>
      </dsp:txXfrm>
    </dsp:sp>
    <dsp:sp modelId="{2E62C3E5-F63C-4C81-BE2C-D50B07A8BBF7}">
      <dsp:nvSpPr>
        <dsp:cNvPr id="0" name=""/>
        <dsp:cNvSpPr/>
      </dsp:nvSpPr>
      <dsp:spPr>
        <a:xfrm>
          <a:off x="914910" y="2362563"/>
          <a:ext cx="2240174" cy="3268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/>
            <a:t>TABLEAU</a:t>
          </a:r>
          <a:r>
            <a:rPr lang="fr-FR" sz="1500" kern="1200" dirty="0" smtClean="0"/>
            <a:t> </a:t>
          </a:r>
          <a:r>
            <a:rPr lang="fr-FR" sz="1500" b="1" kern="1200" dirty="0" smtClean="0"/>
            <a:t>DE</a:t>
          </a:r>
          <a:r>
            <a:rPr lang="fr-FR" sz="1500" kern="1200" dirty="0" smtClean="0"/>
            <a:t> </a:t>
          </a:r>
          <a:r>
            <a:rPr lang="fr-FR" sz="1500" b="1" kern="1200" dirty="0" smtClean="0"/>
            <a:t>BORD</a:t>
          </a:r>
          <a:endParaRPr lang="fr-FR" sz="1500" b="1" kern="1200" dirty="0"/>
        </a:p>
      </dsp:txBody>
      <dsp:txXfrm>
        <a:off x="914910" y="2362563"/>
        <a:ext cx="2240174" cy="326842"/>
      </dsp:txXfrm>
    </dsp:sp>
    <dsp:sp modelId="{9A941509-66A6-4C21-87CD-43C96CC55059}">
      <dsp:nvSpPr>
        <dsp:cNvPr id="0" name=""/>
        <dsp:cNvSpPr/>
      </dsp:nvSpPr>
      <dsp:spPr>
        <a:xfrm>
          <a:off x="4720575" y="2977853"/>
          <a:ext cx="1463550" cy="1560264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9000" b="-9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725B9C-9CD4-49F7-8814-32C6C902E32D}">
      <dsp:nvSpPr>
        <dsp:cNvPr id="0" name=""/>
        <dsp:cNvSpPr/>
      </dsp:nvSpPr>
      <dsp:spPr>
        <a:xfrm>
          <a:off x="6028481" y="3074557"/>
          <a:ext cx="1553552" cy="1105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1" kern="1200" dirty="0" smtClean="0"/>
            <a:t>N° PPN</a:t>
          </a:r>
          <a:endParaRPr lang="fr-FR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1" kern="1200" dirty="0" smtClean="0"/>
            <a:t>Commentaires</a:t>
          </a:r>
          <a:endParaRPr lang="fr-FR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1" kern="1200" dirty="0" smtClean="0"/>
            <a:t>Justificatifs</a:t>
          </a:r>
          <a:endParaRPr lang="fr-FR" sz="1400" b="1" kern="1200" dirty="0"/>
        </a:p>
      </dsp:txBody>
      <dsp:txXfrm>
        <a:off x="6060863" y="3106939"/>
        <a:ext cx="1488788" cy="1040836"/>
      </dsp:txXfrm>
    </dsp:sp>
    <dsp:sp modelId="{96765D85-00CE-4ABB-B5F0-821E85E8483F}">
      <dsp:nvSpPr>
        <dsp:cNvPr id="0" name=""/>
        <dsp:cNvSpPr/>
      </dsp:nvSpPr>
      <dsp:spPr>
        <a:xfrm>
          <a:off x="4269673" y="2448274"/>
          <a:ext cx="2240174" cy="3268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/>
            <a:t>FORMULAIRES</a:t>
          </a:r>
          <a:endParaRPr lang="fr-FR" sz="1500" b="1" kern="1200" dirty="0"/>
        </a:p>
      </dsp:txBody>
      <dsp:txXfrm>
        <a:off x="4269673" y="2448274"/>
        <a:ext cx="2240174" cy="3268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TitledPictureBlocks">
  <dgm:title val=""/>
  <dgm:desc val=""/>
  <dgm:catLst>
    <dgm:cat type="picture" pri="10000"/>
    <dgm:cat type="pictureconvert" pri="10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  <dgm:cxn modelId="90" srcId="0" destId="40" srcOrd="3" destOrd="0"/>
        <dgm:cxn modelId="42" srcId="40" destId="41" srcOrd="0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off" val="ctr"/>
          <dgm:param type="grDir" val="tL"/>
        </dgm:alg>
      </dgm:if>
      <dgm:else name="Name2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op="equ"/>
      <dgm:constr type="primFontSz" for="des" forName="ChildText" op="equ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.3787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ParentText" refType="w" fact="0"/>
              <dgm:constr type="t" for="ch" forName="ParentText" refType="h" fact="0"/>
              <dgm:constr type="w" for="ch" forName="ParentText" refType="w" fact="0.7457"/>
              <dgm:constr type="h" for="ch" forName="ParentText" refType="h" fact="0.15"/>
              <dgm:constr type="l" for="ch" forName="Image" refType="w" fact="0"/>
              <dgm:constr type="t" for="ch" forName="Image" refType="h" fact="0.1661"/>
              <dgm:constr type="w" for="ch" forName="Image" refType="w" fact="0.7457"/>
              <dgm:constr type="h" for="ch" forName="Image" refType="h" fact="0.8711"/>
              <dgm:constr type="l" for="ch" forName="ChildText" refType="w" fact="0.6464"/>
              <dgm:constr type="t" for="ch" forName="ChildText" refType="h" fact="0.288"/>
              <dgm:constr type="w" for="ch" forName="ChildText" refType="w" fact="0.3536"/>
              <dgm:constr type="h" for="ch" forName="ChildText" refType="h" fact="0.5074"/>
            </dgm:constrLst>
          </dgm:if>
          <dgm:else name="Name5">
            <dgm:constrLst>
              <dgm:constr type="l" for="ch" forName="ParentText" refType="w" fact="0.26"/>
              <dgm:constr type="t" for="ch" forName="ParentText" refType="h" fact="0"/>
              <dgm:constr type="w" for="ch" forName="ParentText" refType="w" fact="0.7457"/>
              <dgm:constr type="h" for="ch" forName="ParentText" refType="h" fact="0.15"/>
              <dgm:constr type="l" for="ch" forName="Image" refType="w" fact="0.26"/>
              <dgm:constr type="t" for="ch" forName="Image" refType="h" fact="0.1661"/>
              <dgm:constr type="w" for="ch" forName="Image" refType="w" fact="0.7446"/>
              <dgm:constr type="h" for="ch" forName="Image" refType="h" fact="0.8711"/>
              <dgm:constr type="l" for="ch" forName="ChildText" refType="w" fact="0"/>
              <dgm:constr type="t" for="ch" forName="ChildText" refType="h" fact="0.288"/>
              <dgm:constr type="w" for="ch" forName="ChildText" refType="w" fact="0.3536"/>
              <dgm:constr type="h" for="ch" forName="ChildText" refType="h" fact="0.5074"/>
            </dgm:constrLst>
          </dgm:else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ect" r:blip="" zOrderOff="10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Image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ChildText" styleLbl="fgAcc1">
          <dgm:varLst>
            <dgm:chMax val="0"/>
            <dgm:chPref val="0"/>
            <dgm:bulletEnabled val="1"/>
          </dgm:varLst>
          <dgm:choose name="Name6">
            <dgm:if name="Name7" axis="des" ptType="node" func="cnt" op="equ" val="1">
              <dgm:alg type="tx">
                <dgm:param type="stBulletLvl" val="2"/>
                <dgm:param type="txAnchorVertCh" val="mid"/>
                <dgm:param type="parTxLTRAlign" val="l"/>
              </dgm:alg>
            </dgm:if>
            <dgm:else name="Name8">
              <dgm:alg type="tx">
                <dgm:param type="stBulletLvl" val="1"/>
                <dgm:param type="txAnchorVertCh" val="mid"/>
              </dgm:alg>
            </dgm:else>
          </dgm:choose>
          <dgm:choose name="Name9">
            <dgm:if name="Name10" axis="ch" ptType="node" func="cnt" op="gte" val="1"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</dgm:if>
            <dgm:else name="Name11"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E117C9-DC69-4474-95AE-B5B905E0C089}" type="datetimeFigureOut">
              <a:rPr lang="fr-FR" smtClean="0"/>
              <a:pPr/>
              <a:t>15/06/2015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66909" y="4715154"/>
            <a:ext cx="5335270" cy="4466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1E5AB4-6DAB-460B-B1F2-D187681C329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2216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Nous vous rappelons que cette nouvelle application sert à l’attribution de numéros ISSN et à modifier les zones considérées</a:t>
            </a:r>
            <a:r>
              <a:rPr lang="fr-FR" baseline="0" dirty="0" smtClean="0"/>
              <a:t> « sous-autorité » ISSN dans le </a:t>
            </a:r>
            <a:r>
              <a:rPr lang="fr-FR" baseline="0" dirty="0" err="1" smtClean="0"/>
              <a:t>Sudoc</a:t>
            </a:r>
            <a:r>
              <a:rPr lang="fr-FR" baseline="0" dirty="0" smtClean="0"/>
              <a:t>.</a:t>
            </a:r>
          </a:p>
          <a:p>
            <a:r>
              <a:rPr lang="fr-FR" baseline="0" dirty="0" smtClean="0"/>
              <a:t>Vous pourrez initier vos demandes à l’issue de cette session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43105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b="0" dirty="0" smtClean="0"/>
              <a:t>(Attention</a:t>
            </a:r>
            <a:r>
              <a:rPr lang="fr-FR" b="0" baseline="0" dirty="0" smtClean="0"/>
              <a:t>  pour le déroulé 3 diapos en 1)</a:t>
            </a:r>
          </a:p>
          <a:p>
            <a:endParaRPr lang="fr-FR" b="0" dirty="0" smtClean="0"/>
          </a:p>
          <a:p>
            <a:r>
              <a:rPr lang="fr-FR" b="1" dirty="0" smtClean="0"/>
              <a:t>Nous allons maintenant voir concrètement</a:t>
            </a:r>
            <a:r>
              <a:rPr lang="fr-FR" b="1" baseline="0" dirty="0" smtClean="0"/>
              <a:t> </a:t>
            </a:r>
            <a:r>
              <a:rPr lang="fr-FR" b="1" dirty="0" smtClean="0"/>
              <a:t>quelles sont les fonctionnalités du tableau de bord</a:t>
            </a:r>
          </a:p>
          <a:p>
            <a:r>
              <a:rPr lang="fr-FR" b="1" dirty="0" smtClean="0"/>
              <a:t>Leur laisser la diapo le temps de la connexion : « je vous laisse prendre connaissance des  actions possibles à partir du tableau de bord ,</a:t>
            </a:r>
            <a:r>
              <a:rPr lang="fr-FR" b="1" baseline="0" dirty="0" smtClean="0"/>
              <a:t> le temps de me connecter à </a:t>
            </a:r>
            <a:r>
              <a:rPr lang="fr-FR" b="1" baseline="0" dirty="0" err="1" smtClean="0"/>
              <a:t>Cidemis</a:t>
            </a:r>
            <a:r>
              <a:rPr lang="fr-FR" b="1" baseline="0" dirty="0" smtClean="0"/>
              <a:t> »</a:t>
            </a:r>
            <a:endParaRPr lang="fr-FR" b="1" dirty="0" smtClean="0"/>
          </a:p>
          <a:p>
            <a:endParaRPr lang="fr-FR" b="1" dirty="0" smtClean="0"/>
          </a:p>
          <a:p>
            <a:r>
              <a:rPr lang="fr-FR" b="1" dirty="0" smtClean="0"/>
              <a:t>Premier point :</a:t>
            </a:r>
          </a:p>
          <a:p>
            <a:pPr>
              <a:buNone/>
            </a:pPr>
            <a:r>
              <a:rPr lang="fr-FR" b="1" dirty="0" smtClean="0"/>
              <a:t>Afficher /masquer à partir du menu latéral  </a:t>
            </a:r>
          </a:p>
          <a:p>
            <a:pPr>
              <a:buNone/>
            </a:pPr>
            <a:r>
              <a:rPr lang="fr-FR" b="1" dirty="0" smtClean="0"/>
              <a:t>Donner</a:t>
            </a:r>
            <a:r>
              <a:rPr lang="fr-FR" b="1" baseline="0" dirty="0" smtClean="0"/>
              <a:t> la liste</a:t>
            </a:r>
            <a:endParaRPr lang="fr-FR" b="1" dirty="0" smtClean="0"/>
          </a:p>
          <a:p>
            <a:pPr>
              <a:buNone/>
            </a:pPr>
            <a:r>
              <a:rPr lang="fr-FR" b="1" dirty="0" smtClean="0"/>
              <a:t>(ex. de la colonne dernière date de </a:t>
            </a:r>
            <a:r>
              <a:rPr lang="fr-FR" b="1" dirty="0" err="1" smtClean="0"/>
              <a:t>modif</a:t>
            </a:r>
            <a:r>
              <a:rPr lang="fr-FR" b="1" dirty="0" smtClean="0"/>
              <a:t>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0036D0-143B-4C34-BAC7-89035B381344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 smtClean="0"/>
              <a:t>Dernier exemple de filtre : colonne Etat </a:t>
            </a:r>
          </a:p>
          <a:p>
            <a:r>
              <a:rPr lang="fr-FR" b="1" dirty="0" smtClean="0"/>
              <a:t>Cette colonne correspond au </a:t>
            </a:r>
            <a:r>
              <a:rPr lang="fr-FR" b="1" dirty="0" err="1" smtClean="0"/>
              <a:t>workflow</a:t>
            </a:r>
            <a:endParaRPr lang="fr-FR" b="1" dirty="0" smtClean="0"/>
          </a:p>
          <a:p>
            <a:r>
              <a:rPr lang="fr-FR" dirty="0" smtClean="0"/>
              <a:t>Schéma </a:t>
            </a:r>
            <a:r>
              <a:rPr lang="fr-FR" dirty="0" err="1" smtClean="0"/>
              <a:t>workflow</a:t>
            </a:r>
            <a:endParaRPr lang="fr-FR" dirty="0" smtClean="0"/>
          </a:p>
          <a:p>
            <a:r>
              <a:rPr lang="fr-FR" dirty="0" smtClean="0"/>
              <a:t>La parole à Sylvie qui va vous faire la démonstration concrète de l’application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91994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b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9E1EE5-6A75-46C7-B7A1-1981E51235D0}" type="slidenum">
              <a:rPr lang="fr-FR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>
                <a:solidFill>
                  <a:prstClr val="black"/>
                </a:solidFill>
              </a:rPr>
              <a:t>25/09/2014</a:t>
            </a:r>
            <a:endParaRPr lang="fr-F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b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9E1EE5-6A75-46C7-B7A1-1981E51235D0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25/09/2014</a:t>
            </a:r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b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9E1EE5-6A75-46C7-B7A1-1981E51235D0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25/09/2014</a:t>
            </a:r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Laurent ?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b="1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3539A91-674E-4F70-A4A9-5F92CE3A298B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25/09/2014</a:t>
            </a:r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z="1200" b="0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0B2254C-B2CA-47D4-BFD4-19CC24CAB27B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25/09/2014</a:t>
            </a:r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Les Grands</a:t>
            </a:r>
            <a:r>
              <a:rPr lang="fr-FR" baseline="0" dirty="0" smtClean="0"/>
              <a:t> principes : Circuit Dématérialisé des demandes ISSN</a:t>
            </a:r>
            <a:endParaRPr lang="fr-FR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Optimisée sur </a:t>
            </a:r>
            <a:r>
              <a:rPr lang="fr-FR" dirty="0" err="1" smtClean="0"/>
              <a:t>Firefox</a:t>
            </a:r>
            <a:r>
              <a:rPr lang="fr-FR" dirty="0" smtClean="0"/>
              <a:t> + </a:t>
            </a:r>
            <a:r>
              <a:rPr lang="fr-FR" altLang="fr-FR" dirty="0" smtClean="0"/>
              <a:t>Application synchronisée avec le catalogue SUDOC + accessible avec</a:t>
            </a:r>
            <a:r>
              <a:rPr lang="fr-FR" altLang="fr-FR" baseline="0" dirty="0" smtClean="0"/>
              <a:t> les </a:t>
            </a:r>
            <a:r>
              <a:rPr lang="fr-FR" altLang="fr-FR" baseline="0" dirty="0" err="1" smtClean="0"/>
              <a:t>logins</a:t>
            </a:r>
            <a:r>
              <a:rPr lang="fr-FR" altLang="fr-FR" baseline="0" dirty="0" smtClean="0"/>
              <a:t> </a:t>
            </a:r>
            <a:r>
              <a:rPr lang="fr-FR" altLang="fr-FR" baseline="0" dirty="0" err="1" smtClean="0"/>
              <a:t>WinIBW</a:t>
            </a:r>
            <a:endParaRPr lang="fr-FR" altLang="fr-FR" dirty="0" smtClean="0"/>
          </a:p>
          <a:p>
            <a:endParaRPr lang="fr-FR" dirty="0" smtClean="0"/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ClrTx/>
              <a:buSzTx/>
              <a:buNone/>
            </a:pPr>
            <a:r>
              <a:rPr lang="fr-FR" sz="1200" dirty="0" smtClean="0">
                <a:solidFill>
                  <a:prstClr val="black"/>
                </a:solidFill>
              </a:rPr>
              <a:t>Le tableau de bord est l’interface à partir de laquelle vous allez  visualisez  vos demandes ISSN. 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ClrTx/>
              <a:buSzTx/>
              <a:buNone/>
            </a:pPr>
            <a:r>
              <a:rPr lang="fr-FR" sz="1200" dirty="0" smtClean="0">
                <a:solidFill>
                  <a:prstClr val="black"/>
                </a:solidFill>
              </a:rPr>
              <a:t>A partir du tableau de bord</a:t>
            </a:r>
            <a:r>
              <a:rPr lang="fr-FR" sz="1200" baseline="0" dirty="0" smtClean="0">
                <a:solidFill>
                  <a:prstClr val="black"/>
                </a:solidFill>
              </a:rPr>
              <a:t> vous ouvrirez un formulaire en insérant un </a:t>
            </a:r>
            <a:r>
              <a:rPr lang="fr-FR" sz="1200" baseline="0" dirty="0" err="1" smtClean="0">
                <a:solidFill>
                  <a:prstClr val="black"/>
                </a:solidFill>
              </a:rPr>
              <a:t>n°ppn</a:t>
            </a:r>
            <a:r>
              <a:rPr lang="fr-FR" sz="1200" baseline="0" dirty="0" smtClean="0">
                <a:solidFill>
                  <a:prstClr val="black"/>
                </a:solidFill>
              </a:rPr>
              <a:t> pour initier des demandes de NUM/COR , ajouter les justificatifs et des commentaires.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ClrTx/>
              <a:buSzTx/>
              <a:buNone/>
            </a:pPr>
            <a:r>
              <a:rPr lang="fr-FR" sz="1200" baseline="0" dirty="0" smtClean="0">
                <a:solidFill>
                  <a:prstClr val="black"/>
                </a:solidFill>
              </a:rPr>
              <a:t>SPR vous montrera ceci en détails dans la seconde partie du </a:t>
            </a:r>
            <a:r>
              <a:rPr lang="fr-FR" sz="1200" baseline="0" dirty="0" err="1" smtClean="0">
                <a:solidFill>
                  <a:prstClr val="black"/>
                </a:solidFill>
              </a:rPr>
              <a:t>webinaire</a:t>
            </a:r>
            <a:endParaRPr lang="fr-FR" sz="1200" dirty="0" smtClean="0">
              <a:solidFill>
                <a:prstClr val="black"/>
              </a:solidFill>
            </a:endParaRP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ClrTx/>
              <a:buSzTx/>
              <a:buNone/>
            </a:pPr>
            <a:endParaRPr lang="fr-FR" sz="1200" dirty="0" smtClean="0">
              <a:solidFill>
                <a:prstClr val="black"/>
              </a:solidFill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4713" y="760413"/>
            <a:ext cx="4972050" cy="3729037"/>
          </a:xfrm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7149" y="4734670"/>
            <a:ext cx="4879530" cy="44282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293" tIns="44146" rIns="88293" bIns="44146"/>
          <a:lstStyle/>
          <a:p>
            <a:r>
              <a:rPr lang="fr-FR" altLang="fr-FR" dirty="0" smtClean="0">
                <a:latin typeface="Times New Roman" pitchFamily="18" charset="0"/>
              </a:rPr>
              <a:t>Rappel rapide des différents</a:t>
            </a:r>
            <a:r>
              <a:rPr lang="fr-FR" altLang="fr-FR" baseline="0" dirty="0" smtClean="0">
                <a:latin typeface="Times New Roman" pitchFamily="18" charset="0"/>
              </a:rPr>
              <a:t> acteurs dans le circuit de signalement</a:t>
            </a:r>
          </a:p>
          <a:p>
            <a:r>
              <a:rPr lang="fr-FR" altLang="fr-FR" dirty="0" smtClean="0">
                <a:latin typeface="Times New Roman" pitchFamily="18" charset="0"/>
              </a:rPr>
              <a:t>1- le catalogueur</a:t>
            </a:r>
            <a:r>
              <a:rPr lang="fr-FR" altLang="fr-FR" baseline="0" dirty="0" smtClean="0">
                <a:latin typeface="Times New Roman" pitchFamily="18" charset="0"/>
              </a:rPr>
              <a:t> créé ou modifie une notice de ressource continue</a:t>
            </a:r>
          </a:p>
          <a:p>
            <a:r>
              <a:rPr lang="fr-FR" altLang="fr-FR" baseline="0" dirty="0" smtClean="0">
                <a:latin typeface="Times New Roman" pitchFamily="18" charset="0"/>
              </a:rPr>
              <a:t>2- il initie une demande dans </a:t>
            </a:r>
            <a:r>
              <a:rPr lang="fr-FR" altLang="fr-FR" baseline="0" dirty="0" err="1" smtClean="0">
                <a:latin typeface="Times New Roman" pitchFamily="18" charset="0"/>
              </a:rPr>
              <a:t>Cidemis</a:t>
            </a:r>
            <a:endParaRPr lang="fr-FR" altLang="fr-FR" baseline="0" dirty="0" smtClean="0">
              <a:latin typeface="Times New Roman" pitchFamily="18" charset="0"/>
            </a:endParaRPr>
          </a:p>
          <a:p>
            <a:r>
              <a:rPr lang="fr-FR" altLang="fr-FR" baseline="0" dirty="0" smtClean="0">
                <a:latin typeface="Times New Roman" pitchFamily="18" charset="0"/>
              </a:rPr>
              <a:t>3- 301/830 sont ajoutées dans le </a:t>
            </a:r>
            <a:r>
              <a:rPr lang="fr-FR" altLang="fr-FR" baseline="0" dirty="0" err="1" smtClean="0">
                <a:latin typeface="Times New Roman" pitchFamily="18" charset="0"/>
              </a:rPr>
              <a:t>sudoc</a:t>
            </a:r>
            <a:endParaRPr lang="fr-FR" altLang="fr-FR" baseline="0" dirty="0" smtClean="0">
              <a:latin typeface="Times New Roman" pitchFamily="18" charset="0"/>
            </a:endParaRPr>
          </a:p>
          <a:p>
            <a:r>
              <a:rPr lang="fr-FR" altLang="fr-FR" baseline="0" dirty="0" smtClean="0">
                <a:latin typeface="Times New Roman" pitchFamily="18" charset="0"/>
              </a:rPr>
              <a:t>4- le Responsable CR va vérifier la pertinence et la complétude de la demande : il la rejette ou la valide</a:t>
            </a:r>
          </a:p>
          <a:p>
            <a:r>
              <a:rPr lang="fr-FR" altLang="fr-FR" baseline="0" dirty="0" smtClean="0">
                <a:latin typeface="Times New Roman" pitchFamily="18" charset="0"/>
              </a:rPr>
              <a:t>5- la demande arrive aux centres ISSN : ceux-ci valident ou refusent la numérotation ou la modification ; en cas de validation les données sont mises à jour dans le registre ISSN</a:t>
            </a:r>
          </a:p>
          <a:p>
            <a:r>
              <a:rPr lang="fr-FR" altLang="fr-FR" baseline="0" dirty="0" smtClean="0">
                <a:latin typeface="Times New Roman" pitchFamily="18" charset="0"/>
              </a:rPr>
              <a:t>Les notices dans le </a:t>
            </a:r>
            <a:r>
              <a:rPr lang="fr-FR" altLang="fr-FR" baseline="0" dirty="0" err="1" smtClean="0">
                <a:latin typeface="Times New Roman" pitchFamily="18" charset="0"/>
              </a:rPr>
              <a:t>Sudoc</a:t>
            </a:r>
            <a:r>
              <a:rPr lang="fr-FR" altLang="fr-FR" baseline="0" dirty="0" smtClean="0">
                <a:latin typeface="Times New Roman" pitchFamily="18" charset="0"/>
              </a:rPr>
              <a:t> sont à leur tour mises à jour par les imports ISSN</a:t>
            </a:r>
            <a:endParaRPr lang="fr-FR" altLang="fr-FR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Avant de commencer, un petit point sur les justificatifs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Avant</a:t>
            </a:r>
            <a:r>
              <a:rPr lang="fr-FR" baseline="0" dirty="0" smtClean="0"/>
              <a:t> </a:t>
            </a:r>
            <a:r>
              <a:rPr lang="fr-FR" dirty="0" smtClean="0"/>
              <a:t>de vous parler du</a:t>
            </a:r>
            <a:r>
              <a:rPr lang="fr-FR" baseline="0" dirty="0" smtClean="0"/>
              <a:t> tableau de bord de CIDEMIS quelques mots sur l’authentification :</a:t>
            </a:r>
          </a:p>
          <a:p>
            <a:endParaRPr lang="fr-FR" sz="1200" b="0" dirty="0" smtClean="0"/>
          </a:p>
          <a:p>
            <a:endParaRPr lang="fr-FR" sz="1200" b="0" dirty="0" smtClean="0"/>
          </a:p>
          <a:p>
            <a:r>
              <a:rPr lang="fr-FR" sz="1200" b="0" dirty="0" smtClean="0"/>
              <a:t>Première étape la connexion à</a:t>
            </a:r>
            <a:r>
              <a:rPr lang="fr-FR" sz="1200" b="0" baseline="0" dirty="0" smtClean="0"/>
              <a:t> votre tableau de bord…</a:t>
            </a:r>
            <a:endParaRPr lang="fr-FR" sz="1200" b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9E1EE5-6A75-46C7-B7A1-1981E51235D0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25/09/2014</a:t>
            </a:r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Chaque utilisateur de CIDEMIS se connecte à l’application en utilisant son login habituel de travail dans le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Sudoc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Chaque login est rattaché, dans la base de données du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Sudoc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à un groupe qui détermine les droits et niveaux d’habilitation de l’utilisateur. Pour vous Responsables CR,</a:t>
            </a:r>
            <a:r>
              <a:rPr lang="fr-F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vous vous connectez avec un login XX. Pour les catalogueurs déployés (CA ou CB) et pour les non-déployés ils utiliseront le même login que dans </a:t>
            </a:r>
            <a:r>
              <a:rPr lang="fr-F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Colodus</a:t>
            </a:r>
            <a:r>
              <a:rPr lang="fr-F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s’ils en ont un ou vous leur en fournirez un de ce type (CC)</a:t>
            </a:r>
          </a:p>
          <a:p>
            <a:r>
              <a:rPr lang="fr-F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la première connexion il faudra entrer votre adresse mail.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B32407-1642-4D58-AA9D-7C38613847D4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Les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logins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Catalogueur et Responsable CR permettent d’effectuer une demande de numérotation et ou de correction.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 profil CR a d’autres attributions liées à son rôle central de contrôle bibliographique.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 login Catalogueur ne permet de visualiser sur le tableau de bord que ses propres demandes, tandis que le login responsable CR permet de visualiser</a:t>
            </a:r>
            <a:r>
              <a:rPr lang="fr-F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ses propres demandes ainsi que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l’ensemble des demandes émises par les bibliothèques déployées et non déployées de son périmètre.</a:t>
            </a:r>
          </a:p>
          <a:p>
            <a:endParaRPr lang="fr-FR" baseline="0" dirty="0" smtClean="0"/>
          </a:p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0036D0-143B-4C34-BAC7-89035B381344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b="1" u="sng" dirty="0" smtClean="0"/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ClrTx/>
              <a:buSzTx/>
              <a:buNone/>
            </a:pPr>
            <a:r>
              <a:rPr lang="fr-FR" sz="1200" dirty="0" smtClean="0">
                <a:solidFill>
                  <a:prstClr val="black"/>
                </a:solidFill>
              </a:rPr>
              <a:t>Lorsque vous êtes connecté(e) vous arrivez sur votre tableau de bord à partir duquel vous allez visualiser les demandes.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ClrTx/>
              <a:buSzTx/>
              <a:buNone/>
            </a:pPr>
            <a:r>
              <a:rPr lang="fr-FR" sz="1200" dirty="0" smtClean="0">
                <a:solidFill>
                  <a:prstClr val="black"/>
                </a:solidFill>
              </a:rPr>
              <a:t>Le tableau de bord se découpe en 4 éléments principaux pointer avec la souris:</a:t>
            </a:r>
          </a:p>
          <a:p>
            <a:pPr lvl="0" algn="just">
              <a:spcAft>
                <a:spcPts val="1200"/>
              </a:spcAft>
              <a:buFont typeface="Symbol"/>
              <a:buChar char=""/>
            </a:pPr>
            <a:r>
              <a:rPr lang="fr-FR" dirty="0" smtClean="0">
                <a:solidFill>
                  <a:prstClr val="black"/>
                </a:solidFill>
                <a:latin typeface="Times New Roman"/>
                <a:ea typeface="Times New Roman"/>
              </a:rPr>
              <a:t> en haut à droite : l’encart d’identification dont on vient de parler ; c’est ici que vous pourrez modifier</a:t>
            </a:r>
            <a:r>
              <a:rPr lang="fr-FR" baseline="0" dirty="0" smtClean="0">
                <a:solidFill>
                  <a:prstClr val="black"/>
                </a:solidFill>
                <a:latin typeface="Times New Roman"/>
                <a:ea typeface="Times New Roman"/>
              </a:rPr>
              <a:t> votre adresse mail et c’est à partir de l’icône rouge que vous fermerez votre session</a:t>
            </a:r>
          </a:p>
          <a:p>
            <a:pPr lvl="0" algn="just">
              <a:spcAft>
                <a:spcPts val="1200"/>
              </a:spcAft>
              <a:buFont typeface="Symbol"/>
              <a:buChar char=""/>
            </a:pPr>
            <a:endParaRPr lang="fr-FR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 algn="just">
              <a:spcAft>
                <a:spcPts val="1200"/>
              </a:spcAft>
              <a:buFont typeface="Symbol"/>
              <a:buChar char=""/>
            </a:pPr>
            <a:r>
              <a:rPr lang="fr-FR" dirty="0" smtClean="0">
                <a:solidFill>
                  <a:prstClr val="black"/>
                </a:solidFill>
                <a:latin typeface="Times New Roman"/>
                <a:ea typeface="Times New Roman"/>
              </a:rPr>
              <a:t>    à gauche (en bleu et noir) : </a:t>
            </a:r>
            <a:r>
              <a:rPr lang="fr-FR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le menu latéral  4onglets (+retour au tableau de bord)</a:t>
            </a:r>
          </a:p>
          <a:p>
            <a:pPr>
              <a:buNone/>
            </a:pPr>
            <a:r>
              <a:rPr lang="fr-FR" dirty="0" smtClean="0"/>
              <a:t>Nouvelle demande</a:t>
            </a:r>
          </a:p>
          <a:p>
            <a:pPr>
              <a:buNone/>
            </a:pPr>
            <a:r>
              <a:rPr lang="fr-FR" dirty="0" smtClean="0"/>
              <a:t>Sylvie détaillera cet onglet dans la démonstration</a:t>
            </a:r>
          </a:p>
          <a:p>
            <a:pPr>
              <a:buNone/>
            </a:pPr>
            <a:r>
              <a:rPr lang="fr-FR" dirty="0" smtClean="0"/>
              <a:t>Afficher/ Masquer les colonnes (j’y reviens plus en détails)</a:t>
            </a:r>
          </a:p>
          <a:p>
            <a:pPr>
              <a:buNone/>
            </a:pPr>
            <a:r>
              <a:rPr lang="fr-FR" dirty="0" smtClean="0"/>
              <a:t>Exporter : 3 possibilités  de télécharger des</a:t>
            </a:r>
            <a:r>
              <a:rPr lang="fr-FR" baseline="0" dirty="0" smtClean="0"/>
              <a:t> demandes en fichier csv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Aide</a:t>
            </a:r>
          </a:p>
          <a:p>
            <a:pPr lvl="0" algn="just">
              <a:spcAft>
                <a:spcPts val="1200"/>
              </a:spcAft>
              <a:buFont typeface="Symbol"/>
              <a:buNone/>
            </a:pPr>
            <a:endParaRPr lang="fr-FR" b="1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 algn="just">
              <a:spcAft>
                <a:spcPts val="1200"/>
              </a:spcAft>
              <a:buFont typeface="Symbol"/>
              <a:buChar char=""/>
            </a:pPr>
            <a:r>
              <a:rPr lang="fr-FR" dirty="0" smtClean="0">
                <a:solidFill>
                  <a:prstClr val="black"/>
                </a:solidFill>
                <a:latin typeface="Times New Roman"/>
                <a:ea typeface="Times New Roman"/>
              </a:rPr>
              <a:t>    au centre : </a:t>
            </a:r>
            <a:r>
              <a:rPr lang="fr-FR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les options d’affichage et de recherche </a:t>
            </a:r>
          </a:p>
          <a:p>
            <a:pPr lvl="0" algn="just">
              <a:spcAft>
                <a:spcPts val="1200"/>
              </a:spcAft>
              <a:buFont typeface="Symbol"/>
              <a:buChar char=""/>
            </a:pPr>
            <a:endParaRPr lang="fr-FR" b="1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 algn="just">
              <a:spcAft>
                <a:spcPts val="1200"/>
              </a:spcAft>
              <a:buFont typeface="Symbol"/>
              <a:buChar char=""/>
            </a:pPr>
            <a:r>
              <a:rPr lang="fr-FR" dirty="0" smtClean="0">
                <a:solidFill>
                  <a:prstClr val="black"/>
                </a:solidFill>
                <a:latin typeface="Times New Roman"/>
                <a:ea typeface="Times New Roman"/>
              </a:rPr>
              <a:t>    au centre sous les options d’affichage et de recherche : </a:t>
            </a:r>
            <a:r>
              <a:rPr lang="fr-FR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les demandes en cours </a:t>
            </a:r>
            <a:r>
              <a:rPr lang="fr-FR" dirty="0" smtClean="0">
                <a:solidFill>
                  <a:prstClr val="black"/>
                </a:solidFill>
                <a:latin typeface="Times New Roman"/>
                <a:ea typeface="Times New Roman"/>
              </a:rPr>
              <a:t>chaque nouvelle demande que vous créez ou qui vous ait adressée ajoute une </a:t>
            </a:r>
            <a:r>
              <a:rPr lang="fr-FR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ligne</a:t>
            </a:r>
            <a:r>
              <a:rPr lang="fr-FR" dirty="0" smtClean="0">
                <a:solidFill>
                  <a:prstClr val="black"/>
                </a:solidFill>
                <a:latin typeface="Times New Roman"/>
                <a:ea typeface="Times New Roman"/>
              </a:rPr>
              <a:t> à votre tableau ; les informations disponibles sur ces demandes sont organisées </a:t>
            </a:r>
            <a:r>
              <a:rPr lang="fr-FR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en colonnes.</a:t>
            </a:r>
            <a:endParaRPr lang="fr-FR" b="1" u="sng" dirty="0" smtClean="0"/>
          </a:p>
          <a:p>
            <a:endParaRPr lang="fr-FR" b="1" u="sng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B32407-1642-4D58-AA9D-7C38613847D4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15/06/2015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9960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15/06/2015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0740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15/06/2015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851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15/06/2015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9612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15/06/2015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0572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15/06/2015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137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15/06/2015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6054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15/06/2015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8545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15/06/2015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235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15/06/2015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8030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15/06/2015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149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1AFB5-915E-4D0A-971C-5AE5F329E906}" type="datetimeFigureOut">
              <a:rPr lang="fr-FR" smtClean="0"/>
              <a:pPr/>
              <a:t>15/06/2015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5301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://moodle.abes.fr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gi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4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3.png"/><Relationship Id="rId4" Type="http://schemas.openxmlformats.org/officeDocument/2006/relationships/image" Target="../media/image15.png"/><Relationship Id="rId9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"/>
          <p:cNvSpPr txBox="1">
            <a:spLocks/>
          </p:cNvSpPr>
          <p:nvPr/>
        </p:nvSpPr>
        <p:spPr>
          <a:xfrm>
            <a:off x="684213" y="1166887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fr-FR" b="1" dirty="0" smtClean="0">
              <a:solidFill>
                <a:srgbClr val="1E2B62"/>
              </a:solidFill>
            </a:endParaRPr>
          </a:p>
          <a:p>
            <a:pPr>
              <a:defRPr/>
            </a:pPr>
            <a:endParaRPr lang="fr-FR" b="1" dirty="0" smtClean="0">
              <a:solidFill>
                <a:srgbClr val="1E2B62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79" y="6143068"/>
            <a:ext cx="900156" cy="601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Rectangle 23"/>
          <p:cNvSpPr/>
          <p:nvPr/>
        </p:nvSpPr>
        <p:spPr>
          <a:xfrm>
            <a:off x="323528" y="3140968"/>
            <a:ext cx="4032448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chemeClr val="tx2"/>
                </a:solidFill>
              </a:rPr>
              <a:t>Description</a:t>
            </a:r>
            <a:endParaRPr lang="fr-FR" dirty="0" smtClean="0">
              <a:solidFill>
                <a:schemeClr val="tx2"/>
              </a:solidFill>
            </a:endParaRPr>
          </a:p>
          <a:p>
            <a:r>
              <a:rPr lang="fr-FR" sz="1600" dirty="0" smtClean="0"/>
              <a:t>Présentation de CIDEMIS</a:t>
            </a:r>
          </a:p>
          <a:p>
            <a:endParaRPr lang="fr-FR" sz="1600" dirty="0"/>
          </a:p>
          <a:p>
            <a:endParaRPr lang="fr-FR" sz="1600" dirty="0" smtClean="0"/>
          </a:p>
          <a:p>
            <a:endParaRPr lang="fr-FR" sz="1600" dirty="0"/>
          </a:p>
          <a:p>
            <a:endParaRPr lang="fr-FR" sz="1600" dirty="0" smtClean="0"/>
          </a:p>
        </p:txBody>
      </p:sp>
      <p:sp>
        <p:nvSpPr>
          <p:cNvPr id="36" name="Rectangle 35"/>
          <p:cNvSpPr/>
          <p:nvPr/>
        </p:nvSpPr>
        <p:spPr>
          <a:xfrm>
            <a:off x="4716016" y="3140968"/>
            <a:ext cx="4104456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Public</a:t>
            </a:r>
            <a:endParaRPr lang="fr-FR" dirty="0" smtClean="0">
              <a:solidFill>
                <a:schemeClr val="tx2"/>
              </a:solidFill>
            </a:endParaRPr>
          </a:p>
          <a:p>
            <a:r>
              <a:rPr lang="fr-FR" sz="1600" dirty="0" smtClean="0"/>
              <a:t>Responsables CR</a:t>
            </a:r>
          </a:p>
          <a:p>
            <a:endParaRPr lang="fr-FR" sz="1600" dirty="0"/>
          </a:p>
          <a:p>
            <a:endParaRPr lang="fr-FR" sz="1600" dirty="0" smtClean="0"/>
          </a:p>
          <a:p>
            <a:endParaRPr lang="fr-FR" sz="1600" dirty="0"/>
          </a:p>
          <a:p>
            <a:endParaRPr lang="fr-FR" sz="1600" dirty="0"/>
          </a:p>
        </p:txBody>
      </p:sp>
      <p:sp>
        <p:nvSpPr>
          <p:cNvPr id="37" name="Rectangle 36"/>
          <p:cNvSpPr/>
          <p:nvPr/>
        </p:nvSpPr>
        <p:spPr>
          <a:xfrm>
            <a:off x="107504" y="4726885"/>
            <a:ext cx="88569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chemeClr val="tx2"/>
                </a:solidFill>
              </a:rPr>
              <a:t>Intervenants</a:t>
            </a:r>
          </a:p>
          <a:p>
            <a:pPr algn="ctr"/>
            <a:r>
              <a:rPr lang="fr-FR" sz="1600" dirty="0" smtClean="0"/>
              <a:t>Laetitia </a:t>
            </a:r>
            <a:r>
              <a:rPr lang="fr-FR" sz="1600" dirty="0" err="1" smtClean="0"/>
              <a:t>Bothorel</a:t>
            </a:r>
            <a:endParaRPr lang="fr-FR" sz="1600" dirty="0" smtClean="0"/>
          </a:p>
          <a:p>
            <a:pPr algn="ctr"/>
            <a:r>
              <a:rPr lang="fr-FR" sz="1600" dirty="0" smtClean="0"/>
              <a:t>Sylvie Perier</a:t>
            </a:r>
          </a:p>
          <a:p>
            <a:pPr algn="ctr"/>
            <a:r>
              <a:rPr lang="fr-FR" sz="1600" dirty="0" smtClean="0"/>
              <a:t>Laurent </a:t>
            </a:r>
            <a:r>
              <a:rPr lang="fr-FR" sz="1600" dirty="0" err="1" smtClean="0"/>
              <a:t>Piquemal</a:t>
            </a:r>
            <a:endParaRPr lang="fr-FR" sz="1600" dirty="0"/>
          </a:p>
        </p:txBody>
      </p:sp>
      <p:sp>
        <p:nvSpPr>
          <p:cNvPr id="31" name="Rectangle 30"/>
          <p:cNvSpPr/>
          <p:nvPr/>
        </p:nvSpPr>
        <p:spPr>
          <a:xfrm>
            <a:off x="1115615" y="6141204"/>
            <a:ext cx="7200801" cy="600164"/>
          </a:xfrm>
          <a:prstGeom prst="rect">
            <a:avLst/>
          </a:prstGeom>
          <a:solidFill>
            <a:srgbClr val="E2E2E2"/>
          </a:solidFill>
        </p:spPr>
        <p:txBody>
          <a:bodyPr wrap="square">
            <a:spAutoFit/>
          </a:bodyPr>
          <a:lstStyle/>
          <a:p>
            <a:pPr algn="ctr"/>
            <a:r>
              <a:rPr lang="fr-FR" sz="1100" dirty="0" smtClean="0"/>
              <a:t>Sessions des 16 et 18 juin 2015</a:t>
            </a:r>
          </a:p>
          <a:p>
            <a:pPr algn="ctr"/>
            <a:r>
              <a:rPr lang="fr-FR" sz="1100" u="sng" dirty="0" smtClean="0"/>
              <a:t>Attention </a:t>
            </a:r>
            <a:r>
              <a:rPr lang="fr-FR" sz="1100" u="sng" dirty="0"/>
              <a:t>:</a:t>
            </a:r>
            <a:r>
              <a:rPr lang="fr-FR" sz="1100" dirty="0"/>
              <a:t> </a:t>
            </a:r>
            <a:r>
              <a:rPr lang="fr-FR" sz="1100" dirty="0" smtClean="0"/>
              <a:t>La </a:t>
            </a:r>
            <a:r>
              <a:rPr lang="fr-FR" sz="1100" dirty="0"/>
              <a:t>session sera enregistrée afin d'être diffusée sur notre </a:t>
            </a:r>
            <a:r>
              <a:rPr lang="fr-FR" sz="1100" dirty="0" smtClean="0"/>
              <a:t>plateforme d'autoformation </a:t>
            </a:r>
            <a:r>
              <a:rPr lang="fr-FR" sz="1100" dirty="0" smtClean="0">
                <a:hlinkClick r:id="rId4"/>
              </a:rPr>
              <a:t>http://moodle.abes.fr</a:t>
            </a:r>
            <a:r>
              <a:rPr lang="fr-FR" sz="1100" dirty="0" smtClean="0"/>
              <a:t>.</a:t>
            </a:r>
            <a:br>
              <a:rPr lang="fr-FR" sz="1100" dirty="0" smtClean="0"/>
            </a:br>
            <a:r>
              <a:rPr lang="fr-FR" sz="1100" dirty="0" smtClean="0"/>
              <a:t>En </a:t>
            </a:r>
            <a:r>
              <a:rPr lang="fr-FR" sz="1100" dirty="0"/>
              <a:t>rejoignant cette session, vous consentez à ces enregistrements.</a:t>
            </a:r>
          </a:p>
        </p:txBody>
      </p:sp>
      <p:pic>
        <p:nvPicPr>
          <p:cNvPr id="1040" name="Picture 16" descr="Sudoc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24" r="24717"/>
          <a:stretch/>
        </p:blipFill>
        <p:spPr bwMode="auto">
          <a:xfrm>
            <a:off x="8366789" y="6093296"/>
            <a:ext cx="731938" cy="708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1118" y="866632"/>
            <a:ext cx="2749755" cy="690178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632"/>
            <a:ext cx="9144000" cy="585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15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bg2">
                    <a:lumMod val="25000"/>
                  </a:schemeClr>
                </a:solidFill>
              </a:rPr>
              <a:t>MANIPULER SON </a:t>
            </a:r>
            <a:r>
              <a:rPr lang="fr-FR" b="1" cap="all" dirty="0" smtClean="0">
                <a:solidFill>
                  <a:schemeClr val="bg2">
                    <a:lumMod val="25000"/>
                  </a:schemeClr>
                </a:solidFill>
              </a:rPr>
              <a:t>Tableau de bord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000" b="1" dirty="0" smtClean="0"/>
              <a:t>Paramétrer son tableau de bord : </a:t>
            </a:r>
          </a:p>
          <a:p>
            <a:pPr>
              <a:buNone/>
            </a:pPr>
            <a:r>
              <a:rPr lang="fr-FR" sz="2000" b="1" dirty="0" smtClean="0"/>
              <a:t>		Afficher /masquer à partir du menu latéral</a:t>
            </a:r>
          </a:p>
          <a:p>
            <a:pPr>
              <a:buNone/>
            </a:pPr>
            <a:r>
              <a:rPr lang="fr-FR" sz="2000" b="1" dirty="0" smtClean="0"/>
              <a:t>		Définir la taille et  la disposition des colonnes</a:t>
            </a:r>
          </a:p>
          <a:p>
            <a:pPr>
              <a:buNone/>
            </a:pPr>
            <a:endParaRPr lang="fr-FR" sz="2000" b="1" dirty="0" smtClean="0"/>
          </a:p>
          <a:p>
            <a:r>
              <a:rPr lang="fr-FR" sz="2000" b="1" dirty="0" smtClean="0"/>
              <a:t>Agir sur une demande</a:t>
            </a:r>
          </a:p>
          <a:p>
            <a:pPr>
              <a:buNone/>
            </a:pPr>
            <a:r>
              <a:rPr lang="fr-FR" sz="2000" b="1" dirty="0" smtClean="0"/>
              <a:t>-</a:t>
            </a:r>
            <a:r>
              <a:rPr lang="fr-FR" sz="2000" b="1" dirty="0" err="1" smtClean="0"/>
              <a:t>double-clic</a:t>
            </a:r>
            <a:endParaRPr lang="fr-FR" sz="2000" b="1" dirty="0" smtClean="0"/>
          </a:p>
          <a:p>
            <a:pPr>
              <a:buNone/>
            </a:pPr>
            <a:r>
              <a:rPr lang="fr-FR" sz="2000" b="1" dirty="0" smtClean="0"/>
              <a:t>-colonne action</a:t>
            </a:r>
          </a:p>
          <a:p>
            <a:pPr>
              <a:buNone/>
            </a:pPr>
            <a:endParaRPr lang="fr-FR" sz="2000" b="1" dirty="0" smtClean="0"/>
          </a:p>
          <a:p>
            <a:r>
              <a:rPr lang="fr-FR" sz="2000" b="1" dirty="0" smtClean="0"/>
              <a:t>Sélectionner/désélectionner des demandes à exporter</a:t>
            </a:r>
          </a:p>
          <a:p>
            <a:pPr>
              <a:buNone/>
            </a:pPr>
            <a:endParaRPr lang="fr-FR" sz="2000" b="1" dirty="0" smtClean="0"/>
          </a:p>
          <a:p>
            <a:r>
              <a:rPr lang="fr-FR" sz="2000" b="1" dirty="0" smtClean="0"/>
              <a:t>Trier </a:t>
            </a:r>
            <a:r>
              <a:rPr lang="fr-FR" sz="2000" b="1" smtClean="0"/>
              <a:t>et Filtrer à </a:t>
            </a:r>
            <a:r>
              <a:rPr lang="fr-FR" sz="2000" b="1" dirty="0" smtClean="0"/>
              <a:t>partir des colonnes</a:t>
            </a:r>
          </a:p>
          <a:p>
            <a:endParaRPr lang="fr-FR" b="1" dirty="0" smtClean="0"/>
          </a:p>
          <a:p>
            <a:pPr>
              <a:buNone/>
            </a:pPr>
            <a:endParaRPr lang="fr-FR" b="1" dirty="0" smtClean="0"/>
          </a:p>
          <a:p>
            <a:pPr>
              <a:buNone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fr-FR" sz="3600" b="1" cap="all" dirty="0" smtClean="0">
                <a:solidFill>
                  <a:schemeClr val="bg2">
                    <a:lumMod val="25000"/>
                  </a:schemeClr>
                </a:solidFill>
              </a:rPr>
              <a:t>Etat des demandes</a:t>
            </a:r>
            <a:endParaRPr lang="fr-FR" sz="3600" b="1" cap="all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196752"/>
            <a:ext cx="8077527" cy="5361459"/>
          </a:xfr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20892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7772400" cy="13620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Demandes de numérotation</a:t>
            </a: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3528" y="1052736"/>
            <a:ext cx="8640960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chemeClr val="accent2">
                    <a:lumMod val="75000"/>
                  </a:schemeClr>
                </a:solidFill>
              </a:rPr>
              <a:t>Pour  une bibliothèque déployée </a:t>
            </a:r>
          </a:p>
          <a:p>
            <a:pPr lvl="1"/>
            <a:r>
              <a:rPr lang="fr-FR" sz="2000" dirty="0" smtClean="0"/>
              <a:t>Type de demande : NUM</a:t>
            </a:r>
          </a:p>
          <a:p>
            <a:pPr lvl="1"/>
            <a:r>
              <a:rPr lang="fr-FR" sz="2000" dirty="0"/>
              <a:t>Initialisation de la demande : CAT</a:t>
            </a:r>
          </a:p>
          <a:p>
            <a:pPr lvl="1"/>
            <a:r>
              <a:rPr lang="fr-FR" sz="2000" dirty="0"/>
              <a:t>Traitement de la demande : CR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000" dirty="0" smtClean="0"/>
              <a:t>	Visualiser les changements d’état : Enregistrer / Valider / Demander des précisions / Rejeter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000" dirty="0" smtClean="0"/>
              <a:t>Synchronisation avec le </a:t>
            </a:r>
            <a:r>
              <a:rPr lang="fr-FR" sz="2000" dirty="0" err="1" smtClean="0"/>
              <a:t>Sudoc</a:t>
            </a:r>
            <a:endParaRPr lang="fr-FR" sz="2000" dirty="0" smtClean="0"/>
          </a:p>
          <a:p>
            <a:endParaRPr lang="fr-FR" dirty="0" smtClean="0"/>
          </a:p>
          <a:p>
            <a:r>
              <a:rPr lang="fr-FR" sz="2400" b="1" dirty="0">
                <a:solidFill>
                  <a:schemeClr val="accent2">
                    <a:lumMod val="75000"/>
                  </a:schemeClr>
                </a:solidFill>
              </a:rPr>
              <a:t>Pour une bibliothèque non déployée n’utilisant  pas CIDEMIS </a:t>
            </a:r>
          </a:p>
          <a:p>
            <a:pPr lvl="1"/>
            <a:r>
              <a:rPr lang="fr-FR" sz="2000" dirty="0"/>
              <a:t>Type de demande : NUM</a:t>
            </a:r>
          </a:p>
          <a:p>
            <a:pPr lvl="1"/>
            <a:r>
              <a:rPr lang="fr-FR" sz="2000" dirty="0"/>
              <a:t>Initialisation de la demande : CR avec attribution de n° RCR</a:t>
            </a:r>
          </a:p>
          <a:p>
            <a:pPr lvl="1"/>
            <a:r>
              <a:rPr lang="fr-FR" sz="2000" dirty="0"/>
              <a:t>Traitement de la demande : CR</a:t>
            </a:r>
            <a:endParaRPr lang="fr-FR" sz="2400" dirty="0"/>
          </a:p>
          <a:p>
            <a:endParaRPr lang="fr-FR" sz="2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fr-FR" sz="2400" b="1" dirty="0" smtClean="0">
                <a:solidFill>
                  <a:schemeClr val="accent2">
                    <a:lumMod val="75000"/>
                  </a:schemeClr>
                </a:solidFill>
              </a:rPr>
              <a:t>Pour </a:t>
            </a:r>
            <a:r>
              <a:rPr lang="fr-FR" sz="2400" b="1" dirty="0">
                <a:solidFill>
                  <a:schemeClr val="accent2">
                    <a:lumMod val="75000"/>
                  </a:schemeClr>
                </a:solidFill>
              </a:rPr>
              <a:t>une bibliothèque non déployée utilisant  CIDEMIS</a:t>
            </a:r>
          </a:p>
          <a:p>
            <a:pPr marL="0" lvl="1"/>
            <a:r>
              <a:rPr lang="fr-FR" dirty="0"/>
              <a:t>        </a:t>
            </a:r>
            <a:r>
              <a:rPr lang="fr-FR" sz="2000" dirty="0"/>
              <a:t>Type de demande : CRE</a:t>
            </a:r>
          </a:p>
          <a:p>
            <a:pPr marL="0" lvl="1"/>
            <a:r>
              <a:rPr lang="fr-FR" sz="2000" dirty="0">
                <a:sym typeface="Wingdings" pitchFamily="2" charset="2"/>
              </a:rPr>
              <a:t>       </a:t>
            </a:r>
            <a:r>
              <a:rPr lang="fr-FR" sz="2000" dirty="0"/>
              <a:t>sans n° PPN mais avec un </a:t>
            </a:r>
            <a:r>
              <a:rPr lang="fr-FR" sz="2000" dirty="0" smtClean="0"/>
              <a:t>TITRE</a:t>
            </a:r>
          </a:p>
          <a:p>
            <a:r>
              <a:rPr lang="fr-FR" sz="2000" dirty="0"/>
              <a:t> </a:t>
            </a:r>
            <a:r>
              <a:rPr lang="fr-FR" sz="2000" dirty="0" smtClean="0"/>
              <a:t>      Initialisation </a:t>
            </a:r>
            <a:r>
              <a:rPr lang="fr-FR" sz="2000" dirty="0"/>
              <a:t>de la demande : CAT</a:t>
            </a:r>
          </a:p>
          <a:p>
            <a:r>
              <a:rPr lang="fr-FR" sz="2000" dirty="0" smtClean="0"/>
              <a:t>        Traitement </a:t>
            </a:r>
            <a:r>
              <a:rPr lang="fr-FR" sz="2000" dirty="0"/>
              <a:t>de la demande : CR</a:t>
            </a:r>
          </a:p>
          <a:p>
            <a:pPr marL="0" lvl="1"/>
            <a:r>
              <a:rPr lang="fr-FR" sz="2000" dirty="0" smtClean="0"/>
              <a:t>	</a:t>
            </a:r>
            <a:endParaRPr lang="fr-FR" sz="2000" dirty="0"/>
          </a:p>
          <a:p>
            <a:pPr marL="0" lvl="1"/>
            <a:endParaRPr lang="fr-FR" sz="2400" dirty="0" smtClean="0"/>
          </a:p>
          <a:p>
            <a:pPr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20127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772400" cy="13620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Demande de correction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1560" y="1196753"/>
            <a:ext cx="8064896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Pour une bibliothèque déployée utilisant CIDEMIS</a:t>
            </a:r>
          </a:p>
          <a:p>
            <a:r>
              <a:rPr lang="fr-FR" sz="2000" dirty="0"/>
              <a:t>Type de demande : </a:t>
            </a:r>
            <a:r>
              <a:rPr lang="fr-FR" sz="2000" dirty="0" smtClean="0"/>
              <a:t>COR</a:t>
            </a:r>
          </a:p>
          <a:p>
            <a:r>
              <a:rPr lang="fr-FR" sz="2000" dirty="0" smtClean="0"/>
              <a:t>Initialisation de la demande : CAT</a:t>
            </a:r>
          </a:p>
          <a:p>
            <a:r>
              <a:rPr lang="fr-FR" sz="2000" dirty="0" smtClean="0"/>
              <a:t>Traitement de la demande : CR</a:t>
            </a:r>
            <a:endParaRPr lang="fr-FR" sz="2000" dirty="0"/>
          </a:p>
          <a:p>
            <a:endParaRPr lang="fr-FR" dirty="0" smtClean="0"/>
          </a:p>
          <a:p>
            <a:r>
              <a:rPr lang="fr-FR" sz="2400" b="1" dirty="0">
                <a:solidFill>
                  <a:schemeClr val="accent4">
                    <a:lumMod val="75000"/>
                  </a:schemeClr>
                </a:solidFill>
              </a:rPr>
              <a:t>Pour une bibliothèque non déployée utilisant CIDEMIS</a:t>
            </a:r>
          </a:p>
          <a:p>
            <a:r>
              <a:rPr lang="fr-FR" sz="2000" dirty="0"/>
              <a:t>Type de demande : COR</a:t>
            </a:r>
          </a:p>
          <a:p>
            <a:r>
              <a:rPr lang="fr-FR" sz="2000" dirty="0"/>
              <a:t>Initialisation de la demande : CAT</a:t>
            </a:r>
          </a:p>
          <a:p>
            <a:r>
              <a:rPr lang="fr-FR" sz="2000" dirty="0" smtClean="0"/>
              <a:t>Correction </a:t>
            </a:r>
            <a:r>
              <a:rPr lang="fr-FR" sz="2000" dirty="0"/>
              <a:t>à apporter dans le </a:t>
            </a:r>
            <a:r>
              <a:rPr lang="fr-FR" sz="2000" dirty="0" err="1"/>
              <a:t>Sudoc</a:t>
            </a:r>
            <a:r>
              <a:rPr lang="fr-FR" sz="2000" dirty="0"/>
              <a:t> </a:t>
            </a:r>
            <a:r>
              <a:rPr lang="fr-FR" sz="2000" dirty="0" smtClean="0"/>
              <a:t> : CR</a:t>
            </a:r>
          </a:p>
          <a:p>
            <a:r>
              <a:rPr lang="fr-FR" sz="2000" dirty="0"/>
              <a:t>Traitement de la demande : CR</a:t>
            </a:r>
          </a:p>
          <a:p>
            <a:endParaRPr lang="fr-FR" dirty="0" smtClean="0"/>
          </a:p>
          <a:p>
            <a:r>
              <a:rPr lang="fr-FR" sz="2400" b="1" dirty="0">
                <a:solidFill>
                  <a:schemeClr val="accent4">
                    <a:lumMod val="75000"/>
                  </a:schemeClr>
                </a:solidFill>
              </a:rPr>
              <a:t>P</a:t>
            </a: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our </a:t>
            </a:r>
            <a:r>
              <a:rPr lang="fr-FR" sz="2400" b="1" dirty="0">
                <a:solidFill>
                  <a:schemeClr val="accent4">
                    <a:lumMod val="75000"/>
                  </a:schemeClr>
                </a:solidFill>
              </a:rPr>
              <a:t>une bibliothèque non déployée n’utilisant  pas CIDEMIS</a:t>
            </a:r>
          </a:p>
          <a:p>
            <a:r>
              <a:rPr lang="fr-FR" sz="2000" dirty="0"/>
              <a:t>Type de demande : COR</a:t>
            </a:r>
          </a:p>
          <a:p>
            <a:r>
              <a:rPr lang="fr-FR" sz="2000" dirty="0" smtClean="0"/>
              <a:t>Initiation </a:t>
            </a:r>
            <a:r>
              <a:rPr lang="fr-FR" sz="2000" dirty="0"/>
              <a:t>de la demande </a:t>
            </a:r>
            <a:r>
              <a:rPr lang="fr-FR" sz="2000" dirty="0" smtClean="0"/>
              <a:t>: CR</a:t>
            </a:r>
          </a:p>
          <a:p>
            <a:r>
              <a:rPr lang="fr-FR" sz="2000" dirty="0" smtClean="0"/>
              <a:t>Correction </a:t>
            </a:r>
            <a:r>
              <a:rPr lang="fr-FR" sz="2000" dirty="0"/>
              <a:t>à apporter dans le </a:t>
            </a:r>
            <a:r>
              <a:rPr lang="fr-FR" sz="2000" dirty="0" err="1"/>
              <a:t>Sudoc</a:t>
            </a:r>
            <a:r>
              <a:rPr lang="fr-FR" sz="2000" dirty="0"/>
              <a:t> </a:t>
            </a:r>
            <a:r>
              <a:rPr lang="fr-FR" sz="2000" dirty="0" smtClean="0"/>
              <a:t>: CR</a:t>
            </a:r>
            <a:endParaRPr lang="fr-FR" sz="2000" dirty="0"/>
          </a:p>
          <a:p>
            <a:r>
              <a:rPr lang="fr-FR" sz="2000" dirty="0"/>
              <a:t>Traitement de la demande : CR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769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7772400" cy="13620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r-FR" dirty="0" smtClean="0">
                <a:solidFill>
                  <a:srgbClr val="0070C0"/>
                </a:solidFill>
              </a:rPr>
              <a:t>Traitement FINAL des demandes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1560" y="1196753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23528" y="1628800"/>
            <a:ext cx="860444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Demande acceptée  (Etat : </a:t>
            </a:r>
            <a:r>
              <a:rPr lang="fr-FR" b="1" i="1" dirty="0" smtClean="0"/>
              <a:t>Traitement terminé – demande acceptée</a:t>
            </a:r>
            <a:r>
              <a:rPr lang="fr-FR" b="1" dirty="0" smtClean="0"/>
              <a:t>)</a:t>
            </a:r>
          </a:p>
          <a:p>
            <a:endParaRPr lang="fr-FR" b="1" dirty="0" smtClean="0"/>
          </a:p>
          <a:p>
            <a:pPr lvl="1"/>
            <a:r>
              <a:rPr lang="fr-FR" sz="2000" dirty="0" smtClean="0"/>
              <a:t>CIDEMIS efface la zone 301/830 et, pour une numérotation renseigne l’ISSN en zone 011 de la notice SUDOC</a:t>
            </a:r>
          </a:p>
          <a:p>
            <a:pPr lvl="1"/>
            <a:r>
              <a:rPr lang="fr-FR" sz="2000" dirty="0" smtClean="0"/>
              <a:t>Lors d’un import d’ISSN, la notice est mise à jour</a:t>
            </a:r>
          </a:p>
          <a:p>
            <a:pPr lvl="1"/>
            <a:endParaRPr lang="fr-FR" sz="2000" dirty="0" smtClean="0"/>
          </a:p>
          <a:p>
            <a:pPr lvl="1"/>
            <a:endParaRPr lang="fr-FR" sz="2000" dirty="0" smtClean="0"/>
          </a:p>
          <a:p>
            <a:r>
              <a:rPr lang="fr-FR" b="1" dirty="0" smtClean="0"/>
              <a:t>Demande refusée </a:t>
            </a:r>
            <a:r>
              <a:rPr lang="fr-FR" dirty="0" smtClean="0"/>
              <a:t> </a:t>
            </a:r>
            <a:r>
              <a:rPr lang="fr-FR" b="1" dirty="0" smtClean="0"/>
              <a:t>(Etat : </a:t>
            </a:r>
            <a:r>
              <a:rPr lang="fr-FR" b="1" i="1" dirty="0" smtClean="0"/>
              <a:t>Traitement terminé – demande refusée</a:t>
            </a:r>
            <a:r>
              <a:rPr lang="fr-FR" b="1" dirty="0" smtClean="0"/>
              <a:t>)</a:t>
            </a:r>
          </a:p>
          <a:p>
            <a:endParaRPr lang="fr-FR" dirty="0" smtClean="0"/>
          </a:p>
          <a:p>
            <a:pPr lvl="1"/>
            <a:r>
              <a:rPr lang="fr-FR" dirty="0" smtClean="0"/>
              <a:t>La raison du refus est indiquée en zone 301 / 830</a:t>
            </a:r>
          </a:p>
          <a:p>
            <a:pPr lvl="1">
              <a:buNone/>
            </a:pPr>
            <a:r>
              <a:rPr lang="fr-FR" sz="2000" dirty="0" smtClean="0"/>
              <a:t>Exemple : 830 ##‎$</a:t>
            </a:r>
            <a:r>
              <a:rPr lang="fr-FR" sz="2000" dirty="0" err="1" smtClean="0"/>
              <a:t>aDemande</a:t>
            </a:r>
            <a:r>
              <a:rPr lang="fr-FR" sz="2000" dirty="0" smtClean="0"/>
              <a:t> de correction ISSN refusée pour la zone [XXX] le 2015-05-18. Raison refus: [motif donné en commentaires par ISSN] (identifiant </a:t>
            </a:r>
            <a:r>
              <a:rPr lang="fr-FR" sz="2000" dirty="0" err="1" smtClean="0"/>
              <a:t>Cidemis</a:t>
            </a:r>
            <a:r>
              <a:rPr lang="fr-FR" sz="2000" dirty="0" smtClean="0"/>
              <a:t> : 12243) </a:t>
            </a:r>
          </a:p>
          <a:p>
            <a:pPr lvl="1"/>
            <a:endParaRPr lang="fr-FR" dirty="0" smtClean="0"/>
          </a:p>
          <a:p>
            <a:pPr lvl="1"/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77769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ce réservé du contenu 2"/>
          <p:cNvSpPr>
            <a:spLocks noGrp="1"/>
          </p:cNvSpPr>
          <p:nvPr>
            <p:ph idx="1"/>
          </p:nvPr>
        </p:nvSpPr>
        <p:spPr>
          <a:xfrm>
            <a:off x="251520" y="1628800"/>
            <a:ext cx="8892480" cy="48965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altLang="fr-FR" sz="2400" dirty="0" smtClean="0"/>
              <a:t>	</a:t>
            </a:r>
          </a:p>
          <a:p>
            <a:endParaRPr lang="fr-FR" altLang="fr-FR" sz="2400" dirty="0" smtClean="0"/>
          </a:p>
          <a:p>
            <a:r>
              <a:rPr lang="fr-FR" altLang="fr-FR" sz="2400" dirty="0" smtClean="0"/>
              <a:t>Guide </a:t>
            </a:r>
            <a:r>
              <a:rPr lang="fr-FR" altLang="fr-FR" sz="2400" dirty="0"/>
              <a:t>méthodologique  </a:t>
            </a:r>
            <a:r>
              <a:rPr lang="fr-FR" altLang="fr-FR" sz="2400" dirty="0" smtClean="0"/>
              <a:t>          </a:t>
            </a:r>
            <a:r>
              <a:rPr lang="fr-FR" altLang="fr-FR" sz="2400" dirty="0" smtClean="0">
                <a:solidFill>
                  <a:schemeClr val="accent1">
                    <a:lumMod val="75000"/>
                  </a:schemeClr>
                </a:solidFill>
              </a:rPr>
              <a:t>http</a:t>
            </a:r>
            <a:r>
              <a:rPr lang="fr-FR" altLang="fr-FR" sz="2400" dirty="0">
                <a:solidFill>
                  <a:schemeClr val="accent1">
                    <a:lumMod val="75000"/>
                  </a:schemeClr>
                </a:solidFill>
              </a:rPr>
              <a:t>://documentation.abes.fr/sudoc/</a:t>
            </a:r>
            <a:endParaRPr lang="fr-FR" altLang="fr-FR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fr-FR" altLang="fr-FR" sz="2400" dirty="0"/>
          </a:p>
          <a:p>
            <a:r>
              <a:rPr lang="fr-FR" altLang="fr-FR" sz="2400" dirty="0"/>
              <a:t>Autoformation </a:t>
            </a:r>
            <a:r>
              <a:rPr lang="fr-FR" altLang="fr-FR" sz="2400" dirty="0" smtClean="0"/>
              <a:t>                        </a:t>
            </a:r>
            <a:r>
              <a:rPr lang="fr-FR" altLang="fr-FR" sz="2400" dirty="0">
                <a:solidFill>
                  <a:schemeClr val="accent1">
                    <a:lumMod val="75000"/>
                  </a:schemeClr>
                </a:solidFill>
              </a:rPr>
              <a:t>http://moodle.abes.fr/</a:t>
            </a:r>
            <a:endParaRPr lang="fr-FR" altLang="fr-FR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fr-FR" altLang="fr-FR" sz="2400" dirty="0" smtClean="0"/>
          </a:p>
          <a:p>
            <a:r>
              <a:rPr lang="fr-FR" altLang="fr-FR" sz="2400" dirty="0" smtClean="0"/>
              <a:t>Guichet </a:t>
            </a:r>
            <a:r>
              <a:rPr lang="fr-FR" altLang="fr-FR" sz="2400" dirty="0"/>
              <a:t>d’assistance </a:t>
            </a:r>
            <a:r>
              <a:rPr lang="fr-FR" altLang="fr-FR" sz="2400" dirty="0" smtClean="0"/>
              <a:t>              &gt; CIDEMIS  </a:t>
            </a:r>
            <a:r>
              <a:rPr lang="fr-FR" altLang="fr-FR" sz="2400" dirty="0" smtClean="0">
                <a:solidFill>
                  <a:schemeClr val="accent1">
                    <a:lumMod val="75000"/>
                  </a:schemeClr>
                </a:solidFill>
              </a:rPr>
              <a:t>https</a:t>
            </a:r>
            <a:r>
              <a:rPr lang="fr-FR" altLang="fr-FR" sz="2400" dirty="0">
                <a:solidFill>
                  <a:schemeClr val="accent1">
                    <a:lumMod val="75000"/>
                  </a:schemeClr>
                </a:solidFill>
              </a:rPr>
              <a:t>://stp.abes.fr</a:t>
            </a:r>
            <a:r>
              <a:rPr lang="fr-FR" altLang="fr-FR" sz="2000" dirty="0" smtClean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fr-FR" altLang="fr-FR" sz="1800" dirty="0" smtClean="0"/>
              <a:t> </a:t>
            </a:r>
            <a:endParaRPr lang="fr-FR" altLang="fr-FR" sz="1800" i="1" dirty="0" smtClean="0"/>
          </a:p>
        </p:txBody>
      </p:sp>
      <p:pic>
        <p:nvPicPr>
          <p:cNvPr id="5124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2576" y="188640"/>
            <a:ext cx="445135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6117" y="4293096"/>
            <a:ext cx="714375" cy="485775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1717" y="3284984"/>
            <a:ext cx="1131746" cy="516428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682" y="2492896"/>
            <a:ext cx="466350" cy="503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43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Des questions ?</a:t>
            </a:r>
            <a:endParaRPr lang="fr-F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59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sz="4000" b="1" cap="all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plan</a:t>
            </a:r>
          </a:p>
        </p:txBody>
      </p:sp>
      <p:sp>
        <p:nvSpPr>
          <p:cNvPr id="16387" name="Espace réservé du contenu 2"/>
          <p:cNvSpPr>
            <a:spLocks noGrp="1"/>
          </p:cNvSpPr>
          <p:nvPr>
            <p:ph idx="1"/>
          </p:nvPr>
        </p:nvSpPr>
        <p:spPr>
          <a:xfrm>
            <a:off x="428624" y="1556792"/>
            <a:ext cx="8535864" cy="431060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 smtClean="0">
              <a:solidFill>
                <a:schemeClr val="bg2">
                  <a:lumMod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Introduction</a:t>
            </a:r>
            <a:endParaRPr lang="fr-FR" dirty="0">
              <a:solidFill>
                <a:schemeClr val="accent5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Connexion et Tableau de bord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Demandes de NUMEROTATION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Demandes de CORRECTION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>
                <a:solidFill>
                  <a:srgbClr val="0070C0"/>
                </a:solidFill>
              </a:rPr>
              <a:t>Traitements ISSN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240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94752"/>
            <a:ext cx="3311699" cy="831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4203112987"/>
              </p:ext>
            </p:extLst>
          </p:nvPr>
        </p:nvGraphicFramePr>
        <p:xfrm>
          <a:off x="395536" y="1772816"/>
          <a:ext cx="8496944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00202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l"/>
              <a:defRPr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fr-FR" altLang="fr-FR" sz="2400" b="0">
              <a:latin typeface="Times New Roman" pitchFamily="18" charset="0"/>
            </a:endParaRPr>
          </a:p>
        </p:txBody>
      </p:sp>
      <p:sp>
        <p:nvSpPr>
          <p:cNvPr id="57" name="Line 1036"/>
          <p:cNvSpPr>
            <a:spLocks noChangeShapeType="1"/>
          </p:cNvSpPr>
          <p:nvPr/>
        </p:nvSpPr>
        <p:spPr bwMode="auto">
          <a:xfrm rot="3069082">
            <a:off x="2654291" y="2584262"/>
            <a:ext cx="21200" cy="667124"/>
          </a:xfrm>
          <a:prstGeom prst="line">
            <a:avLst/>
          </a:prstGeom>
          <a:noFill/>
          <a:ln w="57150">
            <a:solidFill>
              <a:schemeClr val="tx2">
                <a:lumMod val="40000"/>
                <a:lumOff val="60000"/>
              </a:schemeClr>
            </a:solidFill>
            <a:round/>
            <a:headEnd type="triangle" w="med" len="med"/>
            <a:tailEnd type="oval" w="med" len="med"/>
          </a:ln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9" name="AutoShape 1031"/>
          <p:cNvSpPr>
            <a:spLocks noChangeArrowheads="1"/>
          </p:cNvSpPr>
          <p:nvPr/>
        </p:nvSpPr>
        <p:spPr bwMode="auto">
          <a:xfrm>
            <a:off x="6297613" y="633413"/>
            <a:ext cx="1928812" cy="1301750"/>
          </a:xfrm>
          <a:prstGeom prst="can">
            <a:avLst>
              <a:gd name="adj" fmla="val 25000"/>
            </a:avLst>
          </a:prstGeom>
          <a:noFill/>
          <a:ln w="12700">
            <a:solidFill>
              <a:schemeClr val="tx2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0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6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6pPr>
            <a:lvl7pPr marL="29718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7pPr>
            <a:lvl8pPr marL="34290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8pPr>
            <a:lvl9pPr marL="38862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fr-FR" altLang="fr-FR" sz="2400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4101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1055688" y="25400"/>
            <a:ext cx="7273925" cy="6048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fr-FR" altLang="fr-FR" sz="4000" b="1" cap="all" dirty="0" smtClean="0">
                <a:solidFill>
                  <a:schemeClr val="accent5">
                    <a:lumMod val="75000"/>
                  </a:schemeClr>
                </a:solidFill>
              </a:rPr>
              <a:t>Circuit de signalement</a:t>
            </a:r>
          </a:p>
        </p:txBody>
      </p:sp>
      <p:sp>
        <p:nvSpPr>
          <p:cNvPr id="4102" name="Line 1034"/>
          <p:cNvSpPr>
            <a:spLocks noChangeShapeType="1"/>
          </p:cNvSpPr>
          <p:nvPr/>
        </p:nvSpPr>
        <p:spPr bwMode="auto">
          <a:xfrm flipV="1">
            <a:off x="919203" y="4288631"/>
            <a:ext cx="576262" cy="450850"/>
          </a:xfrm>
          <a:prstGeom prst="line">
            <a:avLst/>
          </a:prstGeom>
          <a:noFill/>
          <a:ln w="57150">
            <a:solidFill>
              <a:srgbClr val="CC0066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96620" name="Line 1036"/>
          <p:cNvSpPr>
            <a:spLocks noChangeShapeType="1"/>
          </p:cNvSpPr>
          <p:nvPr/>
        </p:nvSpPr>
        <p:spPr bwMode="auto">
          <a:xfrm rot="3069082">
            <a:off x="4287838" y="4303713"/>
            <a:ext cx="384175" cy="307975"/>
          </a:xfrm>
          <a:prstGeom prst="line">
            <a:avLst/>
          </a:prstGeom>
          <a:noFill/>
          <a:ln w="57150">
            <a:solidFill>
              <a:schemeClr val="accent1">
                <a:lumMod val="50000"/>
              </a:schemeClr>
            </a:solidFill>
            <a:round/>
            <a:headEnd type="triangle" w="med" len="med"/>
            <a:tailEnd type="oval" w="med" len="med"/>
          </a:ln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104" name="Rectangle 1037"/>
          <p:cNvSpPr>
            <a:spLocks noChangeArrowheads="1"/>
          </p:cNvSpPr>
          <p:nvPr/>
        </p:nvSpPr>
        <p:spPr bwMode="auto">
          <a:xfrm>
            <a:off x="6324600" y="5727700"/>
            <a:ext cx="2249488" cy="806450"/>
          </a:xfrm>
          <a:prstGeom prst="rect">
            <a:avLst/>
          </a:prstGeom>
          <a:solidFill>
            <a:srgbClr val="99CCFF"/>
          </a:solidFill>
          <a:ln w="9525">
            <a:solidFill>
              <a:srgbClr val="6666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l"/>
              <a:defRPr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 typeface="Arial" charset="0"/>
              <a:buNone/>
            </a:pPr>
            <a:r>
              <a:rPr lang="fr-FR" altLang="fr-FR" sz="1800" dirty="0">
                <a:solidFill>
                  <a:srgbClr val="6666FF"/>
                </a:solidFill>
                <a:latin typeface="Arial Narrow" pitchFamily="34" charset="0"/>
                <a:ea typeface="Verdana" pitchFamily="34" charset="0"/>
                <a:cs typeface="Arial" charset="0"/>
              </a:rPr>
              <a:t>ISSN France ou </a:t>
            </a:r>
            <a:r>
              <a:rPr lang="fr-FR" altLang="fr-FR" sz="1800" dirty="0" smtClean="0">
                <a:solidFill>
                  <a:srgbClr val="6666FF"/>
                </a:solidFill>
                <a:latin typeface="Arial Narrow" pitchFamily="34" charset="0"/>
                <a:ea typeface="Verdana" pitchFamily="34" charset="0"/>
                <a:cs typeface="Arial" charset="0"/>
              </a:rPr>
              <a:t>CIEPS </a:t>
            </a:r>
            <a:endParaRPr lang="fr-FR" altLang="fr-FR" sz="1800" dirty="0">
              <a:solidFill>
                <a:srgbClr val="6666FF"/>
              </a:solidFill>
              <a:latin typeface="Arial Narrow" pitchFamily="34" charset="0"/>
              <a:ea typeface="Verdana" pitchFamily="34" charset="0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ClrTx/>
              <a:buFont typeface="Arial" charset="0"/>
              <a:buNone/>
            </a:pPr>
            <a:r>
              <a:rPr lang="fr-FR" altLang="fr-FR" sz="1800" dirty="0">
                <a:solidFill>
                  <a:srgbClr val="6666FF"/>
                </a:solidFill>
                <a:latin typeface="Arial Narrow" pitchFamily="34" charset="0"/>
                <a:ea typeface="Verdana" pitchFamily="34" charset="0"/>
                <a:cs typeface="Arial" charset="0"/>
              </a:rPr>
              <a:t>(ISSN international)</a:t>
            </a:r>
          </a:p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endParaRPr lang="fr-FR" altLang="fr-FR" sz="1000" b="0" dirty="0">
              <a:solidFill>
                <a:srgbClr val="6666FF"/>
              </a:solidFill>
              <a:latin typeface="Arial Narrow" pitchFamily="34" charset="0"/>
              <a:ea typeface="Verdana" pitchFamily="34" charset="0"/>
              <a:cs typeface="Arial" charset="0"/>
            </a:endParaRPr>
          </a:p>
        </p:txBody>
      </p:sp>
      <p:sp>
        <p:nvSpPr>
          <p:cNvPr id="4105" name="Text Box 1042"/>
          <p:cNvSpPr txBox="1">
            <a:spLocks noChangeArrowheads="1"/>
          </p:cNvSpPr>
          <p:nvPr/>
        </p:nvSpPr>
        <p:spPr bwMode="auto">
          <a:xfrm>
            <a:off x="533400" y="6400800"/>
            <a:ext cx="274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l"/>
              <a:defRPr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fr-FR" altLang="fr-FR" sz="2400" b="0">
              <a:solidFill>
                <a:schemeClr val="tx2"/>
              </a:solidFill>
              <a:latin typeface="Arial Narrow" pitchFamily="34" charset="0"/>
              <a:ea typeface="Verdana" pitchFamily="34" charset="0"/>
              <a:cs typeface="Arial" charset="0"/>
            </a:endParaRPr>
          </a:p>
        </p:txBody>
      </p:sp>
      <p:sp>
        <p:nvSpPr>
          <p:cNvPr id="8211" name="Text Box 1043"/>
          <p:cNvSpPr txBox="1">
            <a:spLocks noChangeArrowheads="1"/>
          </p:cNvSpPr>
          <p:nvPr/>
        </p:nvSpPr>
        <p:spPr bwMode="auto">
          <a:xfrm>
            <a:off x="3354388" y="5854700"/>
            <a:ext cx="2441575" cy="679450"/>
          </a:xfrm>
          <a:prstGeom prst="rect">
            <a:avLst/>
          </a:prstGeom>
          <a:solidFill>
            <a:srgbClr val="CCFFCC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  <a:defRPr/>
            </a:pPr>
            <a:r>
              <a:rPr lang="fr-FR" sz="2000" b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Le responsable 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  <a:defRPr/>
            </a:pPr>
            <a:r>
              <a:rPr lang="fr-FR" sz="2000" b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du centre régional</a:t>
            </a:r>
          </a:p>
        </p:txBody>
      </p:sp>
      <p:sp>
        <p:nvSpPr>
          <p:cNvPr id="196630" name="Text Box 1046"/>
          <p:cNvSpPr txBox="1">
            <a:spLocks noChangeArrowheads="1"/>
          </p:cNvSpPr>
          <p:nvPr/>
        </p:nvSpPr>
        <p:spPr bwMode="auto">
          <a:xfrm>
            <a:off x="221279" y="5179794"/>
            <a:ext cx="219048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l"/>
              <a:defRPr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800" dirty="0">
                <a:solidFill>
                  <a:srgbClr val="CC0066"/>
                </a:solidFill>
                <a:latin typeface="Arial Narrow" pitchFamily="34" charset="0"/>
                <a:ea typeface="Verdana" pitchFamily="34" charset="0"/>
                <a:cs typeface="Arial" charset="0"/>
              </a:rPr>
              <a:t>Création/correction notice </a:t>
            </a:r>
            <a:r>
              <a:rPr lang="fr-FR" altLang="fr-FR" sz="1800" b="0" dirty="0" smtClean="0">
                <a:solidFill>
                  <a:srgbClr val="CC0066"/>
                </a:solidFill>
                <a:latin typeface="Arial Narrow" pitchFamily="34" charset="0"/>
                <a:ea typeface="Verdana" pitchFamily="34" charset="0"/>
                <a:cs typeface="Arial" charset="0"/>
              </a:rPr>
              <a:t>Sudoc</a:t>
            </a:r>
            <a:endParaRPr lang="fr-FR" altLang="fr-FR" sz="1800" dirty="0">
              <a:solidFill>
                <a:srgbClr val="CC0066"/>
              </a:solidFill>
              <a:latin typeface="Arial Narrow" pitchFamily="34" charset="0"/>
              <a:ea typeface="Verdana" pitchFamily="34" charset="0"/>
              <a:cs typeface="Arial" charset="0"/>
            </a:endParaRPr>
          </a:p>
        </p:txBody>
      </p:sp>
      <p:sp>
        <p:nvSpPr>
          <p:cNvPr id="4108" name="Text Box 1052"/>
          <p:cNvSpPr txBox="1">
            <a:spLocks noChangeArrowheads="1"/>
          </p:cNvSpPr>
          <p:nvPr/>
        </p:nvSpPr>
        <p:spPr bwMode="auto">
          <a:xfrm>
            <a:off x="200025" y="5994400"/>
            <a:ext cx="2287588" cy="400050"/>
          </a:xfrm>
          <a:prstGeom prst="rect">
            <a:avLst/>
          </a:prstGeom>
          <a:solidFill>
            <a:srgbClr val="FFFFCC"/>
          </a:solidFill>
          <a:ln w="3175">
            <a:solidFill>
              <a:srgbClr val="CC0066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l"/>
              <a:defRPr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2000">
                <a:solidFill>
                  <a:srgbClr val="CC0066"/>
                </a:solidFill>
                <a:latin typeface="Arial Narrow" pitchFamily="34" charset="0"/>
                <a:ea typeface="Verdana" pitchFamily="34" charset="0"/>
                <a:cs typeface="Arial" charset="0"/>
              </a:rPr>
              <a:t>Le catalogueur</a:t>
            </a:r>
          </a:p>
        </p:txBody>
      </p:sp>
      <p:sp>
        <p:nvSpPr>
          <p:cNvPr id="4109" name="Line 1056"/>
          <p:cNvSpPr>
            <a:spLocks noChangeShapeType="1"/>
          </p:cNvSpPr>
          <p:nvPr/>
        </p:nvSpPr>
        <p:spPr bwMode="auto">
          <a:xfrm rot="11922921" flipH="1">
            <a:off x="2968625" y="957263"/>
            <a:ext cx="1987550" cy="642937"/>
          </a:xfrm>
          <a:prstGeom prst="line">
            <a:avLst/>
          </a:prstGeom>
          <a:noFill/>
          <a:ln w="57150">
            <a:solidFill>
              <a:srgbClr val="6666FF"/>
            </a:solidFill>
            <a:round/>
            <a:headEnd type="triangle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pic>
        <p:nvPicPr>
          <p:cNvPr id="4110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13" y="1120775"/>
            <a:ext cx="8953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80" name="ZoneTexte 5"/>
          <p:cNvSpPr txBox="1">
            <a:spLocks noChangeArrowheads="1"/>
          </p:cNvSpPr>
          <p:nvPr/>
        </p:nvSpPr>
        <p:spPr bwMode="auto">
          <a:xfrm>
            <a:off x="3182938" y="4902200"/>
            <a:ext cx="3125787" cy="9239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/>
          <a:p>
            <a:pPr>
              <a:defRPr/>
            </a:pPr>
            <a:r>
              <a:rPr lang="fr-FR" altLang="fr-FR" sz="18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Contrôle les demandes de son réseau </a:t>
            </a:r>
            <a:r>
              <a:rPr lang="fr-FR" altLang="fr-FR" sz="18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: </a:t>
            </a:r>
            <a:r>
              <a:rPr lang="fr-FR" altLang="fr-FR" sz="18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vérification, validation, </a:t>
            </a:r>
            <a:r>
              <a:rPr lang="fr-FR" altLang="fr-FR" sz="18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rejet</a:t>
            </a:r>
            <a:endParaRPr lang="fr-FR" altLang="fr-FR" sz="18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112" name="Line 1034"/>
          <p:cNvSpPr>
            <a:spLocks noChangeShapeType="1"/>
          </p:cNvSpPr>
          <p:nvPr/>
        </p:nvSpPr>
        <p:spPr bwMode="auto">
          <a:xfrm flipH="1" flipV="1">
            <a:off x="908528" y="2276669"/>
            <a:ext cx="0" cy="2501900"/>
          </a:xfrm>
          <a:prstGeom prst="line">
            <a:avLst/>
          </a:prstGeom>
          <a:noFill/>
          <a:ln w="57150">
            <a:solidFill>
              <a:srgbClr val="CC0066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13" name="Line 1056"/>
          <p:cNvSpPr>
            <a:spLocks noChangeShapeType="1"/>
          </p:cNvSpPr>
          <p:nvPr/>
        </p:nvSpPr>
        <p:spPr bwMode="auto">
          <a:xfrm rot="-9677079">
            <a:off x="7270750" y="4237038"/>
            <a:ext cx="590550" cy="103187"/>
          </a:xfrm>
          <a:prstGeom prst="line">
            <a:avLst/>
          </a:prstGeom>
          <a:noFill/>
          <a:ln w="57150">
            <a:solidFill>
              <a:srgbClr val="6666FF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1283" name="Text Box 1047"/>
          <p:cNvSpPr txBox="1">
            <a:spLocks noChangeArrowheads="1"/>
          </p:cNvSpPr>
          <p:nvPr/>
        </p:nvSpPr>
        <p:spPr bwMode="auto">
          <a:xfrm>
            <a:off x="6297613" y="4937125"/>
            <a:ext cx="23812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l"/>
              <a:defRPr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fr-FR" altLang="fr-FR" sz="1800" dirty="0">
                <a:solidFill>
                  <a:srgbClr val="6666FF"/>
                </a:solidFill>
                <a:latin typeface="Arial Narrow" pitchFamily="34" charset="0"/>
                <a:ea typeface="Verdana" pitchFamily="34" charset="0"/>
                <a:cs typeface="Arial" charset="0"/>
              </a:rPr>
              <a:t>Contrôle les demandes </a:t>
            </a:r>
            <a:r>
              <a:rPr lang="fr-FR" altLang="fr-FR" sz="1800" b="0" dirty="0">
                <a:solidFill>
                  <a:srgbClr val="6666FF"/>
                </a:solidFill>
                <a:latin typeface="Arial Narrow" pitchFamily="34" charset="0"/>
                <a:ea typeface="Verdana" pitchFamily="34" charset="0"/>
                <a:cs typeface="Arial" charset="0"/>
              </a:rPr>
              <a:t>: validation, refus</a:t>
            </a:r>
          </a:p>
        </p:txBody>
      </p:sp>
      <p:sp>
        <p:nvSpPr>
          <p:cNvPr id="4115" name="Line 1056"/>
          <p:cNvSpPr>
            <a:spLocks noChangeShapeType="1"/>
          </p:cNvSpPr>
          <p:nvPr/>
        </p:nvSpPr>
        <p:spPr bwMode="auto">
          <a:xfrm rot="-9677079">
            <a:off x="7451725" y="2109788"/>
            <a:ext cx="755650" cy="2251075"/>
          </a:xfrm>
          <a:prstGeom prst="line">
            <a:avLst/>
          </a:prstGeom>
          <a:noFill/>
          <a:ln w="57150">
            <a:solidFill>
              <a:srgbClr val="6666FF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6" name="Line 1036"/>
          <p:cNvSpPr>
            <a:spLocks noChangeShapeType="1"/>
          </p:cNvSpPr>
          <p:nvPr/>
        </p:nvSpPr>
        <p:spPr bwMode="auto">
          <a:xfrm rot="3069082" flipH="1">
            <a:off x="4837907" y="3987006"/>
            <a:ext cx="44450" cy="941387"/>
          </a:xfrm>
          <a:prstGeom prst="line">
            <a:avLst/>
          </a:prstGeom>
          <a:noFill/>
          <a:ln w="57150">
            <a:solidFill>
              <a:schemeClr val="accent1">
                <a:lumMod val="50000"/>
              </a:schemeClr>
            </a:solidFill>
            <a:round/>
            <a:headEnd type="triangle" w="med" len="med"/>
            <a:tailEnd type="oval" w="med" len="med"/>
          </a:ln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153497" y="4703891"/>
            <a:ext cx="565150" cy="434975"/>
          </a:xfrm>
          <a:prstGeom prst="ellipse">
            <a:avLst/>
          </a:prstGeom>
          <a:noFill/>
          <a:ln>
            <a:solidFill>
              <a:srgbClr val="CC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3200" b="1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49" name="Ellipse 48"/>
          <p:cNvSpPr/>
          <p:nvPr/>
        </p:nvSpPr>
        <p:spPr>
          <a:xfrm>
            <a:off x="3235325" y="4457700"/>
            <a:ext cx="593725" cy="434975"/>
          </a:xfrm>
          <a:prstGeom prst="ellipse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3200" b="1" dirty="0">
                <a:solidFill>
                  <a:schemeClr val="accent1">
                    <a:lumMod val="50000"/>
                  </a:schemeClr>
                </a:solidFill>
              </a:rPr>
              <a:t>4</a:t>
            </a:r>
          </a:p>
        </p:txBody>
      </p:sp>
      <p:pic>
        <p:nvPicPr>
          <p:cNvPr id="4119" name="Imag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5938" y="1135063"/>
            <a:ext cx="8763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à coins arrondis 9"/>
          <p:cNvSpPr/>
          <p:nvPr/>
        </p:nvSpPr>
        <p:spPr>
          <a:xfrm>
            <a:off x="1659731" y="3368675"/>
            <a:ext cx="5824538" cy="730250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3" name="Line 1036"/>
          <p:cNvSpPr>
            <a:spLocks noChangeShapeType="1"/>
          </p:cNvSpPr>
          <p:nvPr/>
        </p:nvSpPr>
        <p:spPr bwMode="auto">
          <a:xfrm rot="3069082" flipV="1">
            <a:off x="3753644" y="4375944"/>
            <a:ext cx="790575" cy="214313"/>
          </a:xfrm>
          <a:prstGeom prst="line">
            <a:avLst/>
          </a:prstGeom>
          <a:noFill/>
          <a:ln w="57150">
            <a:solidFill>
              <a:schemeClr val="accent1">
                <a:lumMod val="50000"/>
              </a:schemeClr>
            </a:solidFill>
            <a:round/>
            <a:headEnd type="triangle" w="med" len="med"/>
            <a:tailEnd type="oval" w="med" len="med"/>
          </a:ln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1292" name="ZoneTexte 10"/>
          <p:cNvSpPr txBox="1">
            <a:spLocks noChangeArrowheads="1"/>
          </p:cNvSpPr>
          <p:nvPr/>
        </p:nvSpPr>
        <p:spPr bwMode="auto">
          <a:xfrm>
            <a:off x="6745288" y="579438"/>
            <a:ext cx="1270000" cy="46196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/>
          <a:p>
            <a:pPr>
              <a:defRPr/>
            </a:pPr>
            <a:r>
              <a:rPr lang="fr-FR" altLang="fr-FR" dirty="0">
                <a:solidFill>
                  <a:srgbClr val="C00000"/>
                </a:solidFill>
                <a:latin typeface="+mj-lt"/>
              </a:rPr>
              <a:t>registre</a:t>
            </a:r>
          </a:p>
        </p:txBody>
      </p:sp>
      <p:sp>
        <p:nvSpPr>
          <p:cNvPr id="11293" name="ZoneTexte 55"/>
          <p:cNvSpPr txBox="1">
            <a:spLocks noChangeArrowheads="1"/>
          </p:cNvSpPr>
          <p:nvPr/>
        </p:nvSpPr>
        <p:spPr bwMode="auto">
          <a:xfrm>
            <a:off x="368300" y="673100"/>
            <a:ext cx="1655763" cy="4619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/>
          <a:p>
            <a:pPr>
              <a:defRPr/>
            </a:pPr>
            <a:r>
              <a:rPr lang="fr-FR" altLang="fr-FR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catalogue</a:t>
            </a:r>
          </a:p>
        </p:txBody>
      </p:sp>
      <p:sp>
        <p:nvSpPr>
          <p:cNvPr id="58" name="AutoShape 1031"/>
          <p:cNvSpPr>
            <a:spLocks noChangeArrowheads="1"/>
          </p:cNvSpPr>
          <p:nvPr/>
        </p:nvSpPr>
        <p:spPr bwMode="auto">
          <a:xfrm>
            <a:off x="87313" y="735013"/>
            <a:ext cx="1936750" cy="1228725"/>
          </a:xfrm>
          <a:prstGeom prst="can">
            <a:avLst>
              <a:gd name="adj" fmla="val 25000"/>
            </a:avLst>
          </a:prstGeom>
          <a:noFill/>
          <a:ln w="12700">
            <a:solidFill>
              <a:schemeClr val="tx2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0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6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6pPr>
            <a:lvl7pPr marL="29718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7pPr>
            <a:lvl8pPr marL="34290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8pPr>
            <a:lvl9pPr marL="38862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fr-FR" altLang="fr-FR" sz="2400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54" name="Rectangle 1050"/>
          <p:cNvSpPr>
            <a:spLocks noChangeArrowheads="1"/>
          </p:cNvSpPr>
          <p:nvPr/>
        </p:nvSpPr>
        <p:spPr bwMode="auto">
          <a:xfrm>
            <a:off x="1379538" y="2084388"/>
            <a:ext cx="4973637" cy="457200"/>
          </a:xfrm>
          <a:prstGeom prst="rect">
            <a:avLst/>
          </a:prstGeom>
          <a:solidFill>
            <a:schemeClr val="tx2">
              <a:lumMod val="40000"/>
              <a:lumOff val="60000"/>
              <a:alpha val="25000"/>
            </a:schemeClr>
          </a:solidFill>
          <a:ln w="317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fr-FR" altLang="fr-FR" sz="1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301/830 ajoutées dans notice Sudoc… (</a:t>
            </a:r>
            <a:r>
              <a:rPr lang="fr-FR" altLang="fr-FR" sz="18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automatique</a:t>
            </a:r>
            <a:r>
              <a:rPr lang="fr-FR" altLang="fr-FR" sz="1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)</a:t>
            </a:r>
          </a:p>
        </p:txBody>
      </p:sp>
      <p:sp>
        <p:nvSpPr>
          <p:cNvPr id="32" name="Ellipse 31"/>
          <p:cNvSpPr/>
          <p:nvPr/>
        </p:nvSpPr>
        <p:spPr>
          <a:xfrm>
            <a:off x="7007225" y="4457700"/>
            <a:ext cx="593725" cy="434975"/>
          </a:xfrm>
          <a:prstGeom prst="ellipse">
            <a:avLst/>
          </a:prstGeom>
          <a:noFill/>
          <a:ln>
            <a:solidFill>
              <a:srgbClr val="66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3200" b="1" dirty="0">
                <a:solidFill>
                  <a:srgbClr val="6666FF"/>
                </a:solidFill>
              </a:rPr>
              <a:t>5</a:t>
            </a:r>
          </a:p>
        </p:txBody>
      </p:sp>
      <p:sp>
        <p:nvSpPr>
          <p:cNvPr id="4127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l"/>
              <a:defRPr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fr-FR" altLang="fr-FR" sz="2400" b="0">
              <a:latin typeface="Times New Roman" pitchFamily="18" charset="0"/>
            </a:endParaRPr>
          </a:p>
        </p:txBody>
      </p:sp>
      <p:sp>
        <p:nvSpPr>
          <p:cNvPr id="4128" name="Rectangle 4"/>
          <p:cNvSpPr>
            <a:spLocks noChangeArrowheads="1"/>
          </p:cNvSpPr>
          <p:nvPr/>
        </p:nvSpPr>
        <p:spPr bwMode="auto">
          <a:xfrm>
            <a:off x="0" y="0"/>
            <a:ext cx="9144000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l"/>
              <a:defRPr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fr-FR" altLang="fr-FR" sz="2400" b="0">
              <a:latin typeface="Times New Roman" pitchFamily="18" charset="0"/>
            </a:endParaRPr>
          </a:p>
        </p:txBody>
      </p:sp>
      <p:pic>
        <p:nvPicPr>
          <p:cNvPr id="4129" name="Imag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9800" y="3454400"/>
            <a:ext cx="2209800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Rectangle 1050"/>
          <p:cNvSpPr>
            <a:spLocks noChangeArrowheads="1"/>
          </p:cNvSpPr>
          <p:nvPr/>
        </p:nvSpPr>
        <p:spPr bwMode="auto">
          <a:xfrm>
            <a:off x="2590800" y="763588"/>
            <a:ext cx="2743200" cy="366712"/>
          </a:xfrm>
          <a:prstGeom prst="rect">
            <a:avLst/>
          </a:prstGeom>
          <a:solidFill>
            <a:schemeClr val="tx2">
              <a:lumMod val="40000"/>
              <a:lumOff val="60000"/>
              <a:alpha val="25000"/>
            </a:schemeClr>
          </a:solidFill>
          <a:ln w="31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fr-FR" altLang="fr-FR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import</a:t>
            </a:r>
          </a:p>
        </p:txBody>
      </p:sp>
      <p:sp>
        <p:nvSpPr>
          <p:cNvPr id="35" name="Text Box 1046"/>
          <p:cNvSpPr txBox="1">
            <a:spLocks noChangeArrowheads="1"/>
          </p:cNvSpPr>
          <p:nvPr/>
        </p:nvSpPr>
        <p:spPr bwMode="auto">
          <a:xfrm>
            <a:off x="1055688" y="3919299"/>
            <a:ext cx="221303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l"/>
              <a:defRPr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800" dirty="0" smtClean="0">
                <a:solidFill>
                  <a:srgbClr val="CC0066"/>
                </a:solidFill>
                <a:latin typeface="Arial Narrow" pitchFamily="34" charset="0"/>
                <a:ea typeface="Verdana" pitchFamily="34" charset="0"/>
                <a:cs typeface="Arial" charset="0"/>
              </a:rPr>
              <a:t>Demande </a:t>
            </a:r>
            <a:r>
              <a:rPr lang="fr-FR" altLang="fr-FR" sz="1800" dirty="0">
                <a:solidFill>
                  <a:srgbClr val="CC0066"/>
                </a:solidFill>
                <a:latin typeface="Arial Narrow" pitchFamily="34" charset="0"/>
                <a:ea typeface="Verdana" pitchFamily="34" charset="0"/>
                <a:cs typeface="Arial" charset="0"/>
              </a:rPr>
              <a:t>par CIDEMIS</a:t>
            </a:r>
          </a:p>
        </p:txBody>
      </p:sp>
      <p:sp>
        <p:nvSpPr>
          <p:cNvPr id="36" name="Ellipse 35"/>
          <p:cNvSpPr/>
          <p:nvPr/>
        </p:nvSpPr>
        <p:spPr>
          <a:xfrm>
            <a:off x="1659731" y="3476687"/>
            <a:ext cx="565150" cy="434975"/>
          </a:xfrm>
          <a:prstGeom prst="ellipse">
            <a:avLst/>
          </a:prstGeom>
          <a:noFill/>
          <a:ln>
            <a:solidFill>
              <a:srgbClr val="CC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3200" b="1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37" name="Ellipse 36"/>
          <p:cNvSpPr/>
          <p:nvPr/>
        </p:nvSpPr>
        <p:spPr>
          <a:xfrm>
            <a:off x="3071813" y="2691656"/>
            <a:ext cx="565150" cy="434975"/>
          </a:xfrm>
          <a:prstGeom prst="ellipse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6945899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4102" grpId="0" animBg="1"/>
      <p:bldP spid="196620" grpId="0" animBg="1"/>
      <p:bldP spid="196630" grpId="0"/>
      <p:bldP spid="4109" grpId="0" animBg="1"/>
      <p:bldP spid="11280" grpId="0"/>
      <p:bldP spid="4112" grpId="0" animBg="1"/>
      <p:bldP spid="4113" grpId="0" animBg="1"/>
      <p:bldP spid="11283" grpId="0"/>
      <p:bldP spid="4115" grpId="0" animBg="1"/>
      <p:bldP spid="46" grpId="0" animBg="1"/>
      <p:bldP spid="8" grpId="0" animBg="1"/>
      <p:bldP spid="49" grpId="0" animBg="1"/>
      <p:bldP spid="53" grpId="0" animBg="1"/>
      <p:bldP spid="54" grpId="0" animBg="1"/>
      <p:bldP spid="32" grpId="0" animBg="1"/>
      <p:bldP spid="34" grpId="0" animBg="1"/>
      <p:bldP spid="35" grpId="0"/>
      <p:bldP spid="36" grpId="0" animBg="1"/>
      <p:bldP spid="3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cap="all" dirty="0">
                <a:solidFill>
                  <a:schemeClr val="accent5">
                    <a:lumMod val="75000"/>
                  </a:schemeClr>
                </a:solidFill>
              </a:rPr>
              <a:t>POINT sur les justificatifs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268760"/>
            <a:ext cx="8568952" cy="532859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dirty="0" smtClean="0"/>
              <a:t>Pour TOUTES DEMANDES , il s’agit de : </a:t>
            </a:r>
          </a:p>
          <a:p>
            <a:r>
              <a:rPr lang="fr-FR" dirty="0" smtClean="0"/>
              <a:t> la numérisation de </a:t>
            </a:r>
            <a:r>
              <a:rPr lang="fr-FR" dirty="0"/>
              <a:t>la </a:t>
            </a:r>
            <a:r>
              <a:rPr lang="fr-FR" b="1" dirty="0"/>
              <a:t>page de titre</a:t>
            </a:r>
            <a:r>
              <a:rPr lang="fr-FR" dirty="0"/>
              <a:t>, </a:t>
            </a:r>
            <a:endParaRPr lang="fr-FR" dirty="0" smtClean="0"/>
          </a:p>
          <a:p>
            <a:r>
              <a:rPr lang="fr-FR" b="1" dirty="0"/>
              <a:t>o</a:t>
            </a:r>
            <a:r>
              <a:rPr lang="fr-FR" b="1" dirty="0" smtClean="0"/>
              <a:t>urs,</a:t>
            </a:r>
            <a:endParaRPr lang="fr-FR" dirty="0" smtClean="0"/>
          </a:p>
          <a:p>
            <a:r>
              <a:rPr lang="fr-FR" dirty="0" smtClean="0"/>
              <a:t>ou </a:t>
            </a:r>
            <a:r>
              <a:rPr lang="fr-FR" b="1" dirty="0"/>
              <a:t>toute autre page donnant les éléments nécessaires </a:t>
            </a:r>
            <a:r>
              <a:rPr lang="fr-FR" dirty="0"/>
              <a:t>à </a:t>
            </a:r>
            <a:r>
              <a:rPr lang="fr-FR" dirty="0" smtClean="0"/>
              <a:t>la demande</a:t>
            </a:r>
          </a:p>
          <a:p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FORMAT  : JPG, PDF, PNG</a:t>
            </a:r>
          </a:p>
          <a:p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TAILLE :  max. </a:t>
            </a:r>
            <a:r>
              <a:rPr lang="fr-FR" dirty="0" smtClean="0">
                <a:solidFill>
                  <a:srgbClr val="FF0000"/>
                </a:solidFill>
              </a:rPr>
              <a:t>20 Mo </a:t>
            </a:r>
            <a:r>
              <a:rPr lang="fr-FR" dirty="0" smtClean="0"/>
              <a:t>par demande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CIDEMIS </a:t>
            </a:r>
            <a:r>
              <a:rPr lang="fr-FR" dirty="0" smtClean="0">
                <a:solidFill>
                  <a:srgbClr val="FF0000"/>
                </a:solidFill>
              </a:rPr>
              <a:t>renomme automatiquement les fichiers </a:t>
            </a:r>
            <a:r>
              <a:rPr lang="fr-FR" dirty="0" smtClean="0"/>
              <a:t>déposés en y ajoutant le numéro de la demande et sa nature (NUM/COR)</a:t>
            </a:r>
          </a:p>
          <a:p>
            <a:pPr marL="400050" lvl="1" indent="0">
              <a:buNone/>
            </a:pPr>
            <a:endParaRPr lang="fr-FR" dirty="0" smtClean="0"/>
          </a:p>
          <a:p>
            <a:pPr marL="400050" lvl="1" indent="0">
              <a:buNone/>
            </a:pPr>
            <a:r>
              <a:rPr lang="fr-FR" dirty="0" smtClean="0"/>
              <a:t>ex. </a:t>
            </a:r>
            <a:r>
              <a:rPr lang="fr-FR" dirty="0"/>
              <a:t>: [Numérodedemande_TypedeDemande_ NomOriginalFichier] </a:t>
            </a:r>
          </a:p>
        </p:txBody>
      </p:sp>
    </p:spTree>
    <p:extLst>
      <p:ext uri="{BB962C8B-B14F-4D97-AF65-F5344CB8AC3E}">
        <p14:creationId xmlns:p14="http://schemas.microsoft.com/office/powerpoint/2010/main" val="385092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Connexion et Tableau de bord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0017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8818" y="0"/>
            <a:ext cx="8229600" cy="1143000"/>
          </a:xfrm>
        </p:spPr>
        <p:txBody>
          <a:bodyPr>
            <a:normAutofit/>
          </a:bodyPr>
          <a:lstStyle/>
          <a:p>
            <a:r>
              <a:rPr lang="fr-FR" sz="4000" b="1" cap="all" dirty="0" smtClean="0">
                <a:solidFill>
                  <a:schemeClr val="bg2">
                    <a:lumMod val="25000"/>
                  </a:schemeClr>
                </a:solidFill>
              </a:rPr>
              <a:t>Ecran d’accueil</a:t>
            </a:r>
            <a:endParaRPr lang="fr-FR" sz="4000" b="1" cap="all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818" y="2390501"/>
            <a:ext cx="2036958" cy="21187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à coins arrondis 4"/>
          <p:cNvSpPr/>
          <p:nvPr/>
        </p:nvSpPr>
        <p:spPr>
          <a:xfrm>
            <a:off x="518818" y="1124744"/>
            <a:ext cx="2757037" cy="576064"/>
          </a:xfrm>
          <a:prstGeom prst="wedgeRoundRectCallout">
            <a:avLst>
              <a:gd name="adj1" fmla="val -22125"/>
              <a:gd name="adj2" fmla="val 118640"/>
              <a:gd name="adj3" fmla="val 16667"/>
            </a:avLst>
          </a:prstGeom>
          <a:solidFill>
            <a:schemeClr val="accent1"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1. Authentification 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fr-FR" dirty="0" smtClean="0">
                <a:solidFill>
                  <a:schemeClr val="tx1"/>
                </a:solidFill>
              </a:rPr>
              <a:t>login </a:t>
            </a:r>
            <a:r>
              <a:rPr lang="fr-FR" dirty="0" err="1" smtClean="0">
                <a:solidFill>
                  <a:schemeClr val="tx1"/>
                </a:solidFill>
              </a:rPr>
              <a:t>WinIBW</a:t>
            </a:r>
            <a:r>
              <a:rPr lang="fr-FR" dirty="0" smtClean="0">
                <a:solidFill>
                  <a:schemeClr val="tx1"/>
                </a:solidFill>
              </a:rPr>
              <a:t> (XX)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635896" y="2060848"/>
            <a:ext cx="4320480" cy="1512168"/>
          </a:xfrm>
          <a:prstGeom prst="wedgeRoundRectCallout">
            <a:avLst>
              <a:gd name="adj1" fmla="val -17206"/>
              <a:gd name="adj2" fmla="val 107653"/>
              <a:gd name="adj3" fmla="val 16667"/>
            </a:avLst>
          </a:prstGeom>
          <a:solidFill>
            <a:schemeClr val="accent1"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2. Mail 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fr-FR" dirty="0" smtClean="0">
                <a:solidFill>
                  <a:schemeClr val="tx1"/>
                </a:solidFill>
              </a:rPr>
              <a:t>à la première connexion, vous DEVEZ OBLIGATOIREMENT inscrire une </a:t>
            </a:r>
            <a:r>
              <a:rPr lang="fr-FR" u="sng" dirty="0" smtClean="0">
                <a:solidFill>
                  <a:schemeClr val="tx1"/>
                </a:solidFill>
              </a:rPr>
              <a:t>adresse mail professionnelle </a:t>
            </a:r>
            <a:r>
              <a:rPr lang="fr-FR" dirty="0" smtClean="0">
                <a:solidFill>
                  <a:schemeClr val="tx1"/>
                </a:solidFill>
              </a:rPr>
              <a:t>(individuelle ou alias selon l’organisation de votre service)</a:t>
            </a:r>
          </a:p>
        </p:txBody>
      </p:sp>
      <p:pic>
        <p:nvPicPr>
          <p:cNvPr id="7" name="Image 6" descr="Capture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79912" y="4581128"/>
            <a:ext cx="4752528" cy="1800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4689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cap="all" dirty="0" smtClean="0">
                <a:solidFill>
                  <a:schemeClr val="bg2">
                    <a:lumMod val="25000"/>
                  </a:schemeClr>
                </a:solidFill>
              </a:rPr>
              <a:t>habilitations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Authentification :</a:t>
            </a:r>
          </a:p>
          <a:p>
            <a:pPr lvl="1"/>
            <a:r>
              <a:rPr lang="fr-FR" sz="2000" dirty="0" smtClean="0"/>
              <a:t>Login XX</a:t>
            </a:r>
          </a:p>
          <a:p>
            <a:pPr lvl="1"/>
            <a:r>
              <a:rPr lang="fr-FR" sz="2000" dirty="0" smtClean="0"/>
              <a:t>Adresse mail</a:t>
            </a:r>
          </a:p>
          <a:p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pPr lvl="1"/>
            <a:endParaRPr lang="fr-FR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2F55-217E-784D-959E-8EB90DBD247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Image 5" descr="identif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67944" y="1459447"/>
            <a:ext cx="3725781" cy="914770"/>
          </a:xfrm>
          <a:prstGeom prst="rect">
            <a:avLst/>
          </a:prstGeom>
        </p:spPr>
      </p:pic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2042260"/>
              </p:ext>
            </p:extLst>
          </p:nvPr>
        </p:nvGraphicFramePr>
        <p:xfrm>
          <a:off x="323528" y="2492896"/>
          <a:ext cx="8568954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8"/>
                <a:gridCol w="864096"/>
                <a:gridCol w="936104"/>
                <a:gridCol w="1080120"/>
                <a:gridCol w="1224136"/>
              </a:tblGrid>
              <a:tr h="33683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CAT.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ISSN FR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CIEPS</a:t>
                      </a:r>
                      <a:endParaRPr lang="fr-FR" dirty="0"/>
                    </a:p>
                  </a:txBody>
                  <a:tcPr/>
                </a:tc>
              </a:tr>
              <a:tr h="421042">
                <a:tc>
                  <a:txBody>
                    <a:bodyPr/>
                    <a:lstStyle/>
                    <a:p>
                      <a:r>
                        <a:rPr lang="fr-FR" dirty="0" smtClean="0"/>
                        <a:t>VOIR</a:t>
                      </a:r>
                      <a:r>
                        <a:rPr lang="fr-FR" baseline="0" dirty="0" smtClean="0"/>
                        <a:t> SES PROPRES DEMANDES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solidFill>
                            <a:srgbClr val="92D050"/>
                          </a:solidFill>
                          <a:sym typeface="Wingdings"/>
                        </a:rPr>
                        <a:t></a:t>
                      </a:r>
                      <a:endParaRPr lang="fr-FR" sz="2400" b="1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kern="1200" dirty="0" smtClean="0">
                          <a:solidFill>
                            <a:srgbClr val="92D050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fr-FR" sz="2400" b="1" kern="1200" dirty="0">
                        <a:solidFill>
                          <a:srgbClr val="92D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21042">
                <a:tc>
                  <a:txBody>
                    <a:bodyPr/>
                    <a:lstStyle/>
                    <a:p>
                      <a:r>
                        <a:rPr lang="fr-FR" dirty="0" smtClean="0"/>
                        <a:t>VOIR LES DEMANDES DE SON</a:t>
                      </a:r>
                      <a:r>
                        <a:rPr lang="fr-FR" baseline="0" dirty="0" smtClean="0"/>
                        <a:t> CR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kern="1200" dirty="0" smtClean="0">
                          <a:solidFill>
                            <a:srgbClr val="92D050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fr-FR" sz="2400" b="1" kern="1200" dirty="0">
                        <a:solidFill>
                          <a:srgbClr val="92D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21042">
                <a:tc>
                  <a:txBody>
                    <a:bodyPr/>
                    <a:lstStyle/>
                    <a:p>
                      <a:r>
                        <a:rPr lang="fr-FR" dirty="0" smtClean="0"/>
                        <a:t>EFFECTUER</a:t>
                      </a:r>
                      <a:r>
                        <a:rPr lang="fr-FR" baseline="0" dirty="0" smtClean="0"/>
                        <a:t> UNE DEMANDE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kern="1200" dirty="0" smtClean="0">
                          <a:solidFill>
                            <a:srgbClr val="92D050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fr-FR" sz="2400" b="1" kern="1200" dirty="0">
                        <a:solidFill>
                          <a:srgbClr val="92D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kern="1200" dirty="0" smtClean="0">
                          <a:solidFill>
                            <a:srgbClr val="92D050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21042">
                <a:tc>
                  <a:txBody>
                    <a:bodyPr/>
                    <a:lstStyle/>
                    <a:p>
                      <a:r>
                        <a:rPr lang="fr-FR" dirty="0" smtClean="0"/>
                        <a:t>DEMANDER UNE PRECISION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kern="1200" dirty="0" smtClean="0">
                          <a:solidFill>
                            <a:srgbClr val="92D050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kern="1200" dirty="0" smtClean="0">
                          <a:solidFill>
                            <a:srgbClr val="92D050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kern="1200" dirty="0" smtClean="0">
                          <a:solidFill>
                            <a:srgbClr val="92D050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fr-FR" dirty="0"/>
                    </a:p>
                  </a:txBody>
                  <a:tcPr/>
                </a:tc>
              </a:tr>
              <a:tr h="499511">
                <a:tc>
                  <a:txBody>
                    <a:bodyPr/>
                    <a:lstStyle/>
                    <a:p>
                      <a:r>
                        <a:rPr lang="fr-FR" dirty="0" smtClean="0"/>
                        <a:t>VALIDER UNE DEMANDE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kumimoji="0" lang="fr-FR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kern="1200" dirty="0" smtClean="0">
                          <a:solidFill>
                            <a:srgbClr val="92D050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fr-FR" sz="2400" b="1" kern="1200" dirty="0" smtClean="0">
                        <a:solidFill>
                          <a:srgbClr val="92D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400" b="1" kern="1200" dirty="0" smtClean="0">
                        <a:solidFill>
                          <a:srgbClr val="92D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400" b="1" kern="1200" dirty="0" smtClean="0">
                        <a:solidFill>
                          <a:srgbClr val="92D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43448">
                <a:tc>
                  <a:txBody>
                    <a:bodyPr/>
                    <a:lstStyle/>
                    <a:p>
                      <a:r>
                        <a:rPr lang="fr-FR" dirty="0" smtClean="0"/>
                        <a:t>REJETER UNE DEMANDE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kern="1200" dirty="0" smtClean="0">
                          <a:solidFill>
                            <a:srgbClr val="92D050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fr-FR" sz="2400" b="1" kern="1200" dirty="0" smtClean="0">
                        <a:solidFill>
                          <a:srgbClr val="92D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400" b="1" kern="1200" dirty="0" smtClean="0">
                        <a:solidFill>
                          <a:srgbClr val="92D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400" b="1" kern="1200" dirty="0" smtClean="0">
                        <a:solidFill>
                          <a:srgbClr val="92D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34927">
                <a:tc>
                  <a:txBody>
                    <a:bodyPr/>
                    <a:lstStyle/>
                    <a:p>
                      <a:r>
                        <a:rPr lang="fr-FR" dirty="0" smtClean="0"/>
                        <a:t>TRAITER</a:t>
                      </a:r>
                      <a:r>
                        <a:rPr lang="fr-FR" baseline="0" dirty="0" smtClean="0"/>
                        <a:t> LES DEMANDES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400" b="1" kern="1200" dirty="0" smtClean="0">
                        <a:solidFill>
                          <a:srgbClr val="92D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kern="1200" dirty="0" smtClean="0">
                          <a:solidFill>
                            <a:srgbClr val="92D050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fr-FR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kern="1200" dirty="0" smtClean="0">
                          <a:solidFill>
                            <a:srgbClr val="92D050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fr-FR" sz="2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400" b="1" kern="1200" dirty="0" smtClean="0">
                        <a:solidFill>
                          <a:srgbClr val="92D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44823"/>
            <a:ext cx="8825635" cy="328868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7" name="Rectangle à coins arrondis 6"/>
          <p:cNvSpPr/>
          <p:nvPr/>
        </p:nvSpPr>
        <p:spPr>
          <a:xfrm>
            <a:off x="2267744" y="4293096"/>
            <a:ext cx="3816424" cy="2238679"/>
          </a:xfrm>
          <a:prstGeom prst="wedgeRoundRectCallout">
            <a:avLst>
              <a:gd name="adj1" fmla="val -60925"/>
              <a:gd name="adj2" fmla="val 20080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Menu latéral</a:t>
            </a:r>
          </a:p>
          <a:p>
            <a:pPr algn="ctr"/>
            <a:endParaRPr lang="fr-FR" b="1" dirty="0">
              <a:solidFill>
                <a:schemeClr val="tx1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Nouvelle </a:t>
            </a:r>
            <a:r>
              <a:rPr lang="fr-FR" dirty="0">
                <a:solidFill>
                  <a:schemeClr val="tx1"/>
                </a:solidFill>
              </a:rPr>
              <a:t>demande </a:t>
            </a:r>
            <a:endParaRPr lang="fr-FR" dirty="0" smtClean="0">
              <a:solidFill>
                <a:schemeClr val="tx1"/>
              </a:solidFill>
            </a:endParaRPr>
          </a:p>
          <a:p>
            <a:endParaRPr lang="fr-FR" sz="800" dirty="0">
              <a:solidFill>
                <a:schemeClr val="tx1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Afficher/Masquer </a:t>
            </a:r>
            <a:r>
              <a:rPr lang="fr-FR" dirty="0">
                <a:solidFill>
                  <a:schemeClr val="tx1"/>
                </a:solidFill>
              </a:rPr>
              <a:t>les colonnes</a:t>
            </a:r>
          </a:p>
          <a:p>
            <a:endParaRPr lang="fr-FR" sz="800" dirty="0" smtClean="0">
              <a:solidFill>
                <a:schemeClr val="tx1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Exporter</a:t>
            </a:r>
          </a:p>
          <a:p>
            <a:endParaRPr lang="fr-FR" sz="800" dirty="0">
              <a:solidFill>
                <a:schemeClr val="tx1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Aide </a:t>
            </a:r>
            <a:r>
              <a:rPr lang="fr-FR" dirty="0">
                <a:solidFill>
                  <a:schemeClr val="tx1"/>
                </a:solidFill>
              </a:rPr>
              <a:t>en ligne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3846340" cy="1143000"/>
          </a:xfrm>
        </p:spPr>
        <p:txBody>
          <a:bodyPr>
            <a:noAutofit/>
          </a:bodyPr>
          <a:lstStyle/>
          <a:p>
            <a:r>
              <a:rPr lang="fr-FR" sz="3600" b="1" cap="all" dirty="0" smtClean="0">
                <a:solidFill>
                  <a:schemeClr val="bg2">
                    <a:lumMod val="25000"/>
                  </a:schemeClr>
                </a:solidFill>
              </a:rPr>
              <a:t>Tableau de bord</a:t>
            </a:r>
            <a:endParaRPr lang="fr-FR" sz="3600" b="1" cap="all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5635947" y="404664"/>
            <a:ext cx="1816374" cy="576064"/>
          </a:xfrm>
          <a:prstGeom prst="wedgeRoundRectCallout">
            <a:avLst>
              <a:gd name="adj1" fmla="val -2013"/>
              <a:gd name="adj2" fmla="val 80070"/>
              <a:gd name="adj3" fmla="val 16667"/>
            </a:avLst>
          </a:prstGeom>
          <a:solidFill>
            <a:schemeClr val="accent1"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 Identification </a:t>
            </a:r>
            <a:r>
              <a:rPr lang="fr-FR" dirty="0" smtClean="0">
                <a:solidFill>
                  <a:schemeClr val="tx1"/>
                </a:solidFill>
              </a:rPr>
              <a:t>du login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111" y="3174766"/>
            <a:ext cx="1142561" cy="33570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à coins arrondis 10"/>
          <p:cNvSpPr/>
          <p:nvPr/>
        </p:nvSpPr>
        <p:spPr>
          <a:xfrm>
            <a:off x="6544134" y="5183441"/>
            <a:ext cx="2433444" cy="576064"/>
          </a:xfrm>
          <a:prstGeom prst="wedgeRoundRectCallout">
            <a:avLst>
              <a:gd name="adj1" fmla="val 38517"/>
              <a:gd name="adj2" fmla="val -94821"/>
              <a:gd name="adj3" fmla="val 16667"/>
            </a:avLst>
          </a:prstGeom>
          <a:solidFill>
            <a:schemeClr val="accent1"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3</a:t>
            </a:r>
            <a:r>
              <a:rPr lang="fr-FR" b="1" dirty="0" smtClean="0">
                <a:solidFill>
                  <a:schemeClr val="tx1"/>
                </a:solidFill>
              </a:rPr>
              <a:t>. Actions </a:t>
            </a:r>
            <a:r>
              <a:rPr lang="fr-FR" dirty="0" smtClean="0">
                <a:solidFill>
                  <a:schemeClr val="tx1"/>
                </a:solidFill>
              </a:rPr>
              <a:t>(sur les demandes)</a:t>
            </a:r>
          </a:p>
        </p:txBody>
      </p:sp>
      <p:pic>
        <p:nvPicPr>
          <p:cNvPr id="10" name="Image 9" descr="identif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251797" y="1412776"/>
            <a:ext cx="3725781" cy="91477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6621" y="4853270"/>
            <a:ext cx="2857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2280" y="5266387"/>
            <a:ext cx="3524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2924" y="5745813"/>
            <a:ext cx="29527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9336" y="6134446"/>
            <a:ext cx="30480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689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ieu_x0020_de_x0020_la_x0020_formation xmlns="9cb235b8-7541-4a6e-b886-1bf4192805bd">A renseigner</Lieu_x0020_de_x0020_la_x0020_formation>
    <Etat_x0020_du_x0020_document xmlns="9cb235b8-7541-4a6e-b886-1bf4192805bd">A valider</Etat_x0020_du_x0020_document>
    <Nom_x0020_de_x0020_la_x0020_formation xmlns="9cb235b8-7541-4a6e-b886-1bf4192805bd">A renseigner</Nom_x0020_de_x0020_la_x0020_formation>
    <TRI xmlns="9cb235b8-7541-4a6e-b886-1bf4192805bd">LBL</TRI>
    <Tags xmlns="9cb235b8-7541-4a6e-b886-1bf4192805bd" xsi:nil="true"/>
    <Structure xmlns="9cb235b8-7541-4a6e-b886-1bf4192805bd">ABES</Structure>
    <Type_x0020_de_x0020_document_x0020_standard xmlns="9cb235b8-7541-4a6e-b886-1bf4192805bd">Diaporama Formation</Type_x0020_de_x0020_document_x0020_standard>
    <Année xmlns="9cb235b8-7541-4a6e-b886-1bf4192805bd">2015</Année>
    <N_x00b0__x0020_session xmlns="9cb235b8-7541-4a6e-b886-1bf4192805bd" xsi:nil="true"/>
    <_DCDateCreated xmlns="http://schemas.microsoft.com/sharepoint/v3/fields">2015-06-09T22:00:00+00:00</_DCDateCreated>
    <Liste_x0020_des_x0020_applications xmlns="9cb235b8-7541-4a6e-b886-1bf4192805bd">Autre</Liste_x0020_des_x0020_applications>
    <Exaged_DocName xmlns="376dcd5c-89eb-474d-a13b-d15a197564f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Formation PPT" ma:contentTypeID="0x010100505AF35FDCA54D2FA379F261E520FD37003BA607584A07684089D0538041E4120804070802004B4AC40D87726D47A577C69CA72B2686" ma:contentTypeVersion="56" ma:contentTypeDescription="" ma:contentTypeScope="" ma:versionID="d6c974a7c0e322977fe3da78fb49972f">
  <xsd:schema xmlns:xsd="http://www.w3.org/2001/XMLSchema" xmlns:xs="http://www.w3.org/2001/XMLSchema" xmlns:p="http://schemas.microsoft.com/office/2006/metadata/properties" xmlns:ns2="9cb235b8-7541-4a6e-b886-1bf4192805bd" xmlns:ns3="http://schemas.microsoft.com/sharepoint/v3/fields" xmlns:ns4="376dcd5c-89eb-474d-a13b-d15a197564f4" targetNamespace="http://schemas.microsoft.com/office/2006/metadata/properties" ma:root="true" ma:fieldsID="cdd8537aca31e5aa8c8fc8491e00c17c" ns2:_="" ns3:_="" ns4:_="">
    <xsd:import namespace="9cb235b8-7541-4a6e-b886-1bf4192805bd"/>
    <xsd:import namespace="http://schemas.microsoft.com/sharepoint/v3/fields"/>
    <xsd:import namespace="376dcd5c-89eb-474d-a13b-d15a197564f4"/>
    <xsd:element name="properties">
      <xsd:complexType>
        <xsd:sequence>
          <xsd:element name="documentManagement">
            <xsd:complexType>
              <xsd:all>
                <xsd:element ref="ns2:Structure" minOccurs="0"/>
                <xsd:element ref="ns2:TRI" minOccurs="0"/>
                <xsd:element ref="ns2:Type_x0020_de_x0020_document_x0020_standard" minOccurs="0"/>
                <xsd:element ref="ns2:Etat_x0020_du_x0020_document" minOccurs="0"/>
                <xsd:element ref="ns2:Année" minOccurs="0"/>
                <xsd:element ref="ns3:_DCDateCreated" minOccurs="0"/>
                <xsd:element ref="ns2:Tags" minOccurs="0"/>
                <xsd:element ref="ns2:Lieu_x0020_de_x0020_la_x0020_formation" minOccurs="0"/>
                <xsd:element ref="ns2:N_x00b0__x0020_session" minOccurs="0"/>
                <xsd:element ref="ns4:Exaged_DocName" minOccurs="0"/>
                <xsd:element ref="ns2:Nom_x0020_de_x0020_la_x0020_formation" minOccurs="0"/>
                <xsd:element ref="ns2:Liste_x0020_des_x0020_applicat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b235b8-7541-4a6e-b886-1bf4192805bd" elementFormDefault="qualified">
    <xsd:import namespace="http://schemas.microsoft.com/office/2006/documentManagement/types"/>
    <xsd:import namespace="http://schemas.microsoft.com/office/infopath/2007/PartnerControls"/>
    <xsd:element name="Structure" ma:index="2" nillable="true" ma:displayName="Structure émettrice" ma:default="ABES" ma:format="Dropdown" ma:indexed="true" ma:internalName="Structure">
      <xsd:simpleType>
        <xsd:restriction base="dms:Choice">
          <xsd:enumeration value="ABES"/>
          <xsd:enumeration value="BNF"/>
          <xsd:enumeration value="CNRS"/>
          <xsd:enumeration value="Couperin"/>
          <xsd:enumeration value="cellule budgétaire"/>
          <xsd:enumeration value="mission évaluation"/>
          <xsd:enumeration value="Cellule Communication"/>
          <xsd:enumeration value="Cellule Qualité"/>
          <xsd:enumeration value="CINES"/>
          <xsd:enumeration value="DEP"/>
          <xsd:enumeration value="Direction"/>
          <xsd:enumeration value="DSG"/>
          <xsd:enumeration value="DSG - PACT"/>
          <xsd:enumeration value="DSG - Finances"/>
          <xsd:enumeration value="DSG - RH"/>
          <xsd:enumeration value="DSG - Secrétariat"/>
          <xsd:enumeration value="Dept ADELE"/>
          <xsd:enumeration value="DSI"/>
          <xsd:enumeration value="DSI - PEM"/>
          <xsd:enumeration value="DSI - PSD"/>
          <xsd:enumeration value="DSI - PSIR"/>
          <xsd:enumeration value="DSR"/>
          <xsd:enumeration value="DSR - Méta"/>
          <xsd:enumeration value="DSR - PFD"/>
          <xsd:enumeration value="DSR - PGC"/>
          <xsd:enumeration value="DSR - PGR"/>
          <xsd:enumeration value="DSR - PIT"/>
          <xsd:enumeration value="INIST"/>
          <xsd:enumeration value="ISSN"/>
          <xsd:enumeration value="MESR"/>
          <xsd:enumeration value="Mission Normalisation"/>
          <xsd:enumeration value="Mission PEB"/>
          <xsd:enumeration value="Missions Projets Européens"/>
          <xsd:enumeration value="Mission Ressources Electroniques"/>
          <xsd:enumeration value="Mission Rétroconversion"/>
          <xsd:enumeration value="Mission SGB mutualisé"/>
          <xsd:enumeration value="Mission Sudoc PS"/>
          <xsd:enumeration value="Mission Thèses"/>
          <xsd:enumeration value="OCLC"/>
          <xsd:enumeration value="Réseau Calames"/>
          <xsd:enumeration value="Réseau Sudoc"/>
          <xsd:enumeration value="Réseau Sudoc-PS"/>
          <xsd:enumeration value="Réseau thèses"/>
          <xsd:enumeration value="Autre"/>
        </xsd:restriction>
      </xsd:simpleType>
    </xsd:element>
    <xsd:element name="TRI" ma:index="3" nillable="true" ma:displayName="Trigramme" ma:default="A renseigner" ma:format="Dropdown" ma:internalName="TRI">
      <xsd:simpleType>
        <xsd:restriction base="dms:Choice">
          <xsd:enumeration value="A renseigner"/>
          <xsd:enumeration value="ACT"/>
          <xsd:enumeration value="AHE"/>
          <xsd:enumeration value="AJL"/>
          <xsd:enumeration value="ALM"/>
          <xsd:enumeration value="ALP"/>
          <xsd:enumeration value="AMZ"/>
          <xsd:enumeration value="BBR"/>
          <xsd:enumeration value="BEB"/>
          <xsd:enumeration value="CBD"/>
          <xsd:enumeration value="CCI"/>
          <xsd:enumeration value="CDT"/>
          <xsd:enumeration value="CFY"/>
          <xsd:enumeration value="CLY"/>
          <xsd:enumeration value="CMC"/>
          <xsd:enumeration value="COU"/>
          <xsd:enumeration value="CPD"/>
          <xsd:enumeration value="DED"/>
          <xsd:enumeration value="DOO"/>
          <xsd:enumeration value="DSA"/>
          <xsd:enumeration value="EHR"/>
          <xsd:enumeration value="ERM"/>
          <xsd:enumeration value="FBE"/>
          <xsd:enumeration value="FCR"/>
          <xsd:enumeration value="FBR"/>
          <xsd:enumeration value="FML"/>
          <xsd:enumeration value="FPX"/>
          <xsd:enumeration value="GLT"/>
          <xsd:enumeration value="IAN"/>
          <xsd:enumeration value="ILU"/>
          <xsd:enumeration value="IMN"/>
          <xsd:enumeration value="IMR"/>
          <xsd:enumeration value="JBN"/>
          <xsd:enumeration value="JCE"/>
          <xsd:enumeration value="JFH"/>
          <xsd:enumeration value="JGT"/>
          <xsd:enumeration value="JKN"/>
          <xsd:enumeration value="JLP"/>
          <xsd:enumeration value="JMF"/>
          <xsd:enumeration value="JNO"/>
          <xsd:enumeration value="JPA"/>
          <xsd:enumeration value="KGX"/>
          <xsd:enumeration value="KMI"/>
          <xsd:enumeration value="LBL"/>
          <xsd:enumeration value="LNA"/>
          <xsd:enumeration value="LPL"/>
          <xsd:enumeration value="MBA"/>
          <xsd:enumeration value="MBT"/>
          <xsd:enumeration value="MCN"/>
          <xsd:enumeration value="MCO"/>
          <xsd:enumeration value="MCS"/>
          <xsd:enumeration value="MGD"/>
          <xsd:enumeration value="MGX"/>
          <xsd:enumeration value="MJN"/>
          <xsd:enumeration value="MLD"/>
          <xsd:enumeration value="MLP"/>
          <xsd:enumeration value="MPD"/>
          <xsd:enumeration value="MPN"/>
          <xsd:enumeration value="MPR"/>
          <xsd:enumeration value="MPT"/>
          <xsd:enumeration value="MSR"/>
          <xsd:enumeration value="MTE"/>
          <xsd:enumeration value="NBD"/>
          <xsd:enumeration value="NBT"/>
          <xsd:enumeration value="OCN"/>
          <xsd:enumeration value="OKI"/>
          <xsd:enumeration value="OMZ"/>
          <xsd:enumeration value="ORX"/>
          <xsd:enumeration value="PDZ"/>
          <xsd:enumeration value="PFK"/>
          <xsd:enumeration value="PLP"/>
          <xsd:enumeration value="PMA"/>
          <xsd:enumeration value="PMI"/>
          <xsd:enumeration value="PML"/>
          <xsd:enumeration value="PPN"/>
          <xsd:enumeration value="PPO"/>
          <xsd:enumeration value="PPS"/>
          <xsd:enumeration value="RBD"/>
          <xsd:enumeration value="RJD"/>
          <xsd:enumeration value="ROA"/>
          <xsd:enumeration value="RPA"/>
          <xsd:enumeration value="SDT"/>
          <xsd:enumeration value="SGT"/>
          <xsd:enumeration value="SPE"/>
          <xsd:enumeration value="SPR"/>
          <xsd:enumeration value="SRY"/>
          <xsd:enumeration value="TMX"/>
          <xsd:enumeration value="VGO"/>
          <xsd:enumeration value="VSA"/>
          <xsd:enumeration value="YNS"/>
        </xsd:restriction>
      </xsd:simpleType>
    </xsd:element>
    <xsd:element name="Type_x0020_de_x0020_document_x0020_standard" ma:index="4" nillable="true" ma:displayName="Type de document" ma:default="A renseigner" ma:format="Dropdown" ma:internalName="Type_x0020_de_x0020_document_x0020_standard" ma:readOnly="false">
      <xsd:simpleType>
        <xsd:restriction base="dms:Choice">
          <xsd:enumeration value="A renseigner"/>
          <xsd:enumeration value="Acte d'engagement"/>
          <xsd:enumeration value="Affichette porte"/>
          <xsd:enumeration value="Annexe"/>
          <xsd:enumeration value="Annexe 2"/>
          <xsd:enumeration value="Annuaire"/>
          <xsd:enumeration value="Avenant au marché"/>
          <xsd:enumeration value="BE"/>
          <xsd:enumeration value="CCAP"/>
          <xsd:enumeration value="CCTP"/>
          <xsd:enumeration value="Chevalet"/>
          <xsd:enumeration value="Chrono"/>
          <xsd:enumeration value="Compte-rendu réunion"/>
          <xsd:enumeration value="Convention"/>
          <xsd:enumeration value="Courrier"/>
          <xsd:enumeration value="DC 1"/>
          <xsd:enumeration value="DC 2"/>
          <xsd:enumeration value="Demande de précisions"/>
          <xsd:enumeration value="Devis"/>
          <xsd:enumeration value="Diaporama Formation"/>
          <xsd:enumeration value="Documentation fonctionnelle"/>
          <xsd:enumeration value="Documentation technique"/>
          <xsd:enumeration value="Dossier de candidature"/>
          <xsd:enumeration value="Dossier d'exploitation"/>
          <xsd:enumeration value="Dossier de spécifications"/>
          <xsd:enumeration value="Dossier de recette"/>
          <xsd:enumeration value="Etiquette"/>
          <xsd:enumeration value="Etude"/>
          <xsd:enumeration value="Fiche application"/>
          <xsd:enumeration value="Fiche formateur"/>
          <xsd:enumeration value="Fiche projet"/>
          <xsd:enumeration value="Licence"/>
          <xsd:enumeration value="Manuel"/>
          <xsd:enumeration value="Norme"/>
          <xsd:enumeration value="Note"/>
          <xsd:enumeration value="Notification"/>
          <xsd:enumeration value="Notification rejet"/>
          <xsd:enumeration value="Ordre du jour réunion"/>
          <xsd:enumeration value="Organigramme"/>
          <xsd:enumeration value="Ouverture de plis"/>
          <xsd:enumeration value="Plan de formation"/>
          <xsd:enumeration value="Plan de communication"/>
          <xsd:enumeration value="Plaquette - brochure"/>
          <xsd:enumeration value="Présentation - Communication"/>
          <xsd:enumeration value="Procédure"/>
          <xsd:enumeration value="Programme (formation)"/>
          <xsd:enumeration value="Rapport"/>
          <xsd:enumeration value="Rapport d'activité"/>
          <xsd:enumeration value="Rapport de présentation"/>
          <xsd:enumeration value="Reconduction"/>
          <xsd:enumeration value="Revue application"/>
          <xsd:enumeration value="Support"/>
          <xsd:enumeration value="Tableau de bord"/>
          <xsd:enumeration value="Tableau de suivi"/>
          <xsd:enumeration value="TP Formation"/>
          <xsd:enumeration value="TP jeu1"/>
          <xsd:enumeration value="TP jeu2"/>
          <xsd:enumeration value="TP jeu3"/>
          <xsd:enumeration value="Tp jeu corsé"/>
          <xsd:enumeration value="Autre"/>
        </xsd:restriction>
      </xsd:simpleType>
    </xsd:element>
    <xsd:element name="Etat_x0020_du_x0020_document" ma:index="5" nillable="true" ma:displayName="Etat du document" ma:format="Dropdown" ma:internalName="Etat_x0020_du_x0020_document">
      <xsd:simpleType>
        <xsd:restriction base="dms:Choice">
          <xsd:enumeration value="Brouillon"/>
          <xsd:enumeration value="Document de travail"/>
          <xsd:enumeration value="Document préparatoire"/>
          <xsd:enumeration value="A valider"/>
          <xsd:enumeration value="Validé"/>
          <xsd:enumeration value="Diffusé"/>
          <xsd:enumeration value="Applicable"/>
          <xsd:enumeration value="Publié"/>
          <xsd:enumeration value="Périmé"/>
          <xsd:enumeration value="Version finale à conserver"/>
        </xsd:restriction>
      </xsd:simpleType>
    </xsd:element>
    <xsd:element name="Année" ma:index="6" nillable="true" ma:displayName="Année" ma:default="A renseigner" ma:format="Dropdown" ma:internalName="Ann_x00e9_e">
      <xsd:simpleType>
        <xsd:restriction base="dms:Choice">
          <xsd:enumeration value="A renseigner"/>
          <xsd:enumeration value="2015"/>
          <xsd:enumeration value="2014"/>
          <xsd:enumeration value="2013"/>
          <xsd:enumeration value="2012"/>
          <xsd:enumeration value="2011"/>
          <xsd:enumeration value="2010"/>
          <xsd:enumeration value="2009"/>
          <xsd:enumeration value="2008"/>
          <xsd:enumeration value="2007"/>
          <xsd:enumeration value="2006"/>
          <xsd:enumeration value="2005"/>
          <xsd:enumeration value="2004"/>
          <xsd:enumeration value="2003"/>
          <xsd:enumeration value="2002"/>
          <xsd:enumeration value="2001"/>
          <xsd:enumeration value="2000"/>
          <xsd:enumeration value="1999"/>
          <xsd:enumeration value="1998"/>
          <xsd:enumeration value="1997"/>
          <xsd:enumeration value="1996"/>
          <xsd:enumeration value="1995"/>
        </xsd:restriction>
      </xsd:simpleType>
    </xsd:element>
    <xsd:element name="Tags" ma:index="10" nillable="true" ma:displayName="Tags" ma:internalName="Tags">
      <xsd:simpleType>
        <xsd:restriction base="dms:Text">
          <xsd:maxLength value="255"/>
        </xsd:restriction>
      </xsd:simpleType>
    </xsd:element>
    <xsd:element name="Lieu_x0020_de_x0020_la_x0020_formation" ma:index="11" nillable="true" ma:displayName="Lieu de la formation" ma:default="A renseigner" ma:format="Dropdown" ma:internalName="Lieu_x0020_de_x0020_la_x0020_formation">
      <xsd:simpleType>
        <xsd:restriction base="dms:Choice">
          <xsd:enumeration value="A renseigner"/>
          <xsd:enumeration value="Montpellier"/>
          <xsd:enumeration value="Paris"/>
        </xsd:restriction>
      </xsd:simpleType>
    </xsd:element>
    <xsd:element name="N_x00b0__x0020_session" ma:index="12" nillable="true" ma:displayName="N° session" ma:internalName="N_x00B0__x0020_session" ma:readOnly="false">
      <xsd:simpleType>
        <xsd:restriction base="dms:Text">
          <xsd:maxLength value="250"/>
        </xsd:restriction>
      </xsd:simpleType>
    </xsd:element>
    <xsd:element name="Nom_x0020_de_x0020_la_x0020_formation" ma:index="20" nillable="true" ma:displayName="Liste des formations" ma:default="A renseigner" ma:format="Dropdown" ma:hidden="true" ma:internalName="Nom_x0020_de_x0020_la_x0020_formation" ma:readOnly="false">
      <xsd:simpleType>
        <xsd:restriction base="dms:Choice">
          <xsd:enumeration value="A renseigner"/>
          <xsd:enumeration value="Calames"/>
          <xsd:enumeration value="Collègues"/>
          <xsd:enumeration value="Coordi"/>
          <xsd:enumeration value="Coraut"/>
          <xsd:enumeration value="Immersion"/>
          <xsd:enumeration value="INIT"/>
          <xsd:enumeration value="Moodle"/>
          <xsd:enumeration value="RespCR"/>
          <xsd:enumeration value="STAR"/>
          <xsd:enumeration value="SUPEB"/>
          <xsd:enumeration value="WebDewey"/>
          <xsd:enumeration value="Webstats"/>
          <xsd:enumeration value="WinIBW"/>
        </xsd:restriction>
      </xsd:simpleType>
    </xsd:element>
    <xsd:element name="Liste_x0020_des_x0020_applications" ma:index="21" nillable="true" ma:displayName="Liste des applications" ma:default="Autre" ma:format="Dropdown" ma:internalName="Liste_x0020_des_x0020_applications" ma:readOnly="false">
      <xsd:simpleType>
        <xsd:restriction base="dms:Choice">
          <xsd:enumeration value="Autre"/>
          <xsd:enumeration value="ABESstp"/>
          <xsd:enumeration value="APCC"/>
          <xsd:enumeration value="API"/>
          <xsd:enumeration value="Archives Elsevier"/>
          <xsd:enumeration value="Bazar"/>
          <xsd:enumeration value="Bibserv"/>
          <xsd:enumeration value="Bifor"/>
          <xsd:enumeration value="Bodet"/>
          <xsd:enumeration value="BOUDA"/>
          <xsd:enumeration value="Calames"/>
          <xsd:enumeration value="CBS"/>
          <xsd:enumeration value="Colodus"/>
          <xsd:enumeration value="DocBook-Upcast"/>
          <xsd:enumeration value="Formulaires"/>
          <xsd:enumeration value="GALA"/>
          <xsd:enumeration value="GTD"/>
          <xsd:enumeration value="Guide méthodo"/>
          <xsd:enumeration value="IdRef"/>
          <xsd:enumeration value="LAGAF"/>
          <xsd:enumeration value="Logiciels Windows"/>
          <xsd:enumeration value="Moodle"/>
          <xsd:enumeration value="Numes"/>
          <xsd:enumeration value="PRADA"/>
          <xsd:enumeration value="PSI"/>
          <xsd:enumeration value="RAFA"/>
          <xsd:enumeration value="Réseau"/>
          <xsd:enumeration value="Sécurité"/>
          <xsd:enumeration value="SI interne"/>
          <xsd:enumeration value="Signets Universités"/>
          <xsd:enumeration value="Site de veille"/>
          <xsd:enumeration value="Site ABES"/>
          <xsd:enumeration value="SNEG"/>
          <xsd:enumeration value="STAR"/>
          <xsd:enumeration value="Stockage"/>
          <xsd:enumeration value="STEP"/>
          <xsd:enumeration value="Sudoc"/>
          <xsd:enumeration value="Sudoc local"/>
          <xsd:enumeration value="SYRRHA"/>
          <xsd:enumeration value="Theses.fr"/>
          <xsd:enumeration value="Webex"/>
          <xsd:enumeration value="Webstats"/>
          <xsd:enumeration value="WinIBW"/>
          <xsd:enumeration value="Winniprint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DCDateCreated" ma:index="7" nillable="true" ma:displayName="Date de création" ma:default="[today]" ma:description="Date à laquelle la ressource a été créée" ma:format="DateOnly" ma:internalName="_DCDateCrea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6dcd5c-89eb-474d-a13b-d15a197564f4" elementFormDefault="qualified">
    <xsd:import namespace="http://schemas.microsoft.com/office/2006/documentManagement/types"/>
    <xsd:import namespace="http://schemas.microsoft.com/office/infopath/2007/PartnerControls"/>
    <xsd:element name="Exaged_DocName" ma:index="14" nillable="true" ma:displayName="Nom du document" ma:hidden="true" ma:internalName="Exaged_DocNam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Type de contenu"/>
        <xsd:element ref="dc:title" minOccurs="0" maxOccurs="1" ma:index="1" ma:displayName="Titre"/>
        <xsd:element ref="dc:subject" minOccurs="0" maxOccurs="1"/>
        <xsd:element ref="dc:description" minOccurs="0" maxOccurs="1" ma:index="8" ma:displayName="Commentaires"/>
        <xsd:element name="keywords" minOccurs="0" maxOccurs="1" type="xsd:string" ma:index="9" ma:displayName="Mots clé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33C7513-14A8-4550-AEDA-C4E9602D4A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1D3DA22-16E7-418E-A1F2-1C90A5F308B5}">
  <ds:schemaRefs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376dcd5c-89eb-474d-a13b-d15a197564f4"/>
    <ds:schemaRef ds:uri="http://purl.org/dc/dcmitype/"/>
    <ds:schemaRef ds:uri="http://purl.org/dc/elements/1.1/"/>
    <ds:schemaRef ds:uri="http://schemas.microsoft.com/office/2006/metadata/properties"/>
    <ds:schemaRef ds:uri="http://schemas.microsoft.com/sharepoint/v3/fields"/>
    <ds:schemaRef ds:uri="9cb235b8-7541-4a6e-b886-1bf4192805bd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66A202F-2911-4E71-8750-5EED076658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b235b8-7541-4a6e-b886-1bf4192805bd"/>
    <ds:schemaRef ds:uri="http://schemas.microsoft.com/sharepoint/v3/fields"/>
    <ds:schemaRef ds:uri="376dcd5c-89eb-474d-a13b-d15a197564f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1116</Words>
  <Application>Microsoft Office PowerPoint</Application>
  <PresentationFormat>Affichage à l'écran (4:3)</PresentationFormat>
  <Paragraphs>263</Paragraphs>
  <Slides>16</Slides>
  <Notes>16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Thème Office</vt:lpstr>
      <vt:lpstr>Présentation PowerPoint</vt:lpstr>
      <vt:lpstr>plan</vt:lpstr>
      <vt:lpstr>Présentation PowerPoint</vt:lpstr>
      <vt:lpstr>Circuit de signalement</vt:lpstr>
      <vt:lpstr>POINT sur les justificatifs</vt:lpstr>
      <vt:lpstr>Connexion et Tableau de bord</vt:lpstr>
      <vt:lpstr>Ecran d’accueil</vt:lpstr>
      <vt:lpstr>habilitations</vt:lpstr>
      <vt:lpstr>Tableau de bord</vt:lpstr>
      <vt:lpstr>MANIPULER SON Tableau de bord</vt:lpstr>
      <vt:lpstr>Etat des demandes</vt:lpstr>
      <vt:lpstr>Demandes de numérotation</vt:lpstr>
      <vt:lpstr>Demande de correction</vt:lpstr>
      <vt:lpstr>Traitement FINAL des demandes</vt:lpstr>
      <vt:lpstr>Présentation PowerPoint</vt:lpstr>
      <vt:lpstr>Des questions ?</vt:lpstr>
    </vt:vector>
  </TitlesOfParts>
  <Company>ABES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CIDEMIS_formation_pour CR</dc:title>
  <dc:creator>Olivier Kosinski</dc:creator>
  <cp:keywords>CIDEMIS</cp:keywords>
  <cp:lastModifiedBy>piquemal</cp:lastModifiedBy>
  <cp:revision>69</cp:revision>
  <cp:lastPrinted>2015-06-10T14:13:22Z</cp:lastPrinted>
  <dcterms:created xsi:type="dcterms:W3CDTF">2014-12-08T14:08:59Z</dcterms:created>
  <dcterms:modified xsi:type="dcterms:W3CDTF">2015-06-15T15:39:15Z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0x010100505AF35FDCA54D2FA379F261E520FD37003BA607584A07684089D0538041E4120804070802004B4AC40D87726D47A577C69CA72B2686</vt:lpwstr>
  </property>
</Properties>
</file>