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4"/>
  </p:notesMasterIdLst>
  <p:sldIdLst>
    <p:sldId id="256" r:id="rId5"/>
    <p:sldId id="258" r:id="rId6"/>
    <p:sldId id="348" r:id="rId7"/>
    <p:sldId id="263" r:id="rId8"/>
    <p:sldId id="305" r:id="rId9"/>
    <p:sldId id="304" r:id="rId10"/>
    <p:sldId id="286" r:id="rId11"/>
    <p:sldId id="306" r:id="rId12"/>
    <p:sldId id="308" r:id="rId13"/>
    <p:sldId id="307" r:id="rId14"/>
    <p:sldId id="309" r:id="rId15"/>
    <p:sldId id="310" r:id="rId16"/>
    <p:sldId id="349" r:id="rId17"/>
    <p:sldId id="350" r:id="rId18"/>
    <p:sldId id="313" r:id="rId19"/>
    <p:sldId id="351" r:id="rId20"/>
    <p:sldId id="315" r:id="rId21"/>
    <p:sldId id="353" r:id="rId22"/>
    <p:sldId id="357" r:id="rId23"/>
    <p:sldId id="317" r:id="rId24"/>
    <p:sldId id="318" r:id="rId25"/>
    <p:sldId id="319" r:id="rId26"/>
    <p:sldId id="320" r:id="rId27"/>
    <p:sldId id="359" r:id="rId28"/>
    <p:sldId id="321" r:id="rId29"/>
    <p:sldId id="322" r:id="rId30"/>
    <p:sldId id="360" r:id="rId31"/>
    <p:sldId id="352" r:id="rId32"/>
    <p:sldId id="323" r:id="rId33"/>
    <p:sldId id="324" r:id="rId34"/>
    <p:sldId id="325" r:id="rId35"/>
    <p:sldId id="326" r:id="rId36"/>
    <p:sldId id="327" r:id="rId37"/>
    <p:sldId id="338" r:id="rId38"/>
    <p:sldId id="339" r:id="rId39"/>
    <p:sldId id="340" r:id="rId40"/>
    <p:sldId id="341" r:id="rId41"/>
    <p:sldId id="342" r:id="rId42"/>
    <p:sldId id="345" r:id="rId43"/>
    <p:sldId id="343" r:id="rId44"/>
    <p:sldId id="346" r:id="rId45"/>
    <p:sldId id="344" r:id="rId46"/>
    <p:sldId id="328" r:id="rId47"/>
    <p:sldId id="361" r:id="rId48"/>
    <p:sldId id="329" r:id="rId49"/>
    <p:sldId id="363" r:id="rId50"/>
    <p:sldId id="362" r:id="rId51"/>
    <p:sldId id="355" r:id="rId52"/>
    <p:sldId id="364"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 Jestaz" initials="LJ" lastIdx="10" clrIdx="0">
    <p:extLst>
      <p:ext uri="{19B8F6BF-5375-455C-9EA6-DF929625EA0E}">
        <p15:presenceInfo xmlns:p15="http://schemas.microsoft.com/office/powerpoint/2012/main" userId="S-1-5-21-116659660-2524593236-2569697501-2259" providerId="AD"/>
      </p:ext>
    </p:extLst>
  </p:cmAuthor>
  <p:cmAuthor id="2" name="Laurent Piquemal" initials="LP" lastIdx="8" clrIdx="1">
    <p:extLst>
      <p:ext uri="{19B8F6BF-5375-455C-9EA6-DF929625EA0E}">
        <p15:presenceInfo xmlns:p15="http://schemas.microsoft.com/office/powerpoint/2012/main" userId="S-1-5-21-116659660-2524593236-2569697501-1178" providerId="AD"/>
      </p:ext>
    </p:extLst>
  </p:cmAuthor>
  <p:cmAuthor id="3" name="Philippe Le-Pape" initials="PL" lastIdx="6" clrIdx="2">
    <p:extLst>
      <p:ext uri="{19B8F6BF-5375-455C-9EA6-DF929625EA0E}">
        <p15:presenceInfo xmlns:p15="http://schemas.microsoft.com/office/powerpoint/2012/main" userId="S-1-5-21-116659660-2524593236-2569697501-1334" providerId="AD"/>
      </p:ext>
    </p:extLst>
  </p:cmAuthor>
  <p:cmAuthor id="4" name="Raphaelle Poveda" initials="RP" lastIdx="9" clrIdx="3">
    <p:extLst>
      <p:ext uri="{19B8F6BF-5375-455C-9EA6-DF929625EA0E}">
        <p15:presenceInfo xmlns:p15="http://schemas.microsoft.com/office/powerpoint/2012/main" userId="S-1-5-21-116659660-2524593236-2569697501-21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6600"/>
    <a:srgbClr val="1E2B62"/>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39" autoAdjust="0"/>
  </p:normalViewPr>
  <p:slideViewPr>
    <p:cSldViewPr>
      <p:cViewPr varScale="1">
        <p:scale>
          <a:sx n="71" d="100"/>
          <a:sy n="71" d="100"/>
        </p:scale>
        <p:origin x="1786" y="62"/>
      </p:cViewPr>
      <p:guideLst>
        <p:guide orient="horz" pos="2160"/>
        <p:guide pos="2880"/>
      </p:guideLst>
    </p:cSldViewPr>
  </p:slideViewPr>
  <p:notesTextViewPr>
    <p:cViewPr>
      <p:scale>
        <a:sx n="1" d="1"/>
        <a:sy n="1" d="1"/>
      </p:scale>
      <p:origin x="0" y="0"/>
    </p:cViewPr>
  </p:notesTextViewPr>
  <p:sorterViewPr>
    <p:cViewPr>
      <p:scale>
        <a:sx n="100" d="100"/>
        <a:sy n="100" d="100"/>
      </p:scale>
      <p:origin x="0" y="-13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17C9-DC69-4474-95AE-B5B905E0C089}" type="datetimeFigureOut">
              <a:rPr lang="fr-FR" smtClean="0"/>
              <a:pPr/>
              <a:t>02/12/2020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E5AB4-6DAB-460B-B1F2-D187681C329E}" type="slidenum">
              <a:rPr lang="fr-FR" smtClean="0"/>
              <a:pPr/>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baseline="0" dirty="0" smtClean="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862221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12</a:t>
            </a:fld>
            <a:endParaRPr lang="fr-FR"/>
          </a:p>
        </p:txBody>
      </p:sp>
    </p:spTree>
    <p:extLst>
      <p:ext uri="{BB962C8B-B14F-4D97-AF65-F5344CB8AC3E}">
        <p14:creationId xmlns:p14="http://schemas.microsoft.com/office/powerpoint/2010/main" val="906331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13</a:t>
            </a:fld>
            <a:endParaRPr lang="fr-FR"/>
          </a:p>
        </p:txBody>
      </p:sp>
    </p:spTree>
    <p:extLst>
      <p:ext uri="{BB962C8B-B14F-4D97-AF65-F5344CB8AC3E}">
        <p14:creationId xmlns:p14="http://schemas.microsoft.com/office/powerpoint/2010/main" val="107911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Cas d’un multimédia</a:t>
            </a:r>
            <a:r>
              <a:rPr lang="fr-FR" baseline="0" dirty="0" smtClean="0"/>
              <a:t> multi-support, et non d’une ressource avec prévalence d’un document sur un autre qui serait le matériel d’accompagnement</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14</a:t>
            </a:fld>
            <a:endParaRPr lang="fr-FR"/>
          </a:p>
        </p:txBody>
      </p:sp>
    </p:spTree>
    <p:extLst>
      <p:ext uri="{BB962C8B-B14F-4D97-AF65-F5344CB8AC3E}">
        <p14:creationId xmlns:p14="http://schemas.microsoft.com/office/powerpoint/2010/main" val="2519514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15</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3845671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16</a:t>
            </a:fld>
            <a:endParaRPr lang="fr-FR"/>
          </a:p>
        </p:txBody>
      </p:sp>
    </p:spTree>
    <p:extLst>
      <p:ext uri="{BB962C8B-B14F-4D97-AF65-F5344CB8AC3E}">
        <p14:creationId xmlns:p14="http://schemas.microsoft.com/office/powerpoint/2010/main" val="86072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17</a:t>
            </a:fld>
            <a:endParaRPr lang="fr-FR"/>
          </a:p>
        </p:txBody>
      </p:sp>
    </p:spTree>
    <p:extLst>
      <p:ext uri="{BB962C8B-B14F-4D97-AF65-F5344CB8AC3E}">
        <p14:creationId xmlns:p14="http://schemas.microsoft.com/office/powerpoint/2010/main" val="4227857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18</a:t>
            </a:fld>
            <a:endParaRPr lang="fr-FR"/>
          </a:p>
        </p:txBody>
      </p:sp>
    </p:spTree>
    <p:extLst>
      <p:ext uri="{BB962C8B-B14F-4D97-AF65-F5344CB8AC3E}">
        <p14:creationId xmlns:p14="http://schemas.microsoft.com/office/powerpoint/2010/main" val="384869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19</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533080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a:t>
            </a:r>
            <a:r>
              <a:rPr lang="fr-FR" baseline="0" dirty="0" smtClean="0"/>
              <a:t> 264 a été créée suite à l’impossibilité d’aménager la zone 260 pour la rendre conforme au standard RDA. </a:t>
            </a:r>
          </a:p>
          <a:p>
            <a:r>
              <a:rPr lang="fr-FR" baseline="0" dirty="0" smtClean="0"/>
              <a:t>En France, c’est également l’impossibilité d’aménager la zone 210 qui a entraîné la création d’une nouvelle zone (temporaire 214 ou 214)  </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20</a:t>
            </a:fld>
            <a:endParaRPr lang="fr-FR"/>
          </a:p>
        </p:txBody>
      </p:sp>
    </p:spTree>
    <p:extLst>
      <p:ext uri="{BB962C8B-B14F-4D97-AF65-F5344CB8AC3E}">
        <p14:creationId xmlns:p14="http://schemas.microsoft.com/office/powerpoint/2010/main" val="4122896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21</a:t>
            </a:fld>
            <a:endParaRPr lang="fr-FR"/>
          </a:p>
        </p:txBody>
      </p:sp>
    </p:spTree>
    <p:extLst>
      <p:ext uri="{BB962C8B-B14F-4D97-AF65-F5344CB8AC3E}">
        <p14:creationId xmlns:p14="http://schemas.microsoft.com/office/powerpoint/2010/main" val="749684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z="1200" b="0" baseline="0" dirty="0" smtClean="0"/>
              <a:t>travail du groupe Transition bibliographique et le rôle des formateurs à l’application de RDA-FR</a:t>
            </a:r>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3</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1698396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22</a:t>
            </a:fld>
            <a:endParaRPr lang="fr-FR"/>
          </a:p>
        </p:txBody>
      </p:sp>
    </p:spTree>
    <p:extLst>
      <p:ext uri="{BB962C8B-B14F-4D97-AF65-F5344CB8AC3E}">
        <p14:creationId xmlns:p14="http://schemas.microsoft.com/office/powerpoint/2010/main" val="1658774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23</a:t>
            </a:fld>
            <a:endParaRPr lang="fr-FR"/>
          </a:p>
        </p:txBody>
      </p:sp>
    </p:spTree>
    <p:extLst>
      <p:ext uri="{BB962C8B-B14F-4D97-AF65-F5344CB8AC3E}">
        <p14:creationId xmlns:p14="http://schemas.microsoft.com/office/powerpoint/2010/main" val="4151471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24</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4191395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25</a:t>
            </a:fld>
            <a:endParaRPr lang="fr-FR"/>
          </a:p>
        </p:txBody>
      </p:sp>
    </p:spTree>
    <p:extLst>
      <p:ext uri="{BB962C8B-B14F-4D97-AF65-F5344CB8AC3E}">
        <p14:creationId xmlns:p14="http://schemas.microsoft.com/office/powerpoint/2010/main" val="27497085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26</a:t>
            </a:fld>
            <a:endParaRPr lang="fr-FR"/>
          </a:p>
        </p:txBody>
      </p:sp>
    </p:spTree>
    <p:extLst>
      <p:ext uri="{BB962C8B-B14F-4D97-AF65-F5344CB8AC3E}">
        <p14:creationId xmlns:p14="http://schemas.microsoft.com/office/powerpoint/2010/main" val="3221539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27</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3938006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28</a:t>
            </a:fld>
            <a:endParaRPr lang="fr-FR"/>
          </a:p>
        </p:txBody>
      </p:sp>
    </p:spTree>
    <p:extLst>
      <p:ext uri="{BB962C8B-B14F-4D97-AF65-F5344CB8AC3E}">
        <p14:creationId xmlns:p14="http://schemas.microsoft.com/office/powerpoint/2010/main" val="38817985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dater la manifestation</a:t>
            </a:r>
            <a:r>
              <a:rPr lang="fr-FR" baseline="0" dirty="0" smtClean="0"/>
              <a:t> </a:t>
            </a:r>
            <a:r>
              <a:rPr lang="fr-FR" dirty="0" smtClean="0"/>
              <a:t>= dater la mise à disposition de</a:t>
            </a:r>
            <a:r>
              <a:rPr lang="fr-FR" baseline="0" dirty="0" smtClean="0"/>
              <a:t> la ressource </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29</a:t>
            </a:fld>
            <a:endParaRPr lang="fr-FR"/>
          </a:p>
        </p:txBody>
      </p:sp>
    </p:spTree>
    <p:extLst>
      <p:ext uri="{BB962C8B-B14F-4D97-AF65-F5344CB8AC3E}">
        <p14:creationId xmlns:p14="http://schemas.microsoft.com/office/powerpoint/2010/main" val="37522755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30</a:t>
            </a:fld>
            <a:endParaRPr lang="fr-FR"/>
          </a:p>
        </p:txBody>
      </p:sp>
    </p:spTree>
    <p:extLst>
      <p:ext uri="{BB962C8B-B14F-4D97-AF65-F5344CB8AC3E}">
        <p14:creationId xmlns:p14="http://schemas.microsoft.com/office/powerpoint/2010/main" val="9496046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date est saisie en 214 $d sauf dans le cas des dates de copyright ou de protection</a:t>
            </a:r>
          </a:p>
          <a:p>
            <a:endParaRPr lang="fr-FR" dirty="0" smtClean="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31</a:t>
            </a:fld>
            <a:endParaRPr lang="fr-FR"/>
          </a:p>
        </p:txBody>
      </p:sp>
    </p:spTree>
    <p:extLst>
      <p:ext uri="{BB962C8B-B14F-4D97-AF65-F5344CB8AC3E}">
        <p14:creationId xmlns:p14="http://schemas.microsoft.com/office/powerpoint/2010/main" val="3017712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4</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1229411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Tx/>
              <a:buNone/>
            </a:pPr>
            <a:r>
              <a:rPr lang="fr-FR" dirty="0" smtClean="0"/>
              <a:t>- La mention de publication est OBLIGATOIRE</a:t>
            </a:r>
            <a:r>
              <a:rPr lang="fr-FR" baseline="0" dirty="0" smtClean="0"/>
              <a:t> pour les ressources publiées</a:t>
            </a:r>
          </a:p>
          <a:p>
            <a:pPr marL="0" indent="0">
              <a:buFontTx/>
              <a:buNone/>
            </a:pPr>
            <a:r>
              <a:rPr lang="fr-FR" baseline="0" dirty="0" smtClean="0"/>
              <a:t>- Elle est complétée par une autre mention datée lorsqu’elle n’est pas elle-même datée</a:t>
            </a:r>
          </a:p>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32</a:t>
            </a:fld>
            <a:endParaRPr lang="fr-FR"/>
          </a:p>
        </p:txBody>
      </p:sp>
    </p:spTree>
    <p:extLst>
      <p:ext uri="{BB962C8B-B14F-4D97-AF65-F5344CB8AC3E}">
        <p14:creationId xmlns:p14="http://schemas.microsoft.com/office/powerpoint/2010/main" val="209525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diffuseurs ont un</a:t>
            </a:r>
            <a:r>
              <a:rPr lang="fr-FR" baseline="0" dirty="0" smtClean="0"/>
              <a:t> rôle plus important dans la production de ces ressources (documents sonores et images publiées). Ils ont presque un rôle d’éditeur donc ils doivent être mentionnés au même titre que les éditeurs.</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33</a:t>
            </a:fld>
            <a:endParaRPr lang="fr-FR"/>
          </a:p>
        </p:txBody>
      </p:sp>
    </p:spTree>
    <p:extLst>
      <p:ext uri="{BB962C8B-B14F-4D97-AF65-F5344CB8AC3E}">
        <p14:creationId xmlns:p14="http://schemas.microsoft.com/office/powerpoint/2010/main" val="38161804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34</a:t>
            </a:fld>
            <a:endParaRPr lang="fr-FR">
              <a:solidFill>
                <a:prstClr val="black"/>
              </a:solidFill>
            </a:endParaRPr>
          </a:p>
        </p:txBody>
      </p:sp>
    </p:spTree>
    <p:extLst>
      <p:ext uri="{BB962C8B-B14F-4D97-AF65-F5344CB8AC3E}">
        <p14:creationId xmlns:p14="http://schemas.microsoft.com/office/powerpoint/2010/main" val="3243788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35</a:t>
            </a:fld>
            <a:endParaRPr lang="fr-FR">
              <a:solidFill>
                <a:prstClr val="black"/>
              </a:solidFill>
            </a:endParaRPr>
          </a:p>
        </p:txBody>
      </p:sp>
    </p:spTree>
    <p:extLst>
      <p:ext uri="{BB962C8B-B14F-4D97-AF65-F5344CB8AC3E}">
        <p14:creationId xmlns:p14="http://schemas.microsoft.com/office/powerpoint/2010/main" val="32129446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36</a:t>
            </a:fld>
            <a:endParaRPr lang="fr-FR">
              <a:solidFill>
                <a:prstClr val="black"/>
              </a:solidFill>
            </a:endParaRPr>
          </a:p>
        </p:txBody>
      </p:sp>
    </p:spTree>
    <p:extLst>
      <p:ext uri="{BB962C8B-B14F-4D97-AF65-F5344CB8AC3E}">
        <p14:creationId xmlns:p14="http://schemas.microsoft.com/office/powerpoint/2010/main" val="34525533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37</a:t>
            </a:fld>
            <a:endParaRPr lang="fr-FR">
              <a:solidFill>
                <a:prstClr val="black"/>
              </a:solidFill>
            </a:endParaRPr>
          </a:p>
        </p:txBody>
      </p:sp>
    </p:spTree>
    <p:extLst>
      <p:ext uri="{BB962C8B-B14F-4D97-AF65-F5344CB8AC3E}">
        <p14:creationId xmlns:p14="http://schemas.microsoft.com/office/powerpoint/2010/main" val="1325688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38</a:t>
            </a:fld>
            <a:endParaRPr lang="fr-FR">
              <a:solidFill>
                <a:prstClr val="black"/>
              </a:solidFill>
            </a:endParaRPr>
          </a:p>
        </p:txBody>
      </p:sp>
    </p:spTree>
    <p:extLst>
      <p:ext uri="{BB962C8B-B14F-4D97-AF65-F5344CB8AC3E}">
        <p14:creationId xmlns:p14="http://schemas.microsoft.com/office/powerpoint/2010/main" val="8268552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39</a:t>
            </a:fld>
            <a:endParaRPr lang="fr-FR">
              <a:solidFill>
                <a:prstClr val="black"/>
              </a:solidFill>
            </a:endParaRPr>
          </a:p>
        </p:txBody>
      </p:sp>
    </p:spTree>
    <p:extLst>
      <p:ext uri="{BB962C8B-B14F-4D97-AF65-F5344CB8AC3E}">
        <p14:creationId xmlns:p14="http://schemas.microsoft.com/office/powerpoint/2010/main" val="25034615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Les mentions de lieu et de diffuseur dans la </a:t>
            </a:r>
            <a:r>
              <a:rPr lang="fr-FR" dirty="0" smtClean="0"/>
              <a:t>214 </a:t>
            </a:r>
            <a:r>
              <a:rPr lang="fr-FR" dirty="0"/>
              <a:t>#2 sont inutiles car des mentions existent déjà en </a:t>
            </a:r>
            <a:r>
              <a:rPr lang="fr-FR" dirty="0" smtClean="0"/>
              <a:t>214 </a:t>
            </a:r>
            <a:r>
              <a:rPr lang="fr-FR" dirty="0"/>
              <a:t>#0</a:t>
            </a: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40</a:t>
            </a:fld>
            <a:endParaRPr lang="fr-FR">
              <a:solidFill>
                <a:prstClr val="black"/>
              </a:solidFill>
            </a:endParaRPr>
          </a:p>
        </p:txBody>
      </p:sp>
    </p:spTree>
    <p:extLst>
      <p:ext uri="{BB962C8B-B14F-4D97-AF65-F5344CB8AC3E}">
        <p14:creationId xmlns:p14="http://schemas.microsoft.com/office/powerpoint/2010/main" val="5101963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41</a:t>
            </a:fld>
            <a:endParaRPr lang="fr-FR">
              <a:solidFill>
                <a:prstClr val="black"/>
              </a:solidFill>
            </a:endParaRPr>
          </a:p>
        </p:txBody>
      </p:sp>
    </p:spTree>
    <p:extLst>
      <p:ext uri="{BB962C8B-B14F-4D97-AF65-F5344CB8AC3E}">
        <p14:creationId xmlns:p14="http://schemas.microsoft.com/office/powerpoint/2010/main" val="926576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5</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22020944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Les</a:t>
            </a:r>
            <a:r>
              <a:rPr lang="fr-FR"/>
              <a:t> mentions de diffusion sont complètes car la mention de publication n’est pas significative. </a:t>
            </a:r>
            <a:endParaRPr lang="fr-FR" dirty="0"/>
          </a:p>
          <a:p>
            <a:r>
              <a:rPr lang="fr-FR"/>
              <a:t>C’est le lieu de diffusion qui sera codé en 102</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solidFill>
                  <a:prstClr val="black"/>
                </a:solidFill>
              </a:rPr>
              <a:pPr/>
              <a:t>42</a:t>
            </a:fld>
            <a:endParaRPr lang="fr-FR">
              <a:solidFill>
                <a:prstClr val="black"/>
              </a:solidFill>
            </a:endParaRPr>
          </a:p>
        </p:txBody>
      </p:sp>
    </p:spTree>
    <p:extLst>
      <p:ext uri="{BB962C8B-B14F-4D97-AF65-F5344CB8AC3E}">
        <p14:creationId xmlns:p14="http://schemas.microsoft.com/office/powerpoint/2010/main" val="21637837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43</a:t>
            </a:fld>
            <a:endParaRPr lang="fr-FR"/>
          </a:p>
        </p:txBody>
      </p:sp>
    </p:spTree>
    <p:extLst>
      <p:ext uri="{BB962C8B-B14F-4D97-AF65-F5344CB8AC3E}">
        <p14:creationId xmlns:p14="http://schemas.microsoft.com/office/powerpoint/2010/main" val="38208265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44</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34616988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45</a:t>
            </a:fld>
            <a:endParaRPr lang="fr-FR"/>
          </a:p>
        </p:txBody>
      </p:sp>
    </p:spTree>
    <p:extLst>
      <p:ext uri="{BB962C8B-B14F-4D97-AF65-F5344CB8AC3E}">
        <p14:creationId xmlns:p14="http://schemas.microsoft.com/office/powerpoint/2010/main" val="12806631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tous les scripts de création et transformation ont été mis à jour (avec 183 et 214, sauf les ressources continues)</a:t>
            </a:r>
            <a:endParaRPr lang="fr-FR" dirty="0" smtClean="0"/>
          </a:p>
          <a:p>
            <a:r>
              <a:rPr lang="fr-FR" dirty="0" smtClean="0"/>
              <a:t>Fusion : corriger AVANT la fusion</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49</a:t>
            </a:fld>
            <a:endParaRPr lang="fr-FR"/>
          </a:p>
        </p:txBody>
      </p:sp>
    </p:spTree>
    <p:extLst>
      <p:ext uri="{BB962C8B-B14F-4D97-AF65-F5344CB8AC3E}">
        <p14:creationId xmlns:p14="http://schemas.microsoft.com/office/powerpoint/2010/main" val="2221253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type de support est en étroite correspondance avec le</a:t>
            </a:r>
            <a:r>
              <a:rPr lang="fr-FR" baseline="0" dirty="0" smtClean="0"/>
              <a:t> type de médiation. Il est défini à l’intérieur de ce type de médiation </a:t>
            </a:r>
            <a:r>
              <a:rPr lang="fr-FR" baseline="0" dirty="0" smtClean="0">
                <a:sym typeface="Wingdings" panose="05000000000000000000" pitchFamily="2" charset="2"/>
              </a:rPr>
              <a:t> voir diapo + loin avec un début de code identique entre la 182 et la 183</a:t>
            </a:r>
          </a:p>
          <a:p>
            <a:r>
              <a:rPr lang="fr-FR" baseline="0" dirty="0" smtClean="0">
                <a:sym typeface="Wingdings" panose="05000000000000000000" pitchFamily="2" charset="2"/>
              </a:rPr>
              <a:t>Les types de support sont regroupées par type de médiation</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7</a:t>
            </a:fld>
            <a:endParaRPr lang="fr-FR"/>
          </a:p>
        </p:txBody>
      </p:sp>
    </p:spTree>
    <p:extLst>
      <p:ext uri="{BB962C8B-B14F-4D97-AF65-F5344CB8AC3E}">
        <p14:creationId xmlns:p14="http://schemas.microsoft.com/office/powerpoint/2010/main" val="2576751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8</a:t>
            </a:fld>
            <a:endParaRPr lang="fr-FR"/>
          </a:p>
        </p:txBody>
      </p:sp>
    </p:spTree>
    <p:extLst>
      <p:ext uri="{BB962C8B-B14F-4D97-AF65-F5344CB8AC3E}">
        <p14:creationId xmlns:p14="http://schemas.microsoft.com/office/powerpoint/2010/main" val="550020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9</a:t>
            </a:fld>
            <a:endParaRPr lang="fr-FR"/>
          </a:p>
        </p:txBody>
      </p:sp>
    </p:spTree>
    <p:extLst>
      <p:ext uri="{BB962C8B-B14F-4D97-AF65-F5344CB8AC3E}">
        <p14:creationId xmlns:p14="http://schemas.microsoft.com/office/powerpoint/2010/main" val="184014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10</a:t>
            </a:fld>
            <a:endParaRPr lang="fr-FR"/>
          </a:p>
        </p:txBody>
      </p:sp>
    </p:spTree>
    <p:extLst>
      <p:ext uri="{BB962C8B-B14F-4D97-AF65-F5344CB8AC3E}">
        <p14:creationId xmlns:p14="http://schemas.microsoft.com/office/powerpoint/2010/main" val="258732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pPr/>
              <a:t>11</a:t>
            </a:fld>
            <a:endParaRPr lang="fr-FR"/>
          </a:p>
        </p:txBody>
      </p:sp>
    </p:spTree>
    <p:extLst>
      <p:ext uri="{BB962C8B-B14F-4D97-AF65-F5344CB8AC3E}">
        <p14:creationId xmlns:p14="http://schemas.microsoft.com/office/powerpoint/2010/main" val="797542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81996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5696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01057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8" name="Espace réservé du pied de page 7"/>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10605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72854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3" name="Espace réservé du pied de page 2"/>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6323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pPr/>
              <a:t>02/12/2020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moodle.abes.f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www.transition-bibliographique.fr/wp-content/uploads/2016/08/rda_fr_section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www.transition-bibliographique.fr/" TargetMode="External"/><Relationship Id="rId4" Type="http://schemas.openxmlformats.org/officeDocument/2006/relationships/hyperlink" Target="https://www.transition-bibliographique.fr/"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684213" y="1166887"/>
            <a:ext cx="7772400" cy="1470025"/>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b="1" dirty="0">
                <a:solidFill>
                  <a:srgbClr val="1E2B62"/>
                </a:solidFill>
              </a:rPr>
              <a:t>Transition bibliographique : </a:t>
            </a:r>
          </a:p>
          <a:p>
            <a:pPr>
              <a:defRPr/>
            </a:pPr>
            <a:r>
              <a:rPr lang="fr-FR" b="1" dirty="0">
                <a:solidFill>
                  <a:srgbClr val="1E2B62"/>
                </a:solidFill>
              </a:rPr>
              <a:t>application des éléments de la norme RDA-FR </a:t>
            </a:r>
            <a:r>
              <a:rPr lang="fr-FR" b="1">
                <a:solidFill>
                  <a:srgbClr val="1E2B62"/>
                </a:solidFill>
              </a:rPr>
              <a:t>au 18 </a:t>
            </a:r>
            <a:r>
              <a:rPr lang="fr-FR" b="1" smtClean="0">
                <a:solidFill>
                  <a:srgbClr val="1E2B62"/>
                </a:solidFill>
              </a:rPr>
              <a:t>avril </a:t>
            </a:r>
            <a:r>
              <a:rPr lang="fr-FR" b="1" dirty="0">
                <a:solidFill>
                  <a:srgbClr val="1E2B62"/>
                </a:solidFill>
              </a:rPr>
              <a:t>2017</a:t>
            </a:r>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807" r="18012"/>
          <a:stretch/>
        </p:blipFill>
        <p:spPr bwMode="auto">
          <a:xfrm>
            <a:off x="0" y="195671"/>
            <a:ext cx="9144000" cy="64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23"/>
          <p:cNvSpPr/>
          <p:nvPr/>
        </p:nvSpPr>
        <p:spPr>
          <a:xfrm>
            <a:off x="323528" y="3140968"/>
            <a:ext cx="4212468" cy="1107996"/>
          </a:xfrm>
          <a:prstGeom prst="rect">
            <a:avLst/>
          </a:prstGeom>
        </p:spPr>
        <p:txBody>
          <a:bodyPr wrap="square">
            <a:spAutoFit/>
          </a:bodyPr>
          <a:lstStyle/>
          <a:p>
            <a:r>
              <a:rPr lang="fr-FR" b="1" dirty="0">
                <a:solidFill>
                  <a:schemeClr val="tx2"/>
                </a:solidFill>
              </a:rPr>
              <a:t>Description</a:t>
            </a:r>
            <a:endParaRPr lang="fr-FR" dirty="0" smtClean="0">
              <a:solidFill>
                <a:schemeClr val="tx2"/>
              </a:solidFill>
            </a:endParaRPr>
          </a:p>
          <a:p>
            <a:r>
              <a:rPr lang="fr-FR" sz="1600" dirty="0"/>
              <a:t>RDA-FR </a:t>
            </a:r>
            <a:r>
              <a:rPr lang="fr-FR" sz="1600" dirty="0" smtClean="0"/>
              <a:t>saison 2 :</a:t>
            </a:r>
            <a:endParaRPr lang="fr-FR" sz="1600" dirty="0"/>
          </a:p>
          <a:p>
            <a:r>
              <a:rPr lang="fr-FR" sz="1600" dirty="0"/>
              <a:t>Zone 183 (type de support)</a:t>
            </a:r>
          </a:p>
          <a:p>
            <a:r>
              <a:rPr lang="fr-FR" sz="1600" dirty="0" smtClean="0"/>
              <a:t>Zone 214 (publication, production etc.)</a:t>
            </a:r>
          </a:p>
        </p:txBody>
      </p:sp>
      <p:sp>
        <p:nvSpPr>
          <p:cNvPr id="36" name="Rectangle 35"/>
          <p:cNvSpPr/>
          <p:nvPr/>
        </p:nvSpPr>
        <p:spPr>
          <a:xfrm>
            <a:off x="4716016" y="3140968"/>
            <a:ext cx="4104456" cy="1846659"/>
          </a:xfrm>
          <a:prstGeom prst="rect">
            <a:avLst/>
          </a:prstGeom>
        </p:spPr>
        <p:txBody>
          <a:bodyPr wrap="square">
            <a:spAutoFit/>
          </a:bodyPr>
          <a:lstStyle/>
          <a:p>
            <a:r>
              <a:rPr lang="fr-FR" b="1" dirty="0" smtClean="0">
                <a:solidFill>
                  <a:schemeClr val="tx2"/>
                </a:solidFill>
              </a:rPr>
              <a:t>Public</a:t>
            </a:r>
            <a:endParaRPr lang="fr-FR" dirty="0" smtClean="0">
              <a:solidFill>
                <a:schemeClr val="tx2"/>
              </a:solidFill>
            </a:endParaRPr>
          </a:p>
          <a:p>
            <a:r>
              <a:rPr lang="fr-FR" sz="1600" dirty="0" smtClean="0"/>
              <a:t>Personnels chargés du signalement</a:t>
            </a:r>
          </a:p>
          <a:p>
            <a:r>
              <a:rPr lang="fr-FR" sz="1600" dirty="0" smtClean="0"/>
              <a:t> des collections dans le Sudoc</a:t>
            </a:r>
          </a:p>
          <a:p>
            <a:endParaRPr lang="fr-FR" sz="1600" dirty="0"/>
          </a:p>
          <a:p>
            <a:endParaRPr lang="fr-FR" sz="1600" dirty="0" smtClean="0"/>
          </a:p>
          <a:p>
            <a:endParaRPr lang="fr-FR" sz="1600" dirty="0"/>
          </a:p>
          <a:p>
            <a:endParaRPr lang="fr-FR" sz="1600" dirty="0"/>
          </a:p>
        </p:txBody>
      </p:sp>
      <p:sp>
        <p:nvSpPr>
          <p:cNvPr id="37" name="Rectangle 36"/>
          <p:cNvSpPr/>
          <p:nvPr/>
        </p:nvSpPr>
        <p:spPr>
          <a:xfrm>
            <a:off x="107504" y="4726885"/>
            <a:ext cx="8856984" cy="861774"/>
          </a:xfrm>
          <a:prstGeom prst="rect">
            <a:avLst/>
          </a:prstGeom>
        </p:spPr>
        <p:txBody>
          <a:bodyPr wrap="square">
            <a:spAutoFit/>
          </a:bodyPr>
          <a:lstStyle/>
          <a:p>
            <a:pPr algn="ctr"/>
            <a:r>
              <a:rPr lang="fr-FR" b="1" dirty="0" smtClean="0">
                <a:solidFill>
                  <a:schemeClr val="tx2"/>
                </a:solidFill>
              </a:rPr>
              <a:t>Intervenants</a:t>
            </a:r>
          </a:p>
          <a:p>
            <a:pPr algn="ctr"/>
            <a:r>
              <a:rPr lang="fr-FR" sz="1600" dirty="0" smtClean="0"/>
              <a:t>Formatrice : </a:t>
            </a:r>
            <a:r>
              <a:rPr lang="fr-FR" sz="1600" dirty="0"/>
              <a:t>Laure </a:t>
            </a:r>
            <a:r>
              <a:rPr lang="fr-FR" sz="1600" dirty="0" err="1" smtClean="0"/>
              <a:t>Jestaz</a:t>
            </a:r>
            <a:r>
              <a:rPr lang="fr-FR" sz="1600" dirty="0" smtClean="0"/>
              <a:t> </a:t>
            </a:r>
          </a:p>
          <a:p>
            <a:pPr algn="ctr"/>
            <a:r>
              <a:rPr lang="fr-FR" sz="1600" dirty="0" smtClean="0"/>
              <a:t>Experts : Philippe Le Pape - Olivier Rousseaux – Maryse Picard</a:t>
            </a:r>
          </a:p>
        </p:txBody>
      </p:sp>
      <p:sp>
        <p:nvSpPr>
          <p:cNvPr id="31" name="Rectangle 30"/>
          <p:cNvSpPr/>
          <p:nvPr/>
        </p:nvSpPr>
        <p:spPr>
          <a:xfrm>
            <a:off x="1115615" y="6141204"/>
            <a:ext cx="7200801" cy="600164"/>
          </a:xfrm>
          <a:prstGeom prst="rect">
            <a:avLst/>
          </a:prstGeom>
          <a:solidFill>
            <a:srgbClr val="E2E2E2"/>
          </a:solidFill>
        </p:spPr>
        <p:txBody>
          <a:bodyPr wrap="square">
            <a:spAutoFit/>
          </a:bodyPr>
          <a:lstStyle/>
          <a:p>
            <a:pPr algn="ctr"/>
            <a:r>
              <a:rPr lang="fr-FR" sz="1100" dirty="0" smtClean="0"/>
              <a:t>La formation débutera à 11h00, merci de votre patience…</a:t>
            </a:r>
            <a:r>
              <a:rPr lang="fr-FR" sz="1100" dirty="0"/>
              <a:t/>
            </a:r>
            <a:br>
              <a:rPr lang="fr-FR" sz="1100" dirty="0"/>
            </a:br>
            <a:r>
              <a:rPr lang="fr-FR" sz="1100" u="sng" dirty="0"/>
              <a:t>Attention :</a:t>
            </a:r>
            <a:r>
              <a:rPr lang="fr-FR" sz="1100" dirty="0"/>
              <a:t> </a:t>
            </a:r>
            <a:r>
              <a:rPr lang="fr-FR" sz="1100" dirty="0" smtClean="0"/>
              <a:t>La </a:t>
            </a:r>
            <a:r>
              <a:rPr lang="fr-FR" sz="1100" dirty="0"/>
              <a:t>session sera enregistrée afin d'être diffusée sur notre </a:t>
            </a:r>
            <a:r>
              <a:rPr lang="fr-FR" sz="1100" dirty="0" smtClean="0"/>
              <a:t>plateforme d'autoformation </a:t>
            </a:r>
            <a:r>
              <a:rPr lang="fr-FR" sz="1100" dirty="0" smtClean="0">
                <a:hlinkClick r:id="rId4"/>
              </a:rPr>
              <a:t>http://moodle.abes.fr</a:t>
            </a:r>
            <a:r>
              <a:rPr lang="fr-FR" sz="1100" dirty="0" smtClean="0"/>
              <a:t>.</a:t>
            </a:r>
            <a:br>
              <a:rPr lang="fr-FR" sz="1100" dirty="0" smtClean="0"/>
            </a:br>
            <a:r>
              <a:rPr lang="fr-FR" sz="1100" dirty="0" smtClean="0"/>
              <a:t>En </a:t>
            </a:r>
            <a:r>
              <a:rPr lang="fr-FR" sz="1100" dirty="0"/>
              <a:t>rejoignant cette session, vous consentez à ces enregistrements.</a:t>
            </a:r>
          </a:p>
        </p:txBody>
      </p:sp>
      <p:pic>
        <p:nvPicPr>
          <p:cNvPr id="1040" name="Picture 16" descr="Sudoc"/>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3624" r="24717"/>
          <a:stretch/>
        </p:blipFill>
        <p:spPr bwMode="auto">
          <a:xfrm>
            <a:off x="8366789" y="6093296"/>
            <a:ext cx="731938" cy="70844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8105" y="2891929"/>
            <a:ext cx="648072" cy="625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6151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6" name="ZoneTexte 5"/>
          <p:cNvSpPr txBox="1"/>
          <p:nvPr/>
        </p:nvSpPr>
        <p:spPr>
          <a:xfrm>
            <a:off x="0" y="5085184"/>
            <a:ext cx="9144000" cy="830997"/>
          </a:xfrm>
          <a:prstGeom prst="rect">
            <a:avLst/>
          </a:prstGeom>
          <a:noFill/>
        </p:spPr>
        <p:txBody>
          <a:bodyPr wrap="square" rtlCol="0">
            <a:spAutoFit/>
          </a:bodyPr>
          <a:lstStyle/>
          <a:p>
            <a:pPr algn="ctr"/>
            <a:r>
              <a:rPr lang="fr-FR" sz="4800" dirty="0">
                <a:solidFill>
                  <a:schemeClr val="accent1"/>
                </a:solidFill>
              </a:rPr>
              <a:t>183</a:t>
            </a:r>
            <a:r>
              <a:rPr lang="fr-FR" sz="4800" dirty="0"/>
              <a:t> </a:t>
            </a:r>
            <a:r>
              <a:rPr lang="fr-FR" sz="4800" dirty="0">
                <a:solidFill>
                  <a:schemeClr val="tx1">
                    <a:lumMod val="50000"/>
                    <a:lumOff val="50000"/>
                  </a:schemeClr>
                </a:solidFill>
              </a:rPr>
              <a:t>##</a:t>
            </a:r>
            <a:r>
              <a:rPr lang="fr-FR" sz="4800" dirty="0">
                <a:solidFill>
                  <a:srgbClr val="00B050"/>
                </a:solidFill>
              </a:rPr>
              <a:t>$</a:t>
            </a:r>
            <a:r>
              <a:rPr lang="fr-FR" sz="4800" dirty="0" smtClean="0">
                <a:solidFill>
                  <a:srgbClr val="00B050"/>
                </a:solidFill>
              </a:rPr>
              <a:t>P</a:t>
            </a:r>
            <a:r>
              <a:rPr lang="fr-FR" sz="4800" dirty="0">
                <a:solidFill>
                  <a:srgbClr val="1E2B62"/>
                </a:solidFill>
              </a:rPr>
              <a:t>01</a:t>
            </a:r>
            <a:r>
              <a:rPr lang="fr-FR" sz="4800" dirty="0" smtClean="0">
                <a:solidFill>
                  <a:srgbClr val="00B050"/>
                </a:solidFill>
              </a:rPr>
              <a:t>$a</a:t>
            </a:r>
            <a:r>
              <a:rPr lang="fr-FR" sz="4800" dirty="0" smtClean="0">
                <a:solidFill>
                  <a:srgbClr val="1E2B62"/>
                </a:solidFill>
              </a:rPr>
              <a:t>nga</a:t>
            </a:r>
            <a:endParaRPr lang="fr-FR" sz="4800" dirty="0"/>
          </a:p>
        </p:txBody>
      </p:sp>
      <p:sp>
        <p:nvSpPr>
          <p:cNvPr id="7" name="ZoneTexte 6"/>
          <p:cNvSpPr txBox="1"/>
          <p:nvPr/>
        </p:nvSpPr>
        <p:spPr>
          <a:xfrm>
            <a:off x="6512426" y="6204696"/>
            <a:ext cx="2505814" cy="369332"/>
          </a:xfrm>
          <a:prstGeom prst="rect">
            <a:avLst/>
          </a:prstGeom>
          <a:noFill/>
        </p:spPr>
        <p:txBody>
          <a:bodyPr wrap="none" rtlCol="0">
            <a:spAutoFit/>
          </a:bodyPr>
          <a:lstStyle/>
          <a:p>
            <a:r>
              <a:rPr lang="fr-FR" dirty="0" smtClean="0">
                <a:solidFill>
                  <a:schemeClr val="tx2">
                    <a:lumMod val="40000"/>
                    <a:lumOff val="60000"/>
                  </a:schemeClr>
                </a:solidFill>
              </a:rPr>
              <a:t>Code de type de support</a:t>
            </a:r>
            <a:endParaRPr lang="fr-FR" dirty="0">
              <a:solidFill>
                <a:schemeClr val="tx2">
                  <a:lumMod val="40000"/>
                  <a:lumOff val="60000"/>
                </a:schemeClr>
              </a:solidFill>
            </a:endParaRPr>
          </a:p>
        </p:txBody>
      </p:sp>
      <p:sp>
        <p:nvSpPr>
          <p:cNvPr id="11" name="Arc 10"/>
          <p:cNvSpPr/>
          <p:nvPr/>
        </p:nvSpPr>
        <p:spPr>
          <a:xfrm>
            <a:off x="6300192" y="5301208"/>
            <a:ext cx="648072" cy="1111057"/>
          </a:xfrm>
          <a:prstGeom prst="arc">
            <a:avLst>
              <a:gd name="adj1" fmla="val 5502360"/>
              <a:gd name="adj2" fmla="val 11317610"/>
            </a:avLst>
          </a:prstGeom>
          <a:ln>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634539" y="6204696"/>
            <a:ext cx="3698577" cy="369332"/>
          </a:xfrm>
          <a:prstGeom prst="rect">
            <a:avLst/>
          </a:prstGeom>
          <a:noFill/>
        </p:spPr>
        <p:txBody>
          <a:bodyPr wrap="none" rtlCol="0">
            <a:spAutoFit/>
          </a:bodyPr>
          <a:lstStyle/>
          <a:p>
            <a:r>
              <a:rPr lang="fr-FR" dirty="0" smtClean="0">
                <a:solidFill>
                  <a:schemeClr val="tx2">
                    <a:lumMod val="40000"/>
                    <a:lumOff val="60000"/>
                  </a:schemeClr>
                </a:solidFill>
              </a:rPr>
              <a:t>Numéro d’appariement avec 181/182</a:t>
            </a:r>
            <a:endParaRPr lang="fr-FR" dirty="0">
              <a:solidFill>
                <a:schemeClr val="tx2">
                  <a:lumMod val="40000"/>
                  <a:lumOff val="60000"/>
                </a:schemeClr>
              </a:solidFill>
            </a:endParaRPr>
          </a:p>
        </p:txBody>
      </p:sp>
      <p:sp>
        <p:nvSpPr>
          <p:cNvPr id="13" name="Arc 12"/>
          <p:cNvSpPr/>
          <p:nvPr/>
        </p:nvSpPr>
        <p:spPr>
          <a:xfrm>
            <a:off x="3635896" y="5110612"/>
            <a:ext cx="1296144" cy="1301654"/>
          </a:xfrm>
          <a:prstGeom prst="arc">
            <a:avLst>
              <a:gd name="adj1" fmla="val 6"/>
              <a:gd name="adj2" fmla="val 5870742"/>
            </a:avLst>
          </a:prstGeom>
          <a:ln>
            <a:headEnd type="triangle" w="lg" len="med"/>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ZoneTexte 7"/>
          <p:cNvSpPr txBox="1"/>
          <p:nvPr/>
        </p:nvSpPr>
        <p:spPr>
          <a:xfrm>
            <a:off x="436118" y="2535210"/>
            <a:ext cx="3816424" cy="1938992"/>
          </a:xfrm>
          <a:prstGeom prst="rect">
            <a:avLst/>
          </a:prstGeom>
          <a:noFill/>
        </p:spPr>
        <p:txBody>
          <a:bodyPr wrap="square" rtlCol="0">
            <a:spAutoFit/>
          </a:bodyPr>
          <a:lstStyle/>
          <a:p>
            <a:r>
              <a:rPr lang="fr-FR" sz="2400" dirty="0"/>
              <a:t>008 $aAax3</a:t>
            </a:r>
          </a:p>
          <a:p>
            <a:r>
              <a:rPr lang="fr-FR" sz="2400" dirty="0"/>
              <a:t>[...]</a:t>
            </a:r>
          </a:p>
          <a:p>
            <a:r>
              <a:rPr lang="fr-FR" sz="2400" dirty="0"/>
              <a:t>181 ##$P01$ctxt</a:t>
            </a:r>
          </a:p>
          <a:p>
            <a:r>
              <a:rPr lang="fr-FR" sz="2400" dirty="0"/>
              <a:t>182 ##$P01$cn</a:t>
            </a:r>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$P</a:t>
            </a:r>
            <a:r>
              <a:rPr lang="fr-FR" sz="2400" dirty="0">
                <a:solidFill>
                  <a:srgbClr val="1E2B62"/>
                </a:solidFill>
              </a:rPr>
              <a:t>01</a:t>
            </a:r>
            <a:r>
              <a:rPr lang="fr-FR" sz="2400" dirty="0">
                <a:solidFill>
                  <a:srgbClr val="00B050"/>
                </a:solidFill>
              </a:rPr>
              <a:t>$a</a:t>
            </a:r>
            <a:r>
              <a:rPr lang="fr-FR" sz="2400" dirty="0">
                <a:solidFill>
                  <a:srgbClr val="1E2B62"/>
                </a:solidFill>
              </a:rPr>
              <a:t>nga</a:t>
            </a:r>
          </a:p>
        </p:txBody>
      </p:sp>
      <p:sp>
        <p:nvSpPr>
          <p:cNvPr id="14" name="ZoneTexte 13"/>
          <p:cNvSpPr txBox="1"/>
          <p:nvPr/>
        </p:nvSpPr>
        <p:spPr>
          <a:xfrm>
            <a:off x="3600000" y="3320040"/>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5" name="ZoneTexte 14"/>
          <p:cNvSpPr txBox="1"/>
          <p:nvPr/>
        </p:nvSpPr>
        <p:spPr>
          <a:xfrm>
            <a:off x="3600000" y="3689372"/>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16" name="ZoneTexte 15"/>
          <p:cNvSpPr txBox="1"/>
          <p:nvPr/>
        </p:nvSpPr>
        <p:spPr>
          <a:xfrm>
            <a:off x="3600000" y="4058704"/>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17" name="ZoneTexte 16"/>
          <p:cNvSpPr txBox="1"/>
          <p:nvPr/>
        </p:nvSpPr>
        <p:spPr>
          <a:xfrm>
            <a:off x="5508000" y="3319200"/>
            <a:ext cx="672364" cy="369332"/>
          </a:xfrm>
          <a:prstGeom prst="rect">
            <a:avLst/>
          </a:prstGeom>
          <a:noFill/>
        </p:spPr>
        <p:txBody>
          <a:bodyPr wrap="none" rtlCol="0">
            <a:spAutoFit/>
          </a:bodyPr>
          <a:lstStyle/>
          <a:p>
            <a:r>
              <a:rPr lang="fr-FR" b="1" dirty="0" smtClean="0">
                <a:solidFill>
                  <a:schemeClr val="tx1">
                    <a:lumMod val="65000"/>
                    <a:lumOff val="35000"/>
                  </a:schemeClr>
                </a:solidFill>
              </a:rPr>
              <a:t>texte</a:t>
            </a:r>
            <a:endParaRPr lang="fr-FR" b="1" dirty="0">
              <a:solidFill>
                <a:schemeClr val="tx1">
                  <a:lumMod val="65000"/>
                  <a:lumOff val="35000"/>
                </a:schemeClr>
              </a:solidFill>
            </a:endParaRPr>
          </a:p>
        </p:txBody>
      </p:sp>
      <p:sp>
        <p:nvSpPr>
          <p:cNvPr id="18" name="ZoneTexte 17"/>
          <p:cNvSpPr txBox="1"/>
          <p:nvPr/>
        </p:nvSpPr>
        <p:spPr>
          <a:xfrm>
            <a:off x="5508000" y="36900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
        <p:nvSpPr>
          <p:cNvPr id="19" name="ZoneTexte 18"/>
          <p:cNvSpPr txBox="1"/>
          <p:nvPr/>
        </p:nvSpPr>
        <p:spPr>
          <a:xfrm>
            <a:off x="5508000" y="4057200"/>
            <a:ext cx="897490" cy="369332"/>
          </a:xfrm>
          <a:prstGeom prst="rect">
            <a:avLst/>
          </a:prstGeom>
          <a:noFill/>
        </p:spPr>
        <p:txBody>
          <a:bodyPr wrap="none" rtlCol="0">
            <a:spAutoFit/>
          </a:bodyPr>
          <a:lstStyle/>
          <a:p>
            <a:r>
              <a:rPr lang="fr-FR" b="1" dirty="0" smtClean="0">
                <a:solidFill>
                  <a:schemeClr val="tx2">
                    <a:lumMod val="60000"/>
                    <a:lumOff val="40000"/>
                  </a:schemeClr>
                </a:solidFill>
              </a:rPr>
              <a:t>volume</a:t>
            </a:r>
            <a:endParaRPr lang="fr-FR" b="1" dirty="0">
              <a:solidFill>
                <a:schemeClr val="tx2">
                  <a:lumMod val="60000"/>
                  <a:lumOff val="40000"/>
                </a:schemeClr>
              </a:solidFill>
            </a:endParaRPr>
          </a:p>
        </p:txBody>
      </p:sp>
    </p:spTree>
    <p:extLst>
      <p:ext uri="{BB962C8B-B14F-4D97-AF65-F5344CB8AC3E}">
        <p14:creationId xmlns:p14="http://schemas.microsoft.com/office/powerpoint/2010/main" val="3401762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6" name="ZoneTexte 5"/>
          <p:cNvSpPr txBox="1"/>
          <p:nvPr/>
        </p:nvSpPr>
        <p:spPr>
          <a:xfrm>
            <a:off x="0" y="5085184"/>
            <a:ext cx="9144000" cy="830997"/>
          </a:xfrm>
          <a:prstGeom prst="rect">
            <a:avLst/>
          </a:prstGeom>
          <a:noFill/>
        </p:spPr>
        <p:txBody>
          <a:bodyPr wrap="square" rtlCol="0">
            <a:spAutoFit/>
          </a:bodyPr>
          <a:lstStyle/>
          <a:p>
            <a:pPr algn="ctr"/>
            <a:r>
              <a:rPr lang="fr-FR" sz="4800" dirty="0">
                <a:solidFill>
                  <a:schemeClr val="accent1"/>
                </a:solidFill>
              </a:rPr>
              <a:t>183</a:t>
            </a:r>
            <a:r>
              <a:rPr lang="fr-FR" sz="4800" dirty="0"/>
              <a:t> </a:t>
            </a:r>
            <a:r>
              <a:rPr lang="fr-FR" sz="4800" dirty="0">
                <a:solidFill>
                  <a:schemeClr val="tx1">
                    <a:lumMod val="50000"/>
                    <a:lumOff val="50000"/>
                  </a:schemeClr>
                </a:solidFill>
              </a:rPr>
              <a:t>##</a:t>
            </a:r>
            <a:r>
              <a:rPr lang="fr-FR" sz="4800" dirty="0">
                <a:solidFill>
                  <a:srgbClr val="00B050"/>
                </a:solidFill>
              </a:rPr>
              <a:t>$</a:t>
            </a:r>
            <a:r>
              <a:rPr lang="fr-FR" sz="4800" dirty="0" smtClean="0">
                <a:solidFill>
                  <a:srgbClr val="00B050"/>
                </a:solidFill>
              </a:rPr>
              <a:t>P</a:t>
            </a:r>
            <a:r>
              <a:rPr lang="fr-FR" sz="4800" dirty="0">
                <a:solidFill>
                  <a:srgbClr val="1E2B62"/>
                </a:solidFill>
              </a:rPr>
              <a:t>01</a:t>
            </a:r>
            <a:r>
              <a:rPr lang="fr-FR" sz="4800" dirty="0" smtClean="0">
                <a:solidFill>
                  <a:srgbClr val="00B050"/>
                </a:solidFill>
              </a:rPr>
              <a:t>$a</a:t>
            </a:r>
            <a:r>
              <a:rPr lang="fr-FR" sz="4800" dirty="0" smtClean="0">
                <a:solidFill>
                  <a:srgbClr val="1E2B62"/>
                </a:solidFill>
              </a:rPr>
              <a:t>nga</a:t>
            </a:r>
            <a:endParaRPr lang="fr-FR" sz="4800" dirty="0"/>
          </a:p>
        </p:txBody>
      </p:sp>
      <p:sp>
        <p:nvSpPr>
          <p:cNvPr id="7" name="ZoneTexte 6"/>
          <p:cNvSpPr txBox="1"/>
          <p:nvPr/>
        </p:nvSpPr>
        <p:spPr>
          <a:xfrm>
            <a:off x="6512426" y="6204696"/>
            <a:ext cx="2505814" cy="369332"/>
          </a:xfrm>
          <a:prstGeom prst="rect">
            <a:avLst/>
          </a:prstGeom>
          <a:noFill/>
        </p:spPr>
        <p:txBody>
          <a:bodyPr wrap="none" rtlCol="0">
            <a:spAutoFit/>
          </a:bodyPr>
          <a:lstStyle/>
          <a:p>
            <a:r>
              <a:rPr lang="fr-FR" dirty="0" smtClean="0">
                <a:solidFill>
                  <a:schemeClr val="tx2">
                    <a:lumMod val="40000"/>
                    <a:lumOff val="60000"/>
                  </a:schemeClr>
                </a:solidFill>
              </a:rPr>
              <a:t>Code de type de support</a:t>
            </a:r>
            <a:endParaRPr lang="fr-FR" dirty="0">
              <a:solidFill>
                <a:schemeClr val="tx2">
                  <a:lumMod val="40000"/>
                  <a:lumOff val="60000"/>
                </a:schemeClr>
              </a:solidFill>
            </a:endParaRPr>
          </a:p>
        </p:txBody>
      </p:sp>
      <p:sp>
        <p:nvSpPr>
          <p:cNvPr id="11" name="Arc 10"/>
          <p:cNvSpPr/>
          <p:nvPr/>
        </p:nvSpPr>
        <p:spPr>
          <a:xfrm>
            <a:off x="6300192" y="5301208"/>
            <a:ext cx="648072" cy="1111057"/>
          </a:xfrm>
          <a:prstGeom prst="arc">
            <a:avLst>
              <a:gd name="adj1" fmla="val 5502360"/>
              <a:gd name="adj2" fmla="val 11317610"/>
            </a:avLst>
          </a:prstGeom>
          <a:ln>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634539" y="6204696"/>
            <a:ext cx="3698577" cy="369332"/>
          </a:xfrm>
          <a:prstGeom prst="rect">
            <a:avLst/>
          </a:prstGeom>
          <a:noFill/>
        </p:spPr>
        <p:txBody>
          <a:bodyPr wrap="none" rtlCol="0">
            <a:spAutoFit/>
          </a:bodyPr>
          <a:lstStyle/>
          <a:p>
            <a:r>
              <a:rPr lang="fr-FR" dirty="0" smtClean="0">
                <a:solidFill>
                  <a:schemeClr val="tx2">
                    <a:lumMod val="40000"/>
                    <a:lumOff val="60000"/>
                  </a:schemeClr>
                </a:solidFill>
              </a:rPr>
              <a:t>Numéro d’appariement avec 181/182</a:t>
            </a:r>
            <a:endParaRPr lang="fr-FR" dirty="0">
              <a:solidFill>
                <a:schemeClr val="tx2">
                  <a:lumMod val="40000"/>
                  <a:lumOff val="60000"/>
                </a:schemeClr>
              </a:solidFill>
            </a:endParaRPr>
          </a:p>
        </p:txBody>
      </p:sp>
      <p:sp>
        <p:nvSpPr>
          <p:cNvPr id="13" name="Arc 12"/>
          <p:cNvSpPr/>
          <p:nvPr/>
        </p:nvSpPr>
        <p:spPr>
          <a:xfrm>
            <a:off x="3635896" y="5110612"/>
            <a:ext cx="1296144" cy="1301654"/>
          </a:xfrm>
          <a:prstGeom prst="arc">
            <a:avLst>
              <a:gd name="adj1" fmla="val 6"/>
              <a:gd name="adj2" fmla="val 5870742"/>
            </a:avLst>
          </a:prstGeom>
          <a:ln>
            <a:headEnd type="triangle" w="lg" len="med"/>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ZoneTexte 7"/>
          <p:cNvSpPr txBox="1"/>
          <p:nvPr/>
        </p:nvSpPr>
        <p:spPr>
          <a:xfrm>
            <a:off x="436118" y="2535210"/>
            <a:ext cx="3816424" cy="1938992"/>
          </a:xfrm>
          <a:prstGeom prst="rect">
            <a:avLst/>
          </a:prstGeom>
          <a:noFill/>
        </p:spPr>
        <p:txBody>
          <a:bodyPr wrap="square" rtlCol="0">
            <a:spAutoFit/>
          </a:bodyPr>
          <a:lstStyle/>
          <a:p>
            <a:r>
              <a:rPr lang="fr-FR" sz="2400" dirty="0"/>
              <a:t>008 $aAax3</a:t>
            </a:r>
          </a:p>
          <a:p>
            <a:r>
              <a:rPr lang="fr-FR" sz="2400" dirty="0"/>
              <a:t>[...]</a:t>
            </a:r>
          </a:p>
          <a:p>
            <a:r>
              <a:rPr lang="fr-FR" sz="2400" dirty="0"/>
              <a:t>181 ##$P01$ctxt</a:t>
            </a:r>
          </a:p>
          <a:p>
            <a:r>
              <a:rPr lang="fr-FR" sz="2400" dirty="0"/>
              <a:t>182 ##$P01$cn</a:t>
            </a:r>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$P</a:t>
            </a:r>
            <a:r>
              <a:rPr lang="fr-FR" sz="2400" dirty="0">
                <a:solidFill>
                  <a:srgbClr val="1E2B62"/>
                </a:solidFill>
              </a:rPr>
              <a:t>01</a:t>
            </a:r>
            <a:r>
              <a:rPr lang="fr-FR" sz="2400" dirty="0">
                <a:solidFill>
                  <a:srgbClr val="00B050"/>
                </a:solidFill>
              </a:rPr>
              <a:t>$a</a:t>
            </a:r>
            <a:r>
              <a:rPr lang="fr-FR" sz="2400" dirty="0">
                <a:solidFill>
                  <a:srgbClr val="1E2B62"/>
                </a:solidFill>
              </a:rPr>
              <a:t>nga</a:t>
            </a:r>
          </a:p>
        </p:txBody>
      </p:sp>
      <p:sp>
        <p:nvSpPr>
          <p:cNvPr id="14" name="ZoneTexte 13"/>
          <p:cNvSpPr txBox="1"/>
          <p:nvPr/>
        </p:nvSpPr>
        <p:spPr>
          <a:xfrm>
            <a:off x="3600000" y="3320040"/>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5" name="ZoneTexte 14"/>
          <p:cNvSpPr txBox="1"/>
          <p:nvPr/>
        </p:nvSpPr>
        <p:spPr>
          <a:xfrm>
            <a:off x="3600000" y="3689372"/>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16" name="ZoneTexte 15"/>
          <p:cNvSpPr txBox="1"/>
          <p:nvPr/>
        </p:nvSpPr>
        <p:spPr>
          <a:xfrm>
            <a:off x="3600000" y="4058704"/>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17" name="ZoneTexte 16"/>
          <p:cNvSpPr txBox="1"/>
          <p:nvPr/>
        </p:nvSpPr>
        <p:spPr>
          <a:xfrm>
            <a:off x="5508000" y="3319200"/>
            <a:ext cx="672364" cy="369332"/>
          </a:xfrm>
          <a:prstGeom prst="rect">
            <a:avLst/>
          </a:prstGeom>
          <a:noFill/>
        </p:spPr>
        <p:txBody>
          <a:bodyPr wrap="none" rtlCol="0">
            <a:spAutoFit/>
          </a:bodyPr>
          <a:lstStyle/>
          <a:p>
            <a:r>
              <a:rPr lang="fr-FR" b="1" dirty="0" smtClean="0">
                <a:solidFill>
                  <a:schemeClr val="tx1">
                    <a:lumMod val="65000"/>
                    <a:lumOff val="35000"/>
                  </a:schemeClr>
                </a:solidFill>
              </a:rPr>
              <a:t>texte</a:t>
            </a:r>
            <a:endParaRPr lang="fr-FR" b="1" dirty="0">
              <a:solidFill>
                <a:schemeClr val="tx1">
                  <a:lumMod val="65000"/>
                  <a:lumOff val="35000"/>
                </a:schemeClr>
              </a:solidFill>
            </a:endParaRPr>
          </a:p>
        </p:txBody>
      </p:sp>
      <p:sp>
        <p:nvSpPr>
          <p:cNvPr id="18" name="ZoneTexte 17"/>
          <p:cNvSpPr txBox="1"/>
          <p:nvPr/>
        </p:nvSpPr>
        <p:spPr>
          <a:xfrm>
            <a:off x="5508000" y="36900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
        <p:nvSpPr>
          <p:cNvPr id="19" name="ZoneTexte 18"/>
          <p:cNvSpPr txBox="1"/>
          <p:nvPr/>
        </p:nvSpPr>
        <p:spPr>
          <a:xfrm>
            <a:off x="5508000" y="4057200"/>
            <a:ext cx="897490" cy="369332"/>
          </a:xfrm>
          <a:prstGeom prst="rect">
            <a:avLst/>
          </a:prstGeom>
          <a:noFill/>
        </p:spPr>
        <p:txBody>
          <a:bodyPr wrap="none" rtlCol="0">
            <a:spAutoFit/>
          </a:bodyPr>
          <a:lstStyle/>
          <a:p>
            <a:r>
              <a:rPr lang="fr-FR" b="1" dirty="0" smtClean="0">
                <a:solidFill>
                  <a:schemeClr val="tx2">
                    <a:lumMod val="60000"/>
                    <a:lumOff val="40000"/>
                  </a:schemeClr>
                </a:solidFill>
              </a:rPr>
              <a:t>volume</a:t>
            </a:r>
            <a:endParaRPr lang="fr-FR" b="1" dirty="0">
              <a:solidFill>
                <a:schemeClr val="tx2">
                  <a:lumMod val="60000"/>
                  <a:lumOff val="40000"/>
                </a:schemeClr>
              </a:solidFill>
            </a:endParaRPr>
          </a:p>
        </p:txBody>
      </p:sp>
      <p:sp>
        <p:nvSpPr>
          <p:cNvPr id="9" name="Rectangle 8"/>
          <p:cNvSpPr/>
          <p:nvPr/>
        </p:nvSpPr>
        <p:spPr>
          <a:xfrm>
            <a:off x="1656000" y="3312000"/>
            <a:ext cx="324000" cy="1116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558679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6" name="ZoneTexte 5"/>
          <p:cNvSpPr txBox="1"/>
          <p:nvPr/>
        </p:nvSpPr>
        <p:spPr>
          <a:xfrm>
            <a:off x="0" y="5085184"/>
            <a:ext cx="9144000" cy="830997"/>
          </a:xfrm>
          <a:prstGeom prst="rect">
            <a:avLst/>
          </a:prstGeom>
          <a:noFill/>
        </p:spPr>
        <p:txBody>
          <a:bodyPr wrap="square" rtlCol="0">
            <a:spAutoFit/>
          </a:bodyPr>
          <a:lstStyle/>
          <a:p>
            <a:pPr algn="ctr"/>
            <a:r>
              <a:rPr lang="fr-FR" sz="4800" dirty="0">
                <a:solidFill>
                  <a:schemeClr val="accent1"/>
                </a:solidFill>
              </a:rPr>
              <a:t>183</a:t>
            </a:r>
            <a:r>
              <a:rPr lang="fr-FR" sz="4800" dirty="0"/>
              <a:t> </a:t>
            </a:r>
            <a:r>
              <a:rPr lang="fr-FR" sz="4800" dirty="0">
                <a:solidFill>
                  <a:schemeClr val="tx1">
                    <a:lumMod val="50000"/>
                    <a:lumOff val="50000"/>
                  </a:schemeClr>
                </a:solidFill>
              </a:rPr>
              <a:t>##</a:t>
            </a:r>
            <a:r>
              <a:rPr lang="fr-FR" sz="4800" dirty="0">
                <a:solidFill>
                  <a:srgbClr val="00B050"/>
                </a:solidFill>
              </a:rPr>
              <a:t>$</a:t>
            </a:r>
            <a:r>
              <a:rPr lang="fr-FR" sz="4800" dirty="0" smtClean="0">
                <a:solidFill>
                  <a:srgbClr val="00B050"/>
                </a:solidFill>
              </a:rPr>
              <a:t>P</a:t>
            </a:r>
            <a:r>
              <a:rPr lang="fr-FR" sz="4800" dirty="0">
                <a:solidFill>
                  <a:srgbClr val="1E2B62"/>
                </a:solidFill>
              </a:rPr>
              <a:t>01</a:t>
            </a:r>
            <a:r>
              <a:rPr lang="fr-FR" sz="4800" dirty="0" smtClean="0">
                <a:solidFill>
                  <a:srgbClr val="00B050"/>
                </a:solidFill>
              </a:rPr>
              <a:t>$a</a:t>
            </a:r>
            <a:r>
              <a:rPr lang="fr-FR" sz="4800" dirty="0" smtClean="0">
                <a:solidFill>
                  <a:srgbClr val="1E2B62"/>
                </a:solidFill>
              </a:rPr>
              <a:t>nga</a:t>
            </a:r>
            <a:endParaRPr lang="fr-FR" sz="4800" dirty="0"/>
          </a:p>
        </p:txBody>
      </p:sp>
      <p:sp>
        <p:nvSpPr>
          <p:cNvPr id="7" name="ZoneTexte 6"/>
          <p:cNvSpPr txBox="1"/>
          <p:nvPr/>
        </p:nvSpPr>
        <p:spPr>
          <a:xfrm>
            <a:off x="6512426" y="6204696"/>
            <a:ext cx="2505814" cy="369332"/>
          </a:xfrm>
          <a:prstGeom prst="rect">
            <a:avLst/>
          </a:prstGeom>
          <a:noFill/>
        </p:spPr>
        <p:txBody>
          <a:bodyPr wrap="none" rtlCol="0">
            <a:spAutoFit/>
          </a:bodyPr>
          <a:lstStyle/>
          <a:p>
            <a:r>
              <a:rPr lang="fr-FR" dirty="0" smtClean="0">
                <a:solidFill>
                  <a:schemeClr val="tx2">
                    <a:lumMod val="40000"/>
                    <a:lumOff val="60000"/>
                  </a:schemeClr>
                </a:solidFill>
              </a:rPr>
              <a:t>Code de type de support</a:t>
            </a:r>
            <a:endParaRPr lang="fr-FR" dirty="0">
              <a:solidFill>
                <a:schemeClr val="tx2">
                  <a:lumMod val="40000"/>
                  <a:lumOff val="60000"/>
                </a:schemeClr>
              </a:solidFill>
            </a:endParaRPr>
          </a:p>
        </p:txBody>
      </p:sp>
      <p:sp>
        <p:nvSpPr>
          <p:cNvPr id="11" name="Arc 10"/>
          <p:cNvSpPr/>
          <p:nvPr/>
        </p:nvSpPr>
        <p:spPr>
          <a:xfrm>
            <a:off x="6300192" y="5301208"/>
            <a:ext cx="648072" cy="1111057"/>
          </a:xfrm>
          <a:prstGeom prst="arc">
            <a:avLst>
              <a:gd name="adj1" fmla="val 5502360"/>
              <a:gd name="adj2" fmla="val 11317610"/>
            </a:avLst>
          </a:prstGeom>
          <a:ln>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634539" y="6204696"/>
            <a:ext cx="3698577" cy="369332"/>
          </a:xfrm>
          <a:prstGeom prst="rect">
            <a:avLst/>
          </a:prstGeom>
          <a:noFill/>
        </p:spPr>
        <p:txBody>
          <a:bodyPr wrap="none" rtlCol="0">
            <a:spAutoFit/>
          </a:bodyPr>
          <a:lstStyle/>
          <a:p>
            <a:r>
              <a:rPr lang="fr-FR" dirty="0" smtClean="0">
                <a:solidFill>
                  <a:schemeClr val="tx2">
                    <a:lumMod val="40000"/>
                    <a:lumOff val="60000"/>
                  </a:schemeClr>
                </a:solidFill>
              </a:rPr>
              <a:t>Numéro d’appariement avec 181/182</a:t>
            </a:r>
            <a:endParaRPr lang="fr-FR" dirty="0">
              <a:solidFill>
                <a:schemeClr val="tx2">
                  <a:lumMod val="40000"/>
                  <a:lumOff val="60000"/>
                </a:schemeClr>
              </a:solidFill>
            </a:endParaRPr>
          </a:p>
        </p:txBody>
      </p:sp>
      <p:sp>
        <p:nvSpPr>
          <p:cNvPr id="13" name="Arc 12"/>
          <p:cNvSpPr/>
          <p:nvPr/>
        </p:nvSpPr>
        <p:spPr>
          <a:xfrm>
            <a:off x="3635896" y="5110612"/>
            <a:ext cx="1296144" cy="1301654"/>
          </a:xfrm>
          <a:prstGeom prst="arc">
            <a:avLst>
              <a:gd name="adj1" fmla="val 6"/>
              <a:gd name="adj2" fmla="val 5870742"/>
            </a:avLst>
          </a:prstGeom>
          <a:ln>
            <a:headEnd type="triangle" w="lg" len="med"/>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ZoneTexte 7"/>
          <p:cNvSpPr txBox="1"/>
          <p:nvPr/>
        </p:nvSpPr>
        <p:spPr>
          <a:xfrm>
            <a:off x="436118" y="2535210"/>
            <a:ext cx="3816424" cy="1938992"/>
          </a:xfrm>
          <a:prstGeom prst="rect">
            <a:avLst/>
          </a:prstGeom>
          <a:noFill/>
        </p:spPr>
        <p:txBody>
          <a:bodyPr wrap="square" rtlCol="0">
            <a:spAutoFit/>
          </a:bodyPr>
          <a:lstStyle/>
          <a:p>
            <a:r>
              <a:rPr lang="fr-FR" sz="2400" dirty="0"/>
              <a:t>008 $aAax3</a:t>
            </a:r>
          </a:p>
          <a:p>
            <a:r>
              <a:rPr lang="fr-FR" sz="2400" dirty="0"/>
              <a:t>[...]</a:t>
            </a:r>
          </a:p>
          <a:p>
            <a:r>
              <a:rPr lang="fr-FR" sz="2400" dirty="0"/>
              <a:t>181 ##$P01$ctxt</a:t>
            </a:r>
          </a:p>
          <a:p>
            <a:r>
              <a:rPr lang="fr-FR" sz="2400" dirty="0"/>
              <a:t>182 ##$P01$cn</a:t>
            </a:r>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$P</a:t>
            </a:r>
            <a:r>
              <a:rPr lang="fr-FR" sz="2400" dirty="0">
                <a:solidFill>
                  <a:srgbClr val="1E2B62"/>
                </a:solidFill>
              </a:rPr>
              <a:t>01</a:t>
            </a:r>
            <a:r>
              <a:rPr lang="fr-FR" sz="2400" dirty="0">
                <a:solidFill>
                  <a:srgbClr val="00B050"/>
                </a:solidFill>
              </a:rPr>
              <a:t>$a</a:t>
            </a:r>
            <a:r>
              <a:rPr lang="fr-FR" sz="2400" dirty="0">
                <a:solidFill>
                  <a:srgbClr val="1E2B62"/>
                </a:solidFill>
              </a:rPr>
              <a:t>nga</a:t>
            </a:r>
          </a:p>
        </p:txBody>
      </p:sp>
      <p:sp>
        <p:nvSpPr>
          <p:cNvPr id="14" name="ZoneTexte 13"/>
          <p:cNvSpPr txBox="1"/>
          <p:nvPr/>
        </p:nvSpPr>
        <p:spPr>
          <a:xfrm>
            <a:off x="3600000" y="3320040"/>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5" name="ZoneTexte 14"/>
          <p:cNvSpPr txBox="1"/>
          <p:nvPr/>
        </p:nvSpPr>
        <p:spPr>
          <a:xfrm>
            <a:off x="3600000" y="3689372"/>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16" name="ZoneTexte 15"/>
          <p:cNvSpPr txBox="1"/>
          <p:nvPr/>
        </p:nvSpPr>
        <p:spPr>
          <a:xfrm>
            <a:off x="3600000" y="4058704"/>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17" name="ZoneTexte 16"/>
          <p:cNvSpPr txBox="1"/>
          <p:nvPr/>
        </p:nvSpPr>
        <p:spPr>
          <a:xfrm>
            <a:off x="5508000" y="3319200"/>
            <a:ext cx="672364" cy="369332"/>
          </a:xfrm>
          <a:prstGeom prst="rect">
            <a:avLst/>
          </a:prstGeom>
          <a:noFill/>
        </p:spPr>
        <p:txBody>
          <a:bodyPr wrap="none" rtlCol="0">
            <a:spAutoFit/>
          </a:bodyPr>
          <a:lstStyle/>
          <a:p>
            <a:r>
              <a:rPr lang="fr-FR" b="1" dirty="0" smtClean="0">
                <a:solidFill>
                  <a:schemeClr val="tx1">
                    <a:lumMod val="65000"/>
                    <a:lumOff val="35000"/>
                  </a:schemeClr>
                </a:solidFill>
              </a:rPr>
              <a:t>texte</a:t>
            </a:r>
            <a:endParaRPr lang="fr-FR" b="1" dirty="0">
              <a:solidFill>
                <a:schemeClr val="tx1">
                  <a:lumMod val="65000"/>
                  <a:lumOff val="35000"/>
                </a:schemeClr>
              </a:solidFill>
            </a:endParaRPr>
          </a:p>
        </p:txBody>
      </p:sp>
      <p:sp>
        <p:nvSpPr>
          <p:cNvPr id="18" name="ZoneTexte 17"/>
          <p:cNvSpPr txBox="1"/>
          <p:nvPr/>
        </p:nvSpPr>
        <p:spPr>
          <a:xfrm>
            <a:off x="5508000" y="36900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
        <p:nvSpPr>
          <p:cNvPr id="19" name="ZoneTexte 18"/>
          <p:cNvSpPr txBox="1"/>
          <p:nvPr/>
        </p:nvSpPr>
        <p:spPr>
          <a:xfrm>
            <a:off x="5508000" y="4057200"/>
            <a:ext cx="897490" cy="369332"/>
          </a:xfrm>
          <a:prstGeom prst="rect">
            <a:avLst/>
          </a:prstGeom>
          <a:noFill/>
        </p:spPr>
        <p:txBody>
          <a:bodyPr wrap="none" rtlCol="0">
            <a:spAutoFit/>
          </a:bodyPr>
          <a:lstStyle/>
          <a:p>
            <a:r>
              <a:rPr lang="fr-FR" b="1" dirty="0" smtClean="0">
                <a:solidFill>
                  <a:schemeClr val="tx2">
                    <a:lumMod val="60000"/>
                    <a:lumOff val="40000"/>
                  </a:schemeClr>
                </a:solidFill>
              </a:rPr>
              <a:t>volume</a:t>
            </a:r>
            <a:endParaRPr lang="fr-FR" b="1" dirty="0">
              <a:solidFill>
                <a:schemeClr val="tx2">
                  <a:lumMod val="60000"/>
                  <a:lumOff val="40000"/>
                </a:schemeClr>
              </a:solidFill>
            </a:endParaRPr>
          </a:p>
        </p:txBody>
      </p:sp>
      <p:sp>
        <p:nvSpPr>
          <p:cNvPr id="9" name="Rectangle 8"/>
          <p:cNvSpPr/>
          <p:nvPr/>
        </p:nvSpPr>
        <p:spPr>
          <a:xfrm>
            <a:off x="1656000" y="3312000"/>
            <a:ext cx="324000" cy="1116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0" name="Rectangle 19"/>
          <p:cNvSpPr/>
          <p:nvPr/>
        </p:nvSpPr>
        <p:spPr>
          <a:xfrm>
            <a:off x="2232000" y="3708000"/>
            <a:ext cx="252000" cy="720000"/>
          </a:xfrm>
          <a:prstGeom prst="rect">
            <a:avLst/>
          </a:prstGeom>
          <a:no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3721538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436118" y="2535210"/>
            <a:ext cx="3816424" cy="2677656"/>
          </a:xfrm>
          <a:prstGeom prst="rect">
            <a:avLst/>
          </a:prstGeom>
          <a:noFill/>
        </p:spPr>
        <p:txBody>
          <a:bodyPr wrap="square" rtlCol="0">
            <a:spAutoFit/>
          </a:bodyPr>
          <a:lstStyle/>
          <a:p>
            <a:r>
              <a:rPr lang="fr-FR" sz="2400" dirty="0"/>
              <a:t>008 $aAax3</a:t>
            </a:r>
          </a:p>
          <a:p>
            <a:r>
              <a:rPr lang="fr-FR" sz="2400" dirty="0"/>
              <a:t>[...]</a:t>
            </a:r>
          </a:p>
          <a:p>
            <a:r>
              <a:rPr lang="fr-FR" sz="2400" dirty="0"/>
              <a:t>181 ##$P01$ctxt</a:t>
            </a:r>
          </a:p>
          <a:p>
            <a:r>
              <a:rPr lang="fr-FR" sz="2400" dirty="0" smtClean="0"/>
              <a:t>181 ##$P02$csti</a:t>
            </a:r>
          </a:p>
          <a:p>
            <a:r>
              <a:rPr lang="fr-FR" sz="2400" dirty="0" smtClean="0"/>
              <a:t>182 </a:t>
            </a:r>
            <a:r>
              <a:rPr lang="fr-FR" sz="2400" dirty="0"/>
              <a:t>##$</a:t>
            </a:r>
            <a:r>
              <a:rPr lang="fr-FR" sz="2400" dirty="0" smtClean="0"/>
              <a:t>P01$cn</a:t>
            </a:r>
          </a:p>
          <a:p>
            <a:r>
              <a:rPr lang="fr-FR" sz="2400" dirty="0"/>
              <a:t>182 ##$</a:t>
            </a:r>
            <a:r>
              <a:rPr lang="fr-FR" sz="2400" dirty="0" smtClean="0"/>
              <a:t>P02$cn</a:t>
            </a:r>
            <a:endParaRPr lang="fr-FR" sz="2400" dirty="0"/>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a:t>
            </a:r>
            <a:r>
              <a:rPr lang="fr-FR" sz="2400" dirty="0" smtClean="0">
                <a:solidFill>
                  <a:srgbClr val="00B050"/>
                </a:solidFill>
              </a:rPr>
              <a:t>P</a:t>
            </a:r>
            <a:r>
              <a:rPr lang="fr-FR" sz="2400" dirty="0" smtClean="0">
                <a:solidFill>
                  <a:srgbClr val="1E2B62"/>
                </a:solidFill>
              </a:rPr>
              <a:t>01</a:t>
            </a:r>
            <a:r>
              <a:rPr lang="fr-FR" sz="2400" dirty="0" smtClean="0">
                <a:solidFill>
                  <a:srgbClr val="00B050"/>
                </a:solidFill>
              </a:rPr>
              <a:t>$P</a:t>
            </a:r>
            <a:r>
              <a:rPr lang="fr-FR" sz="2400" dirty="0" smtClean="0">
                <a:solidFill>
                  <a:srgbClr val="1E2B62"/>
                </a:solidFill>
              </a:rPr>
              <a:t>02</a:t>
            </a:r>
            <a:r>
              <a:rPr lang="fr-FR" sz="2400" dirty="0" smtClean="0">
                <a:solidFill>
                  <a:srgbClr val="00B050"/>
                </a:solidFill>
              </a:rPr>
              <a:t>$a</a:t>
            </a:r>
            <a:r>
              <a:rPr lang="fr-FR" sz="2400" dirty="0" smtClean="0">
                <a:solidFill>
                  <a:srgbClr val="1E2B62"/>
                </a:solidFill>
              </a:rPr>
              <a:t>nga</a:t>
            </a:r>
            <a:endParaRPr lang="fr-FR" sz="2400" dirty="0">
              <a:solidFill>
                <a:srgbClr val="1E2B62"/>
              </a:solidFill>
            </a:endParaRPr>
          </a:p>
        </p:txBody>
      </p:sp>
      <p:sp>
        <p:nvSpPr>
          <p:cNvPr id="14" name="ZoneTexte 13"/>
          <p:cNvSpPr txBox="1"/>
          <p:nvPr/>
        </p:nvSpPr>
        <p:spPr>
          <a:xfrm>
            <a:off x="3600000" y="3320040"/>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5" name="ZoneTexte 14"/>
          <p:cNvSpPr txBox="1"/>
          <p:nvPr/>
        </p:nvSpPr>
        <p:spPr>
          <a:xfrm>
            <a:off x="3600000" y="3689372"/>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6" name="ZoneTexte 15"/>
          <p:cNvSpPr txBox="1"/>
          <p:nvPr/>
        </p:nvSpPr>
        <p:spPr>
          <a:xfrm>
            <a:off x="3600000" y="4788000"/>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17" name="ZoneTexte 16"/>
          <p:cNvSpPr txBox="1"/>
          <p:nvPr/>
        </p:nvSpPr>
        <p:spPr>
          <a:xfrm>
            <a:off x="5508000" y="3319200"/>
            <a:ext cx="672364" cy="369332"/>
          </a:xfrm>
          <a:prstGeom prst="rect">
            <a:avLst/>
          </a:prstGeom>
          <a:noFill/>
        </p:spPr>
        <p:txBody>
          <a:bodyPr wrap="none" rtlCol="0">
            <a:spAutoFit/>
          </a:bodyPr>
          <a:lstStyle/>
          <a:p>
            <a:r>
              <a:rPr lang="fr-FR" b="1" dirty="0" smtClean="0">
                <a:solidFill>
                  <a:schemeClr val="tx1">
                    <a:lumMod val="65000"/>
                    <a:lumOff val="35000"/>
                  </a:schemeClr>
                </a:solidFill>
              </a:rPr>
              <a:t>texte</a:t>
            </a:r>
            <a:endParaRPr lang="fr-FR" b="1" dirty="0">
              <a:solidFill>
                <a:schemeClr val="tx1">
                  <a:lumMod val="65000"/>
                  <a:lumOff val="35000"/>
                </a:schemeClr>
              </a:solidFill>
            </a:endParaRPr>
          </a:p>
        </p:txBody>
      </p:sp>
      <p:sp>
        <p:nvSpPr>
          <p:cNvPr id="18" name="ZoneTexte 17"/>
          <p:cNvSpPr txBox="1"/>
          <p:nvPr/>
        </p:nvSpPr>
        <p:spPr>
          <a:xfrm>
            <a:off x="5508000" y="3690000"/>
            <a:ext cx="1162498" cy="369332"/>
          </a:xfrm>
          <a:prstGeom prst="rect">
            <a:avLst/>
          </a:prstGeom>
          <a:noFill/>
        </p:spPr>
        <p:txBody>
          <a:bodyPr wrap="none" rtlCol="0">
            <a:spAutoFit/>
          </a:bodyPr>
          <a:lstStyle/>
          <a:p>
            <a:r>
              <a:rPr lang="fr-FR" b="1" dirty="0">
                <a:solidFill>
                  <a:schemeClr val="tx1">
                    <a:lumMod val="65000"/>
                    <a:lumOff val="35000"/>
                  </a:schemeClr>
                </a:solidFill>
              </a:rPr>
              <a:t>i</a:t>
            </a:r>
            <a:r>
              <a:rPr lang="fr-FR" b="1" dirty="0" smtClean="0">
                <a:solidFill>
                  <a:schemeClr val="tx1">
                    <a:lumMod val="65000"/>
                    <a:lumOff val="35000"/>
                  </a:schemeClr>
                </a:solidFill>
              </a:rPr>
              <a:t>mage fixe</a:t>
            </a:r>
            <a:endParaRPr lang="fr-FR" b="1" dirty="0">
              <a:solidFill>
                <a:schemeClr val="tx1">
                  <a:lumMod val="65000"/>
                  <a:lumOff val="35000"/>
                </a:schemeClr>
              </a:solidFill>
            </a:endParaRPr>
          </a:p>
        </p:txBody>
      </p:sp>
      <p:sp>
        <p:nvSpPr>
          <p:cNvPr id="19" name="ZoneTexte 18"/>
          <p:cNvSpPr txBox="1"/>
          <p:nvPr/>
        </p:nvSpPr>
        <p:spPr>
          <a:xfrm>
            <a:off x="5508000" y="4788000"/>
            <a:ext cx="897490" cy="369332"/>
          </a:xfrm>
          <a:prstGeom prst="rect">
            <a:avLst/>
          </a:prstGeom>
          <a:noFill/>
        </p:spPr>
        <p:txBody>
          <a:bodyPr wrap="none" rtlCol="0">
            <a:spAutoFit/>
          </a:bodyPr>
          <a:lstStyle/>
          <a:p>
            <a:r>
              <a:rPr lang="fr-FR" b="1" dirty="0" smtClean="0">
                <a:solidFill>
                  <a:schemeClr val="tx2">
                    <a:lumMod val="60000"/>
                    <a:lumOff val="40000"/>
                  </a:schemeClr>
                </a:solidFill>
              </a:rPr>
              <a:t>volume</a:t>
            </a:r>
            <a:endParaRPr lang="fr-FR" b="1" dirty="0">
              <a:solidFill>
                <a:schemeClr val="tx2">
                  <a:lumMod val="60000"/>
                  <a:lumOff val="40000"/>
                </a:schemeClr>
              </a:solidFill>
            </a:endParaRPr>
          </a:p>
        </p:txBody>
      </p:sp>
      <p:sp>
        <p:nvSpPr>
          <p:cNvPr id="10" name="ZoneTexte 9"/>
          <p:cNvSpPr txBox="1"/>
          <p:nvPr/>
        </p:nvSpPr>
        <p:spPr>
          <a:xfrm>
            <a:off x="470984" y="1540269"/>
            <a:ext cx="6773906" cy="830997"/>
          </a:xfrm>
          <a:prstGeom prst="rect">
            <a:avLst/>
          </a:prstGeom>
          <a:noFill/>
        </p:spPr>
        <p:txBody>
          <a:bodyPr wrap="none" rtlCol="0">
            <a:spAutoFit/>
          </a:bodyPr>
          <a:lstStyle/>
          <a:p>
            <a:r>
              <a:rPr lang="fr-FR" sz="2400" b="1" dirty="0">
                <a:solidFill>
                  <a:schemeClr val="accent4">
                    <a:lumMod val="75000"/>
                  </a:schemeClr>
                </a:solidFill>
              </a:rPr>
              <a:t>Plusieurs types de contenu, un seul type de support</a:t>
            </a:r>
            <a:endParaRPr lang="fr-FR" sz="2100" dirty="0" smtClean="0">
              <a:solidFill>
                <a:schemeClr val="accent4">
                  <a:lumMod val="75000"/>
                </a:schemeClr>
              </a:solidFill>
            </a:endParaRPr>
          </a:p>
          <a:p>
            <a:r>
              <a:rPr lang="fr-FR" sz="2400" i="1" dirty="0">
                <a:solidFill>
                  <a:schemeClr val="accent4">
                    <a:lumMod val="75000"/>
                  </a:schemeClr>
                </a:solidFill>
              </a:rPr>
              <a:t>Exemple : BD</a:t>
            </a:r>
            <a:endParaRPr lang="fr-FR" dirty="0">
              <a:solidFill>
                <a:schemeClr val="accent4">
                  <a:lumMod val="75000"/>
                </a:schemeClr>
              </a:solidFill>
            </a:endParaRPr>
          </a:p>
        </p:txBody>
      </p:sp>
      <p:sp>
        <p:nvSpPr>
          <p:cNvPr id="21" name="ZoneTexte 20"/>
          <p:cNvSpPr txBox="1"/>
          <p:nvPr/>
        </p:nvSpPr>
        <p:spPr>
          <a:xfrm>
            <a:off x="3599999" y="4055609"/>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22" name="ZoneTexte 21"/>
          <p:cNvSpPr txBox="1"/>
          <p:nvPr/>
        </p:nvSpPr>
        <p:spPr>
          <a:xfrm>
            <a:off x="5508000" y="40572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
        <p:nvSpPr>
          <p:cNvPr id="23" name="ZoneTexte 22"/>
          <p:cNvSpPr txBox="1"/>
          <p:nvPr/>
        </p:nvSpPr>
        <p:spPr>
          <a:xfrm>
            <a:off x="3600000" y="4428000"/>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24" name="ZoneTexte 23"/>
          <p:cNvSpPr txBox="1"/>
          <p:nvPr/>
        </p:nvSpPr>
        <p:spPr>
          <a:xfrm>
            <a:off x="5508000" y="44280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Tree>
    <p:extLst>
      <p:ext uri="{BB962C8B-B14F-4D97-AF65-F5344CB8AC3E}">
        <p14:creationId xmlns:p14="http://schemas.microsoft.com/office/powerpoint/2010/main" val="50418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436118" y="2535210"/>
            <a:ext cx="3816424" cy="3046988"/>
          </a:xfrm>
          <a:prstGeom prst="rect">
            <a:avLst/>
          </a:prstGeom>
          <a:noFill/>
        </p:spPr>
        <p:txBody>
          <a:bodyPr wrap="square" rtlCol="0">
            <a:spAutoFit/>
          </a:bodyPr>
          <a:lstStyle/>
          <a:p>
            <a:r>
              <a:rPr lang="fr-FR" sz="2400" dirty="0"/>
              <a:t>008 $</a:t>
            </a:r>
            <a:r>
              <a:rPr lang="fr-FR" sz="2400" dirty="0" smtClean="0"/>
              <a:t>aZax3</a:t>
            </a:r>
            <a:endParaRPr lang="fr-FR" sz="2400" dirty="0"/>
          </a:p>
          <a:p>
            <a:r>
              <a:rPr lang="fr-FR" sz="2400" dirty="0"/>
              <a:t>[...]</a:t>
            </a:r>
          </a:p>
          <a:p>
            <a:r>
              <a:rPr lang="fr-FR" sz="2400" dirty="0"/>
              <a:t>181 ##$P01$ctxt</a:t>
            </a:r>
          </a:p>
          <a:p>
            <a:r>
              <a:rPr lang="fr-FR" sz="2400" dirty="0" smtClean="0"/>
              <a:t>181 ##$P02$cspw</a:t>
            </a:r>
          </a:p>
          <a:p>
            <a:r>
              <a:rPr lang="fr-FR" sz="2400" dirty="0" smtClean="0"/>
              <a:t>182 </a:t>
            </a:r>
            <a:r>
              <a:rPr lang="fr-FR" sz="2400" dirty="0"/>
              <a:t>##$</a:t>
            </a:r>
            <a:r>
              <a:rPr lang="fr-FR" sz="2400" dirty="0" smtClean="0"/>
              <a:t>P01$cn</a:t>
            </a:r>
          </a:p>
          <a:p>
            <a:r>
              <a:rPr lang="fr-FR" sz="2400" dirty="0"/>
              <a:t>182 ##$</a:t>
            </a:r>
            <a:r>
              <a:rPr lang="fr-FR" sz="2400" dirty="0" smtClean="0"/>
              <a:t>P02$cs</a:t>
            </a:r>
            <a:endParaRPr lang="fr-FR" sz="2400" dirty="0"/>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a:t>
            </a:r>
            <a:r>
              <a:rPr lang="fr-FR" sz="2400" dirty="0" smtClean="0">
                <a:solidFill>
                  <a:srgbClr val="00B050"/>
                </a:solidFill>
              </a:rPr>
              <a:t>P</a:t>
            </a:r>
            <a:r>
              <a:rPr lang="fr-FR" sz="2400" dirty="0" smtClean="0">
                <a:solidFill>
                  <a:srgbClr val="1E2B62"/>
                </a:solidFill>
              </a:rPr>
              <a:t>01</a:t>
            </a:r>
            <a:r>
              <a:rPr lang="fr-FR" sz="2400" dirty="0" smtClean="0">
                <a:solidFill>
                  <a:srgbClr val="00B050"/>
                </a:solidFill>
              </a:rPr>
              <a:t>$a</a:t>
            </a:r>
            <a:r>
              <a:rPr lang="fr-FR" sz="2400" dirty="0" smtClean="0">
                <a:solidFill>
                  <a:srgbClr val="1E2B62"/>
                </a:solidFill>
              </a:rPr>
              <a:t>nga</a:t>
            </a:r>
          </a:p>
          <a:p>
            <a:r>
              <a:rPr lang="fr-FR" sz="2400" dirty="0">
                <a:solidFill>
                  <a:schemeClr val="accent1"/>
                </a:solidFill>
              </a:rPr>
              <a:t>183</a:t>
            </a:r>
            <a:r>
              <a:rPr lang="fr-FR" sz="2400" dirty="0"/>
              <a:t> </a:t>
            </a:r>
            <a:r>
              <a:rPr lang="fr-FR" sz="2400" dirty="0">
                <a:solidFill>
                  <a:schemeClr val="tx1">
                    <a:lumMod val="50000"/>
                    <a:lumOff val="50000"/>
                  </a:schemeClr>
                </a:solidFill>
              </a:rPr>
              <a:t>##</a:t>
            </a:r>
            <a:r>
              <a:rPr lang="fr-FR" sz="2400" dirty="0">
                <a:solidFill>
                  <a:srgbClr val="00B050"/>
                </a:solidFill>
              </a:rPr>
              <a:t>$</a:t>
            </a:r>
            <a:r>
              <a:rPr lang="fr-FR" sz="2400" dirty="0" smtClean="0">
                <a:solidFill>
                  <a:srgbClr val="00B050"/>
                </a:solidFill>
              </a:rPr>
              <a:t>P</a:t>
            </a:r>
            <a:r>
              <a:rPr lang="fr-FR" sz="2400" dirty="0" smtClean="0">
                <a:solidFill>
                  <a:srgbClr val="1E2B62"/>
                </a:solidFill>
              </a:rPr>
              <a:t>02</a:t>
            </a:r>
            <a:r>
              <a:rPr lang="fr-FR" sz="2400" dirty="0" smtClean="0">
                <a:solidFill>
                  <a:srgbClr val="00B050"/>
                </a:solidFill>
              </a:rPr>
              <a:t>$a</a:t>
            </a:r>
            <a:r>
              <a:rPr lang="fr-FR" sz="2400" dirty="0" smtClean="0">
                <a:solidFill>
                  <a:srgbClr val="1E2B62"/>
                </a:solidFill>
              </a:rPr>
              <a:t>sea</a:t>
            </a:r>
            <a:endParaRPr lang="fr-FR" sz="2400" dirty="0">
              <a:solidFill>
                <a:srgbClr val="1E2B62"/>
              </a:solidFill>
            </a:endParaRPr>
          </a:p>
        </p:txBody>
      </p:sp>
      <p:sp>
        <p:nvSpPr>
          <p:cNvPr id="14" name="ZoneTexte 13"/>
          <p:cNvSpPr txBox="1"/>
          <p:nvPr/>
        </p:nvSpPr>
        <p:spPr>
          <a:xfrm>
            <a:off x="3600000" y="3320040"/>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5" name="ZoneTexte 14"/>
          <p:cNvSpPr txBox="1"/>
          <p:nvPr/>
        </p:nvSpPr>
        <p:spPr>
          <a:xfrm>
            <a:off x="3600000" y="3689372"/>
            <a:ext cx="1857240" cy="369332"/>
          </a:xfrm>
          <a:prstGeom prst="rect">
            <a:avLst/>
          </a:prstGeom>
          <a:noFill/>
        </p:spPr>
        <p:txBody>
          <a:bodyPr wrap="none" rtlCol="0">
            <a:spAutoFit/>
          </a:bodyPr>
          <a:lstStyle/>
          <a:p>
            <a:r>
              <a:rPr lang="fr-FR" dirty="0" smtClean="0">
                <a:solidFill>
                  <a:schemeClr val="tx1">
                    <a:lumMod val="65000"/>
                    <a:lumOff val="35000"/>
                  </a:schemeClr>
                </a:solidFill>
              </a:rPr>
              <a:t>Type de contenu :</a:t>
            </a:r>
            <a:endParaRPr lang="fr-FR" b="1" dirty="0">
              <a:solidFill>
                <a:schemeClr val="tx1">
                  <a:lumMod val="65000"/>
                  <a:lumOff val="35000"/>
                </a:schemeClr>
              </a:solidFill>
            </a:endParaRPr>
          </a:p>
        </p:txBody>
      </p:sp>
      <p:sp>
        <p:nvSpPr>
          <p:cNvPr id="16" name="ZoneTexte 15"/>
          <p:cNvSpPr txBox="1"/>
          <p:nvPr/>
        </p:nvSpPr>
        <p:spPr>
          <a:xfrm>
            <a:off x="3600000" y="4788000"/>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17" name="ZoneTexte 16"/>
          <p:cNvSpPr txBox="1"/>
          <p:nvPr/>
        </p:nvSpPr>
        <p:spPr>
          <a:xfrm>
            <a:off x="5508000" y="3319200"/>
            <a:ext cx="672364" cy="369332"/>
          </a:xfrm>
          <a:prstGeom prst="rect">
            <a:avLst/>
          </a:prstGeom>
          <a:noFill/>
        </p:spPr>
        <p:txBody>
          <a:bodyPr wrap="none" rtlCol="0">
            <a:spAutoFit/>
          </a:bodyPr>
          <a:lstStyle/>
          <a:p>
            <a:r>
              <a:rPr lang="fr-FR" b="1" dirty="0" smtClean="0">
                <a:solidFill>
                  <a:schemeClr val="tx1">
                    <a:lumMod val="65000"/>
                    <a:lumOff val="35000"/>
                  </a:schemeClr>
                </a:solidFill>
              </a:rPr>
              <a:t>texte</a:t>
            </a:r>
            <a:endParaRPr lang="fr-FR" b="1" dirty="0">
              <a:solidFill>
                <a:schemeClr val="tx1">
                  <a:lumMod val="65000"/>
                  <a:lumOff val="35000"/>
                </a:schemeClr>
              </a:solidFill>
            </a:endParaRPr>
          </a:p>
        </p:txBody>
      </p:sp>
      <p:sp>
        <p:nvSpPr>
          <p:cNvPr id="18" name="ZoneTexte 17"/>
          <p:cNvSpPr txBox="1"/>
          <p:nvPr/>
        </p:nvSpPr>
        <p:spPr>
          <a:xfrm>
            <a:off x="5508000" y="3690000"/>
            <a:ext cx="1661417" cy="369332"/>
          </a:xfrm>
          <a:prstGeom prst="rect">
            <a:avLst/>
          </a:prstGeom>
          <a:noFill/>
        </p:spPr>
        <p:txBody>
          <a:bodyPr wrap="none" rtlCol="0">
            <a:spAutoFit/>
          </a:bodyPr>
          <a:lstStyle/>
          <a:p>
            <a:r>
              <a:rPr lang="fr-FR" b="1" dirty="0">
                <a:solidFill>
                  <a:schemeClr val="tx1">
                    <a:lumMod val="65000"/>
                    <a:lumOff val="35000"/>
                  </a:schemeClr>
                </a:solidFill>
              </a:rPr>
              <a:t>p</a:t>
            </a:r>
            <a:r>
              <a:rPr lang="fr-FR" b="1" dirty="0" smtClean="0">
                <a:solidFill>
                  <a:schemeClr val="tx1">
                    <a:lumMod val="65000"/>
                    <a:lumOff val="35000"/>
                  </a:schemeClr>
                </a:solidFill>
              </a:rPr>
              <a:t>arole énoncée</a:t>
            </a:r>
            <a:endParaRPr lang="fr-FR" b="1" dirty="0">
              <a:solidFill>
                <a:schemeClr val="tx1">
                  <a:lumMod val="65000"/>
                  <a:lumOff val="35000"/>
                </a:schemeClr>
              </a:solidFill>
            </a:endParaRPr>
          </a:p>
        </p:txBody>
      </p:sp>
      <p:sp>
        <p:nvSpPr>
          <p:cNvPr id="19" name="ZoneTexte 18"/>
          <p:cNvSpPr txBox="1"/>
          <p:nvPr/>
        </p:nvSpPr>
        <p:spPr>
          <a:xfrm>
            <a:off x="5508000" y="4788000"/>
            <a:ext cx="897490" cy="369332"/>
          </a:xfrm>
          <a:prstGeom prst="rect">
            <a:avLst/>
          </a:prstGeom>
          <a:noFill/>
        </p:spPr>
        <p:txBody>
          <a:bodyPr wrap="none" rtlCol="0">
            <a:spAutoFit/>
          </a:bodyPr>
          <a:lstStyle/>
          <a:p>
            <a:r>
              <a:rPr lang="fr-FR" b="1" dirty="0" smtClean="0">
                <a:solidFill>
                  <a:schemeClr val="tx2">
                    <a:lumMod val="60000"/>
                    <a:lumOff val="40000"/>
                  </a:schemeClr>
                </a:solidFill>
              </a:rPr>
              <a:t>volume</a:t>
            </a:r>
            <a:endParaRPr lang="fr-FR" b="1" dirty="0">
              <a:solidFill>
                <a:schemeClr val="tx2">
                  <a:lumMod val="60000"/>
                  <a:lumOff val="40000"/>
                </a:schemeClr>
              </a:solidFill>
            </a:endParaRPr>
          </a:p>
        </p:txBody>
      </p:sp>
      <p:sp>
        <p:nvSpPr>
          <p:cNvPr id="10" name="ZoneTexte 9"/>
          <p:cNvSpPr txBox="1"/>
          <p:nvPr/>
        </p:nvSpPr>
        <p:spPr>
          <a:xfrm>
            <a:off x="409352" y="1286193"/>
            <a:ext cx="8411085" cy="1154162"/>
          </a:xfrm>
          <a:prstGeom prst="rect">
            <a:avLst/>
          </a:prstGeom>
          <a:noFill/>
        </p:spPr>
        <p:txBody>
          <a:bodyPr wrap="none" rtlCol="0">
            <a:spAutoFit/>
          </a:bodyPr>
          <a:lstStyle/>
          <a:p>
            <a:r>
              <a:rPr lang="fr-FR" sz="2100" b="1" dirty="0">
                <a:solidFill>
                  <a:schemeClr val="accent4">
                    <a:lumMod val="75000"/>
                  </a:schemeClr>
                </a:solidFill>
              </a:rPr>
              <a:t>Plusieurs types de contenu, plusieurs types de support</a:t>
            </a:r>
            <a:endParaRPr lang="fr-FR" sz="2100" dirty="0">
              <a:solidFill>
                <a:schemeClr val="accent4">
                  <a:lumMod val="75000"/>
                </a:schemeClr>
              </a:solidFill>
            </a:endParaRPr>
          </a:p>
          <a:p>
            <a:r>
              <a:rPr lang="fr-FR" sz="2400" i="1" dirty="0">
                <a:solidFill>
                  <a:schemeClr val="accent4">
                    <a:lumMod val="75000"/>
                  </a:schemeClr>
                </a:solidFill>
              </a:rPr>
              <a:t>Exemple : 1 livre imprimé contenant seulement ou </a:t>
            </a:r>
            <a:r>
              <a:rPr lang="fr-FR" sz="2400" i="1">
                <a:solidFill>
                  <a:schemeClr val="accent4">
                    <a:lumMod val="75000"/>
                  </a:schemeClr>
                </a:solidFill>
              </a:rPr>
              <a:t>principalement </a:t>
            </a:r>
            <a:endParaRPr lang="fr-FR" sz="2400" i="1" dirty="0">
              <a:solidFill>
                <a:schemeClr val="accent4">
                  <a:lumMod val="75000"/>
                </a:schemeClr>
              </a:solidFill>
            </a:endParaRPr>
          </a:p>
          <a:p>
            <a:r>
              <a:rPr lang="fr-FR" sz="2400" i="1">
                <a:solidFill>
                  <a:schemeClr val="accent4">
                    <a:lumMod val="75000"/>
                  </a:schemeClr>
                </a:solidFill>
              </a:rPr>
              <a:t>du </a:t>
            </a:r>
            <a:r>
              <a:rPr lang="fr-FR" sz="2400" i="1" dirty="0">
                <a:solidFill>
                  <a:schemeClr val="accent4">
                    <a:lumMod val="75000"/>
                  </a:schemeClr>
                </a:solidFill>
              </a:rPr>
              <a:t>texte + 1 </a:t>
            </a:r>
            <a:r>
              <a:rPr lang="fr-FR" sz="2400" i="1">
                <a:solidFill>
                  <a:schemeClr val="accent4">
                    <a:lumMod val="75000"/>
                  </a:schemeClr>
                </a:solidFill>
              </a:rPr>
              <a:t>CD contenant </a:t>
            </a:r>
            <a:r>
              <a:rPr lang="fr-FR" sz="2400" i="1" smtClean="0">
                <a:solidFill>
                  <a:schemeClr val="accent4">
                    <a:lumMod val="75000"/>
                  </a:schemeClr>
                </a:solidFill>
              </a:rPr>
              <a:t>du </a:t>
            </a:r>
            <a:r>
              <a:rPr lang="fr-FR" sz="2400" i="1" dirty="0">
                <a:solidFill>
                  <a:schemeClr val="accent4">
                    <a:lumMod val="75000"/>
                  </a:schemeClr>
                </a:solidFill>
              </a:rPr>
              <a:t>texte enregistré</a:t>
            </a:r>
            <a:endParaRPr lang="fr-FR" dirty="0">
              <a:solidFill>
                <a:schemeClr val="accent4">
                  <a:lumMod val="75000"/>
                </a:schemeClr>
              </a:solidFill>
            </a:endParaRPr>
          </a:p>
        </p:txBody>
      </p:sp>
      <p:sp>
        <p:nvSpPr>
          <p:cNvPr id="21" name="ZoneTexte 20"/>
          <p:cNvSpPr txBox="1"/>
          <p:nvPr/>
        </p:nvSpPr>
        <p:spPr>
          <a:xfrm>
            <a:off x="3599999" y="4055609"/>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22" name="ZoneTexte 21"/>
          <p:cNvSpPr txBox="1"/>
          <p:nvPr/>
        </p:nvSpPr>
        <p:spPr>
          <a:xfrm>
            <a:off x="5508000" y="4057200"/>
            <a:ext cx="1634871" cy="369332"/>
          </a:xfrm>
          <a:prstGeom prst="rect">
            <a:avLst/>
          </a:prstGeom>
          <a:noFill/>
        </p:spPr>
        <p:txBody>
          <a:bodyPr wrap="none" rtlCol="0">
            <a:spAutoFit/>
          </a:bodyPr>
          <a:lstStyle/>
          <a:p>
            <a:r>
              <a:rPr lang="fr-FR" b="1" dirty="0">
                <a:solidFill>
                  <a:schemeClr val="tx1">
                    <a:lumMod val="65000"/>
                    <a:lumOff val="35000"/>
                  </a:schemeClr>
                </a:solidFill>
              </a:rPr>
              <a:t>s</a:t>
            </a:r>
            <a:r>
              <a:rPr lang="fr-FR" b="1" dirty="0" smtClean="0">
                <a:solidFill>
                  <a:schemeClr val="tx1">
                    <a:lumMod val="65000"/>
                    <a:lumOff val="35000"/>
                  </a:schemeClr>
                </a:solidFill>
              </a:rPr>
              <a:t>ans médiation</a:t>
            </a:r>
            <a:endParaRPr lang="fr-FR" b="1" dirty="0">
              <a:solidFill>
                <a:schemeClr val="tx1">
                  <a:lumMod val="65000"/>
                  <a:lumOff val="35000"/>
                </a:schemeClr>
              </a:solidFill>
            </a:endParaRPr>
          </a:p>
        </p:txBody>
      </p:sp>
      <p:sp>
        <p:nvSpPr>
          <p:cNvPr id="23" name="ZoneTexte 22"/>
          <p:cNvSpPr txBox="1"/>
          <p:nvPr/>
        </p:nvSpPr>
        <p:spPr>
          <a:xfrm>
            <a:off x="3600000" y="4428000"/>
            <a:ext cx="2042803" cy="369332"/>
          </a:xfrm>
          <a:prstGeom prst="rect">
            <a:avLst/>
          </a:prstGeom>
          <a:noFill/>
        </p:spPr>
        <p:txBody>
          <a:bodyPr wrap="none" rtlCol="0">
            <a:spAutoFit/>
          </a:bodyPr>
          <a:lstStyle/>
          <a:p>
            <a:r>
              <a:rPr lang="fr-FR" dirty="0" smtClean="0">
                <a:solidFill>
                  <a:schemeClr val="tx1">
                    <a:lumMod val="65000"/>
                    <a:lumOff val="35000"/>
                  </a:schemeClr>
                </a:solidFill>
              </a:rPr>
              <a:t>Type de médiation :</a:t>
            </a:r>
            <a:endParaRPr lang="fr-FR" b="1" dirty="0">
              <a:solidFill>
                <a:schemeClr val="tx1">
                  <a:lumMod val="65000"/>
                  <a:lumOff val="35000"/>
                </a:schemeClr>
              </a:solidFill>
            </a:endParaRPr>
          </a:p>
        </p:txBody>
      </p:sp>
      <p:sp>
        <p:nvSpPr>
          <p:cNvPr id="24" name="ZoneTexte 23"/>
          <p:cNvSpPr txBox="1"/>
          <p:nvPr/>
        </p:nvSpPr>
        <p:spPr>
          <a:xfrm>
            <a:off x="5508000" y="4428000"/>
            <a:ext cx="724878" cy="369332"/>
          </a:xfrm>
          <a:prstGeom prst="rect">
            <a:avLst/>
          </a:prstGeom>
          <a:noFill/>
        </p:spPr>
        <p:txBody>
          <a:bodyPr wrap="none" rtlCol="0">
            <a:spAutoFit/>
          </a:bodyPr>
          <a:lstStyle/>
          <a:p>
            <a:r>
              <a:rPr lang="fr-FR" b="1" dirty="0" smtClean="0">
                <a:solidFill>
                  <a:schemeClr val="tx1">
                    <a:lumMod val="65000"/>
                    <a:lumOff val="35000"/>
                  </a:schemeClr>
                </a:solidFill>
              </a:rPr>
              <a:t>audio</a:t>
            </a:r>
            <a:endParaRPr lang="fr-FR" b="1" dirty="0">
              <a:solidFill>
                <a:schemeClr val="tx1">
                  <a:lumMod val="65000"/>
                  <a:lumOff val="35000"/>
                </a:schemeClr>
              </a:solidFill>
            </a:endParaRPr>
          </a:p>
        </p:txBody>
      </p:sp>
      <p:sp>
        <p:nvSpPr>
          <p:cNvPr id="20" name="ZoneTexte 19"/>
          <p:cNvSpPr txBox="1"/>
          <p:nvPr/>
        </p:nvSpPr>
        <p:spPr>
          <a:xfrm>
            <a:off x="3600000" y="5148000"/>
            <a:ext cx="1820498" cy="369332"/>
          </a:xfrm>
          <a:prstGeom prst="rect">
            <a:avLst/>
          </a:prstGeom>
          <a:noFill/>
        </p:spPr>
        <p:txBody>
          <a:bodyPr wrap="none" rtlCol="0">
            <a:spAutoFit/>
          </a:bodyPr>
          <a:lstStyle/>
          <a:p>
            <a:r>
              <a:rPr lang="fr-FR" dirty="0" smtClean="0">
                <a:solidFill>
                  <a:schemeClr val="tx2">
                    <a:lumMod val="60000"/>
                    <a:lumOff val="40000"/>
                  </a:schemeClr>
                </a:solidFill>
              </a:rPr>
              <a:t>Type de support :</a:t>
            </a:r>
            <a:endParaRPr lang="fr-FR" b="1" dirty="0">
              <a:solidFill>
                <a:schemeClr val="tx2">
                  <a:lumMod val="60000"/>
                  <a:lumOff val="40000"/>
                </a:schemeClr>
              </a:solidFill>
            </a:endParaRPr>
          </a:p>
        </p:txBody>
      </p:sp>
      <p:sp>
        <p:nvSpPr>
          <p:cNvPr id="25" name="ZoneTexte 24"/>
          <p:cNvSpPr txBox="1"/>
          <p:nvPr/>
        </p:nvSpPr>
        <p:spPr>
          <a:xfrm>
            <a:off x="5508000" y="5148000"/>
            <a:ext cx="1045479" cy="369332"/>
          </a:xfrm>
          <a:prstGeom prst="rect">
            <a:avLst/>
          </a:prstGeom>
          <a:noFill/>
        </p:spPr>
        <p:txBody>
          <a:bodyPr wrap="none" rtlCol="0">
            <a:spAutoFit/>
          </a:bodyPr>
          <a:lstStyle/>
          <a:p>
            <a:r>
              <a:rPr lang="fr-FR" b="1" dirty="0" smtClean="0">
                <a:solidFill>
                  <a:schemeClr val="tx2">
                    <a:lumMod val="60000"/>
                    <a:lumOff val="40000"/>
                  </a:schemeClr>
                </a:solidFill>
              </a:rPr>
              <a:t>CD audio</a:t>
            </a:r>
            <a:endParaRPr lang="fr-FR" b="1" dirty="0">
              <a:solidFill>
                <a:schemeClr val="tx2">
                  <a:lumMod val="60000"/>
                  <a:lumOff val="40000"/>
                </a:schemeClr>
              </a:solidFill>
            </a:endParaRPr>
          </a:p>
        </p:txBody>
      </p:sp>
    </p:spTree>
    <p:extLst>
      <p:ext uri="{BB962C8B-B14F-4D97-AF65-F5344CB8AC3E}">
        <p14:creationId xmlns:p14="http://schemas.microsoft.com/office/powerpoint/2010/main" val="390194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4">
                    <a:lumMod val="75000"/>
                  </a:schemeClr>
                </a:solidFill>
              </a:rPr>
              <a:t>Zone de l’adresse</a:t>
            </a:r>
            <a:br>
              <a:rPr lang="fr-FR" dirty="0" smtClean="0">
                <a:solidFill>
                  <a:schemeClr val="accent4">
                    <a:lumMod val="75000"/>
                  </a:schemeClr>
                </a:solidFill>
              </a:rPr>
            </a:br>
            <a:r>
              <a:rPr lang="fr-FR" sz="1800" b="0" cap="none" dirty="0" smtClean="0"/>
              <a:t>fait suite au </a:t>
            </a:r>
            <a:r>
              <a:rPr lang="fr-FR" sz="1800" b="0" cap="none" dirty="0" err="1" smtClean="0"/>
              <a:t>j.e</a:t>
            </a:r>
            <a:r>
              <a:rPr lang="fr-FR" sz="1800" b="0" cap="none" dirty="0" smtClean="0"/>
              <a:t>-cours du 30/03/17</a:t>
            </a:r>
            <a:endParaRPr lang="fr-FR" b="0" cap="none" dirty="0"/>
          </a:p>
        </p:txBody>
      </p:sp>
    </p:spTree>
    <p:extLst>
      <p:ext uri="{BB962C8B-B14F-4D97-AF65-F5344CB8AC3E}">
        <p14:creationId xmlns:p14="http://schemas.microsoft.com/office/powerpoint/2010/main" val="3003989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chemeClr val="accent4">
                    <a:lumMod val="75000"/>
                  </a:schemeClr>
                </a:solidFill>
              </a:rPr>
              <a:t>Zone de l’adresse</a:t>
            </a:r>
            <a:endParaRPr lang="fr-FR" dirty="0"/>
          </a:p>
        </p:txBody>
      </p:sp>
      <p:sp>
        <p:nvSpPr>
          <p:cNvPr id="3" name="Espace réservé du contenu 2"/>
          <p:cNvSpPr>
            <a:spLocks noGrp="1"/>
          </p:cNvSpPr>
          <p:nvPr>
            <p:ph idx="1"/>
          </p:nvPr>
        </p:nvSpPr>
        <p:spPr>
          <a:xfrm>
            <a:off x="251520" y="1443669"/>
            <a:ext cx="8640960" cy="4361595"/>
          </a:xfrm>
        </p:spPr>
        <p:txBody>
          <a:bodyPr>
            <a:normAutofit fontScale="70000" lnSpcReduction="20000"/>
          </a:bodyPr>
          <a:lstStyle/>
          <a:p>
            <a:pPr marL="0" indent="0">
              <a:buNone/>
            </a:pPr>
            <a:r>
              <a:rPr lang="fr-FR" dirty="0"/>
              <a:t>A dater du 18 avril </a:t>
            </a:r>
            <a:r>
              <a:rPr lang="fr-FR" dirty="0" smtClean="0"/>
              <a:t>2017, l’application des règles RDA-FR dans </a:t>
            </a:r>
            <a:r>
              <a:rPr lang="fr-FR" dirty="0"/>
              <a:t>la description de la manifestation </a:t>
            </a:r>
            <a:r>
              <a:rPr lang="fr-FR" dirty="0" smtClean="0"/>
              <a:t>impose d’enregistrer</a:t>
            </a:r>
            <a:endParaRPr lang="fr-FR" dirty="0"/>
          </a:p>
          <a:p>
            <a:pPr marL="0" indent="0">
              <a:buNone/>
            </a:pPr>
            <a:endParaRPr lang="fr-FR" dirty="0" smtClean="0"/>
          </a:p>
          <a:p>
            <a:pPr lvl="1">
              <a:buFont typeface="Arial" panose="020B0604020202020204" pitchFamily="34" charset="0"/>
              <a:buChar char="•"/>
            </a:pPr>
            <a:r>
              <a:rPr lang="fr-FR" sz="3400" b="1" dirty="0" smtClean="0"/>
              <a:t>pour </a:t>
            </a:r>
            <a:r>
              <a:rPr lang="fr-FR" sz="3400" b="1" dirty="0"/>
              <a:t>les ressources publiées</a:t>
            </a:r>
            <a:r>
              <a:rPr lang="fr-FR" sz="3400" dirty="0"/>
              <a:t>, une </a:t>
            </a:r>
            <a:r>
              <a:rPr lang="fr-FR" sz="3400" b="1" dirty="0">
                <a:solidFill>
                  <a:schemeClr val="accent4">
                    <a:lumMod val="75000"/>
                  </a:schemeClr>
                </a:solidFill>
              </a:rPr>
              <a:t>mention de publication </a:t>
            </a:r>
            <a:r>
              <a:rPr lang="fr-FR" sz="3400" dirty="0"/>
              <a:t>susceptible d’être précisée par d’autres types de mention : </a:t>
            </a:r>
            <a:endParaRPr lang="fr-FR" sz="3400" dirty="0" smtClean="0"/>
          </a:p>
          <a:p>
            <a:pPr lvl="2"/>
            <a:r>
              <a:rPr lang="fr-FR" sz="2900" b="1" dirty="0" smtClean="0">
                <a:solidFill>
                  <a:schemeClr val="accent4">
                    <a:lumMod val="75000"/>
                  </a:schemeClr>
                </a:solidFill>
              </a:rPr>
              <a:t>Mention de diffusion / distribution</a:t>
            </a:r>
          </a:p>
          <a:p>
            <a:pPr lvl="2"/>
            <a:r>
              <a:rPr lang="fr-FR" sz="2900" b="1" dirty="0" smtClean="0">
                <a:solidFill>
                  <a:schemeClr val="accent4">
                    <a:lumMod val="75000"/>
                  </a:schemeClr>
                </a:solidFill>
              </a:rPr>
              <a:t>Mention de fabrication</a:t>
            </a:r>
          </a:p>
          <a:p>
            <a:pPr lvl="2"/>
            <a:r>
              <a:rPr lang="fr-FR" sz="2900" b="1" dirty="0" smtClean="0">
                <a:solidFill>
                  <a:schemeClr val="accent4">
                    <a:lumMod val="75000"/>
                  </a:schemeClr>
                </a:solidFill>
              </a:rPr>
              <a:t>Date de copyright / protection</a:t>
            </a:r>
          </a:p>
          <a:p>
            <a:pPr lvl="2"/>
            <a:endParaRPr lang="fr-FR" dirty="0" smtClean="0"/>
          </a:p>
          <a:p>
            <a:pPr lvl="1">
              <a:buFont typeface="Arial" panose="020B0604020202020204" pitchFamily="34" charset="0"/>
              <a:buChar char="•"/>
            </a:pPr>
            <a:r>
              <a:rPr lang="fr-FR" sz="3400" b="1" dirty="0" smtClean="0"/>
              <a:t>Pour les ressources non publiées ou à usage privé ou restreint</a:t>
            </a:r>
            <a:r>
              <a:rPr lang="fr-FR" sz="3400" dirty="0" smtClean="0"/>
              <a:t>, une mention de </a:t>
            </a:r>
            <a:r>
              <a:rPr lang="fr-FR" sz="3400" dirty="0" smtClean="0">
                <a:solidFill>
                  <a:srgbClr val="7030A0"/>
                </a:solidFill>
              </a:rPr>
              <a:t>production</a:t>
            </a:r>
            <a:r>
              <a:rPr lang="fr-FR" sz="3400" dirty="0" smtClean="0"/>
              <a:t> susceptible d’être précisée par : </a:t>
            </a:r>
          </a:p>
          <a:p>
            <a:pPr lvl="2"/>
            <a:r>
              <a:rPr lang="fr-FR" sz="2900" b="1" dirty="0">
                <a:solidFill>
                  <a:schemeClr val="accent4">
                    <a:lumMod val="75000"/>
                  </a:schemeClr>
                </a:solidFill>
              </a:rPr>
              <a:t>M</a:t>
            </a:r>
            <a:r>
              <a:rPr lang="fr-FR" sz="2900" b="1" dirty="0" smtClean="0">
                <a:solidFill>
                  <a:schemeClr val="accent4">
                    <a:lumMod val="75000"/>
                  </a:schemeClr>
                </a:solidFill>
              </a:rPr>
              <a:t>ention de fabrication</a:t>
            </a:r>
          </a:p>
          <a:p>
            <a:endParaRPr lang="fr-FR" dirty="0" smtClean="0"/>
          </a:p>
          <a:p>
            <a:pPr marL="0" indent="0">
              <a:buNone/>
            </a:pPr>
            <a:endParaRPr lang="fr-FR" dirty="0" smtClean="0"/>
          </a:p>
        </p:txBody>
      </p:sp>
      <p:pic>
        <p:nvPicPr>
          <p:cNvPr id="9"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0338" y="5805264"/>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979712" y="5719510"/>
            <a:ext cx="5367523" cy="936104"/>
          </a:xfrm>
          <a:prstGeom prst="rect">
            <a:avLst/>
          </a:prstGeom>
          <a:solidFill>
            <a:schemeClr val="accent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t>Cette application vaut pour </a:t>
            </a:r>
            <a:r>
              <a:rPr lang="fr-FR" sz="2000" b="1" dirty="0"/>
              <a:t>tout document </a:t>
            </a:r>
            <a:endParaRPr lang="fr-FR" sz="2000" b="1" dirty="0" smtClean="0"/>
          </a:p>
          <a:p>
            <a:pPr algn="ctr"/>
            <a:r>
              <a:rPr lang="fr-FR" sz="2000" b="1" u="sng" dirty="0" smtClean="0"/>
              <a:t>hors </a:t>
            </a:r>
            <a:r>
              <a:rPr lang="fr-FR" sz="2000" b="1" u="sng" dirty="0"/>
              <a:t>ressources continues</a:t>
            </a:r>
          </a:p>
        </p:txBody>
      </p:sp>
    </p:spTree>
    <p:extLst>
      <p:ext uri="{BB962C8B-B14F-4D97-AF65-F5344CB8AC3E}">
        <p14:creationId xmlns:p14="http://schemas.microsoft.com/office/powerpoint/2010/main" val="1135988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6118" y="1392210"/>
            <a:ext cx="8456362" cy="4997152"/>
          </a:xfrm>
        </p:spPr>
        <p:txBody>
          <a:bodyPr>
            <a:normAutofit/>
          </a:bodyPr>
          <a:lstStyle/>
          <a:p>
            <a:pPr marL="0" indent="0" algn="ctr">
              <a:buNone/>
            </a:pPr>
            <a:r>
              <a:rPr lang="fr-FR" sz="4600" b="1" dirty="0" smtClean="0">
                <a:solidFill>
                  <a:srgbClr val="C00000"/>
                </a:solidFill>
              </a:rPr>
              <a:t>Règles RDA.FR</a:t>
            </a:r>
          </a:p>
          <a:p>
            <a:pPr marL="0" indent="0" algn="ctr">
              <a:buNone/>
            </a:pPr>
            <a:endParaRPr lang="fr-FR" sz="4600" b="1" dirty="0" smtClean="0">
              <a:solidFill>
                <a:srgbClr val="C00000"/>
              </a:solidFill>
            </a:endParaRPr>
          </a:p>
          <a:p>
            <a:pPr algn="just">
              <a:buFont typeface="Wingdings" panose="05000000000000000000" pitchFamily="2" charset="2"/>
              <a:buChar char="q"/>
            </a:pPr>
            <a:r>
              <a:rPr lang="fr-FR" dirty="0" smtClean="0"/>
              <a:t> 2.7 Mention de production</a:t>
            </a:r>
          </a:p>
          <a:p>
            <a:pPr algn="just">
              <a:buFont typeface="Wingdings" panose="05000000000000000000" pitchFamily="2" charset="2"/>
              <a:buChar char="q"/>
            </a:pPr>
            <a:r>
              <a:rPr lang="fr-FR" dirty="0" smtClean="0"/>
              <a:t> 2.8 Mention de publication</a:t>
            </a:r>
          </a:p>
          <a:p>
            <a:pPr algn="just">
              <a:buFont typeface="Wingdings" panose="05000000000000000000" pitchFamily="2" charset="2"/>
              <a:buChar char="q"/>
            </a:pPr>
            <a:r>
              <a:rPr lang="fr-FR" dirty="0" smtClean="0"/>
              <a:t> 2.9 Mention de diffusion ou de distribution</a:t>
            </a:r>
          </a:p>
          <a:p>
            <a:pPr algn="just">
              <a:buFont typeface="Wingdings" panose="05000000000000000000" pitchFamily="2" charset="2"/>
              <a:buChar char="q"/>
            </a:pPr>
            <a:r>
              <a:rPr lang="fr-FR" dirty="0" smtClean="0"/>
              <a:t> 2.10 Mention de fabrication</a:t>
            </a:r>
          </a:p>
          <a:p>
            <a:pPr algn="just">
              <a:buFont typeface="Wingdings" panose="05000000000000000000" pitchFamily="2" charset="2"/>
              <a:buChar char="q"/>
            </a:pPr>
            <a:r>
              <a:rPr lang="fr-FR" dirty="0"/>
              <a:t> 2.11 </a:t>
            </a:r>
            <a:r>
              <a:rPr lang="fr-FR" dirty="0" smtClean="0"/>
              <a:t>Date </a:t>
            </a:r>
            <a:r>
              <a:rPr lang="fr-FR" dirty="0"/>
              <a:t>de copyright</a:t>
            </a:r>
            <a:endParaRPr lang="fr-FR" dirty="0" smtClean="0"/>
          </a:p>
          <a:p>
            <a:pPr algn="just">
              <a:buFont typeface="Wingdings" panose="05000000000000000000" pitchFamily="2" charset="2"/>
              <a:buChar char="q"/>
            </a:pPr>
            <a:endParaRPr lang="fr-FR" dirty="0" smtClean="0"/>
          </a:p>
          <a:p>
            <a:pPr>
              <a:buFont typeface="Wingdings" panose="05000000000000000000" pitchFamily="2" charset="2"/>
              <a:buChar char="q"/>
            </a:pPr>
            <a:endParaRPr lang="fr-FR" dirty="0"/>
          </a:p>
        </p:txBody>
      </p:sp>
      <p:sp>
        <p:nvSpPr>
          <p:cNvPr id="6" name="Titre 5"/>
          <p:cNvSpPr>
            <a:spLocks noGrp="1"/>
          </p:cNvSpPr>
          <p:nvPr>
            <p:ph type="title"/>
          </p:nvPr>
        </p:nvSpPr>
        <p:spPr/>
        <p:txBody>
          <a:bodyPr>
            <a:normAutofit/>
          </a:bodyPr>
          <a:lstStyle/>
          <a:p>
            <a:r>
              <a:rPr lang="fr-FR" b="1" cap="all" dirty="0">
                <a:solidFill>
                  <a:schemeClr val="accent4">
                    <a:lumMod val="75000"/>
                  </a:schemeClr>
                </a:solidFill>
              </a:rPr>
              <a:t>Zone de l’adresse</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8" name="ZoneTexte 7"/>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2.7—2.10</a:t>
            </a:r>
            <a:endParaRPr lang="fr-FR" b="1" dirty="0">
              <a:solidFill>
                <a:srgbClr val="C00000"/>
              </a:solidFill>
            </a:endParaRPr>
          </a:p>
        </p:txBody>
      </p:sp>
    </p:spTree>
    <p:extLst>
      <p:ext uri="{BB962C8B-B14F-4D97-AF65-F5344CB8AC3E}">
        <p14:creationId xmlns:p14="http://schemas.microsoft.com/office/powerpoint/2010/main" val="1673703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6118" y="1392210"/>
            <a:ext cx="8456362" cy="668638"/>
          </a:xfrm>
        </p:spPr>
        <p:txBody>
          <a:bodyPr>
            <a:normAutofit fontScale="92500" lnSpcReduction="20000"/>
          </a:bodyPr>
          <a:lstStyle/>
          <a:p>
            <a:pPr marL="0" indent="0" algn="ctr">
              <a:buNone/>
            </a:pPr>
            <a:r>
              <a:rPr lang="fr-FR" sz="4600" b="1" dirty="0" smtClean="0">
                <a:solidFill>
                  <a:srgbClr val="C00000"/>
                </a:solidFill>
              </a:rPr>
              <a:t>Application en catalogage</a:t>
            </a:r>
            <a:endParaRPr lang="fr-FR" dirty="0"/>
          </a:p>
        </p:txBody>
      </p:sp>
      <p:sp>
        <p:nvSpPr>
          <p:cNvPr id="6" name="Titre 5"/>
          <p:cNvSpPr>
            <a:spLocks noGrp="1"/>
          </p:cNvSpPr>
          <p:nvPr>
            <p:ph type="title"/>
          </p:nvPr>
        </p:nvSpPr>
        <p:spPr/>
        <p:txBody>
          <a:bodyPr>
            <a:normAutofit/>
          </a:bodyPr>
          <a:lstStyle/>
          <a:p>
            <a:r>
              <a:rPr lang="fr-FR" b="1" cap="all" dirty="0">
                <a:solidFill>
                  <a:schemeClr val="accent4">
                    <a:lumMod val="75000"/>
                  </a:schemeClr>
                </a:solidFill>
              </a:rPr>
              <a:t>Zone de l’adresse</a:t>
            </a: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8" name="ZoneTexte 7"/>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2.7—2.10</a:t>
            </a:r>
            <a:endParaRPr lang="fr-FR" b="1" dirty="0">
              <a:solidFill>
                <a:srgbClr val="C00000"/>
              </a:solidFill>
            </a:endParaRPr>
          </a:p>
        </p:txBody>
      </p:sp>
      <p:sp>
        <p:nvSpPr>
          <p:cNvPr id="9" name="Espace réservé du contenu 2"/>
          <p:cNvSpPr txBox="1">
            <a:spLocks/>
          </p:cNvSpPr>
          <p:nvPr/>
        </p:nvSpPr>
        <p:spPr>
          <a:xfrm>
            <a:off x="457200" y="2176264"/>
            <a:ext cx="8435280" cy="413305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r-FR" dirty="0" smtClean="0"/>
              <a:t>C’est désormais la </a:t>
            </a:r>
            <a:r>
              <a:rPr lang="fr-FR" dirty="0" smtClean="0">
                <a:solidFill>
                  <a:schemeClr val="accent1"/>
                </a:solidFill>
              </a:rPr>
              <a:t>zone </a:t>
            </a:r>
            <a:r>
              <a:rPr lang="fr-FR" b="1" dirty="0" smtClean="0">
                <a:solidFill>
                  <a:schemeClr val="accent1"/>
                </a:solidFill>
              </a:rPr>
              <a:t>214</a:t>
            </a:r>
            <a:r>
              <a:rPr lang="fr-FR" dirty="0" smtClean="0">
                <a:solidFill>
                  <a:schemeClr val="accent1"/>
                </a:solidFill>
              </a:rPr>
              <a:t> qui est utilisée </a:t>
            </a:r>
            <a:r>
              <a:rPr lang="fr-FR" dirty="0" smtClean="0"/>
              <a:t>pour enregistrer les données de l’adresse bibliographique </a:t>
            </a:r>
          </a:p>
          <a:p>
            <a:r>
              <a:rPr lang="fr-FR" dirty="0" smtClean="0"/>
              <a:t>La zone 214 </a:t>
            </a:r>
            <a:r>
              <a:rPr lang="fr-FR" dirty="0"/>
              <a:t>permet de répondre aux exigences de RDA-FR :</a:t>
            </a:r>
          </a:p>
          <a:p>
            <a:pPr lvl="1">
              <a:buFont typeface="Wingdings" panose="05000000000000000000" pitchFamily="2" charset="2"/>
              <a:buChar char="§"/>
            </a:pPr>
            <a:r>
              <a:rPr lang="fr-FR" dirty="0" smtClean="0"/>
              <a:t>RDA-FR </a:t>
            </a:r>
            <a:r>
              <a:rPr lang="fr-FR" dirty="0"/>
              <a:t>établit une distinction formelle entre les différents types de mention</a:t>
            </a:r>
          </a:p>
          <a:p>
            <a:pPr lvl="1">
              <a:buFont typeface="Wingdings" panose="05000000000000000000" pitchFamily="2" charset="2"/>
              <a:buChar char="§"/>
            </a:pPr>
            <a:r>
              <a:rPr lang="fr-FR" dirty="0"/>
              <a:t>RDA-FR permet, ou parfois impose, le cumul entre ces différents types de mention</a:t>
            </a:r>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0756" y="81541"/>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0938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4">
                    <a:lumMod val="75000"/>
                  </a:schemeClr>
                </a:solidFill>
              </a:rPr>
              <a:t>Zone </a:t>
            </a:r>
            <a:r>
              <a:rPr lang="fr-FR" dirty="0" err="1" smtClean="0">
                <a:solidFill>
                  <a:schemeClr val="accent4">
                    <a:lumMod val="75000"/>
                  </a:schemeClr>
                </a:solidFill>
              </a:rPr>
              <a:t>Unimarc</a:t>
            </a:r>
            <a:r>
              <a:rPr lang="fr-FR" dirty="0" smtClean="0">
                <a:solidFill>
                  <a:schemeClr val="accent4">
                    <a:lumMod val="75000"/>
                  </a:schemeClr>
                </a:solidFill>
              </a:rPr>
              <a:t> 214</a:t>
            </a:r>
            <a:br>
              <a:rPr lang="fr-FR" dirty="0" smtClean="0">
                <a:solidFill>
                  <a:schemeClr val="accent4">
                    <a:lumMod val="75000"/>
                  </a:schemeClr>
                </a:solidFill>
              </a:rPr>
            </a:br>
            <a:endParaRPr lang="fr-FR" b="0" cap="none" dirty="0"/>
          </a:p>
        </p:txBody>
      </p:sp>
    </p:spTree>
    <p:extLst>
      <p:ext uri="{BB962C8B-B14F-4D97-AF65-F5344CB8AC3E}">
        <p14:creationId xmlns:p14="http://schemas.microsoft.com/office/powerpoint/2010/main" val="1433750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smtClean="0">
                <a:solidFill>
                  <a:schemeClr val="tx2">
                    <a:lumMod val="60000"/>
                    <a:lumOff val="40000"/>
                  </a:schemeClr>
                </a:solidFill>
              </a:rPr>
              <a:t>Rappels (1)</a:t>
            </a:r>
          </a:p>
        </p:txBody>
      </p:sp>
      <p:sp>
        <p:nvSpPr>
          <p:cNvPr id="16387" name="Espace réservé du contenu 2"/>
          <p:cNvSpPr>
            <a:spLocks noGrp="1"/>
          </p:cNvSpPr>
          <p:nvPr>
            <p:ph idx="1"/>
          </p:nvPr>
        </p:nvSpPr>
        <p:spPr>
          <a:xfrm>
            <a:off x="428624" y="1556792"/>
            <a:ext cx="8535864" cy="4310608"/>
          </a:xfrm>
        </p:spPr>
        <p:txBody>
          <a:bodyPr/>
          <a:lstStyle/>
          <a:p>
            <a:pPr eaLnBrk="1" fontAlgn="auto" hangingPunct="1">
              <a:spcAft>
                <a:spcPts val="0"/>
              </a:spcAft>
              <a:buFont typeface="Arial" pitchFamily="34" charset="0"/>
              <a:buChar char="•"/>
              <a:defRPr/>
            </a:pPr>
            <a:endParaRPr lang="fr-FR" dirty="0" smtClean="0">
              <a:solidFill>
                <a:schemeClr val="bg2">
                  <a:lumMod val="25000"/>
                </a:schemeClr>
              </a:solidFill>
            </a:endParaRPr>
          </a:p>
          <a:p>
            <a:pPr marL="0" indent="0" eaLnBrk="1" fontAlgn="auto" hangingPunct="1">
              <a:spcAft>
                <a:spcPts val="0"/>
              </a:spcAft>
              <a:buNone/>
              <a:defRPr/>
            </a:pPr>
            <a:endParaRPr lang="fr-FR" dirty="0">
              <a:solidFill>
                <a:schemeClr val="bg2">
                  <a:lumMod val="25000"/>
                </a:schemeClr>
              </a:solidFill>
            </a:endParaRPr>
          </a:p>
          <a:p>
            <a:pPr marL="0" indent="0" eaLnBrk="1" fontAlgn="auto" hangingPunct="1">
              <a:spcAft>
                <a:spcPts val="0"/>
              </a:spcAft>
              <a:buNone/>
              <a:defRPr/>
            </a:pPr>
            <a:endParaRPr lang="fr-FR" dirty="0">
              <a:solidFill>
                <a:schemeClr val="bg2">
                  <a:lumMod val="25000"/>
                </a:schemeClr>
              </a:solidFill>
            </a:endParaRPr>
          </a:p>
          <a:p>
            <a:pPr marL="0" indent="0" eaLnBrk="1" fontAlgn="auto" hangingPunct="1">
              <a:spcAft>
                <a:spcPts val="0"/>
              </a:spcAft>
              <a:buNone/>
              <a:defRPr/>
            </a:pPr>
            <a:endParaRPr lang="fr-FR" dirty="0" smtClean="0">
              <a:solidFill>
                <a:schemeClr val="bg2">
                  <a:lumMod val="25000"/>
                </a:schemeClr>
              </a:solidFill>
            </a:endParaRPr>
          </a:p>
        </p:txBody>
      </p:sp>
      <p:sp>
        <p:nvSpPr>
          <p:cNvPr id="3" name="ZoneTexte 2"/>
          <p:cNvSpPr txBox="1"/>
          <p:nvPr/>
        </p:nvSpPr>
        <p:spPr>
          <a:xfrm>
            <a:off x="-60064" y="2060848"/>
            <a:ext cx="9264128" cy="2677656"/>
          </a:xfrm>
          <a:prstGeom prst="rect">
            <a:avLst/>
          </a:prstGeom>
          <a:noFill/>
        </p:spPr>
        <p:txBody>
          <a:bodyPr wrap="square" lIns="72000" rIns="72000" rtlCol="0">
            <a:spAutoFit/>
          </a:bodyPr>
          <a:lstStyle/>
          <a:p>
            <a:pPr algn="ctr"/>
            <a:r>
              <a:rPr lang="fr-FR" sz="3200" dirty="0"/>
              <a:t>Ce </a:t>
            </a:r>
            <a:r>
              <a:rPr lang="fr-FR" sz="3200" dirty="0" err="1"/>
              <a:t>J.e</a:t>
            </a:r>
            <a:r>
              <a:rPr lang="fr-FR" sz="3200" dirty="0"/>
              <a:t>-cours fait suite à celui du 30 mars 2017 </a:t>
            </a:r>
            <a:endParaRPr lang="fr-FR" sz="2100" dirty="0"/>
          </a:p>
          <a:p>
            <a:pPr algn="ctr"/>
            <a:r>
              <a:rPr lang="fr-FR" sz="3600" dirty="0">
                <a:solidFill>
                  <a:schemeClr val="accent5">
                    <a:lumMod val="75000"/>
                  </a:schemeClr>
                </a:solidFill>
              </a:rPr>
              <a:t>« Définitions des notions de la</a:t>
            </a:r>
            <a:r>
              <a:rPr lang="fr-FR" sz="2700" dirty="0">
                <a:solidFill>
                  <a:schemeClr val="accent5">
                    <a:lumMod val="75000"/>
                  </a:schemeClr>
                </a:solidFill>
              </a:rPr>
              <a:t>  </a:t>
            </a:r>
            <a:r>
              <a:rPr lang="fr-FR" sz="3600" dirty="0">
                <a:solidFill>
                  <a:schemeClr val="accent5">
                    <a:lumMod val="75000"/>
                  </a:schemeClr>
                </a:solidFill>
              </a:rPr>
              <a:t>zone de l’adresse »</a:t>
            </a:r>
            <a:endParaRPr lang="fr-FR" sz="2700" dirty="0">
              <a:solidFill>
                <a:schemeClr val="accent5">
                  <a:lumMod val="75000"/>
                </a:schemeClr>
              </a:solidFill>
            </a:endParaRPr>
          </a:p>
          <a:p>
            <a:pPr algn="ctr"/>
            <a:r>
              <a:rPr lang="fr-FR" sz="3200" dirty="0" smtClean="0"/>
              <a:t>en </a:t>
            </a:r>
            <a:r>
              <a:rPr lang="fr-FR" sz="3200" dirty="0"/>
              <a:t>précisant les modalités d’application </a:t>
            </a:r>
            <a:endParaRPr lang="fr-FR" sz="2100" dirty="0"/>
          </a:p>
          <a:p>
            <a:pPr algn="ctr"/>
            <a:r>
              <a:rPr lang="fr-FR" sz="3200" dirty="0"/>
              <a:t>des nouveaux éléments de RDA-FR dans le </a:t>
            </a:r>
            <a:r>
              <a:rPr lang="fr-FR" sz="3200" dirty="0" err="1" smtClean="0"/>
              <a:t>Sudoc</a:t>
            </a:r>
            <a:endParaRPr lang="fr-FR" sz="2100" dirty="0"/>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a:bodyPr>
          <a:lstStyle/>
          <a:p>
            <a:r>
              <a:rPr lang="fr-FR" dirty="0" smtClean="0">
                <a:solidFill>
                  <a:schemeClr val="accent4">
                    <a:lumMod val="75000"/>
                  </a:schemeClr>
                </a:solidFill>
              </a:rPr>
              <a:t>Zone </a:t>
            </a:r>
            <a:r>
              <a:rPr lang="fr-FR" dirty="0" err="1">
                <a:solidFill>
                  <a:schemeClr val="accent4">
                    <a:lumMod val="75000"/>
                  </a:schemeClr>
                </a:solidFill>
              </a:rPr>
              <a:t>U</a:t>
            </a:r>
            <a:r>
              <a:rPr lang="fr-FR" dirty="0" err="1" smtClean="0">
                <a:solidFill>
                  <a:schemeClr val="accent4">
                    <a:lumMod val="75000"/>
                  </a:schemeClr>
                </a:solidFill>
              </a:rPr>
              <a:t>nimarc</a:t>
            </a:r>
            <a:r>
              <a:rPr lang="fr-FR" dirty="0" smtClean="0">
                <a:solidFill>
                  <a:schemeClr val="accent4">
                    <a:lumMod val="75000"/>
                  </a:schemeClr>
                </a:solidFill>
              </a:rPr>
              <a:t> 214</a:t>
            </a:r>
            <a:endParaRPr lang="fr-FR" dirty="0">
              <a:solidFill>
                <a:schemeClr val="accent4">
                  <a:lumMod val="75000"/>
                </a:schemeClr>
              </a:solidFill>
            </a:endParaRPr>
          </a:p>
        </p:txBody>
      </p:sp>
      <p:sp>
        <p:nvSpPr>
          <p:cNvPr id="3" name="Espace réservé du contenu 2"/>
          <p:cNvSpPr>
            <a:spLocks noGrp="1"/>
          </p:cNvSpPr>
          <p:nvPr>
            <p:ph idx="1"/>
          </p:nvPr>
        </p:nvSpPr>
        <p:spPr>
          <a:xfrm>
            <a:off x="467440" y="1269351"/>
            <a:ext cx="8424936" cy="4896544"/>
          </a:xfrm>
        </p:spPr>
        <p:txBody>
          <a:bodyPr>
            <a:normAutofit/>
          </a:bodyPr>
          <a:lstStyle/>
          <a:p>
            <a:pPr marL="0" indent="0" algn="ctr">
              <a:buNone/>
            </a:pPr>
            <a:endParaRPr lang="fr-FR" sz="1200" b="1" dirty="0" smtClean="0">
              <a:solidFill>
                <a:srgbClr val="C00000"/>
              </a:solidFill>
            </a:endParaRPr>
          </a:p>
          <a:p>
            <a:pPr marL="0" indent="0" algn="ctr">
              <a:buNone/>
            </a:pPr>
            <a:endParaRPr lang="fr-FR" sz="1200" b="1" dirty="0" smtClean="0">
              <a:solidFill>
                <a:srgbClr val="C00000"/>
              </a:solidFill>
            </a:endParaRPr>
          </a:p>
          <a:p>
            <a:r>
              <a:rPr lang="fr-FR" dirty="0" smtClean="0"/>
              <a:t>La zone 214, validée par le Permanent </a:t>
            </a:r>
            <a:r>
              <a:rPr lang="fr-FR" dirty="0" err="1" smtClean="0"/>
              <a:t>Unimarc</a:t>
            </a:r>
            <a:r>
              <a:rPr lang="fr-FR" dirty="0" smtClean="0"/>
              <a:t> </a:t>
            </a:r>
            <a:r>
              <a:rPr lang="fr-FR" dirty="0" err="1" smtClean="0"/>
              <a:t>Committee</a:t>
            </a:r>
            <a:r>
              <a:rPr lang="fr-FR" dirty="0" smtClean="0"/>
              <a:t> en 2019, est créée sur le modèle de la zone Marc21 264</a:t>
            </a:r>
            <a:endParaRPr lang="fr-FR" sz="2400" dirty="0" smtClean="0"/>
          </a:p>
          <a:p>
            <a:pPr lvl="1" algn="just">
              <a:buFont typeface="Wingdings" panose="05000000000000000000" pitchFamily="2" charset="2"/>
              <a:buChar char="§"/>
            </a:pPr>
            <a:r>
              <a:rPr lang="fr-FR" dirty="0" smtClean="0">
                <a:solidFill>
                  <a:srgbClr val="C00000"/>
                </a:solidFill>
              </a:rPr>
              <a:t> Abandon </a:t>
            </a:r>
            <a:r>
              <a:rPr lang="fr-FR" b="1" dirty="0" smtClean="0">
                <a:solidFill>
                  <a:srgbClr val="C00000"/>
                </a:solidFill>
              </a:rPr>
              <a:t>en </a:t>
            </a:r>
            <a:r>
              <a:rPr lang="fr-FR" b="1" dirty="0">
                <a:solidFill>
                  <a:srgbClr val="C00000"/>
                </a:solidFill>
              </a:rPr>
              <a:t>création</a:t>
            </a:r>
            <a:r>
              <a:rPr lang="fr-FR" dirty="0">
                <a:solidFill>
                  <a:srgbClr val="C00000"/>
                </a:solidFill>
              </a:rPr>
              <a:t> </a:t>
            </a:r>
            <a:r>
              <a:rPr lang="fr-FR" dirty="0"/>
              <a:t>de la zone 210 pour tous les </a:t>
            </a:r>
            <a:r>
              <a:rPr lang="fr-FR" dirty="0" smtClean="0"/>
              <a:t>documents</a:t>
            </a:r>
            <a:endParaRPr lang="fr-FR" b="1" u="sng" dirty="0"/>
          </a:p>
          <a:p>
            <a:pPr lvl="1">
              <a:buFont typeface="Wingdings" panose="05000000000000000000" pitchFamily="2" charset="2"/>
              <a:buChar char="§"/>
            </a:pPr>
            <a:r>
              <a:rPr lang="fr-FR" dirty="0"/>
              <a:t> </a:t>
            </a:r>
            <a:r>
              <a:rPr lang="fr-FR" dirty="0" smtClean="0"/>
              <a:t>Export* vers les SGB </a:t>
            </a:r>
            <a:r>
              <a:rPr lang="fr-FR" dirty="0"/>
              <a:t>en </a:t>
            </a:r>
            <a:r>
              <a:rPr lang="fr-FR" dirty="0" smtClean="0"/>
              <a:t>214 </a:t>
            </a:r>
            <a:r>
              <a:rPr lang="fr-FR" dirty="0"/>
              <a:t>(</a:t>
            </a:r>
            <a:r>
              <a:rPr lang="fr-FR" dirty="0" err="1"/>
              <a:t>Unimarc</a:t>
            </a:r>
            <a:r>
              <a:rPr lang="fr-FR" dirty="0"/>
              <a:t>) ou en 264 (</a:t>
            </a:r>
            <a:r>
              <a:rPr lang="fr-FR" dirty="0" smtClean="0"/>
              <a:t>Marc21)</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79366"/>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sp>
        <p:nvSpPr>
          <p:cNvPr id="4" name="ZoneTexte 3"/>
          <p:cNvSpPr txBox="1"/>
          <p:nvPr/>
        </p:nvSpPr>
        <p:spPr>
          <a:xfrm>
            <a:off x="474600" y="6154979"/>
            <a:ext cx="8496944" cy="353943"/>
          </a:xfrm>
          <a:prstGeom prst="rect">
            <a:avLst/>
          </a:prstGeom>
          <a:noFill/>
        </p:spPr>
        <p:txBody>
          <a:bodyPr wrap="square" rtlCol="0">
            <a:spAutoFit/>
          </a:bodyPr>
          <a:lstStyle/>
          <a:p>
            <a:r>
              <a:rPr lang="fr-FR" sz="1700" dirty="0" smtClean="0"/>
              <a:t>*Export temporaire vers les SGB qui le souhaitent en 210 (proposé jusqu’en septembre 2020)</a:t>
            </a:r>
            <a:endParaRPr lang="fr-FR" sz="1700" dirty="0"/>
          </a:p>
        </p:txBody>
      </p:sp>
    </p:spTree>
    <p:extLst>
      <p:ext uri="{BB962C8B-B14F-4D97-AF65-F5344CB8AC3E}">
        <p14:creationId xmlns:p14="http://schemas.microsoft.com/office/powerpoint/2010/main" val="179163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a:bodyPr>
          <a:lstStyle/>
          <a:p>
            <a:r>
              <a:rPr lang="fr-FR" dirty="0" smtClean="0">
                <a:solidFill>
                  <a:schemeClr val="accent4">
                    <a:lumMod val="75000"/>
                  </a:schemeClr>
                </a:solidFill>
              </a:rPr>
              <a:t>Zone </a:t>
            </a:r>
            <a:r>
              <a:rPr lang="fr-FR" dirty="0" err="1" smtClean="0">
                <a:solidFill>
                  <a:schemeClr val="accent4">
                    <a:lumMod val="75000"/>
                  </a:schemeClr>
                </a:solidFill>
              </a:rPr>
              <a:t>Unimarc</a:t>
            </a:r>
            <a:r>
              <a:rPr lang="fr-FR" dirty="0" smtClean="0">
                <a:solidFill>
                  <a:schemeClr val="accent4">
                    <a:lumMod val="75000"/>
                  </a:schemeClr>
                </a:solidFill>
              </a:rPr>
              <a:t> 214</a:t>
            </a:r>
            <a:endParaRPr lang="fr-FR" dirty="0">
              <a:solidFill>
                <a:schemeClr val="accent4">
                  <a:lumMod val="75000"/>
                </a:schemeClr>
              </a:solidFill>
            </a:endParaRPr>
          </a:p>
        </p:txBody>
      </p:sp>
      <p:sp>
        <p:nvSpPr>
          <p:cNvPr id="3" name="Espace réservé du contenu 2"/>
          <p:cNvSpPr>
            <a:spLocks noGrp="1"/>
          </p:cNvSpPr>
          <p:nvPr>
            <p:ph idx="1"/>
          </p:nvPr>
        </p:nvSpPr>
        <p:spPr>
          <a:xfrm>
            <a:off x="467440" y="1269351"/>
            <a:ext cx="8424936" cy="4896544"/>
          </a:xfrm>
        </p:spPr>
        <p:txBody>
          <a:bodyPr>
            <a:normAutofit/>
          </a:bodyPr>
          <a:lstStyle/>
          <a:p>
            <a:pPr marL="0" indent="0" algn="ctr">
              <a:buNone/>
            </a:pPr>
            <a:endParaRPr lang="fr-FR" sz="1200" b="1" dirty="0" smtClean="0">
              <a:solidFill>
                <a:srgbClr val="C00000"/>
              </a:solidFill>
            </a:endParaRPr>
          </a:p>
          <a:p>
            <a:r>
              <a:rPr lang="fr-FR" dirty="0" smtClean="0"/>
              <a:t>La zone 214 est </a:t>
            </a:r>
            <a:r>
              <a:rPr lang="fr-FR" b="1" dirty="0" smtClean="0"/>
              <a:t>répétable</a:t>
            </a:r>
          </a:p>
          <a:p>
            <a:pPr lvl="1">
              <a:buFont typeface="Wingdings" panose="05000000000000000000" pitchFamily="2" charset="2"/>
              <a:buChar char="§"/>
            </a:pPr>
            <a:r>
              <a:rPr lang="fr-FR" sz="3200" dirty="0" smtClean="0"/>
              <a:t>lorsque l’enregistrement de </a:t>
            </a:r>
            <a:r>
              <a:rPr lang="fr-FR" sz="3200" dirty="0" smtClean="0">
                <a:solidFill>
                  <a:schemeClr val="accent1">
                    <a:lumMod val="75000"/>
                  </a:schemeClr>
                </a:solidFill>
              </a:rPr>
              <a:t>plusieurs mentions complémentaires </a:t>
            </a:r>
            <a:r>
              <a:rPr lang="fr-FR" sz="3200" dirty="0" smtClean="0"/>
              <a:t>est nécessaire</a:t>
            </a:r>
          </a:p>
          <a:p>
            <a:pPr lvl="1">
              <a:buFont typeface="Wingdings" panose="05000000000000000000" pitchFamily="2" charset="2"/>
              <a:buChar char="§"/>
            </a:pPr>
            <a:endParaRPr lang="fr-FR" sz="3200" dirty="0" smtClean="0"/>
          </a:p>
          <a:p>
            <a:pPr lvl="1">
              <a:buFont typeface="Wingdings" panose="05000000000000000000" pitchFamily="2" charset="2"/>
              <a:buChar char="§"/>
            </a:pPr>
            <a:r>
              <a:rPr lang="fr-FR" sz="3200" dirty="0" smtClean="0"/>
              <a:t>Pour doubler une </a:t>
            </a:r>
            <a:r>
              <a:rPr lang="fr-FR" sz="3200" dirty="0" smtClean="0">
                <a:solidFill>
                  <a:schemeClr val="accent1">
                    <a:lumMod val="75000"/>
                  </a:schemeClr>
                </a:solidFill>
              </a:rPr>
              <a:t>mention enregistrée en caractères non latins </a:t>
            </a:r>
            <a:r>
              <a:rPr lang="fr-FR" sz="3200" dirty="0" smtClean="0"/>
              <a:t>($6 / $7)</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spTree>
    <p:extLst>
      <p:ext uri="{BB962C8B-B14F-4D97-AF65-F5344CB8AC3E}">
        <p14:creationId xmlns:p14="http://schemas.microsoft.com/office/powerpoint/2010/main" val="4222028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a:bodyPr>
          <a:lstStyle/>
          <a:p>
            <a:r>
              <a:rPr lang="fr-FR" dirty="0" smtClean="0">
                <a:solidFill>
                  <a:schemeClr val="accent4">
                    <a:lumMod val="75000"/>
                  </a:schemeClr>
                </a:solidFill>
              </a:rPr>
              <a:t>Structure de la zone 214</a:t>
            </a:r>
            <a:endParaRPr lang="fr-FR" dirty="0">
              <a:solidFill>
                <a:schemeClr val="accent4">
                  <a:lumMod val="75000"/>
                </a:schemeClr>
              </a:solidFill>
            </a:endParaRPr>
          </a:p>
        </p:txBody>
      </p:sp>
      <p:sp>
        <p:nvSpPr>
          <p:cNvPr id="3" name="Espace réservé du contenu 2"/>
          <p:cNvSpPr>
            <a:spLocks noGrp="1"/>
          </p:cNvSpPr>
          <p:nvPr>
            <p:ph idx="1"/>
          </p:nvPr>
        </p:nvSpPr>
        <p:spPr>
          <a:xfrm>
            <a:off x="323528" y="1269350"/>
            <a:ext cx="8568848" cy="5472018"/>
          </a:xfrm>
        </p:spPr>
        <p:txBody>
          <a:bodyPr>
            <a:normAutofit fontScale="77500" lnSpcReduction="20000"/>
          </a:bodyPr>
          <a:lstStyle/>
          <a:p>
            <a:pPr marL="0" indent="0" algn="ctr">
              <a:buNone/>
            </a:pPr>
            <a:endParaRPr lang="fr-FR" sz="1200" b="1" dirty="0" smtClean="0">
              <a:solidFill>
                <a:srgbClr val="C00000"/>
              </a:solidFill>
            </a:endParaRPr>
          </a:p>
          <a:p>
            <a:pPr algn="just"/>
            <a:r>
              <a:rPr lang="fr-FR" dirty="0" smtClean="0"/>
              <a:t>Indicateurs </a:t>
            </a:r>
          </a:p>
          <a:p>
            <a:pPr lvl="1" algn="just">
              <a:buNone/>
            </a:pPr>
            <a:endParaRPr lang="fr-FR" dirty="0" smtClean="0"/>
          </a:p>
          <a:p>
            <a:pPr lvl="1" algn="just">
              <a:buNone/>
            </a:pPr>
            <a:r>
              <a:rPr lang="fr-FR" dirty="0" err="1" smtClean="0"/>
              <a:t>Ind</a:t>
            </a:r>
            <a:r>
              <a:rPr lang="fr-FR" dirty="0"/>
              <a:t>. 1 : </a:t>
            </a:r>
            <a:r>
              <a:rPr lang="fr-FR" sz="2500" b="1" i="1" dirty="0" smtClean="0"/>
              <a:t>réservé aux ressources continues</a:t>
            </a:r>
          </a:p>
          <a:p>
            <a:pPr lvl="1" algn="just">
              <a:buNone/>
            </a:pPr>
            <a:r>
              <a:rPr lang="fr-FR" b="1" dirty="0" smtClean="0">
                <a:solidFill>
                  <a:schemeClr val="accent6">
                    <a:lumMod val="75000"/>
                  </a:schemeClr>
                </a:solidFill>
              </a:rPr>
              <a:t># 	</a:t>
            </a:r>
            <a:r>
              <a:rPr lang="fr-FR" dirty="0" smtClean="0"/>
              <a:t>Non applicable / Mention du 1</a:t>
            </a:r>
            <a:r>
              <a:rPr lang="fr-FR" baseline="30000" dirty="0" smtClean="0"/>
              <a:t>er</a:t>
            </a:r>
            <a:r>
              <a:rPr lang="fr-FR" dirty="0" smtClean="0"/>
              <a:t> producteur, éditeur, distributeur…</a:t>
            </a:r>
            <a:endParaRPr lang="fr-FR" b="1" i="1" dirty="0"/>
          </a:p>
          <a:p>
            <a:pPr lvl="1" algn="just">
              <a:buNone/>
            </a:pPr>
            <a:r>
              <a:rPr lang="fr-FR" b="1" dirty="0">
                <a:solidFill>
                  <a:schemeClr val="accent6">
                    <a:lumMod val="75000"/>
                  </a:schemeClr>
                </a:solidFill>
              </a:rPr>
              <a:t>0</a:t>
            </a:r>
            <a:r>
              <a:rPr lang="fr-FR" dirty="0"/>
              <a:t>	</a:t>
            </a:r>
            <a:r>
              <a:rPr lang="fr-FR" dirty="0" smtClean="0"/>
              <a:t>Adresse de départ ou intermédiaire</a:t>
            </a:r>
            <a:endParaRPr lang="fr-FR" dirty="0"/>
          </a:p>
          <a:p>
            <a:pPr lvl="1" algn="just">
              <a:buNone/>
            </a:pPr>
            <a:r>
              <a:rPr lang="fr-FR" b="1" dirty="0">
                <a:solidFill>
                  <a:schemeClr val="accent6">
                    <a:lumMod val="75000"/>
                  </a:schemeClr>
                </a:solidFill>
              </a:rPr>
              <a:t>1</a:t>
            </a:r>
            <a:r>
              <a:rPr lang="fr-FR" dirty="0"/>
              <a:t>	</a:t>
            </a:r>
            <a:r>
              <a:rPr lang="fr-FR" dirty="0" smtClean="0"/>
              <a:t>Adresse courante ou dernière adresse</a:t>
            </a:r>
            <a:endParaRPr lang="fr-FR" dirty="0"/>
          </a:p>
          <a:p>
            <a:pPr lvl="1" algn="just">
              <a:buNone/>
            </a:pPr>
            <a:endParaRPr lang="fr-FR" dirty="0" smtClean="0"/>
          </a:p>
          <a:p>
            <a:pPr lvl="1" algn="just">
              <a:buNone/>
            </a:pPr>
            <a:r>
              <a:rPr lang="fr-FR" dirty="0" err="1" smtClean="0"/>
              <a:t>Ind</a:t>
            </a:r>
            <a:r>
              <a:rPr lang="fr-FR" dirty="0"/>
              <a:t>. 2 </a:t>
            </a:r>
            <a:r>
              <a:rPr lang="fr-FR" dirty="0" smtClean="0"/>
              <a:t>: </a:t>
            </a:r>
            <a:r>
              <a:rPr lang="fr-FR" sz="2400" b="1" i="1" dirty="0" smtClean="0"/>
              <a:t>permet de coder le type de mention enregistrée</a:t>
            </a:r>
            <a:endParaRPr lang="fr-FR" sz="2400" b="1" i="1" dirty="0"/>
          </a:p>
          <a:p>
            <a:pPr lvl="1" algn="just">
              <a:buNone/>
            </a:pPr>
            <a:r>
              <a:rPr lang="fr-FR" b="1" dirty="0">
                <a:solidFill>
                  <a:schemeClr val="accent6">
                    <a:lumMod val="75000"/>
                  </a:schemeClr>
                </a:solidFill>
              </a:rPr>
              <a:t>0</a:t>
            </a:r>
            <a:r>
              <a:rPr lang="fr-FR" dirty="0"/>
              <a:t>	La zone contient une mention de publication</a:t>
            </a:r>
          </a:p>
          <a:p>
            <a:pPr lvl="1" algn="just">
              <a:buNone/>
            </a:pPr>
            <a:r>
              <a:rPr lang="fr-FR" b="1" dirty="0">
                <a:solidFill>
                  <a:schemeClr val="accent6">
                    <a:lumMod val="75000"/>
                  </a:schemeClr>
                </a:solidFill>
              </a:rPr>
              <a:t>1</a:t>
            </a:r>
            <a:r>
              <a:rPr lang="fr-FR" dirty="0"/>
              <a:t>	La zone contient une mention de production</a:t>
            </a:r>
          </a:p>
          <a:p>
            <a:pPr lvl="1" algn="just">
              <a:buNone/>
            </a:pPr>
            <a:r>
              <a:rPr lang="fr-FR" b="1" dirty="0">
                <a:solidFill>
                  <a:schemeClr val="accent6">
                    <a:lumMod val="75000"/>
                  </a:schemeClr>
                </a:solidFill>
              </a:rPr>
              <a:t>2</a:t>
            </a:r>
            <a:r>
              <a:rPr lang="fr-FR" dirty="0"/>
              <a:t>	La zone contient une mention de </a:t>
            </a:r>
            <a:r>
              <a:rPr lang="fr-FR" dirty="0" smtClean="0"/>
              <a:t>diffusion / distribution</a:t>
            </a:r>
            <a:endParaRPr lang="fr-FR" dirty="0"/>
          </a:p>
          <a:p>
            <a:pPr lvl="1" algn="just">
              <a:buNone/>
            </a:pPr>
            <a:r>
              <a:rPr lang="fr-FR" b="1" dirty="0" smtClean="0">
                <a:solidFill>
                  <a:schemeClr val="accent6">
                    <a:lumMod val="75000"/>
                  </a:schemeClr>
                </a:solidFill>
              </a:rPr>
              <a:t>3</a:t>
            </a:r>
            <a:r>
              <a:rPr lang="fr-FR" dirty="0" smtClean="0"/>
              <a:t>	La </a:t>
            </a:r>
            <a:r>
              <a:rPr lang="fr-FR" dirty="0"/>
              <a:t>zone contient une mention de </a:t>
            </a:r>
            <a:r>
              <a:rPr lang="fr-FR" dirty="0" smtClean="0"/>
              <a:t>fabrication / impression</a:t>
            </a:r>
          </a:p>
          <a:p>
            <a:pPr lvl="1" algn="just">
              <a:buNone/>
            </a:pPr>
            <a:r>
              <a:rPr lang="fr-FR" b="1" dirty="0" smtClean="0">
                <a:solidFill>
                  <a:schemeClr val="accent6">
                    <a:lumMod val="75000"/>
                  </a:schemeClr>
                </a:solidFill>
              </a:rPr>
              <a:t>4</a:t>
            </a:r>
            <a:r>
              <a:rPr lang="fr-FR" dirty="0" smtClean="0"/>
              <a:t>	La </a:t>
            </a:r>
            <a:r>
              <a:rPr lang="fr-FR" dirty="0"/>
              <a:t>zone contient une date de copyright ou de </a:t>
            </a:r>
            <a:r>
              <a:rPr lang="fr-FR" dirty="0" smtClean="0"/>
              <a:t>protection</a:t>
            </a:r>
          </a:p>
          <a:p>
            <a:pPr lvl="1" algn="just">
              <a:buNone/>
            </a:pPr>
            <a:r>
              <a:rPr lang="fr-FR" b="1" dirty="0" smtClean="0">
                <a:solidFill>
                  <a:schemeClr val="accent6">
                    <a:lumMod val="75000"/>
                  </a:schemeClr>
                </a:solidFill>
              </a:rPr>
              <a:t># </a:t>
            </a:r>
            <a:r>
              <a:rPr lang="fr-FR" dirty="0" smtClean="0"/>
              <a:t>La zone contient une adresse bibliographique (réservé au livre ancien)</a:t>
            </a:r>
            <a:endParaRPr lang="fr-FR" dirty="0"/>
          </a:p>
          <a:p>
            <a:pPr lvl="1" algn="just">
              <a:buNone/>
            </a:pPr>
            <a:endParaRPr lang="fr-FR" dirty="0" smtClean="0"/>
          </a:p>
        </p:txBody>
      </p:sp>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8204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a:bodyPr>
          <a:lstStyle/>
          <a:p>
            <a:r>
              <a:rPr lang="fr-FR" dirty="0" smtClean="0">
                <a:solidFill>
                  <a:schemeClr val="accent4">
                    <a:lumMod val="75000"/>
                  </a:schemeClr>
                </a:solidFill>
              </a:rPr>
              <a:t>Structure de la zone 214</a:t>
            </a:r>
            <a:endParaRPr lang="fr-FR" dirty="0">
              <a:solidFill>
                <a:schemeClr val="accent4">
                  <a:lumMod val="75000"/>
                </a:schemeClr>
              </a:solidFill>
            </a:endParaRPr>
          </a:p>
        </p:txBody>
      </p:sp>
      <p:sp>
        <p:nvSpPr>
          <p:cNvPr id="3" name="Espace réservé du contenu 2"/>
          <p:cNvSpPr>
            <a:spLocks noGrp="1"/>
          </p:cNvSpPr>
          <p:nvPr>
            <p:ph idx="1"/>
          </p:nvPr>
        </p:nvSpPr>
        <p:spPr>
          <a:xfrm>
            <a:off x="467440" y="1269351"/>
            <a:ext cx="8424936" cy="4896544"/>
          </a:xfrm>
        </p:spPr>
        <p:txBody>
          <a:bodyPr>
            <a:normAutofit fontScale="92500" lnSpcReduction="20000"/>
          </a:bodyPr>
          <a:lstStyle/>
          <a:p>
            <a:pPr marL="0" indent="0" algn="ctr">
              <a:buNone/>
            </a:pPr>
            <a:endParaRPr lang="fr-FR" sz="1200" b="1" dirty="0" smtClean="0">
              <a:solidFill>
                <a:srgbClr val="C00000"/>
              </a:solidFill>
            </a:endParaRPr>
          </a:p>
          <a:p>
            <a:pPr algn="just"/>
            <a:r>
              <a:rPr lang="fr-FR" dirty="0" smtClean="0"/>
              <a:t>Sous-zones</a:t>
            </a:r>
          </a:p>
          <a:p>
            <a:pPr lvl="1" algn="just">
              <a:buNone/>
            </a:pPr>
            <a:endParaRPr lang="fr-FR" dirty="0" smtClean="0"/>
          </a:p>
          <a:p>
            <a:pPr lvl="1" algn="just">
              <a:buNone/>
            </a:pPr>
            <a:r>
              <a:rPr lang="fr-FR" dirty="0" err="1" smtClean="0"/>
              <a:t>Ind</a:t>
            </a:r>
            <a:r>
              <a:rPr lang="fr-FR" dirty="0"/>
              <a:t>. 2 </a:t>
            </a:r>
            <a:r>
              <a:rPr lang="fr-FR" dirty="0" smtClean="0"/>
              <a:t>: </a:t>
            </a:r>
            <a:r>
              <a:rPr lang="fr-FR" b="1" dirty="0">
                <a:solidFill>
                  <a:schemeClr val="accent6"/>
                </a:solidFill>
              </a:rPr>
              <a:t>0, 1, </a:t>
            </a:r>
            <a:r>
              <a:rPr lang="fr-FR" b="1" dirty="0" smtClean="0">
                <a:solidFill>
                  <a:schemeClr val="accent6"/>
                </a:solidFill>
              </a:rPr>
              <a:t>2, 3 et 4</a:t>
            </a:r>
            <a:endParaRPr lang="fr-FR" b="1" dirty="0">
              <a:solidFill>
                <a:schemeClr val="accent6"/>
              </a:solidFill>
            </a:endParaRPr>
          </a:p>
          <a:p>
            <a:pPr lvl="1" algn="just">
              <a:buNone/>
            </a:pPr>
            <a:r>
              <a:rPr lang="fr-FR" dirty="0"/>
              <a:t>	</a:t>
            </a:r>
            <a:r>
              <a:rPr lang="fr-FR" b="1" dirty="0">
                <a:solidFill>
                  <a:srgbClr val="00B050"/>
                </a:solidFill>
              </a:rPr>
              <a:t>$a</a:t>
            </a:r>
            <a:r>
              <a:rPr lang="fr-FR" dirty="0" smtClean="0"/>
              <a:t> Lieu	</a:t>
            </a:r>
            <a:r>
              <a:rPr lang="fr-FR" i="1" dirty="0" smtClean="0"/>
              <a:t>(R)</a:t>
            </a:r>
          </a:p>
          <a:p>
            <a:pPr lvl="1" algn="just">
              <a:buNone/>
            </a:pPr>
            <a:r>
              <a:rPr lang="fr-FR" dirty="0"/>
              <a:t>	</a:t>
            </a:r>
            <a:r>
              <a:rPr lang="fr-FR" b="1" dirty="0">
                <a:solidFill>
                  <a:srgbClr val="00B050"/>
                </a:solidFill>
              </a:rPr>
              <a:t>$b</a:t>
            </a:r>
            <a:r>
              <a:rPr lang="fr-FR" dirty="0" smtClean="0"/>
              <a:t> Adresse </a:t>
            </a:r>
            <a:r>
              <a:rPr lang="fr-FR" i="1" dirty="0" smtClean="0"/>
              <a:t>(R</a:t>
            </a:r>
            <a:r>
              <a:rPr lang="fr-FR" i="1" dirty="0"/>
              <a:t>)</a:t>
            </a:r>
            <a:endParaRPr lang="fr-FR" i="1" dirty="0" smtClean="0"/>
          </a:p>
          <a:p>
            <a:pPr lvl="1" algn="just">
              <a:buNone/>
            </a:pPr>
            <a:r>
              <a:rPr lang="fr-FR" dirty="0"/>
              <a:t>	</a:t>
            </a:r>
            <a:r>
              <a:rPr lang="fr-FR" b="1" dirty="0">
                <a:solidFill>
                  <a:srgbClr val="00B050"/>
                </a:solidFill>
              </a:rPr>
              <a:t>$c</a:t>
            </a:r>
            <a:r>
              <a:rPr lang="fr-FR" dirty="0"/>
              <a:t> Nom	 </a:t>
            </a:r>
            <a:r>
              <a:rPr lang="fr-FR" i="1" dirty="0"/>
              <a:t>(R)</a:t>
            </a:r>
            <a:endParaRPr lang="fr-FR" i="1" dirty="0" smtClean="0"/>
          </a:p>
          <a:p>
            <a:pPr lvl="1" algn="just">
              <a:buNone/>
            </a:pPr>
            <a:r>
              <a:rPr lang="fr-FR" dirty="0"/>
              <a:t>	</a:t>
            </a:r>
            <a:r>
              <a:rPr lang="fr-FR" b="1" dirty="0">
                <a:solidFill>
                  <a:srgbClr val="00B050"/>
                </a:solidFill>
              </a:rPr>
              <a:t>$d</a:t>
            </a:r>
            <a:r>
              <a:rPr lang="fr-FR" dirty="0" smtClean="0"/>
              <a:t> Date	</a:t>
            </a:r>
            <a:r>
              <a:rPr lang="fr-FR" dirty="0"/>
              <a:t> </a:t>
            </a:r>
            <a:r>
              <a:rPr lang="fr-FR" i="1" dirty="0" smtClean="0"/>
              <a:t>(NR</a:t>
            </a:r>
            <a:r>
              <a:rPr lang="fr-FR" i="1" dirty="0"/>
              <a:t>)</a:t>
            </a:r>
          </a:p>
          <a:p>
            <a:pPr lvl="1" algn="just">
              <a:buNone/>
            </a:pPr>
            <a:r>
              <a:rPr lang="fr-FR" dirty="0" err="1" smtClean="0"/>
              <a:t>Ind</a:t>
            </a:r>
            <a:r>
              <a:rPr lang="fr-FR" dirty="0"/>
              <a:t>. 2 : </a:t>
            </a:r>
            <a:r>
              <a:rPr lang="fr-FR" b="1" dirty="0">
                <a:solidFill>
                  <a:schemeClr val="accent6"/>
                </a:solidFill>
              </a:rPr>
              <a:t>#</a:t>
            </a:r>
            <a:r>
              <a:rPr lang="fr-FR" b="1" dirty="0" smtClean="0">
                <a:solidFill>
                  <a:schemeClr val="accent6">
                    <a:lumMod val="75000"/>
                  </a:schemeClr>
                </a:solidFill>
              </a:rPr>
              <a:t> </a:t>
            </a:r>
            <a:r>
              <a:rPr lang="fr-FR" dirty="0" smtClean="0"/>
              <a:t>(livre ancien uniquement)</a:t>
            </a:r>
          </a:p>
          <a:p>
            <a:pPr lvl="1" algn="just">
              <a:buNone/>
            </a:pPr>
            <a:r>
              <a:rPr lang="fr-FR" dirty="0" smtClean="0"/>
              <a:t>	</a:t>
            </a:r>
            <a:r>
              <a:rPr lang="fr-FR" b="1" dirty="0">
                <a:solidFill>
                  <a:srgbClr val="00B050"/>
                </a:solidFill>
              </a:rPr>
              <a:t>$r</a:t>
            </a:r>
            <a:r>
              <a:rPr lang="fr-FR" dirty="0" smtClean="0"/>
              <a:t> </a:t>
            </a:r>
            <a:r>
              <a:rPr lang="fr-FR" dirty="0"/>
              <a:t>A</a:t>
            </a:r>
            <a:r>
              <a:rPr lang="fr-FR" dirty="0" smtClean="0"/>
              <a:t>dresse entière prise à la page de titre</a:t>
            </a:r>
            <a:r>
              <a:rPr lang="fr-FR" dirty="0"/>
              <a:t>	 </a:t>
            </a:r>
            <a:r>
              <a:rPr lang="fr-FR" i="1" dirty="0"/>
              <a:t>(NR)</a:t>
            </a:r>
            <a:endParaRPr lang="fr-FR" i="1" dirty="0" smtClean="0"/>
          </a:p>
          <a:p>
            <a:pPr lvl="1" algn="just">
              <a:buNone/>
            </a:pPr>
            <a:r>
              <a:rPr lang="fr-FR" dirty="0"/>
              <a:t>	</a:t>
            </a:r>
            <a:r>
              <a:rPr lang="fr-FR" b="1" dirty="0">
                <a:solidFill>
                  <a:srgbClr val="00B050"/>
                </a:solidFill>
              </a:rPr>
              <a:t>$s</a:t>
            </a:r>
            <a:r>
              <a:rPr lang="fr-FR" dirty="0" smtClean="0"/>
              <a:t> Adresse entière prise au colophon ou à l’achevé d’imprimer</a:t>
            </a:r>
            <a:r>
              <a:rPr lang="fr-FR" dirty="0"/>
              <a:t>	 </a:t>
            </a:r>
            <a:r>
              <a:rPr lang="fr-FR" i="1" dirty="0"/>
              <a:t>(NR)</a:t>
            </a:r>
          </a:p>
          <a:p>
            <a:pPr lvl="1" algn="just">
              <a:buNone/>
            </a:pPr>
            <a:endParaRPr lang="fr-FR" dirty="0" smtClean="0"/>
          </a:p>
        </p:txBody>
      </p:sp>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6955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err="1" smtClean="0">
                <a:solidFill>
                  <a:schemeClr val="accent4">
                    <a:lumMod val="75000"/>
                  </a:schemeClr>
                </a:solidFill>
              </a:rPr>
              <a:t>RESsources</a:t>
            </a:r>
            <a:r>
              <a:rPr lang="fr-FR" dirty="0" smtClean="0">
                <a:solidFill>
                  <a:schemeClr val="accent4">
                    <a:lumMod val="75000"/>
                  </a:schemeClr>
                </a:solidFill>
              </a:rPr>
              <a:t> non publiées</a:t>
            </a:r>
            <a:br>
              <a:rPr lang="fr-FR" dirty="0" smtClean="0">
                <a:solidFill>
                  <a:schemeClr val="accent4">
                    <a:lumMod val="75000"/>
                  </a:schemeClr>
                </a:solidFill>
              </a:rPr>
            </a:br>
            <a:endParaRPr lang="fr-FR" b="0" cap="none" dirty="0"/>
          </a:p>
        </p:txBody>
      </p:sp>
    </p:spTree>
    <p:extLst>
      <p:ext uri="{BB962C8B-B14F-4D97-AF65-F5344CB8AC3E}">
        <p14:creationId xmlns:p14="http://schemas.microsoft.com/office/powerpoint/2010/main" val="16945836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a:bodyPr>
          <a:lstStyle/>
          <a:p>
            <a:r>
              <a:rPr lang="fr-FR" b="1" dirty="0" smtClean="0">
                <a:solidFill>
                  <a:schemeClr val="accent4">
                    <a:lumMod val="75000"/>
                  </a:schemeClr>
                </a:solidFill>
              </a:rPr>
              <a:t>Ressources non publiées</a:t>
            </a:r>
            <a:endParaRPr lang="fr-FR" b="1" dirty="0">
              <a:solidFill>
                <a:schemeClr val="accent4">
                  <a:lumMod val="75000"/>
                </a:schemeClr>
              </a:solidFill>
            </a:endParaRPr>
          </a:p>
        </p:txBody>
      </p:sp>
      <p:sp>
        <p:nvSpPr>
          <p:cNvPr id="3" name="Espace réservé du contenu 2"/>
          <p:cNvSpPr>
            <a:spLocks noGrp="1"/>
          </p:cNvSpPr>
          <p:nvPr>
            <p:ph idx="1"/>
          </p:nvPr>
        </p:nvSpPr>
        <p:spPr>
          <a:xfrm>
            <a:off x="467440" y="1269350"/>
            <a:ext cx="8424936" cy="5328001"/>
          </a:xfrm>
        </p:spPr>
        <p:txBody>
          <a:bodyPr>
            <a:normAutofit/>
          </a:bodyPr>
          <a:lstStyle/>
          <a:p>
            <a:r>
              <a:rPr lang="fr-FR" dirty="0"/>
              <a:t>La ressource à décrire n’est pas publiée ou à usage privé ou restreint </a:t>
            </a:r>
            <a:r>
              <a:rPr lang="fr-FR" sz="2400" dirty="0"/>
              <a:t>(littérature grise ; vidéos institutionnelles ; </a:t>
            </a:r>
            <a:r>
              <a:rPr lang="fr-FR" sz="2400" dirty="0" smtClean="0"/>
              <a:t>estampes avant la lettre ; etc</a:t>
            </a:r>
            <a:r>
              <a:rPr lang="fr-FR" sz="2400" dirty="0"/>
              <a:t>.)</a:t>
            </a:r>
          </a:p>
          <a:p>
            <a:pPr lvl="1" algn="just">
              <a:buFont typeface="Wingdings" panose="05000000000000000000" pitchFamily="2" charset="2"/>
              <a:buChar char="§"/>
            </a:pPr>
            <a:r>
              <a:rPr lang="fr-FR" dirty="0"/>
              <a:t>Une </a:t>
            </a:r>
            <a:r>
              <a:rPr lang="fr-FR" b="1" dirty="0">
                <a:solidFill>
                  <a:srgbClr val="00B050"/>
                </a:solidFill>
              </a:rPr>
              <a:t>mention de production</a:t>
            </a:r>
            <a:r>
              <a:rPr lang="fr-FR" dirty="0">
                <a:solidFill>
                  <a:srgbClr val="00B050"/>
                </a:solidFill>
              </a:rPr>
              <a:t> </a:t>
            </a:r>
            <a:r>
              <a:rPr lang="fr-FR" dirty="0"/>
              <a:t>est enregistrée et date la ressource</a:t>
            </a:r>
          </a:p>
          <a:p>
            <a:pPr lvl="1">
              <a:buNone/>
            </a:pPr>
            <a:r>
              <a:rPr lang="fr-FR" b="1" dirty="0"/>
              <a:t>   </a:t>
            </a:r>
            <a:r>
              <a:rPr lang="fr-FR" b="1" dirty="0" smtClean="0"/>
              <a:t>214 </a:t>
            </a:r>
            <a:r>
              <a:rPr lang="fr-FR" b="1" dirty="0">
                <a:solidFill>
                  <a:schemeClr val="accent6">
                    <a:lumMod val="75000"/>
                  </a:schemeClr>
                </a:solidFill>
              </a:rPr>
              <a:t>#1 </a:t>
            </a:r>
            <a:r>
              <a:rPr lang="fr-FR" b="1" dirty="0">
                <a:solidFill>
                  <a:srgbClr val="00B050"/>
                </a:solidFill>
              </a:rPr>
              <a:t>$a</a:t>
            </a:r>
            <a:r>
              <a:rPr lang="fr-FR" b="1" dirty="0"/>
              <a:t>Lieu de production </a:t>
            </a:r>
            <a:r>
              <a:rPr lang="fr-FR" b="1" dirty="0">
                <a:solidFill>
                  <a:srgbClr val="00B050"/>
                </a:solidFill>
              </a:rPr>
              <a:t>$</a:t>
            </a:r>
            <a:r>
              <a:rPr lang="fr-FR" b="1" dirty="0" err="1">
                <a:solidFill>
                  <a:srgbClr val="00B050"/>
                </a:solidFill>
              </a:rPr>
              <a:t>b</a:t>
            </a:r>
            <a:r>
              <a:rPr lang="fr-FR" b="1" dirty="0" err="1"/>
              <a:t>Adresse</a:t>
            </a:r>
            <a:r>
              <a:rPr lang="fr-FR" b="1" dirty="0"/>
              <a:t> du producteur </a:t>
            </a:r>
            <a:r>
              <a:rPr lang="fr-FR" b="1" dirty="0">
                <a:solidFill>
                  <a:srgbClr val="00B050"/>
                </a:solidFill>
              </a:rPr>
              <a:t>$</a:t>
            </a:r>
            <a:r>
              <a:rPr lang="fr-FR" b="1" dirty="0" err="1">
                <a:solidFill>
                  <a:srgbClr val="00B050"/>
                </a:solidFill>
              </a:rPr>
              <a:t>c</a:t>
            </a:r>
            <a:r>
              <a:rPr lang="fr-FR" b="1" dirty="0" err="1"/>
              <a:t>Nom</a:t>
            </a:r>
            <a:r>
              <a:rPr lang="fr-FR" b="1" dirty="0"/>
              <a:t> du producteur </a:t>
            </a:r>
            <a:r>
              <a:rPr lang="fr-FR" b="1" dirty="0">
                <a:solidFill>
                  <a:srgbClr val="00B050"/>
                </a:solidFill>
              </a:rPr>
              <a:t>$</a:t>
            </a:r>
            <a:r>
              <a:rPr lang="fr-FR" b="1" dirty="0" err="1">
                <a:solidFill>
                  <a:srgbClr val="00B050"/>
                </a:solidFill>
              </a:rPr>
              <a:t>d</a:t>
            </a:r>
            <a:r>
              <a:rPr lang="fr-FR" b="1" dirty="0" err="1"/>
              <a:t>Date</a:t>
            </a:r>
            <a:r>
              <a:rPr lang="fr-FR" b="1" dirty="0"/>
              <a:t> de production </a:t>
            </a:r>
          </a:p>
          <a:p>
            <a:pPr lvl="1">
              <a:buNone/>
            </a:pPr>
            <a:endParaRPr lang="fr-FR" sz="2000" b="1" dirty="0">
              <a:sym typeface="Wingdings" panose="05000000000000000000" pitchFamily="2" charset="2"/>
            </a:endParaRPr>
          </a:p>
          <a:p>
            <a:pPr lvl="1">
              <a:buNone/>
            </a:pPr>
            <a:r>
              <a:rPr lang="fr-FR" sz="2400" dirty="0">
                <a:sym typeface="Wingdings" panose="05000000000000000000" pitchFamily="2" charset="2"/>
              </a:rPr>
              <a:t>Ex </a:t>
            </a:r>
            <a:r>
              <a:rPr lang="fr-FR" sz="2400" dirty="0" smtClean="0">
                <a:sym typeface="Wingdings" panose="05000000000000000000" pitchFamily="2" charset="2"/>
              </a:rPr>
              <a:t>: </a:t>
            </a:r>
            <a:r>
              <a:rPr lang="fr-FR" sz="2400" dirty="0" smtClean="0"/>
              <a:t>214</a:t>
            </a:r>
            <a:r>
              <a:rPr lang="fr-FR" sz="2400" b="1" dirty="0" smtClean="0"/>
              <a:t> </a:t>
            </a:r>
            <a:r>
              <a:rPr lang="fr-FR" sz="2400" b="1" dirty="0">
                <a:solidFill>
                  <a:schemeClr val="accent6"/>
                </a:solidFill>
              </a:rPr>
              <a:t>#1</a:t>
            </a:r>
            <a:r>
              <a:rPr lang="fr-FR" sz="2000" b="1" dirty="0"/>
              <a:t> </a:t>
            </a:r>
            <a:r>
              <a:rPr lang="fr-FR" sz="2400" b="1" dirty="0">
                <a:solidFill>
                  <a:srgbClr val="00B050"/>
                </a:solidFill>
              </a:rPr>
              <a:t>$</a:t>
            </a:r>
            <a:r>
              <a:rPr lang="fr-FR" sz="2400" b="1" dirty="0" err="1">
                <a:solidFill>
                  <a:srgbClr val="00B050"/>
                </a:solidFill>
              </a:rPr>
              <a:t>a</a:t>
            </a:r>
            <a:r>
              <a:rPr lang="fr-FR" sz="2400" dirty="0" err="1"/>
              <a:t>Besançon</a:t>
            </a:r>
            <a:r>
              <a:rPr lang="fr-FR" sz="2400" dirty="0"/>
              <a:t> </a:t>
            </a:r>
            <a:r>
              <a:rPr lang="fr-FR" sz="2400" b="1" dirty="0">
                <a:solidFill>
                  <a:srgbClr val="00B050"/>
                </a:solidFill>
              </a:rPr>
              <a:t>$c</a:t>
            </a:r>
            <a:r>
              <a:rPr lang="fr-FR" sz="2400" dirty="0"/>
              <a:t>Société nationale des chemins de fer français, Mission TGV </a:t>
            </a:r>
            <a:r>
              <a:rPr lang="fr-FR" sz="2400" dirty="0" err="1"/>
              <a:t>RhinRhône</a:t>
            </a:r>
            <a:r>
              <a:rPr lang="fr-FR" sz="2400" dirty="0"/>
              <a:t> </a:t>
            </a:r>
            <a:r>
              <a:rPr lang="fr-FR" sz="2400" b="1" dirty="0">
                <a:solidFill>
                  <a:srgbClr val="00B050"/>
                </a:solidFill>
              </a:rPr>
              <a:t>$d</a:t>
            </a:r>
            <a:r>
              <a:rPr lang="fr-FR" sz="2400" dirty="0"/>
              <a:t>1994</a:t>
            </a:r>
            <a:endParaRPr lang="fr-FR" sz="2000" dirty="0"/>
          </a:p>
        </p:txBody>
      </p:sp>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6421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23536"/>
            <a:ext cx="8229600" cy="1143000"/>
          </a:xfrm>
        </p:spPr>
        <p:txBody>
          <a:bodyPr>
            <a:normAutofit fontScale="90000"/>
          </a:bodyPr>
          <a:lstStyle/>
          <a:p>
            <a:r>
              <a:rPr lang="fr-FR" b="1" dirty="0">
                <a:solidFill>
                  <a:schemeClr val="accent4">
                    <a:lumMod val="75000"/>
                  </a:schemeClr>
                </a:solidFill>
              </a:rPr>
              <a:t>Ressources non publiées</a:t>
            </a:r>
            <a:r>
              <a:rPr lang="fr-FR" b="1" dirty="0" smtClean="0">
                <a:solidFill>
                  <a:schemeClr val="accent4">
                    <a:lumMod val="75000"/>
                  </a:schemeClr>
                </a:solidFill>
              </a:rPr>
              <a:t/>
            </a:r>
            <a:br>
              <a:rPr lang="fr-FR" b="1" dirty="0" smtClean="0">
                <a:solidFill>
                  <a:schemeClr val="accent4">
                    <a:lumMod val="75000"/>
                  </a:schemeClr>
                </a:solidFill>
              </a:rPr>
            </a:br>
            <a:r>
              <a:rPr lang="fr-FR" sz="4000" dirty="0" smtClean="0"/>
              <a:t>Cas des thèses</a:t>
            </a:r>
            <a:endParaRPr lang="fr-FR" sz="4000" dirty="0">
              <a:solidFill>
                <a:srgbClr val="C00000"/>
              </a:solidFill>
            </a:endParaRPr>
          </a:p>
        </p:txBody>
      </p:sp>
      <p:sp>
        <p:nvSpPr>
          <p:cNvPr id="3" name="Espace réservé du contenu 2"/>
          <p:cNvSpPr>
            <a:spLocks noGrp="1"/>
          </p:cNvSpPr>
          <p:nvPr>
            <p:ph idx="1"/>
          </p:nvPr>
        </p:nvSpPr>
        <p:spPr>
          <a:xfrm>
            <a:off x="467440" y="1629391"/>
            <a:ext cx="8424936" cy="2519689"/>
          </a:xfrm>
        </p:spPr>
        <p:txBody>
          <a:bodyPr>
            <a:normAutofit/>
          </a:bodyPr>
          <a:lstStyle/>
          <a:p>
            <a:r>
              <a:rPr lang="fr-FR" dirty="0" smtClean="0"/>
              <a:t>Cas des thèses (et autres travaux universitaires)   dans leur </a:t>
            </a:r>
            <a:r>
              <a:rPr lang="fr-FR" b="1" dirty="0" smtClean="0"/>
              <a:t>version</a:t>
            </a:r>
            <a:r>
              <a:rPr lang="fr-FR" dirty="0" smtClean="0"/>
              <a:t> </a:t>
            </a:r>
            <a:r>
              <a:rPr lang="fr-FR" b="1" dirty="0" smtClean="0"/>
              <a:t>de soutenance</a:t>
            </a:r>
          </a:p>
          <a:p>
            <a:pPr lvl="1" algn="just">
              <a:buFont typeface="Wingdings" panose="05000000000000000000" pitchFamily="2" charset="2"/>
              <a:buChar char="§"/>
            </a:pPr>
            <a:r>
              <a:rPr lang="fr-FR" dirty="0" smtClean="0"/>
              <a:t>La mention de production enregistrée contient SEULEMENT la date : </a:t>
            </a:r>
            <a:r>
              <a:rPr lang="fr-FR" b="1" dirty="0" smtClean="0"/>
              <a:t>214 </a:t>
            </a:r>
            <a:r>
              <a:rPr lang="fr-FR" b="1" dirty="0" smtClean="0">
                <a:solidFill>
                  <a:schemeClr val="accent6">
                    <a:lumMod val="75000"/>
                  </a:schemeClr>
                </a:solidFill>
              </a:rPr>
              <a:t>#1 </a:t>
            </a:r>
            <a:r>
              <a:rPr lang="fr-FR" b="1" dirty="0" smtClean="0">
                <a:solidFill>
                  <a:srgbClr val="00B050"/>
                </a:solidFill>
              </a:rPr>
              <a:t>$</a:t>
            </a:r>
            <a:r>
              <a:rPr lang="fr-FR" b="1" dirty="0" err="1" smtClean="0">
                <a:solidFill>
                  <a:srgbClr val="00B050"/>
                </a:solidFill>
              </a:rPr>
              <a:t>d</a:t>
            </a:r>
            <a:r>
              <a:rPr lang="fr-FR" b="1" dirty="0" err="1" smtClean="0"/>
              <a:t>Date</a:t>
            </a:r>
            <a:endParaRPr lang="fr-FR" b="1" dirty="0"/>
          </a:p>
        </p:txBody>
      </p:sp>
      <p:sp>
        <p:nvSpPr>
          <p:cNvPr id="6" name="ZoneTexte 5"/>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endParaRPr lang="fr-FR" b="1" dirty="0">
              <a:solidFill>
                <a:srgbClr val="C00000"/>
              </a:solidFill>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4" name="ZoneTexte 3"/>
          <p:cNvSpPr txBox="1"/>
          <p:nvPr/>
        </p:nvSpPr>
        <p:spPr>
          <a:xfrm>
            <a:off x="517921" y="4005064"/>
            <a:ext cx="7848872" cy="2308324"/>
          </a:xfrm>
          <a:prstGeom prst="rect">
            <a:avLst/>
          </a:prstGeom>
          <a:noFill/>
          <a:ln>
            <a:solidFill>
              <a:schemeClr val="accent1"/>
            </a:solidFill>
          </a:ln>
        </p:spPr>
        <p:txBody>
          <a:bodyPr wrap="square" rtlCol="0">
            <a:spAutoFit/>
          </a:bodyPr>
          <a:lstStyle/>
          <a:p>
            <a:r>
              <a:rPr lang="fr-FR" sz="2400" dirty="0"/>
              <a:t>- Les </a:t>
            </a:r>
            <a:r>
              <a:rPr lang="fr-FR" sz="2400" u="sng" dirty="0"/>
              <a:t>reproductions à l’identique </a:t>
            </a:r>
            <a:r>
              <a:rPr lang="fr-FR" sz="2400" dirty="0"/>
              <a:t>de la thèse (sous forme électronique ; sous forme </a:t>
            </a:r>
            <a:r>
              <a:rPr lang="fr-FR" sz="2400" dirty="0" err="1"/>
              <a:t>microfichée</a:t>
            </a:r>
            <a:r>
              <a:rPr lang="fr-FR" sz="2400" dirty="0"/>
              <a:t> ; etc.) </a:t>
            </a:r>
            <a:r>
              <a:rPr lang="fr-FR" sz="2400" dirty="0" smtClean="0"/>
              <a:t>font </a:t>
            </a:r>
            <a:r>
              <a:rPr lang="fr-FR" sz="2400" dirty="0"/>
              <a:t>l’objet d’une </a:t>
            </a:r>
            <a:r>
              <a:rPr lang="fr-FR" sz="2400" dirty="0">
                <a:solidFill>
                  <a:srgbClr val="00B050"/>
                </a:solidFill>
              </a:rPr>
              <a:t>mention de diffusion </a:t>
            </a:r>
            <a:r>
              <a:rPr lang="fr-FR" sz="2400" dirty="0" smtClean="0">
                <a:solidFill>
                  <a:srgbClr val="00B050"/>
                </a:solidFill>
              </a:rPr>
              <a:t>(214 #2 </a:t>
            </a:r>
            <a:r>
              <a:rPr lang="fr-FR" sz="2400" dirty="0">
                <a:solidFill>
                  <a:srgbClr val="00B050"/>
                </a:solidFill>
              </a:rPr>
              <a:t>$a $c $d)</a:t>
            </a:r>
            <a:r>
              <a:rPr lang="fr-FR" sz="2400" dirty="0"/>
              <a:t/>
            </a:r>
            <a:br>
              <a:rPr lang="fr-FR" sz="2400" dirty="0"/>
            </a:br>
            <a:r>
              <a:rPr lang="fr-FR" sz="2400" dirty="0"/>
              <a:t>- Les </a:t>
            </a:r>
            <a:r>
              <a:rPr lang="fr-FR" sz="2400" u="sng" dirty="0"/>
              <a:t>éditions </a:t>
            </a:r>
            <a:r>
              <a:rPr lang="fr-FR" sz="2400" u="sng" dirty="0" smtClean="0"/>
              <a:t>commerciales</a:t>
            </a:r>
            <a:r>
              <a:rPr lang="fr-FR" sz="2000" dirty="0" smtClean="0"/>
              <a:t> </a:t>
            </a:r>
            <a:r>
              <a:rPr lang="fr-FR" sz="2400" dirty="0"/>
              <a:t>de la thèse font l’objet d’une </a:t>
            </a:r>
            <a:r>
              <a:rPr lang="fr-FR" sz="2400" dirty="0">
                <a:solidFill>
                  <a:srgbClr val="00B050"/>
                </a:solidFill>
              </a:rPr>
              <a:t>mention de publication </a:t>
            </a:r>
            <a:r>
              <a:rPr lang="fr-FR" sz="2400" dirty="0" smtClean="0">
                <a:solidFill>
                  <a:srgbClr val="00B050"/>
                </a:solidFill>
              </a:rPr>
              <a:t>(214 </a:t>
            </a:r>
            <a:r>
              <a:rPr lang="fr-FR" sz="2400" dirty="0">
                <a:solidFill>
                  <a:srgbClr val="00B050"/>
                </a:solidFill>
              </a:rPr>
              <a:t>#0 $a $c $d)</a:t>
            </a:r>
            <a:endParaRPr lang="fr-FR" sz="2000" b="1" dirty="0">
              <a:solidFill>
                <a:srgbClr val="00B050"/>
              </a:solidFill>
            </a:endParaRPr>
          </a:p>
          <a:p>
            <a:pPr algn="just"/>
            <a:r>
              <a:rPr lang="fr-FR" sz="2400" b="1" dirty="0"/>
              <a:t>Elles sont à considérer comme des ressources publiées</a:t>
            </a:r>
          </a:p>
        </p:txBody>
      </p:sp>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71607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err="1" smtClean="0">
                <a:solidFill>
                  <a:schemeClr val="accent4">
                    <a:lumMod val="75000"/>
                  </a:schemeClr>
                </a:solidFill>
              </a:rPr>
              <a:t>RESsources</a:t>
            </a:r>
            <a:r>
              <a:rPr lang="fr-FR" dirty="0" smtClean="0">
                <a:solidFill>
                  <a:schemeClr val="accent4">
                    <a:lumMod val="75000"/>
                  </a:schemeClr>
                </a:solidFill>
              </a:rPr>
              <a:t> publiées</a:t>
            </a:r>
            <a:br>
              <a:rPr lang="fr-FR" dirty="0" smtClean="0">
                <a:solidFill>
                  <a:schemeClr val="accent4">
                    <a:lumMod val="75000"/>
                  </a:schemeClr>
                </a:solidFill>
              </a:rPr>
            </a:br>
            <a:endParaRPr lang="fr-FR" b="0" cap="none" dirty="0"/>
          </a:p>
        </p:txBody>
      </p:sp>
    </p:spTree>
    <p:extLst>
      <p:ext uri="{BB962C8B-B14F-4D97-AF65-F5344CB8AC3E}">
        <p14:creationId xmlns:p14="http://schemas.microsoft.com/office/powerpoint/2010/main" val="2840711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8376" y="274638"/>
            <a:ext cx="8229600" cy="672521"/>
          </a:xfrm>
        </p:spPr>
        <p:txBody>
          <a:bodyPr>
            <a:normAutofit/>
          </a:bodyPr>
          <a:lstStyle/>
          <a:p>
            <a:r>
              <a:rPr lang="fr-FR" sz="2900" b="1" dirty="0" smtClean="0"/>
              <a:t>Zone de l’adresse (ressources publiées)</a:t>
            </a:r>
            <a:endParaRPr lang="fr-FR" sz="2900" b="1" dirty="0">
              <a:solidFill>
                <a:srgbClr val="FF0000"/>
              </a:solidFill>
            </a:endParaRPr>
          </a:p>
        </p:txBody>
      </p:sp>
      <p:sp>
        <p:nvSpPr>
          <p:cNvPr id="3" name="Espace réservé du contenu 2"/>
          <p:cNvSpPr>
            <a:spLocks noGrp="1"/>
          </p:cNvSpPr>
          <p:nvPr>
            <p:ph idx="1"/>
          </p:nvPr>
        </p:nvSpPr>
        <p:spPr/>
        <p:txBody>
          <a:bodyPr>
            <a:normAutofit/>
          </a:bodyPr>
          <a:lstStyle/>
          <a:p>
            <a:pPr marL="0" indent="0">
              <a:buNone/>
            </a:pPr>
            <a:endParaRPr lang="fr-FR" sz="2800" dirty="0"/>
          </a:p>
        </p:txBody>
      </p:sp>
      <p:graphicFrame>
        <p:nvGraphicFramePr>
          <p:cNvPr id="6" name="Tableau 5"/>
          <p:cNvGraphicFramePr>
            <a:graphicFrameLocks noGrp="1"/>
          </p:cNvGraphicFramePr>
          <p:nvPr>
            <p:extLst>
              <p:ext uri="{D42A27DB-BD31-4B8C-83A1-F6EECF244321}">
                <p14:modId xmlns:p14="http://schemas.microsoft.com/office/powerpoint/2010/main" val="3672313456"/>
              </p:ext>
            </p:extLst>
          </p:nvPr>
        </p:nvGraphicFramePr>
        <p:xfrm>
          <a:off x="541452" y="1013504"/>
          <a:ext cx="8188424" cy="5550066"/>
        </p:xfrm>
        <a:graphic>
          <a:graphicData uri="http://schemas.openxmlformats.org/drawingml/2006/table">
            <a:tbl>
              <a:tblPr firstRow="1" bandRow="1">
                <a:tableStyleId>{5C22544A-7EE6-4342-B048-85BDC9FD1C3A}</a:tableStyleId>
              </a:tblPr>
              <a:tblGrid>
                <a:gridCol w="4094212"/>
                <a:gridCol w="4094212"/>
              </a:tblGrid>
              <a:tr h="397102">
                <a:tc>
                  <a:txBody>
                    <a:bodyPr/>
                    <a:lstStyle/>
                    <a:p>
                      <a:pPr algn="ctr"/>
                      <a:r>
                        <a:rPr lang="fr-FR" sz="2400" dirty="0" smtClean="0"/>
                        <a:t>Ce que vous faisiez en 210</a:t>
                      </a:r>
                      <a:endParaRPr lang="fr-FR" sz="2400" dirty="0"/>
                    </a:p>
                  </a:txBody>
                  <a:tcPr/>
                </a:tc>
                <a:tc>
                  <a:txBody>
                    <a:bodyPr/>
                    <a:lstStyle/>
                    <a:p>
                      <a:pPr algn="ctr"/>
                      <a:r>
                        <a:rPr lang="fr-FR" sz="2400" dirty="0" smtClean="0"/>
                        <a:t>Ce que vous ferez en 214</a:t>
                      </a:r>
                      <a:endParaRPr lang="fr-FR" sz="2400" dirty="0"/>
                    </a:p>
                  </a:txBody>
                  <a:tcPr/>
                </a:tc>
              </a:tr>
              <a:tr h="886626">
                <a:tc>
                  <a:txBody>
                    <a:bodyPr/>
                    <a:lstStyle/>
                    <a:p>
                      <a:r>
                        <a:rPr lang="fr-FR" dirty="0" smtClean="0"/>
                        <a:t>Choisir, parmi les éléments à disposition, ceux</a:t>
                      </a:r>
                      <a:r>
                        <a:rPr lang="fr-FR" baseline="0" dirty="0" smtClean="0"/>
                        <a:t> qu’il faut retenir en </a:t>
                      </a:r>
                      <a:r>
                        <a:rPr lang="fr-FR" baseline="0" dirty="0" smtClean="0">
                          <a:solidFill>
                            <a:schemeClr val="tx1"/>
                          </a:solidFill>
                        </a:rPr>
                        <a:t>$a $b $c $d</a:t>
                      </a:r>
                      <a:endParaRPr lang="fr-FR"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Choisir, parmi les éléments à disposition, ceux</a:t>
                      </a:r>
                      <a:r>
                        <a:rPr lang="fr-FR" baseline="0" dirty="0" smtClean="0"/>
                        <a:t> qu’il faut retenir en $a $b $c $d </a:t>
                      </a:r>
                      <a:endParaRPr lang="fr-FR" b="1" dirty="0">
                        <a:solidFill>
                          <a:srgbClr val="C00000"/>
                        </a:solidFill>
                      </a:endParaRPr>
                    </a:p>
                  </a:txBody>
                  <a:tcPr/>
                </a:tc>
              </a:tr>
              <a:tr h="1293259">
                <a:tc>
                  <a:txBody>
                    <a:bodyPr/>
                    <a:lstStyle/>
                    <a:p>
                      <a:r>
                        <a:rPr lang="fr-FR" dirty="0" smtClean="0"/>
                        <a:t>Enregistrer obligatoirement une date</a:t>
                      </a:r>
                      <a:r>
                        <a:rPr lang="fr-FR" baseline="0" dirty="0" smtClean="0"/>
                        <a:t> de mise à disposition de la ressource : publication, DL, copyright, distribution/diffusion, impression</a:t>
                      </a:r>
                      <a:endParaRPr lang="fr-FR" dirty="0"/>
                    </a:p>
                  </a:txBody>
                  <a:tcPr/>
                </a:tc>
                <a:tc>
                  <a:txBody>
                    <a:bodyPr/>
                    <a:lstStyle/>
                    <a:p>
                      <a:r>
                        <a:rPr lang="fr-FR" dirty="0" smtClean="0"/>
                        <a:t>Enregistrer obligatoirement une date de mise à disposition de la ressource</a:t>
                      </a:r>
                      <a:r>
                        <a:rPr lang="fr-FR" baseline="0" dirty="0" smtClean="0"/>
                        <a:t> : publication/DL, distribution/diffusion, copyright/protection, fabrication/ impression</a:t>
                      </a:r>
                      <a:endParaRPr lang="fr-FR" dirty="0"/>
                    </a:p>
                  </a:txBody>
                  <a:tcPr/>
                </a:tc>
              </a:tr>
              <a:tr h="806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Enregistrer obligatoirement une mention de lieu de publication et de responsabilité éditoriale </a:t>
                      </a:r>
                      <a:r>
                        <a:rPr lang="fr-FR" dirty="0" smtClean="0">
                          <a:solidFill>
                            <a:schemeClr val="tx1"/>
                          </a:solidFill>
                        </a:rPr>
                        <a:t>($a $c</a:t>
                      </a:r>
                      <a:r>
                        <a:rPr lang="fr-FR" dirty="0" smtClean="0"/>
                        <a:t>)</a:t>
                      </a:r>
                    </a:p>
                  </a:txBody>
                  <a:tcPr/>
                </a:tc>
                <a:tc>
                  <a:txBody>
                    <a:bodyPr/>
                    <a:lstStyle/>
                    <a:p>
                      <a:r>
                        <a:rPr lang="fr-FR" baseline="0" dirty="0" smtClean="0"/>
                        <a:t>Enregistrer obligatoirement une mention de lieu de publication et de responsabilité éditoriale </a:t>
                      </a:r>
                      <a:r>
                        <a:rPr lang="fr-FR" dirty="0" smtClean="0">
                          <a:solidFill>
                            <a:schemeClr val="tx1"/>
                          </a:solidFill>
                        </a:rPr>
                        <a:t>($a $c)</a:t>
                      </a:r>
                      <a:endParaRPr lang="fr-FR" dirty="0">
                        <a:solidFill>
                          <a:schemeClr val="tx1"/>
                        </a:solidFill>
                      </a:endParaRPr>
                    </a:p>
                  </a:txBody>
                  <a:tcPr/>
                </a:tc>
              </a:tr>
              <a:tr h="790491">
                <a:tc>
                  <a:txBody>
                    <a:bodyPr/>
                    <a:lstStyle/>
                    <a:p>
                      <a:r>
                        <a:rPr lang="fr-FR" dirty="0" smtClean="0"/>
                        <a:t>Enregistrer</a:t>
                      </a:r>
                      <a:r>
                        <a:rPr lang="fr-FR" baseline="0" dirty="0" smtClean="0"/>
                        <a:t> si nécessaire les différentes mentions (publication, </a:t>
                      </a:r>
                      <a:r>
                        <a:rPr lang="fr-FR" baseline="0" dirty="0" err="1" smtClean="0"/>
                        <a:t>distr</a:t>
                      </a:r>
                      <a:r>
                        <a:rPr lang="fr-FR" baseline="0" dirty="0" smtClean="0"/>
                        <a:t>., </a:t>
                      </a:r>
                      <a:r>
                        <a:rPr lang="fr-FR" baseline="0" dirty="0" err="1" smtClean="0"/>
                        <a:t>diff</a:t>
                      </a:r>
                      <a:r>
                        <a:rPr lang="fr-FR" baseline="0" dirty="0" smtClean="0"/>
                        <a:t>. cop., </a:t>
                      </a:r>
                      <a:r>
                        <a:rPr lang="fr-FR" baseline="0" dirty="0" err="1" smtClean="0"/>
                        <a:t>impr</a:t>
                      </a:r>
                      <a:r>
                        <a:rPr lang="fr-FR" baseline="0" dirty="0" smtClean="0"/>
                        <a:t>.) dans une seule zone </a:t>
                      </a:r>
                      <a:endParaRPr lang="fr-FR" dirty="0"/>
                    </a:p>
                  </a:txBody>
                  <a:tcPr/>
                </a:tc>
                <a:tc>
                  <a:txBody>
                    <a:bodyPr/>
                    <a:lstStyle/>
                    <a:p>
                      <a:r>
                        <a:rPr lang="fr-FR" dirty="0" smtClean="0">
                          <a:solidFill>
                            <a:schemeClr val="tx1"/>
                          </a:solidFill>
                        </a:rPr>
                        <a:t>Enregistrer</a:t>
                      </a:r>
                      <a:r>
                        <a:rPr lang="fr-FR" baseline="0" dirty="0" smtClean="0">
                          <a:solidFill>
                            <a:schemeClr val="tx1"/>
                          </a:solidFill>
                        </a:rPr>
                        <a:t> </a:t>
                      </a:r>
                      <a:r>
                        <a:rPr lang="fr-FR" u="none" baseline="0" dirty="0" smtClean="0">
                          <a:solidFill>
                            <a:schemeClr val="tx1"/>
                          </a:solidFill>
                        </a:rPr>
                        <a:t>si nécessaire </a:t>
                      </a:r>
                      <a:r>
                        <a:rPr lang="fr-FR" baseline="0" dirty="0" smtClean="0">
                          <a:solidFill>
                            <a:schemeClr val="tx1"/>
                          </a:solidFill>
                        </a:rPr>
                        <a:t>les différentes mentions (publication, </a:t>
                      </a:r>
                      <a:r>
                        <a:rPr lang="fr-FR" baseline="0" dirty="0" err="1" smtClean="0">
                          <a:solidFill>
                            <a:schemeClr val="tx1"/>
                          </a:solidFill>
                        </a:rPr>
                        <a:t>distr</a:t>
                      </a:r>
                      <a:r>
                        <a:rPr lang="fr-FR" baseline="0" dirty="0" smtClean="0">
                          <a:solidFill>
                            <a:schemeClr val="tx1"/>
                          </a:solidFill>
                        </a:rPr>
                        <a:t>./</a:t>
                      </a:r>
                      <a:r>
                        <a:rPr lang="fr-FR" baseline="0" dirty="0" err="1" smtClean="0">
                          <a:solidFill>
                            <a:schemeClr val="tx1"/>
                          </a:solidFill>
                        </a:rPr>
                        <a:t>diff</a:t>
                      </a:r>
                      <a:r>
                        <a:rPr lang="fr-FR" baseline="0" dirty="0" smtClean="0">
                          <a:solidFill>
                            <a:schemeClr val="tx1"/>
                          </a:solidFill>
                        </a:rPr>
                        <a:t>., cop., fabrication) </a:t>
                      </a:r>
                      <a:r>
                        <a:rPr lang="fr-FR" b="1" baseline="0" dirty="0" smtClean="0">
                          <a:solidFill>
                            <a:srgbClr val="C00000"/>
                          </a:solidFill>
                        </a:rPr>
                        <a:t>dans des zones distinctes</a:t>
                      </a:r>
                      <a:endParaRPr lang="fr-FR" b="1" dirty="0">
                        <a:solidFill>
                          <a:srgbClr val="C00000"/>
                        </a:solidFill>
                      </a:endParaRPr>
                    </a:p>
                  </a:txBody>
                  <a:tcPr/>
                </a:tc>
              </a:tr>
              <a:tr h="790491">
                <a:tc>
                  <a:txBody>
                    <a:bodyPr/>
                    <a:lstStyle/>
                    <a:p>
                      <a:r>
                        <a:rPr lang="fr-FR" dirty="0" smtClean="0"/>
                        <a:t>Distinguer les changements d’éditeurs</a:t>
                      </a:r>
                      <a:r>
                        <a:rPr lang="fr-FR" baseline="0" dirty="0" smtClean="0"/>
                        <a:t> par la valeur de l’indicateur 1 dans des zones successives</a:t>
                      </a:r>
                      <a:endParaRPr lang="fr-FR" dirty="0"/>
                    </a:p>
                  </a:txBody>
                  <a:tcPr/>
                </a:tc>
                <a:tc>
                  <a:txBody>
                    <a:bodyPr/>
                    <a:lstStyle/>
                    <a:p>
                      <a:r>
                        <a:rPr lang="fr-FR" baseline="0" dirty="0" smtClean="0"/>
                        <a:t>Distinguer les </a:t>
                      </a:r>
                      <a:r>
                        <a:rPr lang="fr-FR" dirty="0" smtClean="0"/>
                        <a:t>changements d’éditeurs</a:t>
                      </a:r>
                      <a:r>
                        <a:rPr lang="fr-FR" baseline="0" dirty="0" smtClean="0"/>
                        <a:t> </a:t>
                      </a:r>
                      <a:r>
                        <a:rPr lang="fr-FR" b="1" baseline="0" dirty="0" smtClean="0">
                          <a:solidFill>
                            <a:srgbClr val="C00000"/>
                          </a:solidFill>
                        </a:rPr>
                        <a:t>par des répétitions successives de la zone</a:t>
                      </a:r>
                      <a:endParaRPr lang="fr-FR" b="1" dirty="0">
                        <a:solidFill>
                          <a:srgbClr val="C00000"/>
                        </a:solidFill>
                      </a:endParaRPr>
                    </a:p>
                  </a:txBody>
                  <a:tcPr/>
                </a:tc>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0756"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Tree>
    <p:extLst>
      <p:ext uri="{BB962C8B-B14F-4D97-AF65-F5344CB8AC3E}">
        <p14:creationId xmlns:p14="http://schemas.microsoft.com/office/powerpoint/2010/main" val="2691813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smtClean="0">
                <a:solidFill>
                  <a:schemeClr val="accent4">
                    <a:lumMod val="75000"/>
                  </a:schemeClr>
                </a:solidFill>
              </a:rPr>
              <a:t>Ressources publiées</a:t>
            </a:r>
            <a:endParaRPr lang="fr-FR" b="1" dirty="0">
              <a:solidFill>
                <a:schemeClr val="accent4">
                  <a:lumMod val="75000"/>
                </a:schemeClr>
              </a:solidFill>
            </a:endParaRPr>
          </a:p>
        </p:txBody>
      </p:sp>
      <p:sp>
        <p:nvSpPr>
          <p:cNvPr id="3" name="Espace réservé du contenu 2"/>
          <p:cNvSpPr>
            <a:spLocks noGrp="1"/>
          </p:cNvSpPr>
          <p:nvPr>
            <p:ph idx="1"/>
          </p:nvPr>
        </p:nvSpPr>
        <p:spPr>
          <a:xfrm>
            <a:off x="251520" y="1052736"/>
            <a:ext cx="8445624" cy="5472608"/>
          </a:xfrm>
        </p:spPr>
        <p:txBody>
          <a:bodyPr>
            <a:normAutofit/>
          </a:bodyPr>
          <a:lstStyle/>
          <a:p>
            <a:pPr algn="just"/>
            <a:endParaRPr lang="fr-FR" dirty="0" smtClean="0"/>
          </a:p>
          <a:p>
            <a:pPr algn="just"/>
            <a:r>
              <a:rPr lang="fr-FR" dirty="0" smtClean="0"/>
              <a:t>Le </a:t>
            </a:r>
            <a:r>
              <a:rPr lang="fr-FR" b="1" dirty="0" smtClean="0">
                <a:solidFill>
                  <a:srgbClr val="00B050"/>
                </a:solidFill>
              </a:rPr>
              <a:t>lieu de publication </a:t>
            </a:r>
            <a:r>
              <a:rPr lang="fr-FR" dirty="0" smtClean="0"/>
              <a:t>et le </a:t>
            </a:r>
            <a:r>
              <a:rPr lang="fr-FR" b="1" dirty="0" smtClean="0">
                <a:solidFill>
                  <a:srgbClr val="00B050"/>
                </a:solidFill>
              </a:rPr>
              <a:t>nom de l’éditeur </a:t>
            </a:r>
            <a:r>
              <a:rPr lang="fr-FR" dirty="0" smtClean="0"/>
              <a:t>sont </a:t>
            </a:r>
            <a:r>
              <a:rPr lang="fr-FR" b="1" dirty="0" smtClean="0"/>
              <a:t>obligatoires</a:t>
            </a:r>
            <a:r>
              <a:rPr lang="fr-FR" dirty="0" smtClean="0"/>
              <a:t> même s’ils sont inconnus</a:t>
            </a:r>
          </a:p>
          <a:p>
            <a:pPr marL="457200" lvl="1" indent="0" algn="just">
              <a:buNone/>
            </a:pPr>
            <a:r>
              <a:rPr lang="fr-FR" sz="2400" dirty="0" smtClean="0">
                <a:sym typeface="Wingdings" panose="05000000000000000000" pitchFamily="2" charset="2"/>
              </a:rPr>
              <a:t> </a:t>
            </a:r>
            <a:r>
              <a:rPr lang="fr-FR" sz="2400" b="1" dirty="0" smtClean="0">
                <a:solidFill>
                  <a:srgbClr val="00B050"/>
                </a:solidFill>
                <a:sym typeface="Wingdings" panose="05000000000000000000" pitchFamily="2" charset="2"/>
              </a:rPr>
              <a:t>214 </a:t>
            </a:r>
            <a:r>
              <a:rPr lang="fr-FR" sz="2400" b="1" dirty="0" smtClean="0">
                <a:solidFill>
                  <a:schemeClr val="accent6">
                    <a:lumMod val="75000"/>
                  </a:schemeClr>
                </a:solidFill>
                <a:sym typeface="Wingdings" panose="05000000000000000000" pitchFamily="2" charset="2"/>
              </a:rPr>
              <a:t>#0</a:t>
            </a:r>
            <a:r>
              <a:rPr lang="fr-FR" sz="2400" b="1" dirty="0" smtClean="0">
                <a:solidFill>
                  <a:srgbClr val="00B050"/>
                </a:solidFill>
                <a:sym typeface="Wingdings" panose="05000000000000000000" pitchFamily="2" charset="2"/>
              </a:rPr>
              <a:t> </a:t>
            </a:r>
            <a:r>
              <a:rPr lang="fr-FR" sz="2400" dirty="0" smtClean="0">
                <a:sym typeface="Wingdings" panose="05000000000000000000" pitchFamily="2" charset="2"/>
              </a:rPr>
              <a:t>$a[Lieu de publication inconnu]$c[éditeur inconnu]</a:t>
            </a:r>
            <a:endParaRPr lang="fr-FR" sz="2400" dirty="0" smtClean="0"/>
          </a:p>
          <a:p>
            <a:pPr algn="just"/>
            <a:endParaRPr lang="fr-FR" dirty="0" smtClean="0"/>
          </a:p>
          <a:p>
            <a:pPr algn="just"/>
            <a:r>
              <a:rPr lang="fr-FR" dirty="0" smtClean="0"/>
              <a:t>Une </a:t>
            </a:r>
            <a:r>
              <a:rPr lang="fr-FR" b="1" dirty="0" smtClean="0">
                <a:solidFill>
                  <a:srgbClr val="00B050"/>
                </a:solidFill>
              </a:rPr>
              <a:t>date</a:t>
            </a:r>
            <a:r>
              <a:rPr lang="fr-FR" dirty="0" smtClean="0"/>
              <a:t> (même approximative) est </a:t>
            </a:r>
            <a:r>
              <a:rPr lang="fr-FR" b="1" dirty="0" smtClean="0"/>
              <a:t>obligatoire</a:t>
            </a:r>
            <a:r>
              <a:rPr lang="fr-FR" dirty="0" smtClean="0"/>
              <a:t>. Elle doit correspondre à la manifestation</a:t>
            </a:r>
            <a:endParaRPr lang="fr-FR" dirty="0"/>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243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smtClean="0">
                <a:solidFill>
                  <a:schemeClr val="tx2">
                    <a:lumMod val="60000"/>
                    <a:lumOff val="40000"/>
                  </a:schemeClr>
                </a:solidFill>
              </a:rPr>
              <a:t>Rappels (2)</a:t>
            </a:r>
          </a:p>
        </p:txBody>
      </p:sp>
      <p:sp>
        <p:nvSpPr>
          <p:cNvPr id="16387" name="Espace réservé du contenu 2"/>
          <p:cNvSpPr>
            <a:spLocks noGrp="1"/>
          </p:cNvSpPr>
          <p:nvPr>
            <p:ph idx="1"/>
          </p:nvPr>
        </p:nvSpPr>
        <p:spPr>
          <a:xfrm>
            <a:off x="428624" y="1556792"/>
            <a:ext cx="8535864" cy="4310608"/>
          </a:xfrm>
        </p:spPr>
        <p:txBody>
          <a:bodyPr/>
          <a:lstStyle/>
          <a:p>
            <a:pPr eaLnBrk="1" fontAlgn="auto" hangingPunct="1">
              <a:spcAft>
                <a:spcPts val="0"/>
              </a:spcAft>
              <a:buFont typeface="Arial" pitchFamily="34" charset="0"/>
              <a:buChar char="•"/>
              <a:defRPr/>
            </a:pPr>
            <a:endParaRPr lang="fr-FR" dirty="0" smtClean="0">
              <a:solidFill>
                <a:schemeClr val="bg2">
                  <a:lumMod val="25000"/>
                </a:schemeClr>
              </a:solidFill>
            </a:endParaRPr>
          </a:p>
          <a:p>
            <a:pPr marL="0" indent="0" eaLnBrk="1" fontAlgn="auto" hangingPunct="1">
              <a:spcAft>
                <a:spcPts val="0"/>
              </a:spcAft>
              <a:buNone/>
              <a:defRPr/>
            </a:pPr>
            <a:endParaRPr lang="fr-FR" dirty="0">
              <a:solidFill>
                <a:schemeClr val="bg2">
                  <a:lumMod val="25000"/>
                </a:schemeClr>
              </a:solidFill>
            </a:endParaRPr>
          </a:p>
          <a:p>
            <a:pPr marL="0" indent="0" eaLnBrk="1" fontAlgn="auto" hangingPunct="1">
              <a:spcAft>
                <a:spcPts val="0"/>
              </a:spcAft>
              <a:buNone/>
              <a:defRPr/>
            </a:pPr>
            <a:endParaRPr lang="fr-FR" dirty="0">
              <a:solidFill>
                <a:schemeClr val="bg2">
                  <a:lumMod val="25000"/>
                </a:schemeClr>
              </a:solidFill>
            </a:endParaRPr>
          </a:p>
          <a:p>
            <a:pPr marL="0" indent="0" eaLnBrk="1" fontAlgn="auto" hangingPunct="1">
              <a:spcAft>
                <a:spcPts val="0"/>
              </a:spcAft>
              <a:buNone/>
              <a:defRPr/>
            </a:pPr>
            <a:endParaRPr lang="fr-FR" dirty="0" smtClean="0">
              <a:solidFill>
                <a:schemeClr val="bg2">
                  <a:lumMod val="25000"/>
                </a:schemeClr>
              </a:solidFill>
            </a:endParaRPr>
          </a:p>
        </p:txBody>
      </p:sp>
      <p:sp>
        <p:nvSpPr>
          <p:cNvPr id="5" name="ZoneTexte 4"/>
          <p:cNvSpPr txBox="1"/>
          <p:nvPr/>
        </p:nvSpPr>
        <p:spPr>
          <a:xfrm>
            <a:off x="216000" y="2376000"/>
            <a:ext cx="8820496" cy="2893100"/>
          </a:xfrm>
          <a:prstGeom prst="rect">
            <a:avLst/>
          </a:prstGeom>
          <a:noFill/>
        </p:spPr>
        <p:txBody>
          <a:bodyPr wrap="square" lIns="72000" rIns="72000" rtlCol="0">
            <a:spAutoFit/>
          </a:bodyPr>
          <a:lstStyle/>
          <a:p>
            <a:r>
              <a:rPr lang="fr-FR" sz="2800" dirty="0"/>
              <a:t>Les éléments :</a:t>
            </a:r>
            <a:endParaRPr lang="fr-FR" sz="2100" dirty="0" smtClean="0"/>
          </a:p>
          <a:p>
            <a:pPr marL="342900" indent="-342900">
              <a:buFont typeface="Arial" panose="020B0604020202020204" pitchFamily="34" charset="0"/>
              <a:buChar char="•"/>
            </a:pPr>
            <a:r>
              <a:rPr lang="fr-FR" dirty="0">
                <a:solidFill>
                  <a:schemeClr val="tx2">
                    <a:lumMod val="75000"/>
                  </a:schemeClr>
                </a:solidFill>
              </a:rPr>
              <a:t>Type de support</a:t>
            </a:r>
            <a:endParaRPr lang="fr-FR" sz="1500" dirty="0" smtClean="0">
              <a:solidFill>
                <a:schemeClr val="tx2">
                  <a:lumMod val="75000"/>
                </a:schemeClr>
              </a:solidFill>
            </a:endParaRPr>
          </a:p>
          <a:p>
            <a:pPr marL="342900" indent="-342900">
              <a:buFont typeface="Arial" panose="020B0604020202020204" pitchFamily="34" charset="0"/>
              <a:buChar char="•"/>
            </a:pPr>
            <a:r>
              <a:rPr lang="fr-FR" dirty="0">
                <a:solidFill>
                  <a:schemeClr val="tx2">
                    <a:lumMod val="75000"/>
                  </a:schemeClr>
                </a:solidFill>
              </a:rPr>
              <a:t>Mention de production</a:t>
            </a:r>
            <a:endParaRPr lang="fr-FR" sz="1500" dirty="0" smtClean="0">
              <a:solidFill>
                <a:schemeClr val="tx2">
                  <a:lumMod val="75000"/>
                </a:schemeClr>
              </a:solidFill>
            </a:endParaRPr>
          </a:p>
          <a:p>
            <a:pPr marL="342900" indent="-342900">
              <a:buFont typeface="Arial" panose="020B0604020202020204" pitchFamily="34" charset="0"/>
              <a:buChar char="•"/>
            </a:pPr>
            <a:r>
              <a:rPr lang="fr-FR" dirty="0">
                <a:solidFill>
                  <a:schemeClr val="tx2">
                    <a:lumMod val="75000"/>
                  </a:schemeClr>
                </a:solidFill>
              </a:rPr>
              <a:t>Mention de publication</a:t>
            </a:r>
            <a:endParaRPr lang="fr-FR" sz="1500" dirty="0" smtClean="0">
              <a:solidFill>
                <a:schemeClr val="tx2">
                  <a:lumMod val="75000"/>
                </a:schemeClr>
              </a:solidFill>
            </a:endParaRPr>
          </a:p>
          <a:p>
            <a:pPr marL="342900" indent="-342900">
              <a:buFont typeface="Arial" panose="020B0604020202020204" pitchFamily="34" charset="0"/>
              <a:buChar char="•"/>
            </a:pPr>
            <a:r>
              <a:rPr lang="fr-FR" dirty="0">
                <a:solidFill>
                  <a:schemeClr val="tx2">
                    <a:lumMod val="75000"/>
                  </a:schemeClr>
                </a:solidFill>
              </a:rPr>
              <a:t>Mention de distribution/diffusion</a:t>
            </a:r>
            <a:endParaRPr lang="fr-FR" sz="1500" dirty="0" smtClean="0">
              <a:solidFill>
                <a:schemeClr val="tx2">
                  <a:lumMod val="75000"/>
                </a:schemeClr>
              </a:solidFill>
            </a:endParaRPr>
          </a:p>
          <a:p>
            <a:pPr marL="342900" indent="-342900">
              <a:buFont typeface="Arial" panose="020B0604020202020204" pitchFamily="34" charset="0"/>
              <a:buChar char="•"/>
            </a:pPr>
            <a:r>
              <a:rPr lang="fr-FR" dirty="0">
                <a:solidFill>
                  <a:schemeClr val="tx2">
                    <a:lumMod val="75000"/>
                  </a:schemeClr>
                </a:solidFill>
              </a:rPr>
              <a:t>Mention de fabrication</a:t>
            </a:r>
            <a:endParaRPr lang="fr-FR" sz="1500" dirty="0" smtClean="0">
              <a:solidFill>
                <a:schemeClr val="tx2">
                  <a:lumMod val="75000"/>
                </a:schemeClr>
              </a:solidFill>
            </a:endParaRPr>
          </a:p>
          <a:p>
            <a:pPr marL="342900" indent="-342900">
              <a:buFont typeface="Arial" panose="020B0604020202020204" pitchFamily="34" charset="0"/>
              <a:buChar char="•"/>
            </a:pPr>
            <a:r>
              <a:rPr lang="fr-FR" dirty="0">
                <a:solidFill>
                  <a:schemeClr val="tx2">
                    <a:lumMod val="75000"/>
                  </a:schemeClr>
                </a:solidFill>
              </a:rPr>
              <a:t>Date de copyright</a:t>
            </a:r>
            <a:endParaRPr lang="fr-FR" sz="1500" dirty="0" smtClean="0">
              <a:solidFill>
                <a:schemeClr val="tx2">
                  <a:lumMod val="75000"/>
                </a:schemeClr>
              </a:solidFill>
            </a:endParaRPr>
          </a:p>
          <a:p>
            <a:r>
              <a:rPr lang="fr-FR" sz="2800" dirty="0"/>
              <a:t>sont définis dans le standard </a:t>
            </a:r>
            <a:r>
              <a:rPr lang="fr-FR" sz="2800" dirty="0">
                <a:solidFill>
                  <a:schemeClr val="tx2">
                    <a:lumMod val="60000"/>
                    <a:lumOff val="40000"/>
                  </a:schemeClr>
                </a:solidFill>
              </a:rPr>
              <a:t>RDA-FR</a:t>
            </a:r>
            <a:endParaRPr lang="fr-FR" sz="2100" dirty="0" smtClean="0">
              <a:solidFill>
                <a:schemeClr val="tx2">
                  <a:lumMod val="60000"/>
                  <a:lumOff val="40000"/>
                </a:schemeClr>
              </a:solidFill>
            </a:endParaRPr>
          </a:p>
          <a:p>
            <a:r>
              <a:rPr lang="fr-FR" dirty="0">
                <a:hlinkClick r:id="rId3"/>
              </a:rPr>
              <a:t>https://www.transition-bibliographique.fr/wp-content/uploads/2016/08/rda_fr_section1.pdf</a:t>
            </a:r>
            <a:r>
              <a:rPr lang="fr-FR" dirty="0"/>
              <a:t> </a:t>
            </a:r>
            <a:endParaRPr lang="fr-FR" sz="1500" dirty="0"/>
          </a:p>
        </p:txBody>
      </p:sp>
      <p:sp>
        <p:nvSpPr>
          <p:cNvPr id="6" name="ZoneTexte 5"/>
          <p:cNvSpPr txBox="1"/>
          <p:nvPr/>
        </p:nvSpPr>
        <p:spPr>
          <a:xfrm>
            <a:off x="107504" y="5436000"/>
            <a:ext cx="9372624" cy="954107"/>
          </a:xfrm>
          <a:prstGeom prst="rect">
            <a:avLst/>
          </a:prstGeom>
          <a:noFill/>
        </p:spPr>
        <p:txBody>
          <a:bodyPr wrap="square" lIns="72000" rIns="72000" rtlCol="0">
            <a:spAutoFit/>
          </a:bodyPr>
          <a:lstStyle/>
          <a:p>
            <a:r>
              <a:rPr lang="fr-FR" sz="2800" dirty="0">
                <a:solidFill>
                  <a:schemeClr val="tx2">
                    <a:lumMod val="60000"/>
                    <a:lumOff val="40000"/>
                  </a:schemeClr>
                </a:solidFill>
              </a:rPr>
              <a:t>RDA-FR</a:t>
            </a:r>
            <a:r>
              <a:rPr lang="fr-FR" sz="2800" dirty="0"/>
              <a:t> est élaboré dans le cadre du programme national </a:t>
            </a:r>
            <a:endParaRPr lang="fr-FR" sz="2100" dirty="0"/>
          </a:p>
          <a:p>
            <a:r>
              <a:rPr lang="fr-FR" sz="2800">
                <a:solidFill>
                  <a:srgbClr val="FF6600"/>
                </a:solidFill>
              </a:rPr>
              <a:t>Transition bibliographique   </a:t>
            </a:r>
            <a:r>
              <a:rPr lang="fr-FR" smtClean="0">
                <a:hlinkClick r:id="rId4"/>
              </a:rPr>
              <a:t>https</a:t>
            </a:r>
            <a:r>
              <a:rPr lang="fr-FR" dirty="0">
                <a:hlinkClick r:id="rId4"/>
              </a:rPr>
              <a:t>://www.transition-bibliographique.fr/</a:t>
            </a:r>
            <a:r>
              <a:rPr lang="fr-FR" dirty="0"/>
              <a:t> </a:t>
            </a:r>
            <a:endParaRPr lang="fr-FR" sz="1500" dirty="0"/>
          </a:p>
        </p:txBody>
      </p:sp>
      <p:pic>
        <p:nvPicPr>
          <p:cNvPr id="7" name="Image 6">
            <a:hlinkClick r:id="rId5"/>
          </p:cNvPr>
          <p:cNvPicPr>
            <a:picLocks noChangeAspect="1"/>
          </p:cNvPicPr>
          <p:nvPr/>
        </p:nvPicPr>
        <p:blipFill>
          <a:blip r:embed="rId6" cstate="print"/>
          <a:srcRect/>
          <a:stretch>
            <a:fillRect/>
          </a:stretch>
        </p:blipFill>
        <p:spPr bwMode="auto">
          <a:xfrm>
            <a:off x="252000" y="1"/>
            <a:ext cx="1803811" cy="2146789"/>
          </a:xfrm>
          <a:prstGeom prst="rect">
            <a:avLst/>
          </a:prstGeom>
          <a:noFill/>
          <a:ln w="9525">
            <a:noFill/>
            <a:miter lim="800000"/>
            <a:headEnd/>
            <a:tailEnd/>
          </a:ln>
        </p:spPr>
      </p:pic>
    </p:spTree>
    <p:extLst>
      <p:ext uri="{BB962C8B-B14F-4D97-AF65-F5344CB8AC3E}">
        <p14:creationId xmlns:p14="http://schemas.microsoft.com/office/powerpoint/2010/main" val="42143322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a:solidFill>
                  <a:schemeClr val="accent4">
                    <a:lumMod val="75000"/>
                  </a:schemeClr>
                </a:solidFill>
              </a:rPr>
              <a:t>Ressources publiées</a:t>
            </a:r>
          </a:p>
        </p:txBody>
      </p:sp>
      <p:sp>
        <p:nvSpPr>
          <p:cNvPr id="3" name="Espace réservé du contenu 2"/>
          <p:cNvSpPr>
            <a:spLocks noGrp="1"/>
          </p:cNvSpPr>
          <p:nvPr>
            <p:ph idx="1"/>
          </p:nvPr>
        </p:nvSpPr>
        <p:spPr>
          <a:xfrm>
            <a:off x="251520" y="980728"/>
            <a:ext cx="8445624" cy="5688632"/>
          </a:xfrm>
        </p:spPr>
        <p:txBody>
          <a:bodyPr>
            <a:normAutofit/>
          </a:bodyPr>
          <a:lstStyle/>
          <a:p>
            <a:pPr marL="0" indent="0" algn="ctr">
              <a:buNone/>
            </a:pPr>
            <a:endParaRPr lang="fr-FR" sz="1200" b="1" dirty="0" smtClean="0">
              <a:solidFill>
                <a:srgbClr val="C00000"/>
              </a:solidFill>
            </a:endParaRPr>
          </a:p>
          <a:p>
            <a:pPr algn="just"/>
            <a:endParaRPr lang="fr-FR" dirty="0" smtClean="0"/>
          </a:p>
          <a:p>
            <a:pPr algn="just"/>
            <a:r>
              <a:rPr lang="fr-FR" dirty="0" smtClean="0"/>
              <a:t>DATE en 214 </a:t>
            </a:r>
            <a:r>
              <a:rPr lang="fr-FR" b="1" dirty="0" smtClean="0"/>
              <a:t>[ordre du choix pour la date]</a:t>
            </a:r>
          </a:p>
          <a:p>
            <a:pPr algn="just"/>
            <a:endParaRPr lang="fr-FR" b="1" dirty="0" smtClean="0">
              <a:solidFill>
                <a:srgbClr val="00B050"/>
              </a:solidFill>
            </a:endParaRPr>
          </a:p>
          <a:p>
            <a:pPr marL="514350" indent="-514350" algn="just">
              <a:buFont typeface="+mj-lt"/>
              <a:buAutoNum type="alphaLcParenR"/>
            </a:pPr>
            <a:r>
              <a:rPr lang="fr-FR" dirty="0"/>
              <a:t> </a:t>
            </a:r>
            <a:r>
              <a:rPr lang="fr-FR" dirty="0" smtClean="0"/>
              <a:t>la date </a:t>
            </a:r>
            <a:r>
              <a:rPr lang="fr-FR" dirty="0"/>
              <a:t>de </a:t>
            </a:r>
            <a:r>
              <a:rPr lang="fr-FR" dirty="0" smtClean="0"/>
              <a:t>publication</a:t>
            </a:r>
            <a:endParaRPr lang="fr-FR" dirty="0"/>
          </a:p>
          <a:p>
            <a:pPr marL="514350" indent="-514350" algn="just">
              <a:buFont typeface="+mj-lt"/>
              <a:buAutoNum type="alphaLcParenR"/>
            </a:pPr>
            <a:r>
              <a:rPr lang="fr-FR" dirty="0"/>
              <a:t> la date de dépôt légal (DL) </a:t>
            </a:r>
          </a:p>
          <a:p>
            <a:pPr marL="514350" indent="-514350" algn="just">
              <a:buFont typeface="+mj-lt"/>
              <a:buAutoNum type="alphaLcParenR"/>
            </a:pPr>
            <a:r>
              <a:rPr lang="fr-FR" dirty="0"/>
              <a:t> la date de diffusion ou de distribution </a:t>
            </a:r>
          </a:p>
          <a:p>
            <a:pPr marL="514350" indent="-514350" algn="just">
              <a:buFont typeface="+mj-lt"/>
              <a:buAutoNum type="alphaLcParenR"/>
            </a:pPr>
            <a:r>
              <a:rPr lang="fr-FR" dirty="0"/>
              <a:t> </a:t>
            </a:r>
            <a:r>
              <a:rPr lang="fr-FR" dirty="0" smtClean="0"/>
              <a:t>une </a:t>
            </a:r>
            <a:r>
              <a:rPr lang="fr-FR" dirty="0"/>
              <a:t>date de copyright </a:t>
            </a:r>
            <a:r>
              <a:rPr lang="fr-FR" dirty="0" smtClean="0"/>
              <a:t>(C) ou de protection (P) - plausible pour dater la manifestation</a:t>
            </a:r>
          </a:p>
          <a:p>
            <a:pPr marL="514350" indent="-514350" algn="just">
              <a:buFont typeface="+mj-lt"/>
              <a:buAutoNum type="alphaLcParenR"/>
            </a:pPr>
            <a:r>
              <a:rPr lang="fr-FR" dirty="0" smtClean="0"/>
              <a:t>la </a:t>
            </a:r>
            <a:r>
              <a:rPr lang="fr-FR" dirty="0"/>
              <a:t>date de </a:t>
            </a:r>
            <a:r>
              <a:rPr lang="fr-FR" dirty="0" smtClean="0"/>
              <a:t>fabrication (= impression)</a:t>
            </a:r>
            <a:endParaRPr lang="fr-FR" dirty="0"/>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4408"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3676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a:solidFill>
                  <a:schemeClr val="accent4">
                    <a:lumMod val="75000"/>
                  </a:schemeClr>
                </a:solidFill>
              </a:rPr>
              <a:t>Ressources publiées</a:t>
            </a:r>
          </a:p>
        </p:txBody>
      </p:sp>
      <p:sp>
        <p:nvSpPr>
          <p:cNvPr id="3" name="Espace réservé du contenu 2"/>
          <p:cNvSpPr>
            <a:spLocks noGrp="1"/>
          </p:cNvSpPr>
          <p:nvPr>
            <p:ph idx="1"/>
          </p:nvPr>
        </p:nvSpPr>
        <p:spPr>
          <a:xfrm>
            <a:off x="251520" y="764704"/>
            <a:ext cx="8445624" cy="5760640"/>
          </a:xfrm>
        </p:spPr>
        <p:txBody>
          <a:bodyPr>
            <a:normAutofit/>
          </a:bodyPr>
          <a:lstStyle/>
          <a:p>
            <a:pPr algn="just"/>
            <a:endParaRPr lang="fr-FR" dirty="0" smtClean="0"/>
          </a:p>
          <a:p>
            <a:pPr algn="just"/>
            <a:r>
              <a:rPr lang="fr-FR" dirty="0" smtClean="0"/>
              <a:t>Exemples Dates </a:t>
            </a:r>
            <a:r>
              <a:rPr lang="fr-FR" sz="2000" dirty="0" smtClean="0"/>
              <a:t>(la mention de publication est présente)</a:t>
            </a:r>
            <a:endParaRPr lang="fr-FR" dirty="0" smtClean="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1100"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graphicFrame>
        <p:nvGraphicFramePr>
          <p:cNvPr id="4" name="Tableau 3"/>
          <p:cNvGraphicFramePr>
            <a:graphicFrameLocks noGrp="1"/>
          </p:cNvGraphicFramePr>
          <p:nvPr>
            <p:extLst>
              <p:ext uri="{D42A27DB-BD31-4B8C-83A1-F6EECF244321}">
                <p14:modId xmlns:p14="http://schemas.microsoft.com/office/powerpoint/2010/main" val="239390792"/>
              </p:ext>
            </p:extLst>
          </p:nvPr>
        </p:nvGraphicFramePr>
        <p:xfrm>
          <a:off x="467544" y="2164040"/>
          <a:ext cx="8352928" cy="4234136"/>
        </p:xfrm>
        <a:graphic>
          <a:graphicData uri="http://schemas.openxmlformats.org/drawingml/2006/table">
            <a:tbl>
              <a:tblPr firstRow="1" bandRow="1">
                <a:tableStyleId>{8799B23B-EC83-4686-B30A-512413B5E67A}</a:tableStyleId>
              </a:tblPr>
              <a:tblGrid>
                <a:gridCol w="3528392"/>
                <a:gridCol w="4824536"/>
              </a:tblGrid>
              <a:tr h="616888">
                <a:tc>
                  <a:txBody>
                    <a:bodyPr/>
                    <a:lstStyle/>
                    <a:p>
                      <a:r>
                        <a:rPr lang="fr-FR" b="0" dirty="0" smtClean="0"/>
                        <a:t>Avec une date</a:t>
                      </a:r>
                      <a:r>
                        <a:rPr lang="fr-FR" b="0" baseline="0" dirty="0" smtClean="0"/>
                        <a:t> de publication</a:t>
                      </a:r>
                      <a:endParaRPr lang="fr-FR" b="0" dirty="0"/>
                    </a:p>
                  </a:txBody>
                  <a:tcPr/>
                </a:tc>
                <a:tc>
                  <a:txBody>
                    <a:bodyPr/>
                    <a:lstStyle/>
                    <a:p>
                      <a:r>
                        <a:rPr lang="fr-FR" sz="2400" b="1" dirty="0" smtClean="0"/>
                        <a:t>214</a:t>
                      </a:r>
                      <a:r>
                        <a:rPr lang="fr-FR" sz="2400" b="0" dirty="0" smtClean="0"/>
                        <a:t> </a:t>
                      </a:r>
                      <a:r>
                        <a:rPr lang="fr-FR" sz="2400" b="1" dirty="0" smtClean="0">
                          <a:solidFill>
                            <a:schemeClr val="accent6">
                              <a:lumMod val="75000"/>
                            </a:schemeClr>
                          </a:solidFill>
                        </a:rPr>
                        <a:t>#0</a:t>
                      </a:r>
                      <a:r>
                        <a:rPr lang="fr-FR" sz="2400" b="1" dirty="0" smtClean="0"/>
                        <a:t>$a[</a:t>
                      </a:r>
                      <a:r>
                        <a:rPr lang="fr-FR" sz="2400" b="0" dirty="0" smtClean="0"/>
                        <a:t>Paris]</a:t>
                      </a:r>
                      <a:r>
                        <a:rPr lang="fr-FR" sz="2400" b="1" dirty="0" smtClean="0"/>
                        <a:t>$c</a:t>
                      </a:r>
                      <a:r>
                        <a:rPr lang="fr-FR" sz="2400" b="0" dirty="0" smtClean="0"/>
                        <a:t>Gallimard</a:t>
                      </a:r>
                      <a:r>
                        <a:rPr lang="fr-FR" sz="2400" b="1" dirty="0" smtClean="0">
                          <a:solidFill>
                            <a:srgbClr val="00B050"/>
                          </a:solidFill>
                        </a:rPr>
                        <a:t>$d</a:t>
                      </a:r>
                      <a:r>
                        <a:rPr lang="fr-FR" sz="2400" b="0" dirty="0" smtClean="0"/>
                        <a:t>2014</a:t>
                      </a:r>
                      <a:endParaRPr lang="fr-FR" dirty="0"/>
                    </a:p>
                  </a:txBody>
                  <a:tcPr/>
                </a:tc>
              </a:tr>
              <a:tr h="965488">
                <a:tc>
                  <a:txBody>
                    <a:bodyPr/>
                    <a:lstStyle/>
                    <a:p>
                      <a:r>
                        <a:rPr lang="fr-FR" i="1" dirty="0" smtClean="0"/>
                        <a:t>Sans date de publication</a:t>
                      </a:r>
                    </a:p>
                    <a:p>
                      <a:r>
                        <a:rPr lang="fr-FR" dirty="0" smtClean="0"/>
                        <a:t>Avec une date de dépôt légal</a:t>
                      </a:r>
                      <a:endParaRPr lang="fr-FR" dirty="0"/>
                    </a:p>
                  </a:txBody>
                  <a:tcPr/>
                </a:tc>
                <a:tc>
                  <a:txBody>
                    <a:bodyPr/>
                    <a:lstStyle/>
                    <a:p>
                      <a:r>
                        <a:rPr lang="fr-FR" sz="2400" b="1" dirty="0" smtClean="0"/>
                        <a:t>214</a:t>
                      </a:r>
                      <a:r>
                        <a:rPr lang="fr-FR" sz="2400" dirty="0" smtClean="0"/>
                        <a:t> </a:t>
                      </a:r>
                      <a:r>
                        <a:rPr lang="fr-FR" sz="2400" b="1" dirty="0" smtClean="0">
                          <a:solidFill>
                            <a:schemeClr val="accent6">
                              <a:lumMod val="75000"/>
                            </a:schemeClr>
                          </a:solidFill>
                        </a:rPr>
                        <a:t>#0</a:t>
                      </a:r>
                      <a:r>
                        <a:rPr lang="fr-FR" sz="2400" b="1" dirty="0" smtClean="0"/>
                        <a:t>$a</a:t>
                      </a:r>
                      <a:r>
                        <a:rPr lang="fr-FR" sz="2400" b="0" dirty="0" smtClean="0"/>
                        <a:t>[</a:t>
                      </a:r>
                      <a:r>
                        <a:rPr lang="fr-FR" sz="2400" dirty="0" smtClean="0"/>
                        <a:t>Paris]</a:t>
                      </a:r>
                      <a:r>
                        <a:rPr lang="fr-FR" sz="2400" b="1" dirty="0" smtClean="0"/>
                        <a:t>$</a:t>
                      </a:r>
                      <a:r>
                        <a:rPr lang="fr-FR" sz="2400" b="1" dirty="0" err="1" smtClean="0"/>
                        <a:t>c</a:t>
                      </a:r>
                      <a:r>
                        <a:rPr lang="fr-FR" sz="2400" dirty="0" err="1" smtClean="0"/>
                        <a:t>Gallimard</a:t>
                      </a:r>
                      <a:r>
                        <a:rPr lang="fr-FR" sz="2400" b="1" dirty="0" err="1" smtClean="0">
                          <a:solidFill>
                            <a:srgbClr val="00B050"/>
                          </a:solidFill>
                        </a:rPr>
                        <a:t>$d</a:t>
                      </a:r>
                      <a:r>
                        <a:rPr lang="fr-FR" sz="2400" dirty="0" err="1" smtClean="0"/>
                        <a:t>DL</a:t>
                      </a:r>
                      <a:r>
                        <a:rPr lang="fr-FR" sz="2400" dirty="0" smtClean="0"/>
                        <a:t> 2014</a:t>
                      </a:r>
                      <a:endParaRPr lang="fr-FR" sz="2400" dirty="0"/>
                    </a:p>
                  </a:txBody>
                  <a:tcPr/>
                </a:tc>
              </a:tr>
              <a:tr h="1105678">
                <a:tc>
                  <a:txBody>
                    <a:bodyPr/>
                    <a:lstStyle/>
                    <a:p>
                      <a:r>
                        <a:rPr lang="fr-FR" i="1" dirty="0" smtClean="0"/>
                        <a:t>Sans date de publication</a:t>
                      </a:r>
                    </a:p>
                    <a:p>
                      <a:r>
                        <a:rPr lang="fr-FR" i="1" dirty="0" smtClean="0"/>
                        <a:t>Sans date de dépôt légal</a:t>
                      </a:r>
                    </a:p>
                    <a:p>
                      <a:r>
                        <a:rPr lang="fr-FR" dirty="0" smtClean="0"/>
                        <a:t>Avec</a:t>
                      </a:r>
                      <a:r>
                        <a:rPr lang="fr-FR" baseline="0" dirty="0" smtClean="0"/>
                        <a:t> une mention de diffusion datée</a:t>
                      </a:r>
                      <a:endParaRPr lang="fr-FR" dirty="0"/>
                    </a:p>
                  </a:txBody>
                  <a:tcPr/>
                </a:tc>
                <a:tc>
                  <a:txBody>
                    <a:bodyPr/>
                    <a:lstStyle/>
                    <a:p>
                      <a:r>
                        <a:rPr lang="fr-FR" sz="2400" b="1" dirty="0" smtClean="0"/>
                        <a:t>214</a:t>
                      </a:r>
                      <a:r>
                        <a:rPr lang="fr-FR" sz="2400" dirty="0" smtClean="0"/>
                        <a:t> </a:t>
                      </a:r>
                      <a:r>
                        <a:rPr lang="fr-FR" sz="2400" b="1" dirty="0" smtClean="0">
                          <a:solidFill>
                            <a:schemeClr val="accent6">
                              <a:lumMod val="75000"/>
                            </a:schemeClr>
                          </a:solidFill>
                        </a:rPr>
                        <a:t>#0</a:t>
                      </a:r>
                      <a:r>
                        <a:rPr lang="fr-FR" sz="2400" b="1" dirty="0" smtClean="0"/>
                        <a:t>$a</a:t>
                      </a:r>
                      <a:r>
                        <a:rPr lang="fr-FR" sz="2400" b="0" dirty="0" smtClean="0"/>
                        <a:t>[</a:t>
                      </a:r>
                      <a:r>
                        <a:rPr lang="fr-FR" sz="2400" dirty="0" smtClean="0"/>
                        <a:t>Paris]</a:t>
                      </a:r>
                      <a:r>
                        <a:rPr lang="fr-FR" sz="2400" b="1" dirty="0" smtClean="0"/>
                        <a:t>$</a:t>
                      </a:r>
                      <a:r>
                        <a:rPr lang="fr-FR" sz="2400" b="1" dirty="0" err="1" smtClean="0"/>
                        <a:t>c</a:t>
                      </a:r>
                      <a:r>
                        <a:rPr lang="fr-FR" sz="2400" b="0" dirty="0" err="1" smtClean="0"/>
                        <a:t>Gallimard</a:t>
                      </a:r>
                      <a:endParaRPr lang="fr-FR" sz="2400" b="0" dirty="0" smtClean="0"/>
                    </a:p>
                    <a:p>
                      <a:r>
                        <a:rPr lang="fr-FR" sz="2400" b="1" dirty="0" smtClean="0"/>
                        <a:t>214</a:t>
                      </a:r>
                      <a:r>
                        <a:rPr lang="fr-FR" sz="2400" dirty="0" smtClean="0"/>
                        <a:t> </a:t>
                      </a:r>
                      <a:r>
                        <a:rPr lang="fr-FR" sz="2400" b="1" dirty="0" smtClean="0">
                          <a:solidFill>
                            <a:schemeClr val="accent6">
                              <a:lumMod val="75000"/>
                            </a:schemeClr>
                          </a:solidFill>
                        </a:rPr>
                        <a:t>#2</a:t>
                      </a:r>
                      <a:r>
                        <a:rPr lang="fr-FR" sz="2400" b="1" dirty="0" smtClean="0">
                          <a:solidFill>
                            <a:srgbClr val="00B050"/>
                          </a:solidFill>
                        </a:rPr>
                        <a:t>$d</a:t>
                      </a:r>
                      <a:r>
                        <a:rPr lang="fr-FR" sz="2400" dirty="0" smtClean="0"/>
                        <a:t>2015</a:t>
                      </a:r>
                      <a:endParaRPr lang="fr-FR" dirty="0"/>
                    </a:p>
                  </a:txBody>
                  <a:tcPr/>
                </a:tc>
              </a:tr>
              <a:tr h="1360834">
                <a:tc>
                  <a:txBody>
                    <a:bodyPr/>
                    <a:lstStyle/>
                    <a:p>
                      <a:r>
                        <a:rPr lang="fr-FR" i="1" dirty="0" smtClean="0"/>
                        <a:t>Sans date de publication</a:t>
                      </a:r>
                    </a:p>
                    <a:p>
                      <a:r>
                        <a:rPr lang="fr-FR" i="1" dirty="0" smtClean="0"/>
                        <a:t>Sans date de dépôt légal</a:t>
                      </a:r>
                    </a:p>
                    <a:p>
                      <a:r>
                        <a:rPr lang="fr-FR" i="1" dirty="0" smtClean="0"/>
                        <a:t>Sans </a:t>
                      </a:r>
                      <a:r>
                        <a:rPr lang="fr-FR" i="1" baseline="0" dirty="0" smtClean="0"/>
                        <a:t>date de diffusion/distribution</a:t>
                      </a:r>
                    </a:p>
                    <a:p>
                      <a:r>
                        <a:rPr lang="fr-FR" baseline="0" dirty="0" smtClean="0"/>
                        <a:t>Avec une date de copyright (précédée de C )</a:t>
                      </a:r>
                      <a:endParaRPr lang="fr-FR" dirty="0" smtClean="0"/>
                    </a:p>
                  </a:txBody>
                  <a:tcPr/>
                </a:tc>
                <a:tc>
                  <a:txBody>
                    <a:bodyPr/>
                    <a:lstStyle/>
                    <a:p>
                      <a:r>
                        <a:rPr lang="fr-FR" sz="2400" b="1" dirty="0" smtClean="0"/>
                        <a:t>214</a:t>
                      </a:r>
                      <a:r>
                        <a:rPr lang="fr-FR" sz="2400" dirty="0" smtClean="0"/>
                        <a:t> </a:t>
                      </a:r>
                      <a:r>
                        <a:rPr lang="fr-FR" sz="2400" b="1" dirty="0" smtClean="0">
                          <a:solidFill>
                            <a:schemeClr val="accent6">
                              <a:lumMod val="75000"/>
                            </a:schemeClr>
                          </a:solidFill>
                        </a:rPr>
                        <a:t>#0</a:t>
                      </a:r>
                      <a:r>
                        <a:rPr lang="fr-FR" sz="2400" b="1" dirty="0" smtClean="0"/>
                        <a:t>$a</a:t>
                      </a:r>
                      <a:r>
                        <a:rPr lang="fr-FR" sz="2400" b="0" dirty="0" smtClean="0"/>
                        <a:t>[</a:t>
                      </a:r>
                      <a:r>
                        <a:rPr lang="fr-FR" sz="2400" dirty="0" smtClean="0"/>
                        <a:t>Paris]</a:t>
                      </a:r>
                      <a:r>
                        <a:rPr lang="fr-FR" sz="2400" b="1" dirty="0" smtClean="0"/>
                        <a:t>$</a:t>
                      </a:r>
                      <a:r>
                        <a:rPr lang="fr-FR" sz="2400" b="1" dirty="0" err="1" smtClean="0"/>
                        <a:t>c</a:t>
                      </a:r>
                      <a:r>
                        <a:rPr lang="fr-FR" sz="2400" dirty="0" err="1" smtClean="0"/>
                        <a:t>Gallimard</a:t>
                      </a:r>
                      <a:endParaRPr lang="fr-FR" sz="2400" dirty="0" smtClean="0"/>
                    </a:p>
                    <a:p>
                      <a:r>
                        <a:rPr lang="fr-FR" sz="2400" b="1" dirty="0" smtClean="0"/>
                        <a:t>214</a:t>
                      </a:r>
                      <a:r>
                        <a:rPr lang="fr-FR" sz="2400" dirty="0" smtClean="0"/>
                        <a:t> </a:t>
                      </a:r>
                      <a:r>
                        <a:rPr lang="fr-FR" sz="2400" b="1" dirty="0" smtClean="0">
                          <a:solidFill>
                            <a:schemeClr val="accent6">
                              <a:lumMod val="75000"/>
                            </a:schemeClr>
                          </a:solidFill>
                        </a:rPr>
                        <a:t>#4</a:t>
                      </a:r>
                      <a:r>
                        <a:rPr lang="fr-FR" sz="2400" b="1" dirty="0" smtClean="0">
                          <a:solidFill>
                            <a:srgbClr val="00B050"/>
                          </a:solidFill>
                        </a:rPr>
                        <a:t>$dC</a:t>
                      </a:r>
                      <a:r>
                        <a:rPr lang="fr-FR" sz="2400" b="1" baseline="0" dirty="0" smtClean="0">
                          <a:solidFill>
                            <a:srgbClr val="00B050"/>
                          </a:solidFill>
                        </a:rPr>
                        <a:t> </a:t>
                      </a:r>
                      <a:r>
                        <a:rPr lang="fr-FR" sz="2400" dirty="0" smtClean="0"/>
                        <a:t>2015</a:t>
                      </a:r>
                    </a:p>
                    <a:p>
                      <a:endParaRPr lang="fr-FR" dirty="0"/>
                    </a:p>
                  </a:txBody>
                  <a:tcPr/>
                </a:tc>
              </a:tr>
            </a:tbl>
          </a:graphicData>
        </a:graphic>
      </p:graphicFrame>
    </p:spTree>
    <p:extLst>
      <p:ext uri="{BB962C8B-B14F-4D97-AF65-F5344CB8AC3E}">
        <p14:creationId xmlns:p14="http://schemas.microsoft.com/office/powerpoint/2010/main" val="3356832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dirty="0"/>
              <a:t>Ressources publiées</a:t>
            </a:r>
            <a:endParaRPr lang="fr-FR" dirty="0">
              <a:solidFill>
                <a:srgbClr val="C00000"/>
              </a:solidFill>
            </a:endParaRPr>
          </a:p>
        </p:txBody>
      </p:sp>
      <p:sp>
        <p:nvSpPr>
          <p:cNvPr id="3" name="Espace réservé du contenu 2"/>
          <p:cNvSpPr>
            <a:spLocks noGrp="1"/>
          </p:cNvSpPr>
          <p:nvPr>
            <p:ph idx="1"/>
          </p:nvPr>
        </p:nvSpPr>
        <p:spPr>
          <a:xfrm>
            <a:off x="251520" y="764704"/>
            <a:ext cx="8445624" cy="5760640"/>
          </a:xfrm>
        </p:spPr>
        <p:txBody>
          <a:bodyPr>
            <a:normAutofit/>
          </a:bodyPr>
          <a:lstStyle/>
          <a:p>
            <a:pPr marL="0" indent="0" algn="ctr">
              <a:buNone/>
            </a:pPr>
            <a:endParaRPr lang="fr-FR" sz="1200" b="1" dirty="0" smtClean="0">
              <a:solidFill>
                <a:srgbClr val="C00000"/>
              </a:solidFill>
            </a:endParaRPr>
          </a:p>
          <a:p>
            <a:pPr marL="0" indent="0" algn="ctr">
              <a:buNone/>
            </a:pPr>
            <a:r>
              <a:rPr lang="fr-FR" sz="3600" b="1" dirty="0">
                <a:solidFill>
                  <a:schemeClr val="accent1"/>
                </a:solidFill>
              </a:rPr>
              <a:t>Dans le </a:t>
            </a:r>
            <a:r>
              <a:rPr lang="fr-FR" sz="3600" b="1" dirty="0" err="1">
                <a:solidFill>
                  <a:schemeClr val="accent1"/>
                </a:solidFill>
              </a:rPr>
              <a:t>Sudoc</a:t>
            </a:r>
            <a:r>
              <a:rPr lang="fr-FR" sz="3600" b="1" dirty="0">
                <a:solidFill>
                  <a:schemeClr val="accent1"/>
                </a:solidFill>
              </a:rPr>
              <a:t> </a:t>
            </a:r>
          </a:p>
          <a:p>
            <a:pPr algn="just"/>
            <a:r>
              <a:rPr lang="fr-FR" dirty="0" smtClean="0"/>
              <a:t>Exemples Dates </a:t>
            </a:r>
            <a:r>
              <a:rPr lang="fr-FR" sz="2000" dirty="0" smtClean="0"/>
              <a:t>(la mention de publication est absente)</a:t>
            </a:r>
            <a:endParaRPr lang="fr-FR" dirty="0" smtClean="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8872" y="18707"/>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graphicFrame>
        <p:nvGraphicFramePr>
          <p:cNvPr id="4" name="Tableau 3"/>
          <p:cNvGraphicFramePr>
            <a:graphicFrameLocks noGrp="1"/>
          </p:cNvGraphicFramePr>
          <p:nvPr>
            <p:extLst>
              <p:ext uri="{D42A27DB-BD31-4B8C-83A1-F6EECF244321}">
                <p14:modId xmlns:p14="http://schemas.microsoft.com/office/powerpoint/2010/main" val="779213982"/>
              </p:ext>
            </p:extLst>
          </p:nvPr>
        </p:nvGraphicFramePr>
        <p:xfrm>
          <a:off x="498351" y="2505697"/>
          <a:ext cx="8352928" cy="4023360"/>
        </p:xfrm>
        <a:graphic>
          <a:graphicData uri="http://schemas.openxmlformats.org/drawingml/2006/table">
            <a:tbl>
              <a:tblPr firstRow="1" bandRow="1">
                <a:tableStyleId>{8799B23B-EC83-4686-B30A-512413B5E67A}</a:tableStyleId>
              </a:tblPr>
              <a:tblGrid>
                <a:gridCol w="3528392"/>
                <a:gridCol w="4824536"/>
              </a:tblGrid>
              <a:tr h="1828800">
                <a:tc>
                  <a:txBody>
                    <a:bodyPr/>
                    <a:lstStyle/>
                    <a:p>
                      <a:r>
                        <a:rPr lang="fr-FR" b="0" i="1" dirty="0" smtClean="0"/>
                        <a:t>Sans date de publication</a:t>
                      </a:r>
                    </a:p>
                    <a:p>
                      <a:r>
                        <a:rPr lang="fr-FR" b="0" dirty="0" smtClean="0"/>
                        <a:t>Avec une mention </a:t>
                      </a:r>
                      <a:r>
                        <a:rPr lang="fr-FR" b="0" baseline="0" dirty="0" smtClean="0"/>
                        <a:t>de diffusion datée</a:t>
                      </a:r>
                      <a:endParaRPr lang="fr-FR" b="0" dirty="0"/>
                    </a:p>
                  </a:txBody>
                  <a:tcPr/>
                </a:tc>
                <a:tc>
                  <a:txBody>
                    <a:bodyPr/>
                    <a:lstStyle/>
                    <a:p>
                      <a:pPr algn="l"/>
                      <a:r>
                        <a:rPr lang="fr-FR" sz="2400" b="1" dirty="0" smtClean="0"/>
                        <a:t>214</a:t>
                      </a:r>
                      <a:r>
                        <a:rPr lang="fr-FR" sz="2400" b="0" dirty="0" smtClean="0"/>
                        <a:t> </a:t>
                      </a:r>
                      <a:r>
                        <a:rPr lang="fr-FR" sz="2400" b="1" dirty="0" smtClean="0">
                          <a:solidFill>
                            <a:schemeClr val="accent6">
                              <a:lumMod val="75000"/>
                            </a:schemeClr>
                          </a:solidFill>
                        </a:rPr>
                        <a:t>#0</a:t>
                      </a:r>
                      <a:r>
                        <a:rPr lang="fr-FR" sz="2400" b="1" dirty="0" smtClean="0"/>
                        <a:t>$a</a:t>
                      </a:r>
                      <a:r>
                        <a:rPr lang="fr-FR" sz="2400" b="0" dirty="0" smtClean="0"/>
                        <a:t>[Lieu de publication inconnu]</a:t>
                      </a:r>
                      <a:r>
                        <a:rPr lang="fr-FR" sz="2400" b="1" dirty="0" smtClean="0"/>
                        <a:t>$c</a:t>
                      </a:r>
                      <a:r>
                        <a:rPr lang="fr-FR" sz="2400" b="0" dirty="0" smtClean="0"/>
                        <a:t>[éditeur inconnu]</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b="1" dirty="0" smtClean="0"/>
                        <a:t>214</a:t>
                      </a:r>
                      <a:r>
                        <a:rPr lang="fr-FR" sz="2400" dirty="0" smtClean="0"/>
                        <a:t> </a:t>
                      </a:r>
                      <a:r>
                        <a:rPr lang="fr-FR" sz="2400" b="1" dirty="0" smtClean="0">
                          <a:solidFill>
                            <a:schemeClr val="accent6">
                              <a:lumMod val="75000"/>
                            </a:schemeClr>
                          </a:solidFill>
                        </a:rPr>
                        <a:t>#2</a:t>
                      </a:r>
                      <a:r>
                        <a:rPr lang="fr-FR" sz="2400" b="1" dirty="0" smtClean="0"/>
                        <a:t>$a</a:t>
                      </a:r>
                      <a:r>
                        <a:rPr lang="fr-FR" sz="2400" b="0" dirty="0" smtClean="0"/>
                        <a:t>Paris</a:t>
                      </a:r>
                      <a:r>
                        <a:rPr lang="fr-FR" sz="2400" b="1" dirty="0" smtClean="0"/>
                        <a:t>$c</a:t>
                      </a:r>
                      <a:r>
                        <a:rPr lang="fr-FR" sz="2400" b="0" dirty="0" smtClean="0"/>
                        <a:t>Presses universitaires de France</a:t>
                      </a:r>
                      <a:r>
                        <a:rPr lang="fr-FR" sz="2400" b="1" dirty="0" smtClean="0">
                          <a:solidFill>
                            <a:srgbClr val="00B050"/>
                          </a:solidFill>
                        </a:rPr>
                        <a:t>$d</a:t>
                      </a:r>
                      <a:r>
                        <a:rPr lang="fr-FR" sz="2400" b="0" dirty="0" smtClean="0"/>
                        <a:t>2014</a:t>
                      </a:r>
                      <a:endParaRPr lang="fr-FR" dirty="0"/>
                    </a:p>
                  </a:txBody>
                  <a:tcPr/>
                </a:tc>
              </a:tr>
              <a:tr h="1360834">
                <a:tc>
                  <a:txBody>
                    <a:bodyPr/>
                    <a:lstStyle/>
                    <a:p>
                      <a:r>
                        <a:rPr lang="fr-FR" i="1" dirty="0" smtClean="0"/>
                        <a:t>Sans date de publication</a:t>
                      </a:r>
                    </a:p>
                    <a:p>
                      <a:r>
                        <a:rPr lang="fr-FR" i="0" dirty="0" smtClean="0"/>
                        <a:t>Avec une mention de diffusion non datée</a:t>
                      </a:r>
                      <a:endParaRPr lang="fr-FR" i="0" baseline="0" dirty="0" smtClean="0"/>
                    </a:p>
                    <a:p>
                      <a:r>
                        <a:rPr lang="fr-FR" baseline="0" dirty="0" smtClean="0"/>
                        <a:t>Avec une date de copyright (précédée de C )</a:t>
                      </a:r>
                      <a:endParaRPr lang="fr-FR" dirty="0" smtClean="0"/>
                    </a:p>
                  </a:txBody>
                  <a:tcPr/>
                </a:tc>
                <a:tc>
                  <a:txBody>
                    <a:bodyPr/>
                    <a:lstStyle/>
                    <a:p>
                      <a:pPr algn="l"/>
                      <a:r>
                        <a:rPr lang="fr-FR" sz="2400" b="1" dirty="0" smtClean="0"/>
                        <a:t>214</a:t>
                      </a:r>
                      <a:r>
                        <a:rPr lang="fr-FR" sz="2400" b="0" dirty="0" smtClean="0"/>
                        <a:t> </a:t>
                      </a:r>
                      <a:r>
                        <a:rPr lang="fr-FR" sz="2400" b="1" dirty="0" smtClean="0">
                          <a:solidFill>
                            <a:schemeClr val="accent6">
                              <a:lumMod val="75000"/>
                            </a:schemeClr>
                          </a:solidFill>
                        </a:rPr>
                        <a:t>#0</a:t>
                      </a:r>
                      <a:r>
                        <a:rPr lang="fr-FR" sz="2400" b="1" dirty="0" smtClean="0"/>
                        <a:t>$a</a:t>
                      </a:r>
                      <a:r>
                        <a:rPr lang="fr-FR" sz="2400" b="0" dirty="0" smtClean="0"/>
                        <a:t>[Lieu de publication inconnu]</a:t>
                      </a:r>
                      <a:r>
                        <a:rPr lang="fr-FR" sz="2400" b="1" dirty="0" smtClean="0"/>
                        <a:t>$c</a:t>
                      </a:r>
                      <a:r>
                        <a:rPr lang="fr-FR" sz="2400" b="0" dirty="0" smtClean="0"/>
                        <a:t>[éditeur inconnu]</a:t>
                      </a:r>
                    </a:p>
                    <a:p>
                      <a:r>
                        <a:rPr lang="fr-FR" sz="2400" b="1" dirty="0" smtClean="0"/>
                        <a:t>214</a:t>
                      </a:r>
                      <a:r>
                        <a:rPr lang="fr-FR" sz="2400" dirty="0" smtClean="0"/>
                        <a:t> </a:t>
                      </a:r>
                      <a:r>
                        <a:rPr lang="fr-FR" sz="2400" b="1" dirty="0" smtClean="0">
                          <a:solidFill>
                            <a:schemeClr val="accent6">
                              <a:lumMod val="75000"/>
                            </a:schemeClr>
                          </a:solidFill>
                        </a:rPr>
                        <a:t>#2</a:t>
                      </a:r>
                      <a:r>
                        <a:rPr lang="fr-FR" sz="2400" b="1" dirty="0" smtClean="0"/>
                        <a:t>$a</a:t>
                      </a:r>
                      <a:r>
                        <a:rPr lang="fr-FR" sz="2400" b="0" dirty="0" smtClean="0"/>
                        <a:t>Paris</a:t>
                      </a:r>
                      <a:r>
                        <a:rPr lang="fr-FR" sz="2400" b="1" dirty="0" smtClean="0"/>
                        <a:t>$c</a:t>
                      </a:r>
                      <a:r>
                        <a:rPr lang="fr-FR" sz="2400" b="0" dirty="0" smtClean="0"/>
                        <a:t>Presses universitaires de France</a:t>
                      </a:r>
                    </a:p>
                    <a:p>
                      <a:r>
                        <a:rPr lang="fr-FR" sz="2400" b="1" dirty="0" smtClean="0"/>
                        <a:t>214</a:t>
                      </a:r>
                      <a:r>
                        <a:rPr lang="fr-FR" sz="2400" dirty="0" smtClean="0"/>
                        <a:t> </a:t>
                      </a:r>
                      <a:r>
                        <a:rPr lang="fr-FR" sz="2400" b="1" dirty="0" smtClean="0">
                          <a:solidFill>
                            <a:schemeClr val="accent6">
                              <a:lumMod val="75000"/>
                            </a:schemeClr>
                          </a:solidFill>
                        </a:rPr>
                        <a:t>#4</a:t>
                      </a:r>
                      <a:r>
                        <a:rPr lang="fr-FR" sz="2400" b="1" dirty="0" smtClean="0">
                          <a:solidFill>
                            <a:srgbClr val="00B050"/>
                          </a:solidFill>
                        </a:rPr>
                        <a:t>$dC </a:t>
                      </a:r>
                      <a:r>
                        <a:rPr lang="fr-FR" sz="2400" dirty="0" smtClean="0"/>
                        <a:t>2015</a:t>
                      </a:r>
                    </a:p>
                    <a:p>
                      <a:endParaRPr lang="fr-FR" dirty="0"/>
                    </a:p>
                  </a:txBody>
                  <a:tcPr/>
                </a:tc>
              </a:tr>
            </a:tbl>
          </a:graphicData>
        </a:graphic>
      </p:graphicFrame>
    </p:spTree>
    <p:extLst>
      <p:ext uri="{BB962C8B-B14F-4D97-AF65-F5344CB8AC3E}">
        <p14:creationId xmlns:p14="http://schemas.microsoft.com/office/powerpoint/2010/main" val="21445204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a:solidFill>
                  <a:schemeClr val="accent4">
                    <a:lumMod val="75000"/>
                  </a:schemeClr>
                </a:solidFill>
              </a:rPr>
              <a:t>Ressources publiées</a:t>
            </a:r>
          </a:p>
        </p:txBody>
      </p:sp>
      <p:sp>
        <p:nvSpPr>
          <p:cNvPr id="3" name="Espace réservé du contenu 2"/>
          <p:cNvSpPr>
            <a:spLocks noGrp="1"/>
          </p:cNvSpPr>
          <p:nvPr>
            <p:ph idx="1"/>
          </p:nvPr>
        </p:nvSpPr>
        <p:spPr>
          <a:xfrm>
            <a:off x="225860" y="1037294"/>
            <a:ext cx="8712968" cy="5488050"/>
          </a:xfrm>
        </p:spPr>
        <p:txBody>
          <a:bodyPr>
            <a:normAutofit/>
          </a:bodyPr>
          <a:lstStyle/>
          <a:p>
            <a:pPr marL="0" indent="0" algn="ctr">
              <a:buNone/>
            </a:pPr>
            <a:r>
              <a:rPr lang="fr-FR" sz="4000" b="1" dirty="0" smtClean="0">
                <a:solidFill>
                  <a:schemeClr val="accent1"/>
                </a:solidFill>
              </a:rPr>
              <a:t>Dans le Sudoc </a:t>
            </a:r>
          </a:p>
          <a:p>
            <a:pPr marL="0" indent="0" algn="ctr">
              <a:buNone/>
            </a:pPr>
            <a:endParaRPr lang="fr-FR" sz="1200" b="1" dirty="0" smtClean="0">
              <a:solidFill>
                <a:srgbClr val="C00000"/>
              </a:solidFill>
            </a:endParaRPr>
          </a:p>
          <a:p>
            <a:pPr algn="just"/>
            <a:r>
              <a:rPr lang="fr-FR" dirty="0" smtClean="0"/>
              <a:t>La ressource étant datée avec la (ou les) mention(s) nécessaire(s), tout autre mention supplémentaire est </a:t>
            </a:r>
            <a:r>
              <a:rPr lang="fr-FR" dirty="0" smtClean="0">
                <a:solidFill>
                  <a:schemeClr val="accent6">
                    <a:lumMod val="75000"/>
                  </a:schemeClr>
                </a:solidFill>
              </a:rPr>
              <a:t>inutile</a:t>
            </a:r>
            <a:r>
              <a:rPr lang="fr-FR" dirty="0" smtClean="0"/>
              <a:t>.</a:t>
            </a:r>
          </a:p>
          <a:p>
            <a:pPr algn="just"/>
            <a:endParaRPr lang="fr-FR" b="1" dirty="0" smtClean="0">
              <a:solidFill>
                <a:schemeClr val="accent6">
                  <a:lumMod val="75000"/>
                </a:schemeClr>
              </a:solidFill>
            </a:endParaRPr>
          </a:p>
          <a:p>
            <a:pPr marL="457200" lvl="1" indent="0" algn="just">
              <a:buNone/>
            </a:pPr>
            <a:r>
              <a:rPr lang="fr-FR" b="1" dirty="0" smtClean="0"/>
              <a:t> Exceptions :</a:t>
            </a:r>
            <a:endParaRPr lang="fr-FR" dirty="0" smtClean="0"/>
          </a:p>
          <a:p>
            <a:pPr marL="914400" lvl="2" indent="0">
              <a:buNone/>
            </a:pPr>
            <a:r>
              <a:rPr lang="fr-FR" dirty="0"/>
              <a:t>Images animées publiées / Enregistrements sonores </a:t>
            </a:r>
            <a:r>
              <a:rPr lang="fr-FR" dirty="0" smtClean="0"/>
              <a:t>publiés</a:t>
            </a:r>
            <a:br>
              <a:rPr lang="fr-FR" dirty="0" smtClean="0"/>
            </a:br>
            <a:r>
              <a:rPr lang="fr-FR" dirty="0" smtClean="0">
                <a:sym typeface="Wingdings" panose="05000000000000000000" pitchFamily="2" charset="2"/>
              </a:rPr>
              <a:t></a:t>
            </a:r>
            <a:r>
              <a:rPr lang="fr-FR" dirty="0" smtClean="0"/>
              <a:t> </a:t>
            </a:r>
            <a:r>
              <a:rPr lang="fr-FR" i="1" dirty="0" smtClean="0">
                <a:solidFill>
                  <a:schemeClr val="accent4">
                    <a:lumMod val="75000"/>
                  </a:schemeClr>
                </a:solidFill>
              </a:rPr>
              <a:t>si </a:t>
            </a:r>
            <a:r>
              <a:rPr lang="fr-FR" i="1" dirty="0">
                <a:solidFill>
                  <a:schemeClr val="accent4">
                    <a:lumMod val="75000"/>
                  </a:schemeClr>
                </a:solidFill>
              </a:rPr>
              <a:t>la mention de diffusion/distribution peut être établie, </a:t>
            </a:r>
            <a:r>
              <a:rPr lang="fr-FR" i="1" dirty="0" smtClean="0">
                <a:solidFill>
                  <a:schemeClr val="accent4">
                    <a:lumMod val="75000"/>
                  </a:schemeClr>
                </a:solidFill>
              </a:rPr>
              <a:t>  l’enregistrer </a:t>
            </a:r>
            <a:r>
              <a:rPr lang="fr-FR" i="1" dirty="0">
                <a:solidFill>
                  <a:schemeClr val="accent4">
                    <a:lumMod val="75000"/>
                  </a:schemeClr>
                </a:solidFill>
              </a:rPr>
              <a:t>en complément de la mention de </a:t>
            </a:r>
            <a:r>
              <a:rPr lang="fr-FR" i="1" dirty="0" smtClean="0">
                <a:solidFill>
                  <a:schemeClr val="accent4">
                    <a:lumMod val="75000"/>
                  </a:schemeClr>
                </a:solidFill>
              </a:rPr>
              <a:t>publication</a:t>
            </a:r>
            <a:endParaRPr lang="fr-FR" i="1" u="sng" dirty="0">
              <a:solidFill>
                <a:schemeClr val="accent4">
                  <a:lumMod val="75000"/>
                </a:schemeClr>
              </a:solidFill>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1100" y="106049"/>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07" y="4005064"/>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2534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926768" y="1836000"/>
            <a:ext cx="2158313" cy="646331"/>
          </a:xfrm>
          <a:prstGeom prst="rect">
            <a:avLst/>
          </a:prstGeom>
          <a:solidFill>
            <a:schemeClr val="bg1"/>
          </a:solidFill>
        </p:spPr>
        <p:txBody>
          <a:bodyPr wrap="square" rtlCol="0">
            <a:spAutoFit/>
          </a:bodyPr>
          <a:lstStyle/>
          <a:p>
            <a:pPr algn="ctr"/>
            <a:r>
              <a:rPr lang="fr-FR" sz="2100" dirty="0" smtClean="0">
                <a:solidFill>
                  <a:prstClr val="black"/>
                </a:solidFill>
                <a:latin typeface="Garamond" panose="02020404030301010803" pitchFamily="18" charset="0"/>
              </a:rPr>
              <a:t>L’oiseau de feu</a:t>
            </a:r>
          </a:p>
          <a:p>
            <a:pPr algn="ctr"/>
            <a:r>
              <a:rPr lang="fr-FR" sz="1500" dirty="0">
                <a:solidFill>
                  <a:prstClr val="black"/>
                </a:solidFill>
                <a:latin typeface="Garamond" panose="02020404030301010803" pitchFamily="18" charset="0"/>
              </a:rPr>
              <a:t>Montpellier</a:t>
            </a:r>
          </a:p>
        </p:txBody>
      </p:sp>
      <p:sp>
        <p:nvSpPr>
          <p:cNvPr id="23" name="ZoneTexte 22"/>
          <p:cNvSpPr txBox="1"/>
          <p:nvPr/>
        </p:nvSpPr>
        <p:spPr>
          <a:xfrm>
            <a:off x="2792627" y="4651602"/>
            <a:ext cx="6146334" cy="1246495"/>
          </a:xfrm>
          <a:prstGeom prst="rect">
            <a:avLst/>
          </a:prstGeom>
          <a:noFill/>
        </p:spPr>
        <p:txBody>
          <a:bodyPr wrap="square" rtlCol="0">
            <a:spAutoFit/>
          </a:bodyPr>
          <a:lstStyle/>
          <a:p>
            <a:r>
              <a:rPr lang="fr-FR" sz="1500" dirty="0">
                <a:solidFill>
                  <a:prstClr val="black"/>
                </a:solidFill>
                <a:latin typeface="Garamond" panose="02020404030301010803" pitchFamily="18" charset="0"/>
              </a:rPr>
              <a:t>DL janvier 2017</a:t>
            </a:r>
          </a:p>
          <a:p>
            <a:r>
              <a:rPr lang="fr-FR" sz="1500" dirty="0" smtClean="0">
                <a:solidFill>
                  <a:prstClr val="black"/>
                </a:solidFill>
                <a:latin typeface="Garamond" panose="02020404030301010803" pitchFamily="18" charset="0"/>
              </a:rPr>
              <a:t>Achevé d’imprimer à </a:t>
            </a:r>
            <a:r>
              <a:rPr lang="fr-FR" sz="1500" dirty="0">
                <a:solidFill>
                  <a:prstClr val="black"/>
                </a:solidFill>
                <a:latin typeface="Garamond" panose="02020404030301010803" pitchFamily="18" charset="0"/>
              </a:rPr>
              <a:t>Carcassonne </a:t>
            </a:r>
            <a:r>
              <a:rPr lang="fr-FR" sz="1500" dirty="0" smtClean="0">
                <a:solidFill>
                  <a:prstClr val="black"/>
                </a:solidFill>
                <a:latin typeface="Garamond" panose="02020404030301010803" pitchFamily="18" charset="0"/>
              </a:rPr>
              <a:t>sur les presses de l’imprimerie </a:t>
            </a:r>
            <a:r>
              <a:rPr lang="fr-FR" sz="1500" dirty="0" err="1" smtClean="0">
                <a:solidFill>
                  <a:prstClr val="black"/>
                </a:solidFill>
                <a:latin typeface="Garamond" panose="02020404030301010803" pitchFamily="18" charset="0"/>
              </a:rPr>
              <a:t>Amouroux</a:t>
            </a:r>
            <a:r>
              <a:rPr lang="fr-FR" sz="1500" dirty="0" smtClean="0">
                <a:solidFill>
                  <a:prstClr val="black"/>
                </a:solidFill>
                <a:latin typeface="Garamond" panose="02020404030301010803" pitchFamily="18" charset="0"/>
              </a:rPr>
              <a:t> en novembre 2016</a:t>
            </a:r>
            <a:endParaRPr lang="fr-FR" sz="1500" dirty="0">
              <a:solidFill>
                <a:prstClr val="black"/>
              </a:solidFill>
              <a:latin typeface="Garamond" panose="02020404030301010803" pitchFamily="18" charset="0"/>
            </a:endParaRPr>
          </a:p>
          <a:p>
            <a:endParaRPr lang="fr-FR" sz="1500" dirty="0" smtClean="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Diffusion NGF - </a:t>
            </a:r>
            <a:r>
              <a:rPr lang="fr-FR" sz="1500" dirty="0" err="1" smtClean="0">
                <a:solidFill>
                  <a:prstClr val="black"/>
                </a:solidFill>
                <a:latin typeface="Garamond" panose="02020404030301010803" pitchFamily="18" charset="0"/>
              </a:rPr>
              <a:t>Bize</a:t>
            </a:r>
            <a:r>
              <a:rPr lang="fr-FR" sz="1500" dirty="0" smtClean="0">
                <a:solidFill>
                  <a:prstClr val="black"/>
                </a:solidFill>
                <a:latin typeface="Garamond" panose="02020404030301010803" pitchFamily="18" charset="0"/>
              </a:rPr>
              <a:t>-Minervois (Aude) - 2017</a:t>
            </a:r>
            <a:endParaRPr lang="fr-FR" sz="1500" dirty="0">
              <a:solidFill>
                <a:prstClr val="black"/>
              </a:solidFill>
              <a:latin typeface="Garamond" panose="02020404030301010803" pitchFamily="18" charset="0"/>
            </a:endParaRPr>
          </a:p>
        </p:txBody>
      </p:sp>
      <p:sp>
        <p:nvSpPr>
          <p:cNvPr id="24" name="ZoneTexte 23"/>
          <p:cNvSpPr txBox="1"/>
          <p:nvPr/>
        </p:nvSpPr>
        <p:spPr>
          <a:xfrm>
            <a:off x="2852627" y="2916000"/>
            <a:ext cx="2306594" cy="369332"/>
          </a:xfrm>
          <a:prstGeom prst="rect">
            <a:avLst/>
          </a:prstGeom>
          <a:noFill/>
        </p:spPr>
        <p:txBody>
          <a:bodyPr wrap="square" rtlCol="0">
            <a:spAutoFit/>
          </a:bodyPr>
          <a:lstStyle/>
          <a:p>
            <a:pPr algn="ctr"/>
            <a:r>
              <a:rPr lang="fr-FR" dirty="0" smtClean="0">
                <a:solidFill>
                  <a:prstClr val="black"/>
                </a:solidFill>
                <a:latin typeface="Garamond" panose="02020404030301010803" pitchFamily="18" charset="0"/>
              </a:rPr>
              <a:t>© L’oiseau de feu 2017</a:t>
            </a:r>
          </a:p>
        </p:txBody>
      </p:sp>
      <p:sp>
        <p:nvSpPr>
          <p:cNvPr id="9" name="ZoneTexte 8"/>
          <p:cNvSpPr txBox="1"/>
          <p:nvPr/>
        </p:nvSpPr>
        <p:spPr>
          <a:xfrm>
            <a:off x="6567883" y="2008800"/>
            <a:ext cx="1658467" cy="323165"/>
          </a:xfrm>
          <a:prstGeom prst="rect">
            <a:avLst/>
          </a:prstGeom>
          <a:noFill/>
        </p:spPr>
        <p:txBody>
          <a:bodyPr wrap="none" rtlCol="0">
            <a:spAutoFit/>
          </a:bodyPr>
          <a:lstStyle/>
          <a:p>
            <a:r>
              <a:rPr lang="fr-FR" sz="1500" dirty="0" smtClean="0">
                <a:solidFill>
                  <a:srgbClr val="CC0000"/>
                </a:solidFill>
              </a:rPr>
              <a:t>Sur la page de titre</a:t>
            </a:r>
            <a:endParaRPr lang="fr-FR" sz="1500" dirty="0">
              <a:solidFill>
                <a:srgbClr val="CC0000"/>
              </a:solidFill>
            </a:endParaRPr>
          </a:p>
        </p:txBody>
      </p:sp>
      <p:sp>
        <p:nvSpPr>
          <p:cNvPr id="25" name="ZoneTexte 24"/>
          <p:cNvSpPr txBox="1"/>
          <p:nvPr/>
        </p:nvSpPr>
        <p:spPr>
          <a:xfrm>
            <a:off x="6567882" y="2939361"/>
            <a:ext cx="2318583" cy="323165"/>
          </a:xfrm>
          <a:prstGeom prst="rect">
            <a:avLst/>
          </a:prstGeom>
          <a:noFill/>
        </p:spPr>
        <p:txBody>
          <a:bodyPr wrap="none" rtlCol="0">
            <a:spAutoFit/>
          </a:bodyPr>
          <a:lstStyle/>
          <a:p>
            <a:r>
              <a:rPr lang="fr-FR" sz="1500" dirty="0" smtClean="0">
                <a:solidFill>
                  <a:srgbClr val="CC0000"/>
                </a:solidFill>
              </a:rPr>
              <a:t>Au verso de la page de titre</a:t>
            </a:r>
            <a:endParaRPr lang="fr-FR" sz="1500" dirty="0">
              <a:solidFill>
                <a:srgbClr val="CC0000"/>
              </a:solidFill>
            </a:endParaRPr>
          </a:p>
        </p:txBody>
      </p:sp>
      <p:sp>
        <p:nvSpPr>
          <p:cNvPr id="26" name="ZoneTexte 25"/>
          <p:cNvSpPr txBox="1"/>
          <p:nvPr/>
        </p:nvSpPr>
        <p:spPr>
          <a:xfrm>
            <a:off x="6564941" y="3539940"/>
            <a:ext cx="1434752" cy="323165"/>
          </a:xfrm>
          <a:prstGeom prst="rect">
            <a:avLst/>
          </a:prstGeom>
          <a:noFill/>
        </p:spPr>
        <p:txBody>
          <a:bodyPr wrap="none" rtlCol="0">
            <a:spAutoFit/>
          </a:bodyPr>
          <a:lstStyle/>
          <a:p>
            <a:r>
              <a:rPr lang="fr-FR" sz="1500" dirty="0" smtClean="0">
                <a:solidFill>
                  <a:srgbClr val="CC0000"/>
                </a:solidFill>
              </a:rPr>
              <a:t>En fin d’ouvrage</a:t>
            </a:r>
            <a:endParaRPr lang="fr-FR" sz="1500" dirty="0">
              <a:solidFill>
                <a:srgbClr val="CC0000"/>
              </a:solidFill>
            </a:endParaRPr>
          </a:p>
        </p:txBody>
      </p:sp>
      <p:cxnSp>
        <p:nvCxnSpPr>
          <p:cNvPr id="27" name="Connecteur droit avec flèche 26"/>
          <p:cNvCxnSpPr>
            <a:stCxn id="9" idx="1"/>
            <a:endCxn id="8" idx="3"/>
          </p:cNvCxnSpPr>
          <p:nvPr/>
        </p:nvCxnSpPr>
        <p:spPr>
          <a:xfrm flipH="1" flipV="1">
            <a:off x="5085081" y="2159166"/>
            <a:ext cx="1482802" cy="11217"/>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5" idx="1"/>
            <a:endCxn id="24" idx="3"/>
          </p:cNvCxnSpPr>
          <p:nvPr/>
        </p:nvCxnSpPr>
        <p:spPr>
          <a:xfrm flipH="1" flipV="1">
            <a:off x="5159221" y="3100666"/>
            <a:ext cx="1408661" cy="278"/>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26" idx="2"/>
          </p:cNvCxnSpPr>
          <p:nvPr/>
        </p:nvCxnSpPr>
        <p:spPr>
          <a:xfrm>
            <a:off x="7282317" y="3863105"/>
            <a:ext cx="0" cy="709559"/>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68" name="ZoneTexte 67"/>
          <p:cNvSpPr txBox="1"/>
          <p:nvPr/>
        </p:nvSpPr>
        <p:spPr>
          <a:xfrm rot="20767961">
            <a:off x="603608" y="3618378"/>
            <a:ext cx="1909369" cy="369332"/>
          </a:xfrm>
          <a:prstGeom prst="rect">
            <a:avLst/>
          </a:prstGeom>
          <a:noFill/>
        </p:spPr>
        <p:txBody>
          <a:bodyPr wrap="none" rtlCol="0">
            <a:spAutoFit/>
          </a:bodyPr>
          <a:lstStyle/>
          <a:p>
            <a:r>
              <a:rPr lang="fr-FR" dirty="0" smtClean="0">
                <a:solidFill>
                  <a:srgbClr val="00B0F0"/>
                </a:solidFill>
              </a:rPr>
              <a:t>L’exemple est fictif</a:t>
            </a:r>
            <a:endParaRPr lang="fr-FR" dirty="0">
              <a:solidFill>
                <a:srgbClr val="00B0F0"/>
              </a:solidFill>
            </a:endParaRPr>
          </a:p>
        </p:txBody>
      </p:sp>
      <p:pic>
        <p:nvPicPr>
          <p:cNvPr id="69" name="Imag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70" name="ZoneTexte 69"/>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Tree>
    <p:extLst>
      <p:ext uri="{BB962C8B-B14F-4D97-AF65-F5344CB8AC3E}">
        <p14:creationId xmlns:p14="http://schemas.microsoft.com/office/powerpoint/2010/main" val="4017382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926768" y="1836000"/>
            <a:ext cx="2158313" cy="646331"/>
          </a:xfrm>
          <a:prstGeom prst="rect">
            <a:avLst/>
          </a:prstGeom>
          <a:noFill/>
        </p:spPr>
        <p:txBody>
          <a:bodyPr wrap="square" rtlCol="0">
            <a:spAutoFit/>
          </a:bodyPr>
          <a:lstStyle/>
          <a:p>
            <a:pPr algn="ctr"/>
            <a:r>
              <a:rPr lang="fr-FR" sz="2100" dirty="0" smtClean="0">
                <a:solidFill>
                  <a:prstClr val="black"/>
                </a:solidFill>
                <a:latin typeface="Garamond" panose="02020404030301010803" pitchFamily="18" charset="0"/>
              </a:rPr>
              <a:t>L’oiseau de feu</a:t>
            </a:r>
          </a:p>
          <a:p>
            <a:pPr algn="ctr"/>
            <a:r>
              <a:rPr lang="fr-FR" sz="1500" dirty="0">
                <a:solidFill>
                  <a:prstClr val="black"/>
                </a:solidFill>
                <a:latin typeface="Garamond" panose="02020404030301010803" pitchFamily="18" charset="0"/>
              </a:rPr>
              <a:t>Montpellier</a:t>
            </a:r>
          </a:p>
        </p:txBody>
      </p:sp>
      <p:sp>
        <p:nvSpPr>
          <p:cNvPr id="14" name="ZoneTexte 13"/>
          <p:cNvSpPr txBox="1"/>
          <p:nvPr/>
        </p:nvSpPr>
        <p:spPr>
          <a:xfrm>
            <a:off x="-42508" y="2017435"/>
            <a:ext cx="2353016" cy="369332"/>
          </a:xfrm>
          <a:prstGeom prst="rect">
            <a:avLst/>
          </a:prstGeom>
          <a:noFill/>
        </p:spPr>
        <p:txBody>
          <a:bodyPr wrap="none" rtlCol="0">
            <a:spAutoFit/>
          </a:bodyPr>
          <a:lstStyle/>
          <a:p>
            <a:pPr algn="r"/>
            <a:r>
              <a:rPr lang="fr-FR" i="1" dirty="0" smtClean="0">
                <a:solidFill>
                  <a:schemeClr val="accent5"/>
                </a:solidFill>
              </a:rPr>
              <a:t>Mention de publication</a:t>
            </a:r>
            <a:endParaRPr lang="fr-FR" b="1" i="1" dirty="0">
              <a:solidFill>
                <a:schemeClr val="accent5"/>
              </a:solidFill>
            </a:endParaRPr>
          </a:p>
        </p:txBody>
      </p:sp>
      <p:sp>
        <p:nvSpPr>
          <p:cNvPr id="20" name="ZoneTexte 19"/>
          <p:cNvSpPr txBox="1"/>
          <p:nvPr/>
        </p:nvSpPr>
        <p:spPr>
          <a:xfrm>
            <a:off x="0" y="5544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49680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000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23" name="ZoneTexte 22"/>
          <p:cNvSpPr txBox="1"/>
          <p:nvPr/>
        </p:nvSpPr>
        <p:spPr>
          <a:xfrm>
            <a:off x="2792627" y="4651602"/>
            <a:ext cx="6146334" cy="1246495"/>
          </a:xfrm>
          <a:prstGeom prst="rect">
            <a:avLst/>
          </a:prstGeom>
          <a:noFill/>
        </p:spPr>
        <p:txBody>
          <a:bodyPr wrap="square" rtlCol="0">
            <a:spAutoFit/>
          </a:bodyPr>
          <a:lstStyle/>
          <a:p>
            <a:r>
              <a:rPr lang="fr-FR" sz="1500" dirty="0">
                <a:solidFill>
                  <a:prstClr val="black"/>
                </a:solidFill>
                <a:latin typeface="Garamond" panose="02020404030301010803" pitchFamily="18" charset="0"/>
              </a:rPr>
              <a:t>DL janvier 2017</a:t>
            </a:r>
          </a:p>
          <a:p>
            <a:r>
              <a:rPr lang="fr-FR" sz="1500" dirty="0" smtClean="0">
                <a:solidFill>
                  <a:prstClr val="black"/>
                </a:solidFill>
                <a:latin typeface="Garamond" panose="02020404030301010803" pitchFamily="18" charset="0"/>
              </a:rPr>
              <a:t>Achevé d’imprimer à </a:t>
            </a:r>
            <a:r>
              <a:rPr lang="fr-FR" sz="1500" dirty="0">
                <a:solidFill>
                  <a:prstClr val="black"/>
                </a:solidFill>
                <a:latin typeface="Garamond" panose="02020404030301010803" pitchFamily="18" charset="0"/>
              </a:rPr>
              <a:t>Carcassonne </a:t>
            </a:r>
            <a:r>
              <a:rPr lang="fr-FR" sz="1500" dirty="0" smtClean="0">
                <a:solidFill>
                  <a:prstClr val="black"/>
                </a:solidFill>
                <a:latin typeface="Garamond" panose="02020404030301010803" pitchFamily="18" charset="0"/>
              </a:rPr>
              <a:t>sur les presses de l’imprimerie </a:t>
            </a:r>
            <a:r>
              <a:rPr lang="fr-FR" sz="1500" dirty="0" err="1" smtClean="0">
                <a:solidFill>
                  <a:prstClr val="black"/>
                </a:solidFill>
                <a:latin typeface="Garamond" panose="02020404030301010803" pitchFamily="18" charset="0"/>
              </a:rPr>
              <a:t>Amouroux</a:t>
            </a:r>
            <a:r>
              <a:rPr lang="fr-FR" sz="1500" dirty="0" smtClean="0">
                <a:solidFill>
                  <a:prstClr val="black"/>
                </a:solidFill>
                <a:latin typeface="Garamond" panose="02020404030301010803" pitchFamily="18" charset="0"/>
              </a:rPr>
              <a:t> en novembre 2016</a:t>
            </a:r>
            <a:endParaRPr lang="fr-FR" sz="1500" dirty="0">
              <a:solidFill>
                <a:prstClr val="black"/>
              </a:solidFill>
              <a:latin typeface="Garamond" panose="02020404030301010803" pitchFamily="18" charset="0"/>
            </a:endParaRPr>
          </a:p>
          <a:p>
            <a:endParaRPr lang="fr-FR" sz="1500" dirty="0" smtClean="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Diffusion NGF - </a:t>
            </a:r>
            <a:r>
              <a:rPr lang="fr-FR" sz="1500" dirty="0" err="1" smtClean="0">
                <a:solidFill>
                  <a:prstClr val="black"/>
                </a:solidFill>
                <a:latin typeface="Garamond" panose="02020404030301010803" pitchFamily="18" charset="0"/>
              </a:rPr>
              <a:t>Bize</a:t>
            </a:r>
            <a:r>
              <a:rPr lang="fr-FR" sz="1500" dirty="0" smtClean="0">
                <a:solidFill>
                  <a:prstClr val="black"/>
                </a:solidFill>
                <a:latin typeface="Garamond" panose="02020404030301010803" pitchFamily="18" charset="0"/>
              </a:rPr>
              <a:t>-Minervois (Aude) - 2017</a:t>
            </a:r>
            <a:endParaRPr lang="fr-FR" sz="1500" dirty="0">
              <a:solidFill>
                <a:prstClr val="black"/>
              </a:solidFill>
              <a:latin typeface="Garamond" panose="02020404030301010803" pitchFamily="18" charset="0"/>
            </a:endParaRPr>
          </a:p>
        </p:txBody>
      </p:sp>
      <p:sp>
        <p:nvSpPr>
          <p:cNvPr id="24" name="ZoneTexte 23"/>
          <p:cNvSpPr txBox="1"/>
          <p:nvPr/>
        </p:nvSpPr>
        <p:spPr>
          <a:xfrm>
            <a:off x="2852627" y="2916000"/>
            <a:ext cx="2306594" cy="369332"/>
          </a:xfrm>
          <a:prstGeom prst="rect">
            <a:avLst/>
          </a:prstGeom>
          <a:noFill/>
        </p:spPr>
        <p:txBody>
          <a:bodyPr wrap="square" rtlCol="0">
            <a:spAutoFit/>
          </a:bodyPr>
          <a:lstStyle/>
          <a:p>
            <a:pPr algn="ctr"/>
            <a:r>
              <a:rPr lang="fr-FR" dirty="0" smtClean="0">
                <a:solidFill>
                  <a:prstClr val="black"/>
                </a:solidFill>
                <a:latin typeface="Garamond" panose="02020404030301010803" pitchFamily="18" charset="0"/>
              </a:rPr>
              <a:t>© L’oiseau de feu 2017</a:t>
            </a:r>
          </a:p>
        </p:txBody>
      </p:sp>
      <p:sp>
        <p:nvSpPr>
          <p:cNvPr id="9" name="ZoneTexte 8"/>
          <p:cNvSpPr txBox="1"/>
          <p:nvPr/>
        </p:nvSpPr>
        <p:spPr>
          <a:xfrm>
            <a:off x="6567883" y="2008800"/>
            <a:ext cx="1658467" cy="323165"/>
          </a:xfrm>
          <a:prstGeom prst="rect">
            <a:avLst/>
          </a:prstGeom>
          <a:noFill/>
        </p:spPr>
        <p:txBody>
          <a:bodyPr wrap="none" rtlCol="0">
            <a:spAutoFit/>
          </a:bodyPr>
          <a:lstStyle/>
          <a:p>
            <a:r>
              <a:rPr lang="fr-FR" sz="1500" dirty="0" smtClean="0">
                <a:solidFill>
                  <a:srgbClr val="CC0000"/>
                </a:solidFill>
              </a:rPr>
              <a:t>Sur la page de titre</a:t>
            </a:r>
            <a:endParaRPr lang="fr-FR" sz="1500" dirty="0">
              <a:solidFill>
                <a:srgbClr val="CC0000"/>
              </a:solidFill>
            </a:endParaRPr>
          </a:p>
        </p:txBody>
      </p:sp>
      <p:sp>
        <p:nvSpPr>
          <p:cNvPr id="25" name="ZoneTexte 24"/>
          <p:cNvSpPr txBox="1"/>
          <p:nvPr/>
        </p:nvSpPr>
        <p:spPr>
          <a:xfrm>
            <a:off x="6567882" y="2939361"/>
            <a:ext cx="2318583" cy="323165"/>
          </a:xfrm>
          <a:prstGeom prst="rect">
            <a:avLst/>
          </a:prstGeom>
          <a:noFill/>
        </p:spPr>
        <p:txBody>
          <a:bodyPr wrap="none" rtlCol="0">
            <a:spAutoFit/>
          </a:bodyPr>
          <a:lstStyle/>
          <a:p>
            <a:r>
              <a:rPr lang="fr-FR" sz="1500" dirty="0" smtClean="0">
                <a:solidFill>
                  <a:srgbClr val="CC0000"/>
                </a:solidFill>
              </a:rPr>
              <a:t>Au verso de la page de titre</a:t>
            </a:r>
            <a:endParaRPr lang="fr-FR" sz="1500" dirty="0">
              <a:solidFill>
                <a:srgbClr val="CC0000"/>
              </a:solidFill>
            </a:endParaRPr>
          </a:p>
        </p:txBody>
      </p:sp>
      <p:sp>
        <p:nvSpPr>
          <p:cNvPr id="26" name="ZoneTexte 25"/>
          <p:cNvSpPr txBox="1"/>
          <p:nvPr/>
        </p:nvSpPr>
        <p:spPr>
          <a:xfrm>
            <a:off x="6564941" y="3539940"/>
            <a:ext cx="1434752" cy="323165"/>
          </a:xfrm>
          <a:prstGeom prst="rect">
            <a:avLst/>
          </a:prstGeom>
          <a:noFill/>
        </p:spPr>
        <p:txBody>
          <a:bodyPr wrap="none" rtlCol="0">
            <a:spAutoFit/>
          </a:bodyPr>
          <a:lstStyle/>
          <a:p>
            <a:r>
              <a:rPr lang="fr-FR" sz="1500" dirty="0" smtClean="0">
                <a:solidFill>
                  <a:srgbClr val="CC0000"/>
                </a:solidFill>
              </a:rPr>
              <a:t>En fin d’ouvrage</a:t>
            </a:r>
            <a:endParaRPr lang="fr-FR" sz="1500" dirty="0">
              <a:solidFill>
                <a:srgbClr val="CC0000"/>
              </a:solidFill>
            </a:endParaRPr>
          </a:p>
        </p:txBody>
      </p:sp>
      <p:cxnSp>
        <p:nvCxnSpPr>
          <p:cNvPr id="27" name="Connecteur droit avec flèche 26"/>
          <p:cNvCxnSpPr>
            <a:stCxn id="9" idx="1"/>
            <a:endCxn id="8" idx="3"/>
          </p:cNvCxnSpPr>
          <p:nvPr/>
        </p:nvCxnSpPr>
        <p:spPr>
          <a:xfrm flipH="1" flipV="1">
            <a:off x="5085081" y="2159166"/>
            <a:ext cx="1482802" cy="11217"/>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5" idx="1"/>
            <a:endCxn id="24" idx="3"/>
          </p:cNvCxnSpPr>
          <p:nvPr/>
        </p:nvCxnSpPr>
        <p:spPr>
          <a:xfrm flipH="1" flipV="1">
            <a:off x="5159221" y="3100666"/>
            <a:ext cx="1408661" cy="278"/>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26" idx="2"/>
          </p:cNvCxnSpPr>
          <p:nvPr/>
        </p:nvCxnSpPr>
        <p:spPr>
          <a:xfrm>
            <a:off x="7282317" y="3863105"/>
            <a:ext cx="0" cy="709559"/>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2759898" y="1796546"/>
            <a:ext cx="2545270" cy="738664"/>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2702010" y="4651602"/>
            <a:ext cx="1507525" cy="338401"/>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4" name="Connecteur droit avec flèche 43"/>
          <p:cNvCxnSpPr>
            <a:stCxn id="14" idx="3"/>
            <a:endCxn id="43" idx="1"/>
          </p:cNvCxnSpPr>
          <p:nvPr/>
        </p:nvCxnSpPr>
        <p:spPr>
          <a:xfrm>
            <a:off x="2310508" y="2202101"/>
            <a:ext cx="612274" cy="2499059"/>
          </a:xfrm>
          <a:prstGeom prst="straightConnector1">
            <a:avLst/>
          </a:prstGeom>
          <a:ln w="9525">
            <a:solidFill>
              <a:schemeClr val="accent5"/>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a:stCxn id="14" idx="3"/>
            <a:endCxn id="42" idx="2"/>
          </p:cNvCxnSpPr>
          <p:nvPr/>
        </p:nvCxnSpPr>
        <p:spPr>
          <a:xfrm flipV="1">
            <a:off x="2310508" y="2165878"/>
            <a:ext cx="449390" cy="36223"/>
          </a:xfrm>
          <a:prstGeom prst="straightConnector1">
            <a:avLst/>
          </a:prstGeom>
          <a:ln w="9525">
            <a:solidFill>
              <a:schemeClr val="accent5"/>
            </a:solidFill>
            <a:tailEnd type="triangle" w="med" len="med"/>
          </a:ln>
        </p:spPr>
        <p:style>
          <a:lnRef idx="1">
            <a:schemeClr val="accent1"/>
          </a:lnRef>
          <a:fillRef idx="0">
            <a:schemeClr val="accent1"/>
          </a:fillRef>
          <a:effectRef idx="0">
            <a:schemeClr val="accent1"/>
          </a:effectRef>
          <a:fontRef idx="minor">
            <a:schemeClr val="tx1"/>
          </a:fontRef>
        </p:style>
      </p:cxnSp>
      <p:sp>
        <p:nvSpPr>
          <p:cNvPr id="50" name="Ellipse 49"/>
          <p:cNvSpPr/>
          <p:nvPr/>
        </p:nvSpPr>
        <p:spPr>
          <a:xfrm>
            <a:off x="2792626" y="5489657"/>
            <a:ext cx="3772315" cy="487378"/>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 name="Connecteur droit avec flèche 50"/>
          <p:cNvCxnSpPr>
            <a:stCxn id="20" idx="3"/>
            <a:endCxn id="50" idx="2"/>
          </p:cNvCxnSpPr>
          <p:nvPr/>
        </p:nvCxnSpPr>
        <p:spPr>
          <a:xfrm>
            <a:off x="2268000" y="5728666"/>
            <a:ext cx="524626" cy="4680"/>
          </a:xfrm>
          <a:prstGeom prst="straightConnector1">
            <a:avLst/>
          </a:prstGeom>
          <a:ln w="9525">
            <a:solidFill>
              <a:schemeClr val="accent6">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56" name="Ellipse 55"/>
          <p:cNvSpPr/>
          <p:nvPr/>
        </p:nvSpPr>
        <p:spPr>
          <a:xfrm>
            <a:off x="4563762" y="2909946"/>
            <a:ext cx="521320" cy="369333"/>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 name="Connecteur droit avec flèche 56"/>
          <p:cNvCxnSpPr>
            <a:stCxn id="22" idx="3"/>
            <a:endCxn id="56" idx="3"/>
          </p:cNvCxnSpPr>
          <p:nvPr/>
        </p:nvCxnSpPr>
        <p:spPr>
          <a:xfrm flipV="1">
            <a:off x="2232000" y="3225191"/>
            <a:ext cx="2408108" cy="559475"/>
          </a:xfrm>
          <a:prstGeom prst="straightConnector1">
            <a:avLst/>
          </a:prstGeom>
          <a:ln w="9525">
            <a:solidFill>
              <a:srgbClr val="92D050"/>
            </a:solidFill>
            <a:tailEnd type="triangle" w="med" len="med"/>
          </a:ln>
        </p:spPr>
        <p:style>
          <a:lnRef idx="1">
            <a:schemeClr val="accent1"/>
          </a:lnRef>
          <a:fillRef idx="0">
            <a:schemeClr val="accent1"/>
          </a:fillRef>
          <a:effectRef idx="0">
            <a:schemeClr val="accent1"/>
          </a:effectRef>
          <a:fontRef idx="minor">
            <a:schemeClr val="tx1"/>
          </a:fontRef>
        </p:style>
      </p:cxnSp>
      <p:sp>
        <p:nvSpPr>
          <p:cNvPr id="62" name="Ellipse 61"/>
          <p:cNvSpPr/>
          <p:nvPr/>
        </p:nvSpPr>
        <p:spPr>
          <a:xfrm>
            <a:off x="2702010" y="4826430"/>
            <a:ext cx="6236951" cy="658547"/>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3" name="Connecteur droit avec flèche 62"/>
          <p:cNvCxnSpPr>
            <a:stCxn id="21" idx="3"/>
            <a:endCxn id="62" idx="2"/>
          </p:cNvCxnSpPr>
          <p:nvPr/>
        </p:nvCxnSpPr>
        <p:spPr>
          <a:xfrm>
            <a:off x="2268000" y="5152666"/>
            <a:ext cx="434010" cy="3038"/>
          </a:xfrm>
          <a:prstGeom prst="straightConnector1">
            <a:avLst/>
          </a:prstGeom>
          <a:ln w="9525">
            <a:solidFill>
              <a:schemeClr val="accent4">
                <a:lumMod val="60000"/>
                <a:lumOff val="40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30" name="Imag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32" name="ZoneTexte 31"/>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Tree>
    <p:extLst>
      <p:ext uri="{BB962C8B-B14F-4D97-AF65-F5344CB8AC3E}">
        <p14:creationId xmlns:p14="http://schemas.microsoft.com/office/powerpoint/2010/main" val="11493297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290119" y="2535210"/>
            <a:ext cx="6847234" cy="1569660"/>
          </a:xfrm>
          <a:prstGeom prst="rect">
            <a:avLst/>
          </a:prstGeom>
          <a:noFill/>
        </p:spPr>
        <p:txBody>
          <a:bodyPr wrap="square" rtlCol="0">
            <a:spAutoFit/>
          </a:bodyPr>
          <a:lstStyle/>
          <a:p>
            <a:r>
              <a:rPr lang="fr-FR" sz="2400" dirty="0" smtClean="0">
                <a:solidFill>
                  <a:prstClr val="black"/>
                </a:solidFill>
              </a:rPr>
              <a:t>Montpellier : L’oiseau de feu, DL 2017</a:t>
            </a:r>
            <a:endParaRPr lang="fr-FR" sz="2400" dirty="0">
              <a:solidFill>
                <a:prstClr val="black"/>
              </a:solidFill>
            </a:endParaRPr>
          </a:p>
          <a:p>
            <a:r>
              <a:rPr lang="fr-FR" sz="2400" dirty="0" err="1" smtClean="0">
                <a:solidFill>
                  <a:prstClr val="black"/>
                </a:solidFill>
              </a:rPr>
              <a:t>Bize</a:t>
            </a:r>
            <a:r>
              <a:rPr lang="fr-FR" sz="2400" dirty="0" smtClean="0">
                <a:solidFill>
                  <a:prstClr val="black"/>
                </a:solidFill>
              </a:rPr>
              <a:t>-Minervois : NGF, 2017</a:t>
            </a:r>
            <a:endParaRPr lang="fr-FR" sz="2400" dirty="0">
              <a:solidFill>
                <a:prstClr val="black"/>
              </a:solidFill>
            </a:endParaRPr>
          </a:p>
          <a:p>
            <a:r>
              <a:rPr lang="fr-FR" sz="2400" dirty="0" smtClean="0">
                <a:solidFill>
                  <a:prstClr val="black"/>
                </a:solidFill>
              </a:rPr>
              <a:t>Carcassonne : imprimerie </a:t>
            </a:r>
            <a:r>
              <a:rPr lang="fr-FR" sz="2400" dirty="0" err="1" smtClean="0">
                <a:solidFill>
                  <a:prstClr val="black"/>
                </a:solidFill>
              </a:rPr>
              <a:t>Amouroux</a:t>
            </a:r>
            <a:r>
              <a:rPr lang="fr-FR" sz="2400" dirty="0" smtClean="0">
                <a:solidFill>
                  <a:prstClr val="black"/>
                </a:solidFill>
              </a:rPr>
              <a:t>, 2016</a:t>
            </a:r>
          </a:p>
          <a:p>
            <a:r>
              <a:rPr lang="fr-FR" sz="2400" dirty="0" smtClean="0">
                <a:solidFill>
                  <a:prstClr val="black"/>
                </a:solidFill>
              </a:rPr>
              <a:t>©2017</a:t>
            </a:r>
            <a:endParaRPr lang="fr-FR" sz="2400" dirty="0">
              <a:solidFill>
                <a:prstClr val="black"/>
              </a:solidFill>
            </a:endParaRPr>
          </a:p>
        </p:txBody>
      </p:sp>
      <p:sp>
        <p:nvSpPr>
          <p:cNvPr id="14" name="ZoneTexte 13"/>
          <p:cNvSpPr txBox="1"/>
          <p:nvPr/>
        </p:nvSpPr>
        <p:spPr>
          <a:xfrm>
            <a:off x="-85016" y="2602800"/>
            <a:ext cx="2353016" cy="369332"/>
          </a:xfrm>
          <a:prstGeom prst="rect">
            <a:avLst/>
          </a:prstGeom>
          <a:noFill/>
        </p:spPr>
        <p:txBody>
          <a:bodyPr wrap="none" rtlCol="0">
            <a:spAutoFit/>
          </a:bodyPr>
          <a:lstStyle/>
          <a:p>
            <a:pPr algn="r"/>
            <a:r>
              <a:rPr lang="fr-FR" i="1" dirty="0">
                <a:solidFill>
                  <a:schemeClr val="accent5"/>
                </a:solidFill>
              </a:rPr>
              <a:t>Mention de publication</a:t>
            </a:r>
          </a:p>
        </p:txBody>
      </p:sp>
      <p:sp>
        <p:nvSpPr>
          <p:cNvPr id="20" name="ZoneTexte 19"/>
          <p:cNvSpPr txBox="1"/>
          <p:nvPr/>
        </p:nvSpPr>
        <p:spPr>
          <a:xfrm>
            <a:off x="0" y="2952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33228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972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12" name="ZoneTexte 11"/>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13" name="ZoneTexte 12"/>
          <p:cNvSpPr txBox="1"/>
          <p:nvPr/>
        </p:nvSpPr>
        <p:spPr>
          <a:xfrm>
            <a:off x="0" y="6389362"/>
            <a:ext cx="9144000" cy="415498"/>
          </a:xfrm>
          <a:prstGeom prst="rect">
            <a:avLst/>
          </a:prstGeom>
          <a:noFill/>
        </p:spPr>
        <p:txBody>
          <a:bodyPr wrap="square" lIns="0" rIns="0" rtlCol="0">
            <a:spAutoFit/>
          </a:bodyPr>
          <a:lstStyle/>
          <a:p>
            <a:pPr algn="ctr"/>
            <a:r>
              <a:rPr lang="fr-FR" sz="2100" b="1" i="1" spc="120" dirty="0" smtClean="0">
                <a:solidFill>
                  <a:schemeClr val="accent4">
                    <a:lumMod val="50000"/>
                  </a:schemeClr>
                </a:solidFill>
              </a:rPr>
              <a:t>(Si on transcrivait toutes les mentions)</a:t>
            </a:r>
            <a:endParaRPr lang="fr-FR" sz="2100" b="1" i="1" spc="120" dirty="0">
              <a:solidFill>
                <a:schemeClr val="accent4">
                  <a:lumMod val="50000"/>
                </a:schemeClr>
              </a:solidFill>
            </a:endParaRPr>
          </a:p>
        </p:txBody>
      </p:sp>
    </p:spTree>
    <p:extLst>
      <p:ext uri="{BB962C8B-B14F-4D97-AF65-F5344CB8AC3E}">
        <p14:creationId xmlns:p14="http://schemas.microsoft.com/office/powerpoint/2010/main" val="41559537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290119" y="2535210"/>
            <a:ext cx="6847234" cy="1569660"/>
          </a:xfrm>
          <a:prstGeom prst="rect">
            <a:avLst/>
          </a:prstGeom>
          <a:noFill/>
        </p:spPr>
        <p:txBody>
          <a:bodyPr wrap="square" rtlCol="0">
            <a:spAutoFit/>
          </a:bodyPr>
          <a:lstStyle/>
          <a:p>
            <a:r>
              <a:rPr lang="fr-FR" sz="2400" dirty="0" smtClean="0">
                <a:solidFill>
                  <a:prstClr val="black"/>
                </a:solidFill>
              </a:rPr>
              <a:t>Montpellier : L’oiseau de feu, DL 2017</a:t>
            </a:r>
            <a:endParaRPr lang="fr-FR" sz="2400" dirty="0">
              <a:solidFill>
                <a:prstClr val="black"/>
              </a:solidFill>
            </a:endParaRPr>
          </a:p>
          <a:p>
            <a:r>
              <a:rPr lang="fr-FR" sz="2400" dirty="0" err="1" smtClean="0">
                <a:solidFill>
                  <a:schemeClr val="bg1">
                    <a:lumMod val="85000"/>
                  </a:schemeClr>
                </a:solidFill>
              </a:rPr>
              <a:t>Bize</a:t>
            </a:r>
            <a:r>
              <a:rPr lang="fr-FR" sz="2400" dirty="0" smtClean="0">
                <a:solidFill>
                  <a:schemeClr val="bg1">
                    <a:lumMod val="85000"/>
                  </a:schemeClr>
                </a:solidFill>
              </a:rPr>
              <a:t>-Minervois : NGF, 2017</a:t>
            </a:r>
            <a:endParaRPr lang="fr-FR" sz="2400" dirty="0">
              <a:solidFill>
                <a:schemeClr val="bg1">
                  <a:lumMod val="85000"/>
                </a:schemeClr>
              </a:solidFill>
            </a:endParaRPr>
          </a:p>
          <a:p>
            <a:r>
              <a:rPr lang="fr-FR" sz="2400" dirty="0" smtClean="0">
                <a:solidFill>
                  <a:schemeClr val="bg1">
                    <a:lumMod val="85000"/>
                  </a:schemeClr>
                </a:solidFill>
              </a:rPr>
              <a:t>Carcassonne : imprimerie </a:t>
            </a:r>
            <a:r>
              <a:rPr lang="fr-FR" sz="2400" dirty="0" err="1" smtClean="0">
                <a:solidFill>
                  <a:schemeClr val="bg1">
                    <a:lumMod val="85000"/>
                  </a:schemeClr>
                </a:solidFill>
              </a:rPr>
              <a:t>Amouroux</a:t>
            </a:r>
            <a:r>
              <a:rPr lang="fr-FR" sz="2400" dirty="0" smtClean="0">
                <a:solidFill>
                  <a:schemeClr val="bg1">
                    <a:lumMod val="85000"/>
                  </a:schemeClr>
                </a:solidFill>
              </a:rPr>
              <a:t>, 2016</a:t>
            </a:r>
          </a:p>
          <a:p>
            <a:r>
              <a:rPr lang="fr-FR" sz="2400" dirty="0" smtClean="0">
                <a:solidFill>
                  <a:schemeClr val="bg1">
                    <a:lumMod val="85000"/>
                  </a:schemeClr>
                </a:solidFill>
              </a:rPr>
              <a:t>©2017</a:t>
            </a:r>
            <a:endParaRPr lang="fr-FR" sz="2400" dirty="0">
              <a:solidFill>
                <a:schemeClr val="bg1">
                  <a:lumMod val="85000"/>
                </a:schemeClr>
              </a:solidFill>
            </a:endParaRPr>
          </a:p>
        </p:txBody>
      </p:sp>
      <p:sp>
        <p:nvSpPr>
          <p:cNvPr id="14" name="ZoneTexte 13"/>
          <p:cNvSpPr txBox="1"/>
          <p:nvPr/>
        </p:nvSpPr>
        <p:spPr>
          <a:xfrm>
            <a:off x="-85016" y="2602800"/>
            <a:ext cx="2353016" cy="369332"/>
          </a:xfrm>
          <a:prstGeom prst="rect">
            <a:avLst/>
          </a:prstGeom>
          <a:noFill/>
        </p:spPr>
        <p:txBody>
          <a:bodyPr wrap="none" rtlCol="0">
            <a:spAutoFit/>
          </a:bodyPr>
          <a:lstStyle/>
          <a:p>
            <a:pPr algn="r"/>
            <a:r>
              <a:rPr lang="fr-FR" i="1" dirty="0">
                <a:solidFill>
                  <a:schemeClr val="accent5"/>
                </a:solidFill>
              </a:rPr>
              <a:t>Mention de publication</a:t>
            </a:r>
          </a:p>
        </p:txBody>
      </p:sp>
      <p:sp>
        <p:nvSpPr>
          <p:cNvPr id="20" name="ZoneTexte 19"/>
          <p:cNvSpPr txBox="1"/>
          <p:nvPr/>
        </p:nvSpPr>
        <p:spPr>
          <a:xfrm>
            <a:off x="0" y="2952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33228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972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6" name="ZoneTexte 5"/>
          <p:cNvSpPr txBox="1"/>
          <p:nvPr/>
        </p:nvSpPr>
        <p:spPr>
          <a:xfrm>
            <a:off x="1246694" y="4969687"/>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210 ##$</a:t>
            </a:r>
            <a:r>
              <a:rPr lang="fr-FR" sz="2400" dirty="0" err="1" smtClean="0">
                <a:solidFill>
                  <a:schemeClr val="tx1">
                    <a:lumMod val="50000"/>
                    <a:lumOff val="50000"/>
                  </a:schemeClr>
                </a:solidFill>
              </a:rPr>
              <a:t>a</a:t>
            </a:r>
            <a:r>
              <a:rPr lang="fr-FR" sz="2400" dirty="0" err="1" smtClean="0">
                <a:solidFill>
                  <a:prstClr val="black"/>
                </a:solidFill>
              </a:rPr>
              <a:t>Montpellier</a:t>
            </a:r>
            <a:r>
              <a:rPr lang="fr-FR" sz="2400" dirty="0" err="1" smtClean="0">
                <a:solidFill>
                  <a:schemeClr val="tx1">
                    <a:lumMod val="50000"/>
                    <a:lumOff val="50000"/>
                  </a:schemeClr>
                </a:solidFill>
              </a:rPr>
              <a:t>$c</a:t>
            </a:r>
            <a:r>
              <a:rPr lang="fr-FR" sz="2400" dirty="0" err="1" smtClean="0">
                <a:solidFill>
                  <a:prstClr val="black"/>
                </a:solidFill>
              </a:rPr>
              <a:t>L’oiseau</a:t>
            </a:r>
            <a:r>
              <a:rPr lang="fr-FR" sz="2400" dirty="0" smtClean="0">
                <a:solidFill>
                  <a:prstClr val="black"/>
                </a:solidFill>
              </a:rPr>
              <a:t> </a:t>
            </a:r>
            <a:r>
              <a:rPr lang="fr-FR" sz="2400" dirty="0">
                <a:solidFill>
                  <a:prstClr val="black"/>
                </a:solidFill>
              </a:rPr>
              <a:t>de </a:t>
            </a:r>
            <a:r>
              <a:rPr lang="fr-FR" sz="2400" dirty="0" err="1" smtClean="0">
                <a:solidFill>
                  <a:prstClr val="black"/>
                </a:solidFill>
              </a:rPr>
              <a:t>feu</a:t>
            </a:r>
            <a:r>
              <a:rPr lang="fr-FR" sz="2400" dirty="0" err="1" smtClean="0">
                <a:solidFill>
                  <a:schemeClr val="tx1">
                    <a:lumMod val="50000"/>
                    <a:lumOff val="50000"/>
                  </a:schemeClr>
                </a:solidFill>
              </a:rPr>
              <a:t>$d</a:t>
            </a:r>
            <a:r>
              <a:rPr lang="fr-FR" sz="2400" dirty="0" err="1" smtClean="0">
                <a:solidFill>
                  <a:prstClr val="black"/>
                </a:solidFill>
              </a:rPr>
              <a:t>DL</a:t>
            </a:r>
            <a:r>
              <a:rPr lang="fr-FR" sz="2400" dirty="0" smtClean="0">
                <a:solidFill>
                  <a:prstClr val="black"/>
                </a:solidFill>
              </a:rPr>
              <a:t> 2017 </a:t>
            </a:r>
            <a:endParaRPr lang="fr-FR" sz="2400" dirty="0">
              <a:solidFill>
                <a:prstClr val="black"/>
              </a:solidFill>
            </a:endParaRPr>
          </a:p>
        </p:txBody>
      </p:sp>
      <p:sp>
        <p:nvSpPr>
          <p:cNvPr id="12" name="ZoneTexte 11"/>
          <p:cNvSpPr txBox="1"/>
          <p:nvPr/>
        </p:nvSpPr>
        <p:spPr>
          <a:xfrm>
            <a:off x="-1" y="1159566"/>
            <a:ext cx="9137353" cy="461665"/>
          </a:xfrm>
          <a:prstGeom prst="rect">
            <a:avLst/>
          </a:prstGeom>
          <a:noFill/>
        </p:spPr>
        <p:txBody>
          <a:bodyPr wrap="square" rtlCol="0">
            <a:spAutoFit/>
          </a:bodyPr>
          <a:lstStyle/>
          <a:p>
            <a:pPr algn="ctr"/>
            <a:r>
              <a:rPr lang="fr-FR" sz="2400" dirty="0" smtClean="0">
                <a:solidFill>
                  <a:srgbClr val="CC0000"/>
                </a:solidFill>
              </a:rPr>
              <a:t>Cas 1. Mention de publication complète sur la ressource</a:t>
            </a:r>
            <a:endParaRPr lang="fr-FR" sz="2400" dirty="0">
              <a:solidFill>
                <a:srgbClr val="CC0000"/>
              </a:solidFill>
            </a:endParaRPr>
          </a:p>
        </p:txBody>
      </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15" name="ZoneTexte 14"/>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16" name="ZoneTexte 15"/>
          <p:cNvSpPr txBox="1"/>
          <p:nvPr/>
        </p:nvSpPr>
        <p:spPr>
          <a:xfrm>
            <a:off x="92299" y="4314790"/>
            <a:ext cx="9144000" cy="415498"/>
          </a:xfrm>
          <a:prstGeom prst="rect">
            <a:avLst/>
          </a:prstGeom>
          <a:noFill/>
        </p:spPr>
        <p:txBody>
          <a:bodyPr wrap="square" lIns="0" rIns="0" rtlCol="0">
            <a:spAutoFit/>
          </a:bodyPr>
          <a:lstStyle/>
          <a:p>
            <a:pPr algn="ctr"/>
            <a:r>
              <a:rPr lang="fr-FR" sz="2100" b="1" i="1" spc="120" dirty="0" smtClean="0">
                <a:solidFill>
                  <a:schemeClr val="accent4">
                    <a:lumMod val="50000"/>
                  </a:schemeClr>
                </a:solidFill>
              </a:rPr>
              <a:t>On s’est longtemps contenté de la mention de publication</a:t>
            </a:r>
            <a:endParaRPr lang="fr-FR" sz="2100" b="1" i="1" spc="120" dirty="0">
              <a:solidFill>
                <a:schemeClr val="accent4">
                  <a:lumMod val="50000"/>
                </a:schemeClr>
              </a:solidFill>
            </a:endParaRPr>
          </a:p>
        </p:txBody>
      </p:sp>
    </p:spTree>
    <p:extLst>
      <p:ext uri="{BB962C8B-B14F-4D97-AF65-F5344CB8AC3E}">
        <p14:creationId xmlns:p14="http://schemas.microsoft.com/office/powerpoint/2010/main" val="33681913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290119" y="2535210"/>
            <a:ext cx="6847234" cy="1569660"/>
          </a:xfrm>
          <a:prstGeom prst="rect">
            <a:avLst/>
          </a:prstGeom>
          <a:noFill/>
        </p:spPr>
        <p:txBody>
          <a:bodyPr wrap="square" rtlCol="0">
            <a:spAutoFit/>
          </a:bodyPr>
          <a:lstStyle/>
          <a:p>
            <a:r>
              <a:rPr lang="fr-FR" sz="2400" dirty="0" smtClean="0">
                <a:solidFill>
                  <a:prstClr val="black"/>
                </a:solidFill>
              </a:rPr>
              <a:t>Montpellier : L’oiseau de feu, DL 2017</a:t>
            </a:r>
            <a:endParaRPr lang="fr-FR" sz="2400" dirty="0">
              <a:solidFill>
                <a:prstClr val="black"/>
              </a:solidFill>
            </a:endParaRPr>
          </a:p>
          <a:p>
            <a:r>
              <a:rPr lang="fr-FR" sz="2400" dirty="0" err="1" smtClean="0">
                <a:solidFill>
                  <a:schemeClr val="bg1">
                    <a:lumMod val="85000"/>
                  </a:schemeClr>
                </a:solidFill>
              </a:rPr>
              <a:t>Bize</a:t>
            </a:r>
            <a:r>
              <a:rPr lang="fr-FR" sz="2400" dirty="0" smtClean="0">
                <a:solidFill>
                  <a:schemeClr val="bg1">
                    <a:lumMod val="85000"/>
                  </a:schemeClr>
                </a:solidFill>
              </a:rPr>
              <a:t>-Minervois : NGF, 2017</a:t>
            </a:r>
            <a:endParaRPr lang="fr-FR" sz="2400" dirty="0">
              <a:solidFill>
                <a:schemeClr val="bg1">
                  <a:lumMod val="85000"/>
                </a:schemeClr>
              </a:solidFill>
            </a:endParaRPr>
          </a:p>
          <a:p>
            <a:r>
              <a:rPr lang="fr-FR" sz="2400" dirty="0" smtClean="0">
                <a:solidFill>
                  <a:schemeClr val="bg1">
                    <a:lumMod val="85000"/>
                  </a:schemeClr>
                </a:solidFill>
              </a:rPr>
              <a:t>Carcassonne : imprimerie </a:t>
            </a:r>
            <a:r>
              <a:rPr lang="fr-FR" sz="2400" dirty="0" err="1" smtClean="0">
                <a:solidFill>
                  <a:schemeClr val="bg1">
                    <a:lumMod val="85000"/>
                  </a:schemeClr>
                </a:solidFill>
              </a:rPr>
              <a:t>Amouroux</a:t>
            </a:r>
            <a:r>
              <a:rPr lang="fr-FR" sz="2400" dirty="0" smtClean="0">
                <a:solidFill>
                  <a:schemeClr val="bg1">
                    <a:lumMod val="85000"/>
                  </a:schemeClr>
                </a:solidFill>
              </a:rPr>
              <a:t>, 2016</a:t>
            </a:r>
          </a:p>
          <a:p>
            <a:r>
              <a:rPr lang="fr-FR" sz="2400" dirty="0" smtClean="0">
                <a:solidFill>
                  <a:schemeClr val="bg1">
                    <a:lumMod val="85000"/>
                  </a:schemeClr>
                </a:solidFill>
              </a:rPr>
              <a:t>©2017</a:t>
            </a:r>
            <a:endParaRPr lang="fr-FR" sz="2400" dirty="0">
              <a:solidFill>
                <a:schemeClr val="bg1">
                  <a:lumMod val="85000"/>
                </a:schemeClr>
              </a:solidFill>
            </a:endParaRPr>
          </a:p>
        </p:txBody>
      </p:sp>
      <p:sp>
        <p:nvSpPr>
          <p:cNvPr id="14" name="ZoneTexte 13"/>
          <p:cNvSpPr txBox="1"/>
          <p:nvPr/>
        </p:nvSpPr>
        <p:spPr>
          <a:xfrm>
            <a:off x="-85016" y="2602800"/>
            <a:ext cx="2353016" cy="369332"/>
          </a:xfrm>
          <a:prstGeom prst="rect">
            <a:avLst/>
          </a:prstGeom>
          <a:noFill/>
        </p:spPr>
        <p:txBody>
          <a:bodyPr wrap="none" rtlCol="0">
            <a:spAutoFit/>
          </a:bodyPr>
          <a:lstStyle/>
          <a:p>
            <a:pPr algn="r"/>
            <a:r>
              <a:rPr lang="fr-FR" i="1" dirty="0">
                <a:solidFill>
                  <a:schemeClr val="accent5"/>
                </a:solidFill>
              </a:rPr>
              <a:t>Mention de publication</a:t>
            </a:r>
          </a:p>
        </p:txBody>
      </p:sp>
      <p:sp>
        <p:nvSpPr>
          <p:cNvPr id="20" name="ZoneTexte 19"/>
          <p:cNvSpPr txBox="1"/>
          <p:nvPr/>
        </p:nvSpPr>
        <p:spPr>
          <a:xfrm>
            <a:off x="0" y="2952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33228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972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6" name="ZoneTexte 5"/>
          <p:cNvSpPr txBox="1"/>
          <p:nvPr/>
        </p:nvSpPr>
        <p:spPr>
          <a:xfrm>
            <a:off x="1465049" y="4981462"/>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214 #</a:t>
            </a:r>
            <a:r>
              <a:rPr lang="fr-FR" sz="2400" dirty="0" smtClean="0">
                <a:solidFill>
                  <a:schemeClr val="accent5">
                    <a:lumMod val="75000"/>
                  </a:schemeClr>
                </a:solidFill>
              </a:rPr>
              <a:t>0</a:t>
            </a:r>
            <a:r>
              <a:rPr lang="fr-FR" sz="2400" dirty="0" smtClean="0">
                <a:solidFill>
                  <a:schemeClr val="tx1">
                    <a:lumMod val="50000"/>
                    <a:lumOff val="50000"/>
                  </a:schemeClr>
                </a:solidFill>
              </a:rPr>
              <a:t>$a</a:t>
            </a:r>
            <a:r>
              <a:rPr lang="fr-FR" sz="2400" dirty="0" smtClean="0">
                <a:solidFill>
                  <a:prstClr val="black"/>
                </a:solidFill>
              </a:rPr>
              <a:t>Montpellier</a:t>
            </a:r>
            <a:r>
              <a:rPr lang="fr-FR" sz="2400" dirty="0" smtClean="0">
                <a:solidFill>
                  <a:schemeClr val="tx1">
                    <a:lumMod val="50000"/>
                    <a:lumOff val="50000"/>
                  </a:schemeClr>
                </a:solidFill>
              </a:rPr>
              <a:t>$c</a:t>
            </a:r>
            <a:r>
              <a:rPr lang="fr-FR" sz="2400" dirty="0" smtClean="0">
                <a:solidFill>
                  <a:prstClr val="black"/>
                </a:solidFill>
              </a:rPr>
              <a:t>L’oiseau </a:t>
            </a:r>
            <a:r>
              <a:rPr lang="fr-FR" sz="2400" dirty="0">
                <a:solidFill>
                  <a:prstClr val="black"/>
                </a:solidFill>
              </a:rPr>
              <a:t>de </a:t>
            </a:r>
            <a:r>
              <a:rPr lang="fr-FR" sz="2400" dirty="0" err="1" smtClean="0">
                <a:solidFill>
                  <a:prstClr val="black"/>
                </a:solidFill>
              </a:rPr>
              <a:t>feu</a:t>
            </a:r>
            <a:r>
              <a:rPr lang="fr-FR" sz="2400" dirty="0" err="1" smtClean="0">
                <a:solidFill>
                  <a:schemeClr val="tx1">
                    <a:lumMod val="50000"/>
                    <a:lumOff val="50000"/>
                  </a:schemeClr>
                </a:solidFill>
              </a:rPr>
              <a:t>$d</a:t>
            </a:r>
            <a:r>
              <a:rPr lang="fr-FR" sz="2400" dirty="0" err="1" smtClean="0">
                <a:solidFill>
                  <a:prstClr val="black"/>
                </a:solidFill>
              </a:rPr>
              <a:t>DL</a:t>
            </a:r>
            <a:r>
              <a:rPr lang="fr-FR" sz="2400" dirty="0" smtClean="0">
                <a:solidFill>
                  <a:prstClr val="black"/>
                </a:solidFill>
              </a:rPr>
              <a:t> 2017 </a:t>
            </a:r>
            <a:endParaRPr lang="fr-FR" sz="2400" dirty="0">
              <a:solidFill>
                <a:prstClr val="black"/>
              </a:solidFill>
            </a:endParaRPr>
          </a:p>
        </p:txBody>
      </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15" name="ZoneTexte 14"/>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16" name="ZoneTexte 15"/>
          <p:cNvSpPr txBox="1"/>
          <p:nvPr/>
        </p:nvSpPr>
        <p:spPr>
          <a:xfrm>
            <a:off x="-1" y="1159566"/>
            <a:ext cx="9137353" cy="461665"/>
          </a:xfrm>
          <a:prstGeom prst="rect">
            <a:avLst/>
          </a:prstGeom>
          <a:noFill/>
        </p:spPr>
        <p:txBody>
          <a:bodyPr wrap="square" rtlCol="0">
            <a:spAutoFit/>
          </a:bodyPr>
          <a:lstStyle/>
          <a:p>
            <a:pPr algn="ctr"/>
            <a:r>
              <a:rPr lang="fr-FR" sz="2400" dirty="0" smtClean="0">
                <a:solidFill>
                  <a:srgbClr val="CC0000"/>
                </a:solidFill>
              </a:rPr>
              <a:t>Cas 1. Mention de publication complète sur la ressource</a:t>
            </a:r>
            <a:endParaRPr lang="fr-FR" sz="2400" dirty="0">
              <a:solidFill>
                <a:srgbClr val="CC0000"/>
              </a:solidFill>
            </a:endParaRPr>
          </a:p>
        </p:txBody>
      </p:sp>
      <p:sp>
        <p:nvSpPr>
          <p:cNvPr id="17" name="ZoneTexte 16"/>
          <p:cNvSpPr txBox="1"/>
          <p:nvPr/>
        </p:nvSpPr>
        <p:spPr>
          <a:xfrm>
            <a:off x="-85905" y="4335417"/>
            <a:ext cx="9144000" cy="415498"/>
          </a:xfrm>
          <a:prstGeom prst="rect">
            <a:avLst/>
          </a:prstGeom>
          <a:noFill/>
        </p:spPr>
        <p:txBody>
          <a:bodyPr wrap="square" lIns="0" rIns="0" rtlCol="0">
            <a:spAutoFit/>
          </a:bodyPr>
          <a:lstStyle/>
          <a:p>
            <a:pPr algn="ctr"/>
            <a:r>
              <a:rPr lang="fr-FR" sz="2100" b="1" i="1" spc="120" dirty="0" smtClean="0">
                <a:solidFill>
                  <a:schemeClr val="accent4">
                    <a:lumMod val="50000"/>
                  </a:schemeClr>
                </a:solidFill>
              </a:rPr>
              <a:t>On s’en contente encore</a:t>
            </a:r>
            <a:endParaRPr lang="fr-FR" sz="2100" b="1" i="1" spc="120" dirty="0">
              <a:solidFill>
                <a:schemeClr val="accent4">
                  <a:lumMod val="50000"/>
                </a:schemeClr>
              </a:solidFill>
            </a:endParaRPr>
          </a:p>
        </p:txBody>
      </p:sp>
      <p:cxnSp>
        <p:nvCxnSpPr>
          <p:cNvPr id="10" name="Connecteur droit avec flèche 9"/>
          <p:cNvCxnSpPr/>
          <p:nvPr/>
        </p:nvCxnSpPr>
        <p:spPr>
          <a:xfrm flipV="1">
            <a:off x="1907704" y="5362389"/>
            <a:ext cx="0" cy="297449"/>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V="1">
            <a:off x="2290119" y="5362389"/>
            <a:ext cx="0" cy="297449"/>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187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926768" y="1836000"/>
            <a:ext cx="2158313" cy="646331"/>
          </a:xfrm>
          <a:prstGeom prst="rect">
            <a:avLst/>
          </a:prstGeom>
          <a:noFill/>
        </p:spPr>
        <p:txBody>
          <a:bodyPr wrap="square" rtlCol="0">
            <a:spAutoFit/>
          </a:bodyPr>
          <a:lstStyle/>
          <a:p>
            <a:pPr algn="ctr"/>
            <a:r>
              <a:rPr lang="fr-FR" sz="2100" dirty="0" smtClean="0">
                <a:solidFill>
                  <a:prstClr val="black"/>
                </a:solidFill>
                <a:latin typeface="Garamond" panose="02020404030301010803" pitchFamily="18" charset="0"/>
              </a:rPr>
              <a:t>L’oiseau de feu</a:t>
            </a:r>
          </a:p>
          <a:p>
            <a:pPr algn="ctr"/>
            <a:r>
              <a:rPr lang="fr-FR" sz="1500" dirty="0">
                <a:solidFill>
                  <a:prstClr val="black"/>
                </a:solidFill>
                <a:latin typeface="Garamond" panose="02020404030301010803" pitchFamily="18" charset="0"/>
              </a:rPr>
              <a:t>Montpellier</a:t>
            </a:r>
          </a:p>
        </p:txBody>
      </p:sp>
      <p:sp>
        <p:nvSpPr>
          <p:cNvPr id="14" name="ZoneTexte 13"/>
          <p:cNvSpPr txBox="1"/>
          <p:nvPr/>
        </p:nvSpPr>
        <p:spPr>
          <a:xfrm>
            <a:off x="-42508" y="2017435"/>
            <a:ext cx="2353016" cy="369332"/>
          </a:xfrm>
          <a:prstGeom prst="rect">
            <a:avLst/>
          </a:prstGeom>
          <a:noFill/>
        </p:spPr>
        <p:txBody>
          <a:bodyPr wrap="none" rtlCol="0">
            <a:spAutoFit/>
          </a:bodyPr>
          <a:lstStyle/>
          <a:p>
            <a:pPr algn="r"/>
            <a:r>
              <a:rPr lang="fr-FR" i="1" dirty="0" smtClean="0">
                <a:solidFill>
                  <a:schemeClr val="accent5"/>
                </a:solidFill>
              </a:rPr>
              <a:t>Mention de publication</a:t>
            </a:r>
            <a:endParaRPr lang="fr-FR" b="1" i="1" dirty="0">
              <a:solidFill>
                <a:schemeClr val="accent5"/>
              </a:solidFill>
            </a:endParaRPr>
          </a:p>
        </p:txBody>
      </p:sp>
      <p:sp>
        <p:nvSpPr>
          <p:cNvPr id="20" name="ZoneTexte 19"/>
          <p:cNvSpPr txBox="1"/>
          <p:nvPr/>
        </p:nvSpPr>
        <p:spPr>
          <a:xfrm>
            <a:off x="0" y="5544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49680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000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23" name="ZoneTexte 22"/>
          <p:cNvSpPr txBox="1"/>
          <p:nvPr/>
        </p:nvSpPr>
        <p:spPr>
          <a:xfrm>
            <a:off x="2792627" y="4651602"/>
            <a:ext cx="6146334" cy="1246495"/>
          </a:xfrm>
          <a:prstGeom prst="rect">
            <a:avLst/>
          </a:prstGeom>
          <a:noFill/>
        </p:spPr>
        <p:txBody>
          <a:bodyPr wrap="square" rtlCol="0">
            <a:spAutoFit/>
          </a:bodyPr>
          <a:lstStyle/>
          <a:p>
            <a:endParaRPr lang="fr-FR" sz="1500" dirty="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Achevé d’imprimer à </a:t>
            </a:r>
            <a:r>
              <a:rPr lang="fr-FR" sz="1500" dirty="0">
                <a:solidFill>
                  <a:prstClr val="black"/>
                </a:solidFill>
                <a:latin typeface="Garamond" panose="02020404030301010803" pitchFamily="18" charset="0"/>
              </a:rPr>
              <a:t>Carcassonne </a:t>
            </a:r>
            <a:r>
              <a:rPr lang="fr-FR" sz="1500" dirty="0" smtClean="0">
                <a:solidFill>
                  <a:prstClr val="black"/>
                </a:solidFill>
                <a:latin typeface="Garamond" panose="02020404030301010803" pitchFamily="18" charset="0"/>
              </a:rPr>
              <a:t>sur les presses de l’imprimerie </a:t>
            </a:r>
            <a:r>
              <a:rPr lang="fr-FR" sz="1500" dirty="0" err="1" smtClean="0">
                <a:solidFill>
                  <a:prstClr val="black"/>
                </a:solidFill>
                <a:latin typeface="Garamond" panose="02020404030301010803" pitchFamily="18" charset="0"/>
              </a:rPr>
              <a:t>Amouroux</a:t>
            </a:r>
            <a:r>
              <a:rPr lang="fr-FR" sz="1500" dirty="0" smtClean="0">
                <a:solidFill>
                  <a:prstClr val="black"/>
                </a:solidFill>
                <a:latin typeface="Garamond" panose="02020404030301010803" pitchFamily="18" charset="0"/>
              </a:rPr>
              <a:t> en novembre 2016</a:t>
            </a:r>
            <a:endParaRPr lang="fr-FR" sz="1500" dirty="0">
              <a:solidFill>
                <a:prstClr val="black"/>
              </a:solidFill>
              <a:latin typeface="Garamond" panose="02020404030301010803" pitchFamily="18" charset="0"/>
            </a:endParaRPr>
          </a:p>
          <a:p>
            <a:endParaRPr lang="fr-FR" sz="1500" dirty="0" smtClean="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Diffusion NGF - </a:t>
            </a:r>
            <a:r>
              <a:rPr lang="fr-FR" sz="1500" dirty="0" err="1" smtClean="0">
                <a:solidFill>
                  <a:prstClr val="black"/>
                </a:solidFill>
                <a:latin typeface="Garamond" panose="02020404030301010803" pitchFamily="18" charset="0"/>
              </a:rPr>
              <a:t>Bize</a:t>
            </a:r>
            <a:r>
              <a:rPr lang="fr-FR" sz="1500" dirty="0" smtClean="0">
                <a:solidFill>
                  <a:prstClr val="black"/>
                </a:solidFill>
                <a:latin typeface="Garamond" panose="02020404030301010803" pitchFamily="18" charset="0"/>
              </a:rPr>
              <a:t>-Minervois (Aude) - 2017</a:t>
            </a:r>
            <a:endParaRPr lang="fr-FR" sz="1500" dirty="0">
              <a:solidFill>
                <a:prstClr val="black"/>
              </a:solidFill>
              <a:latin typeface="Garamond" panose="02020404030301010803" pitchFamily="18" charset="0"/>
            </a:endParaRPr>
          </a:p>
        </p:txBody>
      </p:sp>
      <p:sp>
        <p:nvSpPr>
          <p:cNvPr id="24" name="ZoneTexte 23"/>
          <p:cNvSpPr txBox="1"/>
          <p:nvPr/>
        </p:nvSpPr>
        <p:spPr>
          <a:xfrm>
            <a:off x="2852627" y="2916000"/>
            <a:ext cx="2306594" cy="369332"/>
          </a:xfrm>
          <a:prstGeom prst="rect">
            <a:avLst/>
          </a:prstGeom>
          <a:noFill/>
        </p:spPr>
        <p:txBody>
          <a:bodyPr wrap="square" rtlCol="0">
            <a:spAutoFit/>
          </a:bodyPr>
          <a:lstStyle/>
          <a:p>
            <a:pPr algn="ctr"/>
            <a:r>
              <a:rPr lang="fr-FR" dirty="0" smtClean="0">
                <a:solidFill>
                  <a:prstClr val="black"/>
                </a:solidFill>
                <a:latin typeface="Garamond" panose="02020404030301010803" pitchFamily="18" charset="0"/>
              </a:rPr>
              <a:t>© L’oiseau de feu 2017</a:t>
            </a:r>
          </a:p>
        </p:txBody>
      </p:sp>
      <p:sp>
        <p:nvSpPr>
          <p:cNvPr id="9" name="ZoneTexte 8"/>
          <p:cNvSpPr txBox="1"/>
          <p:nvPr/>
        </p:nvSpPr>
        <p:spPr>
          <a:xfrm>
            <a:off x="6567883" y="2008800"/>
            <a:ext cx="1658467" cy="323165"/>
          </a:xfrm>
          <a:prstGeom prst="rect">
            <a:avLst/>
          </a:prstGeom>
          <a:noFill/>
        </p:spPr>
        <p:txBody>
          <a:bodyPr wrap="none" rtlCol="0">
            <a:spAutoFit/>
          </a:bodyPr>
          <a:lstStyle/>
          <a:p>
            <a:r>
              <a:rPr lang="fr-FR" sz="1500" dirty="0" smtClean="0">
                <a:solidFill>
                  <a:srgbClr val="CC0000"/>
                </a:solidFill>
              </a:rPr>
              <a:t>Sur la page de titre</a:t>
            </a:r>
            <a:endParaRPr lang="fr-FR" sz="1500" dirty="0">
              <a:solidFill>
                <a:srgbClr val="CC0000"/>
              </a:solidFill>
            </a:endParaRPr>
          </a:p>
        </p:txBody>
      </p:sp>
      <p:sp>
        <p:nvSpPr>
          <p:cNvPr id="25" name="ZoneTexte 24"/>
          <p:cNvSpPr txBox="1"/>
          <p:nvPr/>
        </p:nvSpPr>
        <p:spPr>
          <a:xfrm>
            <a:off x="6567882" y="2939361"/>
            <a:ext cx="2318583" cy="323165"/>
          </a:xfrm>
          <a:prstGeom prst="rect">
            <a:avLst/>
          </a:prstGeom>
          <a:noFill/>
        </p:spPr>
        <p:txBody>
          <a:bodyPr wrap="none" rtlCol="0">
            <a:spAutoFit/>
          </a:bodyPr>
          <a:lstStyle/>
          <a:p>
            <a:r>
              <a:rPr lang="fr-FR" sz="1500" dirty="0" smtClean="0">
                <a:solidFill>
                  <a:srgbClr val="CC0000"/>
                </a:solidFill>
              </a:rPr>
              <a:t>Au verso de la page de titre</a:t>
            </a:r>
            <a:endParaRPr lang="fr-FR" sz="1500" dirty="0">
              <a:solidFill>
                <a:srgbClr val="CC0000"/>
              </a:solidFill>
            </a:endParaRPr>
          </a:p>
        </p:txBody>
      </p:sp>
      <p:sp>
        <p:nvSpPr>
          <p:cNvPr id="26" name="ZoneTexte 25"/>
          <p:cNvSpPr txBox="1"/>
          <p:nvPr/>
        </p:nvSpPr>
        <p:spPr>
          <a:xfrm>
            <a:off x="6564941" y="3539940"/>
            <a:ext cx="1434752" cy="323165"/>
          </a:xfrm>
          <a:prstGeom prst="rect">
            <a:avLst/>
          </a:prstGeom>
          <a:noFill/>
        </p:spPr>
        <p:txBody>
          <a:bodyPr wrap="none" rtlCol="0">
            <a:spAutoFit/>
          </a:bodyPr>
          <a:lstStyle/>
          <a:p>
            <a:r>
              <a:rPr lang="fr-FR" sz="1500" dirty="0" smtClean="0">
                <a:solidFill>
                  <a:srgbClr val="CC0000"/>
                </a:solidFill>
              </a:rPr>
              <a:t>En fin d’ouvrage</a:t>
            </a:r>
            <a:endParaRPr lang="fr-FR" sz="1500" dirty="0">
              <a:solidFill>
                <a:srgbClr val="CC0000"/>
              </a:solidFill>
            </a:endParaRPr>
          </a:p>
        </p:txBody>
      </p:sp>
      <p:cxnSp>
        <p:nvCxnSpPr>
          <p:cNvPr id="27" name="Connecteur droit avec flèche 26"/>
          <p:cNvCxnSpPr>
            <a:stCxn id="9" idx="1"/>
            <a:endCxn id="8" idx="3"/>
          </p:cNvCxnSpPr>
          <p:nvPr/>
        </p:nvCxnSpPr>
        <p:spPr>
          <a:xfrm flipH="1" flipV="1">
            <a:off x="5085081" y="2159166"/>
            <a:ext cx="1482802" cy="11217"/>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5" idx="1"/>
            <a:endCxn id="24" idx="3"/>
          </p:cNvCxnSpPr>
          <p:nvPr/>
        </p:nvCxnSpPr>
        <p:spPr>
          <a:xfrm flipH="1" flipV="1">
            <a:off x="5159221" y="3100666"/>
            <a:ext cx="1408661" cy="278"/>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26" idx="2"/>
          </p:cNvCxnSpPr>
          <p:nvPr/>
        </p:nvCxnSpPr>
        <p:spPr>
          <a:xfrm>
            <a:off x="7282317" y="3863105"/>
            <a:ext cx="0" cy="709559"/>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2759898" y="1796546"/>
            <a:ext cx="2545270" cy="738664"/>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7" name="Connecteur droit avec flèche 46"/>
          <p:cNvCxnSpPr>
            <a:stCxn id="14" idx="3"/>
            <a:endCxn id="42" idx="2"/>
          </p:cNvCxnSpPr>
          <p:nvPr/>
        </p:nvCxnSpPr>
        <p:spPr>
          <a:xfrm flipV="1">
            <a:off x="2310508" y="2165878"/>
            <a:ext cx="449390" cy="36223"/>
          </a:xfrm>
          <a:prstGeom prst="straightConnector1">
            <a:avLst/>
          </a:prstGeom>
          <a:ln w="9525">
            <a:solidFill>
              <a:schemeClr val="accent5"/>
            </a:solidFill>
            <a:tailEnd type="triangle" w="med" len="med"/>
          </a:ln>
        </p:spPr>
        <p:style>
          <a:lnRef idx="1">
            <a:schemeClr val="accent1"/>
          </a:lnRef>
          <a:fillRef idx="0">
            <a:schemeClr val="accent1"/>
          </a:fillRef>
          <a:effectRef idx="0">
            <a:schemeClr val="accent1"/>
          </a:effectRef>
          <a:fontRef idx="minor">
            <a:schemeClr val="tx1"/>
          </a:fontRef>
        </p:style>
      </p:cxnSp>
      <p:sp>
        <p:nvSpPr>
          <p:cNvPr id="50" name="Ellipse 49"/>
          <p:cNvSpPr/>
          <p:nvPr/>
        </p:nvSpPr>
        <p:spPr>
          <a:xfrm>
            <a:off x="2792626" y="5489657"/>
            <a:ext cx="3772315" cy="487378"/>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 name="Connecteur droit avec flèche 50"/>
          <p:cNvCxnSpPr>
            <a:stCxn id="20" idx="3"/>
            <a:endCxn id="50" idx="2"/>
          </p:cNvCxnSpPr>
          <p:nvPr/>
        </p:nvCxnSpPr>
        <p:spPr>
          <a:xfrm>
            <a:off x="2268000" y="5728666"/>
            <a:ext cx="524626" cy="4680"/>
          </a:xfrm>
          <a:prstGeom prst="straightConnector1">
            <a:avLst/>
          </a:prstGeom>
          <a:ln w="9525">
            <a:solidFill>
              <a:schemeClr val="accent6">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56" name="Ellipse 55"/>
          <p:cNvSpPr/>
          <p:nvPr/>
        </p:nvSpPr>
        <p:spPr>
          <a:xfrm>
            <a:off x="4563762" y="2909946"/>
            <a:ext cx="521320" cy="369333"/>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 name="Connecteur droit avec flèche 56"/>
          <p:cNvCxnSpPr>
            <a:stCxn id="22" idx="3"/>
            <a:endCxn id="56" idx="3"/>
          </p:cNvCxnSpPr>
          <p:nvPr/>
        </p:nvCxnSpPr>
        <p:spPr>
          <a:xfrm flipV="1">
            <a:off x="2232000" y="3225191"/>
            <a:ext cx="2408108" cy="559475"/>
          </a:xfrm>
          <a:prstGeom prst="straightConnector1">
            <a:avLst/>
          </a:prstGeom>
          <a:ln w="9525">
            <a:solidFill>
              <a:srgbClr val="92D050"/>
            </a:solidFill>
            <a:tailEnd type="triangle" w="med" len="med"/>
          </a:ln>
        </p:spPr>
        <p:style>
          <a:lnRef idx="1">
            <a:schemeClr val="accent1"/>
          </a:lnRef>
          <a:fillRef idx="0">
            <a:schemeClr val="accent1"/>
          </a:fillRef>
          <a:effectRef idx="0">
            <a:schemeClr val="accent1"/>
          </a:effectRef>
          <a:fontRef idx="minor">
            <a:schemeClr val="tx1"/>
          </a:fontRef>
        </p:style>
      </p:cxnSp>
      <p:sp>
        <p:nvSpPr>
          <p:cNvPr id="62" name="Ellipse 61"/>
          <p:cNvSpPr/>
          <p:nvPr/>
        </p:nvSpPr>
        <p:spPr>
          <a:xfrm>
            <a:off x="2702010" y="4826430"/>
            <a:ext cx="6236951" cy="658547"/>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3" name="Connecteur droit avec flèche 62"/>
          <p:cNvCxnSpPr>
            <a:stCxn id="21" idx="3"/>
            <a:endCxn id="62" idx="2"/>
          </p:cNvCxnSpPr>
          <p:nvPr/>
        </p:nvCxnSpPr>
        <p:spPr>
          <a:xfrm>
            <a:off x="2268000" y="5152666"/>
            <a:ext cx="434010" cy="3038"/>
          </a:xfrm>
          <a:prstGeom prst="straightConnector1">
            <a:avLst/>
          </a:prstGeom>
          <a:ln w="9525">
            <a:solidFill>
              <a:schemeClr val="accent4">
                <a:lumMod val="60000"/>
                <a:lumOff val="40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30" name="Imag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32" name="ZoneTexte 31"/>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29" name="ZoneTexte 28"/>
          <p:cNvSpPr txBox="1"/>
          <p:nvPr/>
        </p:nvSpPr>
        <p:spPr>
          <a:xfrm>
            <a:off x="-1" y="1159566"/>
            <a:ext cx="9137353" cy="461665"/>
          </a:xfrm>
          <a:prstGeom prst="rect">
            <a:avLst/>
          </a:prstGeom>
          <a:noFill/>
        </p:spPr>
        <p:txBody>
          <a:bodyPr wrap="square" rtlCol="0">
            <a:spAutoFit/>
          </a:bodyPr>
          <a:lstStyle/>
          <a:p>
            <a:pPr algn="ctr"/>
            <a:r>
              <a:rPr lang="fr-FR" sz="2400" dirty="0" smtClean="0">
                <a:solidFill>
                  <a:srgbClr val="CC0000"/>
                </a:solidFill>
              </a:rPr>
              <a:t>Cas 2. Mention de publication complète sur la ressource, sauf la date</a:t>
            </a:r>
            <a:endParaRPr lang="fr-FR" sz="2400" dirty="0">
              <a:solidFill>
                <a:srgbClr val="CC0000"/>
              </a:solidFill>
            </a:endParaRPr>
          </a:p>
        </p:txBody>
      </p:sp>
    </p:spTree>
    <p:extLst>
      <p:ext uri="{BB962C8B-B14F-4D97-AF65-F5344CB8AC3E}">
        <p14:creationId xmlns:p14="http://schemas.microsoft.com/office/powerpoint/2010/main" val="1336070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4">
                    <a:lumMod val="75000"/>
                  </a:schemeClr>
                </a:solidFill>
              </a:rPr>
              <a:t>Type de support</a:t>
            </a:r>
            <a:br>
              <a:rPr lang="fr-FR" dirty="0" smtClean="0">
                <a:solidFill>
                  <a:schemeClr val="accent4">
                    <a:lumMod val="75000"/>
                  </a:schemeClr>
                </a:solidFill>
              </a:rPr>
            </a:br>
            <a:r>
              <a:rPr lang="fr-FR" dirty="0" smtClean="0">
                <a:solidFill>
                  <a:schemeClr val="accent4">
                    <a:lumMod val="75000"/>
                  </a:schemeClr>
                </a:solidFill>
              </a:rPr>
              <a:t>Zone de l’adresse</a:t>
            </a:r>
            <a:endParaRPr lang="fr-FR" dirty="0">
              <a:solidFill>
                <a:schemeClr val="accent4">
                  <a:lumMod val="75000"/>
                </a:schemeClr>
              </a:solidFill>
            </a:endParaRPr>
          </a:p>
        </p:txBody>
      </p:sp>
      <p:sp>
        <p:nvSpPr>
          <p:cNvPr id="3" name="ZoneTexte 2"/>
          <p:cNvSpPr txBox="1"/>
          <p:nvPr/>
        </p:nvSpPr>
        <p:spPr>
          <a:xfrm>
            <a:off x="722313" y="2996952"/>
            <a:ext cx="6958315" cy="1061829"/>
          </a:xfrm>
          <a:prstGeom prst="rect">
            <a:avLst/>
          </a:prstGeom>
          <a:noFill/>
        </p:spPr>
        <p:txBody>
          <a:bodyPr wrap="none" rtlCol="0">
            <a:spAutoFit/>
          </a:bodyPr>
          <a:lstStyle/>
          <a:p>
            <a:r>
              <a:rPr lang="fr-FR" dirty="0" smtClean="0">
                <a:solidFill>
                  <a:schemeClr val="accent2">
                    <a:lumMod val="50000"/>
                  </a:schemeClr>
                </a:solidFill>
              </a:rPr>
              <a:t>Avril 2017</a:t>
            </a:r>
          </a:p>
          <a:p>
            <a:r>
              <a:rPr lang="fr-FR" sz="4500" dirty="0" smtClean="0">
                <a:solidFill>
                  <a:schemeClr val="accent2">
                    <a:lumMod val="50000"/>
                  </a:schemeClr>
                </a:solidFill>
              </a:rPr>
              <a:t>2 nouveautés dans le </a:t>
            </a:r>
            <a:r>
              <a:rPr lang="fr-FR" sz="4500" dirty="0" err="1" smtClean="0">
                <a:solidFill>
                  <a:schemeClr val="accent2">
                    <a:lumMod val="50000"/>
                  </a:schemeClr>
                </a:solidFill>
              </a:rPr>
              <a:t>Sudoc</a:t>
            </a:r>
            <a:r>
              <a:rPr lang="fr-FR" sz="4500" dirty="0" smtClean="0">
                <a:solidFill>
                  <a:schemeClr val="accent2">
                    <a:lumMod val="50000"/>
                  </a:schemeClr>
                </a:solidFill>
              </a:rPr>
              <a:t> :</a:t>
            </a:r>
            <a:endParaRPr lang="fr-FR" sz="4500" dirty="0">
              <a:solidFill>
                <a:schemeClr val="accent2">
                  <a:lumMod val="50000"/>
                </a:schemeClr>
              </a:solidFill>
            </a:endParaRPr>
          </a:p>
        </p:txBody>
      </p:sp>
    </p:spTree>
    <p:extLst>
      <p:ext uri="{BB962C8B-B14F-4D97-AF65-F5344CB8AC3E}">
        <p14:creationId xmlns:p14="http://schemas.microsoft.com/office/powerpoint/2010/main" val="7776920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290119" y="2535210"/>
            <a:ext cx="6847234" cy="1569660"/>
          </a:xfrm>
          <a:prstGeom prst="rect">
            <a:avLst/>
          </a:prstGeom>
          <a:noFill/>
        </p:spPr>
        <p:txBody>
          <a:bodyPr wrap="square" rtlCol="0">
            <a:spAutoFit/>
          </a:bodyPr>
          <a:lstStyle/>
          <a:p>
            <a:r>
              <a:rPr lang="fr-FR" sz="2400" dirty="0" smtClean="0">
                <a:solidFill>
                  <a:prstClr val="black"/>
                </a:solidFill>
              </a:rPr>
              <a:t>Montpellier : L’oiseau de feu</a:t>
            </a:r>
            <a:endParaRPr lang="fr-FR" sz="2400" dirty="0">
              <a:solidFill>
                <a:prstClr val="black"/>
              </a:solidFill>
            </a:endParaRPr>
          </a:p>
          <a:p>
            <a:r>
              <a:rPr lang="fr-FR" sz="2400" dirty="0" err="1" smtClean="0">
                <a:solidFill>
                  <a:schemeClr val="bg1">
                    <a:lumMod val="85000"/>
                  </a:schemeClr>
                </a:solidFill>
              </a:rPr>
              <a:t>Bize</a:t>
            </a:r>
            <a:r>
              <a:rPr lang="fr-FR" sz="2400" dirty="0" smtClean="0">
                <a:solidFill>
                  <a:schemeClr val="bg1">
                    <a:lumMod val="85000"/>
                  </a:schemeClr>
                </a:solidFill>
              </a:rPr>
              <a:t>-Minervois : NGF, </a:t>
            </a:r>
            <a:r>
              <a:rPr lang="fr-FR" sz="2400" dirty="0" smtClean="0"/>
              <a:t>2017</a:t>
            </a:r>
            <a:endParaRPr lang="fr-FR" sz="2400" dirty="0"/>
          </a:p>
          <a:p>
            <a:r>
              <a:rPr lang="fr-FR" sz="2400" dirty="0" smtClean="0">
                <a:solidFill>
                  <a:schemeClr val="bg1">
                    <a:lumMod val="85000"/>
                  </a:schemeClr>
                </a:solidFill>
              </a:rPr>
              <a:t>Carcassonne : imprimerie </a:t>
            </a:r>
            <a:r>
              <a:rPr lang="fr-FR" sz="2400" dirty="0" err="1" smtClean="0">
                <a:solidFill>
                  <a:schemeClr val="bg1">
                    <a:lumMod val="85000"/>
                  </a:schemeClr>
                </a:solidFill>
              </a:rPr>
              <a:t>Amouroux</a:t>
            </a:r>
            <a:r>
              <a:rPr lang="fr-FR" sz="2400" dirty="0" smtClean="0">
                <a:solidFill>
                  <a:schemeClr val="bg1">
                    <a:lumMod val="85000"/>
                  </a:schemeClr>
                </a:solidFill>
              </a:rPr>
              <a:t>, 2016</a:t>
            </a:r>
          </a:p>
          <a:p>
            <a:r>
              <a:rPr lang="fr-FR" sz="2400" dirty="0" smtClean="0">
                <a:solidFill>
                  <a:schemeClr val="bg1">
                    <a:lumMod val="85000"/>
                  </a:schemeClr>
                </a:solidFill>
              </a:rPr>
              <a:t>©2017</a:t>
            </a:r>
            <a:endParaRPr lang="fr-FR" sz="2400" dirty="0">
              <a:solidFill>
                <a:schemeClr val="bg1">
                  <a:lumMod val="85000"/>
                </a:schemeClr>
              </a:solidFill>
            </a:endParaRPr>
          </a:p>
        </p:txBody>
      </p:sp>
      <p:sp>
        <p:nvSpPr>
          <p:cNvPr id="14" name="ZoneTexte 13"/>
          <p:cNvSpPr txBox="1"/>
          <p:nvPr/>
        </p:nvSpPr>
        <p:spPr>
          <a:xfrm>
            <a:off x="-85016" y="2602800"/>
            <a:ext cx="2353016" cy="369332"/>
          </a:xfrm>
          <a:prstGeom prst="rect">
            <a:avLst/>
          </a:prstGeom>
          <a:noFill/>
        </p:spPr>
        <p:txBody>
          <a:bodyPr wrap="none" rtlCol="0">
            <a:spAutoFit/>
          </a:bodyPr>
          <a:lstStyle/>
          <a:p>
            <a:pPr algn="r"/>
            <a:r>
              <a:rPr lang="fr-FR" i="1" dirty="0">
                <a:solidFill>
                  <a:schemeClr val="accent5"/>
                </a:solidFill>
              </a:rPr>
              <a:t>Mention de publication</a:t>
            </a:r>
          </a:p>
        </p:txBody>
      </p:sp>
      <p:sp>
        <p:nvSpPr>
          <p:cNvPr id="20" name="ZoneTexte 19"/>
          <p:cNvSpPr txBox="1"/>
          <p:nvPr/>
        </p:nvSpPr>
        <p:spPr>
          <a:xfrm>
            <a:off x="0" y="2952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33228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972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6" name="ZoneTexte 5"/>
          <p:cNvSpPr txBox="1"/>
          <p:nvPr/>
        </p:nvSpPr>
        <p:spPr>
          <a:xfrm>
            <a:off x="1404000" y="4752000"/>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214 #</a:t>
            </a:r>
            <a:r>
              <a:rPr lang="fr-FR" sz="2400" dirty="0" smtClean="0">
                <a:solidFill>
                  <a:schemeClr val="accent5">
                    <a:lumMod val="75000"/>
                  </a:schemeClr>
                </a:solidFill>
              </a:rPr>
              <a:t>0</a:t>
            </a:r>
            <a:r>
              <a:rPr lang="fr-FR" sz="2400" dirty="0" smtClean="0">
                <a:solidFill>
                  <a:schemeClr val="tx1">
                    <a:lumMod val="50000"/>
                    <a:lumOff val="50000"/>
                  </a:schemeClr>
                </a:solidFill>
              </a:rPr>
              <a:t>$a</a:t>
            </a:r>
            <a:r>
              <a:rPr lang="fr-FR" sz="2400" dirty="0" smtClean="0">
                <a:solidFill>
                  <a:prstClr val="black"/>
                </a:solidFill>
              </a:rPr>
              <a:t>Montpellier</a:t>
            </a:r>
            <a:r>
              <a:rPr lang="fr-FR" sz="2400" dirty="0" smtClean="0">
                <a:solidFill>
                  <a:schemeClr val="tx1">
                    <a:lumMod val="50000"/>
                    <a:lumOff val="50000"/>
                  </a:schemeClr>
                </a:solidFill>
              </a:rPr>
              <a:t>$c</a:t>
            </a:r>
            <a:r>
              <a:rPr lang="fr-FR" sz="2400" dirty="0" smtClean="0">
                <a:solidFill>
                  <a:prstClr val="black"/>
                </a:solidFill>
              </a:rPr>
              <a:t>L’oiseau </a:t>
            </a:r>
            <a:r>
              <a:rPr lang="fr-FR" sz="2400" dirty="0">
                <a:solidFill>
                  <a:prstClr val="black"/>
                </a:solidFill>
              </a:rPr>
              <a:t>de </a:t>
            </a:r>
            <a:r>
              <a:rPr lang="fr-FR" sz="2400" dirty="0" smtClean="0">
                <a:solidFill>
                  <a:prstClr val="black"/>
                </a:solidFill>
              </a:rPr>
              <a:t>feu </a:t>
            </a:r>
            <a:endParaRPr lang="fr-FR" sz="2400" dirty="0">
              <a:solidFill>
                <a:prstClr val="black"/>
              </a:solidFill>
            </a:endParaRPr>
          </a:p>
        </p:txBody>
      </p:sp>
      <p:sp>
        <p:nvSpPr>
          <p:cNvPr id="12" name="ZoneTexte 11"/>
          <p:cNvSpPr txBox="1"/>
          <p:nvPr/>
        </p:nvSpPr>
        <p:spPr>
          <a:xfrm>
            <a:off x="-1" y="1159566"/>
            <a:ext cx="9137353" cy="461665"/>
          </a:xfrm>
          <a:prstGeom prst="rect">
            <a:avLst/>
          </a:prstGeom>
          <a:noFill/>
        </p:spPr>
        <p:txBody>
          <a:bodyPr wrap="square" rtlCol="0">
            <a:spAutoFit/>
          </a:bodyPr>
          <a:lstStyle/>
          <a:p>
            <a:pPr algn="ctr"/>
            <a:r>
              <a:rPr lang="fr-FR" sz="2400" dirty="0" smtClean="0">
                <a:solidFill>
                  <a:srgbClr val="CC0000"/>
                </a:solidFill>
              </a:rPr>
              <a:t>Cas 2. Mention de publication complète sur la ressource, sauf la date</a:t>
            </a:r>
            <a:endParaRPr lang="fr-FR" sz="2400" dirty="0">
              <a:solidFill>
                <a:srgbClr val="CC0000"/>
              </a:solidFill>
            </a:endParaRPr>
          </a:p>
        </p:txBody>
      </p:sp>
      <p:sp>
        <p:nvSpPr>
          <p:cNvPr id="13" name="ZoneTexte 12"/>
          <p:cNvSpPr txBox="1"/>
          <p:nvPr/>
        </p:nvSpPr>
        <p:spPr>
          <a:xfrm>
            <a:off x="1404000" y="5076000"/>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214 #</a:t>
            </a:r>
            <a:r>
              <a:rPr lang="fr-FR" sz="2400" dirty="0" smtClean="0">
                <a:solidFill>
                  <a:schemeClr val="accent6"/>
                </a:solidFill>
              </a:rPr>
              <a:t>2</a:t>
            </a:r>
            <a:r>
              <a:rPr lang="fr-FR" sz="2400" dirty="0" smtClean="0">
                <a:solidFill>
                  <a:schemeClr val="tx1">
                    <a:lumMod val="50000"/>
                    <a:lumOff val="50000"/>
                  </a:schemeClr>
                </a:solidFill>
              </a:rPr>
              <a:t>$d</a:t>
            </a:r>
            <a:r>
              <a:rPr lang="fr-FR" sz="2400" dirty="0" smtClean="0">
                <a:solidFill>
                  <a:prstClr val="black"/>
                </a:solidFill>
              </a:rPr>
              <a:t>2017 </a:t>
            </a:r>
            <a:endParaRPr lang="fr-FR" sz="2400" dirty="0">
              <a:solidFill>
                <a:prstClr val="black"/>
              </a:solidFill>
            </a:endParaRPr>
          </a:p>
        </p:txBody>
      </p:sp>
      <p:sp>
        <p:nvSpPr>
          <p:cNvPr id="7" name="ZoneTexte 6"/>
          <p:cNvSpPr txBox="1"/>
          <p:nvPr/>
        </p:nvSpPr>
        <p:spPr>
          <a:xfrm>
            <a:off x="6028830" y="2972132"/>
            <a:ext cx="490840" cy="369332"/>
          </a:xfrm>
          <a:prstGeom prst="rect">
            <a:avLst/>
          </a:prstGeom>
          <a:noFill/>
        </p:spPr>
        <p:txBody>
          <a:bodyPr wrap="none" rtlCol="0">
            <a:spAutoFit/>
          </a:bodyPr>
          <a:lstStyle/>
          <a:p>
            <a:r>
              <a:rPr lang="fr-FR" dirty="0" smtClean="0">
                <a:solidFill>
                  <a:srgbClr val="FF0000"/>
                </a:solidFill>
              </a:rPr>
              <a:t>②</a:t>
            </a:r>
            <a:endParaRPr lang="fr-FR" dirty="0">
              <a:solidFill>
                <a:srgbClr val="FF0000"/>
              </a:solidFill>
            </a:endParaRPr>
          </a:p>
        </p:txBody>
      </p:sp>
      <p:sp>
        <p:nvSpPr>
          <p:cNvPr id="15" name="ZoneTexte 14"/>
          <p:cNvSpPr txBox="1"/>
          <p:nvPr/>
        </p:nvSpPr>
        <p:spPr>
          <a:xfrm>
            <a:off x="3419283" y="3692132"/>
            <a:ext cx="490840" cy="369332"/>
          </a:xfrm>
          <a:prstGeom prst="rect">
            <a:avLst/>
          </a:prstGeom>
          <a:noFill/>
        </p:spPr>
        <p:txBody>
          <a:bodyPr wrap="none" rtlCol="0">
            <a:spAutoFit/>
          </a:bodyPr>
          <a:lstStyle/>
          <a:p>
            <a:r>
              <a:rPr lang="fr-FR" dirty="0" smtClean="0">
                <a:solidFill>
                  <a:srgbClr val="FF0000"/>
                </a:solidFill>
              </a:rPr>
              <a:t>③</a:t>
            </a:r>
            <a:endParaRPr lang="fr-FR" dirty="0">
              <a:solidFill>
                <a:srgbClr val="FF0000"/>
              </a:solidFill>
            </a:endParaRPr>
          </a:p>
        </p:txBody>
      </p:sp>
      <p:sp>
        <p:nvSpPr>
          <p:cNvPr id="16" name="ZoneTexte 15"/>
          <p:cNvSpPr txBox="1"/>
          <p:nvPr/>
        </p:nvSpPr>
        <p:spPr>
          <a:xfrm>
            <a:off x="7882831" y="3322800"/>
            <a:ext cx="490840" cy="369332"/>
          </a:xfrm>
          <a:prstGeom prst="rect">
            <a:avLst/>
          </a:prstGeom>
          <a:noFill/>
        </p:spPr>
        <p:txBody>
          <a:bodyPr wrap="none" rtlCol="0">
            <a:spAutoFit/>
          </a:bodyPr>
          <a:lstStyle/>
          <a:p>
            <a:r>
              <a:rPr lang="fr-FR" dirty="0" smtClean="0">
                <a:solidFill>
                  <a:srgbClr val="FF0000"/>
                </a:solidFill>
              </a:rPr>
              <a:t>④</a:t>
            </a:r>
            <a:endParaRPr lang="fr-FR" dirty="0">
              <a:solidFill>
                <a:srgbClr val="FF0000"/>
              </a:solidFill>
            </a:endParaRPr>
          </a:p>
        </p:txBody>
      </p:sp>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18" name="ZoneTexte 17"/>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19" name="ZoneTexte 18"/>
          <p:cNvSpPr txBox="1"/>
          <p:nvPr/>
        </p:nvSpPr>
        <p:spPr>
          <a:xfrm>
            <a:off x="0" y="6389362"/>
            <a:ext cx="9144000" cy="415498"/>
          </a:xfrm>
          <a:prstGeom prst="rect">
            <a:avLst/>
          </a:prstGeom>
          <a:noFill/>
        </p:spPr>
        <p:txBody>
          <a:bodyPr wrap="square" lIns="0" rIns="0" rtlCol="0">
            <a:spAutoFit/>
          </a:bodyPr>
          <a:lstStyle/>
          <a:p>
            <a:pPr algn="ctr"/>
            <a:r>
              <a:rPr lang="fr-FR" sz="2100" b="1" i="1" spc="120" dirty="0" smtClean="0">
                <a:solidFill>
                  <a:schemeClr val="accent4">
                    <a:lumMod val="50000"/>
                  </a:schemeClr>
                </a:solidFill>
              </a:rPr>
              <a:t>Chaque information a sa case</a:t>
            </a:r>
            <a:endParaRPr lang="fr-FR" sz="2100" b="1" i="1" spc="120" dirty="0">
              <a:solidFill>
                <a:schemeClr val="accent4">
                  <a:lumMod val="50000"/>
                </a:schemeClr>
              </a:solidFill>
            </a:endParaRPr>
          </a:p>
        </p:txBody>
      </p:sp>
      <p:sp>
        <p:nvSpPr>
          <p:cNvPr id="9" name="ZoneTexte 8"/>
          <p:cNvSpPr txBox="1"/>
          <p:nvPr/>
        </p:nvSpPr>
        <p:spPr>
          <a:xfrm>
            <a:off x="7438074" y="4796874"/>
            <a:ext cx="1576842" cy="1477328"/>
          </a:xfrm>
          <a:prstGeom prst="rect">
            <a:avLst/>
          </a:prstGeom>
          <a:ln>
            <a:solidFill>
              <a:srgbClr val="CC0000"/>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fr-FR" i="1" dirty="0" smtClean="0">
                <a:solidFill>
                  <a:srgbClr val="CC0000"/>
                </a:solidFill>
              </a:rPr>
              <a:t>Hiérarchie :</a:t>
            </a:r>
          </a:p>
          <a:p>
            <a:pPr marL="342900" indent="-342900">
              <a:buFont typeface="+mj-lt"/>
              <a:buAutoNum type="arabicPeriod"/>
            </a:pPr>
            <a:r>
              <a:rPr lang="fr-FR" dirty="0" smtClean="0"/>
              <a:t>Publication</a:t>
            </a:r>
          </a:p>
          <a:p>
            <a:pPr marL="342900" indent="-342900">
              <a:buFont typeface="+mj-lt"/>
              <a:buAutoNum type="arabicPeriod"/>
            </a:pPr>
            <a:r>
              <a:rPr lang="fr-FR" dirty="0" err="1" smtClean="0"/>
              <a:t>Distr</a:t>
            </a:r>
            <a:r>
              <a:rPr lang="fr-FR" dirty="0" smtClean="0"/>
              <a:t>./</a:t>
            </a:r>
            <a:r>
              <a:rPr lang="fr-FR" dirty="0" err="1" smtClean="0"/>
              <a:t>diff</a:t>
            </a:r>
            <a:r>
              <a:rPr lang="fr-FR" dirty="0" smtClean="0"/>
              <a:t>.</a:t>
            </a:r>
          </a:p>
          <a:p>
            <a:pPr marL="342900" indent="-342900">
              <a:buFont typeface="+mj-lt"/>
              <a:buAutoNum type="arabicPeriod"/>
            </a:pPr>
            <a:r>
              <a:rPr lang="fr-FR" dirty="0" smtClean="0"/>
              <a:t>Copyright</a:t>
            </a:r>
          </a:p>
          <a:p>
            <a:pPr marL="342900" indent="-342900">
              <a:buFont typeface="+mj-lt"/>
              <a:buAutoNum type="arabicPeriod"/>
            </a:pPr>
            <a:r>
              <a:rPr lang="fr-FR" dirty="0" smtClean="0"/>
              <a:t>Fabrication</a:t>
            </a:r>
            <a:endParaRPr lang="fr-FR" dirty="0"/>
          </a:p>
        </p:txBody>
      </p:sp>
    </p:spTree>
    <p:extLst>
      <p:ext uri="{BB962C8B-B14F-4D97-AF65-F5344CB8AC3E}">
        <p14:creationId xmlns:p14="http://schemas.microsoft.com/office/powerpoint/2010/main" val="17288249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20" name="ZoneTexte 19"/>
          <p:cNvSpPr txBox="1"/>
          <p:nvPr/>
        </p:nvSpPr>
        <p:spPr>
          <a:xfrm>
            <a:off x="0" y="5544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49680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00000"/>
            <a:ext cx="1842363" cy="369332"/>
          </a:xfrm>
          <a:prstGeom prst="rect">
            <a:avLst/>
          </a:prstGeom>
          <a:noFill/>
        </p:spPr>
        <p:txBody>
          <a:bodyPr wrap="none" rtlCol="0">
            <a:spAutoFit/>
          </a:bodyPr>
          <a:lstStyle/>
          <a:p>
            <a:pPr algn="r"/>
            <a:r>
              <a:rPr lang="fr-FR" i="1" dirty="0" smtClean="0">
                <a:solidFill>
                  <a:srgbClr val="92D050"/>
                </a:solidFill>
              </a:rPr>
              <a:t>Date de copyright</a:t>
            </a:r>
            <a:endParaRPr lang="fr-FR" b="1" i="1" dirty="0">
              <a:solidFill>
                <a:srgbClr val="92D050"/>
              </a:solidFill>
            </a:endParaRPr>
          </a:p>
        </p:txBody>
      </p:sp>
      <p:sp>
        <p:nvSpPr>
          <p:cNvPr id="23" name="ZoneTexte 22"/>
          <p:cNvSpPr txBox="1"/>
          <p:nvPr/>
        </p:nvSpPr>
        <p:spPr>
          <a:xfrm>
            <a:off x="2792627" y="4651602"/>
            <a:ext cx="6146334" cy="1246495"/>
          </a:xfrm>
          <a:prstGeom prst="rect">
            <a:avLst/>
          </a:prstGeom>
          <a:noFill/>
        </p:spPr>
        <p:txBody>
          <a:bodyPr wrap="square" rtlCol="0">
            <a:spAutoFit/>
          </a:bodyPr>
          <a:lstStyle/>
          <a:p>
            <a:endParaRPr lang="fr-FR" sz="1500" dirty="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Achevé d’imprimer à </a:t>
            </a:r>
            <a:r>
              <a:rPr lang="fr-FR" sz="1500" dirty="0">
                <a:solidFill>
                  <a:prstClr val="black"/>
                </a:solidFill>
                <a:latin typeface="Garamond" panose="02020404030301010803" pitchFamily="18" charset="0"/>
              </a:rPr>
              <a:t>Carcassonne </a:t>
            </a:r>
            <a:r>
              <a:rPr lang="fr-FR" sz="1500" dirty="0" smtClean="0">
                <a:solidFill>
                  <a:prstClr val="black"/>
                </a:solidFill>
                <a:latin typeface="Garamond" panose="02020404030301010803" pitchFamily="18" charset="0"/>
              </a:rPr>
              <a:t>sur les presses de l’imprimerie </a:t>
            </a:r>
            <a:r>
              <a:rPr lang="fr-FR" sz="1500" dirty="0" err="1" smtClean="0">
                <a:solidFill>
                  <a:prstClr val="black"/>
                </a:solidFill>
                <a:latin typeface="Garamond" panose="02020404030301010803" pitchFamily="18" charset="0"/>
              </a:rPr>
              <a:t>Amouroux</a:t>
            </a:r>
            <a:r>
              <a:rPr lang="fr-FR" sz="1500" dirty="0" smtClean="0">
                <a:solidFill>
                  <a:prstClr val="black"/>
                </a:solidFill>
                <a:latin typeface="Garamond" panose="02020404030301010803" pitchFamily="18" charset="0"/>
              </a:rPr>
              <a:t> en novembre 2016</a:t>
            </a:r>
            <a:endParaRPr lang="fr-FR" sz="1500" dirty="0">
              <a:solidFill>
                <a:prstClr val="black"/>
              </a:solidFill>
              <a:latin typeface="Garamond" panose="02020404030301010803" pitchFamily="18" charset="0"/>
            </a:endParaRPr>
          </a:p>
          <a:p>
            <a:endParaRPr lang="fr-FR" sz="1500" dirty="0" smtClean="0">
              <a:solidFill>
                <a:prstClr val="black"/>
              </a:solidFill>
              <a:latin typeface="Garamond" panose="02020404030301010803" pitchFamily="18" charset="0"/>
            </a:endParaRPr>
          </a:p>
          <a:p>
            <a:r>
              <a:rPr lang="fr-FR" sz="1500" dirty="0" smtClean="0">
                <a:solidFill>
                  <a:prstClr val="black"/>
                </a:solidFill>
                <a:latin typeface="Garamond" panose="02020404030301010803" pitchFamily="18" charset="0"/>
              </a:rPr>
              <a:t>Diffusion NGF - </a:t>
            </a:r>
            <a:r>
              <a:rPr lang="fr-FR" sz="1500" dirty="0" err="1" smtClean="0">
                <a:solidFill>
                  <a:prstClr val="black"/>
                </a:solidFill>
                <a:latin typeface="Garamond" panose="02020404030301010803" pitchFamily="18" charset="0"/>
              </a:rPr>
              <a:t>Bize</a:t>
            </a:r>
            <a:r>
              <a:rPr lang="fr-FR" sz="1500" dirty="0" smtClean="0">
                <a:solidFill>
                  <a:prstClr val="black"/>
                </a:solidFill>
                <a:latin typeface="Garamond" panose="02020404030301010803" pitchFamily="18" charset="0"/>
              </a:rPr>
              <a:t>-Minervois (Aude) - 2017</a:t>
            </a:r>
            <a:endParaRPr lang="fr-FR" sz="1500" dirty="0">
              <a:solidFill>
                <a:prstClr val="black"/>
              </a:solidFill>
              <a:latin typeface="Garamond" panose="02020404030301010803" pitchFamily="18" charset="0"/>
            </a:endParaRPr>
          </a:p>
        </p:txBody>
      </p:sp>
      <p:sp>
        <p:nvSpPr>
          <p:cNvPr id="24" name="ZoneTexte 23"/>
          <p:cNvSpPr txBox="1"/>
          <p:nvPr/>
        </p:nvSpPr>
        <p:spPr>
          <a:xfrm>
            <a:off x="2852627" y="2916000"/>
            <a:ext cx="2306594" cy="369332"/>
          </a:xfrm>
          <a:prstGeom prst="rect">
            <a:avLst/>
          </a:prstGeom>
          <a:noFill/>
        </p:spPr>
        <p:txBody>
          <a:bodyPr wrap="square" rtlCol="0">
            <a:spAutoFit/>
          </a:bodyPr>
          <a:lstStyle/>
          <a:p>
            <a:pPr algn="ctr"/>
            <a:r>
              <a:rPr lang="fr-FR" dirty="0" smtClean="0">
                <a:solidFill>
                  <a:prstClr val="black"/>
                </a:solidFill>
                <a:latin typeface="Garamond" panose="02020404030301010803" pitchFamily="18" charset="0"/>
              </a:rPr>
              <a:t>© L’oiseau de feu 2017</a:t>
            </a:r>
          </a:p>
        </p:txBody>
      </p:sp>
      <p:sp>
        <p:nvSpPr>
          <p:cNvPr id="25" name="ZoneTexte 24"/>
          <p:cNvSpPr txBox="1"/>
          <p:nvPr/>
        </p:nvSpPr>
        <p:spPr>
          <a:xfrm>
            <a:off x="6567882" y="2939361"/>
            <a:ext cx="2318583" cy="323165"/>
          </a:xfrm>
          <a:prstGeom prst="rect">
            <a:avLst/>
          </a:prstGeom>
          <a:noFill/>
        </p:spPr>
        <p:txBody>
          <a:bodyPr wrap="none" rtlCol="0">
            <a:spAutoFit/>
          </a:bodyPr>
          <a:lstStyle/>
          <a:p>
            <a:r>
              <a:rPr lang="fr-FR" sz="1500" dirty="0" smtClean="0">
                <a:solidFill>
                  <a:srgbClr val="CC0000"/>
                </a:solidFill>
              </a:rPr>
              <a:t>Au verso de la page de titre</a:t>
            </a:r>
            <a:endParaRPr lang="fr-FR" sz="1500" dirty="0">
              <a:solidFill>
                <a:srgbClr val="CC0000"/>
              </a:solidFill>
            </a:endParaRPr>
          </a:p>
        </p:txBody>
      </p:sp>
      <p:sp>
        <p:nvSpPr>
          <p:cNvPr id="26" name="ZoneTexte 25"/>
          <p:cNvSpPr txBox="1"/>
          <p:nvPr/>
        </p:nvSpPr>
        <p:spPr>
          <a:xfrm>
            <a:off x="6564941" y="3539940"/>
            <a:ext cx="1434752" cy="323165"/>
          </a:xfrm>
          <a:prstGeom prst="rect">
            <a:avLst/>
          </a:prstGeom>
          <a:noFill/>
        </p:spPr>
        <p:txBody>
          <a:bodyPr wrap="none" rtlCol="0">
            <a:spAutoFit/>
          </a:bodyPr>
          <a:lstStyle/>
          <a:p>
            <a:r>
              <a:rPr lang="fr-FR" sz="1500" dirty="0" smtClean="0">
                <a:solidFill>
                  <a:srgbClr val="CC0000"/>
                </a:solidFill>
              </a:rPr>
              <a:t>En fin d’ouvrage</a:t>
            </a:r>
            <a:endParaRPr lang="fr-FR" sz="1500" dirty="0">
              <a:solidFill>
                <a:srgbClr val="CC0000"/>
              </a:solidFill>
            </a:endParaRPr>
          </a:p>
        </p:txBody>
      </p:sp>
      <p:cxnSp>
        <p:nvCxnSpPr>
          <p:cNvPr id="28" name="Connecteur droit avec flèche 27"/>
          <p:cNvCxnSpPr>
            <a:stCxn id="25" idx="1"/>
            <a:endCxn id="24" idx="3"/>
          </p:cNvCxnSpPr>
          <p:nvPr/>
        </p:nvCxnSpPr>
        <p:spPr>
          <a:xfrm flipH="1" flipV="1">
            <a:off x="5159221" y="3100666"/>
            <a:ext cx="1408661" cy="278"/>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26" idx="2"/>
          </p:cNvCxnSpPr>
          <p:nvPr/>
        </p:nvCxnSpPr>
        <p:spPr>
          <a:xfrm>
            <a:off x="7282317" y="3863105"/>
            <a:ext cx="0" cy="709559"/>
          </a:xfrm>
          <a:prstGeom prst="straightConnector1">
            <a:avLst/>
          </a:prstGeom>
          <a:ln w="19050">
            <a:solidFill>
              <a:srgbClr val="CC0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50" name="Ellipse 49"/>
          <p:cNvSpPr/>
          <p:nvPr/>
        </p:nvSpPr>
        <p:spPr>
          <a:xfrm>
            <a:off x="2792626" y="5489657"/>
            <a:ext cx="3772315" cy="487378"/>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 name="Connecteur droit avec flèche 50"/>
          <p:cNvCxnSpPr>
            <a:stCxn id="20" idx="3"/>
            <a:endCxn id="50" idx="2"/>
          </p:cNvCxnSpPr>
          <p:nvPr/>
        </p:nvCxnSpPr>
        <p:spPr>
          <a:xfrm>
            <a:off x="2268000" y="5728666"/>
            <a:ext cx="524626" cy="4680"/>
          </a:xfrm>
          <a:prstGeom prst="straightConnector1">
            <a:avLst/>
          </a:prstGeom>
          <a:ln w="9525">
            <a:solidFill>
              <a:schemeClr val="accent6">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56" name="Ellipse 55"/>
          <p:cNvSpPr/>
          <p:nvPr/>
        </p:nvSpPr>
        <p:spPr>
          <a:xfrm>
            <a:off x="4563762" y="2909946"/>
            <a:ext cx="521320" cy="369333"/>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 name="Connecteur droit avec flèche 56"/>
          <p:cNvCxnSpPr>
            <a:stCxn id="22" idx="3"/>
            <a:endCxn id="56" idx="3"/>
          </p:cNvCxnSpPr>
          <p:nvPr/>
        </p:nvCxnSpPr>
        <p:spPr>
          <a:xfrm flipV="1">
            <a:off x="2232000" y="3225191"/>
            <a:ext cx="2408108" cy="559475"/>
          </a:xfrm>
          <a:prstGeom prst="straightConnector1">
            <a:avLst/>
          </a:prstGeom>
          <a:ln w="9525">
            <a:solidFill>
              <a:srgbClr val="92D050"/>
            </a:solidFill>
            <a:tailEnd type="triangle" w="med" len="med"/>
          </a:ln>
        </p:spPr>
        <p:style>
          <a:lnRef idx="1">
            <a:schemeClr val="accent1"/>
          </a:lnRef>
          <a:fillRef idx="0">
            <a:schemeClr val="accent1"/>
          </a:fillRef>
          <a:effectRef idx="0">
            <a:schemeClr val="accent1"/>
          </a:effectRef>
          <a:fontRef idx="minor">
            <a:schemeClr val="tx1"/>
          </a:fontRef>
        </p:style>
      </p:cxnSp>
      <p:sp>
        <p:nvSpPr>
          <p:cNvPr id="62" name="Ellipse 61"/>
          <p:cNvSpPr/>
          <p:nvPr/>
        </p:nvSpPr>
        <p:spPr>
          <a:xfrm>
            <a:off x="2702010" y="4826430"/>
            <a:ext cx="6236951" cy="658547"/>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3" name="Connecteur droit avec flèche 62"/>
          <p:cNvCxnSpPr>
            <a:stCxn id="21" idx="3"/>
            <a:endCxn id="62" idx="2"/>
          </p:cNvCxnSpPr>
          <p:nvPr/>
        </p:nvCxnSpPr>
        <p:spPr>
          <a:xfrm>
            <a:off x="2268000" y="5152666"/>
            <a:ext cx="434010" cy="3038"/>
          </a:xfrm>
          <a:prstGeom prst="straightConnector1">
            <a:avLst/>
          </a:prstGeom>
          <a:ln w="9525">
            <a:solidFill>
              <a:schemeClr val="accent4">
                <a:lumMod val="60000"/>
                <a:lumOff val="40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30" name="Imag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32" name="ZoneTexte 31"/>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27" name="ZoneTexte 26"/>
          <p:cNvSpPr txBox="1"/>
          <p:nvPr/>
        </p:nvSpPr>
        <p:spPr>
          <a:xfrm>
            <a:off x="0" y="1159566"/>
            <a:ext cx="9137353" cy="461665"/>
          </a:xfrm>
          <a:prstGeom prst="rect">
            <a:avLst/>
          </a:prstGeom>
          <a:noFill/>
        </p:spPr>
        <p:txBody>
          <a:bodyPr wrap="square" rtlCol="0">
            <a:spAutoFit/>
          </a:bodyPr>
          <a:lstStyle/>
          <a:p>
            <a:pPr algn="ctr"/>
            <a:r>
              <a:rPr lang="fr-FR" sz="2400" dirty="0" smtClean="0">
                <a:solidFill>
                  <a:srgbClr val="CC0000"/>
                </a:solidFill>
              </a:rPr>
              <a:t>Cas 3. Aucune mention de publication sur la ressource</a:t>
            </a:r>
            <a:endParaRPr lang="fr-FR" sz="2400" dirty="0">
              <a:solidFill>
                <a:srgbClr val="CC0000"/>
              </a:solidFill>
            </a:endParaRPr>
          </a:p>
        </p:txBody>
      </p:sp>
    </p:spTree>
    <p:extLst>
      <p:ext uri="{BB962C8B-B14F-4D97-AF65-F5344CB8AC3E}">
        <p14:creationId xmlns:p14="http://schemas.microsoft.com/office/powerpoint/2010/main" val="38323841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Ressources publiées</a:t>
            </a:r>
            <a:endParaRPr lang="fr-FR" b="1" cap="all" dirty="0">
              <a:solidFill>
                <a:schemeClr val="accent4">
                  <a:lumMod val="75000"/>
                </a:schemeClr>
              </a:solidFill>
            </a:endParaRP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marL="0" indent="0" algn="just">
              <a:buNone/>
            </a:pPr>
            <a:endParaRPr lang="fr-FR" dirty="0"/>
          </a:p>
        </p:txBody>
      </p:sp>
      <p:sp>
        <p:nvSpPr>
          <p:cNvPr id="8" name="ZoneTexte 7"/>
          <p:cNvSpPr txBox="1"/>
          <p:nvPr/>
        </p:nvSpPr>
        <p:spPr>
          <a:xfrm>
            <a:off x="2290119" y="2535210"/>
            <a:ext cx="6847234" cy="1569660"/>
          </a:xfrm>
          <a:prstGeom prst="rect">
            <a:avLst/>
          </a:prstGeom>
          <a:noFill/>
        </p:spPr>
        <p:txBody>
          <a:bodyPr wrap="square" rtlCol="0">
            <a:spAutoFit/>
          </a:bodyPr>
          <a:lstStyle/>
          <a:p>
            <a:endParaRPr lang="fr-FR" sz="2400" dirty="0">
              <a:solidFill>
                <a:prstClr val="black"/>
              </a:solidFill>
            </a:endParaRPr>
          </a:p>
          <a:p>
            <a:r>
              <a:rPr lang="fr-FR" sz="2400" dirty="0" err="1" smtClean="0"/>
              <a:t>Bize</a:t>
            </a:r>
            <a:r>
              <a:rPr lang="fr-FR" sz="2400" dirty="0" smtClean="0"/>
              <a:t>-Minervois : NGF, 2017</a:t>
            </a:r>
            <a:endParaRPr lang="fr-FR" sz="2400" dirty="0"/>
          </a:p>
          <a:p>
            <a:r>
              <a:rPr lang="fr-FR" sz="2400" dirty="0" smtClean="0">
                <a:solidFill>
                  <a:schemeClr val="bg1">
                    <a:lumMod val="85000"/>
                  </a:schemeClr>
                </a:solidFill>
              </a:rPr>
              <a:t>Carcassonne : imprimerie </a:t>
            </a:r>
            <a:r>
              <a:rPr lang="fr-FR" sz="2400" dirty="0" err="1" smtClean="0">
                <a:solidFill>
                  <a:schemeClr val="bg1">
                    <a:lumMod val="85000"/>
                  </a:schemeClr>
                </a:solidFill>
              </a:rPr>
              <a:t>Amouroux</a:t>
            </a:r>
            <a:r>
              <a:rPr lang="fr-FR" sz="2400" dirty="0" smtClean="0">
                <a:solidFill>
                  <a:schemeClr val="bg1">
                    <a:lumMod val="85000"/>
                  </a:schemeClr>
                </a:solidFill>
              </a:rPr>
              <a:t>, 2016</a:t>
            </a:r>
          </a:p>
          <a:p>
            <a:r>
              <a:rPr lang="fr-FR" sz="2400" dirty="0" smtClean="0">
                <a:solidFill>
                  <a:schemeClr val="bg1">
                    <a:lumMod val="85000"/>
                  </a:schemeClr>
                </a:solidFill>
              </a:rPr>
              <a:t>©2017</a:t>
            </a:r>
            <a:endParaRPr lang="fr-FR" sz="2400" dirty="0">
              <a:solidFill>
                <a:schemeClr val="bg1">
                  <a:lumMod val="85000"/>
                </a:schemeClr>
              </a:solidFill>
            </a:endParaRPr>
          </a:p>
        </p:txBody>
      </p:sp>
      <p:sp>
        <p:nvSpPr>
          <p:cNvPr id="14" name="ZoneTexte 13"/>
          <p:cNvSpPr txBox="1"/>
          <p:nvPr/>
        </p:nvSpPr>
        <p:spPr>
          <a:xfrm>
            <a:off x="-85016" y="2602800"/>
            <a:ext cx="2353016" cy="369332"/>
          </a:xfrm>
          <a:prstGeom prst="rect">
            <a:avLst/>
          </a:prstGeom>
          <a:noFill/>
        </p:spPr>
        <p:txBody>
          <a:bodyPr wrap="none" rtlCol="0">
            <a:spAutoFit/>
          </a:bodyPr>
          <a:lstStyle/>
          <a:p>
            <a:pPr algn="r"/>
            <a:r>
              <a:rPr lang="fr-FR" i="1" dirty="0">
                <a:solidFill>
                  <a:schemeClr val="accent5"/>
                </a:solidFill>
              </a:rPr>
              <a:t>Mention de publication</a:t>
            </a:r>
          </a:p>
        </p:txBody>
      </p:sp>
      <p:sp>
        <p:nvSpPr>
          <p:cNvPr id="20" name="ZoneTexte 19"/>
          <p:cNvSpPr txBox="1"/>
          <p:nvPr/>
        </p:nvSpPr>
        <p:spPr>
          <a:xfrm>
            <a:off x="0" y="2952000"/>
            <a:ext cx="2268000" cy="369332"/>
          </a:xfrm>
          <a:prstGeom prst="rect">
            <a:avLst/>
          </a:prstGeom>
          <a:noFill/>
        </p:spPr>
        <p:txBody>
          <a:bodyPr wrap="none" rtlCol="0">
            <a:spAutoFit/>
          </a:bodyPr>
          <a:lstStyle/>
          <a:p>
            <a:pPr algn="r"/>
            <a:r>
              <a:rPr lang="fr-FR" i="1" dirty="0" smtClean="0">
                <a:solidFill>
                  <a:schemeClr val="accent6"/>
                </a:solidFill>
              </a:rPr>
              <a:t>Mention de </a:t>
            </a:r>
            <a:r>
              <a:rPr lang="fr-FR" i="1" dirty="0" err="1" smtClean="0">
                <a:solidFill>
                  <a:schemeClr val="accent6"/>
                </a:solidFill>
              </a:rPr>
              <a:t>distr</a:t>
            </a:r>
            <a:r>
              <a:rPr lang="fr-FR" i="1" dirty="0" smtClean="0">
                <a:solidFill>
                  <a:schemeClr val="accent6"/>
                </a:solidFill>
              </a:rPr>
              <a:t>./</a:t>
            </a:r>
            <a:r>
              <a:rPr lang="fr-FR" i="1" dirty="0" err="1" smtClean="0">
                <a:solidFill>
                  <a:schemeClr val="accent6"/>
                </a:solidFill>
              </a:rPr>
              <a:t>diff</a:t>
            </a:r>
            <a:r>
              <a:rPr lang="fr-FR" i="1" dirty="0" smtClean="0">
                <a:solidFill>
                  <a:schemeClr val="accent6"/>
                </a:solidFill>
              </a:rPr>
              <a:t>.</a:t>
            </a:r>
            <a:endParaRPr lang="fr-FR" b="1" i="1" dirty="0">
              <a:solidFill>
                <a:schemeClr val="accent6"/>
              </a:solidFill>
            </a:endParaRPr>
          </a:p>
        </p:txBody>
      </p:sp>
      <p:sp>
        <p:nvSpPr>
          <p:cNvPr id="21" name="ZoneTexte 20"/>
          <p:cNvSpPr txBox="1"/>
          <p:nvPr/>
        </p:nvSpPr>
        <p:spPr>
          <a:xfrm>
            <a:off x="-59753" y="3322800"/>
            <a:ext cx="2327753" cy="369332"/>
          </a:xfrm>
          <a:prstGeom prst="rect">
            <a:avLst/>
          </a:prstGeom>
          <a:noFill/>
        </p:spPr>
        <p:txBody>
          <a:bodyPr wrap="none" rtlCol="0">
            <a:spAutoFit/>
          </a:bodyPr>
          <a:lstStyle/>
          <a:p>
            <a:pPr algn="r"/>
            <a:r>
              <a:rPr lang="fr-FR" i="1" dirty="0" smtClean="0">
                <a:solidFill>
                  <a:schemeClr val="accent4">
                    <a:lumMod val="60000"/>
                    <a:lumOff val="40000"/>
                  </a:schemeClr>
                </a:solidFill>
              </a:rPr>
              <a:t>Mention de fabrication</a:t>
            </a:r>
            <a:endParaRPr lang="fr-FR" b="1" i="1" dirty="0">
              <a:solidFill>
                <a:schemeClr val="accent4">
                  <a:lumMod val="60000"/>
                  <a:lumOff val="40000"/>
                </a:schemeClr>
              </a:solidFill>
            </a:endParaRPr>
          </a:p>
        </p:txBody>
      </p:sp>
      <p:sp>
        <p:nvSpPr>
          <p:cNvPr id="22" name="ZoneTexte 21"/>
          <p:cNvSpPr txBox="1"/>
          <p:nvPr/>
        </p:nvSpPr>
        <p:spPr>
          <a:xfrm>
            <a:off x="389637" y="3697200"/>
            <a:ext cx="1842363" cy="369332"/>
          </a:xfrm>
          <a:prstGeom prst="rect">
            <a:avLst/>
          </a:prstGeom>
          <a:noFill/>
        </p:spPr>
        <p:txBody>
          <a:bodyPr wrap="none" rtlCol="0">
            <a:spAutoFit/>
          </a:bodyPr>
          <a:lstStyle/>
          <a:p>
            <a:pPr algn="r"/>
            <a:r>
              <a:rPr lang="fr-FR" i="1" dirty="0" smtClean="0">
                <a:solidFill>
                  <a:schemeClr val="accent3"/>
                </a:solidFill>
              </a:rPr>
              <a:t>Date de copyright</a:t>
            </a:r>
            <a:endParaRPr lang="fr-FR" b="1" i="1" dirty="0">
              <a:solidFill>
                <a:schemeClr val="accent3"/>
              </a:solidFill>
            </a:endParaRPr>
          </a:p>
        </p:txBody>
      </p:sp>
      <p:sp>
        <p:nvSpPr>
          <p:cNvPr id="6" name="ZoneTexte 5"/>
          <p:cNvSpPr txBox="1"/>
          <p:nvPr/>
        </p:nvSpPr>
        <p:spPr>
          <a:xfrm>
            <a:off x="1404000" y="4752000"/>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214 #</a:t>
            </a:r>
            <a:r>
              <a:rPr lang="fr-FR" sz="2400" dirty="0" smtClean="0">
                <a:solidFill>
                  <a:schemeClr val="accent5">
                    <a:lumMod val="75000"/>
                  </a:schemeClr>
                </a:solidFill>
              </a:rPr>
              <a:t>0</a:t>
            </a:r>
            <a:r>
              <a:rPr lang="fr-FR" sz="2400" dirty="0" smtClean="0">
                <a:solidFill>
                  <a:schemeClr val="tx1">
                    <a:lumMod val="50000"/>
                    <a:lumOff val="50000"/>
                  </a:schemeClr>
                </a:solidFill>
              </a:rPr>
              <a:t>$a</a:t>
            </a:r>
            <a:r>
              <a:rPr lang="fr-FR" sz="2400" dirty="0" smtClean="0">
                <a:solidFill>
                  <a:prstClr val="black"/>
                </a:solidFill>
              </a:rPr>
              <a:t>[Lieu de publication inconnu]</a:t>
            </a:r>
            <a:r>
              <a:rPr lang="fr-FR" sz="2400" dirty="0" smtClean="0">
                <a:solidFill>
                  <a:schemeClr val="tx1">
                    <a:lumMod val="50000"/>
                    <a:lumOff val="50000"/>
                  </a:schemeClr>
                </a:solidFill>
              </a:rPr>
              <a:t>$c</a:t>
            </a:r>
            <a:r>
              <a:rPr lang="fr-FR" sz="2400" dirty="0" smtClean="0">
                <a:solidFill>
                  <a:prstClr val="black"/>
                </a:solidFill>
              </a:rPr>
              <a:t>[Éditeur inconnu] </a:t>
            </a:r>
            <a:endParaRPr lang="fr-FR" sz="2400" dirty="0">
              <a:solidFill>
                <a:prstClr val="black"/>
              </a:solidFill>
            </a:endParaRPr>
          </a:p>
        </p:txBody>
      </p:sp>
      <p:sp>
        <p:nvSpPr>
          <p:cNvPr id="12" name="ZoneTexte 11"/>
          <p:cNvSpPr txBox="1"/>
          <p:nvPr/>
        </p:nvSpPr>
        <p:spPr>
          <a:xfrm>
            <a:off x="0" y="1159566"/>
            <a:ext cx="9137353" cy="461665"/>
          </a:xfrm>
          <a:prstGeom prst="rect">
            <a:avLst/>
          </a:prstGeom>
          <a:noFill/>
        </p:spPr>
        <p:txBody>
          <a:bodyPr wrap="square" rtlCol="0">
            <a:spAutoFit/>
          </a:bodyPr>
          <a:lstStyle/>
          <a:p>
            <a:pPr algn="ctr"/>
            <a:r>
              <a:rPr lang="fr-FR" sz="2400" dirty="0" smtClean="0">
                <a:solidFill>
                  <a:srgbClr val="CC0000"/>
                </a:solidFill>
              </a:rPr>
              <a:t>Cas 3. Aucune mention de publication sur la ressource</a:t>
            </a:r>
            <a:endParaRPr lang="fr-FR" sz="2400" dirty="0">
              <a:solidFill>
                <a:srgbClr val="CC0000"/>
              </a:solidFill>
            </a:endParaRPr>
          </a:p>
        </p:txBody>
      </p:sp>
      <p:sp>
        <p:nvSpPr>
          <p:cNvPr id="13" name="ZoneTexte 12"/>
          <p:cNvSpPr txBox="1"/>
          <p:nvPr/>
        </p:nvSpPr>
        <p:spPr>
          <a:xfrm>
            <a:off x="1404000" y="5076000"/>
            <a:ext cx="7405816" cy="461665"/>
          </a:xfrm>
          <a:prstGeom prst="rect">
            <a:avLst/>
          </a:prstGeom>
          <a:noFill/>
        </p:spPr>
        <p:txBody>
          <a:bodyPr wrap="square" rtlCol="0">
            <a:spAutoFit/>
          </a:bodyPr>
          <a:lstStyle/>
          <a:p>
            <a:r>
              <a:rPr lang="fr-FR" sz="2400" dirty="0" smtClean="0">
                <a:solidFill>
                  <a:schemeClr val="tx1">
                    <a:lumMod val="50000"/>
                    <a:lumOff val="50000"/>
                  </a:schemeClr>
                </a:solidFill>
              </a:rPr>
              <a:t>214 #</a:t>
            </a:r>
            <a:r>
              <a:rPr lang="fr-FR" sz="2400" dirty="0" smtClean="0">
                <a:solidFill>
                  <a:schemeClr val="accent6"/>
                </a:solidFill>
              </a:rPr>
              <a:t>2</a:t>
            </a:r>
            <a:r>
              <a:rPr lang="fr-FR" sz="2400" dirty="0" smtClean="0">
                <a:solidFill>
                  <a:schemeClr val="tx1">
                    <a:lumMod val="50000"/>
                    <a:lumOff val="50000"/>
                  </a:schemeClr>
                </a:solidFill>
              </a:rPr>
              <a:t>$a</a:t>
            </a:r>
            <a:r>
              <a:rPr lang="fr-FR" sz="2400" dirty="0" smtClean="0"/>
              <a:t>Bize-Minervois</a:t>
            </a:r>
            <a:r>
              <a:rPr lang="fr-FR" sz="2400" dirty="0" smtClean="0">
                <a:solidFill>
                  <a:schemeClr val="bg1">
                    <a:lumMod val="50000"/>
                  </a:schemeClr>
                </a:solidFill>
              </a:rPr>
              <a:t>$c</a:t>
            </a:r>
            <a:r>
              <a:rPr lang="fr-FR" sz="2400" dirty="0" smtClean="0"/>
              <a:t>NGF</a:t>
            </a:r>
            <a:r>
              <a:rPr lang="fr-FR" sz="2400" dirty="0" smtClean="0">
                <a:solidFill>
                  <a:schemeClr val="bg1">
                    <a:lumMod val="50000"/>
                  </a:schemeClr>
                </a:solidFill>
              </a:rPr>
              <a:t>$d</a:t>
            </a:r>
            <a:r>
              <a:rPr lang="fr-FR" sz="2400" dirty="0" smtClean="0">
                <a:solidFill>
                  <a:prstClr val="black"/>
                </a:solidFill>
              </a:rPr>
              <a:t>2017 </a:t>
            </a:r>
            <a:endParaRPr lang="fr-FR" sz="2400" dirty="0">
              <a:solidFill>
                <a:prstClr val="black"/>
              </a:solidFill>
            </a:endParaRPr>
          </a:p>
        </p:txBody>
      </p:sp>
      <p:sp>
        <p:nvSpPr>
          <p:cNvPr id="7" name="ZoneTexte 6"/>
          <p:cNvSpPr txBox="1"/>
          <p:nvPr/>
        </p:nvSpPr>
        <p:spPr>
          <a:xfrm>
            <a:off x="6028830" y="2972132"/>
            <a:ext cx="490840" cy="369332"/>
          </a:xfrm>
          <a:prstGeom prst="rect">
            <a:avLst/>
          </a:prstGeom>
          <a:noFill/>
        </p:spPr>
        <p:txBody>
          <a:bodyPr wrap="none" rtlCol="0">
            <a:spAutoFit/>
          </a:bodyPr>
          <a:lstStyle/>
          <a:p>
            <a:r>
              <a:rPr lang="fr-FR" dirty="0" smtClean="0">
                <a:solidFill>
                  <a:srgbClr val="FF0000"/>
                </a:solidFill>
              </a:rPr>
              <a:t>②</a:t>
            </a:r>
            <a:endParaRPr lang="fr-FR" dirty="0">
              <a:solidFill>
                <a:srgbClr val="FF0000"/>
              </a:solidFill>
            </a:endParaRPr>
          </a:p>
        </p:txBody>
      </p:sp>
      <p:sp>
        <p:nvSpPr>
          <p:cNvPr id="15" name="ZoneTexte 14"/>
          <p:cNvSpPr txBox="1"/>
          <p:nvPr/>
        </p:nvSpPr>
        <p:spPr>
          <a:xfrm>
            <a:off x="3419283" y="3692132"/>
            <a:ext cx="490840" cy="369332"/>
          </a:xfrm>
          <a:prstGeom prst="rect">
            <a:avLst/>
          </a:prstGeom>
          <a:noFill/>
        </p:spPr>
        <p:txBody>
          <a:bodyPr wrap="none" rtlCol="0">
            <a:spAutoFit/>
          </a:bodyPr>
          <a:lstStyle/>
          <a:p>
            <a:r>
              <a:rPr lang="fr-FR" dirty="0" smtClean="0">
                <a:solidFill>
                  <a:srgbClr val="FF0000"/>
                </a:solidFill>
              </a:rPr>
              <a:t>③</a:t>
            </a:r>
            <a:endParaRPr lang="fr-FR" dirty="0">
              <a:solidFill>
                <a:srgbClr val="FF0000"/>
              </a:solidFill>
            </a:endParaRPr>
          </a:p>
        </p:txBody>
      </p:sp>
      <p:sp>
        <p:nvSpPr>
          <p:cNvPr id="16" name="ZoneTexte 15"/>
          <p:cNvSpPr txBox="1"/>
          <p:nvPr/>
        </p:nvSpPr>
        <p:spPr>
          <a:xfrm>
            <a:off x="7882831" y="3322800"/>
            <a:ext cx="490840" cy="369332"/>
          </a:xfrm>
          <a:prstGeom prst="rect">
            <a:avLst/>
          </a:prstGeom>
          <a:noFill/>
        </p:spPr>
        <p:txBody>
          <a:bodyPr wrap="none" rtlCol="0">
            <a:spAutoFit/>
          </a:bodyPr>
          <a:lstStyle/>
          <a:p>
            <a:r>
              <a:rPr lang="fr-FR" dirty="0" smtClean="0">
                <a:solidFill>
                  <a:srgbClr val="FF0000"/>
                </a:solidFill>
              </a:rPr>
              <a:t>④</a:t>
            </a:r>
            <a:endParaRPr lang="fr-FR" dirty="0">
              <a:solidFill>
                <a:srgbClr val="FF0000"/>
              </a:solidFill>
            </a:endParaRPr>
          </a:p>
        </p:txBody>
      </p:sp>
      <p:sp>
        <p:nvSpPr>
          <p:cNvPr id="9" name="ZoneTexte 8"/>
          <p:cNvSpPr txBox="1"/>
          <p:nvPr/>
        </p:nvSpPr>
        <p:spPr>
          <a:xfrm>
            <a:off x="0" y="6389362"/>
            <a:ext cx="9144000" cy="415498"/>
          </a:xfrm>
          <a:prstGeom prst="rect">
            <a:avLst/>
          </a:prstGeom>
          <a:noFill/>
        </p:spPr>
        <p:txBody>
          <a:bodyPr wrap="square" lIns="0" rIns="0" rtlCol="0">
            <a:spAutoFit/>
          </a:bodyPr>
          <a:lstStyle/>
          <a:p>
            <a:pPr algn="ctr"/>
            <a:r>
              <a:rPr lang="fr-FR" sz="2100" b="1" i="1" spc="120" dirty="0" smtClean="0">
                <a:solidFill>
                  <a:schemeClr val="accent4">
                    <a:lumMod val="50000"/>
                  </a:schemeClr>
                </a:solidFill>
              </a:rPr>
              <a:t>La mention de publication est obligatoire pour les ressources publiées</a:t>
            </a:r>
            <a:endParaRPr lang="fr-FR" sz="2100" b="1" i="1" spc="120" dirty="0">
              <a:solidFill>
                <a:schemeClr val="accent4">
                  <a:lumMod val="50000"/>
                </a:schemeClr>
              </a:solidFill>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19" name="ZoneTexte 18"/>
          <p:cNvSpPr txBox="1"/>
          <p:nvPr/>
        </p:nvSpPr>
        <p:spPr>
          <a:xfrm>
            <a:off x="0" y="0"/>
            <a:ext cx="996702" cy="923330"/>
          </a:xfrm>
          <a:prstGeom prst="rect">
            <a:avLst/>
          </a:prstGeom>
          <a:noFill/>
        </p:spPr>
        <p:txBody>
          <a:bodyPr wrap="square" lIns="0" rIns="0"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2.8—2.10</a:t>
            </a:r>
            <a:endParaRPr lang="fr-FR" b="1" dirty="0">
              <a:solidFill>
                <a:srgbClr val="C00000"/>
              </a:solidFill>
            </a:endParaRPr>
          </a:p>
        </p:txBody>
      </p:sp>
      <p:sp>
        <p:nvSpPr>
          <p:cNvPr id="23" name="Ellipse 22"/>
          <p:cNvSpPr/>
          <p:nvPr/>
        </p:nvSpPr>
        <p:spPr>
          <a:xfrm>
            <a:off x="2537254" y="4660502"/>
            <a:ext cx="6401707" cy="620065"/>
          </a:xfrm>
          <a:prstGeom prst="ellipse">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925933" y="4785868"/>
            <a:ext cx="285656" cy="461665"/>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fr-FR" sz="2400" b="1" dirty="0" smtClean="0"/>
              <a:t>!</a:t>
            </a:r>
            <a:endParaRPr lang="fr-FR" sz="2400" b="1" dirty="0"/>
          </a:p>
        </p:txBody>
      </p:sp>
    </p:spTree>
    <p:extLst>
      <p:ext uri="{BB962C8B-B14F-4D97-AF65-F5344CB8AC3E}">
        <p14:creationId xmlns:p14="http://schemas.microsoft.com/office/powerpoint/2010/main" val="11334486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a:solidFill>
                  <a:schemeClr val="accent4">
                    <a:lumMod val="75000"/>
                  </a:schemeClr>
                </a:solidFill>
              </a:rPr>
              <a:t>Ressources publiées</a:t>
            </a:r>
          </a:p>
        </p:txBody>
      </p:sp>
      <p:sp>
        <p:nvSpPr>
          <p:cNvPr id="3" name="Espace réservé du contenu 2"/>
          <p:cNvSpPr>
            <a:spLocks noGrp="1"/>
          </p:cNvSpPr>
          <p:nvPr>
            <p:ph idx="1"/>
          </p:nvPr>
        </p:nvSpPr>
        <p:spPr>
          <a:xfrm>
            <a:off x="251520" y="1484784"/>
            <a:ext cx="8445624" cy="5211280"/>
          </a:xfrm>
        </p:spPr>
        <p:txBody>
          <a:bodyPr>
            <a:normAutofit fontScale="85000" lnSpcReduction="20000"/>
          </a:bodyPr>
          <a:lstStyle/>
          <a:p>
            <a:pPr marL="0" indent="0" algn="ctr">
              <a:buNone/>
            </a:pPr>
            <a:endParaRPr lang="fr-FR" sz="1200" b="1" dirty="0" smtClean="0">
              <a:solidFill>
                <a:srgbClr val="C00000"/>
              </a:solidFill>
            </a:endParaRPr>
          </a:p>
          <a:p>
            <a:pPr marL="0" indent="0" algn="ctr">
              <a:buNone/>
            </a:pPr>
            <a:endParaRPr lang="fr-FR" sz="1200" b="1" dirty="0">
              <a:solidFill>
                <a:srgbClr val="C00000"/>
              </a:solidFill>
            </a:endParaRPr>
          </a:p>
          <a:p>
            <a:pPr marL="0" indent="0" algn="ctr">
              <a:buNone/>
            </a:pPr>
            <a:endParaRPr lang="fr-FR" sz="1200" b="1" dirty="0" smtClean="0">
              <a:solidFill>
                <a:srgbClr val="C00000"/>
              </a:solidFill>
            </a:endParaRPr>
          </a:p>
          <a:p>
            <a:pPr lvl="1" algn="just">
              <a:buFont typeface="Arial" panose="020B0604020202020204" pitchFamily="34" charset="0"/>
              <a:buChar char="•"/>
            </a:pPr>
            <a:r>
              <a:rPr lang="fr-FR" sz="3900" dirty="0" smtClean="0"/>
              <a:t>Date de copyright / date de protection</a:t>
            </a:r>
          </a:p>
          <a:p>
            <a:pPr algn="just"/>
            <a:endParaRPr lang="fr-FR" dirty="0" smtClean="0"/>
          </a:p>
          <a:p>
            <a:pPr lvl="1" algn="just">
              <a:buFont typeface="Wingdings" panose="05000000000000000000" pitchFamily="2" charset="2"/>
              <a:buChar char="Ø"/>
            </a:pPr>
            <a:r>
              <a:rPr lang="fr-FR" dirty="0" smtClean="0"/>
              <a:t>214 </a:t>
            </a:r>
            <a:r>
              <a:rPr lang="fr-FR" dirty="0" smtClean="0">
                <a:solidFill>
                  <a:schemeClr val="accent6">
                    <a:lumMod val="75000"/>
                  </a:schemeClr>
                </a:solidFill>
              </a:rPr>
              <a:t>#4</a:t>
            </a:r>
            <a:r>
              <a:rPr lang="fr-FR" dirty="0" smtClean="0"/>
              <a:t> </a:t>
            </a:r>
            <a:r>
              <a:rPr lang="fr-FR" b="1" dirty="0" smtClean="0">
                <a:solidFill>
                  <a:srgbClr val="00B050"/>
                </a:solidFill>
              </a:rPr>
              <a:t>$</a:t>
            </a:r>
            <a:r>
              <a:rPr lang="fr-FR" b="1" dirty="0" err="1" smtClean="0">
                <a:solidFill>
                  <a:srgbClr val="00B050"/>
                </a:solidFill>
              </a:rPr>
              <a:t>dC</a:t>
            </a:r>
            <a:r>
              <a:rPr lang="fr-FR" b="1" dirty="0" smtClean="0">
                <a:solidFill>
                  <a:srgbClr val="00B050"/>
                </a:solidFill>
              </a:rPr>
              <a:t> </a:t>
            </a:r>
            <a:r>
              <a:rPr lang="fr-FR" dirty="0" smtClean="0"/>
              <a:t> </a:t>
            </a:r>
            <a:r>
              <a:rPr lang="fr-FR" b="1" dirty="0" smtClean="0"/>
              <a:t>&lt;date de </a:t>
            </a:r>
            <a:r>
              <a:rPr lang="fr-FR" b="1" dirty="0"/>
              <a:t>c</a:t>
            </a:r>
            <a:r>
              <a:rPr lang="fr-FR" b="1" dirty="0" smtClean="0"/>
              <a:t>opyright&gt; </a:t>
            </a:r>
            <a:r>
              <a:rPr lang="fr-FR" dirty="0" smtClean="0"/>
              <a:t>génère © </a:t>
            </a:r>
          </a:p>
          <a:p>
            <a:pPr lvl="1" algn="just">
              <a:buFont typeface="Wingdings" panose="05000000000000000000" pitchFamily="2" charset="2"/>
              <a:buChar char="Ø"/>
            </a:pPr>
            <a:r>
              <a:rPr lang="fr-FR" dirty="0" smtClean="0"/>
              <a:t>214 </a:t>
            </a:r>
            <a:r>
              <a:rPr lang="fr-FR" dirty="0" smtClean="0">
                <a:solidFill>
                  <a:schemeClr val="accent6">
                    <a:lumMod val="75000"/>
                  </a:schemeClr>
                </a:solidFill>
              </a:rPr>
              <a:t>#4</a:t>
            </a:r>
            <a:r>
              <a:rPr lang="fr-FR" dirty="0" smtClean="0"/>
              <a:t> </a:t>
            </a:r>
            <a:r>
              <a:rPr lang="fr-FR" b="1" dirty="0" smtClean="0">
                <a:solidFill>
                  <a:srgbClr val="00B050"/>
                </a:solidFill>
              </a:rPr>
              <a:t>$</a:t>
            </a:r>
            <a:r>
              <a:rPr lang="fr-FR" b="1" dirty="0" err="1" smtClean="0">
                <a:solidFill>
                  <a:srgbClr val="00B050"/>
                </a:solidFill>
              </a:rPr>
              <a:t>dP</a:t>
            </a:r>
            <a:r>
              <a:rPr lang="fr-FR" b="1" dirty="0" smtClean="0">
                <a:solidFill>
                  <a:srgbClr val="00B050"/>
                </a:solidFill>
              </a:rPr>
              <a:t> </a:t>
            </a:r>
            <a:r>
              <a:rPr lang="fr-FR" dirty="0" smtClean="0"/>
              <a:t>&lt;</a:t>
            </a:r>
            <a:r>
              <a:rPr lang="fr-FR" b="1" dirty="0"/>
              <a:t>d</a:t>
            </a:r>
            <a:r>
              <a:rPr lang="fr-FR" b="1" dirty="0" smtClean="0"/>
              <a:t>ate de protection&gt; </a:t>
            </a:r>
            <a:r>
              <a:rPr lang="fr-FR" dirty="0" smtClean="0"/>
              <a:t>génère ℗</a:t>
            </a:r>
          </a:p>
          <a:p>
            <a:pPr marL="0" indent="0" algn="just">
              <a:buNone/>
            </a:pPr>
            <a:endParaRPr lang="fr-FR" dirty="0" smtClean="0"/>
          </a:p>
          <a:p>
            <a:pPr marL="0" indent="0" algn="just">
              <a:buNone/>
            </a:pPr>
            <a:r>
              <a:rPr lang="fr-FR" dirty="0" smtClean="0"/>
              <a:t>Saisir </a:t>
            </a:r>
            <a:r>
              <a:rPr lang="fr-FR" dirty="0"/>
              <a:t>la date </a:t>
            </a:r>
            <a:r>
              <a:rPr lang="fr-FR" dirty="0" smtClean="0"/>
              <a:t>comme suit :</a:t>
            </a:r>
          </a:p>
          <a:p>
            <a:pPr marL="400050" lvl="1" indent="0" algn="just">
              <a:buNone/>
            </a:pPr>
            <a:r>
              <a:rPr lang="fr-FR" dirty="0" smtClean="0"/>
              <a:t>Exemple = 214 </a:t>
            </a:r>
            <a:r>
              <a:rPr lang="fr-FR" dirty="0">
                <a:solidFill>
                  <a:schemeClr val="accent6">
                    <a:lumMod val="75000"/>
                  </a:schemeClr>
                </a:solidFill>
              </a:rPr>
              <a:t>#4 </a:t>
            </a:r>
            <a:r>
              <a:rPr lang="fr-FR" b="1" dirty="0" smtClean="0">
                <a:solidFill>
                  <a:srgbClr val="00B050"/>
                </a:solidFill>
              </a:rPr>
              <a:t>$</a:t>
            </a:r>
            <a:r>
              <a:rPr lang="fr-FR" b="1" dirty="0" err="1" smtClean="0">
                <a:solidFill>
                  <a:srgbClr val="00B050"/>
                </a:solidFill>
              </a:rPr>
              <a:t>dC</a:t>
            </a:r>
            <a:r>
              <a:rPr lang="fr-FR" b="1" dirty="0" smtClean="0">
                <a:solidFill>
                  <a:srgbClr val="00B050"/>
                </a:solidFill>
              </a:rPr>
              <a:t> </a:t>
            </a:r>
            <a:r>
              <a:rPr lang="fr-FR" b="1" dirty="0" smtClean="0"/>
              <a:t>2017</a:t>
            </a:r>
            <a:r>
              <a:rPr lang="fr-FR" dirty="0" smtClean="0"/>
              <a:t> </a:t>
            </a:r>
            <a:r>
              <a:rPr lang="fr-FR" dirty="0"/>
              <a:t>pour </a:t>
            </a:r>
            <a:r>
              <a:rPr lang="fr-FR" dirty="0" smtClean="0"/>
              <a:t>l’affichage « </a:t>
            </a:r>
            <a:r>
              <a:rPr lang="fr-FR" b="1" dirty="0"/>
              <a:t>© 2017 </a:t>
            </a:r>
            <a:r>
              <a:rPr lang="fr-FR" dirty="0" smtClean="0"/>
              <a:t>»</a:t>
            </a:r>
          </a:p>
          <a:p>
            <a:pPr marL="0" indent="0" algn="just">
              <a:buNone/>
            </a:pPr>
            <a:endParaRPr lang="fr-FR" dirty="0" smtClean="0"/>
          </a:p>
          <a:p>
            <a:pPr marL="0" indent="0" algn="just">
              <a:buNone/>
            </a:pPr>
            <a:endParaRPr lang="fr-FR" dirty="0" smtClean="0"/>
          </a:p>
          <a:p>
            <a:pPr marL="0" indent="0" algn="ctr">
              <a:buNone/>
            </a:pPr>
            <a:r>
              <a:rPr lang="fr-FR" sz="2600" b="1" dirty="0" smtClean="0">
                <a:solidFill>
                  <a:schemeClr val="accent4">
                    <a:lumMod val="50000"/>
                  </a:schemeClr>
                </a:solidFill>
              </a:rPr>
              <a:t>Une zone 214 #4 accompagne toujours </a:t>
            </a:r>
          </a:p>
          <a:p>
            <a:pPr marL="0" indent="0" algn="ctr">
              <a:buNone/>
            </a:pPr>
            <a:r>
              <a:rPr lang="fr-FR" sz="2600" b="1" dirty="0" smtClean="0">
                <a:solidFill>
                  <a:schemeClr val="accent4">
                    <a:lumMod val="50000"/>
                  </a:schemeClr>
                </a:solidFill>
              </a:rPr>
              <a:t>au moins une mention de publication (214 #0)</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2400" y="117419"/>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Tree>
    <p:extLst>
      <p:ext uri="{BB962C8B-B14F-4D97-AF65-F5344CB8AC3E}">
        <p14:creationId xmlns:p14="http://schemas.microsoft.com/office/powerpoint/2010/main" val="37809750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221088"/>
            <a:ext cx="7772400" cy="1362075"/>
          </a:xfrm>
        </p:spPr>
        <p:txBody>
          <a:bodyPr>
            <a:normAutofit fontScale="90000"/>
          </a:bodyPr>
          <a:lstStyle/>
          <a:p>
            <a:pPr>
              <a:defRPr/>
            </a:pPr>
            <a:r>
              <a:rPr lang="fr-FR" dirty="0" smtClean="0">
                <a:solidFill>
                  <a:schemeClr val="accent4">
                    <a:lumMod val="75000"/>
                  </a:schemeClr>
                </a:solidFill>
              </a:rPr>
              <a:t>Champ d’application des consignes dans le </a:t>
            </a:r>
            <a:r>
              <a:rPr lang="fr-FR" dirty="0" err="1" smtClean="0">
                <a:solidFill>
                  <a:schemeClr val="accent4">
                    <a:lumMod val="75000"/>
                  </a:schemeClr>
                </a:solidFill>
              </a:rPr>
              <a:t>Sudoc</a:t>
            </a:r>
            <a:r>
              <a:rPr lang="fr-FR" dirty="0" smtClean="0">
                <a:solidFill>
                  <a:schemeClr val="accent4">
                    <a:lumMod val="75000"/>
                  </a:schemeClr>
                </a:solidFill>
              </a:rPr>
              <a:t/>
            </a:r>
            <a:br>
              <a:rPr lang="fr-FR" dirty="0" smtClean="0">
                <a:solidFill>
                  <a:schemeClr val="accent4">
                    <a:lumMod val="75000"/>
                  </a:schemeClr>
                </a:solidFill>
              </a:rPr>
            </a:br>
            <a:endParaRPr lang="fr-FR" b="0" cap="none" dirty="0"/>
          </a:p>
        </p:txBody>
      </p:sp>
    </p:spTree>
    <p:extLst>
      <p:ext uri="{BB962C8B-B14F-4D97-AF65-F5344CB8AC3E}">
        <p14:creationId xmlns:p14="http://schemas.microsoft.com/office/powerpoint/2010/main" val="27824086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707"/>
            <a:ext cx="8229600" cy="1143000"/>
          </a:xfrm>
        </p:spPr>
        <p:txBody>
          <a:bodyPr>
            <a:normAutofit/>
          </a:bodyPr>
          <a:lstStyle/>
          <a:p>
            <a:r>
              <a:rPr lang="fr-FR" b="1" dirty="0" smtClean="0">
                <a:solidFill>
                  <a:schemeClr val="accent4">
                    <a:lumMod val="75000"/>
                  </a:schemeClr>
                </a:solidFill>
              </a:rPr>
              <a:t>Consignes </a:t>
            </a:r>
            <a:r>
              <a:rPr lang="fr-FR" b="1" dirty="0" err="1" smtClean="0">
                <a:solidFill>
                  <a:schemeClr val="accent4">
                    <a:lumMod val="75000"/>
                  </a:schemeClr>
                </a:solidFill>
              </a:rPr>
              <a:t>Sudoc</a:t>
            </a:r>
            <a:endParaRPr lang="fr-FR" b="1" dirty="0">
              <a:solidFill>
                <a:schemeClr val="accent4">
                  <a:lumMod val="75000"/>
                </a:schemeClr>
              </a:solidFill>
            </a:endParaRPr>
          </a:p>
        </p:txBody>
      </p:sp>
      <p:sp>
        <p:nvSpPr>
          <p:cNvPr id="3" name="Espace réservé du contenu 2"/>
          <p:cNvSpPr>
            <a:spLocks noGrp="1"/>
          </p:cNvSpPr>
          <p:nvPr>
            <p:ph idx="1"/>
          </p:nvPr>
        </p:nvSpPr>
        <p:spPr>
          <a:xfrm>
            <a:off x="245611" y="1542703"/>
            <a:ext cx="8445624" cy="4752528"/>
          </a:xfrm>
        </p:spPr>
        <p:txBody>
          <a:bodyPr>
            <a:normAutofit/>
          </a:bodyPr>
          <a:lstStyle/>
          <a:p>
            <a:pPr marL="0" indent="0" algn="ctr">
              <a:buNone/>
            </a:pPr>
            <a:endParaRPr lang="fr-FR" sz="1200" b="1" dirty="0" smtClean="0">
              <a:solidFill>
                <a:srgbClr val="C00000"/>
              </a:solidFill>
            </a:endParaRPr>
          </a:p>
          <a:p>
            <a:pPr marL="457200" lvl="1" indent="0" algn="just">
              <a:buNone/>
            </a:pPr>
            <a:endParaRPr lang="fr-FR" sz="2400" dirty="0" smtClean="0"/>
          </a:p>
          <a:p>
            <a:pPr algn="just"/>
            <a:r>
              <a:rPr lang="fr-FR" dirty="0" smtClean="0"/>
              <a:t>Les </a:t>
            </a:r>
            <a:r>
              <a:rPr lang="fr-FR" dirty="0"/>
              <a:t>ressources continues </a:t>
            </a:r>
            <a:r>
              <a:rPr lang="fr-FR" dirty="0" smtClean="0"/>
              <a:t>sont également concernées </a:t>
            </a:r>
            <a:r>
              <a:rPr lang="fr-FR" dirty="0"/>
              <a:t>par cette présente évolution. </a:t>
            </a:r>
            <a:endParaRPr lang="fr-FR" dirty="0" smtClean="0"/>
          </a:p>
          <a:p>
            <a:pPr algn="just"/>
            <a:r>
              <a:rPr lang="fr-FR" b="1" dirty="0" smtClean="0">
                <a:solidFill>
                  <a:schemeClr val="accent4">
                    <a:lumMod val="75000"/>
                  </a:schemeClr>
                </a:solidFill>
              </a:rPr>
              <a:t>Les règles sur l’indicateur 1 restent </a:t>
            </a:r>
            <a:r>
              <a:rPr lang="fr-FR" b="1" dirty="0">
                <a:solidFill>
                  <a:schemeClr val="accent4">
                    <a:lumMod val="75000"/>
                  </a:schemeClr>
                </a:solidFill>
              </a:rPr>
              <a:t>inchangées</a:t>
            </a:r>
            <a:r>
              <a:rPr lang="fr-FR" dirty="0" smtClean="0"/>
              <a:t>.</a:t>
            </a:r>
          </a:p>
          <a:p>
            <a:pPr algn="just"/>
            <a:endParaRPr lang="fr-FR" dirty="0"/>
          </a:p>
          <a:p>
            <a:pPr algn="just"/>
            <a:r>
              <a:rPr lang="fr-FR" dirty="0"/>
              <a:t>La </a:t>
            </a:r>
            <a:r>
              <a:rPr lang="fr-FR" b="1" dirty="0">
                <a:solidFill>
                  <a:schemeClr val="accent4">
                    <a:lumMod val="75000"/>
                  </a:schemeClr>
                </a:solidFill>
              </a:rPr>
              <a:t>zone 210 </a:t>
            </a:r>
            <a:r>
              <a:rPr lang="fr-FR" b="1" dirty="0" smtClean="0">
                <a:solidFill>
                  <a:schemeClr val="accent4">
                    <a:lumMod val="75000"/>
                  </a:schemeClr>
                </a:solidFill>
              </a:rPr>
              <a:t>n’est plus </a:t>
            </a:r>
            <a:r>
              <a:rPr lang="fr-FR" dirty="0" smtClean="0"/>
              <a:t>utilisée </a:t>
            </a:r>
            <a:r>
              <a:rPr lang="fr-FR" dirty="0"/>
              <a:t>comme zone de </a:t>
            </a:r>
            <a:r>
              <a:rPr lang="fr-FR" dirty="0" smtClean="0"/>
              <a:t>l’adresse.</a:t>
            </a:r>
            <a:endParaRPr lang="fr-FR" sz="4400" dirty="0" smtClean="0"/>
          </a:p>
          <a:p>
            <a:pPr marL="0" indent="0" algn="just">
              <a:buNone/>
            </a:pPr>
            <a:endParaRPr lang="fr-FR" dirty="0" smtClean="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1631" y="18707"/>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1367644" y="1250316"/>
            <a:ext cx="6408712" cy="584775"/>
          </a:xfrm>
          <a:prstGeom prst="rect">
            <a:avLst/>
          </a:prstGeom>
          <a:noFill/>
        </p:spPr>
        <p:txBody>
          <a:bodyPr wrap="square" rtlCol="0">
            <a:spAutoFit/>
          </a:bodyPr>
          <a:lstStyle/>
          <a:p>
            <a:pPr algn="ctr"/>
            <a:r>
              <a:rPr lang="fr-FR" sz="3200" b="1" dirty="0" smtClean="0"/>
              <a:t>Ressources continues</a:t>
            </a:r>
            <a:endParaRPr lang="fr-FR" sz="3200" dirty="0"/>
          </a:p>
        </p:txBody>
      </p:sp>
    </p:spTree>
    <p:extLst>
      <p:ext uri="{BB962C8B-B14F-4D97-AF65-F5344CB8AC3E}">
        <p14:creationId xmlns:p14="http://schemas.microsoft.com/office/powerpoint/2010/main" val="33585468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4">
                    <a:lumMod val="75000"/>
                  </a:schemeClr>
                </a:solidFill>
              </a:rPr>
              <a:t>Consigne </a:t>
            </a:r>
            <a:r>
              <a:rPr lang="fr-FR" sz="3600" b="1" dirty="0" err="1" smtClean="0">
                <a:solidFill>
                  <a:schemeClr val="accent4">
                    <a:lumMod val="75000"/>
                  </a:schemeClr>
                </a:solidFill>
              </a:rPr>
              <a:t>Sudoc</a:t>
            </a:r>
            <a:endParaRPr lang="fr-FR" sz="3600" b="1" dirty="0">
              <a:solidFill>
                <a:schemeClr val="accent4">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43154341"/>
              </p:ext>
            </p:extLst>
          </p:nvPr>
        </p:nvGraphicFramePr>
        <p:xfrm>
          <a:off x="426368" y="3212976"/>
          <a:ext cx="8291264" cy="3413760"/>
        </p:xfrm>
        <a:graphic>
          <a:graphicData uri="http://schemas.openxmlformats.org/drawingml/2006/table">
            <a:tbl>
              <a:tblPr firstRow="1" bandRow="1">
                <a:effectLst>
                  <a:outerShdw blurRad="50800" dist="38100" algn="l" rotWithShape="0">
                    <a:prstClr val="black">
                      <a:alpha val="40000"/>
                    </a:prstClr>
                  </a:outerShdw>
                </a:effectLst>
                <a:tableStyleId>{5C22544A-7EE6-4342-B048-85BDC9FD1C3A}</a:tableStyleId>
              </a:tblPr>
              <a:tblGrid>
                <a:gridCol w="2912324"/>
                <a:gridCol w="2394069"/>
                <a:gridCol w="2984871"/>
              </a:tblGrid>
              <a:tr h="134988">
                <a:tc>
                  <a:txBody>
                    <a:bodyPr/>
                    <a:lstStyle/>
                    <a:p>
                      <a:r>
                        <a:rPr lang="fr-FR" dirty="0" smtClean="0"/>
                        <a:t>Version de la thèse à décrire</a:t>
                      </a:r>
                      <a:endParaRPr lang="fr-FR" dirty="0"/>
                    </a:p>
                  </a:txBody>
                  <a:tcPr/>
                </a:tc>
                <a:tc>
                  <a:txBody>
                    <a:bodyPr/>
                    <a:lstStyle/>
                    <a:p>
                      <a:pPr algn="ctr"/>
                      <a:r>
                        <a:rPr lang="fr-FR" dirty="0" smtClean="0"/>
                        <a:t>Mention en 214</a:t>
                      </a:r>
                      <a:endParaRPr lang="fr-FR" dirty="0"/>
                    </a:p>
                  </a:txBody>
                  <a:tcPr/>
                </a:tc>
                <a:tc>
                  <a:txBody>
                    <a:bodyPr/>
                    <a:lstStyle/>
                    <a:p>
                      <a:pPr algn="ctr"/>
                      <a:r>
                        <a:rPr lang="fr-FR" dirty="0" smtClean="0"/>
                        <a:t>Exemples</a:t>
                      </a:r>
                      <a:endParaRPr lang="fr-FR" dirty="0"/>
                    </a:p>
                  </a:txBody>
                  <a:tcPr/>
                </a:tc>
              </a:tr>
              <a:tr h="370840">
                <a:tc>
                  <a:txBody>
                    <a:bodyPr/>
                    <a:lstStyle/>
                    <a:p>
                      <a:r>
                        <a:rPr lang="fr-FR" sz="1600" dirty="0" smtClean="0"/>
                        <a:t>Version de soutenance</a:t>
                      </a:r>
                    </a:p>
                    <a:p>
                      <a:endParaRPr lang="fr-FR" sz="1600" dirty="0"/>
                    </a:p>
                  </a:txBody>
                  <a:tcPr/>
                </a:tc>
                <a:tc>
                  <a:txBody>
                    <a:bodyPr/>
                    <a:lstStyle/>
                    <a:p>
                      <a:pPr algn="ctr"/>
                      <a:r>
                        <a:rPr lang="fr-FR" sz="1600" dirty="0" smtClean="0"/>
                        <a:t>Mention de production</a:t>
                      </a:r>
                      <a:endParaRPr lang="fr-FR" sz="1600" dirty="0"/>
                    </a:p>
                  </a:txBody>
                  <a:tcPr/>
                </a:tc>
                <a:tc>
                  <a:txBody>
                    <a:bodyPr/>
                    <a:lstStyle/>
                    <a:p>
                      <a:r>
                        <a:rPr lang="fr-FR" sz="1600" dirty="0" smtClean="0">
                          <a:sym typeface="Wingdings" panose="05000000000000000000" pitchFamily="2" charset="2"/>
                        </a:rPr>
                        <a:t> </a:t>
                      </a:r>
                      <a:r>
                        <a:rPr lang="fr-FR" sz="1600" b="1" dirty="0" smtClean="0"/>
                        <a:t>214</a:t>
                      </a:r>
                      <a:r>
                        <a:rPr lang="fr-FR" sz="1600" dirty="0" smtClean="0"/>
                        <a:t> </a:t>
                      </a:r>
                      <a:r>
                        <a:rPr lang="fr-FR" sz="1600" dirty="0" smtClean="0">
                          <a:solidFill>
                            <a:schemeClr val="accent6">
                              <a:lumMod val="75000"/>
                            </a:schemeClr>
                          </a:solidFill>
                        </a:rPr>
                        <a:t>#</a:t>
                      </a:r>
                      <a:r>
                        <a:rPr lang="fr-FR" sz="1600" b="0" dirty="0" smtClean="0">
                          <a:solidFill>
                            <a:schemeClr val="accent6">
                              <a:lumMod val="75000"/>
                            </a:schemeClr>
                          </a:solidFill>
                        </a:rPr>
                        <a:t>1</a:t>
                      </a:r>
                      <a:r>
                        <a:rPr lang="fr-FR" sz="1600" b="1" dirty="0" smtClean="0">
                          <a:solidFill>
                            <a:srgbClr val="00B050"/>
                          </a:solidFill>
                        </a:rPr>
                        <a:t>$d</a:t>
                      </a:r>
                      <a:r>
                        <a:rPr lang="fr-FR" sz="1600" b="0" dirty="0" smtClean="0">
                          <a:solidFill>
                            <a:schemeClr val="tx1"/>
                          </a:solidFill>
                        </a:rPr>
                        <a:t>2016</a:t>
                      </a:r>
                      <a:endParaRPr lang="fr-FR" sz="1600" dirty="0"/>
                    </a:p>
                  </a:txBody>
                  <a:tcPr/>
                </a:tc>
              </a:tr>
              <a:tr h="370840">
                <a:tc>
                  <a:txBody>
                    <a:bodyPr/>
                    <a:lstStyle/>
                    <a:p>
                      <a:r>
                        <a:rPr lang="fr-FR" sz="1600" dirty="0" smtClean="0"/>
                        <a:t>Reproduction à</a:t>
                      </a:r>
                      <a:r>
                        <a:rPr lang="fr-FR" sz="1600" baseline="0" dirty="0" smtClean="0"/>
                        <a:t> l’identique</a:t>
                      </a:r>
                    </a:p>
                    <a:p>
                      <a:r>
                        <a:rPr lang="fr-FR" sz="1600" i="1" baseline="0" dirty="0" smtClean="0"/>
                        <a:t>(sous forme électronique, en microfiches…)</a:t>
                      </a:r>
                    </a:p>
                    <a:p>
                      <a:endParaRPr lang="fr-FR" sz="1600" dirty="0"/>
                    </a:p>
                  </a:txBody>
                  <a:tcPr/>
                </a:tc>
                <a:tc>
                  <a:txBody>
                    <a:bodyPr/>
                    <a:lstStyle/>
                    <a:p>
                      <a:pPr algn="ctr"/>
                      <a:r>
                        <a:rPr lang="fr-FR" sz="1600" dirty="0" smtClean="0"/>
                        <a:t>Mention de diffusion</a:t>
                      </a: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600" b="1" dirty="0" smtClean="0"/>
                        <a:t>214</a:t>
                      </a:r>
                      <a:r>
                        <a:rPr lang="fr-FR" sz="1600" dirty="0" smtClean="0"/>
                        <a:t> </a:t>
                      </a:r>
                      <a:r>
                        <a:rPr lang="fr-FR" sz="1600" dirty="0" smtClean="0">
                          <a:solidFill>
                            <a:schemeClr val="accent6">
                              <a:lumMod val="75000"/>
                            </a:schemeClr>
                          </a:solidFill>
                        </a:rPr>
                        <a:t>#2</a:t>
                      </a:r>
                      <a:r>
                        <a:rPr lang="fr-FR" sz="1600" b="1" dirty="0" smtClean="0">
                          <a:solidFill>
                            <a:srgbClr val="00B050"/>
                          </a:solidFill>
                        </a:rPr>
                        <a:t>$a</a:t>
                      </a:r>
                      <a:r>
                        <a:rPr lang="fr-FR" sz="1600" dirty="0" smtClean="0"/>
                        <a:t>Lille</a:t>
                      </a:r>
                      <a:r>
                        <a:rPr lang="fr-FR" sz="1600" b="1" dirty="0" smtClean="0">
                          <a:solidFill>
                            <a:srgbClr val="00B050"/>
                          </a:solidFill>
                        </a:rPr>
                        <a:t>$c</a:t>
                      </a:r>
                      <a:r>
                        <a:rPr lang="fr-FR" sz="1600" dirty="0" smtClean="0"/>
                        <a:t>Atelier national de reproduction des thèses</a:t>
                      </a:r>
                      <a:r>
                        <a:rPr lang="fr-FR" sz="1600" b="1" dirty="0" smtClean="0">
                          <a:solidFill>
                            <a:srgbClr val="00B050"/>
                          </a:solidFill>
                        </a:rPr>
                        <a:t>$d</a:t>
                      </a:r>
                      <a:r>
                        <a:rPr lang="fr-FR" sz="1600" dirty="0" smtClean="0"/>
                        <a:t>1999</a:t>
                      </a:r>
                    </a:p>
                  </a:txBody>
                  <a:tcPr/>
                </a:tc>
              </a:tr>
              <a:tr h="370840">
                <a:tc>
                  <a:txBody>
                    <a:bodyPr/>
                    <a:lstStyle/>
                    <a:p>
                      <a:r>
                        <a:rPr lang="fr-FR" sz="1600" dirty="0" smtClean="0"/>
                        <a:t>Reproduction à des fins de conservation ou</a:t>
                      </a:r>
                      <a:r>
                        <a:rPr lang="fr-FR" sz="1600" baseline="0" dirty="0" smtClean="0"/>
                        <a:t> à la demande</a:t>
                      </a:r>
                      <a:endParaRPr lang="fr-FR" sz="1600" dirty="0"/>
                    </a:p>
                  </a:txBody>
                  <a:tcPr/>
                </a:tc>
                <a:tc>
                  <a:txBody>
                    <a:bodyPr/>
                    <a:lstStyle/>
                    <a:p>
                      <a:pPr algn="ctr"/>
                      <a:r>
                        <a:rPr lang="fr-FR" sz="1600" dirty="0" smtClean="0"/>
                        <a:t>Mention de production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smtClean="0"/>
                        <a:t>214</a:t>
                      </a:r>
                      <a:r>
                        <a:rPr lang="fr-FR" sz="1600" dirty="0" smtClean="0"/>
                        <a:t> </a:t>
                      </a:r>
                      <a:r>
                        <a:rPr lang="fr-FR" sz="1600" dirty="0" smtClean="0">
                          <a:solidFill>
                            <a:schemeClr val="accent6">
                              <a:lumMod val="75000"/>
                            </a:schemeClr>
                          </a:solidFill>
                        </a:rPr>
                        <a:t>#1</a:t>
                      </a:r>
                      <a:r>
                        <a:rPr lang="fr-FR" sz="1600" b="1" dirty="0" smtClean="0">
                          <a:solidFill>
                            <a:srgbClr val="00B050"/>
                          </a:solidFill>
                        </a:rPr>
                        <a:t>$a</a:t>
                      </a:r>
                      <a:r>
                        <a:rPr lang="fr-FR" sz="1600" dirty="0" smtClean="0"/>
                        <a:t>Lieu</a:t>
                      </a:r>
                      <a:r>
                        <a:rPr lang="fr-FR" sz="1600" b="1" dirty="0" smtClean="0">
                          <a:solidFill>
                            <a:srgbClr val="00B050"/>
                          </a:solidFill>
                        </a:rPr>
                        <a:t>$c</a:t>
                      </a:r>
                      <a:r>
                        <a:rPr lang="fr-FR" sz="1600" b="0" dirty="0" smtClean="0">
                          <a:solidFill>
                            <a:schemeClr val="tx1"/>
                          </a:solidFill>
                        </a:rPr>
                        <a:t>Producteur</a:t>
                      </a:r>
                      <a:r>
                        <a:rPr lang="fr-FR" sz="1600" b="1" dirty="0" smtClean="0">
                          <a:solidFill>
                            <a:srgbClr val="00B050"/>
                          </a:solidFill>
                        </a:rPr>
                        <a:t>$d</a:t>
                      </a:r>
                      <a:r>
                        <a:rPr lang="fr-FR" sz="1600" b="0" dirty="0" smtClean="0">
                          <a:solidFill>
                            <a:schemeClr val="dk1"/>
                          </a:solidFill>
                        </a:rPr>
                        <a:t>date</a:t>
                      </a:r>
                      <a:endParaRPr lang="fr-FR" sz="1600" dirty="0" smtClean="0"/>
                    </a:p>
                    <a:p>
                      <a:endParaRPr lang="fr-FR" sz="1600" b="0" dirty="0" smtClean="0">
                        <a:solidFill>
                          <a:schemeClr val="tx1"/>
                        </a:solidFill>
                      </a:endParaRPr>
                    </a:p>
                  </a:txBody>
                  <a:tcPr/>
                </a:tc>
              </a:tr>
              <a:tr h="370840">
                <a:tc>
                  <a:txBody>
                    <a:bodyPr/>
                    <a:lstStyle/>
                    <a:p>
                      <a:r>
                        <a:rPr lang="fr-FR" sz="1600" dirty="0" smtClean="0"/>
                        <a:t>Publication </a:t>
                      </a:r>
                      <a:r>
                        <a:rPr lang="fr-FR" sz="1600" baseline="0" dirty="0" smtClean="0"/>
                        <a:t>commerciale</a:t>
                      </a:r>
                      <a:endParaRPr lang="fr-FR" sz="1600" dirty="0"/>
                    </a:p>
                  </a:txBody>
                  <a:tcPr/>
                </a:tc>
                <a:tc>
                  <a:txBody>
                    <a:bodyPr/>
                    <a:lstStyle/>
                    <a:p>
                      <a:pPr algn="ctr"/>
                      <a:r>
                        <a:rPr lang="fr-FR" sz="1600" dirty="0" smtClean="0"/>
                        <a:t>Mention de publication</a:t>
                      </a:r>
                    </a:p>
                  </a:txBody>
                  <a:tcPr/>
                </a:tc>
                <a:tc>
                  <a:txBody>
                    <a:bodyPr/>
                    <a:lstStyle/>
                    <a:p>
                      <a:r>
                        <a:rPr lang="fr-FR" sz="1600" dirty="0" smtClean="0">
                          <a:sym typeface="Wingdings" panose="05000000000000000000" pitchFamily="2" charset="2"/>
                        </a:rPr>
                        <a:t> </a:t>
                      </a:r>
                      <a:r>
                        <a:rPr lang="fr-FR" sz="1600" b="1" dirty="0" smtClean="0"/>
                        <a:t>214</a:t>
                      </a:r>
                      <a:r>
                        <a:rPr lang="fr-FR" sz="1600" dirty="0" smtClean="0"/>
                        <a:t> </a:t>
                      </a:r>
                      <a:r>
                        <a:rPr lang="fr-FR" sz="1600" dirty="0" smtClean="0">
                          <a:solidFill>
                            <a:schemeClr val="accent6">
                              <a:lumMod val="75000"/>
                            </a:schemeClr>
                          </a:solidFill>
                        </a:rPr>
                        <a:t>#</a:t>
                      </a:r>
                      <a:r>
                        <a:rPr lang="fr-FR" sz="1600" b="0" dirty="0" smtClean="0">
                          <a:solidFill>
                            <a:schemeClr val="accent6">
                              <a:lumMod val="75000"/>
                            </a:schemeClr>
                          </a:solidFill>
                        </a:rPr>
                        <a:t>0</a:t>
                      </a:r>
                      <a:r>
                        <a:rPr lang="fr-FR" sz="1600" b="1" dirty="0" smtClean="0">
                          <a:solidFill>
                            <a:srgbClr val="00B050"/>
                          </a:solidFill>
                        </a:rPr>
                        <a:t>$a</a:t>
                      </a:r>
                      <a:r>
                        <a:rPr lang="fr-FR" sz="1600" b="0" dirty="0" smtClean="0">
                          <a:solidFill>
                            <a:schemeClr val="tx1"/>
                          </a:solidFill>
                        </a:rPr>
                        <a:t>Paris</a:t>
                      </a:r>
                      <a:r>
                        <a:rPr lang="fr-FR" sz="1600" b="1" dirty="0" smtClean="0">
                          <a:solidFill>
                            <a:srgbClr val="00B050"/>
                          </a:solidFill>
                        </a:rPr>
                        <a:t>$c</a:t>
                      </a:r>
                      <a:r>
                        <a:rPr lang="fr-FR" sz="1600" b="0" dirty="0" smtClean="0">
                          <a:solidFill>
                            <a:schemeClr val="tx1"/>
                          </a:solidFill>
                        </a:rPr>
                        <a:t>H.</a:t>
                      </a:r>
                      <a:r>
                        <a:rPr lang="fr-FR" sz="1600" b="0" baseline="0" dirty="0" smtClean="0">
                          <a:solidFill>
                            <a:schemeClr val="tx1"/>
                          </a:solidFill>
                        </a:rPr>
                        <a:t> Champion</a:t>
                      </a:r>
                      <a:r>
                        <a:rPr lang="fr-FR" sz="1600" b="1" dirty="0" smtClean="0">
                          <a:solidFill>
                            <a:srgbClr val="00B050"/>
                          </a:solidFill>
                        </a:rPr>
                        <a:t>$d</a:t>
                      </a:r>
                      <a:r>
                        <a:rPr lang="fr-FR" sz="1600" b="0" dirty="0" smtClean="0">
                          <a:solidFill>
                            <a:schemeClr val="tx1"/>
                          </a:solidFill>
                        </a:rPr>
                        <a:t>2010</a:t>
                      </a:r>
                    </a:p>
                    <a:p>
                      <a:endParaRPr lang="fr-FR" sz="1600" b="0" dirty="0" smtClean="0">
                        <a:solidFill>
                          <a:schemeClr val="tx1"/>
                        </a:solidFill>
                      </a:endParaRPr>
                    </a:p>
                  </a:txBody>
                  <a:tcPr/>
                </a:tc>
              </a:tr>
            </a:tbl>
          </a:graphicData>
        </a:graphic>
      </p:graphicFrame>
      <p:sp>
        <p:nvSpPr>
          <p:cNvPr id="5" name="ZoneTexte 4"/>
          <p:cNvSpPr txBox="1"/>
          <p:nvPr/>
        </p:nvSpPr>
        <p:spPr>
          <a:xfrm>
            <a:off x="1367644" y="1250316"/>
            <a:ext cx="6408712" cy="584775"/>
          </a:xfrm>
          <a:prstGeom prst="rect">
            <a:avLst/>
          </a:prstGeom>
          <a:noFill/>
        </p:spPr>
        <p:txBody>
          <a:bodyPr wrap="square" rtlCol="0">
            <a:spAutoFit/>
          </a:bodyPr>
          <a:lstStyle/>
          <a:p>
            <a:pPr algn="ctr"/>
            <a:r>
              <a:rPr lang="fr-FR" sz="3200" b="1" dirty="0" smtClean="0"/>
              <a:t>Traitement des thèses</a:t>
            </a:r>
            <a:endParaRPr lang="fr-FR" sz="32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049082" y="1906762"/>
            <a:ext cx="7920880" cy="707886"/>
          </a:xfrm>
          <a:prstGeom prst="rect">
            <a:avLst/>
          </a:prstGeom>
          <a:noFill/>
        </p:spPr>
        <p:txBody>
          <a:bodyPr wrap="square" rtlCol="0">
            <a:spAutoFit/>
          </a:bodyPr>
          <a:lstStyle/>
          <a:p>
            <a:r>
              <a:rPr lang="fr-FR" sz="2000" dirty="0" smtClean="0"/>
              <a:t>Les thèses, version de soutenance, sont des </a:t>
            </a:r>
            <a:r>
              <a:rPr lang="fr-FR" sz="2000" b="1" dirty="0" smtClean="0"/>
              <a:t>ressources produites</a:t>
            </a:r>
            <a:r>
              <a:rPr lang="fr-FR" sz="2000" dirty="0" smtClean="0"/>
              <a:t>.</a:t>
            </a:r>
          </a:p>
          <a:p>
            <a:r>
              <a:rPr lang="fr-FR" sz="2000" dirty="0" smtClean="0"/>
              <a:t>Les </a:t>
            </a:r>
            <a:r>
              <a:rPr lang="fr-FR" sz="2000" dirty="0"/>
              <a:t>thèses, hors version de soutenance, sont des </a:t>
            </a:r>
            <a:r>
              <a:rPr lang="fr-FR" sz="2000" b="1" dirty="0"/>
              <a:t>ressources publiées. </a:t>
            </a:r>
          </a:p>
        </p:txBody>
      </p:sp>
    </p:spTree>
    <p:extLst>
      <p:ext uri="{BB962C8B-B14F-4D97-AF65-F5344CB8AC3E}">
        <p14:creationId xmlns:p14="http://schemas.microsoft.com/office/powerpoint/2010/main" val="26560995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9398" y="-27295"/>
            <a:ext cx="8229600" cy="1143000"/>
          </a:xfrm>
        </p:spPr>
        <p:txBody>
          <a:bodyPr>
            <a:normAutofit/>
          </a:bodyPr>
          <a:lstStyle/>
          <a:p>
            <a:r>
              <a:rPr lang="fr-FR" sz="3600" b="1" dirty="0" smtClean="0">
                <a:solidFill>
                  <a:schemeClr val="accent4">
                    <a:lumMod val="75000"/>
                  </a:schemeClr>
                </a:solidFill>
              </a:rPr>
              <a:t>Consigne </a:t>
            </a:r>
            <a:r>
              <a:rPr lang="fr-FR" sz="3600" b="1" dirty="0" err="1" smtClean="0">
                <a:solidFill>
                  <a:schemeClr val="accent4">
                    <a:lumMod val="75000"/>
                  </a:schemeClr>
                </a:solidFill>
              </a:rPr>
              <a:t>Sudoc</a:t>
            </a:r>
            <a:endParaRPr lang="fr-FR" sz="3600" b="1" dirty="0">
              <a:solidFill>
                <a:schemeClr val="accent4">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77408901"/>
              </p:ext>
            </p:extLst>
          </p:nvPr>
        </p:nvGraphicFramePr>
        <p:xfrm>
          <a:off x="369044" y="1654758"/>
          <a:ext cx="8229600" cy="3931920"/>
        </p:xfrm>
        <a:graphic>
          <a:graphicData uri="http://schemas.openxmlformats.org/drawingml/2006/table">
            <a:tbl>
              <a:tblPr firstRow="1" bandRow="1">
                <a:effectLst>
                  <a:outerShdw blurRad="50800" dist="38100" algn="l" rotWithShape="0">
                    <a:prstClr val="black">
                      <a:alpha val="40000"/>
                    </a:prstClr>
                  </a:outerShdw>
                </a:effectLst>
                <a:tableStyleId>{5C22544A-7EE6-4342-B048-85BDC9FD1C3A}</a:tableStyleId>
              </a:tblPr>
              <a:tblGrid>
                <a:gridCol w="3002028"/>
                <a:gridCol w="2336908"/>
                <a:gridCol w="2890664"/>
              </a:tblGrid>
              <a:tr h="126216">
                <a:tc>
                  <a:txBody>
                    <a:bodyPr/>
                    <a:lstStyle/>
                    <a:p>
                      <a:r>
                        <a:rPr lang="fr-FR" dirty="0" smtClean="0"/>
                        <a:t>Imports et dérivations</a:t>
                      </a:r>
                    </a:p>
                    <a:p>
                      <a:endParaRPr lang="fr-FR" dirty="0"/>
                    </a:p>
                  </a:txBody>
                  <a:tcPr/>
                </a:tc>
                <a:tc>
                  <a:txBody>
                    <a:bodyPr/>
                    <a:lstStyle/>
                    <a:p>
                      <a:pPr algn="ctr"/>
                      <a:r>
                        <a:rPr lang="fr-FR" dirty="0" smtClean="0"/>
                        <a:t>Conversion automatique de</a:t>
                      </a:r>
                      <a:r>
                        <a:rPr lang="fr-FR" baseline="0" dirty="0" smtClean="0"/>
                        <a:t>s zones</a:t>
                      </a:r>
                      <a:endParaRPr lang="fr-FR" dirty="0"/>
                    </a:p>
                  </a:txBody>
                  <a:tcPr/>
                </a:tc>
                <a:tc>
                  <a:txBody>
                    <a:bodyPr/>
                    <a:lstStyle/>
                    <a:p>
                      <a:pPr algn="ctr"/>
                      <a:r>
                        <a:rPr lang="fr-FR" dirty="0" smtClean="0"/>
                        <a:t>Ce que vous devez faire dans la zone de l’adresse</a:t>
                      </a:r>
                      <a:endParaRPr lang="fr-FR" dirty="0"/>
                    </a:p>
                  </a:txBody>
                  <a:tcPr/>
                </a:tc>
              </a:tr>
              <a:tr h="370840">
                <a:tc>
                  <a:txBody>
                    <a:bodyPr/>
                    <a:lstStyle/>
                    <a:p>
                      <a:r>
                        <a:rPr lang="fr-FR" b="1" dirty="0" smtClean="0"/>
                        <a:t>Import </a:t>
                      </a:r>
                      <a:r>
                        <a:rPr lang="fr-FR" b="1" dirty="0" err="1" smtClean="0"/>
                        <a:t>BnF</a:t>
                      </a:r>
                      <a:endParaRPr lang="fr-FR" b="1" dirty="0" smtClean="0"/>
                    </a:p>
                    <a:p>
                      <a:r>
                        <a:rPr lang="fr-FR" dirty="0" smtClean="0"/>
                        <a:t>notices chargées par l’</a:t>
                      </a:r>
                      <a:r>
                        <a:rPr lang="fr-FR" dirty="0" err="1" smtClean="0"/>
                        <a:t>Abes</a:t>
                      </a:r>
                      <a:endParaRPr lang="fr-FR" dirty="0" smtClean="0"/>
                    </a:p>
                    <a:p>
                      <a:endParaRPr lang="fr-FR" dirty="0"/>
                    </a:p>
                  </a:txBody>
                  <a:tcPr/>
                </a:tc>
                <a:tc>
                  <a:txBody>
                    <a:bodyPr/>
                    <a:lstStyle/>
                    <a:p>
                      <a:pPr algn="ctr"/>
                      <a:r>
                        <a:rPr lang="fr-FR" dirty="0" smtClean="0"/>
                        <a:t>214 </a:t>
                      </a:r>
                      <a:r>
                        <a:rPr lang="fr-FR" dirty="0" smtClean="0">
                          <a:sym typeface="Wingdings" panose="05000000000000000000" pitchFamily="2" charset="2"/>
                        </a:rPr>
                        <a:t> 214 </a:t>
                      </a:r>
                    </a:p>
                  </a:txBody>
                  <a:tcPr/>
                </a:tc>
                <a:tc>
                  <a:txBody>
                    <a:bodyPr/>
                    <a:lstStyle/>
                    <a:p>
                      <a:r>
                        <a:rPr lang="fr-FR" b="1" dirty="0" smtClean="0"/>
                        <a:t>Vérifier</a:t>
                      </a:r>
                      <a:r>
                        <a:rPr lang="fr-FR" b="0" dirty="0" smtClean="0"/>
                        <a:t>, document en</a:t>
                      </a:r>
                      <a:r>
                        <a:rPr lang="fr-FR" b="0" baseline="0" dirty="0" smtClean="0"/>
                        <a:t> main, et </a:t>
                      </a:r>
                      <a:r>
                        <a:rPr lang="fr-FR" b="1" baseline="0" dirty="0" smtClean="0"/>
                        <a:t>corriger si besoin</a:t>
                      </a:r>
                      <a:endParaRPr lang="fr-FR" b="1" dirty="0"/>
                    </a:p>
                  </a:txBody>
                  <a:tcPr/>
                </a:tc>
              </a:tr>
              <a:tr h="370840">
                <a:tc>
                  <a:txBody>
                    <a:bodyPr/>
                    <a:lstStyle/>
                    <a:p>
                      <a:r>
                        <a:rPr lang="fr-FR" b="1" dirty="0" smtClean="0"/>
                        <a:t>Dérivation de bases externes</a:t>
                      </a:r>
                      <a:endParaRPr lang="fr-FR" b="1" baseline="0" dirty="0" smtClean="0"/>
                    </a:p>
                    <a:p>
                      <a:r>
                        <a:rPr lang="fr-FR" baseline="0" dirty="0" smtClean="0"/>
                        <a:t>n</a:t>
                      </a:r>
                      <a:r>
                        <a:rPr lang="fr-FR" dirty="0" smtClean="0"/>
                        <a:t>otices en</a:t>
                      </a:r>
                      <a:r>
                        <a:rPr lang="fr-FR" baseline="0" dirty="0" smtClean="0"/>
                        <a:t> Marc21 </a:t>
                      </a:r>
                    </a:p>
                    <a:p>
                      <a:r>
                        <a:rPr lang="fr-FR" u="sng" baseline="0" dirty="0" smtClean="0"/>
                        <a:t>conformes à RDA</a:t>
                      </a:r>
                    </a:p>
                    <a:p>
                      <a:endParaRPr lang="fr-FR" dirty="0"/>
                    </a:p>
                  </a:txBody>
                  <a:tcPr/>
                </a:tc>
                <a:tc>
                  <a:txBody>
                    <a:bodyPr/>
                    <a:lstStyle/>
                    <a:p>
                      <a:pPr algn="ctr"/>
                      <a:endParaRPr lang="fr-FR" dirty="0" smtClean="0"/>
                    </a:p>
                    <a:p>
                      <a:pPr algn="ctr"/>
                      <a:r>
                        <a:rPr lang="fr-FR" dirty="0" smtClean="0"/>
                        <a:t>264 </a:t>
                      </a:r>
                      <a:r>
                        <a:rPr lang="fr-FR" dirty="0" smtClean="0">
                          <a:sym typeface="Wingdings" panose="05000000000000000000" pitchFamily="2" charset="2"/>
                        </a:rPr>
                        <a:t> 214</a:t>
                      </a:r>
                      <a:endParaRPr lang="fr-FR" dirty="0"/>
                    </a:p>
                  </a:txBody>
                  <a:tcPr/>
                </a:tc>
                <a:tc>
                  <a:txBody>
                    <a:bodyPr/>
                    <a:lstStyle/>
                    <a:p>
                      <a:endParaRPr lang="fr-FR" dirty="0" smtClean="0"/>
                    </a:p>
                    <a:p>
                      <a:r>
                        <a:rPr lang="fr-FR" b="1" dirty="0" smtClean="0"/>
                        <a:t>Vérifier</a:t>
                      </a:r>
                      <a:r>
                        <a:rPr lang="fr-FR" dirty="0" smtClean="0"/>
                        <a:t>, document en main</a:t>
                      </a:r>
                      <a:endParaRPr lang="fr-FR"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smtClean="0"/>
                        <a:t>Dérivation de bases externes</a:t>
                      </a:r>
                      <a:endParaRPr lang="fr-FR"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smtClean="0"/>
                        <a:t>n</a:t>
                      </a:r>
                      <a:r>
                        <a:rPr lang="fr-FR" dirty="0" smtClean="0"/>
                        <a:t>otices en</a:t>
                      </a:r>
                      <a:r>
                        <a:rPr lang="fr-FR" baseline="0" dirty="0" smtClean="0"/>
                        <a:t> Marc21</a:t>
                      </a:r>
                    </a:p>
                    <a:p>
                      <a:pPr marL="0" marR="0" lvl="0" indent="0" algn="l" defTabSz="914400" rtl="0" eaLnBrk="1" fontAlgn="auto" latinLnBrk="0" hangingPunct="1">
                        <a:lnSpc>
                          <a:spcPct val="100000"/>
                        </a:lnSpc>
                        <a:spcBef>
                          <a:spcPts val="0"/>
                        </a:spcBef>
                        <a:spcAft>
                          <a:spcPts val="0"/>
                        </a:spcAft>
                        <a:buClrTx/>
                        <a:buSzTx/>
                        <a:buFontTx/>
                        <a:buNone/>
                        <a:tabLst/>
                        <a:defRPr/>
                      </a:pPr>
                      <a:r>
                        <a:rPr lang="fr-FR" u="sng" baseline="0" dirty="0" smtClean="0"/>
                        <a:t>non conformes à RDA</a:t>
                      </a:r>
                      <a:endParaRPr lang="fr-FR" u="sng" dirty="0" smtClean="0"/>
                    </a:p>
                  </a:txBody>
                  <a:tcPr/>
                </a:tc>
                <a:tc>
                  <a:txBody>
                    <a:bodyPr/>
                    <a:lstStyle/>
                    <a:p>
                      <a:pPr algn="ctr"/>
                      <a:r>
                        <a:rPr lang="fr-FR" dirty="0" smtClean="0"/>
                        <a:t>260 </a:t>
                      </a:r>
                      <a:r>
                        <a:rPr lang="fr-FR" dirty="0" smtClean="0">
                          <a:sym typeface="Wingdings" panose="05000000000000000000" pitchFamily="2" charset="2"/>
                        </a:rPr>
                        <a:t> 210</a:t>
                      </a:r>
                      <a:endParaRPr lang="fr-FR" dirty="0"/>
                    </a:p>
                  </a:txBody>
                  <a:tcPr/>
                </a:tc>
                <a:tc>
                  <a:txBody>
                    <a:bodyPr/>
                    <a:lstStyle/>
                    <a:p>
                      <a:r>
                        <a:rPr lang="fr-FR" b="1" dirty="0" smtClean="0"/>
                        <a:t>Transformer</a:t>
                      </a:r>
                      <a:r>
                        <a:rPr lang="fr-FR" b="1" baseline="0" dirty="0" smtClean="0"/>
                        <a:t> la zone</a:t>
                      </a:r>
                      <a:r>
                        <a:rPr lang="fr-FR" dirty="0" smtClean="0"/>
                        <a:t>, document en main</a:t>
                      </a:r>
                      <a:endParaRPr lang="fr-FR" dirty="0"/>
                    </a:p>
                  </a:txBody>
                  <a:tcPr/>
                </a:tc>
              </a:tr>
            </a:tbl>
          </a:graphicData>
        </a:graphic>
      </p:graphicFrame>
      <p:sp>
        <p:nvSpPr>
          <p:cNvPr id="5" name="ZoneTexte 4"/>
          <p:cNvSpPr txBox="1"/>
          <p:nvPr/>
        </p:nvSpPr>
        <p:spPr>
          <a:xfrm>
            <a:off x="2588428" y="862866"/>
            <a:ext cx="4032448" cy="584775"/>
          </a:xfrm>
          <a:prstGeom prst="rect">
            <a:avLst/>
          </a:prstGeom>
          <a:noFill/>
        </p:spPr>
        <p:txBody>
          <a:bodyPr wrap="square" rtlCol="0">
            <a:spAutoFit/>
          </a:bodyPr>
          <a:lstStyle/>
          <a:p>
            <a:r>
              <a:rPr lang="fr-FR" sz="3200" b="1" dirty="0" smtClean="0"/>
              <a:t>Imports et dérivations</a:t>
            </a:r>
            <a:endParaRPr lang="fr-FR" sz="3200" b="1"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123728" y="5805264"/>
            <a:ext cx="5367523" cy="936104"/>
          </a:xfrm>
          <a:prstGeom prst="rect">
            <a:avLst/>
          </a:prstGeom>
          <a:solidFill>
            <a:schemeClr val="accent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Toute modification ou correction doit être faite</a:t>
            </a:r>
            <a:r>
              <a:rPr lang="fr-FR" sz="2000" dirty="0"/>
              <a:t> </a:t>
            </a:r>
            <a:r>
              <a:rPr lang="fr-FR" sz="2000" dirty="0" smtClean="0"/>
              <a:t>avec </a:t>
            </a:r>
            <a:r>
              <a:rPr lang="fr-FR" sz="2000" b="1" u="sng" dirty="0"/>
              <a:t>le document en main</a:t>
            </a:r>
          </a:p>
        </p:txBody>
      </p:sp>
    </p:spTree>
    <p:extLst>
      <p:ext uri="{BB962C8B-B14F-4D97-AF65-F5344CB8AC3E}">
        <p14:creationId xmlns:p14="http://schemas.microsoft.com/office/powerpoint/2010/main" val="18095965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chemeClr val="accent4">
                    <a:lumMod val="75000"/>
                  </a:schemeClr>
                </a:solidFill>
              </a:rPr>
              <a:t>Consignes </a:t>
            </a:r>
            <a:r>
              <a:rPr lang="fr-FR" sz="4000" b="1" dirty="0" err="1" smtClean="0">
                <a:solidFill>
                  <a:schemeClr val="accent4">
                    <a:lumMod val="75000"/>
                  </a:schemeClr>
                </a:solidFill>
              </a:rPr>
              <a:t>Sudoc</a:t>
            </a:r>
            <a:endParaRPr lang="fr-FR" sz="4000" b="1" dirty="0">
              <a:solidFill>
                <a:schemeClr val="accent4">
                  <a:lumMod val="75000"/>
                </a:schemeClr>
              </a:solidFill>
            </a:endParaRPr>
          </a:p>
        </p:txBody>
      </p:sp>
      <p:sp>
        <p:nvSpPr>
          <p:cNvPr id="3" name="Espace réservé du contenu 2"/>
          <p:cNvSpPr>
            <a:spLocks noGrp="1"/>
          </p:cNvSpPr>
          <p:nvPr>
            <p:ph idx="1"/>
          </p:nvPr>
        </p:nvSpPr>
        <p:spPr/>
        <p:txBody>
          <a:bodyPr/>
          <a:lstStyle/>
          <a:p>
            <a:pPr marL="0" indent="0" algn="ctr">
              <a:buNone/>
            </a:pPr>
            <a:r>
              <a:rPr lang="fr-FR" sz="2800" b="1" dirty="0" smtClean="0"/>
              <a:t>Pour </a:t>
            </a:r>
            <a:r>
              <a:rPr lang="fr-FR" sz="2800" b="1" dirty="0"/>
              <a:t>les notices déjà </a:t>
            </a:r>
            <a:r>
              <a:rPr lang="fr-FR" sz="2800" b="1" dirty="0" smtClean="0"/>
              <a:t>présentes</a:t>
            </a:r>
          </a:p>
          <a:p>
            <a:pPr lvl="1"/>
            <a:endParaRPr lang="fr-FR" sz="2400" dirty="0" smtClean="0"/>
          </a:p>
          <a:p>
            <a:pPr lvl="1">
              <a:buFont typeface="Arial" panose="020B0604020202020204" pitchFamily="34" charset="0"/>
              <a:buChar char="•"/>
            </a:pPr>
            <a:r>
              <a:rPr lang="fr-FR" sz="2400" dirty="0" smtClean="0"/>
              <a:t>si </a:t>
            </a:r>
            <a:r>
              <a:rPr lang="fr-FR" sz="2400" dirty="0"/>
              <a:t>des éléments nouveaux </a:t>
            </a:r>
            <a:r>
              <a:rPr lang="fr-FR" sz="2400" dirty="0" smtClean="0"/>
              <a:t>nécessitent </a:t>
            </a:r>
            <a:r>
              <a:rPr lang="fr-FR" sz="2400" dirty="0"/>
              <a:t>une mise à jour des éléments de l’adresse </a:t>
            </a:r>
            <a:r>
              <a:rPr lang="fr-FR" sz="2400" dirty="0" smtClean="0"/>
              <a:t>bibliographique</a:t>
            </a:r>
            <a:r>
              <a:rPr lang="fr-FR" sz="2400" dirty="0"/>
              <a:t> (en cas de retirage par exemple)</a:t>
            </a:r>
            <a:r>
              <a:rPr lang="fr-FR" sz="2400" dirty="0" smtClean="0"/>
              <a:t>, </a:t>
            </a:r>
            <a:r>
              <a:rPr lang="fr-FR" sz="2400" b="1" dirty="0"/>
              <a:t>la transformation de la zone 210 en </a:t>
            </a:r>
            <a:r>
              <a:rPr lang="fr-FR" sz="2400" b="1" dirty="0" smtClean="0"/>
              <a:t>214 </a:t>
            </a:r>
            <a:r>
              <a:rPr lang="fr-FR" sz="2400" b="1" dirty="0"/>
              <a:t>est </a:t>
            </a:r>
            <a:r>
              <a:rPr lang="fr-FR" sz="2400" b="1" u="sng" dirty="0" smtClean="0"/>
              <a:t>obligatoire.</a:t>
            </a:r>
            <a:endParaRPr lang="fr-FR" b="1" u="sng" dirty="0"/>
          </a:p>
          <a:p>
            <a:pPr lvl="1">
              <a:buFont typeface="Arial" panose="020B0604020202020204" pitchFamily="34" charset="0"/>
              <a:buChar char="•"/>
            </a:pPr>
            <a:r>
              <a:rPr lang="fr-FR" sz="2400" dirty="0" smtClean="0"/>
              <a:t>Dans les autres cas, il </a:t>
            </a:r>
            <a:r>
              <a:rPr lang="fr-FR" sz="2400" dirty="0"/>
              <a:t>n’est pas </a:t>
            </a:r>
            <a:r>
              <a:rPr lang="fr-FR" sz="2400" dirty="0" smtClean="0"/>
              <a:t>obligatoire </a:t>
            </a:r>
            <a:r>
              <a:rPr lang="fr-FR" sz="2400" dirty="0"/>
              <a:t>(mais </a:t>
            </a:r>
            <a:r>
              <a:rPr lang="fr-FR" sz="2400" dirty="0" smtClean="0"/>
              <a:t>il n’est pas </a:t>
            </a:r>
            <a:r>
              <a:rPr lang="fr-FR" sz="2400" dirty="0"/>
              <a:t>interdit) de les modifier.</a:t>
            </a:r>
            <a:endParaRPr lang="fr-FR" dirty="0"/>
          </a:p>
          <a:p>
            <a:endParaRPr lang="fr-F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90756" y="48607"/>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051720" y="5179705"/>
            <a:ext cx="5367523" cy="936104"/>
          </a:xfrm>
          <a:prstGeom prst="rect">
            <a:avLst/>
          </a:prstGeom>
          <a:solidFill>
            <a:schemeClr val="accent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Toute modification doit être faite</a:t>
            </a:r>
            <a:r>
              <a:rPr lang="fr-FR" sz="2400" dirty="0"/>
              <a:t> </a:t>
            </a:r>
            <a:endParaRPr lang="fr-FR" sz="2400" dirty="0" smtClean="0"/>
          </a:p>
          <a:p>
            <a:pPr algn="ctr"/>
            <a:r>
              <a:rPr lang="fr-FR" sz="2400" dirty="0" smtClean="0"/>
              <a:t>avec </a:t>
            </a:r>
            <a:r>
              <a:rPr lang="fr-FR" sz="2400" b="1" u="sng" dirty="0" smtClean="0"/>
              <a:t>le </a:t>
            </a:r>
            <a:r>
              <a:rPr lang="fr-FR" sz="2400" b="1" u="sng" dirty="0"/>
              <a:t>document en main</a:t>
            </a:r>
          </a:p>
        </p:txBody>
      </p:sp>
    </p:spTree>
    <p:extLst>
      <p:ext uri="{BB962C8B-B14F-4D97-AF65-F5344CB8AC3E}">
        <p14:creationId xmlns:p14="http://schemas.microsoft.com/office/powerpoint/2010/main" val="10480878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844" y="-90591"/>
            <a:ext cx="8229600" cy="975678"/>
          </a:xfrm>
        </p:spPr>
        <p:txBody>
          <a:bodyPr>
            <a:normAutofit/>
          </a:bodyPr>
          <a:lstStyle/>
          <a:p>
            <a:r>
              <a:rPr lang="fr-FR" sz="3600" b="1" dirty="0" smtClean="0">
                <a:solidFill>
                  <a:schemeClr val="accent4">
                    <a:lumMod val="75000"/>
                  </a:schemeClr>
                </a:solidFill>
              </a:rPr>
              <a:t>Consigne </a:t>
            </a:r>
            <a:r>
              <a:rPr lang="fr-FR" sz="3600" b="1" dirty="0" err="1" smtClean="0">
                <a:solidFill>
                  <a:schemeClr val="accent4">
                    <a:lumMod val="75000"/>
                  </a:schemeClr>
                </a:solidFill>
              </a:rPr>
              <a:t>Sudoc</a:t>
            </a:r>
            <a:endParaRPr lang="fr-FR" sz="3600" b="1" dirty="0">
              <a:solidFill>
                <a:schemeClr val="accent4">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039939394"/>
              </p:ext>
            </p:extLst>
          </p:nvPr>
        </p:nvGraphicFramePr>
        <p:xfrm>
          <a:off x="457200" y="1234440"/>
          <a:ext cx="8229600" cy="5394960"/>
        </p:xfrm>
        <a:graphic>
          <a:graphicData uri="http://schemas.openxmlformats.org/drawingml/2006/table">
            <a:tbl>
              <a:tblPr firstRow="1" bandRow="1">
                <a:effectLst>
                  <a:outerShdw blurRad="50800" dist="38100" dir="18900000" algn="bl" rotWithShape="0">
                    <a:prstClr val="black">
                      <a:alpha val="40000"/>
                    </a:prstClr>
                  </a:outerShdw>
                </a:effectLst>
                <a:tableStyleId>{5C22544A-7EE6-4342-B048-85BDC9FD1C3A}</a:tableStyleId>
              </a:tblPr>
              <a:tblGrid>
                <a:gridCol w="3158681"/>
                <a:gridCol w="5070919"/>
              </a:tblGrid>
              <a:tr h="365760">
                <a:tc>
                  <a:txBody>
                    <a:bodyPr/>
                    <a:lstStyle/>
                    <a:p>
                      <a:r>
                        <a:rPr lang="fr-FR" dirty="0" smtClean="0"/>
                        <a:t>Je veux …</a:t>
                      </a:r>
                      <a:endParaRPr lang="fr-FR" dirty="0"/>
                    </a:p>
                  </a:txBody>
                  <a:tcPr/>
                </a:tc>
                <a:tc>
                  <a:txBody>
                    <a:bodyPr/>
                    <a:lstStyle/>
                    <a:p>
                      <a:pPr algn="ctr"/>
                      <a:r>
                        <a:rPr lang="fr-FR" dirty="0" smtClean="0"/>
                        <a:t>Actions dans </a:t>
                      </a:r>
                      <a:r>
                        <a:rPr lang="fr-FR" dirty="0" err="1" smtClean="0"/>
                        <a:t>winibw</a:t>
                      </a:r>
                      <a:endParaRPr lang="fr-FR" dirty="0"/>
                    </a:p>
                  </a:txBody>
                  <a:tcPr/>
                </a:tc>
              </a:tr>
              <a:tr h="370840">
                <a:tc>
                  <a:txBody>
                    <a:bodyPr/>
                    <a:lstStyle/>
                    <a:p>
                      <a:r>
                        <a:rPr lang="fr-FR" sz="1500" b="1" dirty="0" smtClean="0"/>
                        <a:t>créer </a:t>
                      </a:r>
                      <a:r>
                        <a:rPr lang="fr-FR" sz="1500" b="0" dirty="0" smtClean="0"/>
                        <a:t>une notice</a:t>
                      </a:r>
                      <a:endParaRPr lang="fr-FR" sz="1500" b="0" dirty="0"/>
                    </a:p>
                  </a:txBody>
                  <a:tcPr/>
                </a:tc>
                <a:tc>
                  <a:txBody>
                    <a:bodyPr/>
                    <a:lstStyle/>
                    <a:p>
                      <a:pPr marL="285750" indent="-285750" algn="l">
                        <a:buFont typeface="Arial" panose="020B0604020202020204" pitchFamily="34" charset="0"/>
                        <a:buChar char="•"/>
                      </a:pPr>
                      <a:r>
                        <a:rPr lang="fr-FR" sz="1500" dirty="0" smtClean="0"/>
                        <a:t>utiliser les scripts de création</a:t>
                      </a:r>
                      <a:endParaRPr lang="fr-FR" sz="1500" baseline="0" dirty="0" smtClean="0"/>
                    </a:p>
                    <a:p>
                      <a:pPr marL="285750" indent="-285750" algn="l">
                        <a:buFont typeface="Arial" panose="020B0604020202020204" pitchFamily="34" charset="0"/>
                        <a:buChar char="•"/>
                      </a:pPr>
                      <a:r>
                        <a:rPr lang="fr-FR" sz="1500" baseline="0" dirty="0" smtClean="0"/>
                        <a:t>ajouter le code en 183</a:t>
                      </a:r>
                    </a:p>
                    <a:p>
                      <a:pPr marL="285750" indent="-285750" algn="l">
                        <a:buFont typeface="Arial" panose="020B0604020202020204" pitchFamily="34" charset="0"/>
                        <a:buChar char="•"/>
                      </a:pPr>
                      <a:r>
                        <a:rPr lang="fr-FR" sz="1500" baseline="0" dirty="0" smtClean="0"/>
                        <a:t>compléter la 214</a:t>
                      </a:r>
                    </a:p>
                    <a:p>
                      <a:pPr marL="285750" indent="-285750" algn="l">
                        <a:buFont typeface="Arial" panose="020B0604020202020204" pitchFamily="34" charset="0"/>
                        <a:buChar char="•"/>
                      </a:pPr>
                      <a:endParaRPr lang="fr-FR" sz="1500" dirty="0"/>
                    </a:p>
                  </a:txBody>
                  <a:tcPr/>
                </a:tc>
              </a:tr>
              <a:tr h="370840">
                <a:tc>
                  <a:txBody>
                    <a:bodyPr/>
                    <a:lstStyle/>
                    <a:p>
                      <a:r>
                        <a:rPr lang="fr-FR" sz="1500" b="1" dirty="0" smtClean="0"/>
                        <a:t>dériver</a:t>
                      </a:r>
                      <a:r>
                        <a:rPr lang="fr-FR" sz="1500" baseline="0" dirty="0" smtClean="0"/>
                        <a:t> une notice d’une base externe</a:t>
                      </a:r>
                      <a:endParaRPr lang="fr-FR" sz="1500" dirty="0"/>
                    </a:p>
                  </a:txBody>
                  <a:tcPr/>
                </a:tc>
                <a:tc>
                  <a:txBody>
                    <a:bodyPr/>
                    <a:lstStyle/>
                    <a:p>
                      <a:pPr marL="285750" indent="-285750" algn="l">
                        <a:buFont typeface="Arial" panose="020B0604020202020204" pitchFamily="34" charset="0"/>
                        <a:buChar char="•"/>
                      </a:pPr>
                      <a:r>
                        <a:rPr lang="fr-FR" sz="1500" dirty="0" smtClean="0"/>
                        <a:t>copier la notice en base de production (F5)</a:t>
                      </a:r>
                    </a:p>
                    <a:p>
                      <a:pPr marL="285750" indent="-285750" algn="l">
                        <a:buFont typeface="Arial" panose="020B0604020202020204" pitchFamily="34" charset="0"/>
                        <a:buChar char="•"/>
                      </a:pPr>
                      <a:r>
                        <a:rPr lang="fr-FR" sz="1500" dirty="0" smtClean="0"/>
                        <a:t>ajouter la 183</a:t>
                      </a:r>
                    </a:p>
                    <a:p>
                      <a:pPr marL="285750" indent="-285750" algn="l">
                        <a:buFont typeface="Arial" panose="020B0604020202020204" pitchFamily="34" charset="0"/>
                        <a:buChar char="•"/>
                      </a:pPr>
                      <a:r>
                        <a:rPr lang="fr-FR" sz="1500" baseline="0" dirty="0" smtClean="0"/>
                        <a:t>v</a:t>
                      </a:r>
                      <a:r>
                        <a:rPr lang="fr-FR" sz="1500" dirty="0" smtClean="0"/>
                        <a:t>érifier la 214 et corriger/convertir si nécessaire</a:t>
                      </a:r>
                    </a:p>
                    <a:p>
                      <a:pPr marL="285750" indent="-285750" algn="l">
                        <a:buFont typeface="Arial" panose="020B0604020202020204" pitchFamily="34" charset="0"/>
                        <a:buChar char="•"/>
                      </a:pPr>
                      <a:endParaRPr lang="fr-FR" sz="1500" dirty="0"/>
                    </a:p>
                  </a:txBody>
                  <a:tcPr/>
                </a:tc>
              </a:tr>
              <a:tr h="370840">
                <a:tc>
                  <a:txBody>
                    <a:bodyPr/>
                    <a:lstStyle/>
                    <a:p>
                      <a:r>
                        <a:rPr lang="fr-FR" sz="1500" b="1" dirty="0" smtClean="0"/>
                        <a:t>fusionner</a:t>
                      </a:r>
                      <a:r>
                        <a:rPr lang="fr-FR" sz="1500" dirty="0" smtClean="0"/>
                        <a:t> une notice</a:t>
                      </a:r>
                      <a:endParaRPr lang="fr-FR" sz="15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baseline="0" dirty="0" smtClean="0"/>
                        <a:t>Au préalable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baseline="0" dirty="0" smtClean="0"/>
                        <a:t>ajouter la 183 dans la notice préférée</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smtClean="0"/>
                        <a:t>si la notice à fusionner contient une 214 et la notice préférée une 210, transformer</a:t>
                      </a:r>
                      <a:r>
                        <a:rPr lang="fr-FR" sz="1500" baseline="0" dirty="0" smtClean="0"/>
                        <a:t> celle-ci en 214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500" baseline="0" dirty="0" smtClean="0"/>
                    </a:p>
                  </a:txBody>
                  <a:tcPr/>
                </a:tc>
              </a:tr>
              <a:tr h="370840">
                <a:tc>
                  <a:txBody>
                    <a:bodyPr/>
                    <a:lstStyle/>
                    <a:p>
                      <a:r>
                        <a:rPr lang="fr-FR" sz="1500" b="1" dirty="0" smtClean="0"/>
                        <a:t>transformer</a:t>
                      </a:r>
                      <a:r>
                        <a:rPr lang="fr-FR" sz="1500" dirty="0" smtClean="0"/>
                        <a:t> une notice</a:t>
                      </a:r>
                      <a:endParaRPr lang="fr-FR" sz="1500" dirty="0"/>
                    </a:p>
                  </a:txBody>
                  <a:tcPr/>
                </a:tc>
                <a:tc>
                  <a:txBody>
                    <a:bodyPr/>
                    <a:lstStyle/>
                    <a:p>
                      <a:pPr marL="285750" indent="-285750" algn="l">
                        <a:buFont typeface="Arial" panose="020B0604020202020204" pitchFamily="34" charset="0"/>
                        <a:buChar char="•"/>
                      </a:pPr>
                      <a:r>
                        <a:rPr lang="fr-FR" sz="1500" dirty="0" smtClean="0"/>
                        <a:t>utiliser le script de transformation</a:t>
                      </a:r>
                      <a:endParaRPr lang="fr-FR" sz="1500" baseline="0" dirty="0" smtClean="0"/>
                    </a:p>
                    <a:p>
                      <a:pPr marL="285750" indent="-285750" algn="l">
                        <a:buFont typeface="Arial" panose="020B0604020202020204" pitchFamily="34" charset="0"/>
                        <a:buChar char="•"/>
                      </a:pPr>
                      <a:r>
                        <a:rPr lang="fr-FR" sz="1500" baseline="0" dirty="0" smtClean="0"/>
                        <a:t>ajouter le code en 183</a:t>
                      </a:r>
                    </a:p>
                    <a:p>
                      <a:pPr marL="285750" indent="-285750" algn="l">
                        <a:buFont typeface="Arial" panose="020B0604020202020204" pitchFamily="34" charset="0"/>
                        <a:buChar char="•"/>
                      </a:pPr>
                      <a:r>
                        <a:rPr lang="fr-FR" sz="1500" baseline="0" dirty="0" smtClean="0"/>
                        <a:t>compléter la 214</a:t>
                      </a:r>
                    </a:p>
                    <a:p>
                      <a:pPr marL="285750" indent="-285750" algn="l">
                        <a:buFont typeface="Arial" panose="020B0604020202020204" pitchFamily="34" charset="0"/>
                        <a:buChar char="•"/>
                      </a:pPr>
                      <a:endParaRPr lang="fr-FR" sz="1500" dirty="0" smtClean="0"/>
                    </a:p>
                  </a:txBody>
                  <a:tcPr/>
                </a:tc>
              </a:tr>
              <a:tr h="370840">
                <a:tc>
                  <a:txBody>
                    <a:bodyPr/>
                    <a:lstStyle/>
                    <a:p>
                      <a:r>
                        <a:rPr lang="fr-FR" sz="1500" b="1" dirty="0" smtClean="0"/>
                        <a:t>modifier</a:t>
                      </a:r>
                      <a:r>
                        <a:rPr lang="fr-FR" sz="1500" baseline="0" dirty="0" smtClean="0"/>
                        <a:t> une notice</a:t>
                      </a:r>
                      <a:endParaRPr lang="fr-FR" sz="15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smtClean="0"/>
                        <a:t>ajouter la 183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500" dirty="0" smtClean="0"/>
                        <a:t>Si la</a:t>
                      </a:r>
                      <a:r>
                        <a:rPr lang="fr-FR" sz="1500" baseline="0" dirty="0" smtClean="0"/>
                        <a:t> zone de l’adresse doit être modifiée, transformer la 210 en 214 (</a:t>
                      </a:r>
                      <a:r>
                        <a:rPr lang="fr-FR" sz="1500" u="sng" baseline="0" dirty="0" smtClean="0"/>
                        <a:t>à condition d’avoir la ressource en main</a:t>
                      </a:r>
                      <a:r>
                        <a:rPr lang="fr-FR" sz="1500" baseline="0" dirty="0" smtClean="0"/>
                        <a:t>)</a:t>
                      </a:r>
                      <a:endParaRPr lang="fr-FR" sz="1500" dirty="0" smtClean="0"/>
                    </a:p>
                  </a:txBody>
                  <a:tcPr/>
                </a:tc>
              </a:tr>
            </a:tbl>
          </a:graphicData>
        </a:graphic>
      </p:graphicFrame>
      <p:sp>
        <p:nvSpPr>
          <p:cNvPr id="5" name="ZoneTexte 4"/>
          <p:cNvSpPr txBox="1"/>
          <p:nvPr/>
        </p:nvSpPr>
        <p:spPr>
          <a:xfrm>
            <a:off x="1367644" y="683311"/>
            <a:ext cx="6408712" cy="584775"/>
          </a:xfrm>
          <a:prstGeom prst="rect">
            <a:avLst/>
          </a:prstGeom>
          <a:noFill/>
        </p:spPr>
        <p:txBody>
          <a:bodyPr wrap="square" rtlCol="0">
            <a:spAutoFit/>
          </a:bodyPr>
          <a:lstStyle/>
          <a:p>
            <a:pPr algn="ctr"/>
            <a:r>
              <a:rPr lang="fr-FR" sz="3200" b="1" dirty="0" smtClean="0"/>
              <a:t>Situations de catalogage</a:t>
            </a:r>
            <a:endParaRPr lang="fr-FR" sz="32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2400" y="0"/>
            <a:ext cx="792088" cy="76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581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4">
                    <a:lumMod val="75000"/>
                  </a:schemeClr>
                </a:solidFill>
              </a:rPr>
              <a:t>Type de support</a:t>
            </a:r>
            <a:endParaRPr lang="fr-FR" dirty="0">
              <a:solidFill>
                <a:schemeClr val="accent4">
                  <a:lumMod val="75000"/>
                </a:schemeClr>
              </a:solidFill>
            </a:endParaRPr>
          </a:p>
        </p:txBody>
      </p:sp>
    </p:spTree>
    <p:extLst>
      <p:ext uri="{BB962C8B-B14F-4D97-AF65-F5344CB8AC3E}">
        <p14:creationId xmlns:p14="http://schemas.microsoft.com/office/powerpoint/2010/main" val="1043794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endParaRPr lang="fr-FR" dirty="0"/>
          </a:p>
        </p:txBody>
      </p:sp>
      <p:sp>
        <p:nvSpPr>
          <p:cNvPr id="3" name="Espace réservé du contenu 2"/>
          <p:cNvSpPr>
            <a:spLocks noGrp="1"/>
          </p:cNvSpPr>
          <p:nvPr>
            <p:ph idx="1"/>
          </p:nvPr>
        </p:nvSpPr>
        <p:spPr>
          <a:xfrm>
            <a:off x="457200" y="1600200"/>
            <a:ext cx="8229600" cy="4997152"/>
          </a:xfrm>
        </p:spPr>
        <p:txBody>
          <a:bodyPr>
            <a:normAutofit fontScale="92500" lnSpcReduction="10000"/>
          </a:bodyPr>
          <a:lstStyle/>
          <a:p>
            <a:r>
              <a:rPr lang="fr-FR" dirty="0"/>
              <a:t>En 2016, deux éléments (</a:t>
            </a:r>
            <a:r>
              <a:rPr lang="fr-FR" dirty="0">
                <a:solidFill>
                  <a:schemeClr val="accent2">
                    <a:lumMod val="75000"/>
                  </a:schemeClr>
                </a:solidFill>
              </a:rPr>
              <a:t>Type de contenu</a:t>
            </a:r>
            <a:r>
              <a:rPr lang="fr-FR" dirty="0"/>
              <a:t> et </a:t>
            </a:r>
            <a:r>
              <a:rPr lang="fr-FR" dirty="0">
                <a:solidFill>
                  <a:schemeClr val="accent2">
                    <a:lumMod val="75000"/>
                  </a:schemeClr>
                </a:solidFill>
              </a:rPr>
              <a:t>Type de médiation</a:t>
            </a:r>
            <a:r>
              <a:rPr lang="fr-FR" dirty="0"/>
              <a:t>) ont remplacé l’ancienne </a:t>
            </a:r>
            <a:r>
              <a:rPr lang="fr-FR" i="1" dirty="0"/>
              <a:t>Indication générale du type de document</a:t>
            </a:r>
            <a:r>
              <a:rPr lang="fr-FR" dirty="0"/>
              <a:t> de l’ISBD. Plus précis, ils sont plus adaptés à la mise en place de </a:t>
            </a:r>
            <a:r>
              <a:rPr lang="fr-FR" dirty="0">
                <a:solidFill>
                  <a:schemeClr val="accent5">
                    <a:lumMod val="75000"/>
                  </a:schemeClr>
                </a:solidFill>
              </a:rPr>
              <a:t>facettes</a:t>
            </a:r>
            <a:r>
              <a:rPr lang="fr-FR" dirty="0"/>
              <a:t> dans une interface de recherche</a:t>
            </a:r>
            <a:r>
              <a:rPr lang="fr-FR" dirty="0" smtClean="0"/>
              <a:t>.</a:t>
            </a:r>
          </a:p>
          <a:p>
            <a:endParaRPr lang="fr-FR" dirty="0"/>
          </a:p>
          <a:p>
            <a:r>
              <a:rPr lang="fr-FR" dirty="0"/>
              <a:t>En avril 2017, un nouvel élément leur est associé : le </a:t>
            </a:r>
            <a:r>
              <a:rPr lang="fr-FR" dirty="0">
                <a:solidFill>
                  <a:schemeClr val="accent2">
                    <a:lumMod val="75000"/>
                  </a:schemeClr>
                </a:solidFill>
              </a:rPr>
              <a:t>Type de support</a:t>
            </a:r>
            <a:r>
              <a:rPr lang="fr-FR" dirty="0"/>
              <a:t>. </a:t>
            </a:r>
            <a:r>
              <a:rPr lang="fr-FR" dirty="0" smtClean="0"/>
              <a:t>Sans équivalent en ISBD</a:t>
            </a:r>
            <a:r>
              <a:rPr lang="fr-FR" dirty="0"/>
              <a:t>, il n’apparaîtra donc pas dans l’affichage </a:t>
            </a:r>
            <a:r>
              <a:rPr lang="fr-FR" dirty="0" smtClean="0"/>
              <a:t>« i » du </a:t>
            </a:r>
            <a:r>
              <a:rPr lang="fr-FR" dirty="0" err="1" smtClean="0"/>
              <a:t>Sudoc</a:t>
            </a:r>
            <a:r>
              <a:rPr lang="fr-FR" dirty="0" smtClean="0"/>
              <a:t>.</a:t>
            </a:r>
            <a:r>
              <a:rPr lang="fr-FR" dirty="0"/>
              <a:t/>
            </a:r>
            <a:br>
              <a:rPr lang="fr-FR" dirty="0"/>
            </a:br>
            <a:endParaRPr lang="fr-FR" dirty="0"/>
          </a:p>
        </p:txBody>
      </p:sp>
      <p:pic>
        <p:nvPicPr>
          <p:cNvPr id="4"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Tree>
    <p:extLst>
      <p:ext uri="{BB962C8B-B14F-4D97-AF65-F5344CB8AC3E}">
        <p14:creationId xmlns:p14="http://schemas.microsoft.com/office/powerpoint/2010/main" val="434569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fontScale="85000" lnSpcReduction="20000"/>
          </a:bodyPr>
          <a:lstStyle/>
          <a:p>
            <a:pPr marL="0" indent="0">
              <a:buNone/>
            </a:pPr>
            <a:r>
              <a:rPr lang="fr-FR" sz="4600" b="1" dirty="0" smtClean="0">
                <a:solidFill>
                  <a:srgbClr val="C00000"/>
                </a:solidFill>
              </a:rPr>
              <a:t>RDA-FR</a:t>
            </a:r>
          </a:p>
          <a:p>
            <a:pPr marL="0" indent="0">
              <a:buNone/>
            </a:pPr>
            <a:endParaRPr lang="fr-FR" dirty="0" smtClean="0"/>
          </a:p>
          <a:p>
            <a:pPr algn="just">
              <a:buFont typeface="Wingdings" panose="05000000000000000000" pitchFamily="2" charset="2"/>
              <a:buChar char="§"/>
            </a:pPr>
            <a:r>
              <a:rPr lang="fr-FR" dirty="0" smtClean="0">
                <a:solidFill>
                  <a:srgbClr val="C00000"/>
                </a:solidFill>
              </a:rPr>
              <a:t>Élément fondamental </a:t>
            </a:r>
          </a:p>
          <a:p>
            <a:pPr algn="just">
              <a:buFont typeface="Wingdings" panose="05000000000000000000" pitchFamily="2" charset="2"/>
              <a:buChar char="§"/>
            </a:pPr>
            <a:r>
              <a:rPr lang="fr-FR" u="sng" dirty="0" smtClean="0"/>
              <a:t>Champ </a:t>
            </a:r>
            <a:r>
              <a:rPr lang="fr-FR" u="sng" dirty="0"/>
              <a:t>d’application</a:t>
            </a:r>
            <a:r>
              <a:rPr lang="fr-FR" dirty="0"/>
              <a:t> : </a:t>
            </a:r>
            <a:r>
              <a:rPr lang="fr-FR" dirty="0" smtClean="0"/>
              <a:t>le </a:t>
            </a:r>
            <a:r>
              <a:rPr lang="fr-FR" dirty="0"/>
              <a:t>type de support est une catégorisation reflétant le support de la ressource, correspondant au type de dispositif de médiation requis pour visionner, faire fonctionner, faire défiler, etc. le contenu d’une ressource.</a:t>
            </a:r>
            <a:endParaRPr lang="fr-FR" dirty="0" smtClean="0"/>
          </a:p>
          <a:p>
            <a:pPr algn="just">
              <a:buFont typeface="Wingdings" panose="05000000000000000000" pitchFamily="2" charset="2"/>
              <a:buChar char="§"/>
            </a:pPr>
            <a:endParaRPr lang="fr-FR" dirty="0" smtClean="0"/>
          </a:p>
          <a:p>
            <a:pPr algn="just">
              <a:buFont typeface="Wingdings" panose="05000000000000000000" pitchFamily="2" charset="2"/>
              <a:buChar char="§"/>
            </a:pPr>
            <a:r>
              <a:rPr lang="fr-FR" dirty="0" smtClean="0"/>
              <a:t> </a:t>
            </a:r>
            <a:r>
              <a:rPr lang="fr-FR" u="sng" dirty="0" smtClean="0"/>
              <a:t>Sources</a:t>
            </a:r>
            <a:r>
              <a:rPr lang="fr-FR" dirty="0" smtClean="0"/>
              <a:t> </a:t>
            </a:r>
            <a:r>
              <a:rPr lang="fr-FR" dirty="0"/>
              <a:t>: l</a:t>
            </a:r>
            <a:r>
              <a:rPr lang="fr-FR" dirty="0" smtClean="0"/>
              <a:t>a </a:t>
            </a:r>
            <a:r>
              <a:rPr lang="fr-FR" dirty="0"/>
              <a:t>ressource elle-même (y compris </a:t>
            </a:r>
            <a:r>
              <a:rPr lang="fr-FR" dirty="0" smtClean="0"/>
              <a:t>le </a:t>
            </a:r>
            <a:r>
              <a:rPr lang="fr-FR" dirty="0"/>
              <a:t>conteneur). Au besoin, utiliser n’importe quelle autre source. </a:t>
            </a:r>
            <a:endParaRPr lang="fr-FR" dirty="0" smtClean="0"/>
          </a:p>
          <a:p>
            <a:pPr>
              <a:buFont typeface="Wingdings" panose="05000000000000000000" pitchFamily="2" charset="2"/>
              <a:buChar char="q"/>
            </a:pPr>
            <a:endParaRPr lang="fr-FR"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6702" cy="531574"/>
          </a:xfrm>
          <a:prstGeom prst="rect">
            <a:avLst/>
          </a:prstGeom>
        </p:spPr>
      </p:pic>
      <p:sp>
        <p:nvSpPr>
          <p:cNvPr id="5" name="ZoneTexte 4"/>
          <p:cNvSpPr txBox="1"/>
          <p:nvPr/>
        </p:nvSpPr>
        <p:spPr>
          <a:xfrm>
            <a:off x="0" y="0"/>
            <a:ext cx="996702" cy="923330"/>
          </a:xfrm>
          <a:prstGeom prst="rect">
            <a:avLst/>
          </a:prstGeom>
          <a:noFill/>
        </p:spPr>
        <p:txBody>
          <a:bodyPr wrap="square" rtlCol="0">
            <a:spAutoFit/>
          </a:bodyPr>
          <a:lstStyle/>
          <a:p>
            <a:r>
              <a:rPr lang="fr-FR" dirty="0"/>
              <a:t> </a:t>
            </a:r>
            <a:r>
              <a:rPr lang="fr-FR" dirty="0" smtClean="0"/>
              <a:t>                 </a:t>
            </a:r>
          </a:p>
          <a:p>
            <a:endParaRPr lang="fr-FR" b="1" dirty="0">
              <a:solidFill>
                <a:srgbClr val="C00000"/>
              </a:solidFill>
            </a:endParaRPr>
          </a:p>
          <a:p>
            <a:pPr algn="ctr"/>
            <a:r>
              <a:rPr lang="fr-FR" b="1" dirty="0" smtClean="0">
                <a:solidFill>
                  <a:srgbClr val="C00000"/>
                </a:solidFill>
              </a:rPr>
              <a:t>3.2</a:t>
            </a:r>
            <a:endParaRPr lang="fr-FR" b="1" dirty="0">
              <a:solidFill>
                <a:srgbClr val="C00000"/>
              </a:solidFill>
            </a:endParaRPr>
          </a:p>
        </p:txBody>
      </p:sp>
    </p:spTree>
    <p:extLst>
      <p:ext uri="{BB962C8B-B14F-4D97-AF65-F5344CB8AC3E}">
        <p14:creationId xmlns:p14="http://schemas.microsoft.com/office/powerpoint/2010/main" val="3864898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algn="just"/>
            <a:r>
              <a:rPr lang="fr-FR" dirty="0" smtClean="0"/>
              <a:t>Zone </a:t>
            </a:r>
            <a:r>
              <a:rPr lang="fr-FR" dirty="0" err="1" smtClean="0"/>
              <a:t>Unimarc</a:t>
            </a:r>
            <a:r>
              <a:rPr lang="fr-FR" dirty="0" smtClean="0"/>
              <a:t> </a:t>
            </a:r>
            <a:r>
              <a:rPr lang="fr-FR" dirty="0" smtClean="0">
                <a:solidFill>
                  <a:schemeClr val="tx2">
                    <a:lumMod val="60000"/>
                    <a:lumOff val="40000"/>
                  </a:schemeClr>
                </a:solidFill>
              </a:rPr>
              <a:t>183</a:t>
            </a:r>
          </a:p>
          <a:p>
            <a:pPr algn="just"/>
            <a:r>
              <a:rPr lang="fr-FR" dirty="0" smtClean="0"/>
              <a:t>Obligatoire, répétable</a:t>
            </a:r>
          </a:p>
          <a:p>
            <a:pPr algn="just"/>
            <a:r>
              <a:rPr lang="fr-FR" dirty="0" smtClean="0"/>
              <a:t>Liste fermée de valeurs</a:t>
            </a:r>
          </a:p>
          <a:p>
            <a:r>
              <a:rPr lang="fr-FR" dirty="0" smtClean="0"/>
              <a:t>Ne pas tenir compte du matériel d’accompagnement</a:t>
            </a:r>
          </a:p>
          <a:p>
            <a:r>
              <a:rPr lang="fr-FR" dirty="0" smtClean="0"/>
              <a:t>A la différence des zones 181 et 182, le code de sous-zone utilisé en 183 est un </a:t>
            </a:r>
            <a:r>
              <a:rPr lang="fr-FR" b="1" dirty="0" smtClean="0">
                <a:solidFill>
                  <a:srgbClr val="00B050"/>
                </a:solidFill>
              </a:rPr>
              <a:t>$a</a:t>
            </a:r>
          </a:p>
          <a:p>
            <a:pPr algn="just"/>
            <a:endParaRPr lang="fr-FR" dirty="0"/>
          </a:p>
        </p:txBody>
      </p:sp>
    </p:spTree>
    <p:extLst>
      <p:ext uri="{BB962C8B-B14F-4D97-AF65-F5344CB8AC3E}">
        <p14:creationId xmlns:p14="http://schemas.microsoft.com/office/powerpoint/2010/main" val="3994220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cap="all" dirty="0" smtClean="0">
                <a:solidFill>
                  <a:schemeClr val="accent4">
                    <a:lumMod val="75000"/>
                  </a:schemeClr>
                </a:solidFill>
              </a:rPr>
              <a:t>type </a:t>
            </a:r>
            <a:r>
              <a:rPr lang="fr-FR" b="1" cap="all" dirty="0">
                <a:solidFill>
                  <a:schemeClr val="accent4">
                    <a:lumMod val="75000"/>
                  </a:schemeClr>
                </a:solidFill>
              </a:rPr>
              <a:t>de support</a:t>
            </a:r>
          </a:p>
        </p:txBody>
      </p:sp>
      <p:sp>
        <p:nvSpPr>
          <p:cNvPr id="3" name="Espace réservé du contenu 2"/>
          <p:cNvSpPr>
            <a:spLocks noGrp="1"/>
          </p:cNvSpPr>
          <p:nvPr>
            <p:ph idx="1"/>
          </p:nvPr>
        </p:nvSpPr>
        <p:spPr>
          <a:xfrm>
            <a:off x="436118" y="1392210"/>
            <a:ext cx="8456362" cy="4997152"/>
          </a:xfrm>
        </p:spPr>
        <p:txBody>
          <a:bodyPr>
            <a:normAutofit/>
          </a:bodyPr>
          <a:lstStyle/>
          <a:p>
            <a:pPr marL="0" indent="0">
              <a:buNone/>
            </a:pPr>
            <a:endParaRPr lang="fr-FR" dirty="0" smtClean="0"/>
          </a:p>
          <a:p>
            <a:pPr algn="just"/>
            <a:r>
              <a:rPr lang="fr-FR" dirty="0" smtClean="0"/>
              <a:t>Zone </a:t>
            </a:r>
            <a:r>
              <a:rPr lang="fr-FR" dirty="0" err="1" smtClean="0"/>
              <a:t>Unimarc</a:t>
            </a:r>
            <a:r>
              <a:rPr lang="fr-FR" dirty="0" smtClean="0"/>
              <a:t> </a:t>
            </a:r>
            <a:r>
              <a:rPr lang="fr-FR" dirty="0" smtClean="0">
                <a:solidFill>
                  <a:schemeClr val="tx2">
                    <a:lumMod val="60000"/>
                    <a:lumOff val="40000"/>
                  </a:schemeClr>
                </a:solidFill>
              </a:rPr>
              <a:t>183</a:t>
            </a:r>
          </a:p>
          <a:p>
            <a:pPr algn="just"/>
            <a:r>
              <a:rPr lang="fr-FR" dirty="0" smtClean="0"/>
              <a:t>Obligatoire, répétable</a:t>
            </a:r>
          </a:p>
          <a:p>
            <a:pPr algn="just"/>
            <a:r>
              <a:rPr lang="fr-FR" dirty="0" smtClean="0"/>
              <a:t>Liste fermée </a:t>
            </a:r>
            <a:r>
              <a:rPr lang="fr-FR" dirty="0"/>
              <a:t>de </a:t>
            </a:r>
            <a:r>
              <a:rPr lang="fr-FR" dirty="0" smtClean="0"/>
              <a:t>valeurs</a:t>
            </a:r>
            <a:endParaRPr lang="fr-FR" dirty="0"/>
          </a:p>
          <a:p>
            <a:r>
              <a:rPr lang="fr-FR" dirty="0"/>
              <a:t>Ne pas tenir compte du matériel </a:t>
            </a:r>
            <a:r>
              <a:rPr lang="fr-FR" dirty="0" smtClean="0"/>
              <a:t>d’accompagnement</a:t>
            </a:r>
            <a:endParaRPr lang="fr-FR" dirty="0"/>
          </a:p>
        </p:txBody>
      </p:sp>
      <p:sp>
        <p:nvSpPr>
          <p:cNvPr id="6" name="ZoneTexte 5"/>
          <p:cNvSpPr txBox="1"/>
          <p:nvPr/>
        </p:nvSpPr>
        <p:spPr>
          <a:xfrm>
            <a:off x="0" y="5085184"/>
            <a:ext cx="9144000" cy="830997"/>
          </a:xfrm>
          <a:prstGeom prst="rect">
            <a:avLst/>
          </a:prstGeom>
          <a:noFill/>
        </p:spPr>
        <p:txBody>
          <a:bodyPr wrap="square" rtlCol="0">
            <a:spAutoFit/>
          </a:bodyPr>
          <a:lstStyle/>
          <a:p>
            <a:pPr algn="ctr"/>
            <a:r>
              <a:rPr lang="fr-FR" sz="4800" dirty="0">
                <a:solidFill>
                  <a:schemeClr val="accent1"/>
                </a:solidFill>
              </a:rPr>
              <a:t>183</a:t>
            </a:r>
            <a:r>
              <a:rPr lang="fr-FR" sz="4800" dirty="0"/>
              <a:t> </a:t>
            </a:r>
            <a:r>
              <a:rPr lang="fr-FR" sz="4800" dirty="0">
                <a:solidFill>
                  <a:schemeClr val="tx1">
                    <a:lumMod val="50000"/>
                    <a:lumOff val="50000"/>
                  </a:schemeClr>
                </a:solidFill>
              </a:rPr>
              <a:t>##</a:t>
            </a:r>
            <a:r>
              <a:rPr lang="fr-FR" sz="4800" dirty="0">
                <a:solidFill>
                  <a:srgbClr val="00B050"/>
                </a:solidFill>
              </a:rPr>
              <a:t>$</a:t>
            </a:r>
            <a:r>
              <a:rPr lang="fr-FR" sz="4800" dirty="0" smtClean="0">
                <a:solidFill>
                  <a:srgbClr val="00B050"/>
                </a:solidFill>
              </a:rPr>
              <a:t>P</a:t>
            </a:r>
            <a:r>
              <a:rPr lang="fr-FR" sz="4800" dirty="0">
                <a:solidFill>
                  <a:srgbClr val="1E2B62"/>
                </a:solidFill>
              </a:rPr>
              <a:t>01</a:t>
            </a:r>
            <a:r>
              <a:rPr lang="fr-FR" sz="4800" dirty="0" smtClean="0">
                <a:solidFill>
                  <a:srgbClr val="00B050"/>
                </a:solidFill>
              </a:rPr>
              <a:t>$a</a:t>
            </a:r>
            <a:r>
              <a:rPr lang="fr-FR" sz="4800" dirty="0" smtClean="0">
                <a:solidFill>
                  <a:srgbClr val="1E2B62"/>
                </a:solidFill>
              </a:rPr>
              <a:t>nga</a:t>
            </a:r>
            <a:endParaRPr lang="fr-FR" sz="4800" dirty="0"/>
          </a:p>
        </p:txBody>
      </p:sp>
      <p:sp>
        <p:nvSpPr>
          <p:cNvPr id="7" name="ZoneTexte 6"/>
          <p:cNvSpPr txBox="1"/>
          <p:nvPr/>
        </p:nvSpPr>
        <p:spPr>
          <a:xfrm>
            <a:off x="6512426" y="6204696"/>
            <a:ext cx="2505814" cy="369332"/>
          </a:xfrm>
          <a:prstGeom prst="rect">
            <a:avLst/>
          </a:prstGeom>
          <a:noFill/>
        </p:spPr>
        <p:txBody>
          <a:bodyPr wrap="none" rtlCol="0">
            <a:spAutoFit/>
          </a:bodyPr>
          <a:lstStyle/>
          <a:p>
            <a:r>
              <a:rPr lang="fr-FR" dirty="0" smtClean="0">
                <a:solidFill>
                  <a:schemeClr val="tx2">
                    <a:lumMod val="40000"/>
                    <a:lumOff val="60000"/>
                  </a:schemeClr>
                </a:solidFill>
              </a:rPr>
              <a:t>Code de type de support</a:t>
            </a:r>
            <a:endParaRPr lang="fr-FR" dirty="0">
              <a:solidFill>
                <a:schemeClr val="tx2">
                  <a:lumMod val="40000"/>
                  <a:lumOff val="60000"/>
                </a:schemeClr>
              </a:solidFill>
            </a:endParaRPr>
          </a:p>
        </p:txBody>
      </p:sp>
      <p:sp>
        <p:nvSpPr>
          <p:cNvPr id="11" name="Arc 10"/>
          <p:cNvSpPr/>
          <p:nvPr/>
        </p:nvSpPr>
        <p:spPr>
          <a:xfrm>
            <a:off x="6300192" y="5301208"/>
            <a:ext cx="648072" cy="1111057"/>
          </a:xfrm>
          <a:prstGeom prst="arc">
            <a:avLst>
              <a:gd name="adj1" fmla="val 5502360"/>
              <a:gd name="adj2" fmla="val 11317610"/>
            </a:avLst>
          </a:prstGeom>
          <a:ln>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634539" y="6204696"/>
            <a:ext cx="3698577" cy="369332"/>
          </a:xfrm>
          <a:prstGeom prst="rect">
            <a:avLst/>
          </a:prstGeom>
          <a:noFill/>
        </p:spPr>
        <p:txBody>
          <a:bodyPr wrap="none" rtlCol="0">
            <a:spAutoFit/>
          </a:bodyPr>
          <a:lstStyle/>
          <a:p>
            <a:r>
              <a:rPr lang="fr-FR" dirty="0" smtClean="0">
                <a:solidFill>
                  <a:schemeClr val="tx2">
                    <a:lumMod val="40000"/>
                    <a:lumOff val="60000"/>
                  </a:schemeClr>
                </a:solidFill>
              </a:rPr>
              <a:t>Numéro d’appariement avec 181/182</a:t>
            </a:r>
            <a:endParaRPr lang="fr-FR" dirty="0">
              <a:solidFill>
                <a:schemeClr val="tx2">
                  <a:lumMod val="40000"/>
                  <a:lumOff val="60000"/>
                </a:schemeClr>
              </a:solidFill>
            </a:endParaRPr>
          </a:p>
        </p:txBody>
      </p:sp>
      <p:sp>
        <p:nvSpPr>
          <p:cNvPr id="13" name="Arc 12"/>
          <p:cNvSpPr/>
          <p:nvPr/>
        </p:nvSpPr>
        <p:spPr>
          <a:xfrm>
            <a:off x="3635896" y="5110612"/>
            <a:ext cx="1296144" cy="1301654"/>
          </a:xfrm>
          <a:prstGeom prst="arc">
            <a:avLst>
              <a:gd name="adj1" fmla="val 6"/>
              <a:gd name="adj2" fmla="val 5870742"/>
            </a:avLst>
          </a:prstGeom>
          <a:ln>
            <a:headEnd type="triangle" w="lg" len="med"/>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29802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eu_x0020_de_x0020_la_x0020_formation xmlns="9cb235b8-7541-4a6e-b886-1bf4192805bd">Montpellier</Lieu_x0020_de_x0020_la_x0020_formation>
    <Exaged_DocName xmlns="$ListId:Supports3;" xsi:nil="true"/>
    <Etat_x0020_du_x0020_document xmlns="9cb235b8-7541-4a6e-b886-1bf4192805bd">Document préparatoire</Etat_x0020_du_x0020_document>
    <Nom_x0020_de_x0020_la_x0020_formation xmlns="9cb235b8-7541-4a6e-b886-1bf4192805bd">A renseigner</Nom_x0020_de_x0020_la_x0020_formation>
    <TRI xmlns="9cb235b8-7541-4a6e-b886-1bf4192805bd">RPA</TRI>
    <Tags xmlns="9cb235b8-7541-4a6e-b886-1bf4192805bd" xsi:nil="true"/>
    <Structure xmlns="9cb235b8-7541-4a6e-b886-1bf4192805bd">DSR - PFD</Structure>
    <Type_x0020_de_x0020_document_x0020_standard xmlns="9cb235b8-7541-4a6e-b886-1bf4192805bd">Diaporama Formation</Type_x0020_de_x0020_document_x0020_standard>
    <Année xmlns="9cb235b8-7541-4a6e-b886-1bf4192805bd">2017</Année>
    <N_x00b0__x0020_session xmlns="9cb235b8-7541-4a6e-b886-1bf4192805bd" xsi:nil="true"/>
    <_DCDateCreated xmlns="http://schemas.microsoft.com/sharepoint/v3/fields">2017-01-31T23:00:00+00:00</_DCDateCreated>
  </documentManagement>
</p:properties>
</file>

<file path=customXml/item2.xml><?xml version="1.0" encoding="utf-8"?>
<ct:contentTypeSchema xmlns:ct="http://schemas.microsoft.com/office/2006/metadata/contentType" xmlns:ma="http://schemas.microsoft.com/office/2006/metadata/properties/metaAttributes" ct:_="" ma:_="" ma:contentTypeName="Formation PPT" ma:contentTypeID="0x010100505AF35FDCA54D2FA379F261E520FD37003BA607584A07684089D0538041E4120804070802004495013D04E6D140B0554904C0AFA86A" ma:contentTypeVersion="56" ma:contentTypeDescription="" ma:contentTypeScope="" ma:versionID="dcfd5717662527a03e43707cf51fd92b">
  <xsd:schema xmlns:xsd="http://www.w3.org/2001/XMLSchema" xmlns:xs="http://www.w3.org/2001/XMLSchema" xmlns:p="http://schemas.microsoft.com/office/2006/metadata/properties" xmlns:ns2="9cb235b8-7541-4a6e-b886-1bf4192805bd" xmlns:ns3="http://schemas.microsoft.com/sharepoint/v3/fields" xmlns:ns4="$ListId:Supports3;" targetNamespace="http://schemas.microsoft.com/office/2006/metadata/properties" ma:root="true" ma:fieldsID="75b30a2f5286308b784a9bb56e7e1da4" ns2:_="" ns3:_="" ns4:_="">
    <xsd:import namespace="9cb235b8-7541-4a6e-b886-1bf4192805bd"/>
    <xsd:import namespace="http://schemas.microsoft.com/sharepoint/v3/fields"/>
    <xsd:import namespace="$ListId:Supports3;"/>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2:Année" minOccurs="0"/>
                <xsd:element ref="ns3:_DCDateCreated" minOccurs="0"/>
                <xsd:element ref="ns2:Tags" minOccurs="0"/>
                <xsd:element ref="ns2:Lieu_x0020_de_x0020_la_x0020_formation" minOccurs="0"/>
                <xsd:element ref="ns2:N_x00b0__x0020_session" minOccurs="0"/>
                <xsd:element ref="ns4:Exaged_DocName" minOccurs="0"/>
                <xsd:element ref="ns2:Nom_x0020_de_x0020_la_x0020_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BES"/>
          <xsd:enumeration value="ADBU"/>
          <xsd:enumeration value="AMUE"/>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HE"/>
          <xsd:enumeration value="AJL"/>
          <xsd:enumeration value="ALM"/>
          <xsd:enumeration value="ALP"/>
          <xsd:enumeration value="AMZ"/>
          <xsd:enumeration value="BBR"/>
          <xsd:enumeration value="BEB"/>
          <xsd:enumeration value="BDE"/>
          <xsd:enumeration value="BML"/>
          <xsd:enumeration value="BTS"/>
          <xsd:enumeration value="CAD"/>
          <xsd:enumeration value="CBD"/>
          <xsd:enumeration value="CCI"/>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ECU"/>
          <xsd:enumeration value="ECT"/>
          <xsd:enumeration value="EHR"/>
          <xsd:enumeration value="EMS"/>
          <xsd:enumeration value="ERM"/>
          <xsd:enumeration value="FBE"/>
          <xsd:enumeration value="FBT"/>
          <xsd:enumeration value="FCR"/>
          <xsd:enumeration value="FBR"/>
          <xsd:enumeration value="FML"/>
          <xsd:enumeration value="FPX"/>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D"/>
          <xsd:enumeration value="MPN"/>
          <xsd:enumeration value="MPR"/>
          <xsd:enumeration value="MPT"/>
          <xsd:enumeration value="MRX"/>
          <xsd:enumeration value="MSR"/>
          <xsd:enumeration value="MTE"/>
          <xsd:enumeration value="NBD"/>
          <xsd:enumeration value="NBT"/>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PE"/>
          <xsd:enumeration value="SPR"/>
          <xsd:enumeration value="SRY"/>
          <xsd:enumeration value="SSI"/>
          <xsd:enumeration value="TCN"/>
          <xsd:enumeration value="TDN"/>
          <xsd:enumeration value="TFU"/>
          <xsd:enumeration value="TMX"/>
          <xsd:enumeration value="VGO"/>
          <xsd:enumeration value="VSA"/>
          <xsd:enumeration value="YBN"/>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Rapport"/>
          <xsd:enumeration value="Rapport d'activité"/>
          <xsd:enumeration value="Rapport de présentation"/>
          <xsd:enumeration value="Reconduction"/>
          <xsd:enumeration value="Revue application"/>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Publié"/>
          <xsd:enumeration value="Périmé"/>
          <xsd:enumeration value="Version finale à conserver"/>
        </xsd:restriction>
      </xsd:simpleType>
    </xsd:element>
    <xsd:element name="Année" ma:index="6" nillable="true" ma:displayName="Année" ma:default="A renseigner" ma:format="Dropdown" ma:internalName="Ann_x00e9_e">
      <xsd:simpleType>
        <xsd:restriction base="dms:Choice">
          <xsd:enumeration value="A renseigner"/>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10" nillable="true" ma:displayName="Tags" ma:internalName="Tags">
      <xsd:simpleType>
        <xsd:restriction base="dms:Text">
          <xsd:maxLength value="255"/>
        </xsd:restriction>
      </xsd:simpleType>
    </xsd:element>
    <xsd:element name="Lieu_x0020_de_x0020_la_x0020_formation" ma:index="11" nillable="true" ma:displayName="Lieu de la formation" ma:default="A renseigner" ma:format="Dropdown" ma:internalName="Lieu_x0020_de_x0020_la_x0020_formation">
      <xsd:simpleType>
        <xsd:restriction base="dms:Choice">
          <xsd:enumeration value="A renseigner"/>
          <xsd:enumeration value="Montpellier"/>
          <xsd:enumeration value="Paris"/>
        </xsd:restriction>
      </xsd:simpleType>
    </xsd:element>
    <xsd:element name="N_x00b0__x0020_session" ma:index="12" nillable="true" ma:displayName="N° session" ma:internalName="N_x00B0__x0020_session" ma:readOnly="false">
      <xsd:simpleType>
        <xsd:restriction base="dms:Text">
          <xsd:maxLength value="250"/>
        </xsd:restriction>
      </xsd:simpleType>
    </xsd:element>
    <xsd:element name="Nom_x0020_de_x0020_la_x0020_formation" ma:index="20" nillable="true" ma:displayName="Liste des formations" ma:default="A renseigner" ma:format="Dropdown" ma:internalName="Nom_x0020_de_x0020_la_x0020_formation">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Supports3;" elementFormDefault="qualified">
    <xsd:import namespace="http://schemas.microsoft.com/office/2006/documentManagement/types"/>
    <xsd:import namespace="http://schemas.microsoft.com/office/infopath/2007/PartnerControls"/>
    <xsd:element name="Exaged_DocName" ma:index="14" nillable="true" ma:displayName="Nom du document" ma:hidden="true" ma:internalName="Exaged_Doc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D3DA22-16E7-418E-A1F2-1C90A5F308B5}">
  <ds:schemaRefs>
    <ds:schemaRef ds:uri="http://purl.org/dc/terms/"/>
    <ds:schemaRef ds:uri="$ListId:Supports3;"/>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schemas.microsoft.com/sharepoint/v3/fields"/>
    <ds:schemaRef ds:uri="9cb235b8-7541-4a6e-b886-1bf4192805bd"/>
    <ds:schemaRef ds:uri="http://www.w3.org/XML/1998/namespace"/>
    <ds:schemaRef ds:uri="http://purl.org/dc/dcmitype/"/>
  </ds:schemaRefs>
</ds:datastoreItem>
</file>

<file path=customXml/itemProps2.xml><?xml version="1.0" encoding="utf-8"?>
<ds:datastoreItem xmlns:ds="http://schemas.openxmlformats.org/officeDocument/2006/customXml" ds:itemID="{A8F65885-8085-4731-9A40-052239D77E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Supports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3C7513-14A8-4550-AEDA-C4E9602D4A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1833</TotalTime>
  <Words>3101</Words>
  <Application>Microsoft Office PowerPoint</Application>
  <PresentationFormat>Affichage à l'écran (4:3)</PresentationFormat>
  <Paragraphs>641</Paragraphs>
  <Slides>49</Slides>
  <Notes>44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49</vt:i4>
      </vt:variant>
    </vt:vector>
  </HeadingPairs>
  <TitlesOfParts>
    <vt:vector size="54" baseType="lpstr">
      <vt:lpstr>Arial</vt:lpstr>
      <vt:lpstr>Calibri</vt:lpstr>
      <vt:lpstr>Garamond</vt:lpstr>
      <vt:lpstr>Wingdings</vt:lpstr>
      <vt:lpstr>Thème Office</vt:lpstr>
      <vt:lpstr>Présentation PowerPoint</vt:lpstr>
      <vt:lpstr>Rappels (1)</vt:lpstr>
      <vt:lpstr>Rappels (2)</vt:lpstr>
      <vt:lpstr>Type de support Zone de l’adresse</vt:lpstr>
      <vt:lpstr>Type de support</vt:lpstr>
      <vt:lpstr>type de support</vt:lpstr>
      <vt:lpstr>type de support</vt:lpstr>
      <vt:lpstr>type de support</vt:lpstr>
      <vt:lpstr>type de support</vt:lpstr>
      <vt:lpstr>type de support</vt:lpstr>
      <vt:lpstr>type de support</vt:lpstr>
      <vt:lpstr>type de support</vt:lpstr>
      <vt:lpstr>type de support</vt:lpstr>
      <vt:lpstr>type de support</vt:lpstr>
      <vt:lpstr>Zone de l’adresse fait suite au j.e-cours du 30/03/17</vt:lpstr>
      <vt:lpstr>Zone de l’adresse</vt:lpstr>
      <vt:lpstr>Zone de l’adresse</vt:lpstr>
      <vt:lpstr>Zone de l’adresse</vt:lpstr>
      <vt:lpstr>Zone Unimarc 214 </vt:lpstr>
      <vt:lpstr>Zone Unimarc 214</vt:lpstr>
      <vt:lpstr>Zone Unimarc 214</vt:lpstr>
      <vt:lpstr>Structure de la zone 214</vt:lpstr>
      <vt:lpstr>Structure de la zone 214</vt:lpstr>
      <vt:lpstr>RESsources non publiées </vt:lpstr>
      <vt:lpstr>Ressources non publiées</vt:lpstr>
      <vt:lpstr>Ressources non publiées Cas des thèses</vt:lpstr>
      <vt:lpstr>RESsources publiées </vt:lpstr>
      <vt:lpstr>Zone de l’adresse (ressources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Ressources publiées</vt:lpstr>
      <vt:lpstr>Champ d’application des consignes dans le Sudoc </vt:lpstr>
      <vt:lpstr>Consignes Sudoc</vt:lpstr>
      <vt:lpstr>Consigne Sudoc</vt:lpstr>
      <vt:lpstr>Consigne Sudoc</vt:lpstr>
      <vt:lpstr>Consignes Sudoc</vt:lpstr>
      <vt:lpstr>Consigne Sudoc</vt:lpstr>
    </vt:vector>
  </TitlesOfParts>
  <Company>ABES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bibliographique application des éléments RDA-FR : 183 et 219</dc:title>
  <dc:creator>Olivier Kosinski</dc:creator>
  <cp:keywords>RDA FR; consignes catalogage</cp:keywords>
  <dc:description/>
  <cp:lastModifiedBy>Raphaelle Poveda</cp:lastModifiedBy>
  <cp:revision>316</cp:revision>
  <dcterms:created xsi:type="dcterms:W3CDTF">2014-12-08T14:08:59Z</dcterms:created>
  <dcterms:modified xsi:type="dcterms:W3CDTF">2020-12-02T09:54:09Z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0x010100505AF35FDCA54D2FA379F261E520FD37003BA607584A07684089D0538041E4120804070802004495013D04E6D140B0554904C0AFA86A</vt:lpwstr>
  </property>
</Properties>
</file>