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sldIdLst>
    <p:sldId id="256" r:id="rId5"/>
    <p:sldId id="326" r:id="rId6"/>
    <p:sldId id="259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4" r:id="rId15"/>
    <p:sldId id="313" r:id="rId16"/>
    <p:sldId id="320" r:id="rId17"/>
    <p:sldId id="296" r:id="rId18"/>
    <p:sldId id="315" r:id="rId19"/>
    <p:sldId id="285" r:id="rId20"/>
    <p:sldId id="311" r:id="rId21"/>
    <p:sldId id="263" r:id="rId22"/>
    <p:sldId id="316" r:id="rId23"/>
    <p:sldId id="318" r:id="rId24"/>
    <p:sldId id="312" r:id="rId25"/>
    <p:sldId id="286" r:id="rId26"/>
    <p:sldId id="287" r:id="rId27"/>
    <p:sldId id="289" r:id="rId28"/>
    <p:sldId id="291" r:id="rId29"/>
    <p:sldId id="297" r:id="rId30"/>
    <p:sldId id="290" r:id="rId31"/>
    <p:sldId id="292" r:id="rId32"/>
    <p:sldId id="298" r:id="rId33"/>
    <p:sldId id="294" r:id="rId34"/>
    <p:sldId id="325" r:id="rId35"/>
    <p:sldId id="288" r:id="rId36"/>
    <p:sldId id="299" r:id="rId37"/>
    <p:sldId id="300" r:id="rId38"/>
    <p:sldId id="321" r:id="rId39"/>
    <p:sldId id="322" r:id="rId40"/>
    <p:sldId id="269" r:id="rId41"/>
    <p:sldId id="324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46"/>
    <a:srgbClr val="4BACC6"/>
    <a:srgbClr val="A24542"/>
    <a:srgbClr val="CB9694"/>
    <a:srgbClr val="E2E2E2"/>
    <a:srgbClr val="F79646"/>
    <a:srgbClr val="47DC57"/>
    <a:srgbClr val="8DE646"/>
    <a:srgbClr val="49D1A3"/>
    <a:srgbClr val="FFF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80322" autoAdjust="0"/>
  </p:normalViewPr>
  <p:slideViewPr>
    <p:cSldViewPr>
      <p:cViewPr varScale="1">
        <p:scale>
          <a:sx n="116" d="100"/>
          <a:sy n="116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 plus</a:t>
            </a:r>
            <a:r>
              <a:rPr lang="fr-FR" baseline="0" dirty="0"/>
              <a:t> complexe et plus rare parce que c'est un document qui traite d'une forme comme sujet principal : un livre sur la BD</a:t>
            </a:r>
            <a:r>
              <a:rPr lang="fr-FR" baseline="0"/>
              <a:t>, </a:t>
            </a:r>
            <a:r>
              <a:rPr lang="fr-FR"/>
              <a:t>[</a:t>
            </a:r>
            <a:r>
              <a:rPr lang="fr-FR" baseline="0"/>
              <a:t>mais </a:t>
            </a:r>
            <a:r>
              <a:rPr lang="fr-FR" baseline="0" dirty="0"/>
              <a:t>ce livre n'est pas </a:t>
            </a:r>
            <a:r>
              <a:rPr lang="fr-FR" baseline="0"/>
              <a:t>une BD</a:t>
            </a:r>
            <a:r>
              <a:rPr lang="fr-FR"/>
              <a:t>]. </a:t>
            </a:r>
            <a:endParaRPr lang="fr-FR" baseline="0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1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11h17</a:t>
            </a:r>
          </a:p>
          <a:p>
            <a:r>
              <a:rPr lang="fr-FR" dirty="0" smtClean="0"/>
              <a:t>Question</a:t>
            </a:r>
            <a:r>
              <a:rPr lang="fr-FR" baseline="0" dirty="0" smtClean="0"/>
              <a:t> éventuelle : moi catalogueur je veux commencer à utiliser des notices Tf ? Oui, vous pouvez dès que les notices seront disponibles (1</a:t>
            </a:r>
            <a:r>
              <a:rPr lang="fr-FR" baseline="30000" dirty="0" smtClean="0"/>
              <a:t>er</a:t>
            </a:r>
            <a:r>
              <a:rPr lang="fr-FR" baseline="0" dirty="0" smtClean="0"/>
              <a:t> trimestre 2020)  mais quand vous ajouterez une B/608, pensez bien à supprimer la B/606$x existante.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Chargement des notices Tf (transformations des notices Td en Tf) : 17 000 notices Tf + 18 000 notices d'autorité de tout type qui ont une A/580 et pointent donc vers une notice Tf.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Correction des notices bibliographiques liées : 3 millions (estimation haute) de notices bibliographiques liées.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Top10 des Tf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Thèses et écrits académiques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871 425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Actes de congrès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251 844 </a:t>
            </a:r>
            <a:r>
              <a:rPr lang="fr-FR" dirty="0" smtClean="0"/>
              <a:t>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Biographies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142 609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Catalogues d'exposition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129 195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Ouvrages avant 1800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90 924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80 737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Périodiques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80 562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Guides pratiques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68 873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Ouvrages pour la jeunesse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64 842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59 841</a:t>
            </a:r>
            <a:r>
              <a:rPr lang="fr-FR" dirty="0" smtClean="0"/>
              <a:t> biblio liées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Info tout au long de l'année (publication des lots de PPN touchés)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Si question sur les transferts réguliers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 traitement rétrospectif se fera au maximum de façon à ne pas avoir d'impact sur les transferts réguliers (pas plus de 5 000 notices bibliographiques par jour) [mais passera quand même par les transferts réguliers pour vous n'ayez pas d'action spécifique à faire pour bénéficier du travail de l'</a:t>
            </a:r>
            <a:r>
              <a:rPr lang="fr-FR" baseline="0" dirty="0" err="1" smtClean="0"/>
              <a:t>abes</a:t>
            </a:r>
            <a:r>
              <a:rPr lang="fr-FR" baseline="0" dirty="0" smtClean="0"/>
              <a:t>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Certains lots se feront en offline avec demandes possibles de lots spécifiques pour mettre à jour a posteriori les SIGB.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69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Attention : une seule Tf sera disponible</a:t>
            </a:r>
            <a:r>
              <a:rPr lang="fr-FR" baseline="0" dirty="0" smtClean="0"/>
              <a:t> (thèses et écrits académiques).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7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11h20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7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Il</a:t>
            </a:r>
            <a:r>
              <a:rPr lang="fr-FR" baseline="0" dirty="0" smtClean="0"/>
              <a:t> ne s’agit pas de nouveautés liées à un examen du PUC de cette année, mais d’une implémentation dans le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 de deux sous-zones qui existent depuis longtemps dans le format </a:t>
            </a:r>
            <a:r>
              <a:rPr lang="fr-FR" baseline="0" dirty="0" err="1" smtClean="0"/>
              <a:t>unimarc</a:t>
            </a:r>
            <a:r>
              <a:rPr lang="fr-FR" baseline="0" dirty="0" smtClean="0"/>
              <a:t> autorité.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9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11h23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Changement relativement mineur.</a:t>
            </a:r>
          </a:p>
          <a:p>
            <a:r>
              <a:rPr lang="fr-FR" dirty="0" smtClean="0"/>
              <a:t>Cette</a:t>
            </a:r>
            <a:r>
              <a:rPr lang="fr-FR" baseline="0" dirty="0" smtClean="0"/>
              <a:t> zone A822 existe depuis longtemps mais avec une faible structuration deux sous-zones ($a et $v). Elle ne s’employait pas en catalogage courant.</a:t>
            </a:r>
          </a:p>
          <a:p>
            <a:r>
              <a:rPr lang="fr-FR" baseline="0" dirty="0" smtClean="0"/>
              <a:t>Elle n’était présente que dans les notices Rameau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 provenance de la BnF) et contenait un équivalent anglais du point d'accès autorisé.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depuis quelques années,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Centre national Rameau n’utilisait plus cette zone A822. Il utilisait une zone A829 notamment pour indiquer une correspondance LCSH.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printemps 2019, le PUC a validé des modifications de la zone A822 en élargissant son usage (terme en $a ou indice de classification en $i) et en prévoyant une grande structuration notamment pour préciser le degré d’équivalence grâce au 2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indicateur.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zone est désormais ouverte à tout type d’autorité et utilisable en catalogage courant.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L’ABES ne s’attend cependant pas à ce quel soit utilisée de manière régulière. Mais si vous en avez besoin, utilisez-la et dites-le.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41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</a:t>
            </a:r>
            <a:r>
              <a:rPr lang="fr-FR" baseline="0" dirty="0" smtClean="0"/>
              <a:t> notice Rameau Nom commun, une zone 822 ; ce qui change c’est la structuration de la 822 ; la nouvelle mouture est plus riche. Vous avez ici le cas d’usage le plus fréquent, qui ne concernera donc pas le catalogage courant.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22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16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11h30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1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-cours vous propose une 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résentation générale, en 3 parties, du nouveau volet de l’expérimentation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FRBR, après l’installation du nouvel algorithme,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surnommé Algoclc2,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14 octobre dernier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[CLIC] Je commencerai par un rappel succinct du contexte et des objectifs de ce dossier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[CLIC] Je poursuivrai par un zoom sur le fonctionnement du nouvel algorithme OCLC et le passage en revue des nouveautés en matière de visualisation des résultats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[CLIC]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finir,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vous indiquerai les premières pistes d’action possibles afin d’améliorer les résultats et d’aider à l’évaluation finale.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34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473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43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/>
              <a:t> les thèses : </a:t>
            </a:r>
            <a:endParaRPr lang="fr-FR" dirty="0"/>
          </a:p>
          <a:p>
            <a:r>
              <a:rPr lang="fr-FR"/>
              <a:t>-&gt; rediffusion STAR prévue pour corriger toutes les 219 en 214</a:t>
            </a:r>
            <a:endParaRPr lang="fr-FR" dirty="0"/>
          </a:p>
          <a:p>
            <a:r>
              <a:rPr lang="fr-FR"/>
              <a:t>-&gt; pour les thèses Sudoc : il faudrait prévoir une correction des 219 en 214 aussi</a:t>
            </a:r>
            <a:endParaRPr lang="fr-FR" dirty="0"/>
          </a:p>
          <a:p>
            <a:r>
              <a:rPr lang="fr-FR"/>
              <a:t>-&gt; courant 2020 : et pk pas une reprise de toutes les 210 en 214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07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974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3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b="0" dirty="0" smtClean="0"/>
              <a:t>11h05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le genre forme est</a:t>
            </a:r>
            <a:r>
              <a:rPr lang="fr-FR" baseline="0" dirty="0" smtClean="0"/>
              <a:t> nécessaire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7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81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Squelette</a:t>
            </a:r>
            <a:r>
              <a:rPr lang="fr-FR" baseline="0" dirty="0" smtClean="0"/>
              <a:t> de notices. A minima A008, A180 , A280</a:t>
            </a:r>
          </a:p>
          <a:p>
            <a:r>
              <a:rPr lang="fr-FR" baseline="0" dirty="0" smtClean="0"/>
              <a:t>Éventuellement des variantes</a:t>
            </a:r>
          </a:p>
          <a:p>
            <a:r>
              <a:rPr lang="fr-FR" baseline="0" dirty="0" smtClean="0"/>
              <a:t>Éventuellement aussi d'autres notices d'autorité en relation par exemple A450.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Environ 17 000 notices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5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[C'est le</a:t>
            </a:r>
            <a:r>
              <a:rPr lang="fr-FR" baseline="0" dirty="0" smtClean="0"/>
              <a:t> Centre Rameau qui va faire les transformations d'étiquettes et l'ajout de la A/180. Nous ABES on va juste transformer la A/008.]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72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[Quant aux c caractéristiques</a:t>
            </a:r>
            <a:r>
              <a:rPr lang="fr-FR" baseline="0" dirty="0" smtClean="0"/>
              <a:t> physiques, le PUC l'a validé mais on ne sait pas trop à quoi ça servira ; on verra un jour].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00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11h15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0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D290-2980-4458-811E-F16299B725A4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6F68-27AA-4CCB-8040-E74FF754DE04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849-5490-4057-85FF-85A7BB9952D0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B233-7075-4FEC-B60E-CD9AF968CD52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824-ED80-4E1A-8542-EECD7937222A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11-71D5-49B7-B051-7CBD34C306BB}" type="datetime1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308C-457A-454A-A6A5-EE702BDBC37E}" type="datetime1">
              <a:rPr lang="fr-FR" smtClean="0"/>
              <a:t>09/01/2020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15CF-B7EF-436A-87F5-6F73C92FC555}" type="datetime1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446-895D-420E-A8EF-D676C4889A5A}" type="datetime1">
              <a:rPr lang="fr-FR" smtClean="0"/>
              <a:t>09/01/2020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5B7B-53C2-4B41-971E-DBB0AE71AC41}" type="datetime1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6BC2-E28D-4E59-A18A-918766C9E23F}" type="datetime1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DA84-F9B1-4BB0-A13C-A68AE462AB3F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ica3://rackham.sudoc.abes.fr:1040-1055,1,133418/?\zoe+\12+|027253562|" TargetMode="Externa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pica3://nacarat.sudoc.abes.fr:1040-1055,4,5179310/?\zoe+\12+|114770182|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ocumentation.abes.fr/sudoc/PrePublication/18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3.GIF"/><Relationship Id="rId4" Type="http://schemas.openxmlformats.org/officeDocument/2006/relationships/hyperlink" Target="pica3://rackham.sudoc.abes.fr:1040-1055,1,133418/?\zoe+\12+|086305646|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5800" y="10844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Évolution du format de production dans le </a:t>
            </a:r>
            <a:r>
              <a:rPr lang="fr-FR" b="1" dirty="0" err="1" smtClean="0">
                <a:solidFill>
                  <a:srgbClr val="1E2B62"/>
                </a:solidFill>
              </a:rPr>
              <a:t>Sudoc</a:t>
            </a:r>
            <a:r>
              <a:rPr lang="fr-FR" b="1" dirty="0" smtClean="0">
                <a:solidFill>
                  <a:srgbClr val="1E2B62"/>
                </a:solidFill>
              </a:rPr>
              <a:t> et des consignes de catalogage </a:t>
            </a:r>
          </a:p>
          <a:p>
            <a:pPr>
              <a:defRPr/>
            </a:pPr>
            <a:r>
              <a:rPr lang="fr-FR" b="1" dirty="0">
                <a:solidFill>
                  <a:srgbClr val="1E2B62"/>
                </a:solidFill>
              </a:rPr>
              <a:t>e</a:t>
            </a:r>
            <a:r>
              <a:rPr lang="fr-FR" b="1" dirty="0" smtClean="0">
                <a:solidFill>
                  <a:srgbClr val="1E2B62"/>
                </a:solidFill>
              </a:rPr>
              <a:t>n janvier 2020</a:t>
            </a:r>
            <a:endParaRPr lang="fr-FR" b="1" dirty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82104" y="2489571"/>
            <a:ext cx="4307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sz="1400" i="1" dirty="0" smtClean="0"/>
              <a:t>De </a:t>
            </a:r>
            <a:r>
              <a:rPr lang="fr-FR" sz="1400" i="1" dirty="0"/>
              <a:t>nouvelles zones et sous-zones du format UNIMARC entreront en production dans le </a:t>
            </a:r>
            <a:r>
              <a:rPr lang="fr-FR" sz="1400" i="1" dirty="0" err="1"/>
              <a:t>Sudoc</a:t>
            </a:r>
            <a:r>
              <a:rPr lang="fr-FR" sz="1400" i="1" dirty="0"/>
              <a:t> en janvier 2020, </a:t>
            </a:r>
            <a:r>
              <a:rPr lang="fr-FR" sz="1400" i="1" dirty="0" smtClean="0"/>
              <a:t>impliquant des </a:t>
            </a:r>
            <a:r>
              <a:rPr lang="fr-FR" sz="1400" i="1" dirty="0"/>
              <a:t>évolutions dans les pratiques de catalogage. Elles concerneront notamment </a:t>
            </a:r>
            <a:r>
              <a:rPr lang="fr-FR" sz="1400" i="1" dirty="0" smtClean="0"/>
              <a:t>l'indexation </a:t>
            </a:r>
            <a:r>
              <a:rPr lang="fr-FR" sz="1400" i="1" dirty="0"/>
              <a:t>Forme / Genre </a:t>
            </a:r>
            <a:r>
              <a:rPr lang="fr-FR" sz="1400" i="1" dirty="0" smtClean="0"/>
              <a:t>Rameau (</a:t>
            </a:r>
            <a:r>
              <a:rPr lang="fr-FR" sz="1400" b="1" i="1" dirty="0" smtClean="0"/>
              <a:t>B608 </a:t>
            </a:r>
            <a:r>
              <a:rPr lang="fr-FR" sz="1400" b="1" i="1" dirty="0"/>
              <a:t>et autorités Tf</a:t>
            </a:r>
            <a:r>
              <a:rPr lang="fr-FR" sz="1400" i="1" dirty="0"/>
              <a:t>), </a:t>
            </a:r>
            <a:r>
              <a:rPr lang="fr-FR" sz="1400" i="1" dirty="0" smtClean="0"/>
              <a:t>les autorités Famille (Ta), le lien aux référentiels externes </a:t>
            </a:r>
            <a:r>
              <a:rPr lang="fr-FR" sz="1400" b="1" i="1" dirty="0" smtClean="0"/>
              <a:t>(A822</a:t>
            </a:r>
            <a:r>
              <a:rPr lang="fr-FR" sz="1400" i="1" dirty="0" smtClean="0"/>
              <a:t>), la </a:t>
            </a:r>
            <a:r>
              <a:rPr lang="fr-FR" sz="1400" i="1" dirty="0"/>
              <a:t>zone de l'adresse bibliographique </a:t>
            </a:r>
            <a:r>
              <a:rPr lang="fr-FR" sz="1400" b="1" i="1" dirty="0"/>
              <a:t>(B214)</a:t>
            </a:r>
            <a:r>
              <a:rPr lang="fr-FR" sz="1400" i="1" dirty="0"/>
              <a:t>, et les données de propriété d'un exemplaire </a:t>
            </a:r>
            <a:r>
              <a:rPr lang="fr-FR" sz="1400" b="1" i="1" dirty="0"/>
              <a:t>(B920</a:t>
            </a:r>
            <a:r>
              <a:rPr lang="fr-FR" sz="1400" i="1" dirty="0"/>
              <a:t>). </a:t>
            </a:r>
            <a:endParaRPr lang="fr-FR" sz="1400" dirty="0"/>
          </a:p>
          <a:p>
            <a:endParaRPr lang="fr-FR" sz="14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905087" y="2926986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Coordinateurs, Correspondants catalogage, Correspondants Autorités, Catalogueurs, Responsables CR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302816" y="497923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Isabelle </a:t>
            </a:r>
            <a:r>
              <a:rPr lang="fr-FR" sz="1600" dirty="0" err="1" smtClean="0"/>
              <a:t>Mauger</a:t>
            </a:r>
            <a:r>
              <a:rPr lang="fr-FR" sz="1600" dirty="0" smtClean="0"/>
              <a:t>-Perez, Service Autorités et Référentiels</a:t>
            </a:r>
          </a:p>
          <a:p>
            <a:pPr algn="ctr"/>
            <a:r>
              <a:rPr lang="fr-FR" sz="1600" dirty="0" smtClean="0"/>
              <a:t>Laure Jestaz, Service Monographies Archives et Autres Ressources</a:t>
            </a:r>
          </a:p>
          <a:p>
            <a:pPr algn="ctr"/>
            <a:r>
              <a:rPr lang="fr-FR" sz="1600" dirty="0" smtClean="0"/>
              <a:t>Raphaëlle </a:t>
            </a:r>
            <a:r>
              <a:rPr lang="fr-FR" sz="1600" dirty="0" err="1" smtClean="0"/>
              <a:t>Poveda</a:t>
            </a:r>
            <a:r>
              <a:rPr lang="fr-FR" sz="1600" dirty="0" smtClean="0"/>
              <a:t>, modérateur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984765" y="169476"/>
            <a:ext cx="723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INDEXATION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FORME/GENRE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(2/3) 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2" y="2421417"/>
            <a:ext cx="1830267" cy="284708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07504" y="1491098"/>
            <a:ext cx="8928992" cy="4962237"/>
            <a:chOff x="107504" y="4023178"/>
            <a:chExt cx="8928992" cy="2391461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107504" y="4023178"/>
              <a:ext cx="8928992" cy="239146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Arrondir un rectangle avec un coin diagonal 44"/>
            <p:cNvSpPr/>
            <p:nvPr/>
          </p:nvSpPr>
          <p:spPr>
            <a:xfrm>
              <a:off x="306531" y="4221088"/>
              <a:ext cx="3200635" cy="492321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PPN 241033055 </a:t>
              </a:r>
            </a:p>
            <a:p>
              <a:r>
                <a:rPr lang="fr-FR" dirty="0"/>
                <a:t>A/008 $a</a:t>
              </a:r>
              <a:r>
                <a:rPr lang="fr-FR" b="1" dirty="0"/>
                <a:t>Td8</a:t>
              </a:r>
            </a:p>
            <a:p>
              <a:r>
                <a:rPr lang="fr-FR" b="1" dirty="0"/>
                <a:t>A/250 $</a:t>
              </a:r>
              <a:r>
                <a:rPr lang="fr-FR" b="1" dirty="0" err="1" smtClean="0"/>
                <a:t>aNouvelles</a:t>
              </a:r>
              <a:r>
                <a:rPr lang="fr-FR" b="1" dirty="0" smtClean="0"/>
                <a:t> policières</a:t>
              </a:r>
              <a:endParaRPr lang="fr-FR" b="1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49858" y="4120944"/>
              <a:ext cx="1269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rgbClr val="4BACC6"/>
                  </a:solidFill>
                  <a:latin typeface="Berlin Sans FB Demi" panose="020E0802020502020306" pitchFamily="34" charset="0"/>
                </a:rPr>
                <a:t>AUTORITÉ</a:t>
              </a:r>
              <a:endParaRPr lang="fr-FR" sz="1000" dirty="0">
                <a:solidFill>
                  <a:srgbClr val="4BACC6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7" name="Arrondir un rectangle avec un coin diagonal 46"/>
            <p:cNvSpPr/>
            <p:nvPr/>
          </p:nvSpPr>
          <p:spPr>
            <a:xfrm>
              <a:off x="306531" y="5755283"/>
              <a:ext cx="3200635" cy="492321"/>
            </a:xfrm>
            <a:prstGeom prst="round2Diag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B/200 ‎</a:t>
              </a:r>
              <a:r>
                <a:rPr lang="fr-FR" dirty="0" smtClean="0"/>
                <a:t>$</a:t>
              </a:r>
              <a:r>
                <a:rPr lang="fr-FR" dirty="0" err="1" smtClean="0"/>
                <a:t>aNoëls</a:t>
              </a:r>
              <a:r>
                <a:rPr lang="fr-FR" dirty="0" smtClean="0"/>
                <a:t> noirs‎</a:t>
              </a:r>
              <a:endParaRPr lang="fr-FR" dirty="0"/>
            </a:p>
            <a:p>
              <a:r>
                <a:rPr lang="fr-FR" b="1" dirty="0"/>
                <a:t>B/606 $</a:t>
              </a:r>
              <a:r>
                <a:rPr lang="fr-FR" b="1" dirty="0" err="1" smtClean="0"/>
                <a:t>aNouvelles</a:t>
              </a:r>
              <a:r>
                <a:rPr lang="fr-FR" b="1" dirty="0" smtClean="0"/>
                <a:t> policières</a:t>
              </a:r>
              <a:r>
                <a:rPr lang="fr-FR" dirty="0" smtClean="0">
                  <a:solidFill>
                    <a:srgbClr val="FFC000"/>
                  </a:solidFill>
                </a:rPr>
                <a:t>‎</a:t>
              </a:r>
              <a:r>
                <a:rPr lang="fr-FR" dirty="0" smtClean="0"/>
                <a:t> $z 1990-…. $2rameau</a:t>
              </a:r>
              <a:endParaRPr lang="fr-FR" sz="11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85244" y="5651174"/>
              <a:ext cx="1269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BIBLIO</a:t>
              </a:r>
              <a:endParaRPr lang="fr-FR" sz="1000" dirty="0">
                <a:solidFill>
                  <a:srgbClr val="FFC00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1" name="Arrondir un rectangle avec un coin diagonal 50"/>
            <p:cNvSpPr/>
            <p:nvPr/>
          </p:nvSpPr>
          <p:spPr>
            <a:xfrm>
              <a:off x="5483537" y="4221088"/>
              <a:ext cx="3255783" cy="659451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PPN 241033055 </a:t>
              </a:r>
            </a:p>
            <a:p>
              <a:r>
                <a:rPr lang="fr-FR" dirty="0"/>
                <a:t>A/008 $a</a:t>
              </a:r>
              <a:r>
                <a:rPr lang="fr-FR" b="1" dirty="0">
                  <a:solidFill>
                    <a:srgbClr val="4BACC6"/>
                  </a:solidFill>
                </a:rPr>
                <a:t>Tf8</a:t>
              </a:r>
            </a:p>
            <a:p>
              <a:r>
                <a:rPr lang="fr-FR" b="1" dirty="0">
                  <a:solidFill>
                    <a:srgbClr val="4BACC6"/>
                  </a:solidFill>
                </a:rPr>
                <a:t>A/180 $ab</a:t>
              </a:r>
              <a:endParaRPr lang="fr-FR" dirty="0">
                <a:solidFill>
                  <a:srgbClr val="4BACC6"/>
                </a:solidFill>
              </a:endParaRPr>
            </a:p>
            <a:p>
              <a:r>
                <a:rPr lang="fr-FR" b="1" dirty="0">
                  <a:solidFill>
                    <a:srgbClr val="4BACC6"/>
                  </a:solidFill>
                </a:rPr>
                <a:t>A/280 $</a:t>
              </a:r>
              <a:r>
                <a:rPr lang="fr-FR" b="1" dirty="0" err="1" smtClean="0">
                  <a:solidFill>
                    <a:srgbClr val="4BACC6"/>
                  </a:solidFill>
                </a:rPr>
                <a:t>aNouvelles</a:t>
              </a:r>
              <a:r>
                <a:rPr lang="fr-FR" b="1" dirty="0" smtClean="0">
                  <a:solidFill>
                    <a:srgbClr val="4BACC6"/>
                  </a:solidFill>
                </a:rPr>
                <a:t> policières</a:t>
              </a:r>
              <a:endParaRPr lang="fr-FR" b="1" dirty="0">
                <a:solidFill>
                  <a:srgbClr val="4BACC6"/>
                </a:solidFill>
              </a:endParaRPr>
            </a:p>
          </p:txBody>
        </p:sp>
        <p:sp>
          <p:nvSpPr>
            <p:cNvPr id="52" name="Arrondir un rectangle avec un coin diagonal 51"/>
            <p:cNvSpPr/>
            <p:nvPr/>
          </p:nvSpPr>
          <p:spPr>
            <a:xfrm>
              <a:off x="5479966" y="5753900"/>
              <a:ext cx="3259354" cy="492321"/>
            </a:xfrm>
            <a:prstGeom prst="round2Diag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B/200 ‎</a:t>
              </a:r>
              <a:r>
                <a:rPr lang="fr-FR" dirty="0" smtClean="0"/>
                <a:t>$Noëls noirs</a:t>
              </a:r>
              <a:endParaRPr lang="fr-FR" dirty="0"/>
            </a:p>
            <a:p>
              <a:r>
                <a:rPr lang="fr-FR" b="1" dirty="0">
                  <a:solidFill>
                    <a:srgbClr val="FFC000"/>
                  </a:solidFill>
                </a:rPr>
                <a:t>B/608 </a:t>
              </a:r>
              <a:r>
                <a:rPr lang="fr-FR" b="1" dirty="0" smtClean="0">
                  <a:solidFill>
                    <a:srgbClr val="FFC000"/>
                  </a:solidFill>
                </a:rPr>
                <a:t>$</a:t>
              </a:r>
              <a:r>
                <a:rPr lang="fr-FR" b="1" dirty="0" err="1" smtClean="0">
                  <a:solidFill>
                    <a:srgbClr val="FFC000"/>
                  </a:solidFill>
                </a:rPr>
                <a:t>aNouvelles</a:t>
              </a:r>
              <a:r>
                <a:rPr lang="fr-FR" b="1" dirty="0" smtClean="0">
                  <a:solidFill>
                    <a:srgbClr val="FFC000"/>
                  </a:solidFill>
                </a:rPr>
                <a:t> policières $z1990-… </a:t>
              </a:r>
              <a:r>
                <a:rPr lang="fr-FR" dirty="0" smtClean="0">
                  <a:solidFill>
                    <a:srgbClr val="FFC000"/>
                  </a:solidFill>
                </a:rPr>
                <a:t>$2rameau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sp>
        <p:nvSpPr>
          <p:cNvPr id="44" name="Arrondir un rectangle avec un coin diagonal 43"/>
          <p:cNvSpPr/>
          <p:nvPr/>
        </p:nvSpPr>
        <p:spPr>
          <a:xfrm>
            <a:off x="306531" y="3120693"/>
            <a:ext cx="3200635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033466300</a:t>
            </a:r>
          </a:p>
          <a:p>
            <a:r>
              <a:rPr lang="fr-FR" dirty="0"/>
              <a:t>A/008 $</a:t>
            </a:r>
            <a:r>
              <a:rPr lang="fr-FR" dirty="0" smtClean="0"/>
              <a:t>a</a:t>
            </a:r>
            <a:r>
              <a:rPr lang="fr-FR" b="1" dirty="0" smtClean="0"/>
              <a:t>Tz8</a:t>
            </a:r>
            <a:endParaRPr lang="fr-FR" b="1" dirty="0"/>
          </a:p>
          <a:p>
            <a:r>
              <a:rPr lang="fr-FR" b="1" dirty="0"/>
              <a:t>A/250 $</a:t>
            </a:r>
            <a:r>
              <a:rPr lang="fr-FR" b="1" dirty="0" smtClean="0"/>
              <a:t>a1990-….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49858" y="2905785"/>
            <a:ext cx="1269814" cy="51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4BACC6"/>
                </a:solidFill>
                <a:latin typeface="Berlin Sans FB Demi" panose="020E0802020502020306" pitchFamily="34" charset="0"/>
              </a:rPr>
              <a:t>AUTORITÉ</a:t>
            </a:r>
            <a:endParaRPr lang="fr-FR" sz="1000" dirty="0">
              <a:solidFill>
                <a:srgbClr val="4BAC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8" name="Arrondir un rectangle avec un coin diagonal 57"/>
          <p:cNvSpPr/>
          <p:nvPr/>
        </p:nvSpPr>
        <p:spPr>
          <a:xfrm>
            <a:off x="5481963" y="3439941"/>
            <a:ext cx="3257357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033466300</a:t>
            </a:r>
          </a:p>
          <a:p>
            <a:r>
              <a:rPr lang="fr-FR" i="1" dirty="0" smtClean="0"/>
              <a:t>Pas de changement</a:t>
            </a:r>
            <a:endParaRPr lang="fr-FR" b="1" i="1" dirty="0"/>
          </a:p>
        </p:txBody>
      </p:sp>
      <p:sp>
        <p:nvSpPr>
          <p:cNvPr id="59" name="Flèche vers le bas 58"/>
          <p:cNvSpPr/>
          <p:nvPr/>
        </p:nvSpPr>
        <p:spPr>
          <a:xfrm rot="16200000">
            <a:off x="4372614" y="1166186"/>
            <a:ext cx="279854" cy="193884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e bas 59"/>
          <p:cNvSpPr/>
          <p:nvPr/>
        </p:nvSpPr>
        <p:spPr>
          <a:xfrm rot="16200000">
            <a:off x="4371615" y="4616727"/>
            <a:ext cx="279854" cy="193685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4" y="1042447"/>
            <a:ext cx="2139881" cy="49381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86" y="1052748"/>
            <a:ext cx="3487214" cy="48772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989530"/>
            <a:ext cx="1804572" cy="71939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984765" y="169476"/>
            <a:ext cx="723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INDEXATION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FORME/GENRE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(3/3) 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259763" y="1890900"/>
            <a:ext cx="298896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027220796 </a:t>
            </a:r>
          </a:p>
          <a:p>
            <a:r>
              <a:rPr lang="fr-FR" dirty="0"/>
              <a:t>A/008 $a</a:t>
            </a:r>
            <a:r>
              <a:rPr lang="fr-FR" b="1" dirty="0"/>
              <a:t>Td8</a:t>
            </a:r>
          </a:p>
          <a:p>
            <a:r>
              <a:rPr lang="fr-FR" b="1" dirty="0"/>
              <a:t>A/250 $</a:t>
            </a:r>
            <a:r>
              <a:rPr lang="fr-FR" b="1" dirty="0" err="1"/>
              <a:t>aBandes</a:t>
            </a:r>
            <a:r>
              <a:rPr lang="fr-FR" b="1" dirty="0"/>
              <a:t> dessinées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1771" y="1700809"/>
            <a:ext cx="1269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4BACC6"/>
                </a:solidFill>
                <a:latin typeface="Berlin Sans FB Demi" panose="020E0802020502020306" pitchFamily="34" charset="0"/>
              </a:rPr>
              <a:t>AUTORITÉ</a:t>
            </a:r>
            <a:endParaRPr lang="fr-FR" sz="1000" dirty="0">
              <a:solidFill>
                <a:srgbClr val="4BAC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Arrondir un rectangle avec un coin diagonal 25"/>
          <p:cNvSpPr/>
          <p:nvPr/>
        </p:nvSpPr>
        <p:spPr>
          <a:xfrm>
            <a:off x="259763" y="3141336"/>
            <a:ext cx="298896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027253562</a:t>
            </a:r>
          </a:p>
          <a:p>
            <a:r>
              <a:rPr lang="fr-FR" dirty="0"/>
              <a:t>A/008 $a</a:t>
            </a:r>
            <a:r>
              <a:rPr lang="fr-FR" b="1" dirty="0"/>
              <a:t>Td8</a:t>
            </a:r>
          </a:p>
          <a:p>
            <a:r>
              <a:rPr lang="fr-FR" b="1" dirty="0"/>
              <a:t>A/250 $</a:t>
            </a:r>
            <a:r>
              <a:rPr lang="fr-FR" b="1" dirty="0" err="1" smtClean="0"/>
              <a:t>aTechnique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01493" y="2936932"/>
            <a:ext cx="1269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4BACC6"/>
                </a:solidFill>
                <a:latin typeface="Berlin Sans FB Demi" panose="020E0802020502020306" pitchFamily="34" charset="0"/>
              </a:rPr>
              <a:t>AUTORITÉ</a:t>
            </a:r>
            <a:endParaRPr lang="fr-FR" sz="1000" dirty="0">
              <a:solidFill>
                <a:srgbClr val="4BACC6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3739" y="1304953"/>
            <a:ext cx="8928992" cy="5220391"/>
            <a:chOff x="43739" y="944912"/>
            <a:chExt cx="8928992" cy="5220391"/>
          </a:xfrm>
        </p:grpSpPr>
        <p:grpSp>
          <p:nvGrpSpPr>
            <p:cNvPr id="3" name="Groupe 2"/>
            <p:cNvGrpSpPr/>
            <p:nvPr/>
          </p:nvGrpSpPr>
          <p:grpSpPr>
            <a:xfrm>
              <a:off x="43739" y="944912"/>
              <a:ext cx="8928992" cy="5220391"/>
              <a:chOff x="107504" y="1286368"/>
              <a:chExt cx="8928992" cy="5220391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07504" y="1286368"/>
                <a:ext cx="8928992" cy="5220391"/>
                <a:chOff x="73957" y="3899520"/>
                <a:chExt cx="8928992" cy="3486807"/>
              </a:xfrm>
            </p:grpSpPr>
            <p:sp>
              <p:nvSpPr>
                <p:cNvPr id="20" name="ZoneTexte 19"/>
                <p:cNvSpPr txBox="1"/>
                <p:nvPr/>
              </p:nvSpPr>
              <p:spPr>
                <a:xfrm>
                  <a:off x="231256" y="3899520"/>
                  <a:ext cx="35675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5590483" y="3994560"/>
                  <a:ext cx="3332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2" name="Rectangle à coins arrondis 21"/>
                <p:cNvSpPr/>
                <p:nvPr/>
              </p:nvSpPr>
              <p:spPr>
                <a:xfrm>
                  <a:off x="73957" y="3899520"/>
                  <a:ext cx="8928992" cy="3486807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3483637" y="1323925"/>
                <a:ext cx="19967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Forme/genre en tant que </a:t>
                </a:r>
                <a:r>
                  <a:rPr lang="fr-FR" b="1" u="sng" dirty="0" smtClean="0"/>
                  <a:t>SUJET</a:t>
                </a:r>
                <a:endParaRPr lang="fr-FR" b="1" u="sng" dirty="0"/>
              </a:p>
            </p:txBody>
          </p:sp>
          <p:sp>
            <p:nvSpPr>
              <p:cNvPr id="11" name="Arrondir un rectangle avec un coin diagonal 10"/>
              <p:cNvSpPr/>
              <p:nvPr/>
            </p:nvSpPr>
            <p:spPr>
              <a:xfrm>
                <a:off x="323529" y="4818696"/>
                <a:ext cx="2988968" cy="1021556"/>
              </a:xfrm>
              <a:prstGeom prst="round2Diag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B/200 ‎</a:t>
                </a:r>
                <a:r>
                  <a:rPr lang="fr-FR" dirty="0" smtClean="0"/>
                  <a:t>$</a:t>
                </a:r>
                <a:r>
                  <a:rPr lang="fr-FR" dirty="0" err="1" smtClean="0"/>
                  <a:t>aL'art</a:t>
                </a:r>
                <a:r>
                  <a:rPr lang="fr-FR" dirty="0" smtClean="0"/>
                  <a:t> de la BD‎</a:t>
                </a:r>
                <a:endParaRPr lang="fr-FR" dirty="0"/>
              </a:p>
              <a:p>
                <a:r>
                  <a:rPr lang="fr-FR" b="1" dirty="0"/>
                  <a:t>B/‎606 $</a:t>
                </a:r>
                <a:r>
                  <a:rPr lang="fr-FR" b="1" dirty="0" err="1"/>
                  <a:t>aBandes</a:t>
                </a:r>
                <a:r>
                  <a:rPr lang="fr-FR" b="1" dirty="0"/>
                  <a:t> dessinées</a:t>
                </a:r>
                <a:r>
                  <a:rPr lang="fr-FR" b="1" dirty="0">
                    <a:hlinkClick r:id="rId3"/>
                  </a:rPr>
                  <a:t>‎</a:t>
                </a:r>
                <a:r>
                  <a:rPr lang="fr-FR" b="1" dirty="0"/>
                  <a:t> $</a:t>
                </a:r>
                <a:r>
                  <a:rPr lang="fr-FR" b="1" dirty="0" err="1"/>
                  <a:t>xTechnique</a:t>
                </a:r>
                <a:r>
                  <a:rPr lang="fr-FR" b="1" dirty="0" smtClean="0"/>
                  <a:t>‎ </a:t>
                </a:r>
                <a:r>
                  <a:rPr lang="fr-FR" dirty="0" smtClean="0"/>
                  <a:t>$2rameau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95536" y="4616116"/>
                <a:ext cx="12698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rgbClr val="FFC000"/>
                    </a:solidFill>
                    <a:latin typeface="Berlin Sans FB Demi" panose="020E0802020502020306" pitchFamily="34" charset="0"/>
                  </a:rPr>
                  <a:t>BIBLIO</a:t>
                </a:r>
                <a:endParaRPr lang="fr-FR" sz="1000" dirty="0">
                  <a:solidFill>
                    <a:srgbClr val="FFC0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Arrondir un rectangle avec un coin diagonal 12"/>
              <p:cNvSpPr/>
              <p:nvPr/>
            </p:nvSpPr>
            <p:spPr>
              <a:xfrm>
                <a:off x="5568997" y="1866369"/>
                <a:ext cx="3262649" cy="1328023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PPN 027220796 </a:t>
                </a:r>
              </a:p>
              <a:p>
                <a:r>
                  <a:rPr lang="fr-FR" dirty="0"/>
                  <a:t>A/008 $a</a:t>
                </a:r>
                <a:r>
                  <a:rPr lang="fr-FR" b="1" dirty="0">
                    <a:solidFill>
                      <a:srgbClr val="4BACC6"/>
                    </a:solidFill>
                  </a:rPr>
                  <a:t>Tf8</a:t>
                </a:r>
              </a:p>
              <a:p>
                <a:r>
                  <a:rPr lang="fr-FR" b="1" dirty="0">
                    <a:solidFill>
                      <a:srgbClr val="4BACC6"/>
                    </a:solidFill>
                  </a:rPr>
                  <a:t>A/180 $</a:t>
                </a:r>
                <a:r>
                  <a:rPr lang="fr-FR" b="1" dirty="0" err="1">
                    <a:solidFill>
                      <a:srgbClr val="4BACC6"/>
                    </a:solidFill>
                  </a:rPr>
                  <a:t>aa</a:t>
                </a:r>
                <a:endParaRPr lang="fr-FR" b="1" dirty="0">
                  <a:solidFill>
                    <a:srgbClr val="4BACC6"/>
                  </a:solidFill>
                </a:endParaRPr>
              </a:p>
              <a:p>
                <a:r>
                  <a:rPr lang="fr-FR" b="1" dirty="0">
                    <a:solidFill>
                      <a:srgbClr val="4BACC6"/>
                    </a:solidFill>
                  </a:rPr>
                  <a:t>A/280 ‎$</a:t>
                </a:r>
                <a:r>
                  <a:rPr lang="fr-FR" b="1" dirty="0" err="1">
                    <a:solidFill>
                      <a:srgbClr val="4BACC6"/>
                    </a:solidFill>
                  </a:rPr>
                  <a:t>aBandes</a:t>
                </a:r>
                <a:r>
                  <a:rPr lang="fr-FR" b="1" dirty="0">
                    <a:solidFill>
                      <a:srgbClr val="4BACC6"/>
                    </a:solidFill>
                  </a:rPr>
                  <a:t> dessinées</a:t>
                </a:r>
              </a:p>
            </p:txBody>
          </p:sp>
          <p:sp>
            <p:nvSpPr>
              <p:cNvPr id="14" name="Flèche vers le bas 13"/>
              <p:cNvSpPr/>
              <p:nvPr/>
            </p:nvSpPr>
            <p:spPr>
              <a:xfrm rot="16200000">
                <a:off x="4319942" y="989938"/>
                <a:ext cx="279854" cy="2096476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vers le bas 14"/>
              <p:cNvSpPr/>
              <p:nvPr/>
            </p:nvSpPr>
            <p:spPr>
              <a:xfrm rot="16200000">
                <a:off x="4303002" y="4426746"/>
                <a:ext cx="279854" cy="213036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Arrondir un rectangle avec un coin diagonal 15"/>
              <p:cNvSpPr/>
              <p:nvPr/>
            </p:nvSpPr>
            <p:spPr>
              <a:xfrm>
                <a:off x="5565738" y="4765123"/>
                <a:ext cx="3265908" cy="1021556"/>
              </a:xfrm>
              <a:prstGeom prst="round2Diag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B/200 ‎$</a:t>
                </a:r>
                <a:r>
                  <a:rPr lang="fr-FR" dirty="0" err="1"/>
                  <a:t>aL'art</a:t>
                </a:r>
                <a:r>
                  <a:rPr lang="fr-FR" dirty="0"/>
                  <a:t> de la BD‎</a:t>
                </a:r>
              </a:p>
              <a:p>
                <a:r>
                  <a:rPr lang="fr-FR" b="1" dirty="0" smtClean="0">
                    <a:solidFill>
                      <a:srgbClr val="FFC000"/>
                    </a:solidFill>
                  </a:rPr>
                  <a:t>B</a:t>
                </a:r>
                <a:r>
                  <a:rPr lang="fr-FR" b="1" dirty="0">
                    <a:solidFill>
                      <a:srgbClr val="FFC000"/>
                    </a:solidFill>
                  </a:rPr>
                  <a:t>/‎606 $</a:t>
                </a:r>
                <a:r>
                  <a:rPr lang="fr-FR" b="1" dirty="0" err="1">
                    <a:solidFill>
                      <a:srgbClr val="FFC000"/>
                    </a:solidFill>
                  </a:rPr>
                  <a:t>aBandes</a:t>
                </a:r>
                <a:r>
                  <a:rPr lang="fr-FR" b="1" dirty="0">
                    <a:solidFill>
                      <a:srgbClr val="FFC000"/>
                    </a:solidFill>
                  </a:rPr>
                  <a:t> dessinées</a:t>
                </a:r>
                <a:r>
                  <a:rPr lang="fr-FR" b="1" dirty="0">
                    <a:solidFill>
                      <a:srgbClr val="FFC000"/>
                    </a:solidFill>
                    <a:hlinkClick r:id="rId3"/>
                  </a:rPr>
                  <a:t>‎</a:t>
                </a:r>
                <a:r>
                  <a:rPr lang="fr-FR" b="1" dirty="0">
                    <a:solidFill>
                      <a:srgbClr val="FFC000"/>
                    </a:solidFill>
                  </a:rPr>
                  <a:t> $</a:t>
                </a:r>
                <a:r>
                  <a:rPr lang="fr-FR" b="1" dirty="0" err="1">
                    <a:solidFill>
                      <a:srgbClr val="FFC000"/>
                    </a:solidFill>
                  </a:rPr>
                  <a:t>xTechnique</a:t>
                </a:r>
                <a:r>
                  <a:rPr lang="fr-FR" b="1" dirty="0" smtClean="0">
                    <a:solidFill>
                      <a:srgbClr val="FFC000"/>
                    </a:solidFill>
                  </a:rPr>
                  <a:t>‎ </a:t>
                </a:r>
                <a:r>
                  <a:rPr lang="fr-FR" dirty="0" smtClean="0">
                    <a:solidFill>
                      <a:srgbClr val="FFC000"/>
                    </a:solidFill>
                  </a:rPr>
                  <a:t>$2rameau</a:t>
                </a:r>
              </a:p>
            </p:txBody>
          </p:sp>
        </p:grpSp>
        <p:sp>
          <p:nvSpPr>
            <p:cNvPr id="28" name="Arrondir un rectangle avec un coin diagonal 27"/>
            <p:cNvSpPr/>
            <p:nvPr/>
          </p:nvSpPr>
          <p:spPr>
            <a:xfrm>
              <a:off x="5481963" y="3007892"/>
              <a:ext cx="3257357" cy="71508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PPN 027253562</a:t>
              </a:r>
              <a:endParaRPr lang="fr-FR" dirty="0" smtClean="0"/>
            </a:p>
            <a:p>
              <a:r>
                <a:rPr lang="fr-FR" i="1" dirty="0" smtClean="0"/>
                <a:t>Pas de changement</a:t>
              </a:r>
              <a:endParaRPr lang="fr-FR" b="1" i="1" dirty="0"/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0" y="912985"/>
            <a:ext cx="2139881" cy="49381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32" y="923286"/>
            <a:ext cx="3487214" cy="4877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92" y="1917373"/>
            <a:ext cx="1804572" cy="64013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04" y="2406807"/>
            <a:ext cx="1989984" cy="27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126963"/>
              </p:ext>
            </p:extLst>
          </p:nvPr>
        </p:nvGraphicFramePr>
        <p:xfrm>
          <a:off x="179512" y="1895048"/>
          <a:ext cx="8784976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8392"/>
                <a:gridCol w="5256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Vos</a:t>
                      </a:r>
                      <a:r>
                        <a:rPr lang="fr-FR" sz="2400" baseline="0" dirty="0" smtClean="0"/>
                        <a:t> questions…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Nos réponses !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Pourquoi l’ABES a décidé d’implémenter cette nouveauté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1" dirty="0" smtClean="0"/>
                        <a:t>Réforme</a:t>
                      </a:r>
                      <a:r>
                        <a:rPr lang="fr-FR" b="1" baseline="0" dirty="0" smtClean="0"/>
                        <a:t> Ramea</a:t>
                      </a:r>
                      <a:r>
                        <a:rPr lang="fr-FR" baseline="0" dirty="0" smtClean="0"/>
                        <a:t>u : volonté d'isoler ce référentiel particulier.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1" baseline="0" dirty="0" smtClean="0"/>
                        <a:t>Décision du PUC</a:t>
                      </a:r>
                      <a:r>
                        <a:rPr lang="fr-FR" baseline="0" dirty="0" smtClean="0"/>
                        <a:t> au printemps 2019 de création de la A/180.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Cette nouveauté va-t-elle changer les pratiques de catalogage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Oui</a:t>
                      </a:r>
                      <a:r>
                        <a:rPr lang="fr-FR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Indexation spécifique</a:t>
                      </a:r>
                      <a:r>
                        <a:rPr lang="fr-FR" baseline="0" dirty="0" smtClean="0"/>
                        <a:t> à la forme ou au genre (B/608); éventuellement B606$a ou B6XXX$x.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Réutilisation</a:t>
                      </a:r>
                      <a:r>
                        <a:rPr lang="fr-FR" baseline="0" dirty="0" smtClean="0"/>
                        <a:t> des notices fournies par le Centre Rameau ; éventuellement, proposition Rameau pour demander la création de nouvelles autorités forme ou genre.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reprise des données est-elle prévue pour traiter le rétrospectif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Oui</a:t>
                      </a:r>
                      <a:r>
                        <a:rPr lang="fr-FR" baseline="0" dirty="0" smtClean="0"/>
                        <a:t> par l'ABES pendant toute l'année 2020 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Chargement des notices Tf (transformations des notices Td en Tf).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Correction des notices bibliographiques liées.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107504" y="404664"/>
            <a:ext cx="1656184" cy="1465086"/>
            <a:chOff x="179512" y="1027810"/>
            <a:chExt cx="1656184" cy="146508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0" t="52290" r="5879" b="23656"/>
            <a:stretch/>
          </p:blipFill>
          <p:spPr>
            <a:xfrm>
              <a:off x="179512" y="1027810"/>
              <a:ext cx="1656184" cy="146508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755369">
              <a:off x="683567" y="1157270"/>
              <a:ext cx="648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 smtClean="0">
                  <a:solidFill>
                    <a:schemeClr val="bg1"/>
                  </a:solidFill>
                </a:rPr>
                <a:t>?</a:t>
              </a:r>
              <a:endParaRPr lang="fr-FR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524328" y="504366"/>
            <a:ext cx="1584176" cy="1340457"/>
            <a:chOff x="7452320" y="1080430"/>
            <a:chExt cx="1584176" cy="134045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" t="27951" r="73403" b="48950"/>
            <a:stretch/>
          </p:blipFill>
          <p:spPr>
            <a:xfrm>
              <a:off x="7452320" y="1080430"/>
              <a:ext cx="1584176" cy="134045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024186">
              <a:off x="7998756" y="1157269"/>
              <a:ext cx="636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83568" y="44624"/>
            <a:ext cx="80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</a:t>
            </a:r>
            <a:r>
              <a:rPr lang="fr-FR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VOLUTION FORME/GENRE RAMEAU : à SAVOIR</a:t>
            </a:r>
            <a:endParaRPr lang="fr-FR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5900" r="29197" b="69950"/>
          <a:stretch/>
        </p:blipFill>
        <p:spPr>
          <a:xfrm>
            <a:off x="2051721" y="332656"/>
            <a:ext cx="5616623" cy="4189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74150" r="75137" b="6950"/>
          <a:stretch/>
        </p:blipFill>
        <p:spPr>
          <a:xfrm rot="21270965">
            <a:off x="1043609" y="1712171"/>
            <a:ext cx="677464" cy="17420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74150" r="75137" b="6950"/>
          <a:stretch/>
        </p:blipFill>
        <p:spPr>
          <a:xfrm>
            <a:off x="1907704" y="804194"/>
            <a:ext cx="525064" cy="13501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9177" y="4832511"/>
            <a:ext cx="8237319" cy="10285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Une alerte </a:t>
            </a:r>
            <a:r>
              <a:rPr lang="fr-FR" sz="2400" dirty="0" smtClean="0"/>
              <a:t>au réseau sera envoyée dès lors que le chargement sera effectif, avec une mise en application immédiate des présentes consignes.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44624"/>
            <a:ext cx="80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</a:t>
            </a:r>
            <a:r>
              <a:rPr lang="fr-FR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VOLUTION FORME/GENRE RAMEAU : à SAVOIR</a:t>
            </a:r>
            <a:endParaRPr lang="fr-FR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5" y="1556792"/>
            <a:ext cx="360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24542"/>
                </a:solidFill>
              </a:rPr>
              <a:t>Ces nouvelles consignes de catalogage dépendent de la livraison par la </a:t>
            </a:r>
            <a:r>
              <a:rPr lang="fr-FR" sz="2400" b="1" dirty="0" err="1">
                <a:solidFill>
                  <a:srgbClr val="A24542"/>
                </a:solidFill>
              </a:rPr>
              <a:t>BnF</a:t>
            </a:r>
            <a:r>
              <a:rPr lang="fr-FR" sz="2400" b="1" dirty="0">
                <a:solidFill>
                  <a:srgbClr val="A24542"/>
                </a:solidFill>
              </a:rPr>
              <a:t> des </a:t>
            </a:r>
            <a:r>
              <a:rPr lang="fr-FR" sz="2400" b="1" dirty="0" smtClean="0">
                <a:solidFill>
                  <a:srgbClr val="A24542"/>
                </a:solidFill>
              </a:rPr>
              <a:t>nouvelles autorités </a:t>
            </a:r>
            <a:r>
              <a:rPr lang="fr-FR" sz="2400" b="1" dirty="0">
                <a:solidFill>
                  <a:srgbClr val="A24542"/>
                </a:solidFill>
              </a:rPr>
              <a:t>Forme ou Genre Rameau (Tf</a:t>
            </a:r>
            <a:r>
              <a:rPr lang="fr-FR" sz="2400" b="1" dirty="0" smtClean="0">
                <a:solidFill>
                  <a:srgbClr val="A24542"/>
                </a:solidFill>
              </a:rPr>
              <a:t>) </a:t>
            </a:r>
            <a:endParaRPr lang="fr-FR" sz="2400" b="1" dirty="0">
              <a:solidFill>
                <a:srgbClr val="A24542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084" y="5877189"/>
            <a:ext cx="707054" cy="8288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71" y="4664232"/>
            <a:ext cx="707054" cy="8288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715" y="4069131"/>
            <a:ext cx="707054" cy="828879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799177" y="6021288"/>
            <a:ext cx="8093303" cy="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2400" dirty="0" smtClean="0"/>
              <a:t>Tant que les Tf ne sont pas chargées dans le </a:t>
            </a:r>
            <a:r>
              <a:rPr lang="fr-FR" sz="2400" dirty="0" err="1" smtClean="0"/>
              <a:t>Sudoc</a:t>
            </a:r>
            <a:r>
              <a:rPr lang="fr-FR" sz="2400" dirty="0" smtClean="0"/>
              <a:t>, </a:t>
            </a:r>
            <a:r>
              <a:rPr lang="fr-FR" sz="2400" b="1" dirty="0" smtClean="0"/>
              <a:t>les règles actuelles restent en vigueur.</a:t>
            </a:r>
            <a:endParaRPr lang="fr-FR" sz="2400" b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99177" y="4251452"/>
            <a:ext cx="7960796" cy="55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2400" dirty="0" smtClean="0"/>
              <a:t>La livraison est prévue dans le courant du </a:t>
            </a:r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trimestre 2020</a:t>
            </a:r>
            <a:r>
              <a:rPr lang="fr-FR" sz="2400" dirty="0" smtClean="0"/>
              <a:t>.</a:t>
            </a:r>
            <a:r>
              <a:rPr lang="fr-FR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PARtIE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2.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évolution des notices d’autorité famille et des points d’accès dans les notices bibliographiques liées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97557" y="116632"/>
            <a:ext cx="859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accent2">
                    <a:lumMod val="75000"/>
                  </a:schemeClr>
                </a:solidFill>
              </a:rPr>
              <a:t>éVOLUTION DES NOTICES D'Autorité FAMILLE (</a:t>
            </a:r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r-FR" sz="2800" cap="all" dirty="0" smtClean="0">
                <a:solidFill>
                  <a:schemeClr val="accent2">
                    <a:lumMod val="75000"/>
                  </a:schemeClr>
                </a:solidFill>
              </a:rPr>
              <a:t>1/3</a:t>
            </a:r>
            <a:endParaRPr lang="fr-FR" sz="20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9881" y="1484784"/>
            <a:ext cx="8508623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autorités Famille (Ta) évoluent :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251520" y="653550"/>
            <a:ext cx="8734136" cy="6015809"/>
          </a:xfrm>
          <a:prstGeom prst="round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611559" y="1942761"/>
            <a:ext cx="7776865" cy="797280"/>
            <a:chOff x="611559" y="1505726"/>
            <a:chExt cx="7776865" cy="79728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4351" y="1512934"/>
              <a:ext cx="708198" cy="69378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65270" y="1656675"/>
              <a:ext cx="7623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fr-FR" b="1" dirty="0"/>
                <a:t>Création de nouvelles </a:t>
              </a:r>
              <a:r>
                <a:rPr lang="fr-FR" b="1" dirty="0" smtClean="0"/>
                <a:t>sous-zones  </a:t>
              </a:r>
              <a:endParaRPr lang="fr-FR" b="1" dirty="0"/>
            </a:p>
            <a:p>
              <a:pPr lvl="1"/>
              <a:r>
                <a:rPr lang="fr-FR" dirty="0" smtClean="0"/>
                <a:t>	</a:t>
              </a:r>
              <a:endParaRPr lang="fr-FR" dirty="0"/>
            </a:p>
          </p:txBody>
        </p:sp>
      </p:grpSp>
      <p:grpSp>
        <p:nvGrpSpPr>
          <p:cNvPr id="7" name="Groupe 4"/>
          <p:cNvGrpSpPr/>
          <p:nvPr/>
        </p:nvGrpSpPr>
        <p:grpSpPr>
          <a:xfrm>
            <a:off x="611559" y="5195429"/>
            <a:ext cx="8185184" cy="681843"/>
            <a:chOff x="611559" y="3759887"/>
            <a:chExt cx="8185184" cy="681843"/>
          </a:xfrm>
        </p:grpSpPr>
        <p:sp>
          <p:nvSpPr>
            <p:cNvPr id="17" name="ZoneTexte 9"/>
            <p:cNvSpPr txBox="1"/>
            <p:nvPr/>
          </p:nvSpPr>
          <p:spPr>
            <a:xfrm>
              <a:off x="1187625" y="3888916"/>
              <a:ext cx="7609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Concerne les zones </a:t>
              </a:r>
              <a:r>
                <a:rPr lang="fr-FR" dirty="0" smtClean="0"/>
                <a:t>du format </a:t>
              </a:r>
              <a:r>
                <a:rPr lang="fr-FR" dirty="0"/>
                <a:t>autorité </a:t>
              </a:r>
              <a:r>
                <a:rPr lang="fr-FR" b="1" dirty="0" smtClean="0"/>
                <a:t>A/220, A/420, A/520 et A/720</a:t>
              </a:r>
              <a:endParaRPr lang="fr-FR" b="1" dirty="0"/>
            </a:p>
          </p:txBody>
        </p:sp>
        <p:pic>
          <p:nvPicPr>
            <p:cNvPr id="18" name="Image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17528" y="3753918"/>
              <a:ext cx="681843" cy="693781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594645" y="5843501"/>
            <a:ext cx="8173510" cy="681843"/>
            <a:chOff x="594645" y="4553264"/>
            <a:chExt cx="8173510" cy="681843"/>
          </a:xfrm>
        </p:grpSpPr>
        <p:sp>
          <p:nvSpPr>
            <p:cNvPr id="19" name="ZoneTexte 18"/>
            <p:cNvSpPr txBox="1"/>
            <p:nvPr/>
          </p:nvSpPr>
          <p:spPr>
            <a:xfrm>
              <a:off x="1159037" y="4692282"/>
              <a:ext cx="7609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 </a:t>
              </a:r>
              <a:r>
                <a:rPr lang="fr-FR" dirty="0"/>
                <a:t>point d’accès autorisé dans les notices bibliographiques liées est impacté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0614" y="4547295"/>
              <a:ext cx="681843" cy="693781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1512759" y="2504654"/>
            <a:ext cx="3120031" cy="2724546"/>
            <a:chOff x="1211950" y="2780928"/>
            <a:chExt cx="3120031" cy="2724546"/>
          </a:xfrm>
        </p:grpSpPr>
        <p:sp>
          <p:nvSpPr>
            <p:cNvPr id="3" name="Ellipse 2"/>
            <p:cNvSpPr/>
            <p:nvPr/>
          </p:nvSpPr>
          <p:spPr>
            <a:xfrm>
              <a:off x="1230984" y="2844451"/>
              <a:ext cx="2815790" cy="26610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346474" y="2780928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</a:rPr>
                <a:t>$c</a:t>
              </a:r>
              <a:r>
                <a:rPr lang="fr-FR" sz="3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lvl="1"/>
              <a:r>
                <a:rPr lang="fr-FR" b="1" i="1" dirty="0" smtClean="0">
                  <a:solidFill>
                    <a:schemeClr val="accent2">
                      <a:lumMod val="75000"/>
                    </a:schemeClr>
                  </a:solidFill>
                </a:rPr>
                <a:t>Type </a:t>
              </a:r>
              <a:r>
                <a:rPr lang="fr-FR" b="1" i="1" dirty="0">
                  <a:solidFill>
                    <a:schemeClr val="accent2">
                      <a:lumMod val="75000"/>
                    </a:schemeClr>
                  </a:solidFill>
                </a:rPr>
                <a:t>de </a:t>
              </a:r>
              <a:r>
                <a:rPr lang="fr-FR" b="1" i="1" dirty="0" smtClean="0">
                  <a:solidFill>
                    <a:schemeClr val="accent2">
                      <a:lumMod val="75000"/>
                    </a:schemeClr>
                  </a:solidFill>
                </a:rPr>
                <a:t>famille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211950" y="3851539"/>
              <a:ext cx="3120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Obligatoire</a:t>
              </a: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D'après une liste fermée : famille, clan, dynastie…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72750" y="2136129"/>
            <a:ext cx="2819530" cy="2661023"/>
            <a:chOff x="4419283" y="2991740"/>
            <a:chExt cx="2819530" cy="2661023"/>
          </a:xfrm>
        </p:grpSpPr>
        <p:sp>
          <p:nvSpPr>
            <p:cNvPr id="46" name="Ellipse 45"/>
            <p:cNvSpPr/>
            <p:nvPr/>
          </p:nvSpPr>
          <p:spPr>
            <a:xfrm>
              <a:off x="4423023" y="2991740"/>
              <a:ext cx="2815790" cy="26610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07035" y="3000225"/>
              <a:ext cx="244776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$d</a:t>
              </a:r>
            </a:p>
            <a:p>
              <a:r>
                <a:rPr lang="fr-FR" b="1" i="1" dirty="0" smtClean="0">
                  <a:solidFill>
                    <a:schemeClr val="accent2">
                      <a:lumMod val="75000"/>
                    </a:schemeClr>
                  </a:solidFill>
                </a:rPr>
                <a:t>Lieu associé à la famille</a:t>
              </a:r>
              <a:endParaRPr lang="fr-FR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419283" y="4008337"/>
              <a:ext cx="2819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Facultatif : sert à lever les homonymes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5" y="550753"/>
            <a:ext cx="4737003" cy="11278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3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108658" y="1634163"/>
            <a:ext cx="8928992" cy="4459133"/>
            <a:chOff x="73957" y="3899520"/>
            <a:chExt cx="8928992" cy="2822851"/>
          </a:xfrm>
        </p:grpSpPr>
        <p:sp>
          <p:nvSpPr>
            <p:cNvPr id="6" name="ZoneTexte 5"/>
            <p:cNvSpPr txBox="1"/>
            <p:nvPr/>
          </p:nvSpPr>
          <p:spPr>
            <a:xfrm>
              <a:off x="231256" y="3899520"/>
              <a:ext cx="3567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90483" y="3994560"/>
              <a:ext cx="3332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73957" y="4084346"/>
              <a:ext cx="8928992" cy="26380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Flèche vers le bas 14"/>
          <p:cNvSpPr/>
          <p:nvPr/>
        </p:nvSpPr>
        <p:spPr>
          <a:xfrm rot="16200000">
            <a:off x="4436238" y="1916909"/>
            <a:ext cx="279854" cy="14318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 rot="16200000">
            <a:off x="4420156" y="4645306"/>
            <a:ext cx="279854" cy="14639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rrondir un rectangle avec un coin diagonal 40"/>
          <p:cNvSpPr/>
          <p:nvPr/>
        </p:nvSpPr>
        <p:spPr>
          <a:xfrm>
            <a:off x="235942" y="2438027"/>
            <a:ext cx="3510390" cy="130347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PPN 114770182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A/008 $</a:t>
            </a:r>
            <a:r>
              <a:rPr lang="fr-FR" dirty="0" smtClean="0">
                <a:solidFill>
                  <a:schemeClr val="tx1"/>
                </a:solidFill>
              </a:rPr>
              <a:t>a</a:t>
            </a:r>
            <a:r>
              <a:rPr lang="fr-FR" b="1" dirty="0" smtClean="0">
                <a:solidFill>
                  <a:schemeClr val="tx1"/>
                </a:solidFill>
              </a:rPr>
              <a:t>Ta5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A/220</a:t>
            </a:r>
            <a:r>
              <a:rPr lang="fr-FR" dirty="0" smtClean="0">
                <a:solidFill>
                  <a:schemeClr val="tx1"/>
                </a:solidFill>
              </a:rPr>
              <a:t> $</a:t>
            </a:r>
            <a:r>
              <a:rPr lang="fr-FR" dirty="0" err="1" smtClean="0">
                <a:solidFill>
                  <a:schemeClr val="tx1"/>
                </a:solidFill>
              </a:rPr>
              <a:t>a</a:t>
            </a:r>
            <a:r>
              <a:rPr lang="fr-FR" b="1" dirty="0" err="1" smtClean="0">
                <a:solidFill>
                  <a:schemeClr val="tx1"/>
                </a:solidFill>
              </a:rPr>
              <a:t>Strauss</a:t>
            </a:r>
            <a:r>
              <a:rPr lang="fr-FR" b="1" dirty="0" smtClean="0">
                <a:solidFill>
                  <a:schemeClr val="tx1"/>
                </a:solidFill>
              </a:rPr>
              <a:t> (famille ; Allemagne)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9858" y="2138158"/>
            <a:ext cx="1269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4BACC6"/>
                </a:solidFill>
                <a:latin typeface="Berlin Sans FB Demi" panose="020E0802020502020306" pitchFamily="34" charset="0"/>
              </a:rPr>
              <a:t>AUTORITÉ</a:t>
            </a:r>
            <a:endParaRPr lang="fr-FR" sz="1400" b="1" dirty="0">
              <a:solidFill>
                <a:srgbClr val="4BAC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6" name="Arrondir un rectangle avec un coin diagonal 45"/>
          <p:cNvSpPr/>
          <p:nvPr/>
        </p:nvSpPr>
        <p:spPr>
          <a:xfrm>
            <a:off x="215228" y="4132519"/>
            <a:ext cx="3551817" cy="1634490"/>
          </a:xfrm>
          <a:prstGeom prst="round2Diag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B/200 </a:t>
            </a:r>
            <a:r>
              <a:rPr lang="fr-FR" dirty="0" smtClean="0"/>
              <a:t>‎</a:t>
            </a:r>
            <a:r>
              <a:rPr lang="de-DE" dirty="0"/>
              <a:t>‎$</a:t>
            </a:r>
            <a:r>
              <a:rPr lang="de-DE" dirty="0" err="1"/>
              <a:t>a@Strauss</a:t>
            </a:r>
            <a:r>
              <a:rPr lang="de-DE" dirty="0" smtClean="0"/>
              <a:t>‎$</a:t>
            </a:r>
            <a:r>
              <a:rPr lang="de-DE" dirty="0" err="1"/>
              <a:t>eAufstieg</a:t>
            </a:r>
            <a:r>
              <a:rPr lang="de-DE" dirty="0"/>
              <a:t> und Fall einer Familie‎$</a:t>
            </a:r>
            <a:r>
              <a:rPr lang="de-DE" dirty="0" err="1"/>
              <a:t>fWerner</a:t>
            </a:r>
            <a:r>
              <a:rPr lang="de-DE" dirty="0"/>
              <a:t> </a:t>
            </a:r>
            <a:r>
              <a:rPr lang="de-DE" dirty="0" smtClean="0"/>
              <a:t>Biermann</a:t>
            </a:r>
          </a:p>
          <a:p>
            <a:r>
              <a:rPr lang="fr-FR" b="1" dirty="0"/>
              <a:t>B/602 ##</a:t>
            </a:r>
            <a:r>
              <a:rPr lang="fr-FR" b="1" dirty="0">
                <a:hlinkClick r:id="rId2"/>
              </a:rPr>
              <a:t>‎$3114770182</a:t>
            </a:r>
            <a:r>
              <a:rPr lang="fr-FR" b="1" dirty="0"/>
              <a:t>Strauss (</a:t>
            </a:r>
            <a:r>
              <a:rPr lang="fr-FR" b="1" dirty="0" smtClean="0"/>
              <a:t>famille ; Allemagne)$</a:t>
            </a:r>
            <a:r>
              <a:rPr lang="fr-FR" b="1" dirty="0"/>
              <a:t>2rameau 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349858" y="3861048"/>
            <a:ext cx="1269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BIBLIO</a:t>
            </a:r>
            <a:endParaRPr lang="fr-FR" sz="1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3" name="Arrondir un rectangle avec un coin diagonal 52"/>
          <p:cNvSpPr/>
          <p:nvPr/>
        </p:nvSpPr>
        <p:spPr>
          <a:xfrm>
            <a:off x="5346147" y="2381469"/>
            <a:ext cx="3558789" cy="147957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PPN </a:t>
            </a:r>
            <a:r>
              <a:rPr lang="fr-FR" dirty="0">
                <a:solidFill>
                  <a:schemeClr val="tx1"/>
                </a:solidFill>
              </a:rPr>
              <a:t>114770182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A/008 $</a:t>
            </a:r>
            <a:r>
              <a:rPr lang="fr-FR" dirty="0" smtClean="0">
                <a:solidFill>
                  <a:schemeClr val="tx1"/>
                </a:solidFill>
              </a:rPr>
              <a:t>a</a:t>
            </a:r>
            <a:r>
              <a:rPr lang="fr-FR" b="1" dirty="0" smtClean="0">
                <a:solidFill>
                  <a:schemeClr val="tx1"/>
                </a:solidFill>
              </a:rPr>
              <a:t>Ta5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A/220</a:t>
            </a:r>
            <a:r>
              <a:rPr lang="fr-FR" dirty="0" smtClean="0">
                <a:solidFill>
                  <a:schemeClr val="tx1"/>
                </a:solidFill>
              </a:rPr>
              <a:t> $</a:t>
            </a:r>
            <a:r>
              <a:rPr lang="fr-FR" dirty="0" err="1">
                <a:solidFill>
                  <a:schemeClr val="tx1"/>
                </a:solidFill>
              </a:rPr>
              <a:t>aStrauss</a:t>
            </a:r>
            <a:r>
              <a:rPr lang="fr-FR" dirty="0" smtClean="0">
                <a:solidFill>
                  <a:schemeClr val="tx1"/>
                </a:solidFill>
              </a:rPr>
              <a:t>‎ </a:t>
            </a:r>
            <a:r>
              <a:rPr lang="fr-FR" b="1" dirty="0" smtClean="0">
                <a:solidFill>
                  <a:srgbClr val="4BACC6"/>
                </a:solidFill>
              </a:rPr>
              <a:t>$</a:t>
            </a:r>
            <a:r>
              <a:rPr lang="fr-FR" b="1" dirty="0" err="1" smtClean="0">
                <a:solidFill>
                  <a:srgbClr val="4BACC6"/>
                </a:solidFill>
              </a:rPr>
              <a:t>cfamille</a:t>
            </a:r>
            <a:r>
              <a:rPr lang="fr-FR" b="1" dirty="0" smtClean="0">
                <a:solidFill>
                  <a:srgbClr val="4BACC6"/>
                </a:solidFill>
              </a:rPr>
              <a:t> ‎</a:t>
            </a:r>
            <a:r>
              <a:rPr lang="fr-FR" b="1" dirty="0">
                <a:solidFill>
                  <a:srgbClr val="4BACC6"/>
                </a:solidFill>
              </a:rPr>
              <a:t>$</a:t>
            </a:r>
            <a:r>
              <a:rPr lang="fr-FR" b="1" dirty="0" err="1" smtClean="0">
                <a:solidFill>
                  <a:srgbClr val="4BACC6"/>
                </a:solidFill>
              </a:rPr>
              <a:t>dAllemagne</a:t>
            </a:r>
            <a:endParaRPr lang="nl-NL" dirty="0">
              <a:solidFill>
                <a:srgbClr val="4BACC6"/>
              </a:solidFill>
            </a:endParaRPr>
          </a:p>
        </p:txBody>
      </p:sp>
      <p:sp>
        <p:nvSpPr>
          <p:cNvPr id="63" name="Arrondir un rectangle avec un coin diagonal 62"/>
          <p:cNvSpPr/>
          <p:nvPr/>
        </p:nvSpPr>
        <p:spPr>
          <a:xfrm>
            <a:off x="5353119" y="4132519"/>
            <a:ext cx="3551817" cy="1634490"/>
          </a:xfrm>
          <a:prstGeom prst="round2Diag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B/200 ‎</a:t>
            </a:r>
            <a:r>
              <a:rPr lang="de-DE" dirty="0"/>
              <a:t>‎$</a:t>
            </a:r>
            <a:r>
              <a:rPr lang="de-DE" dirty="0" err="1"/>
              <a:t>a@Strauss</a:t>
            </a:r>
            <a:r>
              <a:rPr lang="de-DE" dirty="0"/>
              <a:t>‎$</a:t>
            </a:r>
            <a:r>
              <a:rPr lang="de-DE" dirty="0" err="1"/>
              <a:t>eAufstieg</a:t>
            </a:r>
            <a:r>
              <a:rPr lang="de-DE" dirty="0"/>
              <a:t> und Fall einer Familie‎$</a:t>
            </a:r>
            <a:r>
              <a:rPr lang="de-DE" dirty="0" err="1"/>
              <a:t>fWerner</a:t>
            </a:r>
            <a:r>
              <a:rPr lang="de-DE" dirty="0"/>
              <a:t> Biermann</a:t>
            </a:r>
          </a:p>
          <a:p>
            <a:r>
              <a:rPr lang="fr-FR" b="1" dirty="0"/>
              <a:t>B/602 ##</a:t>
            </a:r>
            <a:r>
              <a:rPr lang="fr-FR" b="1" dirty="0">
                <a:hlinkClick r:id="rId2"/>
              </a:rPr>
              <a:t>‎$3114770182</a:t>
            </a:r>
            <a:r>
              <a:rPr lang="fr-FR" b="1" dirty="0">
                <a:solidFill>
                  <a:srgbClr val="FFC000"/>
                </a:solidFill>
              </a:rPr>
              <a:t>Strauss </a:t>
            </a:r>
            <a:r>
              <a:rPr lang="fr-FR" b="1">
                <a:solidFill>
                  <a:srgbClr val="FFC000"/>
                </a:solidFill>
              </a:rPr>
              <a:t>(famille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>
                <a:solidFill>
                  <a:srgbClr val="FFC000"/>
                </a:solidFill>
              </a:rPr>
              <a:t>; </a:t>
            </a:r>
            <a:r>
              <a:rPr lang="fr-FR" b="1" dirty="0">
                <a:solidFill>
                  <a:srgbClr val="FFC000"/>
                </a:solidFill>
              </a:rPr>
              <a:t>Allemagne)</a:t>
            </a:r>
            <a:r>
              <a:rPr lang="fr-FR" b="1" dirty="0"/>
              <a:t>$2rameau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77543" y="313492"/>
            <a:ext cx="86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accent2">
                    <a:lumMod val="75000"/>
                  </a:schemeClr>
                </a:solidFill>
              </a:rPr>
              <a:t>éVOLUTION DES NOTICES D'Autorité FAMILLE (T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r-FR" sz="2800" cap="all" dirty="0" smtClean="0">
                <a:solidFill>
                  <a:schemeClr val="accent2">
                    <a:lumMod val="75000"/>
                  </a:schemeClr>
                </a:solidFill>
              </a:rPr>
              <a:t>2/3</a:t>
            </a:r>
            <a:endParaRPr lang="fr-FR" sz="20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84" y="2914582"/>
            <a:ext cx="1463996" cy="222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08" y="1503906"/>
            <a:ext cx="3487214" cy="487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14617"/>
            <a:ext cx="2139881" cy="49381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7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246164"/>
              </p:ext>
            </p:extLst>
          </p:nvPr>
        </p:nvGraphicFramePr>
        <p:xfrm>
          <a:off x="539447" y="2492896"/>
          <a:ext cx="8373721" cy="3266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4024"/>
                <a:gridCol w="4399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Vos questions…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Nos répons</a:t>
                      </a:r>
                      <a:r>
                        <a:rPr lang="fr-FR" sz="2000" baseline="0" dirty="0" smtClean="0"/>
                        <a:t>es !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Pourquoi l’ABES a décidé d’implémenter cette nouveauté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Mise à niveau </a:t>
                      </a:r>
                      <a:r>
                        <a:rPr lang="fr-FR" dirty="0" smtClean="0"/>
                        <a:t>et prise en compte de RDA-Fr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Cette nouveauté va-t-elle changer les pratiques de catalogage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Oui et non</a:t>
                      </a:r>
                      <a:r>
                        <a:rPr lang="fr-FR" dirty="0" smtClean="0"/>
                        <a:t>.</a:t>
                      </a:r>
                    </a:p>
                    <a:p>
                      <a:pPr marL="271463" lvl="1" indent="0"/>
                      <a:r>
                        <a:rPr lang="fr-FR" dirty="0" smtClean="0"/>
                        <a:t>-&gt; Saisie du type de famille $c obligatoire</a:t>
                      </a:r>
                    </a:p>
                    <a:p>
                      <a:pPr marL="271463" lvl="1" indent="0"/>
                      <a:r>
                        <a:rPr lang="fr-FR" dirty="0" smtClean="0"/>
                        <a:t>-&gt; Saisie du lieu $d facultative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reprise des données est-elle prévue pour traiter le rétrospectif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Oui</a:t>
                      </a:r>
                      <a:r>
                        <a:rPr lang="fr-FR" dirty="0" smtClean="0"/>
                        <a:t>, courant janvier 2020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Faut-il corriger les notices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Oui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11919" y="109778"/>
            <a:ext cx="861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é</a:t>
            </a:r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VOLUTION DES NOTICES D'Autorité FAMILLE (T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</a:t>
            </a:r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) </a:t>
            </a:r>
            <a:r>
              <a:rPr lang="fr-FR" sz="2800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3/3</a:t>
            </a:r>
          </a:p>
          <a:p>
            <a:pPr algn="ctr"/>
            <a:r>
              <a:rPr lang="fr-FR" sz="2800" cap="all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à</a:t>
            </a:r>
            <a:r>
              <a:rPr lang="fr-FR" sz="2800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SAVOIR</a:t>
            </a:r>
            <a:endParaRPr lang="fr-FR" sz="2800" cap="all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67544" y="1027810"/>
            <a:ext cx="1656184" cy="1465086"/>
            <a:chOff x="179512" y="1027810"/>
            <a:chExt cx="1656184" cy="146508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0" t="52290" r="5879" b="23656"/>
            <a:stretch/>
          </p:blipFill>
          <p:spPr>
            <a:xfrm>
              <a:off x="179512" y="1027810"/>
              <a:ext cx="1656184" cy="146508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755369">
              <a:off x="683567" y="1157270"/>
              <a:ext cx="648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 smtClean="0">
                  <a:solidFill>
                    <a:schemeClr val="bg1"/>
                  </a:solidFill>
                </a:rPr>
                <a:t>?</a:t>
              </a:r>
              <a:endParaRPr lang="fr-FR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452320" y="1080430"/>
            <a:ext cx="1584176" cy="1340457"/>
            <a:chOff x="7452320" y="1080430"/>
            <a:chExt cx="1584176" cy="134045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" t="27951" r="73403" b="48950"/>
            <a:stretch/>
          </p:blipFill>
          <p:spPr>
            <a:xfrm>
              <a:off x="7452320" y="1080430"/>
              <a:ext cx="1584176" cy="134045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024186">
              <a:off x="7998756" y="1157269"/>
              <a:ext cx="636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PARTIE 3.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évolution d’une zone du format autorité pour le lien aux référentiels externes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116632"/>
            <a:ext cx="804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évolution A/822 : équivalent DANS D'AUTRES Référentiels OU </a:t>
            </a:r>
            <a:r>
              <a:rPr lang="fr-FR" sz="28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CLASSIFICATIONS </a:t>
            </a:r>
            <a:r>
              <a:rPr lang="fr-FR" sz="2800" cap="all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(1/2) </a:t>
            </a:r>
            <a:endParaRPr lang="fr-FR" sz="2800" cap="al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351" y="2630903"/>
            <a:ext cx="708198" cy="693781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251520" y="1301622"/>
            <a:ext cx="8734136" cy="5151714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611559" y="4902022"/>
            <a:ext cx="8185184" cy="1329358"/>
            <a:chOff x="611559" y="3759887"/>
            <a:chExt cx="8185184" cy="1329358"/>
          </a:xfrm>
        </p:grpSpPr>
        <p:sp>
          <p:nvSpPr>
            <p:cNvPr id="32" name="ZoneTexte 31"/>
            <p:cNvSpPr txBox="1"/>
            <p:nvPr/>
          </p:nvSpPr>
          <p:spPr>
            <a:xfrm>
              <a:off x="1187625" y="3888916"/>
              <a:ext cx="7609118" cy="120032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just"/>
            </a:lstStyle>
            <a:p>
              <a:r>
                <a:rPr lang="fr-FR" dirty="0"/>
                <a:t>En </a:t>
              </a:r>
              <a:r>
                <a:rPr lang="fr-FR" dirty="0" smtClean="0"/>
                <a:t>pratique, la A/822 sera </a:t>
              </a:r>
              <a:r>
                <a:rPr lang="fr-FR" dirty="0"/>
                <a:t>utilisé par le Centre national Rameau pour indiquer des équivalences Rameau / LCSH (Library of </a:t>
              </a:r>
              <a:r>
                <a:rPr lang="fr-FR" dirty="0" err="1"/>
                <a:t>Congress</a:t>
              </a:r>
              <a:r>
                <a:rPr lang="fr-FR" dirty="0"/>
                <a:t> </a:t>
              </a:r>
              <a:r>
                <a:rPr lang="fr-FR" dirty="0" err="1"/>
                <a:t>Subject</a:t>
              </a:r>
              <a:r>
                <a:rPr lang="fr-FR" dirty="0"/>
                <a:t> </a:t>
              </a:r>
              <a:r>
                <a:rPr lang="fr-FR" dirty="0" err="1"/>
                <a:t>Headings</a:t>
              </a:r>
              <a:r>
                <a:rPr lang="fr-FR" dirty="0"/>
                <a:t>) de la Bibliothèque du Congrès, ou avec le Répertoire des vedettes-matière de l'université de Laval.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17528" y="3753918"/>
              <a:ext cx="681843" cy="693781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599881" y="2165718"/>
            <a:ext cx="8508623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zone A/822 évolue :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65270" y="2797528"/>
            <a:ext cx="762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/>
              <a:t>Création de nouvelles </a:t>
            </a:r>
            <a:r>
              <a:rPr lang="fr-FR" b="1" dirty="0" smtClean="0"/>
              <a:t>sous-zones  </a:t>
            </a:r>
            <a:endParaRPr lang="fr-FR" b="1" dirty="0"/>
          </a:p>
          <a:p>
            <a:pPr lvl="1"/>
            <a:r>
              <a:rPr lang="fr-FR" dirty="0" smtClean="0"/>
              <a:t>	</a:t>
            </a:r>
            <a:endParaRPr lang="fr-FR" dirty="0"/>
          </a:p>
        </p:txBody>
      </p:sp>
      <p:grpSp>
        <p:nvGrpSpPr>
          <p:cNvPr id="58" name="Groupe 57"/>
          <p:cNvGrpSpPr/>
          <p:nvPr/>
        </p:nvGrpSpPr>
        <p:grpSpPr>
          <a:xfrm>
            <a:off x="397020" y="3173830"/>
            <a:ext cx="8423452" cy="1512168"/>
            <a:chOff x="673263" y="2852936"/>
            <a:chExt cx="8423452" cy="1512168"/>
          </a:xfrm>
        </p:grpSpPr>
        <p:grpSp>
          <p:nvGrpSpPr>
            <p:cNvPr id="9" name="Groupe 8"/>
            <p:cNvGrpSpPr/>
            <p:nvPr/>
          </p:nvGrpSpPr>
          <p:grpSpPr>
            <a:xfrm>
              <a:off x="1629060" y="2852936"/>
              <a:ext cx="1934828" cy="1458698"/>
              <a:chOff x="1426071" y="3344841"/>
              <a:chExt cx="1934828" cy="1458698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1894927" y="3344841"/>
                <a:ext cx="1465972" cy="1458698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426071" y="3416849"/>
                <a:ext cx="19094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fr-FR" sz="2800" b="1" dirty="0" smtClean="0"/>
                  <a:t>$i</a:t>
                </a:r>
              </a:p>
              <a:p>
                <a:pPr lvl="1" algn="ctr"/>
                <a:r>
                  <a:rPr lang="fr-FR" b="1" i="1" dirty="0" smtClean="0"/>
                  <a:t>Indice de classification </a:t>
                </a:r>
                <a:endParaRPr lang="fr-FR" sz="2000" b="1" i="1" dirty="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673263" y="2892857"/>
              <a:ext cx="1485914" cy="1440160"/>
              <a:chOff x="4532502" y="3370781"/>
              <a:chExt cx="1485914" cy="1440160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4532502" y="3370781"/>
                <a:ext cx="1485914" cy="1440160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532502" y="3439906"/>
                <a:ext cx="14779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 smtClean="0"/>
                  <a:t>$d</a:t>
                </a:r>
              </a:p>
              <a:p>
                <a:pPr algn="ctr"/>
                <a:r>
                  <a:rPr lang="fr-FR" b="1" i="1" dirty="0" smtClean="0"/>
                  <a:t>Date de consultation</a:t>
                </a:r>
                <a:endParaRPr lang="fr-FR" b="1" i="1" dirty="0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3117033" y="2852936"/>
              <a:ext cx="1815007" cy="1479306"/>
              <a:chOff x="2798085" y="2988625"/>
              <a:chExt cx="1815007" cy="1479306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3147120" y="3009233"/>
                <a:ext cx="1465972" cy="1458698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798085" y="2988625"/>
                <a:ext cx="173144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fr-FR" sz="2800" b="1" dirty="0" smtClean="0"/>
                  <a:t>$</a:t>
                </a:r>
                <a:r>
                  <a:rPr lang="fr-FR" sz="2800" b="1" dirty="0"/>
                  <a:t>l</a:t>
                </a:r>
                <a:endParaRPr lang="fr-FR" sz="2800" b="1" dirty="0" smtClean="0"/>
              </a:p>
              <a:p>
                <a:pPr lvl="1" algn="ctr"/>
                <a:r>
                  <a:rPr lang="fr-FR" b="1" i="1" dirty="0" smtClean="0"/>
                  <a:t>Autres termes explicatifs</a:t>
                </a:r>
                <a:endParaRPr lang="fr-FR" sz="2000" b="1" i="1" dirty="0"/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4788024" y="2906406"/>
              <a:ext cx="1543087" cy="1458698"/>
              <a:chOff x="4311063" y="3201335"/>
              <a:chExt cx="1543087" cy="145869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4388178" y="3201335"/>
                <a:ext cx="1465972" cy="1458698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4311063" y="3211742"/>
                <a:ext cx="115279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fr-FR" sz="2800" b="1" dirty="0" smtClean="0"/>
                  <a:t>$u </a:t>
                </a:r>
              </a:p>
              <a:p>
                <a:pPr lvl="1" algn="ctr"/>
                <a:r>
                  <a:rPr lang="fr-FR" b="1" i="1" dirty="0" smtClean="0"/>
                  <a:t>URI</a:t>
                </a:r>
                <a:endParaRPr lang="fr-FR" sz="2000" b="1" i="1" dirty="0"/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5832512" y="2906017"/>
              <a:ext cx="1907840" cy="1459087"/>
              <a:chOff x="4951277" y="4080839"/>
              <a:chExt cx="1907840" cy="1459087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5393145" y="4081228"/>
                <a:ext cx="1465972" cy="1458698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4951277" y="4080839"/>
                <a:ext cx="1897423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fr-FR" sz="2800" b="1" dirty="0" smtClean="0"/>
                  <a:t>$z</a:t>
                </a:r>
              </a:p>
              <a:p>
                <a:pPr lvl="1" algn="ctr"/>
                <a:r>
                  <a:rPr lang="fr-FR" b="1" i="1" dirty="0" smtClean="0"/>
                  <a:t>Date d'invalidité de l'URI</a:t>
                </a:r>
                <a:endParaRPr lang="fr-FR" sz="2000" b="1" i="1" dirty="0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7308304" y="2906406"/>
              <a:ext cx="1788411" cy="1458698"/>
              <a:chOff x="6364478" y="3711513"/>
              <a:chExt cx="1788411" cy="145869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6686917" y="3711513"/>
                <a:ext cx="1465972" cy="1458698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6364478" y="3730967"/>
                <a:ext cx="173082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fr-FR" sz="2800" b="1" dirty="0" smtClean="0"/>
                  <a:t>$</a:t>
                </a:r>
                <a:r>
                  <a:rPr lang="fr-FR" sz="2800" b="1" dirty="0"/>
                  <a:t>2</a:t>
                </a:r>
                <a:endParaRPr lang="fr-FR" sz="2800" b="1" dirty="0" smtClean="0"/>
              </a:p>
              <a:p>
                <a:pPr lvl="1" algn="ctr"/>
                <a:r>
                  <a:rPr lang="fr-FR" b="1" i="1" dirty="0" smtClean="0"/>
                  <a:t>Code du système utilisé</a:t>
                </a:r>
                <a:endParaRPr lang="fr-FR" sz="2000" b="1" i="1" dirty="0"/>
              </a:p>
            </p:txBody>
          </p:sp>
        </p:grpSp>
      </p:grpSp>
      <p:pic>
        <p:nvPicPr>
          <p:cNvPr id="71" name="Imag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6922"/>
            <a:ext cx="4737003" cy="112176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9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304068" y="836712"/>
            <a:ext cx="8535864" cy="504056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1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nouveau type de notices d’autorité et l’indexation forme/genre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Rameau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2 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évolution des notices d’autorité famille et des points d’accès dans les notices bibliographiques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liées</a:t>
            </a:r>
          </a:p>
          <a:p>
            <a:pPr>
              <a:defRPr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3 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évolution d’une zone du format autorité pour le lien aux référentiels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externes</a:t>
            </a:r>
          </a:p>
          <a:p>
            <a:pPr>
              <a:defRPr/>
            </a:pPr>
            <a:endParaRPr lang="fr-FR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Partie </a:t>
            </a:r>
            <a:r>
              <a:rPr lang="fr-F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4 : </a:t>
            </a:r>
            <a:r>
              <a:rPr lang="fr-FR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L’étiquette </a:t>
            </a:r>
            <a:r>
              <a:rPr lang="fr-FR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de la </a:t>
            </a:r>
            <a:r>
              <a:rPr lang="fr-F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zone de l’adresse dans les données </a:t>
            </a:r>
            <a:r>
              <a:rPr lang="fr-FR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bibliographiques</a:t>
            </a:r>
          </a:p>
          <a:p>
            <a:pPr>
              <a:defRPr/>
            </a:pPr>
            <a:endParaRPr lang="fr-FR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Partie 5 </a:t>
            </a:r>
            <a:r>
              <a:rPr lang="fr-FR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Évolution des données d’exemplaire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683568" y="116632"/>
            <a:ext cx="804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évolution A/822 : équivalent DANS D'AUTRES Référentiels OU </a:t>
            </a:r>
            <a:r>
              <a:rPr lang="fr-FR" sz="28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CLASSIFICATIONS </a:t>
            </a:r>
            <a:r>
              <a:rPr lang="fr-FR" sz="2800" cap="all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(2/2) </a:t>
            </a:r>
            <a:endParaRPr lang="fr-FR" sz="2800" cap="al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7251" y="2266999"/>
            <a:ext cx="8929127" cy="3466257"/>
            <a:chOff x="70132" y="2627039"/>
            <a:chExt cx="8929127" cy="3466257"/>
          </a:xfrm>
        </p:grpSpPr>
        <p:sp>
          <p:nvSpPr>
            <p:cNvPr id="17" name="Arrondir un rectangle avec un coin diagonal 16"/>
            <p:cNvSpPr/>
            <p:nvPr/>
          </p:nvSpPr>
          <p:spPr>
            <a:xfrm>
              <a:off x="4932040" y="2745364"/>
              <a:ext cx="4067219" cy="3347931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PPN 027219461</a:t>
              </a:r>
            </a:p>
            <a:p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dirty="0">
                  <a:solidFill>
                    <a:schemeClr val="tx1"/>
                  </a:solidFill>
                </a:rPr>
                <a:t>A/008 $aTd8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A/250 $</a:t>
              </a:r>
              <a:r>
                <a:rPr lang="fr-FR" dirty="0" err="1">
                  <a:solidFill>
                    <a:schemeClr val="tx1"/>
                  </a:solidFill>
                </a:rPr>
                <a:t>aAntiquités</a:t>
              </a:r>
              <a:r>
                <a:rPr lang="fr-FR" dirty="0">
                  <a:solidFill>
                    <a:schemeClr val="tx1"/>
                  </a:solidFill>
                </a:rPr>
                <a:t> byzantines</a:t>
              </a:r>
            </a:p>
            <a:p>
              <a:r>
                <a:rPr lang="nl-NL" b="1" dirty="0">
                  <a:solidFill>
                    <a:schemeClr val="tx1"/>
                  </a:solidFill>
                </a:rPr>
                <a:t>A/822 </a:t>
              </a:r>
              <a:r>
                <a:rPr lang="nl-NL" dirty="0">
                  <a:solidFill>
                    <a:srgbClr val="C00000"/>
                  </a:solidFill>
                </a:rPr>
                <a:t>1</a:t>
              </a:r>
              <a:r>
                <a:rPr lang="nl-NL" b="1" dirty="0">
                  <a:solidFill>
                    <a:srgbClr val="C00000"/>
                  </a:solidFill>
                </a:rPr>
                <a:t>#$a</a:t>
              </a:r>
              <a:r>
                <a:rPr lang="nl-NL" dirty="0">
                  <a:solidFill>
                    <a:schemeClr val="tx1"/>
                  </a:solidFill>
                </a:rPr>
                <a:t>Antiquities,Byzantine</a:t>
              </a:r>
              <a:r>
                <a:rPr lang="nl-NL" b="1" dirty="0">
                  <a:solidFill>
                    <a:srgbClr val="C00000"/>
                  </a:solidFill>
                </a:rPr>
                <a:t>$2</a:t>
              </a:r>
              <a:r>
                <a:rPr lang="nl-NL" dirty="0">
                  <a:solidFill>
                    <a:schemeClr val="tx1"/>
                  </a:solidFill>
                </a:rPr>
                <a:t>LCSH</a:t>
              </a:r>
              <a:r>
                <a:rPr lang="nl-NL" b="1" dirty="0">
                  <a:solidFill>
                    <a:srgbClr val="C00000"/>
                  </a:solidFill>
                </a:rPr>
                <a:t>$u</a:t>
              </a:r>
              <a:r>
                <a:rPr lang="nl-NL" sz="1200" dirty="0">
                  <a:solidFill>
                    <a:schemeClr val="tx1"/>
                  </a:solidFill>
                </a:rPr>
                <a:t>http://id.loc.gov/</a:t>
              </a:r>
              <a:r>
                <a:rPr lang="nl-NL" sz="1200" dirty="0" err="1">
                  <a:solidFill>
                    <a:schemeClr val="tx1"/>
                  </a:solidFill>
                </a:rPr>
                <a:t>authorities</a:t>
              </a:r>
              <a:r>
                <a:rPr lang="nl-NL" sz="1200" dirty="0">
                  <a:solidFill>
                    <a:schemeClr val="tx1"/>
                  </a:solidFill>
                </a:rPr>
                <a:t>/subjects/sh99002349</a:t>
              </a:r>
              <a:r>
                <a:rPr lang="nl-NL" b="1" dirty="0">
                  <a:solidFill>
                    <a:srgbClr val="C00000"/>
                  </a:solidFill>
                </a:rPr>
                <a:t>$d</a:t>
              </a:r>
              <a:r>
                <a:rPr lang="nl-NL" dirty="0">
                  <a:solidFill>
                    <a:schemeClr val="tx1"/>
                  </a:solidFill>
                </a:rPr>
                <a:t>2017-02-09</a:t>
              </a:r>
            </a:p>
            <a:p>
              <a:r>
                <a:rPr lang="nl-NL" b="1" dirty="0">
                  <a:solidFill>
                    <a:schemeClr val="tx1"/>
                  </a:solidFill>
                </a:rPr>
                <a:t>A/822</a:t>
              </a:r>
              <a:r>
                <a:rPr lang="nl-NL" dirty="0">
                  <a:solidFill>
                    <a:schemeClr val="tx1"/>
                  </a:solidFill>
                </a:rPr>
                <a:t> </a:t>
              </a:r>
              <a:r>
                <a:rPr lang="nl-NL" b="1" dirty="0">
                  <a:solidFill>
                    <a:srgbClr val="C00000"/>
                  </a:solidFill>
                </a:rPr>
                <a:t>1#$</a:t>
              </a:r>
              <a:r>
                <a:rPr lang="nl-NL" b="1" dirty="0" err="1">
                  <a:solidFill>
                    <a:srgbClr val="C00000"/>
                  </a:solidFill>
                </a:rPr>
                <a:t>a</a:t>
              </a:r>
              <a:r>
                <a:rPr lang="nl-NL" dirty="0" err="1">
                  <a:solidFill>
                    <a:schemeClr val="tx1"/>
                  </a:solidFill>
                </a:rPr>
                <a:t>Byzantine</a:t>
              </a:r>
              <a:r>
                <a:rPr lang="nl-NL" dirty="0">
                  <a:solidFill>
                    <a:schemeClr val="tx1"/>
                  </a:solidFill>
                </a:rPr>
                <a:t> antiquities</a:t>
              </a:r>
              <a:r>
                <a:rPr lang="nl-NL" b="1" dirty="0">
                  <a:solidFill>
                    <a:srgbClr val="C00000"/>
                  </a:solidFill>
                </a:rPr>
                <a:t>$2</a:t>
              </a:r>
              <a:r>
                <a:rPr lang="nl-NL" dirty="0">
                  <a:solidFill>
                    <a:schemeClr val="tx1"/>
                  </a:solidFill>
                </a:rPr>
                <a:t>LCSH</a:t>
              </a:r>
              <a:r>
                <a:rPr lang="nl-NL" b="1" dirty="0">
                  <a:solidFill>
                    <a:srgbClr val="C00000"/>
                  </a:solidFill>
                </a:rPr>
                <a:t>$u</a:t>
              </a:r>
              <a:r>
                <a:rPr lang="nl-NL" sz="1200" dirty="0">
                  <a:solidFill>
                    <a:schemeClr val="tx1"/>
                  </a:solidFill>
                </a:rPr>
                <a:t>http://id.loc.gov/</a:t>
              </a:r>
              <a:r>
                <a:rPr lang="nl-NL" sz="1200" dirty="0" err="1">
                  <a:solidFill>
                    <a:schemeClr val="tx1"/>
                  </a:solidFill>
                </a:rPr>
                <a:t>authorities</a:t>
              </a:r>
              <a:r>
                <a:rPr lang="nl-NL" sz="1200" dirty="0">
                  <a:solidFill>
                    <a:schemeClr val="tx1"/>
                  </a:solidFill>
                </a:rPr>
                <a:t>/subjects/sh85018471B</a:t>
              </a:r>
              <a:r>
                <a:rPr lang="nl-NL" b="1" dirty="0">
                  <a:solidFill>
                    <a:srgbClr val="C00000"/>
                  </a:solidFill>
                </a:rPr>
                <a:t>$d</a:t>
              </a:r>
              <a:r>
                <a:rPr lang="nl-NL" dirty="0">
                  <a:solidFill>
                    <a:schemeClr val="tx1"/>
                  </a:solidFill>
                </a:rPr>
                <a:t>2017-02-09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69870" y="3801316"/>
              <a:ext cx="1044218" cy="1224137"/>
            </a:xfrm>
            <a:prstGeom prst="rect">
              <a:avLst/>
            </a:prstGeom>
          </p:spPr>
        </p:pic>
        <p:grpSp>
          <p:nvGrpSpPr>
            <p:cNvPr id="2" name="Groupe 1"/>
            <p:cNvGrpSpPr/>
            <p:nvPr/>
          </p:nvGrpSpPr>
          <p:grpSpPr>
            <a:xfrm>
              <a:off x="70132" y="2627039"/>
              <a:ext cx="3833351" cy="3466257"/>
              <a:chOff x="70132" y="2627039"/>
              <a:chExt cx="3833351" cy="3466257"/>
            </a:xfrm>
          </p:grpSpPr>
          <p:sp>
            <p:nvSpPr>
              <p:cNvPr id="16" name="Arrondir un rectangle avec un coin diagonal 15"/>
              <p:cNvSpPr/>
              <p:nvPr/>
            </p:nvSpPr>
            <p:spPr>
              <a:xfrm>
                <a:off x="70132" y="2862037"/>
                <a:ext cx="3833351" cy="3231259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PPN 027219461</a:t>
                </a: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A/008 $aTd8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A/250 $</a:t>
                </a:r>
                <a:r>
                  <a:rPr lang="fr-FR" dirty="0" err="1">
                    <a:solidFill>
                      <a:schemeClr val="tx1"/>
                    </a:solidFill>
                  </a:rPr>
                  <a:t>aAntiquités</a:t>
                </a:r>
                <a:r>
                  <a:rPr lang="fr-FR" dirty="0">
                    <a:solidFill>
                      <a:schemeClr val="tx1"/>
                    </a:solidFill>
                  </a:rPr>
                  <a:t> byzantines</a:t>
                </a:r>
              </a:p>
              <a:p>
                <a:r>
                  <a:rPr lang="nl-NL" b="1" dirty="0" smtClean="0">
                    <a:solidFill>
                      <a:schemeClr val="tx1"/>
                    </a:solidFill>
                  </a:rPr>
                  <a:t>A/822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b="1" dirty="0" smtClean="0">
                    <a:solidFill>
                      <a:schemeClr val="tx1"/>
                    </a:solidFill>
                  </a:rPr>
                  <a:t>##$</a:t>
                </a:r>
                <a:r>
                  <a:rPr lang="nl-NL" b="1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Antiquities,Byzantine</a:t>
                </a:r>
                <a:r>
                  <a:rPr lang="nl-NL" b="1" dirty="0" err="1" smtClean="0">
                    <a:solidFill>
                      <a:schemeClr val="tx1"/>
                    </a:solidFill>
                  </a:rPr>
                  <a:t>$v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LCSH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(en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ligne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), 2017-02-09</a:t>
                </a:r>
              </a:p>
              <a:p>
                <a:r>
                  <a:rPr lang="nl-NL" b="1" dirty="0">
                    <a:solidFill>
                      <a:schemeClr val="tx1"/>
                    </a:solidFill>
                  </a:rPr>
                  <a:t>A/822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b="1" dirty="0">
                    <a:solidFill>
                      <a:schemeClr val="tx1"/>
                    </a:solidFill>
                  </a:rPr>
                  <a:t>##$</a:t>
                </a:r>
                <a:r>
                  <a:rPr lang="nl-NL" b="1" dirty="0" err="1">
                    <a:solidFill>
                      <a:schemeClr val="tx1"/>
                    </a:solidFill>
                  </a:rPr>
                  <a:t>a</a:t>
                </a:r>
                <a:r>
                  <a:rPr lang="nl-NL" dirty="0" err="1">
                    <a:solidFill>
                      <a:schemeClr val="tx1"/>
                    </a:solidFill>
                  </a:rPr>
                  <a:t>Byzantine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antiquities</a:t>
                </a:r>
                <a:r>
                  <a:rPr lang="nl-NL" b="1" dirty="0" err="1">
                    <a:solidFill>
                      <a:schemeClr val="tx1"/>
                    </a:solidFill>
                  </a:rPr>
                  <a:t>$v</a:t>
                </a:r>
                <a:r>
                  <a:rPr lang="nl-NL" dirty="0" err="1">
                    <a:solidFill>
                      <a:schemeClr val="tx1"/>
                    </a:solidFill>
                  </a:rPr>
                  <a:t>LCSH</a:t>
                </a:r>
                <a:r>
                  <a:rPr lang="nl-NL" dirty="0">
                    <a:solidFill>
                      <a:schemeClr val="tx1"/>
                    </a:solidFill>
                  </a:rPr>
                  <a:t> (en </a:t>
                </a:r>
                <a:r>
                  <a:rPr lang="nl-NL" dirty="0" err="1">
                    <a:solidFill>
                      <a:schemeClr val="tx1"/>
                    </a:solidFill>
                  </a:rPr>
                  <a:t>ligne</a:t>
                </a:r>
                <a:r>
                  <a:rPr lang="nl-NL" dirty="0">
                    <a:solidFill>
                      <a:schemeClr val="tx1"/>
                    </a:solidFill>
                  </a:rPr>
                  <a:t>), 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2017-02-09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421866" y="2627039"/>
                <a:ext cx="1269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4BACC6"/>
                    </a:solidFill>
                    <a:latin typeface="Berlin Sans FB Demi" panose="020E0802020502020306" pitchFamily="34" charset="0"/>
                  </a:rPr>
                  <a:t>AUTORITÉ</a:t>
                </a:r>
                <a:endParaRPr lang="fr-FR" sz="1400" b="1" dirty="0">
                  <a:solidFill>
                    <a:srgbClr val="4BACC6"/>
                  </a:solidFill>
                  <a:latin typeface="Berlin Sans FB Demi" panose="020E0802020502020306" pitchFamily="34" charset="0"/>
                </a:endParaRPr>
              </a:p>
            </p:txBody>
          </p:sp>
        </p:grp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08" y="1772342"/>
            <a:ext cx="3487214" cy="48772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3053"/>
            <a:ext cx="2139881" cy="49381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51407"/>
              </p:ext>
            </p:extLst>
          </p:nvPr>
        </p:nvGraphicFramePr>
        <p:xfrm>
          <a:off x="539552" y="2276872"/>
          <a:ext cx="8229600" cy="384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Vos</a:t>
                      </a:r>
                      <a:r>
                        <a:rPr lang="fr-FR" sz="2400" baseline="0" dirty="0" smtClean="0"/>
                        <a:t> questions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Nos réponses …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Pourquoi l’ABES a décidé d’implémenter cette nouveauté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Besoin de </a:t>
                      </a:r>
                      <a:r>
                        <a:rPr lang="fr-FR" b="1" dirty="0" smtClean="0"/>
                        <a:t>mettre en lumière les correspondances Rameau / LCSH</a:t>
                      </a:r>
                      <a:r>
                        <a:rPr lang="fr-FR" dirty="0" smtClean="0"/>
                        <a:t>.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Cette nouveauté va-t-elle changer les pratiques de catalogage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 priori, non.</a:t>
                      </a:r>
                    </a:p>
                    <a:p>
                      <a:pPr lvl="1"/>
                      <a:r>
                        <a:rPr lang="fr-FR" dirty="0" smtClean="0"/>
                        <a:t>Surtout pour les notices Rameau.</a:t>
                      </a:r>
                    </a:p>
                    <a:p>
                      <a:pPr lvl="1"/>
                      <a:r>
                        <a:rPr lang="fr-FR" dirty="0" smtClean="0"/>
                        <a:t>Mais possibilité d’utilisation en catalogage courant.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reprise des données est-elle prévue pour traiter le rétrospectif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Oui</a:t>
                      </a:r>
                      <a:r>
                        <a:rPr lang="fr-FR" dirty="0" smtClean="0"/>
                        <a:t>, rechargement par l’ABES des notices Rameau concernées.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Faut-il</a:t>
                      </a:r>
                      <a:r>
                        <a:rPr lang="fr-FR" baseline="0" dirty="0" smtClean="0"/>
                        <a:t> corriger les notices d'autorité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Non,</a:t>
                      </a:r>
                      <a:r>
                        <a:rPr lang="fr-FR" dirty="0" smtClean="0"/>
                        <a:t> car ce sont des notices RAMEAU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83568" y="116632"/>
            <a:ext cx="80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ÉVOLUTION A/822 : </a:t>
            </a:r>
            <a:r>
              <a:rPr lang="fr-FR" sz="2800" b="1" cap="all">
                <a:solidFill>
                  <a:schemeClr val="accent6">
                    <a:lumMod val="75000"/>
                  </a:schemeClr>
                </a:solidFill>
                <a:latin typeface="+mj-lt"/>
              </a:rPr>
              <a:t>à </a:t>
            </a:r>
            <a:r>
              <a:rPr lang="fr-FR" sz="28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SAVOIR 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67544" y="836712"/>
            <a:ext cx="1656184" cy="1465086"/>
            <a:chOff x="179512" y="1027810"/>
            <a:chExt cx="1656184" cy="146508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0" t="52290" r="5879" b="23656"/>
            <a:stretch/>
          </p:blipFill>
          <p:spPr>
            <a:xfrm>
              <a:off x="179512" y="1027810"/>
              <a:ext cx="1656184" cy="146508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755369">
              <a:off x="683567" y="1157270"/>
              <a:ext cx="648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 smtClean="0">
                  <a:solidFill>
                    <a:schemeClr val="bg1"/>
                  </a:solidFill>
                </a:rPr>
                <a:t>?</a:t>
              </a:r>
              <a:endParaRPr lang="fr-FR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452320" y="889332"/>
            <a:ext cx="1584176" cy="1340457"/>
            <a:chOff x="7452320" y="1080430"/>
            <a:chExt cx="1584176" cy="134045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" t="27951" r="73403" b="48950"/>
            <a:stretch/>
          </p:blipFill>
          <p:spPr>
            <a:xfrm>
              <a:off x="7452320" y="1080430"/>
              <a:ext cx="1584176" cy="134045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024186">
              <a:off x="7998756" y="1157269"/>
              <a:ext cx="636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PARTIE 4.</a:t>
            </a:r>
            <a:b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La zone de l’adresse dans les données bibliographiques</a:t>
            </a: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6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936104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2800" b="1" cap="all" dirty="0" smtClean="0">
                <a:solidFill>
                  <a:schemeClr val="accent4">
                    <a:lumMod val="75000"/>
                  </a:schemeClr>
                </a:solidFill>
              </a:rPr>
              <a:t>Zone de l’adresse : un nouveau changement ?</a:t>
            </a:r>
            <a:endParaRPr lang="fr-FR" sz="2800" b="1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dirty="0" smtClean="0"/>
              <a:t>« Il faut oublier</a:t>
            </a:r>
          </a:p>
          <a:p>
            <a:pPr marL="0" indent="0" algn="just">
              <a:buNone/>
            </a:pPr>
            <a:r>
              <a:rPr lang="fr-FR" sz="1600" dirty="0" smtClean="0"/>
              <a:t>Tout peut s’oublier</a:t>
            </a:r>
          </a:p>
          <a:p>
            <a:pPr marL="0" indent="0" algn="just">
              <a:buNone/>
            </a:pPr>
            <a:r>
              <a:rPr lang="fr-FR" sz="1600" dirty="0" smtClean="0"/>
              <a:t>Qui s’enfuit déjà</a:t>
            </a:r>
          </a:p>
          <a:p>
            <a:pPr marL="0" indent="0" algn="just">
              <a:buNone/>
            </a:pPr>
            <a:r>
              <a:rPr lang="fr-FR" sz="1600" dirty="0" smtClean="0"/>
              <a:t>Oublier le temps des malentendus</a:t>
            </a:r>
          </a:p>
          <a:p>
            <a:pPr marL="0" indent="0" algn="just">
              <a:buNone/>
            </a:pPr>
            <a:r>
              <a:rPr lang="fr-FR" sz="1600" dirty="0" smtClean="0"/>
              <a:t>Et du temps perdu… » 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dirty="0" smtClean="0"/>
              <a:t>	(</a:t>
            </a:r>
            <a:r>
              <a:rPr lang="fr-FR" sz="1600" i="1" dirty="0" smtClean="0"/>
              <a:t>Ne me quitte pas, </a:t>
            </a:r>
            <a:r>
              <a:rPr lang="fr-FR" sz="1600" dirty="0" smtClean="0"/>
              <a:t>paroles et musique Jacques Brel)</a:t>
            </a:r>
          </a:p>
          <a:p>
            <a:pPr mar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endParaRPr lang="fr-FR" sz="2800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635923" y="2996952"/>
            <a:ext cx="5996039" cy="3861048"/>
            <a:chOff x="833517" y="2852937"/>
            <a:chExt cx="5996039" cy="386104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0" t="48950" r="50867" b="29001"/>
            <a:stretch/>
          </p:blipFill>
          <p:spPr>
            <a:xfrm>
              <a:off x="833517" y="2852937"/>
              <a:ext cx="5996039" cy="386104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457226" y="3764067"/>
              <a:ext cx="4536504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0" algn="ctr">
                <a:buNone/>
              </a:pPr>
              <a:r>
                <a:rPr lang="fr-FR" sz="2200" dirty="0"/>
                <a:t>En janvier 2020, le signalement de l’adresse bibliographique connaît un nouveau </a:t>
              </a:r>
              <a:r>
                <a:rPr lang="fr-FR" sz="2200" dirty="0" smtClean="0"/>
                <a:t>changement :</a:t>
              </a:r>
            </a:p>
            <a:p>
              <a:pPr marL="355600" indent="0" algn="ctr">
                <a:buNone/>
              </a:pPr>
              <a:endParaRPr lang="fr-FR" sz="1000" dirty="0" smtClean="0"/>
            </a:p>
            <a:p>
              <a:pPr marL="355600" indent="0" algn="ctr">
                <a:buNone/>
              </a:pPr>
              <a:r>
                <a:rPr lang="fr-FR" sz="2200" dirty="0" smtClean="0"/>
                <a:t> </a:t>
              </a:r>
              <a:r>
                <a:rPr lang="fr-FR" sz="2400" b="1" dirty="0" smtClean="0"/>
                <a:t>la </a:t>
              </a:r>
              <a:r>
                <a:rPr lang="fr-FR" sz="2400" b="1" dirty="0"/>
                <a:t>zone provisoire </a:t>
              </a:r>
              <a:r>
                <a:rPr lang="fr-FR" sz="2400" b="1" dirty="0" smtClean="0"/>
                <a:t>B/219 </a:t>
              </a:r>
              <a:r>
                <a:rPr lang="fr-FR" sz="2400" b="1" dirty="0"/>
                <a:t>devient la zone </a:t>
              </a:r>
              <a:r>
                <a:rPr lang="fr-FR" sz="2400" b="1" dirty="0" err="1" smtClean="0"/>
                <a:t>Unimarc</a:t>
              </a:r>
              <a:r>
                <a:rPr lang="fr-FR" sz="2400" b="1" dirty="0" smtClean="0"/>
                <a:t> </a:t>
              </a:r>
              <a:r>
                <a:rPr lang="fr-FR" sz="2400" b="1" dirty="0" smtClean="0">
                  <a:solidFill>
                    <a:srgbClr val="C00000"/>
                  </a:solidFill>
                </a:rPr>
                <a:t>B/214</a:t>
              </a:r>
              <a:r>
                <a:rPr lang="fr-FR" sz="2400" b="1" dirty="0"/>
                <a:t>.</a:t>
              </a: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698641" y="4807760"/>
            <a:ext cx="2188509" cy="1717584"/>
            <a:chOff x="6221288" y="5197997"/>
            <a:chExt cx="2188509" cy="171758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288" y="5197997"/>
              <a:ext cx="2160240" cy="1523821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321565" y="6669360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© Pour une éducation bienveillante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5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528" y="2060848"/>
            <a:ext cx="8568952" cy="3024336"/>
          </a:xfrm>
          <a:prstGeom prst="round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89661" y="-27384"/>
            <a:ext cx="8229600" cy="93610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cap="all" dirty="0">
                <a:solidFill>
                  <a:schemeClr val="accent4">
                    <a:lumMod val="75000"/>
                  </a:schemeClr>
                </a:solidFill>
              </a:rPr>
              <a:t>Zone de l’adresse : </a:t>
            </a:r>
            <a:r>
              <a:rPr lang="fr-FR" sz="2800" b="1" cap="all">
                <a:solidFill>
                  <a:schemeClr val="accent4">
                    <a:lumMod val="75000"/>
                  </a:schemeClr>
                </a:solidFill>
              </a:rPr>
              <a:t>pour mémoire </a:t>
            </a:r>
            <a:endParaRPr lang="fr-FR" sz="2800" b="1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0243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2800" b="1" dirty="0" smtClean="0"/>
              <a:t>Remplacement</a:t>
            </a:r>
            <a:r>
              <a:rPr lang="fr-FR" sz="2800" dirty="0" smtClean="0"/>
              <a:t> </a:t>
            </a:r>
            <a:r>
              <a:rPr lang="fr-FR" sz="2800" dirty="0"/>
              <a:t>de la zone 4 de l’ISBD (= zone de l’adresse) par la publication des chapitres 2.7 à 2.11 du code RDA-FR. </a:t>
            </a:r>
            <a:r>
              <a:rPr lang="fr-FR" sz="2800" dirty="0" smtClean="0"/>
              <a:t>Distinction </a:t>
            </a:r>
            <a:r>
              <a:rPr lang="fr-FR" sz="2800" dirty="0"/>
              <a:t>posée entre :</a:t>
            </a:r>
          </a:p>
          <a:p>
            <a:pPr marL="982663" lvl="1" algn="just">
              <a:buFontTx/>
              <a:buChar char="-"/>
            </a:pPr>
            <a:r>
              <a:rPr lang="fr-FR" sz="2400" dirty="0"/>
              <a:t>Les mentions de publication / production</a:t>
            </a:r>
          </a:p>
          <a:p>
            <a:pPr marL="982663" lvl="1" algn="just">
              <a:buFontTx/>
              <a:buChar char="-"/>
            </a:pPr>
            <a:r>
              <a:rPr lang="fr-FR" sz="2400" dirty="0"/>
              <a:t>Au sein des mentions de publication, les données relatives à la publication proprement dite / à la diffusion-distribution / à la fabrication / aux dates de protection (copyright</a:t>
            </a:r>
            <a:r>
              <a:rPr lang="fr-FR" sz="2400" dirty="0" smtClean="0"/>
              <a:t>)</a:t>
            </a:r>
          </a:p>
          <a:p>
            <a:pPr marL="982663" lvl="1" algn="just">
              <a:buFontTx/>
              <a:buChar char="-"/>
            </a:pPr>
            <a:endParaRPr lang="fr-FR" sz="2400" dirty="0" smtClean="0"/>
          </a:p>
          <a:p>
            <a:pPr marL="982663" lvl="1" algn="just">
              <a:buFontTx/>
              <a:buChar char="-"/>
            </a:pPr>
            <a:endParaRPr lang="fr-FR" sz="2400" dirty="0"/>
          </a:p>
          <a:p>
            <a:pPr lvl="1" algn="just">
              <a:buFontTx/>
              <a:buChar char="-"/>
            </a:pPr>
            <a:endParaRPr lang="fr-FR" dirty="0"/>
          </a:p>
          <a:p>
            <a:pPr lvl="1" algn="just">
              <a:buFontTx/>
              <a:buChar char="-"/>
            </a:pP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2" y="1412776"/>
            <a:ext cx="2828789" cy="74377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6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43315"/>
              </p:ext>
            </p:extLst>
          </p:nvPr>
        </p:nvGraphicFramePr>
        <p:xfrm>
          <a:off x="319985" y="2950397"/>
          <a:ext cx="8568951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9847"/>
                <a:gridCol w="2664296"/>
                <a:gridCol w="3164808"/>
              </a:tblGrid>
              <a:tr h="1408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Contraintes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Références des données</a:t>
                      </a:r>
                      <a:r>
                        <a:rPr lang="fr-FR" sz="1600" baseline="0" dirty="0" smtClean="0"/>
                        <a:t> de la zone de l’adresse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Leur expression dans le format en 2017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fr-FR" sz="1600" dirty="0" smtClean="0"/>
                        <a:t>Date de production ou de publication obligatoire. 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En cas d’absence, enregistrer</a:t>
                      </a:r>
                      <a:r>
                        <a:rPr lang="fr-FR" sz="1600" baseline="0" dirty="0" smtClean="0"/>
                        <a:t> les dates dans l’ordre suivant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Diffusion/distribution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Copyright/Protection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Fabrication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6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 smtClean="0"/>
                        <a:t>Abréviations interdites sauf DL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Mention</a:t>
                      </a:r>
                      <a:r>
                        <a:rPr lang="fr-FR" sz="1600" baseline="0" dirty="0" smtClean="0"/>
                        <a:t> de production (2.7)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219 #1 $</a:t>
                      </a:r>
                      <a:r>
                        <a:rPr lang="fr-FR" sz="1600" dirty="0" err="1" smtClean="0"/>
                        <a:t>aLieu</a:t>
                      </a:r>
                      <a:r>
                        <a:rPr lang="fr-FR" sz="1600" dirty="0" smtClean="0"/>
                        <a:t> $</a:t>
                      </a:r>
                      <a:r>
                        <a:rPr lang="fr-FR" sz="1600" dirty="0" err="1" smtClean="0"/>
                        <a:t>bAdresse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cProducteur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dDate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Mention de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 publication (2.8)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219 #0 $</a:t>
                      </a:r>
                      <a:r>
                        <a:rPr lang="fr-FR" sz="1600" dirty="0" err="1" smtClean="0"/>
                        <a:t>aLieu</a:t>
                      </a:r>
                      <a:r>
                        <a:rPr lang="fr-FR" sz="1600" dirty="0" smtClean="0"/>
                        <a:t> $</a:t>
                      </a:r>
                      <a:r>
                        <a:rPr lang="fr-FR" sz="1600" dirty="0" err="1" smtClean="0"/>
                        <a:t>bAdresse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cÉditeur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dDate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Mention</a:t>
                      </a:r>
                      <a:r>
                        <a:rPr lang="fr-FR" sz="1600" baseline="0" dirty="0" smtClean="0"/>
                        <a:t> de diffusion, distribution (2.9)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219 #2 $</a:t>
                      </a:r>
                      <a:r>
                        <a:rPr lang="fr-FR" sz="1600" dirty="0" err="1" smtClean="0"/>
                        <a:t>aLieu</a:t>
                      </a:r>
                      <a:r>
                        <a:rPr lang="fr-FR" sz="1600" dirty="0" smtClean="0"/>
                        <a:t> $</a:t>
                      </a:r>
                      <a:r>
                        <a:rPr lang="fr-FR" sz="1600" dirty="0" err="1" smtClean="0"/>
                        <a:t>bAdresse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cDiffuseur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dDate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Date de copyright</a:t>
                      </a:r>
                      <a:r>
                        <a:rPr lang="fr-FR" sz="1600" baseline="0" dirty="0" smtClean="0"/>
                        <a:t> ou de protection (2.11)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219 #4 $</a:t>
                      </a:r>
                      <a:r>
                        <a:rPr lang="fr-FR" sz="1600" dirty="0" err="1" smtClean="0"/>
                        <a:t>iDate</a:t>
                      </a:r>
                      <a:r>
                        <a:rPr lang="fr-FR" sz="1600" baseline="0" dirty="0" smtClean="0"/>
                        <a:t> de copyright $</a:t>
                      </a:r>
                      <a:r>
                        <a:rPr lang="fr-FR" sz="1600" baseline="0" dirty="0" err="1" smtClean="0"/>
                        <a:t>pDate</a:t>
                      </a:r>
                      <a:r>
                        <a:rPr lang="fr-FR" sz="1600" baseline="0" dirty="0" smtClean="0"/>
                        <a:t> de protection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Mention de fabrication (2.10)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219 #3 $</a:t>
                      </a:r>
                      <a:r>
                        <a:rPr lang="fr-FR" sz="1600" dirty="0" err="1" smtClean="0"/>
                        <a:t>aLieu</a:t>
                      </a:r>
                      <a:r>
                        <a:rPr lang="fr-FR" sz="1600" dirty="0" smtClean="0"/>
                        <a:t> $</a:t>
                      </a:r>
                      <a:r>
                        <a:rPr lang="fr-FR" sz="1600" dirty="0" err="1" smtClean="0"/>
                        <a:t>bAdresse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cImprimeur</a:t>
                      </a:r>
                      <a:r>
                        <a:rPr lang="fr-FR" sz="1600" baseline="0" dirty="0" smtClean="0"/>
                        <a:t> $</a:t>
                      </a:r>
                      <a:r>
                        <a:rPr lang="fr-FR" sz="1600" baseline="0" dirty="0" err="1" smtClean="0"/>
                        <a:t>dDate</a:t>
                      </a:r>
                      <a:endParaRPr lang="fr-FR" sz="16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323528" y="1395649"/>
            <a:ext cx="8568952" cy="1313271"/>
            <a:chOff x="323528" y="1340768"/>
            <a:chExt cx="8568952" cy="1313271"/>
          </a:xfrm>
        </p:grpSpPr>
        <p:sp>
          <p:nvSpPr>
            <p:cNvPr id="7" name="ZoneTexte 6"/>
            <p:cNvSpPr txBox="1"/>
            <p:nvPr/>
          </p:nvSpPr>
          <p:spPr>
            <a:xfrm>
              <a:off x="489661" y="2161999"/>
              <a:ext cx="7341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Zone répétable. Facultative. Réservée aux monographies.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89661" y="1431747"/>
              <a:ext cx="8399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Mise en production </a:t>
              </a:r>
              <a:r>
                <a:rPr lang="fr-FR" sz="2000" dirty="0" smtClean="0"/>
                <a:t>dans le </a:t>
              </a:r>
              <a:r>
                <a:rPr lang="fr-FR" sz="2000" dirty="0" err="1" smtClean="0"/>
                <a:t>Sudoc</a:t>
              </a:r>
              <a:r>
                <a:rPr lang="fr-FR" sz="2000" dirty="0" smtClean="0"/>
                <a:t> de la zone provisoire* 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B/219</a:t>
              </a:r>
              <a:r>
                <a:rPr lang="fr-FR" sz="2000" dirty="0" smtClean="0"/>
                <a:t> pour enregistrer ces différentes mentions, indiquées par les valeurs de l’</a:t>
              </a:r>
              <a:r>
                <a:rPr lang="fr-FR" sz="2000" dirty="0" smtClean="0">
                  <a:solidFill>
                    <a:srgbClr val="C00000"/>
                  </a:solidFill>
                </a:rPr>
                <a:t>indicateur 2</a:t>
              </a:r>
              <a:r>
                <a:rPr lang="fr-FR" sz="2000" dirty="0" smtClean="0"/>
                <a:t>. 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23528" y="1340768"/>
              <a:ext cx="8568952" cy="1313271"/>
            </a:xfrm>
            <a:prstGeom prst="round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" y="741008"/>
            <a:ext cx="2828789" cy="74377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25</a:t>
            </a:fld>
            <a:endParaRPr lang="fr-FR"/>
          </a:p>
        </p:txBody>
      </p:sp>
      <p:sp>
        <p:nvSpPr>
          <p:cNvPr id="11" name="Titre 6"/>
          <p:cNvSpPr txBox="1">
            <a:spLocks/>
          </p:cNvSpPr>
          <p:nvPr/>
        </p:nvSpPr>
        <p:spPr>
          <a:xfrm>
            <a:off x="489661" y="-27384"/>
            <a:ext cx="82296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all" dirty="0">
                <a:solidFill>
                  <a:schemeClr val="accent4">
                    <a:lumMod val="75000"/>
                  </a:schemeClr>
                </a:solidFill>
              </a:rPr>
              <a:t>Zone de l’adresse : </a:t>
            </a:r>
            <a:r>
              <a:rPr lang="fr-FR" sz="2800" b="1" cap="all">
                <a:solidFill>
                  <a:schemeClr val="accent4">
                    <a:lumMod val="75000"/>
                  </a:schemeClr>
                </a:solidFill>
              </a:rPr>
              <a:t>pour mémoire </a:t>
            </a:r>
            <a:endParaRPr lang="fr-FR" sz="2800" b="1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6525344"/>
            <a:ext cx="7435575" cy="19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* Provisoire car encore non validée par le Permanent </a:t>
            </a:r>
            <a:r>
              <a:rPr lang="fr-FR" sz="1400" dirty="0" err="1" smtClean="0">
                <a:solidFill>
                  <a:schemeClr val="tx1"/>
                </a:solidFill>
              </a:rPr>
              <a:t>Unimarc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Committee</a:t>
            </a:r>
            <a:r>
              <a:rPr lang="fr-FR" sz="1400" dirty="0" smtClean="0">
                <a:solidFill>
                  <a:schemeClr val="tx1"/>
                </a:solidFill>
              </a:rPr>
              <a:t> (PUC)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cap="all" dirty="0">
                <a:solidFill>
                  <a:schemeClr val="accent4">
                    <a:lumMod val="75000"/>
                  </a:schemeClr>
                </a:solidFill>
              </a:rPr>
              <a:t>Zone de l’adresse : ce qui change en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4544" y="2348880"/>
            <a:ext cx="8496944" cy="1139366"/>
          </a:xfrm>
        </p:spPr>
        <p:txBody>
          <a:bodyPr>
            <a:normAutofit lnSpcReduction="10000"/>
          </a:bodyPr>
          <a:lstStyle/>
          <a:p>
            <a:pPr marL="804863" indent="0" algn="just">
              <a:buNone/>
            </a:pPr>
            <a:r>
              <a:rPr lang="fr-FR" sz="2400" dirty="0" smtClean="0"/>
              <a:t>Validation par le PUC de la zone </a:t>
            </a:r>
            <a:r>
              <a:rPr lang="fr-FR" sz="2400" dirty="0" err="1" smtClean="0"/>
              <a:t>Unimarc</a:t>
            </a:r>
            <a:r>
              <a:rPr lang="fr-FR" sz="2400" dirty="0" smtClean="0"/>
              <a:t> B/214 pour enregistrer les données de la zone de l’adresse conformément à RDA.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62" y="2541623"/>
            <a:ext cx="720080" cy="7200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87624" y="95111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Zone B/219 </a:t>
            </a:r>
            <a:r>
              <a:rPr lang="fr-FR" sz="2400" b="1" dirty="0" smtClean="0">
                <a:solidFill>
                  <a:srgbClr val="C00000"/>
                </a:solidFill>
              </a:rPr>
              <a:t>et </a:t>
            </a:r>
            <a:r>
              <a:rPr lang="fr-FR" sz="2400" b="1" dirty="0">
                <a:solidFill>
                  <a:srgbClr val="C00000"/>
                </a:solidFill>
              </a:rPr>
              <a:t>zone </a:t>
            </a:r>
            <a:r>
              <a:rPr lang="fr-FR" sz="2400" b="1" dirty="0" smtClean="0">
                <a:solidFill>
                  <a:srgbClr val="C00000"/>
                </a:solidFill>
              </a:rPr>
              <a:t>B/214 : </a:t>
            </a:r>
            <a:r>
              <a:rPr lang="fr-FR" sz="2400" b="1" dirty="0">
                <a:solidFill>
                  <a:srgbClr val="C00000"/>
                </a:solidFill>
              </a:rPr>
              <a:t>même combat !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2272719" y="1257026"/>
            <a:ext cx="8640960" cy="202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>
              <a:buFontTx/>
              <a:buChar char="-"/>
            </a:pP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814688" y="4438117"/>
            <a:ext cx="3421608" cy="2391780"/>
            <a:chOff x="5037812" y="4598106"/>
            <a:chExt cx="3278604" cy="2259895"/>
          </a:xfrm>
        </p:grpSpPr>
        <p:sp>
          <p:nvSpPr>
            <p:cNvPr id="10" name="Ellipse 9"/>
            <p:cNvSpPr/>
            <p:nvPr/>
          </p:nvSpPr>
          <p:spPr>
            <a:xfrm>
              <a:off x="5905115" y="4598106"/>
              <a:ext cx="2411301" cy="2259895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037812" y="4821293"/>
              <a:ext cx="3163989" cy="1657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4738" algn="ctr"/>
              <a:r>
                <a:rPr lang="fr-FR" dirty="0"/>
                <a:t>L’usage de la zone </a:t>
              </a:r>
              <a:r>
                <a:rPr lang="fr-FR" dirty="0" smtClean="0"/>
                <a:t>B/214 </a:t>
              </a:r>
              <a:r>
                <a:rPr lang="fr-FR" dirty="0"/>
                <a:t>est étendue au signalement de toutes les ressources, </a:t>
              </a:r>
              <a:r>
                <a:rPr lang="fr-FR" b="1" dirty="0" smtClean="0"/>
                <a:t>dont les </a:t>
              </a:r>
              <a:r>
                <a:rPr lang="fr-FR" b="1" dirty="0"/>
                <a:t>ressources continues</a:t>
              </a:r>
            </a:p>
          </p:txBody>
        </p:sp>
      </p:grpSp>
      <p:grpSp>
        <p:nvGrpSpPr>
          <p:cNvPr id="12" name="Groupe 7"/>
          <p:cNvGrpSpPr/>
          <p:nvPr/>
        </p:nvGrpSpPr>
        <p:grpSpPr>
          <a:xfrm>
            <a:off x="1619672" y="4277870"/>
            <a:ext cx="3266674" cy="2195571"/>
            <a:chOff x="2457454" y="4662428"/>
            <a:chExt cx="3266674" cy="2195571"/>
          </a:xfrm>
        </p:grpSpPr>
        <p:sp>
          <p:nvSpPr>
            <p:cNvPr id="13" name="Ellipse 17"/>
            <p:cNvSpPr/>
            <p:nvPr/>
          </p:nvSpPr>
          <p:spPr>
            <a:xfrm>
              <a:off x="3467468" y="4662428"/>
              <a:ext cx="2256660" cy="2195571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8"/>
            <p:cNvSpPr txBox="1"/>
            <p:nvPr/>
          </p:nvSpPr>
          <p:spPr>
            <a:xfrm>
              <a:off x="2457454" y="4928518"/>
              <a:ext cx="31940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4738" algn="ctr"/>
              <a:r>
                <a:rPr lang="fr-FR" dirty="0"/>
                <a:t>La </a:t>
              </a:r>
              <a:r>
                <a:rPr lang="fr-FR" b="1" dirty="0"/>
                <a:t>mention des dates </a:t>
              </a:r>
              <a:r>
                <a:rPr lang="fr-FR" dirty="0"/>
                <a:t>de copyright et de protection est désormais enregistrée en </a:t>
              </a:r>
              <a:r>
                <a:rPr lang="fr-FR" b="1" dirty="0"/>
                <a:t>$d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126042" y="4742372"/>
            <a:ext cx="2881725" cy="2004383"/>
            <a:chOff x="2842403" y="4853616"/>
            <a:chExt cx="2881725" cy="2004383"/>
          </a:xfrm>
        </p:grpSpPr>
        <p:sp>
          <p:nvSpPr>
            <p:cNvPr id="16" name="Ellipse 15"/>
            <p:cNvSpPr/>
            <p:nvPr/>
          </p:nvSpPr>
          <p:spPr>
            <a:xfrm>
              <a:off x="3706002" y="4853616"/>
              <a:ext cx="2018126" cy="2004383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42403" y="5144155"/>
              <a:ext cx="26725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4738" algn="ctr"/>
              <a:r>
                <a:rPr lang="fr-FR" sz="2000" dirty="0"/>
                <a:t>La zone </a:t>
              </a:r>
              <a:r>
                <a:rPr lang="fr-FR" sz="2000" dirty="0" smtClean="0"/>
                <a:t>B/219 </a:t>
              </a:r>
              <a:r>
                <a:rPr lang="fr-FR" sz="2000" dirty="0"/>
                <a:t>est remplacée par la </a:t>
              </a:r>
              <a:r>
                <a:rPr lang="fr-FR" sz="2000" b="1" dirty="0" smtClean="0"/>
                <a:t>B/214</a:t>
              </a:r>
              <a:endParaRPr lang="fr-FR" sz="2000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071349" y="3933056"/>
            <a:ext cx="2965147" cy="2004383"/>
            <a:chOff x="2758981" y="4853616"/>
            <a:chExt cx="2965147" cy="2004383"/>
          </a:xfrm>
        </p:grpSpPr>
        <p:sp>
          <p:nvSpPr>
            <p:cNvPr id="22" name="Ellipse 21"/>
            <p:cNvSpPr/>
            <p:nvPr/>
          </p:nvSpPr>
          <p:spPr>
            <a:xfrm>
              <a:off x="3706002" y="4853616"/>
              <a:ext cx="2018126" cy="2004383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758981" y="5099544"/>
              <a:ext cx="28071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4738" algn="ctr"/>
              <a:r>
                <a:rPr lang="fr-FR" b="1" dirty="0"/>
                <a:t>L’indicateur 1 </a:t>
              </a:r>
              <a:r>
                <a:rPr lang="fr-FR" dirty="0"/>
                <a:t>reste signifiant pour les ressources continues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233500" y="2276042"/>
            <a:ext cx="8802995" cy="1274339"/>
          </a:xfrm>
          <a:prstGeom prst="round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42852"/>
            <a:ext cx="3312368" cy="77803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3" y="4213713"/>
            <a:ext cx="3234123" cy="5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521" y="-38841"/>
            <a:ext cx="8363272" cy="92211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2800" cap="all" dirty="0" smtClean="0">
                <a:solidFill>
                  <a:schemeClr val="accent4"/>
                </a:solidFill>
              </a:rPr>
              <a:t>Zone de l’adresse :</a:t>
            </a:r>
            <a:br>
              <a:rPr lang="fr-FR" sz="2800" cap="all" dirty="0" smtClean="0">
                <a:solidFill>
                  <a:schemeClr val="accent4"/>
                </a:solidFill>
              </a:rPr>
            </a:br>
            <a:r>
              <a:rPr lang="fr-FR" sz="2800" b="1" cap="all" dirty="0" smtClean="0">
                <a:solidFill>
                  <a:schemeClr val="accent4"/>
                </a:solidFill>
              </a:rPr>
              <a:t>cas </a:t>
            </a:r>
            <a:r>
              <a:rPr lang="fr-FR" sz="2800" b="1" cap="all" dirty="0">
                <a:solidFill>
                  <a:schemeClr val="accent4"/>
                </a:solidFill>
              </a:rPr>
              <a:t>des monographies </a:t>
            </a:r>
            <a:r>
              <a:rPr lang="fr-FR" sz="2800" cap="all" dirty="0">
                <a:solidFill>
                  <a:schemeClr val="accent4"/>
                </a:solidFill>
              </a:rPr>
              <a:t>(1/2)</a:t>
            </a:r>
          </a:p>
        </p:txBody>
      </p:sp>
      <p:graphicFrame>
        <p:nvGraphicFramePr>
          <p:cNvPr id="5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43642"/>
              </p:ext>
            </p:extLst>
          </p:nvPr>
        </p:nvGraphicFramePr>
        <p:xfrm>
          <a:off x="439687" y="2523240"/>
          <a:ext cx="8003232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7880"/>
                <a:gridCol w="2717608"/>
                <a:gridCol w="2667744"/>
              </a:tblGrid>
              <a:tr h="140886">
                <a:tc>
                  <a:txBody>
                    <a:bodyPr/>
                    <a:lstStyle/>
                    <a:p>
                      <a:r>
                        <a:rPr lang="fr-FR" dirty="0" smtClean="0"/>
                        <a:t>Références  des données de la zone de</a:t>
                      </a:r>
                      <a:r>
                        <a:rPr lang="fr-FR" baseline="0" dirty="0" smtClean="0"/>
                        <a:t> l’adresse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Leur expression dans le format en 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Leur expression dans le format en 2020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Mention</a:t>
                      </a:r>
                      <a:r>
                        <a:rPr lang="fr-FR" baseline="0" dirty="0" smtClean="0"/>
                        <a:t> de production (2.7)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219 #1 $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cProducteur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214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#1</a:t>
                      </a:r>
                      <a:r>
                        <a:rPr lang="fr-FR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fr-FR" dirty="0" smtClean="0"/>
                        <a:t>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cProducteur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Mention 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publication (2.8)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219 #0 $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cÉditeur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214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#0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cÉditeur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Mention</a:t>
                      </a:r>
                      <a:r>
                        <a:rPr lang="fr-FR" baseline="0" dirty="0" smtClean="0"/>
                        <a:t> de diffusion, distribution (2.9)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219 #2 $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cDiffuseur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214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#2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cDiffuseur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Date de copyright</a:t>
                      </a:r>
                      <a:r>
                        <a:rPr lang="fr-FR" baseline="0" dirty="0" smtClean="0"/>
                        <a:t> ou de protection (2.11)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219 #4 $</a:t>
                      </a:r>
                      <a:r>
                        <a:rPr lang="fr-FR" dirty="0" err="1" smtClean="0"/>
                        <a:t>iDate</a:t>
                      </a:r>
                      <a:r>
                        <a:rPr lang="fr-FR" baseline="0" dirty="0" smtClean="0"/>
                        <a:t> de copyright $</a:t>
                      </a:r>
                      <a:r>
                        <a:rPr lang="fr-FR" baseline="0" dirty="0" err="1" smtClean="0"/>
                        <a:t>pDate</a:t>
                      </a:r>
                      <a:r>
                        <a:rPr lang="fr-FR" baseline="0" dirty="0" smtClean="0"/>
                        <a:t> de protection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214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#4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dC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dirty="0" smtClean="0"/>
                        <a:t>Date</a:t>
                      </a:r>
                      <a:r>
                        <a:rPr lang="fr-FR" baseline="0" dirty="0" smtClean="0"/>
                        <a:t> de copyright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fr-FR" b="1" baseline="0" dirty="0" err="1" smtClean="0">
                          <a:solidFill>
                            <a:srgbClr val="FF0000"/>
                          </a:solidFill>
                        </a:rPr>
                        <a:t>dP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aseline="0" dirty="0" smtClean="0"/>
                        <a:t>Date de protection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Mention de fabrication (2.10)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219 #3 $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cImprimeur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214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#3 </a:t>
                      </a:r>
                      <a:r>
                        <a:rPr lang="fr-FR" dirty="0" smtClean="0"/>
                        <a:t>$</a:t>
                      </a:r>
                      <a:r>
                        <a:rPr lang="fr-FR" dirty="0" err="1" smtClean="0"/>
                        <a:t>aLieu</a:t>
                      </a:r>
                      <a:r>
                        <a:rPr lang="fr-FR" dirty="0" smtClean="0"/>
                        <a:t> $</a:t>
                      </a:r>
                      <a:r>
                        <a:rPr lang="fr-FR" dirty="0" err="1" smtClean="0"/>
                        <a:t>bAdresse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cImprimeur</a:t>
                      </a:r>
                      <a:r>
                        <a:rPr lang="fr-FR" baseline="0" dirty="0" smtClean="0"/>
                        <a:t> $</a:t>
                      </a:r>
                      <a:r>
                        <a:rPr lang="fr-FR" baseline="0" dirty="0" err="1" smtClean="0"/>
                        <a:t>dDate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7678" y="1523598"/>
            <a:ext cx="807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Usage de la </a:t>
            </a:r>
            <a:r>
              <a:rPr lang="fr-FR" b="1" dirty="0" smtClean="0"/>
              <a:t>B/214 </a:t>
            </a:r>
            <a:r>
              <a:rPr lang="fr-FR" b="1" dirty="0"/>
              <a:t>obligatoire </a:t>
            </a:r>
            <a:r>
              <a:rPr lang="fr-FR" b="1" dirty="0">
                <a:solidFill>
                  <a:srgbClr val="FF0000"/>
                </a:solidFill>
              </a:rPr>
              <a:t>pour tout type de ressource</a:t>
            </a:r>
            <a:r>
              <a:rPr lang="fr-FR" dirty="0"/>
              <a:t>, pour toute création de </a:t>
            </a:r>
            <a:r>
              <a:rPr lang="fr-FR" dirty="0" smtClean="0"/>
              <a:t>notice </a:t>
            </a:r>
            <a:r>
              <a:rPr lang="fr-FR" dirty="0"/>
              <a:t>ou pour toute correction de notice avec la ressource en main.</a:t>
            </a:r>
          </a:p>
          <a:p>
            <a:r>
              <a:rPr lang="fr-FR" dirty="0"/>
              <a:t>Zone répétable. Facultative. Même ordre de priorité des dates.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27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483767" y="731510"/>
            <a:ext cx="4208779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/>
              <a:t>Ce qui </a:t>
            </a:r>
            <a:r>
              <a:rPr lang="fr-FR" sz="3600" b="1" dirty="0" smtClean="0">
                <a:solidFill>
                  <a:srgbClr val="FF0000"/>
                </a:solidFill>
              </a:rPr>
              <a:t>change</a:t>
            </a:r>
            <a:r>
              <a:rPr lang="fr-FR" sz="3600" dirty="0" smtClean="0"/>
              <a:t> – </a:t>
            </a:r>
            <a:r>
              <a:rPr lang="fr-FR" sz="3600" b="1" dirty="0" smtClean="0">
                <a:solidFill>
                  <a:schemeClr val="accent3"/>
                </a:solidFill>
              </a:rPr>
              <a:t>ou pas</a:t>
            </a:r>
            <a:endParaRPr lang="fr-FR" sz="3600" dirty="0"/>
          </a:p>
        </p:txBody>
      </p:sp>
      <p:sp>
        <p:nvSpPr>
          <p:cNvPr id="9" name="Rectangle à coins arrondis 3"/>
          <p:cNvSpPr/>
          <p:nvPr/>
        </p:nvSpPr>
        <p:spPr>
          <a:xfrm>
            <a:off x="395536" y="1523598"/>
            <a:ext cx="8047383" cy="916207"/>
          </a:xfrm>
          <a:prstGeom prst="round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976" y="1783589"/>
            <a:ext cx="8203740" cy="4536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Les </a:t>
            </a:r>
            <a:r>
              <a:rPr lang="fr-FR" b="1" dirty="0"/>
              <a:t>spécificités de la B/219 se retrouvent en B/214 à l’identique </a:t>
            </a:r>
            <a:r>
              <a:rPr lang="fr-FR" dirty="0"/>
              <a:t>:</a:t>
            </a:r>
          </a:p>
          <a:p>
            <a:pPr algn="just"/>
            <a:r>
              <a:rPr lang="fr-FR" sz="2800" dirty="0"/>
              <a:t>Traitement du livre ancien : sous-zones et indicateur 2 </a:t>
            </a:r>
            <a:r>
              <a:rPr lang="fr-FR" sz="2800" dirty="0" smtClean="0"/>
              <a:t>restent spécifiques </a:t>
            </a:r>
            <a:r>
              <a:rPr lang="fr-FR" sz="2800" dirty="0"/>
              <a:t>(</a:t>
            </a:r>
            <a:r>
              <a:rPr lang="fr-FR" sz="2800" b="1" dirty="0">
                <a:solidFill>
                  <a:srgbClr val="FF0000"/>
                </a:solidFill>
              </a:rPr>
              <a:t>214 </a:t>
            </a:r>
            <a:r>
              <a:rPr lang="fr-FR" sz="2800" b="1" dirty="0">
                <a:solidFill>
                  <a:schemeClr val="accent3"/>
                </a:solidFill>
              </a:rPr>
              <a:t>## $r $s</a:t>
            </a:r>
            <a:r>
              <a:rPr lang="fr-FR" sz="2800" dirty="0"/>
              <a:t>)</a:t>
            </a:r>
          </a:p>
          <a:p>
            <a:pPr algn="just"/>
            <a:r>
              <a:rPr lang="fr-FR" sz="2800" dirty="0" smtClean="0"/>
              <a:t>Traitement des thèses </a:t>
            </a:r>
            <a:r>
              <a:rPr lang="fr-FR" sz="2800" dirty="0"/>
              <a:t>en version originelle : enregistrement de la </a:t>
            </a:r>
            <a:r>
              <a:rPr lang="fr-FR" sz="2800" b="1" dirty="0">
                <a:solidFill>
                  <a:srgbClr val="92D050"/>
                </a:solidFill>
              </a:rPr>
              <a:t>seule date de production </a:t>
            </a:r>
            <a:r>
              <a:rPr lang="fr-FR" sz="2800" dirty="0"/>
              <a:t>(</a:t>
            </a:r>
            <a:r>
              <a:rPr lang="fr-FR" sz="2800" b="1" dirty="0">
                <a:solidFill>
                  <a:srgbClr val="FF0000"/>
                </a:solidFill>
              </a:rPr>
              <a:t>214</a:t>
            </a:r>
            <a:r>
              <a:rPr lang="fr-FR" sz="2800" dirty="0"/>
              <a:t> </a:t>
            </a:r>
            <a:r>
              <a:rPr lang="fr-FR" sz="2800" b="1" dirty="0" smtClean="0">
                <a:solidFill>
                  <a:schemeClr val="accent3"/>
                </a:solidFill>
              </a:rPr>
              <a:t>#1 </a:t>
            </a:r>
            <a:r>
              <a:rPr lang="fr-FR" sz="2800" b="1" dirty="0">
                <a:solidFill>
                  <a:schemeClr val="accent3"/>
                </a:solidFill>
              </a:rPr>
              <a:t>$d</a:t>
            </a:r>
            <a:r>
              <a:rPr lang="fr-FR" sz="2800" dirty="0"/>
              <a:t>)</a:t>
            </a:r>
          </a:p>
          <a:p>
            <a:pPr algn="just"/>
            <a:r>
              <a:rPr lang="fr-FR" sz="2800" dirty="0"/>
              <a:t>Les </a:t>
            </a:r>
            <a:r>
              <a:rPr lang="fr-FR" sz="2800" b="1" dirty="0">
                <a:solidFill>
                  <a:schemeClr val="accent3"/>
                </a:solidFill>
              </a:rPr>
              <a:t>abréviations sont toujours interdites </a:t>
            </a:r>
            <a:r>
              <a:rPr lang="fr-FR" sz="2800" dirty="0"/>
              <a:t>(sauf si elles sont transcrites de la ressource)</a:t>
            </a:r>
          </a:p>
          <a:p>
            <a:pPr algn="just"/>
            <a:r>
              <a:rPr lang="fr-FR" sz="2800" b="1" dirty="0">
                <a:solidFill>
                  <a:srgbClr val="FF0000"/>
                </a:solidFill>
              </a:rPr>
              <a:t>Trois sigles </a:t>
            </a:r>
            <a:r>
              <a:rPr lang="fr-FR" sz="2800" dirty="0"/>
              <a:t>sont autorisés: </a:t>
            </a:r>
            <a:r>
              <a:rPr lang="fr-FR" sz="2800" b="1" dirty="0">
                <a:solidFill>
                  <a:schemeClr val="accent3"/>
                </a:solidFill>
              </a:rPr>
              <a:t>DL</a:t>
            </a:r>
            <a:r>
              <a:rPr lang="fr-FR" sz="2800" dirty="0"/>
              <a:t>, </a:t>
            </a:r>
            <a:r>
              <a:rPr lang="fr-FR" sz="2800" b="1" dirty="0">
                <a:solidFill>
                  <a:srgbClr val="FF0000"/>
                </a:solidFill>
              </a:rPr>
              <a:t>C pour ©, et P pour 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℗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73107" y="955245"/>
            <a:ext cx="4208779" cy="79208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/>
              <a:t>Ce qui </a:t>
            </a:r>
            <a:r>
              <a:rPr lang="fr-FR" sz="3600" b="1" dirty="0" smtClean="0">
                <a:solidFill>
                  <a:srgbClr val="FF0000"/>
                </a:solidFill>
              </a:rPr>
              <a:t>change</a:t>
            </a:r>
            <a:r>
              <a:rPr lang="fr-FR" sz="3600" dirty="0" smtClean="0"/>
              <a:t> – </a:t>
            </a:r>
            <a:r>
              <a:rPr lang="fr-FR" sz="3600" b="1" dirty="0" smtClean="0">
                <a:solidFill>
                  <a:schemeClr val="accent3"/>
                </a:solidFill>
              </a:rPr>
              <a:t>ou pas</a:t>
            </a:r>
            <a:endParaRPr lang="fr-FR" sz="3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44624"/>
            <a:ext cx="8363272" cy="9221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all" dirty="0" smtClean="0">
                <a:solidFill>
                  <a:schemeClr val="accent4"/>
                </a:solidFill>
              </a:rPr>
              <a:t>Zone de l’adresse :</a:t>
            </a:r>
          </a:p>
          <a:p>
            <a:r>
              <a:rPr lang="fr-FR" sz="2800" b="1" cap="all" dirty="0" smtClean="0">
                <a:solidFill>
                  <a:schemeClr val="accent4"/>
                </a:solidFill>
              </a:rPr>
              <a:t>cas des monographies </a:t>
            </a:r>
            <a:r>
              <a:rPr lang="fr-FR" sz="2800" cap="all" dirty="0" smtClean="0">
                <a:solidFill>
                  <a:schemeClr val="accent4"/>
                </a:solidFill>
              </a:rPr>
              <a:t>(2/2)</a:t>
            </a:r>
            <a:endParaRPr lang="fr-FR" sz="2800" cap="al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3161"/>
            <a:ext cx="8373616" cy="5084839"/>
          </a:xfrm>
        </p:spPr>
        <p:txBody>
          <a:bodyPr>
            <a:noAutofit/>
          </a:bodyPr>
          <a:lstStyle/>
          <a:p>
            <a:r>
              <a:rPr lang="fr-FR" sz="2000" dirty="0"/>
              <a:t>On </a:t>
            </a:r>
            <a:r>
              <a:rPr lang="fr-FR" sz="2000" b="1" dirty="0">
                <a:solidFill>
                  <a:schemeClr val="accent3"/>
                </a:solidFill>
              </a:rPr>
              <a:t>privilégie toujours l’éditeur</a:t>
            </a:r>
            <a:r>
              <a:rPr lang="fr-FR" sz="2000" dirty="0"/>
              <a:t>.</a:t>
            </a:r>
          </a:p>
          <a:p>
            <a:r>
              <a:rPr lang="fr-FR" sz="2000" dirty="0"/>
              <a:t>Une (première) zone d’adresse bibliographique doit </a:t>
            </a:r>
            <a:r>
              <a:rPr lang="fr-FR" sz="2000" dirty="0" smtClean="0"/>
              <a:t>contenir comme aujourd’hui </a:t>
            </a:r>
            <a:r>
              <a:rPr lang="fr-FR" sz="2000" dirty="0"/>
              <a:t>le </a:t>
            </a:r>
            <a:r>
              <a:rPr lang="fr-FR" sz="2000" b="1" dirty="0">
                <a:solidFill>
                  <a:schemeClr val="accent3"/>
                </a:solidFill>
              </a:rPr>
              <a:t>premier éditeur identifié et les dates extrêmes de la publication</a:t>
            </a:r>
            <a:r>
              <a:rPr lang="fr-FR" sz="2000" dirty="0"/>
              <a:t>, </a:t>
            </a:r>
            <a:r>
              <a:rPr lang="fr-FR" sz="2000" u="sng" dirty="0"/>
              <a:t>même si elles ne correspondent pas à cet éditeur. C’est la seule des zones </a:t>
            </a:r>
            <a:r>
              <a:rPr lang="fr-FR" sz="2000" u="sng" dirty="0" smtClean="0"/>
              <a:t>B/214 </a:t>
            </a:r>
            <a:r>
              <a:rPr lang="fr-FR" sz="2000" u="sng" dirty="0"/>
              <a:t>« sous </a:t>
            </a:r>
            <a:r>
              <a:rPr lang="fr-FR" sz="2000" u="sng" dirty="0" smtClean="0"/>
              <a:t>autorité </a:t>
            </a:r>
            <a:r>
              <a:rPr lang="fr-FR" sz="2000" u="sng" dirty="0"/>
              <a:t>ISSN »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 smtClean="0"/>
              <a:t>La zone B/210 est remplacée par une zone </a:t>
            </a:r>
            <a:r>
              <a:rPr lang="fr-FR" sz="2000" b="1" dirty="0" smtClean="0">
                <a:solidFill>
                  <a:srgbClr val="FF0000"/>
                </a:solidFill>
              </a:rPr>
              <a:t>B/214</a:t>
            </a:r>
            <a:r>
              <a:rPr lang="fr-FR" sz="2000" dirty="0" smtClean="0"/>
              <a:t> avec les </a:t>
            </a:r>
            <a:r>
              <a:rPr lang="fr-FR" sz="2000" b="1" dirty="0" smtClean="0">
                <a:solidFill>
                  <a:srgbClr val="92D050"/>
                </a:solidFill>
              </a:rPr>
              <a:t>mêmes règles de saisie et de priorité </a:t>
            </a:r>
            <a:r>
              <a:rPr lang="fr-FR" sz="2000" dirty="0" smtClean="0"/>
              <a:t>que celles utilisées dans le signalement des autres ressources.</a:t>
            </a:r>
          </a:p>
          <a:p>
            <a:r>
              <a:rPr lang="fr-FR" sz="2000" b="1" dirty="0" smtClean="0">
                <a:solidFill>
                  <a:srgbClr val="92D050"/>
                </a:solidFill>
              </a:rPr>
              <a:t>Les valeurs du 1</a:t>
            </a:r>
            <a:r>
              <a:rPr lang="fr-FR" sz="2000" b="1" baseline="30000" dirty="0" smtClean="0">
                <a:solidFill>
                  <a:srgbClr val="92D050"/>
                </a:solidFill>
              </a:rPr>
              <a:t>er</a:t>
            </a:r>
            <a:r>
              <a:rPr lang="fr-FR" sz="2000" b="1" dirty="0" smtClean="0">
                <a:solidFill>
                  <a:srgbClr val="92D050"/>
                </a:solidFill>
              </a:rPr>
              <a:t> indicateur sont identiques aux valeurs du 1</a:t>
            </a:r>
            <a:r>
              <a:rPr lang="fr-FR" sz="2000" b="1" baseline="30000" dirty="0" smtClean="0">
                <a:solidFill>
                  <a:srgbClr val="92D050"/>
                </a:solidFill>
              </a:rPr>
              <a:t>er</a:t>
            </a:r>
            <a:r>
              <a:rPr lang="fr-FR" sz="2000" b="1" dirty="0" smtClean="0">
                <a:solidFill>
                  <a:srgbClr val="92D050"/>
                </a:solidFill>
              </a:rPr>
              <a:t> indicateur de la B/210</a:t>
            </a:r>
            <a:r>
              <a:rPr lang="fr-FR" sz="2000" dirty="0" smtClean="0"/>
              <a:t>:</a:t>
            </a:r>
          </a:p>
          <a:p>
            <a:pPr marL="1617663">
              <a:buFont typeface="Wingdings" panose="05000000000000000000" pitchFamily="2" charset="2"/>
              <a:buChar char="Ø"/>
            </a:pPr>
            <a:r>
              <a:rPr lang="fr-FR" sz="2000" dirty="0" err="1" smtClean="0"/>
              <a:t>ind</a:t>
            </a:r>
            <a:r>
              <a:rPr lang="fr-FR" sz="2000" dirty="0" smtClean="0"/>
              <a:t>. 1 = # : éditeur/producteur/diffuseur…  le + ancien</a:t>
            </a:r>
          </a:p>
          <a:p>
            <a:pPr marL="1617663">
              <a:buFont typeface="Wingdings" panose="05000000000000000000" pitchFamily="2" charset="2"/>
              <a:buChar char="Ø"/>
            </a:pPr>
            <a:r>
              <a:rPr lang="fr-FR" sz="2000" dirty="0" err="1" smtClean="0"/>
              <a:t>Ind</a:t>
            </a:r>
            <a:r>
              <a:rPr lang="fr-FR" sz="2000" dirty="0" smtClean="0"/>
              <a:t>. 1 = 0 : éditeur/producteur/diffuseur… intermédiaire</a:t>
            </a:r>
          </a:p>
          <a:p>
            <a:pPr marL="1617663">
              <a:buFont typeface="Wingdings" panose="05000000000000000000" pitchFamily="2" charset="2"/>
              <a:buChar char="Ø"/>
            </a:pPr>
            <a:r>
              <a:rPr lang="fr-FR" sz="2000" dirty="0" err="1" smtClean="0"/>
              <a:t>Ind</a:t>
            </a:r>
            <a:r>
              <a:rPr lang="fr-FR" sz="2000" dirty="0" smtClean="0"/>
              <a:t>. 1 = 1 : éditeur/producteur/diffuseur… actuel</a:t>
            </a:r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Les valeurs </a:t>
            </a:r>
            <a:r>
              <a:rPr lang="fr-FR" sz="2000" b="1" dirty="0" smtClean="0">
                <a:solidFill>
                  <a:srgbClr val="FF0000"/>
                </a:solidFill>
              </a:rPr>
              <a:t>du 2nd </a:t>
            </a:r>
            <a:r>
              <a:rPr lang="fr-FR" sz="2000" b="1" dirty="0">
                <a:solidFill>
                  <a:srgbClr val="FF0000"/>
                </a:solidFill>
              </a:rPr>
              <a:t>indicateur et les sous-zones </a:t>
            </a:r>
            <a:r>
              <a:rPr lang="fr-FR" sz="2000" b="1" dirty="0" smtClean="0">
                <a:solidFill>
                  <a:srgbClr val="FF0000"/>
                </a:solidFill>
              </a:rPr>
              <a:t>se mettent en conformité avec celles de </a:t>
            </a:r>
            <a:r>
              <a:rPr lang="fr-FR" sz="2000" b="1" dirty="0">
                <a:solidFill>
                  <a:srgbClr val="FF0000"/>
                </a:solidFill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</a:rPr>
              <a:t>B/214 des autres ressources.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72008" y="44624"/>
            <a:ext cx="9252520" cy="9221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all" dirty="0" smtClean="0">
                <a:solidFill>
                  <a:schemeClr val="accent4"/>
                </a:solidFill>
              </a:rPr>
              <a:t>Zone de l’adresse :</a:t>
            </a:r>
          </a:p>
          <a:p>
            <a:r>
              <a:rPr lang="fr-FR" sz="2800" b="1" cap="all" dirty="0" smtClean="0">
                <a:solidFill>
                  <a:schemeClr val="accent4"/>
                </a:solidFill>
              </a:rPr>
              <a:t>cas des RESSOURCES CONTINUES </a:t>
            </a:r>
            <a:r>
              <a:rPr lang="fr-FR" sz="2800" cap="all" dirty="0" smtClean="0">
                <a:solidFill>
                  <a:schemeClr val="accent4"/>
                </a:solidFill>
              </a:rPr>
              <a:t>(1/3) </a:t>
            </a:r>
            <a:endParaRPr lang="fr-FR" sz="2800" cap="all" dirty="0">
              <a:solidFill>
                <a:schemeClr val="accent4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477954" y="851047"/>
            <a:ext cx="4208779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/>
              <a:t>Ce qui </a:t>
            </a:r>
            <a:r>
              <a:rPr lang="fr-FR" sz="3600" b="1" dirty="0" smtClean="0">
                <a:solidFill>
                  <a:srgbClr val="FF0000"/>
                </a:solidFill>
              </a:rPr>
              <a:t>change</a:t>
            </a:r>
            <a:r>
              <a:rPr lang="fr-FR" sz="3600" dirty="0" smtClean="0"/>
              <a:t> – </a:t>
            </a:r>
            <a:r>
              <a:rPr lang="fr-FR" sz="3600" b="1" dirty="0" smtClean="0">
                <a:solidFill>
                  <a:schemeClr val="accent3"/>
                </a:solidFill>
              </a:rPr>
              <a:t>ou pas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368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064896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PARTIE 1.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nouveau type de notices d’autorité et l’indexation forme/genre Rameau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394" y="1340768"/>
            <a:ext cx="8229600" cy="11807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800" dirty="0" smtClean="0"/>
              <a:t>Si plusieurs éditeurs se succèdent dans la vie de la publication, il faut </a:t>
            </a:r>
            <a:r>
              <a:rPr lang="fr-FR" sz="2800" b="1" dirty="0" smtClean="0"/>
              <a:t>au moins deux zones B/214 en plus de la zone sous autorité ISSN </a:t>
            </a:r>
            <a:r>
              <a:rPr lang="fr-FR" sz="2800" dirty="0" smtClean="0"/>
              <a:t>: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72008" y="44624"/>
            <a:ext cx="9252520" cy="9221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all" dirty="0" smtClean="0">
                <a:solidFill>
                  <a:schemeClr val="accent4"/>
                </a:solidFill>
              </a:rPr>
              <a:t>Zone de l’adresse : </a:t>
            </a:r>
          </a:p>
          <a:p>
            <a:r>
              <a:rPr lang="fr-FR" sz="2800" b="1" cap="all" dirty="0" smtClean="0">
                <a:solidFill>
                  <a:schemeClr val="accent4"/>
                </a:solidFill>
              </a:rPr>
              <a:t>cas des RESSOURCES CONTINUES </a:t>
            </a:r>
            <a:r>
              <a:rPr lang="fr-FR" sz="2800" b="1" u="sng" cap="all" dirty="0" smtClean="0">
                <a:solidFill>
                  <a:schemeClr val="accent4"/>
                </a:solidFill>
              </a:rPr>
              <a:t>AVEC PLUSIEURS ADRESSES</a:t>
            </a:r>
            <a:r>
              <a:rPr lang="fr-FR" sz="2800" b="1" cap="all" dirty="0" smtClean="0">
                <a:solidFill>
                  <a:schemeClr val="accent4"/>
                </a:solidFill>
              </a:rPr>
              <a:t> </a:t>
            </a:r>
            <a:r>
              <a:rPr lang="fr-FR" sz="2800" cap="all" dirty="0" smtClean="0">
                <a:solidFill>
                  <a:schemeClr val="accent4"/>
                </a:solidFill>
              </a:rPr>
              <a:t>(2/3) </a:t>
            </a:r>
            <a:endParaRPr lang="fr-FR" sz="2800" cap="all" dirty="0">
              <a:solidFill>
                <a:schemeClr val="accent4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125" y="2734465"/>
            <a:ext cx="756186" cy="886477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86580" y="2980838"/>
            <a:ext cx="8229600" cy="2923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0" algn="just">
              <a:buNone/>
            </a:pPr>
            <a:r>
              <a:rPr lang="fr-FR" sz="2400" dirty="0" smtClean="0"/>
              <a:t>La première zone 214 indique le premier éditeur identifié et les dates extrêmes de publication (sous autorité ISSN).</a:t>
            </a:r>
          </a:p>
          <a:p>
            <a:pPr marL="719138" indent="0" algn="just">
              <a:buNone/>
            </a:pPr>
            <a:endParaRPr lang="fr-FR" sz="2000" dirty="0" smtClean="0"/>
          </a:p>
          <a:p>
            <a:pPr marL="719138" indent="0" algn="just">
              <a:buNone/>
            </a:pPr>
            <a:r>
              <a:rPr lang="fr-FR" sz="2400" dirty="0" smtClean="0"/>
              <a:t>La deuxième zone 214 indique le premier éditeur identifié et les dates extrêmes pendant lesquelles cet éditeur a été responsable de la publication.</a:t>
            </a:r>
          </a:p>
          <a:p>
            <a:pPr marL="719138" indent="0" algn="just">
              <a:buNone/>
            </a:pPr>
            <a:endParaRPr lang="fr-FR" sz="2000" dirty="0" smtClean="0"/>
          </a:p>
          <a:p>
            <a:pPr marL="719138" indent="0" algn="just">
              <a:buNone/>
            </a:pPr>
            <a:r>
              <a:rPr lang="fr-FR" sz="2400" dirty="0" smtClean="0"/>
              <a:t>Ensuite, il faut enregistrer autant de zones que d’éditeurs successifs, avec les dates extrêmes de publication pour chaque éditeur.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682" y="3720323"/>
            <a:ext cx="756186" cy="8864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549" y="4779871"/>
            <a:ext cx="756186" cy="8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70073"/>
            <a:ext cx="8208912" cy="50514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214 </a:t>
            </a:r>
            <a:r>
              <a:rPr lang="en-US" sz="2400" b="1" dirty="0"/>
              <a:t>#0</a:t>
            </a:r>
            <a:r>
              <a:rPr lang="en-US" sz="2400" dirty="0"/>
              <a:t>‎$</a:t>
            </a:r>
            <a:r>
              <a:rPr lang="en-US" sz="2400" dirty="0" err="1"/>
              <a:t>aCambridge</a:t>
            </a:r>
            <a:r>
              <a:rPr lang="en-US" sz="2400" dirty="0"/>
              <a:t>, MN‎$</a:t>
            </a:r>
            <a:r>
              <a:rPr lang="en-US" sz="2400" dirty="0" err="1"/>
              <a:t>cAdams</a:t>
            </a:r>
            <a:r>
              <a:rPr lang="en-US" sz="2400" dirty="0"/>
              <a:t> Publishing Group of East Central Minnesota‎$d2016-</a:t>
            </a:r>
            <a:endParaRPr lang="fr-FR" sz="2400" dirty="0"/>
          </a:p>
          <a:p>
            <a:r>
              <a:rPr lang="en-US" sz="2400" dirty="0"/>
              <a:t>214 </a:t>
            </a:r>
            <a:r>
              <a:rPr lang="en-US" sz="2400" b="1" dirty="0"/>
              <a:t>#0</a:t>
            </a:r>
            <a:r>
              <a:rPr lang="en-US" sz="2400" dirty="0"/>
              <a:t>‎$</a:t>
            </a:r>
            <a:r>
              <a:rPr lang="en-US" sz="2400" dirty="0" err="1"/>
              <a:t>aCambridge</a:t>
            </a:r>
            <a:r>
              <a:rPr lang="en-US" sz="2400" dirty="0"/>
              <a:t>, MN‎$</a:t>
            </a:r>
            <a:r>
              <a:rPr lang="en-US" sz="2400" dirty="0" err="1"/>
              <a:t>cAdams</a:t>
            </a:r>
            <a:r>
              <a:rPr lang="en-US" sz="2400" dirty="0"/>
              <a:t> Publishing Group of East Central Minnesota‎$d2016-2018</a:t>
            </a:r>
            <a:endParaRPr lang="fr-FR" sz="2400" dirty="0"/>
          </a:p>
          <a:p>
            <a:r>
              <a:rPr lang="en-US" sz="2400" dirty="0"/>
              <a:t>214 </a:t>
            </a:r>
            <a:r>
              <a:rPr lang="en-US" sz="2400" b="1" dirty="0"/>
              <a:t>10</a:t>
            </a:r>
            <a:r>
              <a:rPr lang="en-US" sz="2400" dirty="0"/>
              <a:t>‎$</a:t>
            </a:r>
            <a:r>
              <a:rPr lang="en-US" sz="2400" dirty="0" err="1" smtClean="0"/>
              <a:t>aCambridge</a:t>
            </a:r>
            <a:r>
              <a:rPr lang="en-US" sz="2400" dirty="0"/>
              <a:t>, MN‎$</a:t>
            </a:r>
            <a:r>
              <a:rPr lang="en-US" sz="2400" dirty="0" err="1"/>
              <a:t>cECM</a:t>
            </a:r>
            <a:r>
              <a:rPr lang="en-US" sz="2400" dirty="0"/>
              <a:t> Publishers]‎$</a:t>
            </a:r>
            <a:r>
              <a:rPr lang="en-US" sz="2400" dirty="0" smtClean="0"/>
              <a:t>d2019-</a:t>
            </a:r>
          </a:p>
          <a:p>
            <a:endParaRPr lang="en-US" sz="2400" dirty="0"/>
          </a:p>
          <a:p>
            <a:pPr marL="982663" indent="0" algn="just">
              <a:buNone/>
            </a:pPr>
            <a:r>
              <a:rPr lang="en-US" sz="2200" dirty="0" smtClean="0"/>
              <a:t>La publication a </a:t>
            </a:r>
            <a:r>
              <a:rPr lang="en-US" sz="2200" dirty="0" err="1" smtClean="0"/>
              <a:t>dans</a:t>
            </a:r>
            <a:r>
              <a:rPr lang="en-US" sz="2200" dirty="0" smtClean="0"/>
              <a:t> un premier temps </a:t>
            </a:r>
            <a:r>
              <a:rPr lang="en-US" sz="2200" dirty="0" err="1" smtClean="0"/>
              <a:t>été</a:t>
            </a:r>
            <a:r>
              <a:rPr lang="en-US" sz="2200" dirty="0" smtClean="0"/>
              <a:t> </a:t>
            </a:r>
            <a:r>
              <a:rPr lang="en-US" sz="2200" dirty="0" err="1" smtClean="0"/>
              <a:t>éditée</a:t>
            </a:r>
            <a:r>
              <a:rPr lang="en-US" sz="2200" dirty="0" smtClean="0"/>
              <a:t> par Adams Publishing Group of East Central Minnesota ; </a:t>
            </a:r>
            <a:r>
              <a:rPr lang="en-US" sz="2200" dirty="0" err="1" smtClean="0"/>
              <a:t>elle</a:t>
            </a:r>
            <a:r>
              <a:rPr lang="en-US" sz="2200" dirty="0" smtClean="0"/>
              <a:t> </a:t>
            </a:r>
            <a:r>
              <a:rPr lang="en-US" sz="2200" dirty="0" err="1" smtClean="0"/>
              <a:t>l’est</a:t>
            </a:r>
            <a:r>
              <a:rPr lang="en-US" sz="2200" dirty="0" smtClean="0"/>
              <a:t> </a:t>
            </a:r>
            <a:r>
              <a:rPr lang="en-US" sz="2200" dirty="0" err="1" smtClean="0"/>
              <a:t>aujourd’hui</a:t>
            </a:r>
            <a:r>
              <a:rPr lang="en-US" sz="2200" dirty="0" smtClean="0"/>
              <a:t> par ECM Publishers; </a:t>
            </a:r>
            <a:r>
              <a:rPr lang="en-US" sz="2200" dirty="0" err="1" smtClean="0"/>
              <a:t>elle</a:t>
            </a:r>
            <a:r>
              <a:rPr lang="en-US" sz="2200" dirty="0" smtClean="0"/>
              <a:t> </a:t>
            </a:r>
            <a:r>
              <a:rPr lang="en-US" sz="2200" dirty="0" err="1" smtClean="0"/>
              <a:t>est</a:t>
            </a:r>
            <a:r>
              <a:rPr lang="en-US" sz="2200" dirty="0" smtClean="0"/>
              <a:t> </a:t>
            </a:r>
            <a:r>
              <a:rPr lang="en-US" sz="2200" dirty="0" err="1" smtClean="0"/>
              <a:t>toujours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cours</a:t>
            </a:r>
            <a:r>
              <a:rPr lang="en-US" sz="2200" dirty="0" smtClean="0"/>
              <a:t>.</a:t>
            </a:r>
          </a:p>
          <a:p>
            <a:pPr marL="982663" indent="0">
              <a:buNone/>
            </a:pPr>
            <a:r>
              <a:rPr lang="en-US" sz="2200" u="sng" dirty="0" err="1"/>
              <a:t>Seule</a:t>
            </a:r>
            <a:r>
              <a:rPr lang="en-US" sz="2200" u="sng" dirty="0"/>
              <a:t> la mention </a:t>
            </a:r>
            <a:r>
              <a:rPr lang="en-US" sz="2200" u="sng" dirty="0" err="1"/>
              <a:t>d’édition</a:t>
            </a:r>
            <a:r>
              <a:rPr lang="en-US" sz="2200" u="sng" dirty="0"/>
              <a:t> </a:t>
            </a:r>
            <a:r>
              <a:rPr lang="en-US" sz="2200" u="sng" dirty="0" err="1"/>
              <a:t>originelle</a:t>
            </a:r>
            <a:r>
              <a:rPr lang="en-US" sz="2200" u="sng" dirty="0"/>
              <a:t> (1e zone 214) </a:t>
            </a:r>
            <a:r>
              <a:rPr lang="en-US" sz="2200" u="sng" dirty="0" err="1"/>
              <a:t>est</a:t>
            </a:r>
            <a:r>
              <a:rPr lang="en-US" sz="2200" u="sng" dirty="0"/>
              <a:t> sous </a:t>
            </a:r>
            <a:r>
              <a:rPr lang="en-US" sz="2200" u="sng" dirty="0" err="1"/>
              <a:t>autorité</a:t>
            </a:r>
            <a:r>
              <a:rPr lang="en-US" sz="2200" u="sng" dirty="0"/>
              <a:t> </a:t>
            </a:r>
            <a:r>
              <a:rPr lang="en-US" sz="2200" u="sng" dirty="0" smtClean="0"/>
              <a:t>ISSN. Elle </a:t>
            </a:r>
            <a:r>
              <a:rPr lang="en-US" sz="2200" u="sng" dirty="0" err="1" smtClean="0"/>
              <a:t>doit</a:t>
            </a:r>
            <a:r>
              <a:rPr lang="en-US" sz="2200" u="sng" dirty="0" smtClean="0"/>
              <a:t> </a:t>
            </a:r>
            <a:r>
              <a:rPr lang="en-US" sz="2200" u="sng" dirty="0" err="1"/>
              <a:t>contenir</a:t>
            </a:r>
            <a:r>
              <a:rPr lang="en-US" sz="2200" u="sng" dirty="0"/>
              <a:t> les dates </a:t>
            </a:r>
            <a:r>
              <a:rPr lang="en-US" sz="2200" u="sng" dirty="0" err="1"/>
              <a:t>extrêmes</a:t>
            </a:r>
            <a:r>
              <a:rPr lang="en-US" sz="2200" u="sng" dirty="0"/>
              <a:t> de la publication.</a:t>
            </a:r>
          </a:p>
          <a:p>
            <a:pPr marL="982663" indent="0">
              <a:buNone/>
            </a:pPr>
            <a:r>
              <a:rPr lang="en-US" sz="2200" dirty="0" smtClean="0"/>
              <a:t>Les 2e et 3e zones 214 </a:t>
            </a:r>
            <a:r>
              <a:rPr lang="en-US" sz="2200" dirty="0" err="1" smtClean="0"/>
              <a:t>ont</a:t>
            </a:r>
            <a:r>
              <a:rPr lang="en-US" sz="2200" dirty="0" smtClean="0"/>
              <a:t> pour but de signaler les </a:t>
            </a:r>
            <a:r>
              <a:rPr lang="en-US" sz="2200" dirty="0" err="1" smtClean="0"/>
              <a:t>éditeurs</a:t>
            </a:r>
            <a:r>
              <a:rPr lang="en-US" sz="2200" dirty="0" smtClean="0"/>
              <a:t> </a:t>
            </a:r>
            <a:r>
              <a:rPr lang="en-US" sz="2200" dirty="0" err="1" smtClean="0"/>
              <a:t>successifs</a:t>
            </a:r>
            <a:r>
              <a:rPr lang="en-US" sz="2200" dirty="0" smtClean="0"/>
              <a:t> de la publication.</a:t>
            </a:r>
            <a:endParaRPr lang="en-US" sz="2200" u="sng" dirty="0"/>
          </a:p>
          <a:p>
            <a:pPr marL="982663" indent="0">
              <a:buNone/>
            </a:pPr>
            <a:endParaRPr lang="en-US" sz="2200" u="sng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54260" y="260647"/>
            <a:ext cx="9252520" cy="11093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cap="all" dirty="0" smtClean="0">
                <a:solidFill>
                  <a:schemeClr val="accent4"/>
                </a:solidFill>
              </a:rPr>
              <a:t>Zone de l’adresse : </a:t>
            </a:r>
          </a:p>
          <a:p>
            <a:r>
              <a:rPr lang="fr-FR" sz="2800" b="1" cap="all" dirty="0" smtClean="0">
                <a:solidFill>
                  <a:schemeClr val="accent4"/>
                </a:solidFill>
              </a:rPr>
              <a:t>cas des RESSOURCES CONTINUES </a:t>
            </a:r>
            <a:r>
              <a:rPr lang="fr-FR" sz="2800" b="1" u="sng" cap="all" dirty="0" smtClean="0">
                <a:solidFill>
                  <a:schemeClr val="accent4"/>
                </a:solidFill>
              </a:rPr>
              <a:t>AVEC PLUSIEURS ADRESSES</a:t>
            </a:r>
            <a:r>
              <a:rPr lang="fr-FR" sz="2800" b="1" cap="all" dirty="0" smtClean="0">
                <a:solidFill>
                  <a:schemeClr val="accent4"/>
                </a:solidFill>
              </a:rPr>
              <a:t> </a:t>
            </a:r>
            <a:r>
              <a:rPr lang="fr-FR" sz="2800" cap="all" dirty="0" smtClean="0">
                <a:solidFill>
                  <a:schemeClr val="accent4"/>
                </a:solidFill>
              </a:rPr>
              <a:t>(3/3) </a:t>
            </a:r>
          </a:p>
          <a:p>
            <a:r>
              <a:rPr lang="fr-FR" sz="2800" b="1" cap="all" dirty="0" smtClean="0">
                <a:solidFill>
                  <a:schemeClr val="accent4"/>
                </a:solidFill>
              </a:rPr>
              <a:t>- CAS PRATIQUE</a:t>
            </a:r>
            <a:endParaRPr lang="fr-FR" sz="2800" b="1" cap="all" dirty="0">
              <a:solidFill>
                <a:schemeClr val="accent4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681" y="3708299"/>
            <a:ext cx="756186" cy="8864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680" y="5727693"/>
            <a:ext cx="756186" cy="8864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681" y="4821476"/>
            <a:ext cx="756186" cy="8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868006"/>
              </p:ext>
            </p:extLst>
          </p:nvPr>
        </p:nvGraphicFramePr>
        <p:xfrm>
          <a:off x="598925" y="2708920"/>
          <a:ext cx="822960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Vos</a:t>
                      </a:r>
                      <a:r>
                        <a:rPr lang="fr-FR" sz="2400" baseline="0" dirty="0" smtClean="0"/>
                        <a:t> questions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Nos réponses …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Pourquoi l’ABES a décidé d’implémenter cette nouveauté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Mise</a:t>
                      </a:r>
                      <a:r>
                        <a:rPr lang="fr-FR" b="1" baseline="0" dirty="0" smtClean="0"/>
                        <a:t> en conformité </a:t>
                      </a:r>
                      <a:r>
                        <a:rPr lang="fr-FR" baseline="0" dirty="0" smtClean="0"/>
                        <a:t>des données selon RDA-FR avec une zone </a:t>
                      </a:r>
                      <a:r>
                        <a:rPr lang="fr-FR" baseline="0" dirty="0" err="1" smtClean="0"/>
                        <a:t>Unimarc</a:t>
                      </a:r>
                      <a:r>
                        <a:rPr lang="fr-FR" baseline="0" dirty="0" smtClean="0"/>
                        <a:t> validée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Cette nouveauté va-t-elle changer les pratiques de catalogage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Très peu </a:t>
                      </a:r>
                      <a:r>
                        <a:rPr lang="fr-FR" dirty="0" smtClean="0"/>
                        <a:t>pour les monographies</a:t>
                      </a:r>
                      <a:r>
                        <a:rPr lang="fr-FR" baseline="0" dirty="0" smtClean="0"/>
                        <a:t> (dates de copyright et de protection) car règles identiques à la B219.</a:t>
                      </a:r>
                    </a:p>
                    <a:p>
                      <a:r>
                        <a:rPr lang="fr-FR" b="1" dirty="0" smtClean="0"/>
                        <a:t>Davantage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dirty="0" smtClean="0"/>
                        <a:t>pour les périodiques car mise en production </a:t>
                      </a:r>
                      <a:r>
                        <a:rPr lang="fr-FR" smtClean="0"/>
                        <a:t>d’une nouvelle zone 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reprise des données est-elle prévue pour traiter le rétrospectif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A l’étude </a:t>
                      </a:r>
                      <a:r>
                        <a:rPr lang="fr-FR" dirty="0" smtClean="0"/>
                        <a:t>sur des périmètres très circonscrits de ressources (thèses…)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Faut-il corriger les notices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Oui</a:t>
                      </a:r>
                      <a:r>
                        <a:rPr lang="fr-FR" dirty="0" smtClean="0"/>
                        <a:t> lorsque</a:t>
                      </a:r>
                      <a:r>
                        <a:rPr lang="fr-FR" baseline="0" dirty="0" smtClean="0"/>
                        <a:t> vous avez la ressource en main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92211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cap="all" dirty="0">
                <a:solidFill>
                  <a:schemeClr val="accent4"/>
                </a:solidFill>
              </a:rPr>
              <a:t>Zone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800" b="1" cap="all" dirty="0">
                <a:solidFill>
                  <a:schemeClr val="accent4"/>
                </a:solidFill>
              </a:rPr>
              <a:t>de l’adresse : à savoir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57200" y="1243834"/>
            <a:ext cx="1656184" cy="1465086"/>
            <a:chOff x="179512" y="1027810"/>
            <a:chExt cx="1656184" cy="146508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0" t="52290" r="5879" b="23656"/>
            <a:stretch/>
          </p:blipFill>
          <p:spPr>
            <a:xfrm>
              <a:off x="179512" y="1027810"/>
              <a:ext cx="1656184" cy="146508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755369">
              <a:off x="683567" y="1157270"/>
              <a:ext cx="648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 smtClean="0">
                  <a:solidFill>
                    <a:schemeClr val="bg1"/>
                  </a:solidFill>
                </a:rPr>
                <a:t>?</a:t>
              </a:r>
              <a:endParaRPr lang="fr-FR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380312" y="1296454"/>
            <a:ext cx="1584176" cy="1340457"/>
            <a:chOff x="7452320" y="1080430"/>
            <a:chExt cx="1584176" cy="134045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" t="27951" r="73403" b="48950"/>
            <a:stretch/>
          </p:blipFill>
          <p:spPr>
            <a:xfrm>
              <a:off x="7452320" y="1080430"/>
              <a:ext cx="1584176" cy="1340457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21024186">
              <a:off x="7998756" y="1157269"/>
              <a:ext cx="636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569018" y="1124744"/>
            <a:ext cx="4811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" Il </a:t>
            </a:r>
            <a:r>
              <a:rPr lang="fr-FR" sz="1600" dirty="0"/>
              <a:t>faut que chaque chose y soit mise en son lieu ;</a:t>
            </a:r>
            <a:br>
              <a:rPr lang="fr-FR" sz="1600" dirty="0"/>
            </a:br>
            <a:r>
              <a:rPr lang="fr-FR" sz="1600" dirty="0"/>
              <a:t>Que le début, la fin, répondent au milieu ;</a:t>
            </a:r>
            <a:br>
              <a:rPr lang="fr-FR" sz="1600" dirty="0"/>
            </a:br>
            <a:r>
              <a:rPr lang="fr-FR" sz="1600" dirty="0"/>
              <a:t>Que d'un art délicat les pièces assorties</a:t>
            </a:r>
            <a:br>
              <a:rPr lang="fr-FR" sz="1600" dirty="0"/>
            </a:br>
            <a:r>
              <a:rPr lang="fr-FR" sz="1600" dirty="0"/>
              <a:t>N'y forment qu'un seul tout de diverses parties</a:t>
            </a:r>
            <a:r>
              <a:rPr lang="fr-FR" sz="1600" dirty="0" smtClean="0"/>
              <a:t>."</a:t>
            </a:r>
            <a:endParaRPr lang="fr-FR" dirty="0"/>
          </a:p>
          <a:p>
            <a:pPr algn="ctr"/>
            <a:r>
              <a:rPr lang="fr-FR" dirty="0" smtClean="0"/>
              <a:t>Boileau</a:t>
            </a:r>
            <a:r>
              <a:rPr lang="fr-FR" dirty="0"/>
              <a:t>, </a:t>
            </a:r>
            <a:r>
              <a:rPr lang="fr-FR" i="1" dirty="0"/>
              <a:t>L’Art poétique</a:t>
            </a:r>
            <a:r>
              <a:rPr lang="fr-FR" dirty="0"/>
              <a:t>, chant I, 1674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rgbClr val="4BACC6"/>
                </a:solidFill>
                <a:latin typeface="+mn-lt"/>
                <a:ea typeface="+mn-ea"/>
                <a:cs typeface="+mn-cs"/>
              </a:rPr>
              <a:t>PARTIE 5.</a:t>
            </a:r>
            <a:r>
              <a:rPr lang="fr-FR" dirty="0" smtClean="0">
                <a:solidFill>
                  <a:srgbClr val="4BACC6"/>
                </a:solidFill>
              </a:rPr>
              <a:t/>
            </a:r>
            <a:br>
              <a:rPr lang="fr-FR" dirty="0" smtClean="0">
                <a:solidFill>
                  <a:srgbClr val="4BACC6"/>
                </a:solidFill>
              </a:rPr>
            </a:br>
            <a:r>
              <a:rPr lang="fr-FR" sz="3600" dirty="0" smtClean="0">
                <a:solidFill>
                  <a:srgbClr val="4BACC6"/>
                </a:solidFill>
                <a:latin typeface="+mn-lt"/>
                <a:ea typeface="+mn-ea"/>
                <a:cs typeface="+mn-cs"/>
              </a:rPr>
              <a:t>Évolution des données d’exemplaire</a:t>
            </a:r>
            <a:endParaRPr lang="fr-FR" sz="3600" dirty="0">
              <a:solidFill>
                <a:srgbClr val="4BACC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cap="all" dirty="0">
                <a:solidFill>
                  <a:srgbClr val="4BACC6"/>
                </a:solidFill>
              </a:rPr>
              <a:t>Création d’une zone d’exemplaire sur la propriété juridique </a:t>
            </a:r>
            <a:r>
              <a:rPr lang="fr-FR" sz="2800" cap="all" dirty="0" smtClean="0">
                <a:solidFill>
                  <a:srgbClr val="4BACC6"/>
                </a:solidFill>
              </a:rPr>
              <a:t>(1/4)</a:t>
            </a:r>
            <a:endParaRPr lang="fr-FR" sz="2800" cap="all" dirty="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1" y="2154816"/>
            <a:ext cx="2590983" cy="676239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57200" y="2831055"/>
            <a:ext cx="8232711" cy="3185746"/>
            <a:chOff x="454088" y="2130082"/>
            <a:chExt cx="8232711" cy="3185746"/>
          </a:xfrm>
        </p:grpSpPr>
        <p:grpSp>
          <p:nvGrpSpPr>
            <p:cNvPr id="5" name="Groupe 4"/>
            <p:cNvGrpSpPr/>
            <p:nvPr/>
          </p:nvGrpSpPr>
          <p:grpSpPr>
            <a:xfrm>
              <a:off x="454088" y="2132855"/>
              <a:ext cx="8232711" cy="3182973"/>
              <a:chOff x="454088" y="2132855"/>
              <a:chExt cx="8232711" cy="3182973"/>
            </a:xfrm>
          </p:grpSpPr>
          <p:sp>
            <p:nvSpPr>
              <p:cNvPr id="7" name="Espace réservé du contenu 2"/>
              <p:cNvSpPr txBox="1">
                <a:spLocks/>
              </p:cNvSpPr>
              <p:nvPr/>
            </p:nvSpPr>
            <p:spPr>
              <a:xfrm>
                <a:off x="454088" y="2132855"/>
                <a:ext cx="8232711" cy="31829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fr-FR" sz="3300" dirty="0" smtClean="0"/>
                  <a:t>Identifier les documents patrimoniaux propriétés de l’</a:t>
                </a:r>
                <a:r>
                  <a:rPr lang="fr-FR" sz="3300" dirty="0" err="1" smtClean="0"/>
                  <a:t>Etat</a:t>
                </a:r>
                <a:r>
                  <a:rPr lang="fr-FR" sz="3300" dirty="0" smtClean="0"/>
                  <a:t>, pour mise en conformité avec le (futur) Code du Patrimoine. 	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fr-FR" sz="2400" dirty="0" smtClean="0"/>
                  <a:t>	</a:t>
                </a:r>
                <a:endParaRPr lang="fr-FR" sz="2400" b="1" dirty="0" smtClean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13543" y="3881516"/>
                <a:ext cx="1105643" cy="1296145"/>
              </a:xfrm>
              <a:prstGeom prst="rect">
                <a:avLst/>
              </a:prstGeom>
            </p:spPr>
          </p:pic>
        </p:grpSp>
        <p:sp>
          <p:nvSpPr>
            <p:cNvPr id="9" name="Rectangle à coins arrondis 8"/>
            <p:cNvSpPr/>
            <p:nvPr/>
          </p:nvSpPr>
          <p:spPr>
            <a:xfrm>
              <a:off x="531566" y="2130082"/>
              <a:ext cx="8145943" cy="2900994"/>
            </a:xfrm>
            <a:prstGeom prst="roundRect">
              <a:avLst/>
            </a:prstGeom>
            <a:noFill/>
            <a:ln w="12700">
              <a:solidFill>
                <a:srgbClr val="4BACC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938676" y="4646535"/>
            <a:ext cx="6389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création de la </a:t>
            </a:r>
            <a:r>
              <a:rPr lang="fr-FR" sz="4000" b="1" dirty="0">
                <a:solidFill>
                  <a:srgbClr val="C00000"/>
                </a:solidFill>
              </a:rPr>
              <a:t>zone </a:t>
            </a:r>
            <a:r>
              <a:rPr lang="fr-FR" sz="4000" b="1" dirty="0" smtClean="0">
                <a:solidFill>
                  <a:srgbClr val="C00000"/>
                </a:solidFill>
              </a:rPr>
              <a:t>920 </a:t>
            </a:r>
            <a:endParaRPr lang="fr-FR" sz="4800" b="1" dirty="0">
              <a:solidFill>
                <a:srgbClr val="C0000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53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360" y="54867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cap="all" dirty="0">
                <a:solidFill>
                  <a:srgbClr val="4BACC6"/>
                </a:solidFill>
              </a:rPr>
              <a:t>Création d’une zone d’exemplaire sur la propriété juridique </a:t>
            </a:r>
            <a:r>
              <a:rPr lang="fr-FR" sz="2800" cap="all" dirty="0" smtClean="0">
                <a:solidFill>
                  <a:srgbClr val="4BACC6"/>
                </a:solidFill>
              </a:rPr>
              <a:t>(2/4)</a:t>
            </a:r>
            <a:endParaRPr lang="fr-FR" sz="2800" cap="all" dirty="0">
              <a:solidFill>
                <a:srgbClr val="4BACC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9744" y="5801902"/>
            <a:ext cx="7488832" cy="581420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Sous-zone </a:t>
            </a:r>
            <a:r>
              <a:rPr lang="fr-FR" sz="2400" b="1" dirty="0" smtClean="0">
                <a:solidFill>
                  <a:srgbClr val="C00000"/>
                </a:solidFill>
              </a:rPr>
              <a:t>$c</a:t>
            </a:r>
            <a:r>
              <a:rPr lang="fr-FR" sz="2400" dirty="0" smtClean="0"/>
              <a:t> : Statut </a:t>
            </a:r>
            <a:r>
              <a:rPr lang="fr-FR" sz="2400" dirty="0"/>
              <a:t>du document </a:t>
            </a:r>
            <a:r>
              <a:rPr lang="fr-FR" sz="2000" i="1" dirty="0"/>
              <a:t>(non répétable - facultative)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35</a:t>
            </a:fld>
            <a:endParaRPr lang="fr-FR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461641" y="1356864"/>
            <a:ext cx="8229599" cy="5265713"/>
          </a:xfrm>
          <a:prstGeom prst="round2DiagRect">
            <a:avLst/>
          </a:prstGeom>
          <a:noFill/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576195" y="1895705"/>
            <a:ext cx="7856361" cy="1303878"/>
            <a:chOff x="576195" y="3095635"/>
            <a:chExt cx="7856361" cy="130387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3613" y="3579179"/>
              <a:ext cx="813215" cy="827453"/>
            </a:xfrm>
            <a:prstGeom prst="rect">
              <a:avLst/>
            </a:prstGeom>
          </p:spPr>
        </p:pic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1423947" y="3304908"/>
              <a:ext cx="7008609" cy="9109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fr-FR" sz="2400" b="1" dirty="0" smtClean="0"/>
                <a:t>Zone répétable et facultative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fr-FR" sz="2400" b="1" dirty="0" smtClean="0"/>
                <a:t>Affichage laissé à la discrétion des établissements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3314" y="3088516"/>
              <a:ext cx="813215" cy="827453"/>
            </a:xfrm>
            <a:prstGeom prst="rect">
              <a:avLst/>
            </a:prstGeom>
          </p:spPr>
        </p:pic>
      </p:grp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875718" y="4819351"/>
            <a:ext cx="7662464" cy="5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Sous-zone </a:t>
            </a:r>
            <a:r>
              <a:rPr lang="fr-FR" b="1" dirty="0" smtClean="0">
                <a:solidFill>
                  <a:srgbClr val="C00000"/>
                </a:solidFill>
              </a:rPr>
              <a:t>$b</a:t>
            </a:r>
            <a:r>
              <a:rPr lang="fr-FR" dirty="0" smtClean="0"/>
              <a:t> : Précisions </a:t>
            </a:r>
            <a:r>
              <a:rPr lang="fr-FR" dirty="0"/>
              <a:t>sur la Propriété du document </a:t>
            </a:r>
            <a:r>
              <a:rPr lang="fr-FR" sz="2000" i="1" dirty="0"/>
              <a:t>(répétable - facultative)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757024" y="3910597"/>
            <a:ext cx="7899191" cy="631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dirty="0" smtClean="0"/>
              <a:t>Sous-zone </a:t>
            </a:r>
            <a:r>
              <a:rPr lang="fr-FR" sz="2400" b="1" dirty="0" smtClean="0">
                <a:solidFill>
                  <a:srgbClr val="C00000"/>
                </a:solidFill>
              </a:rPr>
              <a:t>$a</a:t>
            </a:r>
            <a:r>
              <a:rPr lang="fr-FR" sz="2400" dirty="0" smtClean="0"/>
              <a:t> : type de propriété juridique du document </a:t>
            </a:r>
            <a:r>
              <a:rPr lang="fr-FR" sz="2000" i="1" dirty="0"/>
              <a:t>(non répétable - obligatoire) 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757024" y="3223149"/>
            <a:ext cx="6419055" cy="60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dirty="0" smtClean="0"/>
              <a:t>Indicateurs</a:t>
            </a:r>
            <a:r>
              <a:rPr lang="fr-FR" sz="2400" dirty="0" smtClean="0"/>
              <a:t> : </a:t>
            </a:r>
            <a:r>
              <a:rPr lang="fr-FR" sz="2400" b="1" dirty="0" smtClean="0">
                <a:solidFill>
                  <a:srgbClr val="C00000"/>
                </a:solidFill>
              </a:rPr>
              <a:t>##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15" y="1373077"/>
            <a:ext cx="58021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419872" y="1067886"/>
            <a:ext cx="2611980" cy="2475193"/>
            <a:chOff x="1896996" y="3344841"/>
            <a:chExt cx="1584741" cy="1362245"/>
          </a:xfrm>
        </p:grpSpPr>
        <p:sp>
          <p:nvSpPr>
            <p:cNvPr id="14" name="Ellipse 13"/>
            <p:cNvSpPr/>
            <p:nvPr/>
          </p:nvSpPr>
          <p:spPr>
            <a:xfrm>
              <a:off x="1940685" y="3344841"/>
              <a:ext cx="1529105" cy="1362245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896996" y="3508765"/>
              <a:ext cx="1584741" cy="105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smtClean="0">
                  <a:solidFill>
                    <a:schemeClr val="bg1"/>
                  </a:solidFill>
                </a:rPr>
                <a:t>$c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Document patrimonial</a:t>
              </a:r>
            </a:p>
            <a:p>
              <a:pPr algn="ctr"/>
              <a:r>
                <a:rPr lang="fr-FR" dirty="0" smtClean="0"/>
                <a:t>-&gt; valeur </a:t>
              </a:r>
              <a:r>
                <a:rPr lang="fr-FR" b="1" dirty="0"/>
                <a:t>obligatoire</a:t>
              </a:r>
              <a:r>
                <a:rPr lang="fr-FR" dirty="0"/>
                <a:t> en cas </a:t>
              </a:r>
              <a:r>
                <a:rPr lang="fr-FR" dirty="0" smtClean="0"/>
                <a:t>d’utilisation, la seule autorisée</a:t>
              </a:r>
            </a:p>
            <a:p>
              <a:pPr algn="ctr"/>
              <a:endParaRPr lang="fr-FR" sz="14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17149" y="1410943"/>
            <a:ext cx="2869182" cy="2731771"/>
            <a:chOff x="4230991" y="3345968"/>
            <a:chExt cx="1787425" cy="1742694"/>
          </a:xfrm>
        </p:grpSpPr>
        <p:sp>
          <p:nvSpPr>
            <p:cNvPr id="11" name="Ellipse 10"/>
            <p:cNvSpPr/>
            <p:nvPr/>
          </p:nvSpPr>
          <p:spPr>
            <a:xfrm>
              <a:off x="4235538" y="3370781"/>
              <a:ext cx="1782878" cy="1717881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30991" y="3345968"/>
              <a:ext cx="1786237" cy="149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100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fr-FR" sz="3200" b="1" dirty="0" smtClean="0">
                  <a:solidFill>
                    <a:schemeClr val="bg1"/>
                  </a:solidFill>
                </a:rPr>
                <a:t>$</a:t>
              </a:r>
              <a:r>
                <a:rPr lang="fr-FR" sz="3200" b="1" dirty="0">
                  <a:solidFill>
                    <a:schemeClr val="bg1"/>
                  </a:solidFill>
                </a:rPr>
                <a:t>a </a:t>
              </a:r>
              <a:endParaRPr lang="fr-FR" sz="3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5 valeurs possibles :</a:t>
              </a:r>
            </a:p>
            <a:p>
              <a:pPr algn="ctr"/>
              <a:r>
                <a:rPr lang="fr-FR" sz="1700" i="1" dirty="0" err="1" smtClean="0"/>
                <a:t>Etat</a:t>
              </a:r>
              <a:endParaRPr lang="fr-FR" sz="1700" i="1" dirty="0"/>
            </a:p>
            <a:p>
              <a:pPr algn="ctr"/>
              <a:r>
                <a:rPr lang="fr-FR" sz="1700" i="1" dirty="0" smtClean="0"/>
                <a:t>Collectivité territoriale </a:t>
              </a:r>
              <a:r>
                <a:rPr lang="fr-FR" sz="1700" i="1" dirty="0"/>
                <a:t>Personne physique </a:t>
              </a:r>
              <a:r>
                <a:rPr lang="fr-FR" sz="1700" i="1" dirty="0" smtClean="0"/>
                <a:t>déposante</a:t>
              </a:r>
            </a:p>
            <a:p>
              <a:pPr algn="ctr"/>
              <a:r>
                <a:rPr lang="fr-FR" sz="1700" i="1" dirty="0" smtClean="0"/>
                <a:t>Collectivité déposante</a:t>
              </a:r>
            </a:p>
            <a:p>
              <a:pPr algn="ctr"/>
              <a:r>
                <a:rPr lang="fr-FR" sz="1700" i="1" dirty="0" smtClean="0"/>
                <a:t>Propriétaire </a:t>
              </a:r>
              <a:r>
                <a:rPr lang="fr-FR" sz="1700" i="1" dirty="0"/>
                <a:t>indéterminé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6417709" y="1468358"/>
            <a:ext cx="2712752" cy="2655836"/>
            <a:chOff x="4521979" y="3725935"/>
            <a:chExt cx="1465972" cy="1458698"/>
          </a:xfrm>
        </p:grpSpPr>
        <p:sp>
          <p:nvSpPr>
            <p:cNvPr id="53" name="Ellipse 52"/>
            <p:cNvSpPr/>
            <p:nvPr/>
          </p:nvSpPr>
          <p:spPr>
            <a:xfrm>
              <a:off x="4521979" y="3725935"/>
              <a:ext cx="1465972" cy="145869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627148" y="4010866"/>
              <a:ext cx="1289221" cy="92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Enregistrer un point d’accès au </a:t>
              </a:r>
              <a:r>
                <a:rPr lang="fr-FR" sz="2000" b="1" dirty="0"/>
                <a:t>nom du propriétaire actuel en </a:t>
              </a:r>
              <a:r>
                <a:rPr lang="fr-FR" sz="2000" b="1" dirty="0" smtClean="0"/>
                <a:t>E7X2 </a:t>
              </a:r>
              <a:r>
                <a:rPr lang="fr-FR" sz="2000" dirty="0"/>
                <a:t>avec code de fonction </a:t>
              </a:r>
              <a:r>
                <a:rPr lang="fr-FR" sz="2400" b="1" dirty="0">
                  <a:solidFill>
                    <a:schemeClr val="bg1"/>
                  </a:solidFill>
                </a:rPr>
                <a:t>$4920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36</a:t>
            </a:fld>
            <a:endParaRPr lang="fr-FR"/>
          </a:p>
        </p:txBody>
      </p: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40800" cy="922114"/>
          </a:xfrm>
        </p:spPr>
        <p:txBody>
          <a:bodyPr>
            <a:noAutofit/>
          </a:bodyPr>
          <a:lstStyle/>
          <a:p>
            <a:r>
              <a:rPr lang="fr-FR" sz="2800" b="1" cap="all" dirty="0">
                <a:solidFill>
                  <a:srgbClr val="4BACC6"/>
                </a:solidFill>
              </a:rPr>
              <a:t>Quelques règles à </a:t>
            </a:r>
            <a:r>
              <a:rPr lang="fr-FR" sz="2800" b="1" cap="all" dirty="0" smtClean="0">
                <a:solidFill>
                  <a:srgbClr val="4BACC6"/>
                </a:solidFill>
              </a:rPr>
              <a:t>connaître </a:t>
            </a:r>
            <a:br>
              <a:rPr lang="fr-FR" sz="2800" b="1" cap="all" dirty="0" smtClean="0">
                <a:solidFill>
                  <a:srgbClr val="4BACC6"/>
                </a:solidFill>
              </a:rPr>
            </a:br>
            <a:r>
              <a:rPr lang="fr-FR" sz="2800" b="1" cap="all" dirty="0" smtClean="0">
                <a:solidFill>
                  <a:srgbClr val="4BACC6"/>
                </a:solidFill>
              </a:rPr>
              <a:t>sur l’usage de la zone </a:t>
            </a:r>
            <a:r>
              <a:rPr lang="fr-FR" sz="2800" b="1" dirty="0" smtClean="0">
                <a:solidFill>
                  <a:srgbClr val="4BACC6"/>
                </a:solidFill>
              </a:rPr>
              <a:t>920 </a:t>
            </a:r>
            <a:r>
              <a:rPr lang="fr-FR" sz="2800" cap="all" dirty="0" smtClean="0">
                <a:solidFill>
                  <a:srgbClr val="4BACC6"/>
                </a:solidFill>
              </a:rPr>
              <a:t>(3/4)</a:t>
            </a:r>
            <a:endParaRPr lang="fr-FR" sz="2800" dirty="0">
              <a:solidFill>
                <a:srgbClr val="4BACC6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29018" y="3294801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Si </a:t>
            </a:r>
            <a:r>
              <a:rPr lang="fr-FR" sz="1600" dirty="0"/>
              <a:t>la ressource est un document </a:t>
            </a:r>
            <a:r>
              <a:rPr lang="fr-FR" sz="1600" dirty="0" smtClean="0"/>
              <a:t>patrimonial, enregistrer </a:t>
            </a:r>
            <a:r>
              <a:rPr lang="fr-FR" sz="1600" dirty="0"/>
              <a:t>obligatoirement une </a:t>
            </a:r>
            <a:r>
              <a:rPr lang="fr-FR" sz="1600" b="1" dirty="0">
                <a:solidFill>
                  <a:srgbClr val="C00000"/>
                </a:solidFill>
              </a:rPr>
              <a:t>date d’attribution de numéro d’inventaire </a:t>
            </a:r>
            <a:r>
              <a:rPr lang="fr-FR" sz="1600" dirty="0"/>
              <a:t>(en </a:t>
            </a:r>
            <a:r>
              <a:rPr lang="fr-FR" sz="1600" b="1" dirty="0"/>
              <a:t>915 $f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grpSp>
        <p:nvGrpSpPr>
          <p:cNvPr id="4" name="Groupe 3"/>
          <p:cNvGrpSpPr/>
          <p:nvPr/>
        </p:nvGrpSpPr>
        <p:grpSpPr>
          <a:xfrm>
            <a:off x="539552" y="4778211"/>
            <a:ext cx="7776864" cy="1963157"/>
            <a:chOff x="192559" y="4797152"/>
            <a:chExt cx="8771929" cy="1963157"/>
          </a:xfrm>
        </p:grpSpPr>
        <p:sp>
          <p:nvSpPr>
            <p:cNvPr id="32" name="ZoneTexte 31"/>
            <p:cNvSpPr txBox="1"/>
            <p:nvPr/>
          </p:nvSpPr>
          <p:spPr>
            <a:xfrm>
              <a:off x="325234" y="4882872"/>
              <a:ext cx="8493532" cy="1877437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just"/>
            </a:lstStyle>
            <a:p>
              <a:r>
                <a:rPr lang="fr-FR" dirty="0"/>
                <a:t>Exemple de signalement d’un document patrimonial déposé à la BULAC par l’</a:t>
              </a:r>
              <a:r>
                <a:rPr lang="fr-FR" dirty="0" err="1"/>
                <a:t>Ecole</a:t>
              </a:r>
              <a:r>
                <a:rPr lang="fr-FR" dirty="0"/>
                <a:t> française d’Extrême-Orient : </a:t>
              </a:r>
            </a:p>
            <a:p>
              <a:pPr marL="896938" indent="-896938"/>
              <a:r>
                <a:rPr lang="fr-FR" sz="2000" b="1" dirty="0">
                  <a:solidFill>
                    <a:srgbClr val="C00000"/>
                  </a:solidFill>
                </a:rPr>
                <a:t>920 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## $</a:t>
              </a:r>
              <a:r>
                <a:rPr lang="fr-FR" sz="2000" b="1" dirty="0" err="1">
                  <a:solidFill>
                    <a:srgbClr val="C00000"/>
                  </a:solidFill>
                </a:rPr>
                <a:t>a</a:t>
              </a:r>
              <a:r>
                <a:rPr lang="fr-FR" sz="2000" dirty="0" err="1"/>
                <a:t>Collectivité</a:t>
              </a:r>
              <a:r>
                <a:rPr lang="fr-FR" sz="2000" dirty="0"/>
                <a:t> déposante </a:t>
              </a:r>
              <a:r>
                <a:rPr lang="fr-FR" sz="2000" b="1" dirty="0">
                  <a:solidFill>
                    <a:srgbClr val="C00000"/>
                  </a:solidFill>
                </a:rPr>
                <a:t>$</a:t>
              </a:r>
              <a:r>
                <a:rPr lang="fr-FR" sz="2000" b="1" dirty="0" err="1">
                  <a:solidFill>
                    <a:srgbClr val="C00000"/>
                  </a:solidFill>
                </a:rPr>
                <a:t>b</a:t>
              </a:r>
              <a:r>
                <a:rPr lang="fr-FR" sz="2000" dirty="0" err="1"/>
                <a:t>Ecole</a:t>
              </a:r>
              <a:r>
                <a:rPr lang="fr-FR" sz="2000" dirty="0"/>
                <a:t> française d’Extrême-Orient </a:t>
              </a:r>
              <a:r>
                <a:rPr lang="fr-FR" sz="2000" b="1" dirty="0">
                  <a:solidFill>
                    <a:srgbClr val="C00000"/>
                  </a:solidFill>
                </a:rPr>
                <a:t>$</a:t>
              </a:r>
              <a:r>
                <a:rPr lang="fr-FR" sz="2000" b="1" dirty="0" err="1">
                  <a:solidFill>
                    <a:srgbClr val="C00000"/>
                  </a:solidFill>
                </a:rPr>
                <a:t>c</a:t>
              </a:r>
              <a:r>
                <a:rPr lang="fr-FR" sz="2000" dirty="0" err="1"/>
                <a:t>Document</a:t>
              </a:r>
              <a:r>
                <a:rPr lang="fr-FR" sz="2000" dirty="0"/>
                <a:t> patrimonial</a:t>
              </a:r>
            </a:p>
            <a:p>
              <a:r>
                <a:rPr lang="fr-FR" sz="2000" b="1" dirty="0">
                  <a:solidFill>
                    <a:srgbClr val="C00000"/>
                  </a:solidFill>
                </a:rPr>
                <a:t>915 ## 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	</a:t>
              </a:r>
              <a:r>
                <a:rPr lang="fr-FR" sz="2000" dirty="0" smtClean="0"/>
                <a:t>$</a:t>
              </a:r>
              <a:r>
                <a:rPr lang="fr-FR" sz="2000" dirty="0" err="1"/>
                <a:t>aINV</a:t>
              </a:r>
              <a:r>
                <a:rPr lang="fr-FR" sz="2000" dirty="0"/>
                <a:t>-XXXX </a:t>
              </a:r>
              <a:r>
                <a:rPr lang="fr-FR" sz="2000" b="1" dirty="0">
                  <a:solidFill>
                    <a:srgbClr val="C00000"/>
                  </a:solidFill>
                </a:rPr>
                <a:t>$f</a:t>
              </a:r>
              <a:r>
                <a:rPr lang="fr-FR" sz="2000" dirty="0"/>
                <a:t>1972</a:t>
              </a:r>
            </a:p>
            <a:p>
              <a:r>
                <a:rPr lang="fr-FR" sz="2000" b="1" dirty="0" smtClean="0">
                  <a:solidFill>
                    <a:srgbClr val="C00000"/>
                  </a:solidFill>
                </a:rPr>
                <a:t>E712</a:t>
              </a:r>
              <a:r>
                <a:rPr lang="fr-FR" sz="2000" dirty="0" smtClean="0"/>
                <a:t> </a:t>
              </a:r>
              <a:r>
                <a:rPr lang="fr-FR" sz="2000" dirty="0"/>
                <a:t>02 </a:t>
              </a:r>
              <a:r>
                <a:rPr lang="fr-FR" sz="2000" dirty="0" smtClean="0"/>
                <a:t>$</a:t>
              </a:r>
              <a:r>
                <a:rPr lang="fr-FR" sz="2000" dirty="0" err="1" smtClean="0"/>
                <a:t>a@École</a:t>
              </a:r>
              <a:r>
                <a:rPr lang="fr-FR" sz="2000" dirty="0" smtClean="0"/>
                <a:t> </a:t>
              </a:r>
              <a:r>
                <a:rPr lang="fr-FR" sz="2000" dirty="0"/>
                <a:t>française d’Extrême-Orient </a:t>
              </a:r>
              <a:r>
                <a:rPr lang="fr-FR" sz="2000" b="1" dirty="0">
                  <a:solidFill>
                    <a:srgbClr val="C00000"/>
                  </a:solidFill>
                </a:rPr>
                <a:t>$4920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92559" y="4797152"/>
              <a:ext cx="8771929" cy="1898530"/>
            </a:xfrm>
            <a:prstGeom prst="roundRect">
              <a:avLst/>
            </a:prstGeom>
            <a:noFill/>
            <a:ln w="12700">
              <a:solidFill>
                <a:srgbClr val="4BACC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74150" r="75137" b="6950"/>
          <a:stretch/>
        </p:blipFill>
        <p:spPr>
          <a:xfrm rot="20916150">
            <a:off x="3398381" y="3779146"/>
            <a:ext cx="248769" cy="6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65609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4BACC6"/>
                </a:solidFill>
              </a:rPr>
              <a:t>CRÉATION de la zone 920 : </a:t>
            </a:r>
            <a:r>
              <a:rPr lang="fr-FR" sz="2800" b="1" cap="all" dirty="0" smtClean="0">
                <a:solidFill>
                  <a:srgbClr val="4BACC6"/>
                </a:solidFill>
              </a:rPr>
              <a:t>à</a:t>
            </a:r>
            <a:r>
              <a:rPr lang="fr-FR" sz="2800" b="1" dirty="0" smtClean="0">
                <a:solidFill>
                  <a:srgbClr val="4BACC6"/>
                </a:solidFill>
              </a:rPr>
              <a:t> SAVOIR </a:t>
            </a:r>
            <a:r>
              <a:rPr lang="fr-FR" sz="2800" cap="all" dirty="0" smtClean="0">
                <a:solidFill>
                  <a:srgbClr val="4BACC6"/>
                </a:solidFill>
              </a:rPr>
              <a:t>(4/4)</a:t>
            </a:r>
            <a:endParaRPr lang="fr-FR" sz="2800" dirty="0">
              <a:solidFill>
                <a:srgbClr val="4BACC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720877"/>
              </p:ext>
            </p:extLst>
          </p:nvPr>
        </p:nvGraphicFramePr>
        <p:xfrm>
          <a:off x="611560" y="2467832"/>
          <a:ext cx="8229600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Vos</a:t>
                      </a:r>
                      <a:r>
                        <a:rPr lang="fr-FR" sz="2400" baseline="0" dirty="0" smtClean="0"/>
                        <a:t> questions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Nos réponses …</a:t>
                      </a:r>
                      <a:endParaRPr lang="fr-FR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Pourquoi l’ABES a décidé d’implémenter cette nouveauté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Mise</a:t>
                      </a:r>
                      <a:r>
                        <a:rPr lang="fr-FR" b="1" baseline="0" dirty="0" smtClean="0"/>
                        <a:t> en conformité </a:t>
                      </a:r>
                      <a:r>
                        <a:rPr lang="fr-FR" baseline="0" dirty="0" smtClean="0"/>
                        <a:t>de nos données avec une décision interministérielle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Cette nouveauté va-t-elle changer les pratiques de catalogage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Oui</a:t>
                      </a:r>
                      <a:r>
                        <a:rPr lang="fr-FR" dirty="0" smtClean="0"/>
                        <a:t>, car ajout de</a:t>
                      </a:r>
                      <a:r>
                        <a:rPr lang="fr-FR" baseline="0" dirty="0" smtClean="0"/>
                        <a:t> données si nécessaire pour identifier des fonds d’</a:t>
                      </a:r>
                      <a:r>
                        <a:rPr lang="fr-FR" baseline="0" dirty="0" err="1" smtClean="0"/>
                        <a:t>Etat</a:t>
                      </a:r>
                      <a:endParaRPr lang="fr-FR" baseline="0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reprise des données par l’</a:t>
                      </a:r>
                      <a:r>
                        <a:rPr lang="fr-FR" dirty="0" err="1" smtClean="0"/>
                        <a:t>Abes</a:t>
                      </a:r>
                      <a:r>
                        <a:rPr lang="fr-FR" dirty="0" smtClean="0"/>
                        <a:t> est-elle prévue pour traiter le rétrospectif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Non</a:t>
                      </a:r>
                      <a:r>
                        <a:rPr lang="fr-FR" b="0" dirty="0" smtClean="0"/>
                        <a:t>, c’est du ressort de chaque établissement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Faut-il corriger les notices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Les données d’exemplaires sont </a:t>
                      </a:r>
                      <a:r>
                        <a:rPr lang="fr-FR" b="1" dirty="0" smtClean="0"/>
                        <a:t>à compléter </a:t>
                      </a:r>
                      <a:r>
                        <a:rPr lang="fr-FR" b="1" baseline="0" dirty="0" smtClean="0"/>
                        <a:t>si nécessaire </a:t>
                      </a:r>
                      <a:r>
                        <a:rPr lang="fr-FR" b="0" baseline="0" dirty="0" smtClean="0"/>
                        <a:t>au regard des décisions prises par votre établissement</a:t>
                      </a:r>
                      <a:endParaRPr lang="fr-FR" b="1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486021" y="1002746"/>
            <a:ext cx="1656184" cy="1465086"/>
            <a:chOff x="179512" y="1027810"/>
            <a:chExt cx="1656184" cy="146508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0" t="52290" r="5879" b="23656"/>
            <a:stretch/>
          </p:blipFill>
          <p:spPr>
            <a:xfrm>
              <a:off x="179512" y="1027810"/>
              <a:ext cx="1656184" cy="146508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755369">
              <a:off x="683567" y="1157270"/>
              <a:ext cx="6480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 smtClean="0">
                  <a:solidFill>
                    <a:schemeClr val="bg1"/>
                  </a:solidFill>
                </a:rPr>
                <a:t>?</a:t>
              </a:r>
              <a:endParaRPr lang="fr-FR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409133" y="1055366"/>
            <a:ext cx="1584176" cy="1340457"/>
            <a:chOff x="7452320" y="1080430"/>
            <a:chExt cx="1584176" cy="134045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" t="27951" r="73403" b="48950"/>
            <a:stretch/>
          </p:blipFill>
          <p:spPr>
            <a:xfrm>
              <a:off x="7452320" y="1080430"/>
              <a:ext cx="1584176" cy="134045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024186">
              <a:off x="7998756" y="1157269"/>
              <a:ext cx="636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15616" y="4549888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Merci à notre collègue </a:t>
            </a:r>
            <a:r>
              <a:rPr lang="fr-FR" sz="2800" dirty="0" smtClean="0">
                <a:solidFill>
                  <a:schemeClr val="tx2"/>
                </a:solidFill>
              </a:rPr>
              <a:t>Aurélie </a:t>
            </a:r>
            <a:r>
              <a:rPr lang="fr-FR" sz="2800" dirty="0">
                <a:solidFill>
                  <a:schemeClr val="tx2"/>
                </a:solidFill>
              </a:rPr>
              <a:t>Faivre </a:t>
            </a:r>
            <a:r>
              <a:rPr lang="fr-FR" sz="2800" dirty="0" smtClean="0">
                <a:solidFill>
                  <a:schemeClr val="tx2"/>
                </a:solidFill>
              </a:rPr>
              <a:t>, </a:t>
            </a:r>
            <a:r>
              <a:rPr lang="fr-FR" sz="2800" dirty="0">
                <a:solidFill>
                  <a:schemeClr val="tx2"/>
                </a:solidFill>
              </a:rPr>
              <a:t>virtuose du </a:t>
            </a:r>
            <a:r>
              <a:rPr lang="fr-FR" sz="2800" dirty="0" err="1">
                <a:solidFill>
                  <a:schemeClr val="tx2"/>
                </a:solidFill>
              </a:rPr>
              <a:t>powerpoint</a:t>
            </a:r>
            <a:r>
              <a:rPr lang="fr-FR" sz="2800" dirty="0">
                <a:solidFill>
                  <a:schemeClr val="tx2"/>
                </a:solidFill>
              </a:rPr>
              <a:t>, qui a su rendre clair et lisible cet ensemble dense d’évolutions </a:t>
            </a:r>
            <a:r>
              <a:rPr lang="fr-FR" sz="2800" dirty="0" err="1">
                <a:solidFill>
                  <a:schemeClr val="tx2"/>
                </a:solidFill>
              </a:rPr>
              <a:t>unimarc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65104"/>
            <a:ext cx="2106960" cy="21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8" t="76404" r="7254" b="6796"/>
          <a:stretch/>
        </p:blipFill>
        <p:spPr>
          <a:xfrm rot="390515" flipH="1" flipV="1">
            <a:off x="3946408" y="4230557"/>
            <a:ext cx="700763" cy="632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7382" y="869811"/>
            <a:ext cx="8861122" cy="86177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L’information </a:t>
            </a:r>
            <a:r>
              <a:rPr lang="fr-FR" dirty="0"/>
              <a:t>relative </a:t>
            </a:r>
            <a:r>
              <a:rPr lang="fr-FR" dirty="0" smtClean="0"/>
              <a:t>à </a:t>
            </a:r>
            <a:r>
              <a:rPr lang="fr-FR" dirty="0"/>
              <a:t>la </a:t>
            </a:r>
            <a:r>
              <a:rPr lang="fr-FR" dirty="0" smtClean="0"/>
              <a:t>forme et au genre de </a:t>
            </a:r>
            <a:r>
              <a:rPr lang="fr-FR" dirty="0"/>
              <a:t>la ressource </a:t>
            </a:r>
            <a:r>
              <a:rPr lang="fr-FR" dirty="0" smtClean="0"/>
              <a:t>décrite n'est pas isolée</a:t>
            </a:r>
            <a:r>
              <a:rPr lang="fr-FR" dirty="0"/>
              <a:t> :</a:t>
            </a:r>
          </a:p>
          <a:p>
            <a:pPr lvl="0" algn="just"/>
            <a:r>
              <a:rPr lang="fr-FR" sz="1600" b="1" dirty="0" smtClean="0"/>
              <a:t>	</a:t>
            </a:r>
            <a:r>
              <a:rPr lang="fr-FR" sz="1600" dirty="0" smtClean="0"/>
              <a:t>	</a:t>
            </a:r>
          </a:p>
          <a:p>
            <a:pPr lvl="0" algn="just"/>
            <a:r>
              <a:rPr lang="fr-FR" sz="1600" dirty="0"/>
              <a:t>	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46777" y="1225167"/>
            <a:ext cx="8214345" cy="814840"/>
            <a:chOff x="646777" y="1225167"/>
            <a:chExt cx="8214345" cy="81484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7690" y="1164254"/>
              <a:ext cx="707054" cy="828879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331641" y="1393676"/>
              <a:ext cx="7529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fr-FR" b="1" dirty="0" smtClean="0"/>
                <a:t>Les </a:t>
              </a:r>
              <a:r>
                <a:rPr lang="fr-FR" b="1" dirty="0"/>
                <a:t>autorités Rameau relatives au genre ou à la forme sont des autorités Nom commun Rameau comme les autres </a:t>
              </a:r>
              <a:r>
                <a:rPr lang="fr-FR" dirty="0"/>
                <a:t>(type de notice Td, étiquette A/250)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588224" y="4518411"/>
            <a:ext cx="2402578" cy="2339589"/>
            <a:chOff x="5913838" y="4518411"/>
            <a:chExt cx="2402578" cy="2339589"/>
          </a:xfrm>
        </p:grpSpPr>
        <p:sp>
          <p:nvSpPr>
            <p:cNvPr id="23" name="Ellipse 22"/>
            <p:cNvSpPr/>
            <p:nvPr/>
          </p:nvSpPr>
          <p:spPr>
            <a:xfrm>
              <a:off x="5913838" y="4518411"/>
              <a:ext cx="2402578" cy="233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067165" y="4670308"/>
              <a:ext cx="200424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EF46"/>
                  </a:solidFill>
                </a:rPr>
                <a:t>La forme et le genre ne sont pas exploitables en tant que tels dans </a:t>
              </a:r>
              <a:r>
                <a:rPr lang="fr-FR" dirty="0">
                  <a:solidFill>
                    <a:srgbClr val="EEEF46"/>
                  </a:solidFill>
                </a:rPr>
                <a:t>les interfaces </a:t>
              </a:r>
              <a:r>
                <a:rPr lang="fr-FR" dirty="0" smtClean="0">
                  <a:solidFill>
                    <a:srgbClr val="EEEF46"/>
                  </a:solidFill>
                </a:rPr>
                <a:t>de </a:t>
              </a:r>
              <a:r>
                <a:rPr lang="fr-FR" dirty="0">
                  <a:solidFill>
                    <a:srgbClr val="EEEF46"/>
                  </a:solidFill>
                </a:rPr>
                <a:t>catalogues </a:t>
              </a:r>
              <a:r>
                <a:rPr lang="fr-FR" dirty="0" smtClean="0">
                  <a:solidFill>
                    <a:srgbClr val="EEEF46"/>
                  </a:solidFill>
                </a:rPr>
                <a:t>publics…</a:t>
              </a:r>
              <a:endParaRPr lang="fr-FR" dirty="0">
                <a:solidFill>
                  <a:srgbClr val="EEEF46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539623" y="4293096"/>
            <a:ext cx="2192661" cy="2107814"/>
            <a:chOff x="3707596" y="4676841"/>
            <a:chExt cx="2059492" cy="1995211"/>
          </a:xfrm>
        </p:grpSpPr>
        <p:sp>
          <p:nvSpPr>
            <p:cNvPr id="30" name="Ellipse 29"/>
            <p:cNvSpPr/>
            <p:nvPr/>
          </p:nvSpPr>
          <p:spPr>
            <a:xfrm>
              <a:off x="3707596" y="4676841"/>
              <a:ext cx="2059492" cy="19952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845986" y="4975243"/>
              <a:ext cx="1813976" cy="1398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EF46"/>
                  </a:solidFill>
                </a:rPr>
                <a:t>La forme et le genre doivent être répétés à chaque fin de chaîne d'indexation…</a:t>
              </a:r>
              <a:endParaRPr lang="fr-FR" dirty="0">
                <a:solidFill>
                  <a:srgbClr val="EEEF46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424394" y="4687920"/>
            <a:ext cx="2262567" cy="2111175"/>
            <a:chOff x="3598976" y="4859606"/>
            <a:chExt cx="2125152" cy="1998392"/>
          </a:xfrm>
        </p:grpSpPr>
        <p:sp>
          <p:nvSpPr>
            <p:cNvPr id="37" name="Ellipse 36"/>
            <p:cNvSpPr/>
            <p:nvPr/>
          </p:nvSpPr>
          <p:spPr>
            <a:xfrm>
              <a:off x="3598976" y="4859606"/>
              <a:ext cx="2125152" cy="19983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801880" y="5047835"/>
              <a:ext cx="1746954" cy="166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EF46"/>
                  </a:solidFill>
                </a:rPr>
                <a:t>On ne peut pas distinguer la forme et le genre d'un sujet dans une chaîne d'indexation…</a:t>
              </a:r>
              <a:endParaRPr lang="fr-FR" dirty="0">
                <a:solidFill>
                  <a:srgbClr val="EEEF46"/>
                </a:solidFill>
              </a:endParaRPr>
            </a:p>
          </p:txBody>
        </p:sp>
      </p:grpSp>
      <p:sp>
        <p:nvSpPr>
          <p:cNvPr id="39" name="Rectangle à coins arrondis 38"/>
          <p:cNvSpPr/>
          <p:nvPr/>
        </p:nvSpPr>
        <p:spPr>
          <a:xfrm>
            <a:off x="47783" y="311215"/>
            <a:ext cx="8937873" cy="304577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646777" y="2132857"/>
            <a:ext cx="8214344" cy="1074710"/>
            <a:chOff x="646777" y="2132857"/>
            <a:chExt cx="8214344" cy="1074710"/>
          </a:xfrm>
        </p:grpSpPr>
        <p:sp>
          <p:nvSpPr>
            <p:cNvPr id="19" name="ZoneTexte 18"/>
            <p:cNvSpPr txBox="1"/>
            <p:nvPr/>
          </p:nvSpPr>
          <p:spPr>
            <a:xfrm>
              <a:off x="1331640" y="2284237"/>
              <a:ext cx="75294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fr-FR" dirty="0" smtClean="0"/>
                <a:t>Dans </a:t>
              </a:r>
              <a:r>
                <a:rPr lang="fr-FR" dirty="0"/>
                <a:t>les notices bibliographiques, </a:t>
              </a:r>
              <a:r>
                <a:rPr lang="fr-FR" b="1" dirty="0"/>
                <a:t>la mention de genre ou de forme figure dans l’indexation matière</a:t>
              </a:r>
              <a:r>
                <a:rPr lang="fr-FR" dirty="0"/>
                <a:t>, dans une même sous-zone qui sert à exprimer la subdivision de sujet ou de forme (B/606$a ou B/6XX$x)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7690" y="2071944"/>
              <a:ext cx="707054" cy="82887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2" y="393210"/>
            <a:ext cx="5523455" cy="4877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54" y="4002786"/>
            <a:ext cx="2280102" cy="48772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5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83857" y="971436"/>
            <a:ext cx="8508623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L'information relative à la forme et au genre sera désormais isolée :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251520" y="188641"/>
            <a:ext cx="8734136" cy="3528392"/>
          </a:xfrm>
          <a:prstGeom prst="roundRect">
            <a:avLst/>
          </a:prstGeom>
          <a:noFill/>
          <a:ln w="12700">
            <a:solidFill>
              <a:srgbClr val="4BAC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611559" y="1268760"/>
            <a:ext cx="8199220" cy="771146"/>
            <a:chOff x="611559" y="1505726"/>
            <a:chExt cx="8199220" cy="77114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4351" y="1512934"/>
              <a:ext cx="708198" cy="69378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187624" y="1630541"/>
              <a:ext cx="7623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 smtClean="0">
                  <a:solidFill>
                    <a:srgbClr val="4BACC6"/>
                  </a:solidFill>
                </a:rPr>
                <a:t>Création </a:t>
              </a:r>
              <a:r>
                <a:rPr lang="fr-FR" b="1" dirty="0">
                  <a:solidFill>
                    <a:srgbClr val="4BACC6"/>
                  </a:solidFill>
                </a:rPr>
                <a:t>d'un nouveau type de notice d'autorité Forme ou Genre Rameau (type Tf, étiquette A/280)</a:t>
              </a:r>
              <a:r>
                <a:rPr lang="fr-FR" dirty="0">
                  <a:solidFill>
                    <a:srgbClr val="4BACC6"/>
                  </a:solidFill>
                </a:rPr>
                <a:t>, </a:t>
              </a:r>
              <a:r>
                <a:rPr lang="fr-FR" dirty="0"/>
                <a:t>les distinguant des autorités Nom commun Rameau. 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11559" y="2060848"/>
            <a:ext cx="8185184" cy="775360"/>
            <a:chOff x="611559" y="2640621"/>
            <a:chExt cx="8185184" cy="775360"/>
          </a:xfrm>
        </p:grpSpPr>
        <p:sp>
          <p:nvSpPr>
            <p:cNvPr id="17" name="ZoneTexte 16"/>
            <p:cNvSpPr txBox="1"/>
            <p:nvPr/>
          </p:nvSpPr>
          <p:spPr>
            <a:xfrm>
              <a:off x="1187625" y="2769650"/>
              <a:ext cx="7609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/>
                <a:t>Utilisation de ces nouvelles </a:t>
              </a:r>
              <a:r>
                <a:rPr lang="fr-FR" dirty="0"/>
                <a:t>autorités </a:t>
              </a:r>
              <a:r>
                <a:rPr lang="fr-FR" dirty="0" smtClean="0"/>
                <a:t>en </a:t>
              </a:r>
              <a:r>
                <a:rPr lang="fr-FR" b="1" dirty="0">
                  <a:solidFill>
                    <a:srgbClr val="4BACC6"/>
                  </a:solidFill>
                </a:rPr>
                <a:t>accès Forme, genre ou caractéristiques physiques (B/608)</a:t>
              </a:r>
              <a:r>
                <a:rPr lang="fr-FR" b="1" dirty="0">
                  <a:solidFill>
                    <a:srgbClr val="9D3A37"/>
                  </a:solidFill>
                </a:rPr>
                <a:t> </a:t>
              </a:r>
              <a:r>
                <a:rPr lang="fr-FR" dirty="0"/>
                <a:t>pour indexer la forme ou le genre d'une ressource </a:t>
              </a: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17528" y="2634652"/>
              <a:ext cx="681843" cy="693781"/>
            </a:xfrm>
            <a:prstGeom prst="rect">
              <a:avLst/>
            </a:prstGeom>
          </p:spPr>
        </p:pic>
      </p:grpSp>
      <p:grpSp>
        <p:nvGrpSpPr>
          <p:cNvPr id="6" name="Groupe 4"/>
          <p:cNvGrpSpPr/>
          <p:nvPr/>
        </p:nvGrpSpPr>
        <p:grpSpPr>
          <a:xfrm>
            <a:off x="594645" y="2852936"/>
            <a:ext cx="8173510" cy="785349"/>
            <a:chOff x="594645" y="3433998"/>
            <a:chExt cx="8173510" cy="785349"/>
          </a:xfrm>
        </p:grpSpPr>
        <p:sp>
          <p:nvSpPr>
            <p:cNvPr id="19" name="ZoneTexte 7"/>
            <p:cNvSpPr txBox="1"/>
            <p:nvPr/>
          </p:nvSpPr>
          <p:spPr>
            <a:xfrm>
              <a:off x="1159037" y="3573016"/>
              <a:ext cx="7609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/>
                <a:t>Utilisation </a:t>
              </a:r>
              <a:r>
                <a:rPr lang="fr-FR" dirty="0"/>
                <a:t>en </a:t>
              </a:r>
              <a:r>
                <a:rPr lang="fr-FR" b="1" dirty="0">
                  <a:solidFill>
                    <a:srgbClr val="4BACC6"/>
                  </a:solidFill>
                </a:rPr>
                <a:t>accès matière (B/606$a et B/6XX$x)</a:t>
              </a:r>
              <a:r>
                <a:rPr lang="fr-FR" dirty="0">
                  <a:solidFill>
                    <a:srgbClr val="4BACC6"/>
                  </a:solidFill>
                </a:rPr>
                <a:t> </a:t>
              </a:r>
              <a:r>
                <a:rPr lang="fr-FR" dirty="0" smtClean="0"/>
                <a:t>dans le cas (</a:t>
              </a:r>
              <a:r>
                <a:rPr lang="fr-FR" smtClean="0"/>
                <a:t>plus rare) </a:t>
              </a:r>
              <a:r>
                <a:rPr lang="fr-FR" dirty="0" smtClean="0"/>
                <a:t>où </a:t>
              </a:r>
              <a:r>
                <a:rPr lang="fr-FR" dirty="0"/>
                <a:t>la forme ou le genre constitue le </a:t>
              </a:r>
              <a:r>
                <a:rPr lang="fr-FR" u="sng" dirty="0"/>
                <a:t>sujet</a:t>
              </a:r>
              <a:r>
                <a:rPr lang="fr-FR" dirty="0"/>
                <a:t> de la ressource</a:t>
              </a:r>
            </a:p>
          </p:txBody>
        </p:sp>
        <p:pic>
          <p:nvPicPr>
            <p:cNvPr id="20" name="Image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0614" y="3428029"/>
              <a:ext cx="681843" cy="693781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8" t="76404" r="7254" b="6796"/>
          <a:stretch/>
        </p:blipFill>
        <p:spPr>
          <a:xfrm rot="390515" flipH="1">
            <a:off x="3909009" y="4232945"/>
            <a:ext cx="700763" cy="64389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518784" y="4634321"/>
            <a:ext cx="2304256" cy="2195572"/>
            <a:chOff x="6012160" y="4662428"/>
            <a:chExt cx="2304256" cy="2195572"/>
          </a:xfrm>
        </p:grpSpPr>
        <p:sp>
          <p:nvSpPr>
            <p:cNvPr id="10" name="Ellipse 9"/>
            <p:cNvSpPr/>
            <p:nvPr/>
          </p:nvSpPr>
          <p:spPr>
            <a:xfrm>
              <a:off x="6012160" y="4662428"/>
              <a:ext cx="2304256" cy="2195572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149948" y="5021550"/>
              <a:ext cx="205375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forme et le genre pourront enfin être exploités </a:t>
              </a:r>
              <a:r>
                <a:rPr lang="fr-FR" dirty="0"/>
                <a:t>dans les interfaces </a:t>
              </a:r>
              <a:r>
                <a:rPr lang="fr-FR" dirty="0" smtClean="0"/>
                <a:t>de </a:t>
              </a:r>
              <a:r>
                <a:rPr lang="fr-FR" dirty="0"/>
                <a:t>catalogues publics !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429886" y="4277870"/>
            <a:ext cx="2256660" cy="2195571"/>
            <a:chOff x="3467468" y="4662428"/>
            <a:chExt cx="2256660" cy="2195571"/>
          </a:xfrm>
        </p:grpSpPr>
        <p:sp>
          <p:nvSpPr>
            <p:cNvPr id="30" name="Ellipse 29"/>
            <p:cNvSpPr/>
            <p:nvPr/>
          </p:nvSpPr>
          <p:spPr>
            <a:xfrm>
              <a:off x="3467468" y="4662428"/>
              <a:ext cx="2256660" cy="2195571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563888" y="4791296"/>
              <a:ext cx="20162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forme et le genre </a:t>
              </a:r>
              <a:r>
                <a:rPr lang="fr-FR" dirty="0"/>
                <a:t>ne </a:t>
              </a:r>
              <a:r>
                <a:rPr lang="fr-FR" dirty="0" smtClean="0"/>
                <a:t>seront plus mentionnés qu'une </a:t>
              </a:r>
              <a:r>
                <a:rPr lang="fr-FR" dirty="0"/>
                <a:t>seule fois dans la notice </a:t>
              </a:r>
              <a:r>
                <a:rPr lang="fr-FR" dirty="0" smtClean="0"/>
                <a:t>bibliographique! </a:t>
              </a:r>
              <a:endParaRPr lang="fr-FR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537757" y="4742372"/>
            <a:ext cx="2042538" cy="2004383"/>
            <a:chOff x="3706002" y="4853616"/>
            <a:chExt cx="2042538" cy="2004383"/>
          </a:xfrm>
        </p:grpSpPr>
        <p:sp>
          <p:nvSpPr>
            <p:cNvPr id="33" name="Ellipse 32"/>
            <p:cNvSpPr/>
            <p:nvPr/>
          </p:nvSpPr>
          <p:spPr>
            <a:xfrm>
              <a:off x="3706002" y="4853616"/>
              <a:ext cx="2018126" cy="2004383"/>
            </a:xfrm>
            <a:prstGeom prst="ellipse">
              <a:avLst/>
            </a:prstGeom>
            <a:solidFill>
              <a:srgbClr val="EEE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732316" y="5132794"/>
              <a:ext cx="20162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</a:t>
              </a:r>
              <a:r>
                <a:rPr lang="fr-FR" dirty="0"/>
                <a:t>séparation, à l'indexation, du sujet et de la forme </a:t>
              </a:r>
            </a:p>
            <a:p>
              <a:pPr algn="ctr"/>
              <a:r>
                <a:rPr lang="fr-FR" dirty="0" smtClean="0"/>
                <a:t>sera enfin entérinée !</a:t>
              </a:r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20" y="4086833"/>
            <a:ext cx="2280102" cy="4877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0" y="90611"/>
            <a:ext cx="4737003" cy="11217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6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5" y="1802580"/>
            <a:ext cx="1353429" cy="13168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940152" y="1628800"/>
            <a:ext cx="432048" cy="369332"/>
          </a:xfrm>
          <a:prstGeom prst="rect">
            <a:avLst/>
          </a:prstGeom>
          <a:solidFill>
            <a:srgbClr val="EEEF46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Berlin Sans FB Demi" panose="020E0802020502020306" pitchFamily="34" charset="0"/>
              </a:rPr>
              <a:t>Tf</a:t>
            </a:r>
            <a:endParaRPr lang="fr-FR" altLang="fr-FR" b="1" dirty="0">
              <a:latin typeface="Berlin Sans FB Demi" panose="020E0802020502020306" pitchFamily="34" charset="0"/>
              <a:hlinkClick r:id="rId4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860032" y="2132856"/>
            <a:ext cx="2520280" cy="923331"/>
          </a:xfrm>
          <a:prstGeom prst="rect">
            <a:avLst/>
          </a:prstGeom>
          <a:solidFill>
            <a:srgbClr val="EEEF46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latin typeface="Berlin Sans FB Demi" panose="020E0802020502020306" pitchFamily="34" charset="0"/>
              </a:rPr>
              <a:t>a </a:t>
            </a:r>
            <a:r>
              <a:rPr lang="fr-FR" altLang="fr-FR" sz="1050" b="1" dirty="0">
                <a:latin typeface="Berlin Sans FB Demi" panose="020E0802020502020306" pitchFamily="34" charset="0"/>
              </a:rPr>
              <a:t>(</a:t>
            </a:r>
            <a:r>
              <a:rPr lang="fr-FR" altLang="fr-FR" sz="1400" b="1" dirty="0">
                <a:latin typeface="Berlin Sans FB Demi" panose="020E0802020502020306" pitchFamily="34" charset="0"/>
              </a:rPr>
              <a:t>forme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)</a:t>
            </a:r>
            <a:endParaRPr lang="fr-FR" altLang="fr-FR" sz="1200" b="1" dirty="0" smtClean="0">
              <a:latin typeface="Berlin Sans FB Demi" panose="020E0802020502020306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latin typeface="Berlin Sans FB Demi" panose="020E0802020502020306" pitchFamily="34" charset="0"/>
              </a:rPr>
              <a:t>b </a:t>
            </a:r>
            <a:r>
              <a:rPr lang="fr-FR" altLang="fr-FR" sz="1050" b="1" dirty="0">
                <a:latin typeface="Berlin Sans FB Demi" panose="020E0802020502020306" pitchFamily="34" charset="0"/>
              </a:rPr>
              <a:t>(</a:t>
            </a:r>
            <a:r>
              <a:rPr lang="fr-FR" altLang="fr-FR" sz="1400" b="1" dirty="0" smtClean="0">
                <a:latin typeface="Berlin Sans FB Demi" panose="020E0802020502020306" pitchFamily="34" charset="0"/>
              </a:rPr>
              <a:t>genre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)</a:t>
            </a:r>
            <a:endParaRPr lang="fr-FR" altLang="fr-FR" sz="1200" b="1" dirty="0" smtClean="0">
              <a:latin typeface="Berlin Sans FB Demi" panose="020E0802020502020306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latin typeface="Berlin Sans FB Demi" panose="020E0802020502020306" pitchFamily="34" charset="0"/>
              </a:rPr>
              <a:t>c </a:t>
            </a:r>
            <a:r>
              <a:rPr lang="fr-FR" altLang="fr-FR" sz="1050" b="1" dirty="0">
                <a:latin typeface="Berlin Sans FB Demi" panose="020E0802020502020306" pitchFamily="34" charset="0"/>
              </a:rPr>
              <a:t>(</a:t>
            </a:r>
            <a:r>
              <a:rPr lang="fr-FR" altLang="fr-FR" sz="1400" b="1" dirty="0">
                <a:latin typeface="Berlin Sans FB Demi" panose="020E0802020502020306" pitchFamily="34" charset="0"/>
              </a:rPr>
              <a:t>caractéristiques physiques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)</a:t>
            </a:r>
            <a:endParaRPr lang="fr-FR" altLang="fr-FR" sz="1050" b="1" dirty="0">
              <a:latin typeface="Berlin Sans FB Demi" panose="020E0802020502020306" pitchFamily="34" charset="0"/>
            </a:endParaRPr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179512" y="692695"/>
            <a:ext cx="8784976" cy="5256585"/>
          </a:xfrm>
          <a:prstGeom prst="round2DiagRect">
            <a:avLst/>
          </a:prstGeom>
          <a:noFill/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79612" y="1592405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A/008 </a:t>
            </a:r>
            <a:r>
              <a:rPr lang="fr-FR" altLang="fr-FR" b="1" dirty="0">
                <a:latin typeface="Arial" panose="020B0604020202020204" pitchFamily="34" charset="0"/>
              </a:rPr>
              <a:t>: </a:t>
            </a:r>
            <a:r>
              <a:rPr lang="fr-FR" altLang="fr-FR" b="1" dirty="0" smtClean="0">
                <a:latin typeface="Arial" panose="020B0604020202020204" pitchFamily="34" charset="0"/>
              </a:rPr>
              <a:t>Type de la notice d'autorité</a:t>
            </a:r>
            <a:endParaRPr lang="fr-FR" altLang="fr-FR" b="1" dirty="0" smtClean="0">
              <a:latin typeface="Berlin Sans FB Demi" panose="020E0802020502020306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A/180 </a:t>
            </a:r>
            <a:r>
              <a:rPr lang="fr-FR" altLang="fr-FR" b="1" dirty="0">
                <a:latin typeface="Arial" panose="020B0604020202020204" pitchFamily="34" charset="0"/>
              </a:rPr>
              <a:t>: Données codées </a:t>
            </a:r>
            <a:endParaRPr lang="fr-FR" altLang="fr-FR" b="1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A/280 </a:t>
            </a:r>
            <a:r>
              <a:rPr lang="fr-FR" altLang="fr-FR" b="1" dirty="0">
                <a:latin typeface="Arial" panose="020B0604020202020204" pitchFamily="34" charset="0"/>
              </a:rPr>
              <a:t>: Point d'accès autorisé </a:t>
            </a:r>
            <a:endParaRPr lang="fr-FR" altLang="fr-FR" b="1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A/480 </a:t>
            </a:r>
            <a:r>
              <a:rPr lang="fr-FR" altLang="fr-FR" b="1" dirty="0">
                <a:latin typeface="Arial" panose="020B0604020202020204" pitchFamily="34" charset="0"/>
              </a:rPr>
              <a:t>: Variante de point d'accès </a:t>
            </a:r>
            <a:endParaRPr lang="fr-FR" altLang="fr-FR" b="1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A/580 </a:t>
            </a:r>
            <a:r>
              <a:rPr lang="fr-FR" altLang="fr-FR" b="1" dirty="0">
                <a:latin typeface="Arial" panose="020B0604020202020204" pitchFamily="34" charset="0"/>
              </a:rPr>
              <a:t>: </a:t>
            </a:r>
            <a:r>
              <a:rPr lang="fr-FR" altLang="fr-FR" b="1" dirty="0" smtClean="0">
                <a:latin typeface="Arial" panose="020B0604020202020204" pitchFamily="34" charset="0"/>
              </a:rPr>
              <a:t>Point </a:t>
            </a:r>
            <a:r>
              <a:rPr lang="fr-FR" altLang="fr-FR" b="1" dirty="0">
                <a:latin typeface="Arial" panose="020B0604020202020204" pitchFamily="34" charset="0"/>
              </a:rPr>
              <a:t>d'accès en relation </a:t>
            </a:r>
            <a:endParaRPr lang="fr-FR" altLang="fr-FR" b="1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Arial" panose="020B0604020202020204" pitchFamily="34" charset="0"/>
              </a:rPr>
              <a:t>Zone A/780 </a:t>
            </a:r>
            <a:r>
              <a:rPr lang="fr-FR" altLang="fr-FR" b="1" dirty="0">
                <a:latin typeface="Arial" panose="020B0604020202020204" pitchFamily="34" charset="0"/>
              </a:rPr>
              <a:t>: Point d'accès autorisé parallèle </a:t>
            </a:r>
            <a:endParaRPr lang="fr-FR" altLang="fr-FR" b="1" dirty="0" smtClean="0"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622860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Hormis la zone A/180, toutes les zones A/X80 existent déjà dans le format UNIMARC, mais n'avaient jusque-là pas été utilisées en France.</a:t>
            </a:r>
            <a:endParaRPr lang="fr-FR" sz="16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9" y="788878"/>
            <a:ext cx="8425402" cy="8047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6" y="6142758"/>
            <a:ext cx="798645" cy="6706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7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2382642"/>
            <a:ext cx="1177926" cy="130994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303085" y="3615904"/>
            <a:ext cx="8661403" cy="2405384"/>
            <a:chOff x="251520" y="4174177"/>
            <a:chExt cx="8661403" cy="2405384"/>
          </a:xfrm>
        </p:grpSpPr>
        <p:grpSp>
          <p:nvGrpSpPr>
            <p:cNvPr id="2" name="Groupe 1"/>
            <p:cNvGrpSpPr/>
            <p:nvPr/>
          </p:nvGrpSpPr>
          <p:grpSpPr>
            <a:xfrm>
              <a:off x="251520" y="4174177"/>
              <a:ext cx="8661403" cy="2405384"/>
              <a:chOff x="359532" y="951608"/>
              <a:chExt cx="8661403" cy="2405384"/>
            </a:xfrm>
          </p:grpSpPr>
          <p:sp>
            <p:nvSpPr>
              <p:cNvPr id="6" name="Arrondir un rectangle avec un coin diagonal 5"/>
              <p:cNvSpPr/>
              <p:nvPr/>
            </p:nvSpPr>
            <p:spPr>
              <a:xfrm>
                <a:off x="359532" y="1151826"/>
                <a:ext cx="3672408" cy="2205165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PPN 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027446514</a:t>
                </a: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A/008 $a</a:t>
                </a:r>
                <a:r>
                  <a:rPr lang="fr-FR" b="1" dirty="0">
                    <a:solidFill>
                      <a:schemeClr val="tx1"/>
                    </a:solidFill>
                  </a:rPr>
                  <a:t>Td8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A/250</a:t>
                </a:r>
                <a:r>
                  <a:rPr lang="fr-FR" dirty="0">
                    <a:solidFill>
                      <a:schemeClr val="tx1"/>
                    </a:solidFill>
                  </a:rPr>
                  <a:t> $</a:t>
                </a:r>
                <a:r>
                  <a:rPr lang="fr-FR" dirty="0" err="1">
                    <a:solidFill>
                      <a:schemeClr val="tx1"/>
                    </a:solidFill>
                  </a:rPr>
                  <a:t>a</a:t>
                </a:r>
                <a:r>
                  <a:rPr lang="fr-FR" b="1" dirty="0" err="1">
                    <a:solidFill>
                      <a:schemeClr val="tx1"/>
                    </a:solidFill>
                  </a:rPr>
                  <a:t>Manuels</a:t>
                </a:r>
                <a:r>
                  <a:rPr lang="fr-FR" b="1" dirty="0">
                    <a:solidFill>
                      <a:schemeClr val="tx1"/>
                    </a:solidFill>
                  </a:rPr>
                  <a:t> d'enseignement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A/450</a:t>
                </a:r>
                <a:r>
                  <a:rPr lang="fr-FR" dirty="0">
                    <a:solidFill>
                      <a:schemeClr val="tx1"/>
                    </a:solidFill>
                  </a:rPr>
                  <a:t> $</a:t>
                </a:r>
                <a:r>
                  <a:rPr lang="fr-FR" dirty="0" err="1">
                    <a:solidFill>
                      <a:schemeClr val="tx1"/>
                    </a:solidFill>
                  </a:rPr>
                  <a:t>aLivres</a:t>
                </a:r>
                <a:r>
                  <a:rPr lang="fr-FR" dirty="0">
                    <a:solidFill>
                      <a:schemeClr val="tx1"/>
                    </a:solidFill>
                  </a:rPr>
                  <a:t> scolaires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A/550</a:t>
                </a:r>
                <a:r>
                  <a:rPr lang="fr-FR" dirty="0">
                    <a:solidFill>
                      <a:schemeClr val="tx1"/>
                    </a:solidFill>
                  </a:rPr>
                  <a:t> $</a:t>
                </a:r>
                <a:r>
                  <a:rPr lang="fr-FR" dirty="0" err="1">
                    <a:solidFill>
                      <a:schemeClr val="tx1"/>
                    </a:solidFill>
                  </a:rPr>
                  <a:t>aGuides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pratiques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ndir un rectangle avec un coin diagonal 6"/>
              <p:cNvSpPr/>
              <p:nvPr/>
            </p:nvSpPr>
            <p:spPr>
              <a:xfrm>
                <a:off x="5089660" y="1152335"/>
                <a:ext cx="3730811" cy="2204657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PPN 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027446514</a:t>
                </a: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A/008 $a</a:t>
                </a:r>
                <a:r>
                  <a:rPr lang="fr-FR" b="1" dirty="0">
                    <a:solidFill>
                      <a:srgbClr val="C00000"/>
                    </a:solidFill>
                  </a:rPr>
                  <a:t>Tf8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A/180 $</a:t>
                </a:r>
                <a:r>
                  <a:rPr lang="fr-FR" b="1" dirty="0" err="1">
                    <a:solidFill>
                      <a:srgbClr val="C00000"/>
                    </a:solidFill>
                  </a:rPr>
                  <a:t>aa</a:t>
                </a:r>
                <a:endParaRPr lang="fr-FR" b="1" dirty="0">
                  <a:solidFill>
                    <a:srgbClr val="C00000"/>
                  </a:solidFill>
                </a:endParaRP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A/280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>
                    <a:solidFill>
                      <a:schemeClr val="tx1"/>
                    </a:solidFill>
                  </a:rPr>
                  <a:t>a</a:t>
                </a:r>
                <a:r>
                  <a:rPr lang="fr-FR" b="1" dirty="0" err="1">
                    <a:solidFill>
                      <a:schemeClr val="tx1"/>
                    </a:solidFill>
                  </a:rPr>
                  <a:t>Manuels</a:t>
                </a:r>
                <a:r>
                  <a:rPr lang="fr-FR" b="1" dirty="0">
                    <a:solidFill>
                      <a:schemeClr val="tx1"/>
                    </a:solidFill>
                  </a:rPr>
                  <a:t> d'enseignement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A/480</a:t>
                </a:r>
                <a:r>
                  <a:rPr lang="fr-FR" b="1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>
                    <a:solidFill>
                      <a:schemeClr val="tx1"/>
                    </a:solidFill>
                  </a:rPr>
                  <a:t>aLivres</a:t>
                </a:r>
                <a:r>
                  <a:rPr lang="fr-FR" dirty="0">
                    <a:solidFill>
                      <a:schemeClr val="tx1"/>
                    </a:solidFill>
                  </a:rPr>
                  <a:t> scolaires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A/580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>
                    <a:solidFill>
                      <a:schemeClr val="tx1"/>
                    </a:solidFill>
                  </a:rPr>
                  <a:t>aGuides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pratiques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 rot="20567712">
                <a:off x="3024850" y="978495"/>
                <a:ext cx="1301996" cy="1021713"/>
              </a:xfrm>
              <a:prstGeom prst="ellipse">
                <a:avLst/>
              </a:prstGeom>
              <a:solidFill>
                <a:schemeClr val="bg1">
                  <a:alpha val="78000"/>
                </a:schemeClr>
              </a:solidFill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Autorité Nom commun Rameau</a:t>
                </a:r>
                <a:endParaRPr lang="fr-FR" sz="1500" dirty="0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 rot="20567712">
                <a:off x="7667241" y="951608"/>
                <a:ext cx="1353694" cy="1075486"/>
              </a:xfrm>
              <a:prstGeom prst="ellipse">
                <a:avLst/>
              </a:prstGeom>
              <a:solidFill>
                <a:schemeClr val="bg1">
                  <a:alpha val="78000"/>
                </a:schemeClr>
              </a:solidFill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Autorité Forme </a:t>
                </a:r>
                <a:r>
                  <a:rPr lang="fr-FR" sz="1500" dirty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ou Genre Rameau</a:t>
                </a:r>
              </a:p>
            </p:txBody>
          </p:sp>
        </p:grp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41878" y="5022732"/>
              <a:ext cx="1044218" cy="1224137"/>
            </a:xfrm>
            <a:prstGeom prst="rect">
              <a:avLst/>
            </a:prstGeom>
          </p:spPr>
        </p:pic>
      </p:grpSp>
      <p:sp>
        <p:nvSpPr>
          <p:cNvPr id="29" name="Hexagone 28"/>
          <p:cNvSpPr/>
          <p:nvPr/>
        </p:nvSpPr>
        <p:spPr>
          <a:xfrm>
            <a:off x="2947813" y="244794"/>
            <a:ext cx="3032348" cy="2635634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dirty="0" smtClean="0">
              <a:solidFill>
                <a:srgbClr val="EEEF46"/>
              </a:solidFill>
            </a:endParaRPr>
          </a:p>
          <a:p>
            <a:pPr lvl="0" algn="ctr"/>
            <a:r>
              <a:rPr lang="fr-FR" sz="1600" dirty="0" smtClean="0">
                <a:solidFill>
                  <a:srgbClr val="EEEF46"/>
                </a:solidFill>
              </a:rPr>
              <a:t>caractérise </a:t>
            </a:r>
            <a:r>
              <a:rPr lang="fr-FR" sz="1600" dirty="0">
                <a:solidFill>
                  <a:srgbClr val="EEEF46"/>
                </a:solidFill>
              </a:rPr>
              <a:t>les ressources </a:t>
            </a:r>
            <a:r>
              <a:rPr lang="fr-FR" sz="1600" b="1" dirty="0">
                <a:solidFill>
                  <a:srgbClr val="EEEF46"/>
                </a:solidFill>
              </a:rPr>
              <a:t>selon leur présentation ou l’organisation intellectuelle</a:t>
            </a:r>
            <a:r>
              <a:rPr lang="fr-FR" sz="1600" dirty="0">
                <a:solidFill>
                  <a:srgbClr val="EEEF46"/>
                </a:solidFill>
              </a:rPr>
              <a:t> de leur contenu </a:t>
            </a:r>
            <a:r>
              <a:rPr lang="fr-FR" sz="1600" dirty="0" smtClean="0">
                <a:solidFill>
                  <a:srgbClr val="EEEF46"/>
                </a:solidFill>
              </a:rPr>
              <a:t>: bibliographies</a:t>
            </a:r>
            <a:r>
              <a:rPr lang="fr-FR" sz="1600" dirty="0">
                <a:solidFill>
                  <a:srgbClr val="EEEF46"/>
                </a:solidFill>
              </a:rPr>
              <a:t>, </a:t>
            </a:r>
            <a:r>
              <a:rPr lang="fr-FR" sz="1600" dirty="0" smtClean="0">
                <a:solidFill>
                  <a:srgbClr val="EEEF46"/>
                </a:solidFill>
              </a:rPr>
              <a:t>cartes postales, </a:t>
            </a:r>
            <a:r>
              <a:rPr lang="fr-FR" sz="1600" dirty="0">
                <a:solidFill>
                  <a:srgbClr val="EEEF46"/>
                </a:solidFill>
              </a:rPr>
              <a:t>dictionnaires</a:t>
            </a:r>
            <a:r>
              <a:rPr lang="fr-FR" sz="1600" dirty="0" smtClean="0">
                <a:solidFill>
                  <a:srgbClr val="EEEF46"/>
                </a:solidFill>
              </a:rPr>
              <a:t>…</a:t>
            </a:r>
            <a:endParaRPr lang="fr-FR" dirty="0">
              <a:solidFill>
                <a:srgbClr val="EEEF4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9894" y="4734038"/>
            <a:ext cx="1112119" cy="369332"/>
          </a:xfrm>
          <a:prstGeom prst="rect">
            <a:avLst/>
          </a:prstGeom>
          <a:solidFill>
            <a:srgbClr val="EEEF46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latin typeface="Berlin Sans FB Demi" panose="020E0802020502020306" pitchFamily="34" charset="0"/>
              </a:rPr>
              <a:t>a </a:t>
            </a:r>
            <a:r>
              <a:rPr lang="fr-FR" altLang="fr-FR" sz="1050" b="1" dirty="0">
                <a:latin typeface="Berlin Sans FB Demi" panose="020E0802020502020306" pitchFamily="34" charset="0"/>
              </a:rPr>
              <a:t>(</a:t>
            </a:r>
            <a:r>
              <a:rPr lang="fr-FR" altLang="fr-FR" sz="1400" b="1" dirty="0">
                <a:latin typeface="Berlin Sans FB Demi" panose="020E0802020502020306" pitchFamily="34" charset="0"/>
              </a:rPr>
              <a:t>forme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)</a:t>
            </a:r>
            <a:endParaRPr lang="fr-FR" altLang="fr-FR" sz="1200" b="1" dirty="0" smtClean="0"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1" y="188640"/>
            <a:ext cx="2723555" cy="8640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48" y="3417948"/>
            <a:ext cx="2139881" cy="4938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95" y="3420996"/>
            <a:ext cx="3487214" cy="48772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8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502030"/>
            <a:ext cx="1969293" cy="1359018"/>
          </a:xfrm>
          <a:prstGeom prst="rect">
            <a:avLst/>
          </a:prstGeom>
        </p:spPr>
      </p:pic>
      <p:sp>
        <p:nvSpPr>
          <p:cNvPr id="12" name="Larme 11"/>
          <p:cNvSpPr/>
          <p:nvPr/>
        </p:nvSpPr>
        <p:spPr>
          <a:xfrm>
            <a:off x="3131840" y="332656"/>
            <a:ext cx="2880320" cy="2736409"/>
          </a:xfrm>
          <a:prstGeom prst="teardrop">
            <a:avLst/>
          </a:prstGeom>
          <a:solidFill>
            <a:srgbClr val="EEE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schemeClr val="tx1"/>
              </a:solidFill>
            </a:endParaRPr>
          </a:p>
          <a:p>
            <a:pPr lvl="0" algn="ctr"/>
            <a:r>
              <a:rPr lang="fr-FR" dirty="0" smtClean="0">
                <a:solidFill>
                  <a:schemeClr val="tx1"/>
                </a:solidFill>
              </a:rPr>
              <a:t>caractérise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œuvres littéraires ou artistiques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roman</a:t>
            </a:r>
            <a:r>
              <a:rPr lang="fr-FR" dirty="0">
                <a:solidFill>
                  <a:schemeClr val="tx1"/>
                </a:solidFill>
              </a:rPr>
              <a:t>, concerto, b</a:t>
            </a:r>
            <a:r>
              <a:rPr lang="fr-FR" dirty="0" smtClean="0">
                <a:solidFill>
                  <a:schemeClr val="tx1"/>
                </a:solidFill>
              </a:rPr>
              <a:t>iographie, </a:t>
            </a:r>
            <a:r>
              <a:rPr lang="fr-FR" dirty="0">
                <a:solidFill>
                  <a:schemeClr val="tx1"/>
                </a:solidFill>
              </a:rPr>
              <a:t>récits personnels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03084" y="3615904"/>
            <a:ext cx="8661404" cy="2405384"/>
            <a:chOff x="251519" y="4174177"/>
            <a:chExt cx="8661404" cy="2405384"/>
          </a:xfrm>
        </p:grpSpPr>
        <p:grpSp>
          <p:nvGrpSpPr>
            <p:cNvPr id="14" name="Groupe 13"/>
            <p:cNvGrpSpPr/>
            <p:nvPr/>
          </p:nvGrpSpPr>
          <p:grpSpPr>
            <a:xfrm>
              <a:off x="251519" y="4174177"/>
              <a:ext cx="8661404" cy="2405384"/>
              <a:chOff x="359531" y="951608"/>
              <a:chExt cx="8661404" cy="2405384"/>
            </a:xfrm>
          </p:grpSpPr>
          <p:sp>
            <p:nvSpPr>
              <p:cNvPr id="16" name="Arrondir un rectangle avec un coin diagonal 15"/>
              <p:cNvSpPr/>
              <p:nvPr/>
            </p:nvSpPr>
            <p:spPr>
              <a:xfrm>
                <a:off x="359531" y="1151826"/>
                <a:ext cx="3764859" cy="2205165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PPN 033824185</a:t>
                </a:r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A/008 $a</a:t>
                </a:r>
                <a:r>
                  <a:rPr lang="fr-FR" b="1" dirty="0">
                    <a:solidFill>
                      <a:schemeClr val="tx1"/>
                    </a:solidFill>
                  </a:rPr>
                  <a:t>Td8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A/250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fr-FR" b="1" dirty="0" err="1" smtClean="0">
                    <a:solidFill>
                      <a:schemeClr val="tx1"/>
                    </a:solidFill>
                  </a:rPr>
                  <a:t>Mangas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A/450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aBandes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dessinées 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yJapon</a:t>
                </a:r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>
                    <a:solidFill>
                      <a:schemeClr val="tx1"/>
                    </a:solidFill>
                  </a:rPr>
                  <a:t>A/550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aShônen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ndir un rectangle avec un coin diagonal 16"/>
              <p:cNvSpPr/>
              <p:nvPr/>
            </p:nvSpPr>
            <p:spPr>
              <a:xfrm>
                <a:off x="5089660" y="1152335"/>
                <a:ext cx="3730811" cy="2204657"/>
              </a:xfrm>
              <a:prstGeom prst="round2Diag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PPN 033824185</a:t>
                </a:r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A/008 $a</a:t>
                </a:r>
                <a:r>
                  <a:rPr lang="fr-FR" b="1" dirty="0">
                    <a:solidFill>
                      <a:srgbClr val="C00000"/>
                    </a:solidFill>
                  </a:rPr>
                  <a:t>Tf8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A/180 $</a:t>
                </a:r>
                <a:r>
                  <a:rPr lang="fr-FR" b="1" dirty="0" smtClean="0">
                    <a:solidFill>
                      <a:srgbClr val="C00000"/>
                    </a:solidFill>
                  </a:rPr>
                  <a:t>ab</a:t>
                </a:r>
                <a:endParaRPr lang="fr-FR" b="1" dirty="0">
                  <a:solidFill>
                    <a:srgbClr val="C00000"/>
                  </a:solidFill>
                </a:endParaRP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A/280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fr-FR" b="1" dirty="0" err="1" smtClean="0">
                    <a:solidFill>
                      <a:schemeClr val="tx1"/>
                    </a:solidFill>
                  </a:rPr>
                  <a:t>Mangas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A/480</a:t>
                </a:r>
                <a:r>
                  <a:rPr lang="fr-FR" b="1" dirty="0"/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aBandes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dessinées 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yJapon</a:t>
                </a:r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>
                    <a:solidFill>
                      <a:srgbClr val="C00000"/>
                    </a:solidFill>
                  </a:rPr>
                  <a:t>A/580</a:t>
                </a:r>
                <a:r>
                  <a:rPr lang="fr-FR" dirty="0"/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$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aShônen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 rot="20567712">
                <a:off x="3024850" y="978495"/>
                <a:ext cx="1301996" cy="1021713"/>
              </a:xfrm>
              <a:prstGeom prst="ellipse">
                <a:avLst/>
              </a:prstGeom>
              <a:solidFill>
                <a:schemeClr val="bg1">
                  <a:alpha val="78000"/>
                </a:schemeClr>
              </a:solidFill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Autorité Nom commun Rameau</a:t>
                </a:r>
                <a:endParaRPr lang="fr-FR" sz="1500" dirty="0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>
              <a:xfrm rot="20567712">
                <a:off x="7667241" y="951608"/>
                <a:ext cx="1353694" cy="1075486"/>
              </a:xfrm>
              <a:prstGeom prst="ellipse">
                <a:avLst/>
              </a:prstGeom>
              <a:solidFill>
                <a:schemeClr val="bg1">
                  <a:alpha val="78000"/>
                </a:schemeClr>
              </a:solidFill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Autorité Forme </a:t>
                </a:r>
                <a:r>
                  <a:rPr lang="fr-FR" sz="1500" dirty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ou Genre Rameau</a:t>
                </a:r>
              </a:p>
            </p:txBody>
          </p:sp>
        </p:grp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41878" y="5022732"/>
              <a:ext cx="1044218" cy="1224137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/>
        </p:nvSpPr>
        <p:spPr>
          <a:xfrm>
            <a:off x="6340201" y="4725144"/>
            <a:ext cx="1112119" cy="369332"/>
          </a:xfrm>
          <a:prstGeom prst="rect">
            <a:avLst/>
          </a:prstGeom>
          <a:solidFill>
            <a:srgbClr val="EEEF46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Berlin Sans FB Demi" panose="020E0802020502020306" pitchFamily="34" charset="0"/>
              </a:rPr>
              <a:t>b</a:t>
            </a:r>
            <a:r>
              <a:rPr lang="fr-FR" altLang="fr-FR" b="1" dirty="0" smtClean="0">
                <a:latin typeface="Berlin Sans FB Demi" panose="020E0802020502020306" pitchFamily="34" charset="0"/>
              </a:rPr>
              <a:t> 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(</a:t>
            </a:r>
            <a:r>
              <a:rPr lang="fr-FR" altLang="fr-FR" sz="1400" b="1" dirty="0" smtClean="0">
                <a:latin typeface="Berlin Sans FB Demi" panose="020E0802020502020306" pitchFamily="34" charset="0"/>
              </a:rPr>
              <a:t>genre</a:t>
            </a:r>
            <a:r>
              <a:rPr lang="fr-FR" altLang="fr-FR" sz="1050" b="1" dirty="0" smtClean="0">
                <a:latin typeface="Berlin Sans FB Demi" panose="020E0802020502020306" pitchFamily="34" charset="0"/>
              </a:rPr>
              <a:t>)</a:t>
            </a:r>
            <a:endParaRPr lang="fr-FR" altLang="fr-FR" sz="1200" b="1" dirty="0" smtClean="0"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6672"/>
            <a:ext cx="3544887" cy="7250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48" y="3417948"/>
            <a:ext cx="2139881" cy="4938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28" y="3428249"/>
            <a:ext cx="3487214" cy="48772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38" y="1462658"/>
            <a:ext cx="1203344" cy="1750318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107504" y="937274"/>
            <a:ext cx="8928992" cy="2871830"/>
            <a:chOff x="73957" y="3850540"/>
            <a:chExt cx="8928992" cy="2871830"/>
          </a:xfrm>
        </p:grpSpPr>
        <p:sp>
          <p:nvSpPr>
            <p:cNvPr id="6" name="ZoneTexte 5"/>
            <p:cNvSpPr txBox="1"/>
            <p:nvPr/>
          </p:nvSpPr>
          <p:spPr>
            <a:xfrm>
              <a:off x="231256" y="3899520"/>
              <a:ext cx="3567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90483" y="3994560"/>
              <a:ext cx="3332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73957" y="3850540"/>
              <a:ext cx="8928992" cy="287183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984765" y="25460"/>
            <a:ext cx="723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INDEXATION FORME/GENRE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(1/3)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297713" y="1178576"/>
            <a:ext cx="3560636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027446514 </a:t>
            </a:r>
          </a:p>
          <a:p>
            <a:r>
              <a:rPr lang="fr-FR" dirty="0"/>
              <a:t>A/008 $a</a:t>
            </a:r>
            <a:r>
              <a:rPr lang="fr-FR" b="1" dirty="0"/>
              <a:t>Td8</a:t>
            </a:r>
          </a:p>
          <a:p>
            <a:r>
              <a:rPr lang="fr-FR" b="1" dirty="0"/>
              <a:t>A/250 $</a:t>
            </a:r>
            <a:r>
              <a:rPr lang="fr-FR" b="1" dirty="0" err="1"/>
              <a:t>aManuels</a:t>
            </a:r>
            <a:r>
              <a:rPr lang="fr-FR" b="1" dirty="0"/>
              <a:t> </a:t>
            </a:r>
            <a:r>
              <a:rPr lang="fr-FR" b="1" dirty="0" smtClean="0"/>
              <a:t>d'enseignement</a:t>
            </a:r>
            <a:endParaRPr lang="fr-FR" b="1" dirty="0"/>
          </a:p>
        </p:txBody>
      </p:sp>
      <p:sp>
        <p:nvSpPr>
          <p:cNvPr id="36" name="Arrondir un rectangle avec un coin diagonal 35"/>
          <p:cNvSpPr/>
          <p:nvPr/>
        </p:nvSpPr>
        <p:spPr>
          <a:xfrm>
            <a:off x="5220072" y="980728"/>
            <a:ext cx="3588272" cy="137623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PPN 027446514 </a:t>
            </a:r>
          </a:p>
          <a:p>
            <a:r>
              <a:rPr lang="fr-FR" dirty="0"/>
              <a:t>A/008 $a</a:t>
            </a:r>
            <a:r>
              <a:rPr lang="fr-FR" b="1" dirty="0">
                <a:solidFill>
                  <a:srgbClr val="4BACC6"/>
                </a:solidFill>
              </a:rPr>
              <a:t>Tf8</a:t>
            </a:r>
          </a:p>
          <a:p>
            <a:r>
              <a:rPr lang="fr-FR" b="1" dirty="0">
                <a:solidFill>
                  <a:srgbClr val="4BACC6"/>
                </a:solidFill>
              </a:rPr>
              <a:t>A/180 $</a:t>
            </a:r>
            <a:r>
              <a:rPr lang="fr-FR" b="1" dirty="0" err="1">
                <a:solidFill>
                  <a:srgbClr val="4BACC6"/>
                </a:solidFill>
              </a:rPr>
              <a:t>aa</a:t>
            </a:r>
            <a:endParaRPr lang="fr-FR" b="1" dirty="0">
              <a:solidFill>
                <a:srgbClr val="4BACC6"/>
              </a:solidFill>
            </a:endParaRPr>
          </a:p>
          <a:p>
            <a:r>
              <a:rPr lang="fr-FR" b="1" dirty="0">
                <a:solidFill>
                  <a:srgbClr val="4BACC6"/>
                </a:solidFill>
              </a:rPr>
              <a:t>A/280 ‎$</a:t>
            </a:r>
            <a:r>
              <a:rPr lang="fr-FR" b="1" dirty="0" err="1">
                <a:solidFill>
                  <a:srgbClr val="4BACC6"/>
                </a:solidFill>
              </a:rPr>
              <a:t>aManuels</a:t>
            </a:r>
            <a:r>
              <a:rPr lang="fr-FR" b="1" dirty="0">
                <a:solidFill>
                  <a:srgbClr val="4BACC6"/>
                </a:solidFill>
              </a:rPr>
              <a:t> d'enseignement</a:t>
            </a:r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306532" y="2619248"/>
            <a:ext cx="3553566" cy="1021556"/>
          </a:xfrm>
          <a:prstGeom prst="round2Diag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B/200 $</a:t>
            </a:r>
            <a:r>
              <a:rPr lang="fr-FR" dirty="0" err="1"/>
              <a:t>aPhilosophie</a:t>
            </a:r>
            <a:r>
              <a:rPr lang="fr-FR" dirty="0"/>
              <a:t> $</a:t>
            </a:r>
            <a:r>
              <a:rPr lang="fr-FR" dirty="0" err="1"/>
              <a:t>ele</a:t>
            </a:r>
            <a:r>
              <a:rPr lang="fr-FR" dirty="0"/>
              <a:t> manuel</a:t>
            </a:r>
          </a:p>
          <a:p>
            <a:r>
              <a:rPr lang="fr-FR" b="1" dirty="0"/>
              <a:t>B/606</a:t>
            </a:r>
            <a:r>
              <a:rPr lang="fr-FR" dirty="0"/>
              <a:t> $</a:t>
            </a:r>
            <a:r>
              <a:rPr lang="fr-FR" dirty="0" err="1"/>
              <a:t>aPhilosophie</a:t>
            </a:r>
            <a:r>
              <a:rPr lang="fr-FR" dirty="0">
                <a:hlinkClick r:id="rId4"/>
              </a:rPr>
              <a:t>‎</a:t>
            </a:r>
            <a:r>
              <a:rPr lang="fr-FR" dirty="0"/>
              <a:t> </a:t>
            </a:r>
            <a:r>
              <a:rPr lang="fr-FR" b="1" dirty="0"/>
              <a:t>$</a:t>
            </a:r>
            <a:r>
              <a:rPr lang="fr-FR" b="1" dirty="0" err="1"/>
              <a:t>xManuels</a:t>
            </a:r>
            <a:r>
              <a:rPr lang="fr-FR" b="1" dirty="0"/>
              <a:t> </a:t>
            </a:r>
            <a:r>
              <a:rPr lang="fr-FR" b="1" dirty="0" smtClean="0"/>
              <a:t>d'enseignement </a:t>
            </a:r>
            <a:r>
              <a:rPr lang="fr-FR" dirty="0" smtClean="0"/>
              <a:t>$2rameau‎</a:t>
            </a:r>
            <a:endParaRPr lang="fr-FR" dirty="0"/>
          </a:p>
        </p:txBody>
      </p:sp>
      <p:sp>
        <p:nvSpPr>
          <p:cNvPr id="52" name="Arrondir un rectangle avec un coin diagonal 51"/>
          <p:cNvSpPr/>
          <p:nvPr/>
        </p:nvSpPr>
        <p:spPr>
          <a:xfrm>
            <a:off x="5220072" y="2389009"/>
            <a:ext cx="3588272" cy="1328023"/>
          </a:xfrm>
          <a:prstGeom prst="round2Diag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B/200 $</a:t>
            </a:r>
            <a:r>
              <a:rPr lang="fr-FR" dirty="0" err="1"/>
              <a:t>aPhilosophie</a:t>
            </a:r>
            <a:r>
              <a:rPr lang="fr-FR" dirty="0"/>
              <a:t> $</a:t>
            </a:r>
            <a:r>
              <a:rPr lang="fr-FR" dirty="0" err="1"/>
              <a:t>ele</a:t>
            </a:r>
            <a:r>
              <a:rPr lang="fr-FR" dirty="0"/>
              <a:t> manuel</a:t>
            </a:r>
          </a:p>
          <a:p>
            <a:r>
              <a:rPr lang="fr-FR" dirty="0"/>
              <a:t>B/606 $</a:t>
            </a:r>
            <a:r>
              <a:rPr lang="fr-FR" dirty="0" err="1" smtClean="0"/>
              <a:t>aPhilosophie</a:t>
            </a:r>
            <a:r>
              <a:rPr lang="fr-FR" dirty="0" smtClean="0"/>
              <a:t> $2rameau</a:t>
            </a:r>
            <a:endParaRPr lang="fr-FR" dirty="0"/>
          </a:p>
          <a:p>
            <a:r>
              <a:rPr lang="fr-FR" b="1" dirty="0">
                <a:solidFill>
                  <a:srgbClr val="FFC000"/>
                </a:solidFill>
              </a:rPr>
              <a:t>B/608</a:t>
            </a:r>
            <a:r>
              <a:rPr lang="fr-FR" b="1" dirty="0"/>
              <a:t> </a:t>
            </a:r>
            <a:r>
              <a:rPr lang="fr-FR" b="1" dirty="0">
                <a:solidFill>
                  <a:srgbClr val="FFC000"/>
                </a:solidFill>
              </a:rPr>
              <a:t>$</a:t>
            </a:r>
            <a:r>
              <a:rPr lang="fr-FR" b="1" dirty="0" err="1">
                <a:solidFill>
                  <a:srgbClr val="FFC000"/>
                </a:solidFill>
              </a:rPr>
              <a:t>aManuels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d'enseignement </a:t>
            </a:r>
            <a:r>
              <a:rPr lang="fr-FR" dirty="0" smtClean="0">
                <a:solidFill>
                  <a:srgbClr val="FFC000"/>
                </a:solidFill>
              </a:rPr>
              <a:t>$2rameau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1706" y="997777"/>
            <a:ext cx="1269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4BACC6"/>
                </a:solidFill>
                <a:latin typeface="Berlin Sans FB Demi" panose="020E0802020502020306" pitchFamily="34" charset="0"/>
              </a:rPr>
              <a:t>AUTORITÉ</a:t>
            </a:r>
            <a:endParaRPr lang="fr-FR" sz="1000" b="1" dirty="0">
              <a:solidFill>
                <a:srgbClr val="4BACC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49858" y="2420888"/>
            <a:ext cx="1269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BIBLIO</a:t>
            </a:r>
            <a:endParaRPr lang="fr-FR" sz="1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4409794" y="660095"/>
            <a:ext cx="279854" cy="132527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 rot="16200000">
            <a:off x="4417511" y="2714544"/>
            <a:ext cx="279854" cy="134070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07504" y="4183962"/>
            <a:ext cx="8928992" cy="2634382"/>
            <a:chOff x="107504" y="4023178"/>
            <a:chExt cx="8928992" cy="263438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169" y="4573015"/>
              <a:ext cx="1242024" cy="1732464"/>
            </a:xfrm>
            <a:prstGeom prst="rect">
              <a:avLst/>
            </a:prstGeom>
          </p:spPr>
        </p:pic>
        <p:sp>
          <p:nvSpPr>
            <p:cNvPr id="39" name="Rectangle à coins arrondis 38"/>
            <p:cNvSpPr/>
            <p:nvPr/>
          </p:nvSpPr>
          <p:spPr>
            <a:xfrm>
              <a:off x="107504" y="4023178"/>
              <a:ext cx="8928992" cy="263438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Arrondir un rectangle avec un coin diagonal 56"/>
            <p:cNvSpPr/>
            <p:nvPr/>
          </p:nvSpPr>
          <p:spPr>
            <a:xfrm>
              <a:off x="306531" y="4221088"/>
              <a:ext cx="3551818" cy="1021556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PPN 241033055 </a:t>
              </a:r>
            </a:p>
            <a:p>
              <a:r>
                <a:rPr lang="fr-FR" dirty="0"/>
                <a:t>A/008 $a</a:t>
              </a:r>
              <a:r>
                <a:rPr lang="fr-FR" b="1" dirty="0"/>
                <a:t>Td8</a:t>
              </a:r>
            </a:p>
            <a:p>
              <a:r>
                <a:rPr lang="fr-FR" b="1" dirty="0"/>
                <a:t>A/250 $</a:t>
              </a:r>
              <a:r>
                <a:rPr lang="fr-FR" b="1" dirty="0" err="1"/>
                <a:t>aMangas</a:t>
              </a:r>
              <a:endParaRPr lang="fr-FR" b="1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49858" y="4040289"/>
              <a:ext cx="1269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rgbClr val="4BACC6"/>
                  </a:solidFill>
                  <a:latin typeface="Berlin Sans FB Demi" panose="020E0802020502020306" pitchFamily="34" charset="0"/>
                </a:rPr>
                <a:t>AUTORITÉ</a:t>
              </a:r>
              <a:endParaRPr lang="fr-FR" sz="1000" dirty="0">
                <a:solidFill>
                  <a:srgbClr val="4BACC6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9" name="Arrondir un rectangle avec un coin diagonal 58"/>
            <p:cNvSpPr/>
            <p:nvPr/>
          </p:nvSpPr>
          <p:spPr>
            <a:xfrm>
              <a:off x="306531" y="5381994"/>
              <a:ext cx="3551817" cy="1174790"/>
            </a:xfrm>
            <a:prstGeom prst="round2Diag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B/200 ‎$</a:t>
              </a:r>
              <a:r>
                <a:rPr lang="fr-FR" dirty="0" err="1"/>
                <a:t>aMagus</a:t>
              </a:r>
              <a:r>
                <a:rPr lang="fr-FR" dirty="0"/>
                <a:t> of the </a:t>
              </a:r>
              <a:r>
                <a:rPr lang="fr-FR" dirty="0" err="1"/>
                <a:t>library</a:t>
              </a:r>
              <a:r>
                <a:rPr lang="fr-FR" dirty="0"/>
                <a:t>‎</a:t>
              </a:r>
            </a:p>
            <a:p>
              <a:pPr>
                <a:spcAft>
                  <a:spcPts val="600"/>
                </a:spcAft>
              </a:pPr>
              <a:r>
                <a:rPr lang="fr-FR" b="1" dirty="0"/>
                <a:t>B/606 $</a:t>
              </a:r>
              <a:r>
                <a:rPr lang="fr-FR" b="1" dirty="0" err="1"/>
                <a:t>aMangas</a:t>
              </a:r>
              <a:r>
                <a:rPr lang="fr-FR" dirty="0">
                  <a:solidFill>
                    <a:srgbClr val="FFC000"/>
                  </a:solidFill>
                </a:rPr>
                <a:t>‎</a:t>
              </a:r>
              <a:r>
                <a:rPr lang="fr-FR" dirty="0"/>
                <a:t> </a:t>
              </a:r>
              <a:r>
                <a:rPr lang="fr-FR" dirty="0" smtClean="0"/>
                <a:t>$2rameau</a:t>
              </a:r>
              <a:endParaRPr lang="fr-FR" dirty="0"/>
            </a:p>
            <a:p>
              <a:r>
                <a:rPr lang="fr-FR" sz="1100" dirty="0" smtClean="0"/>
                <a:t>(</a:t>
              </a:r>
              <a:r>
                <a:rPr lang="fr-FR" sz="1100" dirty="0"/>
                <a:t>doublée d'une zone </a:t>
              </a:r>
              <a:r>
                <a:rPr lang="fr-FR" sz="1100" b="1" dirty="0"/>
                <a:t>B/608 $</a:t>
              </a:r>
              <a:r>
                <a:rPr lang="fr-FR" sz="1100" b="1" dirty="0" err="1"/>
                <a:t>aMangas</a:t>
              </a:r>
              <a:r>
                <a:rPr lang="fr-FR" sz="1100" b="1" dirty="0"/>
                <a:t> </a:t>
              </a:r>
              <a:r>
                <a:rPr lang="fr-FR" sz="1100" b="1" dirty="0" smtClean="0"/>
                <a:t>$2rameau </a:t>
              </a:r>
              <a:r>
                <a:rPr lang="fr-FR" sz="1100" dirty="0" smtClean="0"/>
                <a:t>pour </a:t>
              </a:r>
              <a:r>
                <a:rPr lang="fr-FR" sz="1100" dirty="0"/>
                <a:t>les SIGB acceptant une A/250 en B/608)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21866" y="5199003"/>
              <a:ext cx="1269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BIBLIO</a:t>
              </a:r>
              <a:endParaRPr lang="fr-FR" sz="1000" dirty="0">
                <a:solidFill>
                  <a:srgbClr val="FFC00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61" name="Flèche vers le bas 60"/>
            <p:cNvSpPr/>
            <p:nvPr/>
          </p:nvSpPr>
          <p:spPr>
            <a:xfrm rot="16200000">
              <a:off x="4414049" y="3748032"/>
              <a:ext cx="279854" cy="13337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lèche vers le bas 61"/>
            <p:cNvSpPr/>
            <p:nvPr/>
          </p:nvSpPr>
          <p:spPr>
            <a:xfrm rot="16200000">
              <a:off x="4405540" y="5774643"/>
              <a:ext cx="279854" cy="134921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Arrondir un rectangle avec un coin diagonal 63"/>
            <p:cNvSpPr/>
            <p:nvPr/>
          </p:nvSpPr>
          <p:spPr>
            <a:xfrm>
              <a:off x="5215603" y="4149080"/>
              <a:ext cx="3576642" cy="1376232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4BAC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PPN 241033055 </a:t>
              </a:r>
            </a:p>
            <a:p>
              <a:r>
                <a:rPr lang="fr-FR" dirty="0"/>
                <a:t>A/008 $a</a:t>
              </a:r>
              <a:r>
                <a:rPr lang="fr-FR" b="1" dirty="0">
                  <a:solidFill>
                    <a:srgbClr val="4BACC6"/>
                  </a:solidFill>
                </a:rPr>
                <a:t>Tf8</a:t>
              </a:r>
            </a:p>
            <a:p>
              <a:r>
                <a:rPr lang="fr-FR" b="1" dirty="0">
                  <a:solidFill>
                    <a:srgbClr val="4BACC6"/>
                  </a:solidFill>
                </a:rPr>
                <a:t>A/180 $ab</a:t>
              </a:r>
              <a:endParaRPr lang="fr-FR" dirty="0">
                <a:solidFill>
                  <a:srgbClr val="4BACC6"/>
                </a:solidFill>
              </a:endParaRPr>
            </a:p>
            <a:p>
              <a:r>
                <a:rPr lang="fr-FR" b="1" dirty="0">
                  <a:solidFill>
                    <a:srgbClr val="4BACC6"/>
                  </a:solidFill>
                </a:rPr>
                <a:t>A/280 $</a:t>
              </a:r>
              <a:r>
                <a:rPr lang="fr-FR" b="1" dirty="0" err="1">
                  <a:solidFill>
                    <a:srgbClr val="4BACC6"/>
                  </a:solidFill>
                </a:rPr>
                <a:t>aMangas</a:t>
              </a:r>
              <a:endParaRPr lang="fr-FR" b="1" dirty="0">
                <a:solidFill>
                  <a:srgbClr val="4BACC6"/>
                </a:solidFill>
              </a:endParaRPr>
            </a:p>
          </p:txBody>
        </p:sp>
        <p:sp>
          <p:nvSpPr>
            <p:cNvPr id="65" name="Arrondir un rectangle avec un coin diagonal 64"/>
            <p:cNvSpPr/>
            <p:nvPr/>
          </p:nvSpPr>
          <p:spPr>
            <a:xfrm>
              <a:off x="5219500" y="5788496"/>
              <a:ext cx="3572745" cy="715089"/>
            </a:xfrm>
            <a:prstGeom prst="round2Diag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B/200 ‎$</a:t>
              </a:r>
              <a:r>
                <a:rPr lang="fr-FR" dirty="0" err="1"/>
                <a:t>aMagus</a:t>
              </a:r>
              <a:r>
                <a:rPr lang="fr-FR" dirty="0"/>
                <a:t> of the </a:t>
              </a:r>
              <a:r>
                <a:rPr lang="fr-FR" dirty="0" err="1"/>
                <a:t>library</a:t>
              </a:r>
              <a:endParaRPr lang="fr-FR" dirty="0"/>
            </a:p>
            <a:p>
              <a:r>
                <a:rPr lang="fr-FR" b="1" dirty="0">
                  <a:solidFill>
                    <a:srgbClr val="FFC000"/>
                  </a:solidFill>
                </a:rPr>
                <a:t>B/608 $</a:t>
              </a:r>
              <a:r>
                <a:rPr lang="fr-FR" b="1" dirty="0" err="1" smtClean="0">
                  <a:solidFill>
                    <a:srgbClr val="FFC000"/>
                  </a:solidFill>
                </a:rPr>
                <a:t>aMangas</a:t>
              </a:r>
              <a:r>
                <a:rPr lang="fr-FR" b="1" dirty="0" smtClean="0">
                  <a:solidFill>
                    <a:srgbClr val="FFC000"/>
                  </a:solidFill>
                </a:rPr>
                <a:t> </a:t>
              </a:r>
              <a:r>
                <a:rPr lang="fr-FR" dirty="0" smtClean="0">
                  <a:solidFill>
                    <a:srgbClr val="FFC000"/>
                  </a:solidFill>
                </a:rPr>
                <a:t>$2rameau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6" y="545552"/>
            <a:ext cx="2139881" cy="49381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98" y="555853"/>
            <a:ext cx="3487214" cy="48772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0" y="3789040"/>
            <a:ext cx="2139881" cy="49381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82" y="3799341"/>
            <a:ext cx="3487214" cy="48772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76" y="1040551"/>
            <a:ext cx="1804572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85" y="4365304"/>
            <a:ext cx="1804572" cy="71939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dcfd5717662527a03e43707cf51fd92b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75b30a2f5286308b784a9bb56e7e1da4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PE"/>
          <xsd:enumeration value="SPR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Montpellier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LJZ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N_x00b0__x0020_session xmlns="9cb235b8-7541-4a6e-b886-1bf4192805bd" xsi:nil="true"/>
    <_DCDateCreated xmlns="http://schemas.microsoft.com/sharepoint/v3/fields">2019-11-25T23:00:00+00:00</_DCDateCreated>
  </documentManagement>
</p:properties>
</file>

<file path=customXml/itemProps1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DFA3B2-5840-466F-82AD-350001AB3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3DA22-16E7-418E-A1F2-1C90A5F308B5}">
  <ds:schemaRefs>
    <ds:schemaRef ds:uri="http://schemas.microsoft.com/office/2006/metadata/properties"/>
    <ds:schemaRef ds:uri="http://purl.org/dc/terms/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elements/1.1/"/>
    <ds:schemaRef ds:uri="9cb235b8-7541-4a6e-b886-1bf4192805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3976</Words>
  <Application>Microsoft Office PowerPoint</Application>
  <PresentationFormat>Affichage à l'écran (4:3)</PresentationFormat>
  <Paragraphs>566</Paragraphs>
  <Slides>38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Berlin Sans FB Demi</vt:lpstr>
      <vt:lpstr>Calibri</vt:lpstr>
      <vt:lpstr>Wingdings</vt:lpstr>
      <vt:lpstr>Thème Office</vt:lpstr>
      <vt:lpstr>Présentation PowerPoint</vt:lpstr>
      <vt:lpstr>plan</vt:lpstr>
      <vt:lpstr>PARTIE 1. un nouveau type de notices d’autorité et l’indexation forme/genre Rameau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2. évolution des notices d’autorité famille et des points d’accès dans les notices bibliographiques liées</vt:lpstr>
      <vt:lpstr>Présentation PowerPoint</vt:lpstr>
      <vt:lpstr>Présentation PowerPoint</vt:lpstr>
      <vt:lpstr>Présentation PowerPoint</vt:lpstr>
      <vt:lpstr>PARTIE 3. évolution d’une zone du format autorité pour le lien aux référentiels externes</vt:lpstr>
      <vt:lpstr>Présentation PowerPoint</vt:lpstr>
      <vt:lpstr>Présentation PowerPoint</vt:lpstr>
      <vt:lpstr>Présentation PowerPoint</vt:lpstr>
      <vt:lpstr>PARTIE 4. La zone de l’adresse dans les données bibliographiques</vt:lpstr>
      <vt:lpstr>Zone de l’adresse : un nouveau changement ?</vt:lpstr>
      <vt:lpstr>Zone de l’adresse : pour mémoire </vt:lpstr>
      <vt:lpstr>Présentation PowerPoint</vt:lpstr>
      <vt:lpstr>Zone de l’adresse : ce qui change en 2020</vt:lpstr>
      <vt:lpstr>Zone de l’adresse : cas des monographies (1/2)</vt:lpstr>
      <vt:lpstr>Ce qui change – ou pas</vt:lpstr>
      <vt:lpstr>Présentation PowerPoint</vt:lpstr>
      <vt:lpstr>Présentation PowerPoint</vt:lpstr>
      <vt:lpstr>Présentation PowerPoint</vt:lpstr>
      <vt:lpstr>Zone de l’adresse : à savoir</vt:lpstr>
      <vt:lpstr>PARTIE 5. Évolution des données d’exemplaire</vt:lpstr>
      <vt:lpstr>Création d’une zone d’exemplaire sur la propriété juridique (1/4)</vt:lpstr>
      <vt:lpstr>Création d’une zone d’exemplaire sur la propriété juridique (2/4)</vt:lpstr>
      <vt:lpstr>Quelques règles à connaître  sur l’usage de la zone 920 (3/4)</vt:lpstr>
      <vt:lpstr>CRÉATION de la zone 920 : à SAVOIR (4/4)</vt:lpstr>
      <vt:lpstr>Présentation PowerPoint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Implémentations janvier 2020 : évolution du format et des consignes dans le Sudoc</dc:title>
  <dc:creator>Olivier Kosinski</dc:creator>
  <cp:keywords>Implémentations unimarc</cp:keywords>
  <dc:description/>
  <cp:lastModifiedBy>Raphaelle Poveda</cp:lastModifiedBy>
  <cp:revision>502</cp:revision>
  <dcterms:created xsi:type="dcterms:W3CDTF">2014-12-08T14:08:59Z</dcterms:created>
  <dcterms:modified xsi:type="dcterms:W3CDTF">2020-01-09T13:39:19Z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