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303" r:id="rId5"/>
    <p:sldId id="258" r:id="rId6"/>
    <p:sldId id="259" r:id="rId7"/>
    <p:sldId id="267" r:id="rId8"/>
    <p:sldId id="298" r:id="rId9"/>
    <p:sldId id="299" r:id="rId10"/>
    <p:sldId id="260" r:id="rId11"/>
    <p:sldId id="265" r:id="rId12"/>
    <p:sldId id="300" r:id="rId13"/>
    <p:sldId id="266" r:id="rId14"/>
    <p:sldId id="272" r:id="rId15"/>
    <p:sldId id="264" r:id="rId16"/>
    <p:sldId id="273" r:id="rId17"/>
    <p:sldId id="283" r:id="rId18"/>
    <p:sldId id="284" r:id="rId19"/>
    <p:sldId id="285" r:id="rId20"/>
    <p:sldId id="274" r:id="rId21"/>
    <p:sldId id="304" r:id="rId22"/>
    <p:sldId id="276" r:id="rId23"/>
    <p:sldId id="277" r:id="rId24"/>
    <p:sldId id="278" r:id="rId25"/>
    <p:sldId id="279" r:id="rId26"/>
    <p:sldId id="281" r:id="rId27"/>
    <p:sldId id="282" r:id="rId28"/>
    <p:sldId id="296" r:id="rId29"/>
    <p:sldId id="290" r:id="rId30"/>
    <p:sldId id="297" r:id="rId31"/>
    <p:sldId id="262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EB5"/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29" autoAdjust="0"/>
  </p:normalViewPr>
  <p:slideViewPr>
    <p:cSldViewPr>
      <p:cViewPr varScale="1">
        <p:scale>
          <a:sx n="83" d="100"/>
          <a:sy n="83" d="100"/>
        </p:scale>
        <p:origin x="24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76BA6-0ED8-4853-A8F7-4402E2835AAF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7F4E3-A7C2-4C61-BB71-EC48627B2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2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309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077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25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177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174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514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11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190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642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60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44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61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Dans la</a:t>
            </a:r>
            <a:r>
              <a:rPr lang="fr-FR" baseline="0" dirty="0" smtClean="0"/>
              <a:t> rubrique « rendre visible les anomalies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58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D8D20E-8023-45EF-98F7-45E7C0DAC543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693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95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  <a:defRPr/>
            </a:pPr>
            <a:r>
              <a:rPr lang="fr-FR" dirty="0" smtClean="0"/>
              <a:t>Approcher</a:t>
            </a:r>
            <a:r>
              <a:rPr lang="fr-FR" baseline="0" dirty="0" smtClean="0"/>
              <a:t> le Sudoc quant à la qualité globale et particulière, c’est ambitieux voire inconscient !</a:t>
            </a:r>
          </a:p>
          <a:p>
            <a:pPr>
              <a:buFont typeface="Arial" charset="0"/>
              <a:buNone/>
              <a:defRPr/>
            </a:pPr>
            <a:r>
              <a:rPr lang="fr-FR" dirty="0" smtClean="0"/>
              <a:t>Il est presque</a:t>
            </a:r>
            <a:r>
              <a:rPr lang="fr-FR" baseline="0" dirty="0" smtClean="0"/>
              <a:t> fou d’énoncer que la l</a:t>
            </a:r>
            <a:r>
              <a:rPr lang="fr-FR" dirty="0" smtClean="0"/>
              <a:t>igne d’horizon du Sudoc = l’exhaustivité</a:t>
            </a:r>
            <a:r>
              <a:rPr lang="fr-FR" baseline="0" dirty="0" smtClean="0"/>
              <a:t> du signalement</a:t>
            </a:r>
          </a:p>
          <a:p>
            <a:pPr>
              <a:buFont typeface="Arial" charset="0"/>
              <a:buNone/>
              <a:defRPr/>
            </a:pPr>
            <a:endParaRPr lang="fr-FR" baseline="0" dirty="0" smtClean="0"/>
          </a:p>
          <a:p>
            <a:pPr>
              <a:buFont typeface="Arial" charset="0"/>
              <a:buNone/>
              <a:defRPr/>
            </a:pPr>
            <a:endParaRPr lang="fr-FR" baseline="0" dirty="0" smtClean="0"/>
          </a:p>
          <a:p>
            <a:pPr>
              <a:buFont typeface="Arial" charset="0"/>
              <a:buNone/>
              <a:defRPr/>
            </a:pPr>
            <a:r>
              <a:rPr lang="fr-FR" baseline="0" dirty="0" smtClean="0"/>
              <a:t>AlgoSudoc, CheckSudoc, etc.</a:t>
            </a:r>
          </a:p>
          <a:p>
            <a:pPr>
              <a:buFont typeface="Arial" charset="0"/>
              <a:buNone/>
              <a:defRPr/>
            </a:pPr>
            <a:endParaRPr lang="fr-FR" baseline="0" dirty="0" smtClean="0"/>
          </a:p>
          <a:p>
            <a:pPr>
              <a:buFont typeface="Arial" charset="0"/>
              <a:buNone/>
              <a:defRPr/>
            </a:pPr>
            <a:endParaRPr lang="fr-FR" dirty="0" smtClean="0"/>
          </a:p>
          <a:p>
            <a:pPr>
              <a:buFont typeface="Arial" charset="0"/>
              <a:buNone/>
              <a:defRPr/>
            </a:pPr>
            <a:endParaRPr lang="fr-FR" sz="9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9FE93-F264-48F2-8BFD-91D4B7DA781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04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CERCLES</a:t>
            </a:r>
          </a:p>
          <a:p>
            <a:endParaRPr lang="fr-FR" dirty="0" smtClean="0"/>
          </a:p>
          <a:p>
            <a:r>
              <a:rPr lang="fr-FR" dirty="0" smtClean="0"/>
              <a:t>Techno</a:t>
            </a:r>
            <a:r>
              <a:rPr lang="fr-FR" baseline="0" dirty="0" smtClean="0"/>
              <a:t> d’aide à la décision : Qualinca</a:t>
            </a:r>
          </a:p>
          <a:p>
            <a:r>
              <a:rPr lang="fr-FR" baseline="0" dirty="0" smtClean="0"/>
              <a:t>Aide mais aussi détection d’anomalies =&gt; nouvelles corrections notamment de doublons ou de mauvais liens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7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 de données liées nécessite confiance et en retour fiabilité et enrichissement</a:t>
            </a:r>
            <a:r>
              <a:rPr lang="fr-FR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 liens réalisés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AEDA7D-82F1-4055-B404-545805E3663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836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Aujourd’hui </a:t>
            </a:r>
            <a:r>
              <a:rPr lang="fr-FR" dirty="0" err="1" smtClean="0"/>
              <a:t>AlgoLiens</a:t>
            </a:r>
            <a:r>
              <a:rPr lang="fr-FR" dirty="0" smtClean="0"/>
              <a:t> Sudoc,</a:t>
            </a:r>
          </a:p>
          <a:p>
            <a:r>
              <a:rPr lang="fr-FR" dirty="0" smtClean="0"/>
              <a:t>Demain</a:t>
            </a:r>
            <a:r>
              <a:rPr lang="fr-FR" baseline="0" dirty="0" smtClean="0"/>
              <a:t> Calames : réflexion à propos d’</a:t>
            </a:r>
            <a:r>
              <a:rPr lang="fr-FR" baseline="0" dirty="0" err="1" smtClean="0"/>
              <a:t>AlgoLiens</a:t>
            </a:r>
            <a:r>
              <a:rPr lang="fr-FR" baseline="0" dirty="0" smtClean="0"/>
              <a:t> Calames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936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AlgoLiens</a:t>
            </a:r>
            <a:r>
              <a:rPr lang="fr-FR" dirty="0" smtClean="0"/>
              <a:t> V.2 = les zones</a:t>
            </a:r>
            <a:r>
              <a:rPr lang="fr-FR" baseline="0" dirty="0" smtClean="0"/>
              <a:t> 4XX</a:t>
            </a:r>
            <a:r>
              <a:rPr lang="fr-FR" dirty="0" smtClean="0"/>
              <a:t> </a:t>
            </a:r>
          </a:p>
          <a:p>
            <a:r>
              <a:rPr lang="fr-FR" dirty="0" smtClean="0"/>
              <a:t>+</a:t>
            </a:r>
          </a:p>
          <a:p>
            <a:r>
              <a:rPr lang="fr-FR" dirty="0" smtClean="0"/>
              <a:t>Vos retours sur l’outil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896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Pas de test de cohérence des notices.</a:t>
            </a:r>
          </a:p>
          <a:p>
            <a:r>
              <a:rPr lang="fr-FR" dirty="0" smtClean="0"/>
              <a:t>Volonté de se concentrer sur les liens.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2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pPr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moodle.abes.f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/www.idref.fr/AlgoLiens?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documentation.abes.fr/sudoc/manuels/controle_bibliographique/algoliens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Bf1yWmG97Qd3XYm5FVBInxnDBKLD36pdGgySUspHPsk/edit?usp=sharin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err="1">
                <a:solidFill>
                  <a:srgbClr val="1E2B62"/>
                </a:solidFill>
              </a:rPr>
              <a:t>AlgoLiens</a:t>
            </a:r>
            <a:r>
              <a:rPr lang="fr-FR" b="1" dirty="0">
                <a:solidFill>
                  <a:srgbClr val="1E2B62"/>
                </a:solidFill>
              </a:rPr>
              <a:t> : un nouveau service de "détection d'absence de liens </a:t>
            </a:r>
            <a:r>
              <a:rPr lang="fr-FR" b="1" dirty="0" smtClean="0">
                <a:solidFill>
                  <a:srgbClr val="1E2B62"/>
                </a:solidFill>
              </a:rPr>
              <a:t>5XX, 60X 7XX dans </a:t>
            </a:r>
            <a:r>
              <a:rPr lang="fr-FR" b="1" dirty="0">
                <a:solidFill>
                  <a:srgbClr val="1E2B62"/>
                </a:solidFill>
              </a:rPr>
              <a:t>les notices" pour les catalogueurs du </a:t>
            </a:r>
            <a:r>
              <a:rPr lang="fr-FR" b="1" dirty="0" err="1">
                <a:solidFill>
                  <a:srgbClr val="1E2B62"/>
                </a:solidFill>
              </a:rPr>
              <a:t>Sudoc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3140968"/>
            <a:ext cx="40324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/>
              <a:t>Formation pour la prise en main d'</a:t>
            </a:r>
            <a:r>
              <a:rPr lang="fr-FR" sz="1600" dirty="0" err="1"/>
              <a:t>AlgoLiens</a:t>
            </a:r>
            <a:r>
              <a:rPr lang="fr-FR" sz="1600" dirty="0"/>
              <a:t>, générateur de rapports d’absence de liens dans les zones de lien du </a:t>
            </a:r>
            <a:r>
              <a:rPr lang="fr-FR" sz="1600" dirty="0" err="1"/>
              <a:t>Sudoc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Correspondant Autorité</a:t>
            </a:r>
          </a:p>
          <a:p>
            <a:r>
              <a:rPr lang="fr-FR" sz="1600" dirty="0" smtClean="0"/>
              <a:t>Correspondant catalogage</a:t>
            </a:r>
          </a:p>
          <a:p>
            <a:r>
              <a:rPr lang="fr-FR" sz="1600" dirty="0" smtClean="0"/>
              <a:t>Coordinateur </a:t>
            </a:r>
            <a:r>
              <a:rPr lang="fr-FR" sz="1600" dirty="0" err="1" smtClean="0"/>
              <a:t>Sudoc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/>
              <a:t>François Mistral, responsable </a:t>
            </a:r>
            <a:r>
              <a:rPr lang="fr-FR" sz="1600" dirty="0" err="1"/>
              <a:t>IdRef</a:t>
            </a:r>
            <a:r>
              <a:rPr lang="fr-FR" sz="1600" dirty="0"/>
              <a:t>-Autorités</a:t>
            </a:r>
          </a:p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modérateur : Raphaëlle Poveda, service formation et documentation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5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7950447" y="2724990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dre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9" t="-1891" r="30489" b="1891"/>
          <a:stretch/>
        </p:blipFill>
        <p:spPr bwMode="auto">
          <a:xfrm>
            <a:off x="7263321" y="2967087"/>
            <a:ext cx="720080" cy="92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7" y="3657382"/>
            <a:ext cx="1209611" cy="63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6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6699" y="26064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Fonctionnement d’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AlgoLiens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052" y="1556792"/>
            <a:ext cx="8016380" cy="504056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sz="3000" dirty="0" smtClean="0"/>
              <a:t>Un programme scanne toutes les notices bibliographiques et d’autorité du Sudoc modifiées dans la journée et enchaine une série de tests sur les zones de liens :</a:t>
            </a:r>
          </a:p>
          <a:p>
            <a:pPr lvl="1">
              <a:defRPr/>
            </a:pPr>
            <a:r>
              <a:rPr lang="fr-FR" sz="2400" dirty="0" smtClean="0"/>
              <a:t>A 5XX</a:t>
            </a:r>
          </a:p>
          <a:p>
            <a:pPr lvl="1">
              <a:defRPr/>
            </a:pPr>
            <a:r>
              <a:rPr lang="fr-FR" sz="2400" dirty="0" smtClean="0"/>
              <a:t>B 500, 60X et 7XX</a:t>
            </a:r>
          </a:p>
          <a:p>
            <a:pPr lvl="1">
              <a:defRPr/>
            </a:pPr>
            <a:endParaRPr lang="fr-FR" sz="2400" dirty="0" smtClean="0"/>
          </a:p>
          <a:p>
            <a:pPr lvl="1">
              <a:defRPr/>
            </a:pPr>
            <a:endParaRPr lang="fr-FR" sz="2400" dirty="0"/>
          </a:p>
          <a:p>
            <a:pPr>
              <a:defRPr/>
            </a:pPr>
            <a:r>
              <a:rPr lang="fr-FR" sz="3000" dirty="0" smtClean="0"/>
              <a:t>4 exceptions :</a:t>
            </a:r>
          </a:p>
          <a:p>
            <a:pPr lvl="1">
              <a:defRPr/>
            </a:pPr>
            <a:r>
              <a:rPr lang="fr-FR" sz="2400" dirty="0" smtClean="0"/>
              <a:t>Notices de </a:t>
            </a:r>
            <a:r>
              <a:rPr lang="fr-FR" sz="2400" dirty="0" smtClean="0">
                <a:solidFill>
                  <a:srgbClr val="7030A0"/>
                </a:solidFill>
              </a:rPr>
              <a:t>RCR</a:t>
            </a:r>
          </a:p>
          <a:p>
            <a:pPr lvl="1">
              <a:defRPr/>
            </a:pPr>
            <a:r>
              <a:rPr lang="fr-FR" sz="2400" dirty="0" smtClean="0"/>
              <a:t>Indexation avec </a:t>
            </a:r>
            <a:r>
              <a:rPr lang="fr-FR" sz="2400" dirty="0" smtClean="0">
                <a:solidFill>
                  <a:srgbClr val="7030A0"/>
                </a:solidFill>
              </a:rPr>
              <a:t>$2mesh </a:t>
            </a:r>
            <a:r>
              <a:rPr lang="fr-FR" sz="2400" dirty="0" smtClean="0"/>
              <a:t>ou </a:t>
            </a:r>
            <a:r>
              <a:rPr lang="fr-FR" sz="2400" dirty="0" smtClean="0">
                <a:solidFill>
                  <a:srgbClr val="7030A0"/>
                </a:solidFill>
              </a:rPr>
              <a:t>$2lc</a:t>
            </a:r>
          </a:p>
          <a:p>
            <a:pPr lvl="1">
              <a:defRPr/>
            </a:pPr>
            <a:r>
              <a:rPr lang="fr-FR" sz="2400" dirty="0" smtClean="0"/>
              <a:t>Niveau bibliographique </a:t>
            </a:r>
            <a:r>
              <a:rPr lang="fr-FR" sz="2400" dirty="0" smtClean="0">
                <a:solidFill>
                  <a:srgbClr val="7030A0"/>
                </a:solidFill>
              </a:rPr>
              <a:t>0</a:t>
            </a:r>
          </a:p>
          <a:p>
            <a:pPr lvl="1">
              <a:defRPr/>
            </a:pPr>
            <a:r>
              <a:rPr lang="fr-FR" sz="2400" dirty="0" smtClean="0"/>
              <a:t>Zones </a:t>
            </a:r>
            <a:r>
              <a:rPr lang="fr-FR" sz="2400" dirty="0" smtClean="0">
                <a:solidFill>
                  <a:srgbClr val="7030A0"/>
                </a:solidFill>
              </a:rPr>
              <a:t>4XX</a:t>
            </a:r>
          </a:p>
          <a:p>
            <a:pPr lvl="1">
              <a:defRPr/>
            </a:pPr>
            <a:endParaRPr lang="fr-FR" sz="2400" dirty="0"/>
          </a:p>
          <a:p>
            <a:pPr marL="457200" lvl="1" indent="0">
              <a:buNone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Le test / les tests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 TEST = absence de liens dans une zone de liens</a:t>
            </a:r>
          </a:p>
          <a:p>
            <a:endParaRPr lang="fr-FR" sz="2400" dirty="0"/>
          </a:p>
          <a:p>
            <a:r>
              <a:rPr lang="fr-FR" sz="2400" dirty="0" smtClean="0"/>
              <a:t>Les TESTS = de nombreux filtres </a:t>
            </a:r>
          </a:p>
          <a:p>
            <a:pPr lvl="1"/>
            <a:r>
              <a:rPr lang="fr-FR" sz="2000" dirty="0" smtClean="0"/>
              <a:t>Sur les ILN</a:t>
            </a:r>
          </a:p>
          <a:p>
            <a:pPr lvl="1"/>
            <a:r>
              <a:rPr lang="fr-FR" sz="2000" dirty="0" smtClean="0"/>
              <a:t>Sur les RCR</a:t>
            </a:r>
          </a:p>
          <a:p>
            <a:pPr lvl="1"/>
            <a:r>
              <a:rPr lang="fr-FR" sz="2000" dirty="0" smtClean="0"/>
              <a:t>Sur les types de documents</a:t>
            </a:r>
          </a:p>
          <a:p>
            <a:pPr lvl="1"/>
            <a:r>
              <a:rPr lang="fr-FR" sz="2000" dirty="0" smtClean="0"/>
              <a:t>Sur chacune des zones de liens</a:t>
            </a:r>
          </a:p>
          <a:p>
            <a:pPr lvl="1"/>
            <a:r>
              <a:rPr lang="fr-FR" sz="2000" dirty="0" smtClean="0"/>
              <a:t>Sur les blocs A5XX, B60X, B70X, B71X et B72X</a:t>
            </a:r>
          </a:p>
          <a:p>
            <a:pPr lvl="1"/>
            <a:r>
              <a:rPr lang="fr-FR" sz="2000" dirty="0" smtClean="0"/>
              <a:t>Sur les </a:t>
            </a:r>
            <a:r>
              <a:rPr lang="fr-FR" sz="2000" dirty="0" err="1" smtClean="0"/>
              <a:t>unicas</a:t>
            </a:r>
            <a:endParaRPr lang="fr-FR" sz="2000" dirty="0" smtClean="0"/>
          </a:p>
          <a:p>
            <a:pPr lvl="1"/>
            <a:r>
              <a:rPr lang="fr-FR" sz="2000" dirty="0" smtClean="0"/>
              <a:t>Sur la date de création de la notice</a:t>
            </a:r>
          </a:p>
          <a:p>
            <a:pPr marL="457200" lvl="1" indent="0">
              <a:buNone/>
            </a:pP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 dynamique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Principes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manipulation : une url dans un navigateur</a:t>
            </a:r>
          </a:p>
          <a:p>
            <a:pPr lvl="1"/>
            <a:r>
              <a:rPr lang="fr-FR" dirty="0" smtClean="0"/>
              <a:t>Au préalable, passer des paramètres dans l’url pour personnaliser la requête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Le résultat : un fichier .csv</a:t>
            </a:r>
          </a:p>
          <a:p>
            <a:pPr lvl="1"/>
            <a:r>
              <a:rPr lang="fr-FR" dirty="0" smtClean="0"/>
              <a:t>À enregistrer en local sur son poste</a:t>
            </a:r>
          </a:p>
          <a:p>
            <a:pPr lvl="1"/>
            <a:r>
              <a:rPr lang="fr-FR" dirty="0" smtClean="0"/>
              <a:t>À modifier comme on veut (tri..)</a:t>
            </a:r>
          </a:p>
          <a:p>
            <a:pPr lvl="1"/>
            <a:r>
              <a:rPr lang="fr-FR" dirty="0" smtClean="0"/>
              <a:t>Pour servir de feuille de route pour des corrections à faire dans WinIBW / IdRef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d’un rapport dynamique (1/3)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7" y="2204864"/>
            <a:ext cx="8895965" cy="2362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713782"/>
            <a:ext cx="7776864" cy="68197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d’un rapport dynamique (2/3)</a:t>
            </a:r>
            <a:endParaRPr lang="fr-FR" dirty="0"/>
          </a:p>
        </p:txBody>
      </p:sp>
      <p:sp>
        <p:nvSpPr>
          <p:cNvPr id="6" name="Légende encadrée 2 5"/>
          <p:cNvSpPr/>
          <p:nvPr/>
        </p:nvSpPr>
        <p:spPr>
          <a:xfrm>
            <a:off x="683568" y="1484784"/>
            <a:ext cx="6336704" cy="360040"/>
          </a:xfrm>
          <a:prstGeom prst="borderCallout2">
            <a:avLst>
              <a:gd name="adj1" fmla="val 18750"/>
              <a:gd name="adj2" fmla="val -157"/>
              <a:gd name="adj3" fmla="val 24436"/>
              <a:gd name="adj4" fmla="val -5417"/>
              <a:gd name="adj5" fmla="val 370262"/>
              <a:gd name="adj6" fmla="val -54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Date et heure de génération du rapport dynamique</a:t>
            </a:r>
            <a:endParaRPr lang="fr-FR" dirty="0"/>
          </a:p>
        </p:txBody>
      </p:sp>
      <p:sp>
        <p:nvSpPr>
          <p:cNvPr id="8" name="Légende encadrée 2 7"/>
          <p:cNvSpPr/>
          <p:nvPr/>
        </p:nvSpPr>
        <p:spPr>
          <a:xfrm>
            <a:off x="971600" y="2060848"/>
            <a:ext cx="6336704" cy="360040"/>
          </a:xfrm>
          <a:prstGeom prst="borderCallout2">
            <a:avLst>
              <a:gd name="adj1" fmla="val 26332"/>
              <a:gd name="adj2" fmla="val 274"/>
              <a:gd name="adj3" fmla="val 24436"/>
              <a:gd name="adj4" fmla="val -5417"/>
              <a:gd name="adj5" fmla="val 267914"/>
              <a:gd name="adj6" fmla="val -54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url de génération du rapport dynamique</a:t>
            </a:r>
            <a:endParaRPr lang="fr-FR" dirty="0"/>
          </a:p>
        </p:txBody>
      </p:sp>
      <p:sp>
        <p:nvSpPr>
          <p:cNvPr id="9" name="Légende encadrée 2 8"/>
          <p:cNvSpPr/>
          <p:nvPr/>
        </p:nvSpPr>
        <p:spPr>
          <a:xfrm>
            <a:off x="683568" y="3717032"/>
            <a:ext cx="7704856" cy="432048"/>
          </a:xfrm>
          <a:prstGeom prst="borderCallout2">
            <a:avLst>
              <a:gd name="adj1" fmla="val 47179"/>
              <a:gd name="adj2" fmla="val -8"/>
              <a:gd name="adj3" fmla="val 42441"/>
              <a:gd name="adj4" fmla="val -3205"/>
              <a:gd name="adj5" fmla="val -91246"/>
              <a:gd name="adj6" fmla="val -3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Intitulés des colonnes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19672" y="5280837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rapport a une durée de vie de 24h car le programme d’analyse des données du Sudoc tourne chaque nuit.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085184"/>
            <a:ext cx="986790" cy="102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d’un rapport dynamique (3/3)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15616" y="5383798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rapport dynamique peut être retravaillé dans un tableur 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ajout / suppression de colonnes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tri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mise en forme…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12" y="1268760"/>
            <a:ext cx="7833576" cy="4115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Comprendre le fonctionnement du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webservice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AlgoLiens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Appeler le WS par url	</a:t>
            </a:r>
            <a:r>
              <a:rPr lang="fr-FR" sz="2800" dirty="0" smtClean="0"/>
              <a:t>				</a:t>
            </a:r>
            <a:r>
              <a:rPr lang="fr-FR" sz="2400" dirty="0" smtClean="0">
                <a:hlinkClick r:id="rId3" action="ppaction://hlinkfile"/>
              </a:rPr>
              <a:t>http://www.idref.fr/AlgoLiens?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À compléter par des paramètres</a:t>
            </a:r>
          </a:p>
          <a:p>
            <a:pPr lvl="1"/>
            <a:r>
              <a:rPr lang="fr-FR" sz="2400" dirty="0" smtClean="0"/>
              <a:t>rechercher par zones de liens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&amp;code=</a:t>
            </a:r>
          </a:p>
          <a:p>
            <a:pPr lvl="1"/>
            <a:r>
              <a:rPr lang="fr-FR" sz="2400" dirty="0" smtClean="0"/>
              <a:t>rechercher à partir d’un jour </a:t>
            </a:r>
            <a:r>
              <a:rPr lang="fr-FR" sz="2400" b="1" dirty="0" smtClean="0">
                <a:solidFill>
                  <a:srgbClr val="FF0000"/>
                </a:solidFill>
              </a:rPr>
              <a:t>&amp;date=</a:t>
            </a:r>
          </a:p>
          <a:p>
            <a:pPr lvl="1"/>
            <a:r>
              <a:rPr lang="fr-FR" sz="2400" dirty="0"/>
              <a:t>rechercher par type de document </a:t>
            </a:r>
            <a:r>
              <a:rPr lang="fr-FR" sz="2400" b="1" dirty="0">
                <a:solidFill>
                  <a:srgbClr val="FFC000"/>
                </a:solidFill>
              </a:rPr>
              <a:t>&amp;</a:t>
            </a:r>
            <a:r>
              <a:rPr lang="fr-FR" sz="2400" b="1" dirty="0" err="1">
                <a:solidFill>
                  <a:srgbClr val="FFC000"/>
                </a:solidFill>
              </a:rPr>
              <a:t>typdoc</a:t>
            </a:r>
            <a:r>
              <a:rPr lang="fr-FR" sz="2400" b="1" dirty="0" smtClean="0">
                <a:solidFill>
                  <a:srgbClr val="FFC000"/>
                </a:solidFill>
              </a:rPr>
              <a:t>=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lvl="1"/>
            <a:r>
              <a:rPr lang="fr-FR" sz="2400" dirty="0" smtClean="0"/>
              <a:t>rechercher les notices d’un établissement  </a:t>
            </a:r>
            <a:r>
              <a:rPr lang="fr-FR" sz="2400" b="1" dirty="0">
                <a:solidFill>
                  <a:srgbClr val="08BEB5"/>
                </a:solidFill>
              </a:rPr>
              <a:t>&amp;</a:t>
            </a:r>
            <a:r>
              <a:rPr lang="fr-FR" sz="2400" b="1" dirty="0" err="1">
                <a:solidFill>
                  <a:srgbClr val="08BEB5"/>
                </a:solidFill>
              </a:rPr>
              <a:t>iln</a:t>
            </a:r>
            <a:r>
              <a:rPr lang="fr-FR" sz="2400" b="1" dirty="0">
                <a:solidFill>
                  <a:srgbClr val="08BEB5"/>
                </a:solidFill>
              </a:rPr>
              <a:t>= </a:t>
            </a:r>
            <a:r>
              <a:rPr lang="fr-FR" sz="2400" dirty="0" smtClean="0"/>
              <a:t>ou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08BEB5"/>
                </a:solidFill>
              </a:rPr>
              <a:t>&amp;</a:t>
            </a:r>
            <a:r>
              <a:rPr lang="fr-FR" sz="2400" b="1" dirty="0" err="1">
                <a:solidFill>
                  <a:srgbClr val="08BEB5"/>
                </a:solidFill>
              </a:rPr>
              <a:t>rcr</a:t>
            </a:r>
            <a:r>
              <a:rPr lang="fr-FR" sz="2400" b="1" dirty="0" smtClean="0">
                <a:solidFill>
                  <a:srgbClr val="08BEB5"/>
                </a:solidFill>
              </a:rPr>
              <a:t>=</a:t>
            </a:r>
          </a:p>
          <a:p>
            <a:pPr lvl="1"/>
            <a:r>
              <a:rPr lang="fr-FR" sz="2400" dirty="0" smtClean="0"/>
              <a:t>rechercher les </a:t>
            </a:r>
            <a:r>
              <a:rPr lang="fr-FR" sz="2400" dirty="0" err="1" smtClean="0"/>
              <a:t>unicas</a:t>
            </a:r>
            <a:r>
              <a:rPr lang="fr-FR" sz="2400" dirty="0" smtClean="0"/>
              <a:t> </a:t>
            </a:r>
            <a:r>
              <a:rPr lang="fr-FR" sz="2400" b="1" dirty="0">
                <a:solidFill>
                  <a:srgbClr val="92D050"/>
                </a:solidFill>
              </a:rPr>
              <a:t>&amp;</a:t>
            </a:r>
            <a:r>
              <a:rPr lang="fr-FR" sz="2400" b="1" dirty="0" err="1">
                <a:solidFill>
                  <a:srgbClr val="92D050"/>
                </a:solidFill>
              </a:rPr>
              <a:t>unica</a:t>
            </a:r>
            <a:r>
              <a:rPr lang="fr-FR" sz="2400" b="1" dirty="0">
                <a:solidFill>
                  <a:srgbClr val="92D050"/>
                </a:solidFill>
              </a:rPr>
              <a:t>=</a:t>
            </a:r>
            <a:r>
              <a:rPr lang="fr-FR" sz="2400" b="1" dirty="0" err="1">
                <a:solidFill>
                  <a:srgbClr val="92D050"/>
                </a:solidFill>
              </a:rPr>
              <a:t>rcr</a:t>
            </a:r>
            <a:r>
              <a:rPr lang="fr-FR" sz="2400" b="1" dirty="0">
                <a:solidFill>
                  <a:srgbClr val="92D050"/>
                </a:solidFill>
              </a:rPr>
              <a:t> </a:t>
            </a:r>
            <a:r>
              <a:rPr lang="fr-FR" sz="2400" dirty="0"/>
              <a:t>ou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92D050"/>
                </a:solidFill>
              </a:rPr>
              <a:t>&amp;</a:t>
            </a:r>
            <a:r>
              <a:rPr lang="fr-FR" sz="2400" b="1" dirty="0" err="1">
                <a:solidFill>
                  <a:srgbClr val="92D050"/>
                </a:solidFill>
              </a:rPr>
              <a:t>unica</a:t>
            </a:r>
            <a:r>
              <a:rPr lang="fr-FR" sz="2400" b="1" dirty="0">
                <a:solidFill>
                  <a:srgbClr val="92D050"/>
                </a:solidFill>
              </a:rPr>
              <a:t>=</a:t>
            </a:r>
            <a:r>
              <a:rPr lang="fr-FR" sz="2400" b="1" dirty="0" err="1">
                <a:solidFill>
                  <a:srgbClr val="92D050"/>
                </a:solidFill>
              </a:rPr>
              <a:t>iln</a:t>
            </a:r>
            <a:r>
              <a:rPr lang="fr-FR" sz="2400" b="1">
                <a:solidFill>
                  <a:srgbClr val="92D050"/>
                </a:solidFill>
              </a:rPr>
              <a:t> </a:t>
            </a:r>
            <a:endParaRPr lang="fr-FR" sz="2400" b="1" smtClean="0">
              <a:solidFill>
                <a:srgbClr val="92D050"/>
              </a:solidFill>
            </a:endParaRPr>
          </a:p>
          <a:p>
            <a:pPr lvl="1"/>
            <a:endParaRPr lang="fr-FR" sz="2400" b="1" dirty="0">
              <a:solidFill>
                <a:srgbClr val="92D050"/>
              </a:solidFill>
              <a:hlinkClick r:id="rId3" action="ppaction://hlinkfile"/>
            </a:endParaRPr>
          </a:p>
          <a:p>
            <a:pPr marL="514350" indent="-457200"/>
            <a:r>
              <a:rPr lang="fr-FR" sz="2400" dirty="0" smtClean="0"/>
              <a:t>Exemple</a:t>
            </a:r>
            <a:endParaRPr lang="fr-FR" sz="2400" dirty="0" smtClean="0">
              <a:hlinkClick r:id="rId3" action="ppaction://hlinkfile"/>
            </a:endParaRPr>
          </a:p>
          <a:p>
            <a:pPr marL="57150" indent="0">
              <a:buNone/>
            </a:pPr>
            <a:r>
              <a:rPr lang="fr-FR" sz="1800" dirty="0" smtClean="0">
                <a:hlinkClick r:id="rId3" action="ppaction://hlinkfile"/>
              </a:rPr>
              <a:t>http://www.idref.fr/AlgoLiens?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&amp;code=xxx</a:t>
            </a:r>
            <a:r>
              <a:rPr lang="fr-FR" sz="2000" b="1" dirty="0" smtClean="0">
                <a:solidFill>
                  <a:srgbClr val="FF0000"/>
                </a:solidFill>
              </a:rPr>
              <a:t>&amp;date=xxxxxxxx</a:t>
            </a:r>
            <a:r>
              <a:rPr lang="fr-FR" sz="2000" b="1" dirty="0" smtClean="0">
                <a:solidFill>
                  <a:srgbClr val="FFC000"/>
                </a:solidFill>
              </a:rPr>
              <a:t>&amp;typdoc=Xx</a:t>
            </a:r>
            <a:r>
              <a:rPr lang="fr-FR" sz="2000" b="1" dirty="0" smtClean="0">
                <a:solidFill>
                  <a:srgbClr val="08BEB5"/>
                </a:solidFill>
              </a:rPr>
              <a:t>&amp;iln=x</a:t>
            </a:r>
            <a:r>
              <a:rPr lang="fr-FR" sz="2000" b="1" dirty="0" smtClean="0">
                <a:solidFill>
                  <a:srgbClr val="92D050"/>
                </a:solidFill>
              </a:rPr>
              <a:t>&amp;unica=rcr </a:t>
            </a:r>
            <a:endParaRPr lang="fr-FR" sz="2000" b="1" dirty="0" smtClean="0">
              <a:solidFill>
                <a:srgbClr val="FFC000"/>
              </a:solidFill>
            </a:endParaRPr>
          </a:p>
          <a:p>
            <a:pPr marL="457200" lvl="1" indent="0">
              <a:buNone/>
            </a:pPr>
            <a:endParaRPr lang="fr-FR" sz="24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manuel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Se reporter à la documentation : </a:t>
            </a:r>
            <a:r>
              <a:rPr lang="fr-FR" dirty="0">
                <a:hlinkClick r:id="rId2"/>
              </a:rPr>
              <a:t>http://documentation.abes.fr/sudoc/manuels/controle_bibliographique/algoliens/index.html</a:t>
            </a:r>
            <a:endParaRPr lang="fr-FR" dirty="0"/>
          </a:p>
          <a:p>
            <a:r>
              <a:rPr lang="fr-FR" dirty="0" smtClean="0"/>
              <a:t>Accessible depuis la page Manuel du GM :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368151"/>
            <a:ext cx="2114550" cy="1933575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3059832" y="5877272"/>
            <a:ext cx="1152128" cy="248891"/>
          </a:xfrm>
          <a:prstGeom prst="ellipse">
            <a:avLst/>
          </a:prstGeom>
          <a:solidFill>
            <a:schemeClr val="accent1">
              <a:alpha val="0"/>
            </a:schemeClr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821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Télécharger le fichier .csv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/>
          </a:bodyPr>
          <a:lstStyle/>
          <a:p>
            <a:r>
              <a:rPr lang="fr-FR" dirty="0" smtClean="0"/>
              <a:t>Le téléchargement du fichier peut se faire différemment selon la configuration de l’ordinateur et du navigateur que vous utilisez.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Attention au « 0……… » liminaire des PPN !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Le contexte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L’algorithme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 dynamique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un chantier de correction</a:t>
            </a:r>
          </a:p>
        </p:txBody>
      </p:sp>
    </p:spTree>
    <p:extLst>
      <p:ext uri="{BB962C8B-B14F-4D97-AF65-F5344CB8AC3E}">
        <p14:creationId xmlns:p14="http://schemas.microsoft.com/office/powerpoint/2010/main" val="31328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: Chrome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En bas du navigateur, à gauche et à droite</a:t>
            </a: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509120"/>
            <a:ext cx="4423410" cy="634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272" y="4509120"/>
            <a:ext cx="2821538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: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Firefox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Un pop-up qui propose le programme grâce auquel on peut ouvrir le fichier .csv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636912"/>
            <a:ext cx="421005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: Internet Explorer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Un pop-up qui propose le programme grâce auquel on peut ouvrir le fichier .csv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852936"/>
            <a:ext cx="3990975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Exemple : Safari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Dans une fenêtre téléchargements, un pop-up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2457450"/>
            <a:ext cx="46863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DEMO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un chantier de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correctioN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Quelques conseils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472608"/>
          </a:xfrm>
        </p:spPr>
        <p:txBody>
          <a:bodyPr>
            <a:normAutofit fontScale="92500" lnSpcReduction="20000"/>
          </a:bodyPr>
          <a:lstStyle/>
          <a:p>
            <a:r>
              <a:rPr lang="fr-FR" sz="2800" dirty="0" smtClean="0"/>
              <a:t>Commencez par traiter les anomalies à votre échelle </a:t>
            </a:r>
          </a:p>
          <a:p>
            <a:pPr lvl="1"/>
            <a:r>
              <a:rPr lang="fr-FR" sz="2400" dirty="0" smtClean="0"/>
              <a:t>votre établissement, </a:t>
            </a:r>
          </a:p>
          <a:p>
            <a:pPr lvl="1"/>
            <a:r>
              <a:rPr lang="fr-FR" sz="2400" dirty="0" smtClean="0"/>
              <a:t>vos </a:t>
            </a:r>
            <a:r>
              <a:rPr lang="fr-FR" sz="2400" dirty="0" err="1" smtClean="0"/>
              <a:t>unicas</a:t>
            </a:r>
            <a:r>
              <a:rPr lang="fr-FR" sz="2400" dirty="0" smtClean="0"/>
              <a:t>, </a:t>
            </a:r>
          </a:p>
          <a:p>
            <a:pPr lvl="1"/>
            <a:r>
              <a:rPr lang="fr-FR" sz="2400" dirty="0" smtClean="0"/>
              <a:t>un type de document,</a:t>
            </a:r>
          </a:p>
          <a:p>
            <a:pPr lvl="1"/>
            <a:r>
              <a:rPr lang="fr-FR" sz="2400" dirty="0" smtClean="0"/>
              <a:t>etc.</a:t>
            </a:r>
          </a:p>
          <a:p>
            <a:pPr lvl="1"/>
            <a:endParaRPr lang="fr-FR" sz="2400" dirty="0" smtClean="0"/>
          </a:p>
          <a:p>
            <a:r>
              <a:rPr lang="fr-FR" sz="2800" dirty="0" smtClean="0"/>
              <a:t>Quand vous modifiez une notice, ne vous contentez pas de corriger strictement selon le rapport </a:t>
            </a:r>
          </a:p>
          <a:p>
            <a:pPr lvl="1"/>
            <a:r>
              <a:rPr lang="fr-FR" sz="2400" dirty="0"/>
              <a:t>relecture globale de la notice</a:t>
            </a:r>
          </a:p>
          <a:p>
            <a:pPr lvl="1"/>
            <a:r>
              <a:rPr lang="fr-FR" sz="2400" dirty="0" smtClean="0"/>
              <a:t>complétude et exactitude des données</a:t>
            </a:r>
          </a:p>
          <a:p>
            <a:pPr lvl="1"/>
            <a:endParaRPr lang="fr-FR" sz="2400" dirty="0" smtClean="0"/>
          </a:p>
          <a:p>
            <a:r>
              <a:rPr lang="fr-FR" sz="2800" dirty="0" smtClean="0"/>
              <a:t>Vous pouvez informer l’ABES de l’avancée de vos corrections et nous solliciter pour :</a:t>
            </a:r>
          </a:p>
          <a:p>
            <a:pPr lvl="1"/>
            <a:r>
              <a:rPr lang="fr-FR" sz="2400" dirty="0" smtClean="0"/>
              <a:t>de l’accompagnement technique</a:t>
            </a:r>
          </a:p>
          <a:p>
            <a:pPr lvl="1"/>
            <a:r>
              <a:rPr lang="fr-FR" sz="2400" dirty="0"/>
              <a:t>d</a:t>
            </a:r>
            <a:r>
              <a:rPr lang="fr-FR" sz="2400" dirty="0" smtClean="0"/>
              <a:t>e l’accompagnement de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Ventilation des </a:t>
            </a:r>
            <a:r>
              <a:rPr lang="fr-FR" dirty="0" err="1">
                <a:solidFill>
                  <a:schemeClr val="accent3">
                    <a:lumMod val="75000"/>
                  </a:schemeClr>
                </a:solidFill>
              </a:rPr>
              <a:t>unicas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par ILN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Tableau de bord et visualisation</a:t>
            </a:r>
          </a:p>
          <a:p>
            <a:pPr marL="0" indent="0">
              <a:buNone/>
            </a:pPr>
            <a:r>
              <a:rPr lang="fr-FR" dirty="0" smtClean="0">
                <a:hlinkClick r:id="rId3"/>
              </a:rPr>
              <a:t>https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docs.google.com/spreadsheets/d/1Bf1yWmG97Qd3XYm5FVBInxnDBKLD36pdGgySUspHPsk/edit?usp=sharing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8826" y="1340768"/>
            <a:ext cx="4866348" cy="313462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05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é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é</a:t>
            </a:r>
          </a:p>
        </p:txBody>
      </p:sp>
      <p:sp>
        <p:nvSpPr>
          <p:cNvPr id="54275" name="Espace réservé du contenu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257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z="2400" dirty="0" smtClean="0"/>
              <a:t>Toutes les zones de liens des notices (biblio &amp; autorité) du Sudoc ont vocation à être liées.</a:t>
            </a:r>
          </a:p>
          <a:p>
            <a:pPr eaLnBrk="1" hangingPunct="1"/>
            <a:endParaRPr lang="fr-FR" sz="1100" dirty="0" smtClean="0"/>
          </a:p>
          <a:p>
            <a:pPr eaLnBrk="1" hangingPunct="1"/>
            <a:r>
              <a:rPr lang="fr-FR" sz="2400" dirty="0" smtClean="0"/>
              <a:t>Le niveau de qualité du catalogue est une fonction croissante du nombre et de la fiabilité de ces liens.</a:t>
            </a:r>
          </a:p>
          <a:p>
            <a:pPr eaLnBrk="1" hangingPunct="1"/>
            <a:endParaRPr lang="fr-FR" sz="1100" dirty="0" smtClean="0"/>
          </a:p>
          <a:p>
            <a:pPr eaLnBrk="1" hangingPunct="1"/>
            <a:r>
              <a:rPr lang="fr-FR" sz="2400" dirty="0" smtClean="0"/>
              <a:t>L’ABES met à disposition des établissements dans un rapport dynamique les listes de PPN concernés et suggère les interventions à faire.</a:t>
            </a:r>
          </a:p>
          <a:p>
            <a:pPr eaLnBrk="1" hangingPunct="1"/>
            <a:endParaRPr lang="fr-FR" sz="1100" dirty="0" smtClean="0"/>
          </a:p>
          <a:p>
            <a:pPr eaLnBrk="1" hangingPunct="1"/>
            <a:r>
              <a:rPr lang="fr-FR" sz="2400" dirty="0" smtClean="0"/>
              <a:t>Les rapports dynamiques sont générés à partir d’un </a:t>
            </a:r>
            <a:r>
              <a:rPr lang="fr-FR" sz="2400" dirty="0" err="1" smtClean="0"/>
              <a:t>webservice</a:t>
            </a:r>
            <a:r>
              <a:rPr lang="fr-FR" sz="2400" dirty="0" smtClean="0"/>
              <a:t> </a:t>
            </a:r>
            <a:r>
              <a:rPr lang="fr-FR" sz="2400" dirty="0" err="1" smtClean="0"/>
              <a:t>AlgoLiens</a:t>
            </a:r>
            <a:r>
              <a:rPr lang="fr-FR" sz="2400" dirty="0" smtClean="0"/>
              <a:t>, dont l’url peut être paramétrée.</a:t>
            </a:r>
          </a:p>
          <a:p>
            <a:pPr eaLnBrk="1" hangingPunct="1"/>
            <a:endParaRPr lang="fr-FR" sz="1100" dirty="0" smtClean="0"/>
          </a:p>
          <a:p>
            <a:pPr eaLnBrk="1" hangingPunct="1"/>
            <a:r>
              <a:rPr lang="fr-FR" sz="2400" dirty="0" smtClean="0"/>
              <a:t>L’ABES vous laisse libre d’organiser le travail de correction comme vous l’entendez.</a:t>
            </a:r>
            <a:r>
              <a:rPr lang="fr-FR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solidFill>
                  <a:schemeClr val="bg2">
                    <a:lumMod val="25000"/>
                  </a:schemeClr>
                </a:solidFill>
              </a:rPr>
              <a:t>RAppel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du contexte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3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Qualité du catalogue</a:t>
            </a:r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76672"/>
            <a:ext cx="836324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323528" y="1619672"/>
            <a:ext cx="83632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 smtClean="0"/>
              <a:t>Approcher la notion de qualité du catalogue par les autorités et les liens.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 smtClean="0"/>
              <a:t>Compléter la boite à outils des catalogueurs.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600" dirty="0"/>
              <a:t>P</a:t>
            </a:r>
            <a:r>
              <a:rPr lang="fr-FR" sz="3600" dirty="0" smtClean="0"/>
              <a:t>athologies de liens </a:t>
            </a:r>
            <a:r>
              <a:rPr lang="fr-FR" sz="36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3600" dirty="0"/>
              <a:t>Déficit de liens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3600" dirty="0"/>
              <a:t>Déficit de notices d’autorité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3600" dirty="0"/>
              <a:t>Mauvais </a:t>
            </a:r>
            <a:r>
              <a:rPr lang="fr-FR" sz="3600" dirty="0" smtClean="0"/>
              <a:t>liens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185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traitements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Les </a:t>
            </a:r>
            <a:r>
              <a:rPr lang="fr-FR" dirty="0" smtClean="0"/>
              <a:t>thérapeutiques :</a:t>
            </a:r>
            <a:endParaRPr lang="fr-FR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3200" dirty="0"/>
              <a:t>Rendre visible </a:t>
            </a:r>
            <a:r>
              <a:rPr lang="fr-FR" sz="3200" dirty="0" smtClean="0"/>
              <a:t>les </a:t>
            </a:r>
            <a:r>
              <a:rPr lang="fr-FR" sz="3200" dirty="0"/>
              <a:t>anomalies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3200" dirty="0" smtClean="0"/>
              <a:t>Déterminer des </a:t>
            </a:r>
            <a:r>
              <a:rPr lang="fr-FR" sz="3200" dirty="0"/>
              <a:t>corpus </a:t>
            </a:r>
            <a:r>
              <a:rPr lang="fr-FR" sz="3200" dirty="0" smtClean="0"/>
              <a:t>pertinents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3200" dirty="0" smtClean="0"/>
              <a:t>Engager des chantiers</a:t>
            </a:r>
            <a:endParaRPr lang="fr-FR" sz="32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3200" dirty="0" smtClean="0"/>
              <a:t>La force du collectif et de la coordination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3200" dirty="0" smtClean="0"/>
              <a:t>L’alliance « Humain </a:t>
            </a:r>
            <a:r>
              <a:rPr lang="fr-FR" sz="3200" dirty="0"/>
              <a:t>+ </a:t>
            </a:r>
            <a:r>
              <a:rPr lang="fr-FR" sz="3200" dirty="0" smtClean="0"/>
              <a:t>Machine »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940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avec flèche 5"/>
          <p:cNvCxnSpPr>
            <a:stCxn id="5" idx="2"/>
            <a:endCxn id="3" idx="0"/>
          </p:cNvCxnSpPr>
          <p:nvPr/>
        </p:nvCxnSpPr>
        <p:spPr>
          <a:xfrm>
            <a:off x="675211" y="1027113"/>
            <a:ext cx="7224632" cy="427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206" y="5301208"/>
            <a:ext cx="1985273" cy="138847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bg2">
                    <a:lumMod val="25000"/>
                  </a:schemeClr>
                </a:solidFill>
              </a:rPr>
              <a:t>Les enjeux</a:t>
            </a:r>
            <a:endParaRPr lang="fr-FR" sz="800" dirty="0" smtClean="0"/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05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Exhaustivité du signalement catalographique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 scientifique de l’IST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 patrimoniale des BU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Contribution au Web de données liées</a:t>
            </a:r>
            <a:endParaRPr lang="fr-F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2" y="63501"/>
            <a:ext cx="1335917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L’algorithme d’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AlgoLiens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AlgoLiens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C’est : </a:t>
            </a:r>
          </a:p>
          <a:p>
            <a:pPr marL="457200" lvl="1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un Web service de génération de rapport d’anomalies sur les zones de liens des notices Sudoc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Ce n’est pas :</a:t>
            </a:r>
          </a:p>
          <a:p>
            <a:pPr marL="457200" lvl="1" indent="0">
              <a:buNone/>
            </a:pP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 espèce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humanoïde originaire du Quadrant Alpha ou </a:t>
            </a:r>
            <a:r>
              <a:rPr lang="fr-F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Beta, rencontrée dans Star Trek</a:t>
            </a:r>
            <a:endParaRPr lang="fr-F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84984"/>
            <a:ext cx="1699846" cy="226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26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Montpellier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RPA</TRI>
    <Tags xmlns="9cb235b8-7541-4a6e-b886-1bf4192805bd" xsi:nil="true"/>
    <Structure xmlns="9cb235b8-7541-4a6e-b886-1bf4192805bd">DSR - PFD</Structure>
    <Type_x0020_de_x0020_document_x0020_standard xmlns="9cb235b8-7541-4a6e-b886-1bf4192805bd">Diaporama Formation</Type_x0020_de_x0020_document_x0020_standard>
    <Année xmlns="9cb235b8-7541-4a6e-b886-1bf4192805bd">2016</Année>
    <N_x00b0__x0020_session xmlns="9cb235b8-7541-4a6e-b886-1bf4192805bd" xsi:nil="true"/>
    <_DCDateCreated xmlns="http://schemas.microsoft.com/sharepoint/v3/fields">2016-11-30T23:00:00+00:00</_DCDateCreate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4652dcab736a6f0910d7e95011183e2e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482e9b3832f593048b905687c03f1516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3DA22-16E7-418E-A1F2-1C90A5F308B5}">
  <ds:schemaRefs>
    <ds:schemaRef ds:uri="http://purl.org/dc/terms/"/>
    <ds:schemaRef ds:uri="$ListId:Supports3;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9cb235b8-7541-4a6e-b886-1bf4192805b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A917E3-0B76-4CAE-AD6B-48BB20AD9A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922</Words>
  <Application>Microsoft Office PowerPoint</Application>
  <PresentationFormat>Affichage à l'écran (4:3)</PresentationFormat>
  <Paragraphs>208</Paragraphs>
  <Slides>28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Thème Office</vt:lpstr>
      <vt:lpstr>Présentation PowerPoint</vt:lpstr>
      <vt:lpstr>plan</vt:lpstr>
      <vt:lpstr>RAppel du contexte </vt:lpstr>
      <vt:lpstr>Qualité du catalogue</vt:lpstr>
      <vt:lpstr>Les anomalies</vt:lpstr>
      <vt:lpstr>Les traitements</vt:lpstr>
      <vt:lpstr>Les enjeux</vt:lpstr>
      <vt:lpstr>L’algorithme d’AlgoLiens</vt:lpstr>
      <vt:lpstr>AlgoLiens ?</vt:lpstr>
      <vt:lpstr>Fonctionnement d’AlgoLiens</vt:lpstr>
      <vt:lpstr>Le test / les tests</vt:lpstr>
      <vt:lpstr>Générer un rapport dynamique</vt:lpstr>
      <vt:lpstr>Principes</vt:lpstr>
      <vt:lpstr>Exemple d’un rapport dynamique (1/3)</vt:lpstr>
      <vt:lpstr>Exemple d’un rapport dynamique (2/3)</vt:lpstr>
      <vt:lpstr>Exemple d’un rapport dynamique (3/3)</vt:lpstr>
      <vt:lpstr>Comprendre le fonctionnement du webservice AlgoLiens</vt:lpstr>
      <vt:lpstr>Le manuel</vt:lpstr>
      <vt:lpstr>Télécharger le fichier .csv</vt:lpstr>
      <vt:lpstr>Exemple : Chrome</vt:lpstr>
      <vt:lpstr>Exemple : Firefox</vt:lpstr>
      <vt:lpstr>Exemple : Internet Explorer</vt:lpstr>
      <vt:lpstr>Exemple : Safari</vt:lpstr>
      <vt:lpstr>DEMO</vt:lpstr>
      <vt:lpstr>Engager un chantier de correctioN</vt:lpstr>
      <vt:lpstr>Quelques conseils</vt:lpstr>
      <vt:lpstr>Ventilation des unicas par ILN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AlgoLiens service de détection d'absence de liens dans les notices</dc:title>
  <dc:creator>Olivier Kosinski</dc:creator>
  <cp:keywords/>
  <dc:description/>
  <cp:lastModifiedBy>Raphaelle Poveda</cp:lastModifiedBy>
  <cp:revision>308</cp:revision>
  <dcterms:created xsi:type="dcterms:W3CDTF">2014-12-08T14:08:59Z</dcterms:created>
  <dcterms:modified xsi:type="dcterms:W3CDTF">2017-09-11T14:49:33Z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