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8" r:id="rId6"/>
    <p:sldId id="259" r:id="rId7"/>
    <p:sldId id="283" r:id="rId8"/>
    <p:sldId id="260" r:id="rId9"/>
    <p:sldId id="284" r:id="rId10"/>
    <p:sldId id="286" r:id="rId11"/>
    <p:sldId id="287" r:id="rId12"/>
    <p:sldId id="285" r:id="rId13"/>
    <p:sldId id="288" r:id="rId14"/>
    <p:sldId id="289" r:id="rId15"/>
    <p:sldId id="263" r:id="rId16"/>
    <p:sldId id="295" r:id="rId17"/>
    <p:sldId id="262" r:id="rId18"/>
    <p:sldId id="291" r:id="rId19"/>
    <p:sldId id="292" r:id="rId20"/>
    <p:sldId id="294" r:id="rId21"/>
    <p:sldId id="269" r:id="rId22"/>
    <p:sldId id="282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phaelle Poveda" initials="RP" lastIdx="3" clrIdx="0">
    <p:extLst>
      <p:ext uri="{19B8F6BF-5375-455C-9EA6-DF929625EA0E}">
        <p15:presenceInfo xmlns:p15="http://schemas.microsoft.com/office/powerpoint/2012/main" userId="S-1-5-21-116659660-2524593236-2569697501-21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1E2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69455" autoAdjust="0"/>
  </p:normalViewPr>
  <p:slideViewPr>
    <p:cSldViewPr>
      <p:cViewPr varScale="1">
        <p:scale>
          <a:sx n="77" d="100"/>
          <a:sy n="77" d="100"/>
        </p:scale>
        <p:origin x="26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17C9-DC69-4474-95AE-B5B905E0C089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5AB4-6DAB-460B-B1F2-D187681C3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2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fr-FR" sz="1200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2254C-B2CA-47D4-BFD4-19CC24CAB27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977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067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21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811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501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970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501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541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19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7F4E3-A7C2-4C61-BB71-EC48627B2CA6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45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8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789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25/09/2014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09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48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64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361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725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9DA75-9866-A74D-90A1-6EC520430085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44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6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4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5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7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3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5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4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03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AFB5-915E-4D0A-971C-5AE5F329E906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moodle.abes.f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ames.abes.fr/prod/CalamesGUI/deploy_calames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es.fr/Media/Fichiers/Calames/Etude_faisabilite_outil_national_EAD_nov201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.surveymonkey.com/r/sondage_calames_win1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684213" y="11668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 smtClean="0">
                <a:solidFill>
                  <a:srgbClr val="1E2B62"/>
                </a:solidFill>
              </a:rPr>
              <a:t>Calames « Bureau », nouvelle version de l’outil de catalogage EAD</a:t>
            </a:r>
            <a:endParaRPr lang="fr-FR" b="1" dirty="0">
              <a:solidFill>
                <a:srgbClr val="1E2B6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9" y="6143068"/>
            <a:ext cx="900156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18012"/>
          <a:stretch/>
        </p:blipFill>
        <p:spPr bwMode="auto">
          <a:xfrm>
            <a:off x="0" y="195671"/>
            <a:ext cx="9144000" cy="6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23528" y="3140968"/>
            <a:ext cx="40324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Description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1600" dirty="0"/>
              <a:t>Présentation de la nouvelle version de l'outil de catalogage Calames, adaptée aux systèmes d'exploitation Windows 8 et 10.</a:t>
            </a:r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4716016" y="3140968"/>
            <a:ext cx="41044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Public</a:t>
            </a:r>
          </a:p>
          <a:p>
            <a:r>
              <a:rPr lang="fr-FR" sz="1600" dirty="0" smtClean="0"/>
              <a:t>Correspondants </a:t>
            </a:r>
            <a:r>
              <a:rPr lang="fr-FR" sz="1600" dirty="0"/>
              <a:t>Calames</a:t>
            </a:r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7" name="Rectangle 36"/>
          <p:cNvSpPr/>
          <p:nvPr/>
        </p:nvSpPr>
        <p:spPr>
          <a:xfrm>
            <a:off x="107504" y="4726885"/>
            <a:ext cx="88569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Intervenants</a:t>
            </a:r>
          </a:p>
          <a:p>
            <a:pPr algn="ctr"/>
            <a:r>
              <a:rPr lang="fr-FR" sz="1600" dirty="0" smtClean="0"/>
              <a:t>Intervenant : Jean-Marie </a:t>
            </a:r>
            <a:r>
              <a:rPr lang="fr-FR" sz="1600" dirty="0" err="1" smtClean="0"/>
              <a:t>Feurtet</a:t>
            </a:r>
            <a:endParaRPr lang="fr-FR" sz="1600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1115615" y="6141204"/>
            <a:ext cx="7200801" cy="600164"/>
          </a:xfrm>
          <a:prstGeom prst="rect">
            <a:avLst/>
          </a:prstGeom>
          <a:solidFill>
            <a:srgbClr val="E2E2E2"/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La formation débutera à 11h, merci de votre patience…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u="sng" dirty="0"/>
              <a:t>Attention :</a:t>
            </a:r>
            <a:r>
              <a:rPr lang="fr-FR" sz="1100" dirty="0"/>
              <a:t> </a:t>
            </a:r>
            <a:r>
              <a:rPr lang="fr-FR" sz="1100" dirty="0" smtClean="0"/>
              <a:t>La </a:t>
            </a:r>
            <a:r>
              <a:rPr lang="fr-FR" sz="1100" dirty="0"/>
              <a:t>session sera enregistrée afin d'être diffusée sur notre </a:t>
            </a:r>
            <a:r>
              <a:rPr lang="fr-FR" sz="1100" dirty="0" smtClean="0"/>
              <a:t>plateforme d'autoformation </a:t>
            </a:r>
            <a:r>
              <a:rPr lang="fr-FR" sz="1100" dirty="0" smtClean="0">
                <a:hlinkClick r:id="rId4"/>
              </a:rPr>
              <a:t>http://moodle.abes.fr</a:t>
            </a:r>
            <a:r>
              <a:rPr lang="fr-FR" sz="1100" dirty="0" smtClean="0"/>
              <a:t>.</a:t>
            </a:r>
            <a:br>
              <a:rPr lang="fr-FR" sz="1100" dirty="0" smtClean="0"/>
            </a:br>
            <a:r>
              <a:rPr lang="fr-FR" sz="1100" dirty="0" smtClean="0"/>
              <a:t>En </a:t>
            </a:r>
            <a:r>
              <a:rPr lang="fr-FR" sz="1100" dirty="0"/>
              <a:t>rejoignant cette session, vous consentez à ces enregistrements.</a:t>
            </a:r>
          </a:p>
        </p:txBody>
      </p:sp>
      <p:pic>
        <p:nvPicPr>
          <p:cNvPr id="1038" name="Picture 14" descr="Calam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 r="25272"/>
          <a:stretch/>
        </p:blipFill>
        <p:spPr bwMode="auto">
          <a:xfrm>
            <a:off x="8342757" y="6152112"/>
            <a:ext cx="699601" cy="7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Calames </a:t>
            </a:r>
            <a:r>
              <a:rPr lang="fr-FR" sz="4000" b="1" dirty="0" err="1" smtClean="0">
                <a:solidFill>
                  <a:schemeClr val="accent2">
                    <a:lumMod val="75000"/>
                  </a:schemeClr>
                </a:solidFill>
              </a:rPr>
              <a:t>Prod</a:t>
            </a:r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 «Bureau» : </a:t>
            </a:r>
            <a:b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principes techniques</a:t>
            </a:r>
            <a:endParaRPr lang="fr-F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15516" y="1412776"/>
            <a:ext cx="8712968" cy="518457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Application </a:t>
            </a:r>
            <a:r>
              <a:rPr lang="fr-FR" sz="2200" dirty="0" err="1" smtClean="0">
                <a:solidFill>
                  <a:schemeClr val="accent2">
                    <a:lumMod val="75000"/>
                  </a:schemeClr>
                </a:solidFill>
              </a:rPr>
              <a:t>ClickOnce</a:t>
            </a: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 se substituant à I.E.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Plugin d’</a:t>
            </a:r>
            <a:r>
              <a:rPr lang="fr-FR" sz="2200" dirty="0" err="1" smtClean="0">
                <a:solidFill>
                  <a:schemeClr val="accent2">
                    <a:lumMod val="75000"/>
                  </a:schemeClr>
                </a:solidFill>
              </a:rPr>
              <a:t>Xmetal</a:t>
            </a: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 XMAX v5 </a:t>
            </a: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XMAX </a:t>
            </a: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v11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Installation </a:t>
            </a:r>
            <a:r>
              <a:rPr lang="fr-FR" sz="2200" dirty="0">
                <a:solidFill>
                  <a:schemeClr val="accent2">
                    <a:lumMod val="75000"/>
                  </a:schemeClr>
                </a:solidFill>
              </a:rPr>
              <a:t>du composant .NET Framework 4.5.2 (x86 et x64) </a:t>
            </a: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obligatoire</a:t>
            </a:r>
          </a:p>
          <a:p>
            <a:pPr>
              <a:defRPr/>
            </a:pPr>
            <a:endParaRPr lang="fr-FR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Définition d’écran minimale requise : 1600x900 px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Nécessaire d’avoir le droit d’installer des applications sur son poste (sinon d’en être administrateur) pour installer l’outil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=&gt; Mode d’installation de </a:t>
            </a:r>
            <a:r>
              <a:rPr lang="fr-FR" sz="2200" dirty="0">
                <a:solidFill>
                  <a:schemeClr val="accent2">
                    <a:lumMod val="75000"/>
                  </a:schemeClr>
                </a:solidFill>
              </a:rPr>
              <a:t>Calames </a:t>
            </a: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Bureau : </a:t>
            </a:r>
            <a:r>
              <a:rPr lang="fr-FR" sz="220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http://</a:t>
            </a: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www.calames.abes.fr/prod/CalamesGUI/deploy_calames.htm</a:t>
            </a: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218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Comment</a:t>
            </a:r>
            <a:b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installer Calames </a:t>
            </a:r>
            <a:r>
              <a:rPr lang="fr-FR" sz="4000" b="1" dirty="0" err="1" smtClean="0">
                <a:solidFill>
                  <a:schemeClr val="accent2">
                    <a:lumMod val="75000"/>
                  </a:schemeClr>
                </a:solidFill>
              </a:rPr>
              <a:t>Prod</a:t>
            </a:r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 «Bureau» ?</a:t>
            </a:r>
            <a:endParaRPr lang="fr-F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15516" y="1628800"/>
            <a:ext cx="8712968" cy="489519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En tant qu’administrateur du poste 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Installer la v11 du plugin XMAX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Penser à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</a:rPr>
              <a:t>dézipper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 !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fr-FR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Exécuter le fichier setup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(Mode d’installation alternatif : via un fichier exécutable depuis IE seulement)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fr-FR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Un raccourci s’installe en principe sur le bureau et sur la barre des tâches (à copier vers la session utilisateur concernée le cas échéant)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endParaRPr lang="fr-F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5435127"/>
            <a:ext cx="1097657" cy="11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8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3. Tour d’horizon des modifications fonctionnelles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rgbClr val="7030A0"/>
                </a:solidFill>
              </a:rPr>
              <a:t>Se connecter (auparavant)</a:t>
            </a: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9131" t="8701" r="29132" b="66800"/>
          <a:stretch>
            <a:fillRect/>
          </a:stretch>
        </p:blipFill>
        <p:spPr bwMode="auto">
          <a:xfrm>
            <a:off x="2051720" y="1545336"/>
            <a:ext cx="4715551" cy="155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4532" y="3501008"/>
            <a:ext cx="3812570" cy="269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9"/>
          <p:cNvCxnSpPr/>
          <p:nvPr/>
        </p:nvCxnSpPr>
        <p:spPr>
          <a:xfrm>
            <a:off x="2023425" y="1545336"/>
            <a:ext cx="4725090" cy="149892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2023425" y="1583220"/>
            <a:ext cx="4725090" cy="146845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502524" y="3501008"/>
            <a:ext cx="3888432" cy="266429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2502524" y="3534692"/>
            <a:ext cx="3899138" cy="270262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86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810" y="3519249"/>
            <a:ext cx="5778486" cy="3090888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>
                <a:solidFill>
                  <a:srgbClr val="7030A0"/>
                </a:solidFill>
              </a:rPr>
              <a:t>Se connecter (désormais)</a:t>
            </a:r>
            <a:endParaRPr lang="fr-FR" sz="4000" b="1" dirty="0">
              <a:solidFill>
                <a:srgbClr val="7030A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12200" t="21561" r="68653" b="62601"/>
          <a:stretch/>
        </p:blipFill>
        <p:spPr>
          <a:xfrm>
            <a:off x="3280862" y="1492595"/>
            <a:ext cx="2549746" cy="11864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747" y="1618171"/>
            <a:ext cx="667565" cy="706834"/>
          </a:xfrm>
          <a:prstGeom prst="rect">
            <a:avLst/>
          </a:prstGeom>
        </p:spPr>
      </p:pic>
      <p:sp>
        <p:nvSpPr>
          <p:cNvPr id="23" name="Flèche droite 22"/>
          <p:cNvSpPr/>
          <p:nvPr/>
        </p:nvSpPr>
        <p:spPr>
          <a:xfrm>
            <a:off x="2267744" y="1995131"/>
            <a:ext cx="642655" cy="18136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 rot="5400000">
            <a:off x="4142628" y="2985093"/>
            <a:ext cx="656850" cy="151791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3526864"/>
            <a:ext cx="3105630" cy="2815771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 rot="1248188">
            <a:off x="1749366" y="3862217"/>
            <a:ext cx="656850" cy="151791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53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7030A0"/>
                </a:solidFill>
              </a:rPr>
              <a:t>Un menu d’édition épuré</a:t>
            </a:r>
            <a:endParaRPr lang="fr-FR" sz="4000" b="1" dirty="0">
              <a:solidFill>
                <a:srgbClr val="7030A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14575"/>
            <a:ext cx="7021413" cy="566243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187624" y="1414575"/>
            <a:ext cx="7021413" cy="56624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1187624" y="1414575"/>
            <a:ext cx="7021413" cy="56624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341846" y="2346564"/>
            <a:ext cx="8712968" cy="4322796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FR" sz="2400" dirty="0" smtClean="0">
                <a:solidFill>
                  <a:srgbClr val="7030A0"/>
                </a:solidFill>
              </a:rPr>
              <a:t>Le menu de l’éditeur </a:t>
            </a:r>
            <a:r>
              <a:rPr lang="fr-FR" sz="2400" dirty="0" err="1" smtClean="0">
                <a:solidFill>
                  <a:srgbClr val="7030A0"/>
                </a:solidFill>
              </a:rPr>
              <a:t>XMetal</a:t>
            </a:r>
            <a:r>
              <a:rPr lang="fr-FR" sz="2400" dirty="0" smtClean="0">
                <a:solidFill>
                  <a:srgbClr val="7030A0"/>
                </a:solidFill>
              </a:rPr>
              <a:t> est remplacé par les fonctions essentielles 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2000" dirty="0" smtClean="0">
              <a:solidFill>
                <a:srgbClr val="7030A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2000" dirty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200" dirty="0" smtClean="0">
                <a:solidFill>
                  <a:srgbClr val="7030A0"/>
                </a:solidFill>
              </a:rPr>
              <a:t>Nouveau bouton connexion / déconnexion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200" dirty="0" smtClean="0">
                <a:solidFill>
                  <a:srgbClr val="7030A0"/>
                </a:solidFill>
              </a:rPr>
              <a:t>Icônes Enregistrer et Lier à </a:t>
            </a:r>
            <a:r>
              <a:rPr lang="fr-FR" sz="2200" dirty="0" err="1" smtClean="0">
                <a:solidFill>
                  <a:srgbClr val="7030A0"/>
                </a:solidFill>
              </a:rPr>
              <a:t>IdRef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</a:t>
            </a:r>
            <a:r>
              <a:rPr lang="fr-FR" sz="2200" dirty="0" smtClean="0">
                <a:solidFill>
                  <a:srgbClr val="7030A0"/>
                </a:solidFill>
              </a:rPr>
              <a:t>boutons plus explicites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200" dirty="0" smtClean="0">
                <a:solidFill>
                  <a:srgbClr val="7030A0"/>
                </a:solidFill>
              </a:rPr>
              <a:t>Copier/coller, Rechercher/Remplacer dans le fragment affiché, Changer l’élément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200" dirty="0" smtClean="0">
                <a:solidFill>
                  <a:srgbClr val="7030A0"/>
                </a:solidFill>
              </a:rPr>
              <a:t>Liens vers le Manuel et l’aide de l’outil de catalogage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30" y="3284984"/>
            <a:ext cx="9144000" cy="5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7030A0"/>
                </a:solidFill>
              </a:rPr>
              <a:t>Quoi de neuf pour encoder ?</a:t>
            </a:r>
            <a:endParaRPr lang="fr-FR" sz="4000" b="1" dirty="0">
              <a:solidFill>
                <a:srgbClr val="7030A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b="31982"/>
          <a:stretch/>
        </p:blipFill>
        <p:spPr>
          <a:xfrm>
            <a:off x="0" y="1772816"/>
            <a:ext cx="9144000" cy="349850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7596336" y="3212976"/>
            <a:ext cx="1344464" cy="504056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>
            <a:stCxn id="9" idx="4"/>
            <a:endCxn id="14" idx="0"/>
          </p:cNvCxnSpPr>
          <p:nvPr/>
        </p:nvCxnSpPr>
        <p:spPr>
          <a:xfrm flipH="1">
            <a:off x="7497483" y="3717032"/>
            <a:ext cx="771085" cy="172819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5940152" y="5445224"/>
            <a:ext cx="3114662" cy="893986"/>
          </a:xfrm>
          <a:ln w="19050"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FR" sz="2800" dirty="0" smtClean="0">
                <a:solidFill>
                  <a:srgbClr val="7030A0"/>
                </a:solidFill>
              </a:rPr>
              <a:t>Ajout de commentaires XML = via la liste des sous-éléments disponibles </a:t>
            </a:r>
          </a:p>
        </p:txBody>
      </p:sp>
      <p:sp>
        <p:nvSpPr>
          <p:cNvPr id="16" name="Ellipse 15"/>
          <p:cNvSpPr/>
          <p:nvPr/>
        </p:nvSpPr>
        <p:spPr>
          <a:xfrm>
            <a:off x="792150" y="1820565"/>
            <a:ext cx="504056" cy="360040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>
            <a:stCxn id="16" idx="0"/>
          </p:cNvCxnSpPr>
          <p:nvPr/>
        </p:nvCxnSpPr>
        <p:spPr>
          <a:xfrm flipV="1">
            <a:off x="1044178" y="1587140"/>
            <a:ext cx="523160" cy="233425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323528" y="988678"/>
            <a:ext cx="3348942" cy="601687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fr-FR" sz="2800" dirty="0" smtClean="0">
                <a:solidFill>
                  <a:srgbClr val="7030A0"/>
                </a:solidFill>
              </a:rPr>
              <a:t>Boutons + / – pour moduler la taille de la fenêtre centrale  </a:t>
            </a:r>
          </a:p>
        </p:txBody>
      </p:sp>
      <p:sp>
        <p:nvSpPr>
          <p:cNvPr id="26" name="Ellipse 25"/>
          <p:cNvSpPr/>
          <p:nvPr/>
        </p:nvSpPr>
        <p:spPr>
          <a:xfrm>
            <a:off x="683568" y="2960947"/>
            <a:ext cx="562599" cy="507503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>
            <a:stCxn id="26" idx="4"/>
            <a:endCxn id="28" idx="0"/>
          </p:cNvCxnSpPr>
          <p:nvPr/>
        </p:nvCxnSpPr>
        <p:spPr>
          <a:xfrm>
            <a:off x="964868" y="3468450"/>
            <a:ext cx="1376192" cy="1976774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182127" y="5445224"/>
            <a:ext cx="4317865" cy="1044116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400" dirty="0" smtClean="0">
                <a:solidFill>
                  <a:srgbClr val="7030A0"/>
                </a:solidFill>
              </a:rPr>
              <a:t>Fonction « Editer » à privilégier sur « Voir ». Taille d’alerte à l’édition des fragments rehaussée de 50 à 200 Ko.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2088356" y="1891321"/>
            <a:ext cx="504056" cy="360040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/>
          <p:cNvCxnSpPr/>
          <p:nvPr/>
        </p:nvCxnSpPr>
        <p:spPr>
          <a:xfrm flipV="1">
            <a:off x="2592412" y="1772816"/>
            <a:ext cx="1332086" cy="298525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space réservé du contenu 2"/>
          <p:cNvSpPr txBox="1">
            <a:spLocks/>
          </p:cNvSpPr>
          <p:nvPr/>
        </p:nvSpPr>
        <p:spPr>
          <a:xfrm>
            <a:off x="3924498" y="1373249"/>
            <a:ext cx="2879750" cy="427781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fr-FR" sz="2600" dirty="0" smtClean="0">
                <a:solidFill>
                  <a:srgbClr val="7030A0"/>
                </a:solidFill>
              </a:rPr>
              <a:t>Appel de la v2 d’</a:t>
            </a:r>
            <a:r>
              <a:rPr lang="fr-FR" sz="2600" dirty="0" err="1" smtClean="0">
                <a:solidFill>
                  <a:srgbClr val="7030A0"/>
                </a:solidFill>
              </a:rPr>
              <a:t>IdRef</a:t>
            </a:r>
            <a:r>
              <a:rPr lang="fr-FR" sz="2600" dirty="0" smtClean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766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uiExpand="1" build="p" animBg="1"/>
      <p:bldP spid="16" grpId="0" animBg="1"/>
      <p:bldP spid="18" grpId="0" animBg="1"/>
      <p:bldP spid="26" grpId="0" animBg="1"/>
      <p:bldP spid="28" grpId="0" animBg="1"/>
      <p:bldP spid="35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7030A0"/>
                </a:solidFill>
              </a:rPr>
              <a:t>Quoi de neuf pour encoder ?</a:t>
            </a:r>
            <a:endParaRPr lang="fr-FR" sz="4000" b="1" dirty="0">
              <a:solidFill>
                <a:srgbClr val="7030A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b="31982"/>
          <a:stretch/>
        </p:blipFill>
        <p:spPr>
          <a:xfrm>
            <a:off x="0" y="1790217"/>
            <a:ext cx="9144000" cy="349850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0" y="1874813"/>
            <a:ext cx="964868" cy="330051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768854" y="2156529"/>
            <a:ext cx="1886075" cy="1792333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2411761" y="5441262"/>
            <a:ext cx="4824535" cy="1156090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fr-FR" sz="2400" dirty="0" smtClean="0">
                <a:solidFill>
                  <a:srgbClr val="7030A0"/>
                </a:solidFill>
              </a:rPr>
              <a:t>Message de confirmation avant toute forme de déconnexion (s’assurer d’avoir enregistré les dernières modifications)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8775510" y="1683941"/>
            <a:ext cx="504056" cy="360040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/>
          <p:cNvCxnSpPr>
            <a:stCxn id="35" idx="3"/>
          </p:cNvCxnSpPr>
          <p:nvPr/>
        </p:nvCxnSpPr>
        <p:spPr>
          <a:xfrm flipH="1">
            <a:off x="7063507" y="1991254"/>
            <a:ext cx="1785820" cy="195760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495" y="3735252"/>
            <a:ext cx="4137446" cy="165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451"/>
            <a:ext cx="8147248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7030A0"/>
                </a:solidFill>
              </a:rPr>
              <a:t>Points d’attention 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475" y="1890866"/>
            <a:ext cx="2295525" cy="3162300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215516" y="1600199"/>
            <a:ext cx="6300700" cy="473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200" dirty="0" smtClean="0">
                <a:solidFill>
                  <a:srgbClr val="7030A0"/>
                </a:solidFill>
              </a:rPr>
              <a:t>Déployer l’arbre de gauche : clic sur les dossiers jaunes, non sur les icônes informatives +/-</a:t>
            </a:r>
          </a:p>
          <a:p>
            <a:pPr marL="0" indent="0">
              <a:buNone/>
              <a:defRPr/>
            </a:pPr>
            <a:endParaRPr lang="fr-FR" sz="2200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fr-FR" sz="2200" dirty="0" smtClean="0">
                <a:solidFill>
                  <a:srgbClr val="7030A0"/>
                </a:solidFill>
              </a:rPr>
              <a:t>Affichage factice du volet de droite en se positionnant après le dernier élément fermant d’un fragment édité</a:t>
            </a:r>
          </a:p>
          <a:p>
            <a:pPr>
              <a:defRPr/>
            </a:pPr>
            <a:endParaRPr lang="fr-FR" sz="2200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fr-FR" sz="2200" dirty="0" smtClean="0">
                <a:solidFill>
                  <a:srgbClr val="7030A0"/>
                </a:solidFill>
              </a:rPr>
              <a:t>Mauvaise prise en compte de l’usage des flèches directionnelles du clavier (</a:t>
            </a:r>
            <a:r>
              <a:rPr lang="fr-FR" sz="2200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fr-FR" sz="2200" dirty="0" smtClean="0">
                <a:solidFill>
                  <a:srgbClr val="7030A0"/>
                </a:solidFill>
              </a:rPr>
              <a:t>privilégier la souris, et le copier-coller du code hors de l’outil au besoin)</a:t>
            </a:r>
          </a:p>
        </p:txBody>
      </p:sp>
      <p:sp>
        <p:nvSpPr>
          <p:cNvPr id="7" name="Ellipse 6"/>
          <p:cNvSpPr/>
          <p:nvPr/>
        </p:nvSpPr>
        <p:spPr>
          <a:xfrm>
            <a:off x="7263731" y="1916056"/>
            <a:ext cx="644702" cy="875193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6900223" y="1988840"/>
            <a:ext cx="96028" cy="1440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 flipV="1">
            <a:off x="6900223" y="1988840"/>
            <a:ext cx="120050" cy="1440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7132692" y="2204864"/>
            <a:ext cx="96028" cy="1440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 flipV="1">
            <a:off x="7132692" y="2204864"/>
            <a:ext cx="120050" cy="1440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7125688" y="2380058"/>
            <a:ext cx="96028" cy="1440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7125688" y="2380058"/>
            <a:ext cx="120050" cy="1440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7380312" y="2780928"/>
            <a:ext cx="96028" cy="1440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7380312" y="2780928"/>
            <a:ext cx="120050" cy="1440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7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utoUpdateAnimBg="0"/>
      <p:bldP spid="7" grpId="0" uiExpan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Des QUESTIONS, remarques …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8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4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28624" y="1556792"/>
            <a:ext cx="8535864" cy="43106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Point « Outil national EAD en bibliothèques 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Calames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Prod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« Bureau » : pourquoi et comment l’installer 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Tour d’horizon des modifications fonctionnelles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02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1. Point « Outil national EAD en bibliothèques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01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Projet d’outil </a:t>
            </a:r>
            <a:r>
              <a:rPr lang="fr-FR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national </a:t>
            </a:r>
            <a:r>
              <a:rPr lang="fr-FR" sz="36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EAD : </a:t>
            </a:r>
            <a:r>
              <a:rPr lang="fr-FR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fr-FR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quelques nouvelles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15516" y="1484784"/>
            <a:ext cx="8712968" cy="49387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 smtClean="0">
                <a:solidFill>
                  <a:schemeClr val="bg2">
                    <a:lumMod val="25000"/>
                  </a:schemeClr>
                </a:solidFill>
              </a:rPr>
              <a:t>Juin 2014 : déclaration d’intention interministérielle </a:t>
            </a:r>
            <a:r>
              <a:rPr lang="fr-FR" sz="2200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 concertation pour un outil commun de catalogage en EAD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900" dirty="0" smtClean="0">
              <a:solidFill>
                <a:schemeClr val="bg2">
                  <a:lumMod val="25000"/>
                </a:schemeClr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sz="2200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Automne 2015 : après un cycle de réunions et d’échanges, remise d’une </a:t>
            </a:r>
            <a:r>
              <a:rPr lang="fr-FR" sz="2200" dirty="0" smtClean="0">
                <a:hlinkClick r:id="rId3"/>
              </a:rPr>
              <a:t>étude </a:t>
            </a:r>
            <a:r>
              <a:rPr lang="fr-FR" sz="2200" dirty="0">
                <a:hlinkClick r:id="rId3"/>
              </a:rPr>
              <a:t>de faisabilité pour un outil national </a:t>
            </a:r>
            <a:r>
              <a:rPr lang="fr-FR" sz="2200" dirty="0" smtClean="0">
                <a:hlinkClick r:id="rId3"/>
              </a:rPr>
              <a:t>EAD</a:t>
            </a:r>
            <a:endParaRPr lang="fr-FR" sz="2200" dirty="0" smtClean="0"/>
          </a:p>
          <a:p>
            <a:pPr>
              <a:defRPr/>
            </a:pPr>
            <a:endParaRPr lang="fr-FR" sz="1000" dirty="0" smtClean="0"/>
          </a:p>
          <a:p>
            <a:pPr>
              <a:defRPr/>
            </a:pPr>
            <a:r>
              <a:rPr lang="fr-FR" sz="2200" dirty="0" smtClean="0">
                <a:solidFill>
                  <a:schemeClr val="bg2">
                    <a:lumMod val="25000"/>
                  </a:schemeClr>
                </a:solidFill>
              </a:rPr>
              <a:t>2016-2017 : échanges ABES-</a:t>
            </a:r>
            <a:r>
              <a:rPr lang="fr-FR" sz="2200" dirty="0" err="1" smtClean="0">
                <a:solidFill>
                  <a:schemeClr val="bg2">
                    <a:lumMod val="25000"/>
                  </a:schemeClr>
                </a:solidFill>
              </a:rPr>
              <a:t>BnF</a:t>
            </a:r>
            <a:r>
              <a:rPr lang="fr-FR" sz="2200" dirty="0" smtClean="0">
                <a:solidFill>
                  <a:schemeClr val="bg2">
                    <a:lumMod val="25000"/>
                  </a:schemeClr>
                </a:solidFill>
              </a:rPr>
              <a:t> autour de d’adoption d’un nouvel éditeur XML</a:t>
            </a:r>
          </a:p>
          <a:p>
            <a:pPr lvl="1">
              <a:defRPr/>
            </a:pPr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PoC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BnF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 fin </a:t>
            </a: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</a:rPr>
              <a:t>2016</a:t>
            </a:r>
          </a:p>
          <a:p>
            <a:pPr lvl="1">
              <a:defRPr/>
            </a:pP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</a:rPr>
              <a:t>Identification à l’</a:t>
            </a:r>
            <a:r>
              <a:rPr lang="fr-FR" sz="1600" dirty="0" err="1" smtClean="0">
                <a:solidFill>
                  <a:schemeClr val="bg2">
                    <a:lumMod val="25000"/>
                  </a:schemeClr>
                </a:solidFill>
              </a:rPr>
              <a:t>Abes</a:t>
            </a: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</a:rPr>
              <a:t> des origines du bug XMAX Win10 (fin 2016)</a:t>
            </a:r>
            <a:endParaRPr lang="fr-FR" sz="1600" dirty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defRPr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Lancement du projet TAPIR par le service CCFR (</a:t>
            </a:r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BnF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/DCP) au printemps </a:t>
            </a: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</a:rPr>
              <a:t>2017, pour la mise à jour des données Culture du CGM</a:t>
            </a:r>
          </a:p>
          <a:p>
            <a:pPr lvl="1">
              <a:defRPr/>
            </a:pP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</a:rPr>
              <a:t>Adaptation de Calames </a:t>
            </a:r>
            <a:r>
              <a:rPr lang="fr-FR" sz="1600" dirty="0" err="1" smtClean="0">
                <a:solidFill>
                  <a:schemeClr val="bg2">
                    <a:lumMod val="25000"/>
                  </a:schemeClr>
                </a:solidFill>
              </a:rPr>
              <a:t>Prod</a:t>
            </a:r>
            <a:r>
              <a:rPr lang="fr-FR" sz="1600" dirty="0" smtClean="0">
                <a:solidFill>
                  <a:schemeClr val="bg2">
                    <a:lumMod val="25000"/>
                  </a:schemeClr>
                </a:solidFill>
              </a:rPr>
              <a:t> d’IE vers un mode « bureau » (2017)</a:t>
            </a:r>
          </a:p>
          <a:p>
            <a:pPr lvl="1">
              <a:defRPr/>
            </a:pPr>
            <a:endParaRPr lang="fr-FR" sz="10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fr-FR" sz="2200" dirty="0" smtClean="0">
                <a:solidFill>
                  <a:schemeClr val="bg2">
                    <a:lumMod val="25000"/>
                  </a:schemeClr>
                </a:solidFill>
              </a:rPr>
              <a:t>2018 : GT EAD en bibliothèques pour poursuivre la mise en cohérence des pratiques, le développement de l’interopérabilité et de la qualité des données</a:t>
            </a:r>
          </a:p>
        </p:txBody>
      </p:sp>
    </p:spTree>
    <p:extLst>
      <p:ext uri="{BB962C8B-B14F-4D97-AF65-F5344CB8AC3E}">
        <p14:creationId xmlns:p14="http://schemas.microsoft.com/office/powerpoint/2010/main" val="65769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4365104"/>
            <a:ext cx="7772400" cy="136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2. Calames Bureau : </a:t>
            </a:r>
            <a:b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pourquoi et comment ?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Pourquoi une nouvelle version de </a:t>
            </a:r>
            <a:b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l’outil de catalogage Calames </a:t>
            </a:r>
            <a:r>
              <a:rPr lang="fr-FR" sz="4000" b="1" dirty="0" err="1" smtClean="0">
                <a:solidFill>
                  <a:schemeClr val="accent2">
                    <a:lumMod val="75000"/>
                  </a:schemeClr>
                </a:solidFill>
              </a:rPr>
              <a:t>Prod</a:t>
            </a:r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 ?</a:t>
            </a:r>
            <a:endParaRPr lang="fr-F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15516" y="1844824"/>
            <a:ext cx="8712968" cy="467916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Bug majeur du dispositif de pointage dans la fenêtre d’édition de Calames </a:t>
            </a:r>
            <a:r>
              <a:rPr lang="fr-FR" sz="2200" dirty="0" err="1" smtClean="0">
                <a:solidFill>
                  <a:schemeClr val="accent2">
                    <a:lumMod val="75000"/>
                  </a:schemeClr>
                </a:solidFill>
              </a:rPr>
              <a:t>Prod</a:t>
            </a: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, avec IE et sous le nouvel OS Windows 10 (été 2015)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Un outil adapté au réseau </a:t>
            </a:r>
            <a:r>
              <a:rPr lang="fr-FR" sz="2200" dirty="0" err="1" smtClean="0">
                <a:solidFill>
                  <a:schemeClr val="accent2">
                    <a:lumMod val="75000"/>
                  </a:schemeClr>
                </a:solidFill>
              </a:rPr>
              <a:t>CCFr</a:t>
            </a: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 (TAPIR) plutôt qu’un outil d’encodage EAD unique (2017)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Coûts de redéveloppement de Calames </a:t>
            </a:r>
            <a:r>
              <a:rPr lang="fr-FR" sz="2200" dirty="0" err="1" smtClean="0">
                <a:solidFill>
                  <a:schemeClr val="accent2">
                    <a:lumMod val="75000"/>
                  </a:schemeClr>
                </a:solidFill>
              </a:rPr>
              <a:t>Prod</a:t>
            </a: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 pour adaptation à </a:t>
            </a:r>
            <a:r>
              <a:rPr lang="fr-FR" sz="2200" dirty="0">
                <a:solidFill>
                  <a:schemeClr val="accent2">
                    <a:lumMod val="75000"/>
                  </a:schemeClr>
                </a:solidFill>
              </a:rPr>
              <a:t>d’autres éditeurs trop élevés </a:t>
            </a:r>
            <a:endParaRPr lang="fr-FR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fr-FR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=&gt; </a:t>
            </a:r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</a:rPr>
              <a:t>Choix d’adapter l’existant en déportant Calames </a:t>
            </a:r>
            <a:r>
              <a:rPr lang="fr-FR" sz="2200" b="1" dirty="0" err="1" smtClean="0">
                <a:solidFill>
                  <a:schemeClr val="accent2">
                    <a:lumMod val="75000"/>
                  </a:schemeClr>
                </a:solidFill>
              </a:rPr>
              <a:t>Prod</a:t>
            </a:r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</a:rPr>
              <a:t> hors du navigateur IE</a:t>
            </a: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, 10 ans après la version pilote (avril 2008)</a:t>
            </a:r>
          </a:p>
        </p:txBody>
      </p:sp>
    </p:spTree>
    <p:extLst>
      <p:ext uri="{BB962C8B-B14F-4D97-AF65-F5344CB8AC3E}">
        <p14:creationId xmlns:p14="http://schemas.microsoft.com/office/powerpoint/2010/main" val="35001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De Calames </a:t>
            </a:r>
            <a:r>
              <a:rPr lang="fr-FR" sz="4000" b="1" dirty="0" err="1" smtClean="0">
                <a:solidFill>
                  <a:schemeClr val="accent2">
                    <a:lumMod val="75000"/>
                  </a:schemeClr>
                </a:solidFill>
              </a:rPr>
              <a:t>Prod</a:t>
            </a:r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 version « 2008 » (sous Internet Explorer)… </a:t>
            </a:r>
            <a:endParaRPr lang="fr-F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5175"/>
          <a:stretch/>
        </p:blipFill>
        <p:spPr>
          <a:xfrm>
            <a:off x="0" y="1484784"/>
            <a:ext cx="9144000" cy="51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1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… à Calames </a:t>
            </a:r>
            <a:r>
              <a:rPr lang="fr-FR" sz="4000" b="1" dirty="0" err="1" smtClean="0">
                <a:solidFill>
                  <a:schemeClr val="accent2">
                    <a:lumMod val="75000"/>
                  </a:schemeClr>
                </a:solidFill>
              </a:rPr>
              <a:t>Prod</a:t>
            </a:r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 version « 2018 » (installation bureau hors I.E.)</a:t>
            </a:r>
            <a:endParaRPr lang="fr-F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91440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Dans quels cas faut-il passer </a:t>
            </a:r>
            <a:b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à la version Calames </a:t>
            </a:r>
            <a:r>
              <a:rPr lang="fr-FR" sz="4000" b="1" dirty="0" err="1" smtClean="0">
                <a:solidFill>
                  <a:schemeClr val="accent2">
                    <a:lumMod val="75000"/>
                  </a:schemeClr>
                </a:solidFill>
              </a:rPr>
              <a:t>Prod</a:t>
            </a:r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</a:rPr>
              <a:t> «Bureau» ?</a:t>
            </a:r>
            <a:endParaRPr lang="fr-F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2F55-217E-784D-959E-8EB90DBD2478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15516" y="1772816"/>
            <a:ext cx="8712968" cy="4751174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Conditions préalables : faire partie du réseau Calames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Cas #1 : le parc informatique de mon établissement migre sous </a:t>
            </a:r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</a:rPr>
              <a:t>Windows 10 </a:t>
            </a: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=&gt; pas le choix ! Il </a:t>
            </a:r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</a:rPr>
              <a:t>faut </a:t>
            </a: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passer à Calames Bureau…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Cas #2 : pas de migration de parc pour l’instant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Attention : Calames Bureau a été peu testé sous Win7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Possible d’opter quand même pour Calames Bureau </a:t>
            </a:r>
            <a:r>
              <a:rPr lang="fr-FR" sz="2000" b="1" i="1" dirty="0">
                <a:solidFill>
                  <a:schemeClr val="accent2">
                    <a:lumMod val="75000"/>
                  </a:schemeClr>
                </a:solidFill>
              </a:rPr>
              <a:t>sur les </a:t>
            </a:r>
            <a:r>
              <a:rPr lang="fr-FR" sz="2000" b="1" i="1" dirty="0" smtClean="0">
                <a:solidFill>
                  <a:schemeClr val="accent2">
                    <a:lumMod val="75000"/>
                  </a:schemeClr>
                </a:solidFill>
              </a:rPr>
              <a:t>seuls postes </a:t>
            </a:r>
            <a:r>
              <a:rPr lang="fr-FR" sz="2000" b="1" i="1" dirty="0">
                <a:solidFill>
                  <a:schemeClr val="accent2">
                    <a:lumMod val="75000"/>
                  </a:schemeClr>
                </a:solidFill>
              </a:rPr>
              <a:t>où </a:t>
            </a:r>
            <a:r>
              <a:rPr lang="fr-FR" sz="2000" b="1" i="1" dirty="0" smtClean="0">
                <a:solidFill>
                  <a:schemeClr val="accent2">
                    <a:lumMod val="75000"/>
                  </a:schemeClr>
                </a:solidFill>
              </a:rPr>
              <a:t>Calames </a:t>
            </a:r>
            <a:r>
              <a:rPr lang="fr-FR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Prod</a:t>
            </a:r>
            <a:r>
              <a:rPr lang="fr-FR" sz="2000" b="1" i="1" dirty="0" smtClean="0">
                <a:solidFill>
                  <a:schemeClr val="accent2">
                    <a:lumMod val="75000"/>
                  </a:schemeClr>
                </a:solidFill>
              </a:rPr>
              <a:t> version « classique » n’aurait </a:t>
            </a:r>
            <a:r>
              <a:rPr lang="fr-FR" sz="2000" b="1" i="1" u="sng" dirty="0">
                <a:solidFill>
                  <a:schemeClr val="accent2">
                    <a:lumMod val="75000"/>
                  </a:schemeClr>
                </a:solidFill>
              </a:rPr>
              <a:t>pas déjà été </a:t>
            </a:r>
            <a:r>
              <a:rPr lang="fr-FR" sz="2000" b="1" i="1" u="sng" dirty="0" smtClean="0">
                <a:solidFill>
                  <a:schemeClr val="accent2">
                    <a:lumMod val="75000"/>
                  </a:schemeClr>
                </a:solidFill>
              </a:rPr>
              <a:t>installé</a:t>
            </a:r>
          </a:p>
          <a:p>
            <a:pPr lvl="1">
              <a:buFont typeface="Arial" pitchFamily="34" charset="0"/>
              <a:buChar char="•"/>
              <a:defRPr/>
            </a:pPr>
            <a:endParaRPr lang="fr-FR" sz="20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=&gt; </a:t>
            </a:r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Sondage</a:t>
            </a:r>
            <a:r>
              <a:rPr lang="fr-FR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200" dirty="0">
                <a:solidFill>
                  <a:schemeClr val="accent2">
                    <a:lumMod val="75000"/>
                  </a:schemeClr>
                </a:solidFill>
              </a:rPr>
              <a:t>auprès des correspondants Calames sur </a:t>
            </a:r>
            <a:r>
              <a:rPr lang="fr-FR" sz="2200" dirty="0" smtClean="0">
                <a:solidFill>
                  <a:schemeClr val="accent2">
                    <a:lumMod val="75000"/>
                  </a:schemeClr>
                </a:solidFill>
              </a:rPr>
              <a:t>les calendriers de migration de parcs informatiques</a:t>
            </a:r>
          </a:p>
        </p:txBody>
      </p:sp>
    </p:spTree>
    <p:extLst>
      <p:ext uri="{BB962C8B-B14F-4D97-AF65-F5344CB8AC3E}">
        <p14:creationId xmlns:p14="http://schemas.microsoft.com/office/powerpoint/2010/main" val="26073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eu_x0020_de_x0020_la_x0020_formation xmlns="9cb235b8-7541-4a6e-b886-1bf4192805bd">A renseigner</Lieu_x0020_de_x0020_la_x0020_formation>
    <Exaged_DocName xmlns="$ListId:Supports3;" xsi:nil="true"/>
    <Etat_x0020_du_x0020_document xmlns="9cb235b8-7541-4a6e-b886-1bf4192805bd">Document de travail</Etat_x0020_du_x0020_document>
    <Nom_x0020_de_x0020_la_x0020_formation xmlns="9cb235b8-7541-4a6e-b886-1bf4192805bd">A renseigner</Nom_x0020_de_x0020_la_x0020_formation>
    <TRI xmlns="9cb235b8-7541-4a6e-b886-1bf4192805bd">JMF</TRI>
    <Tags xmlns="9cb235b8-7541-4a6e-b886-1bf4192805bd" xsi:nil="true"/>
    <Structure xmlns="9cb235b8-7541-4a6e-b886-1bf4192805bd">ABES</Structure>
    <Type_x0020_de_x0020_document_x0020_standard xmlns="9cb235b8-7541-4a6e-b886-1bf4192805bd">Diaporama Formation</Type_x0020_de_x0020_document_x0020_standard>
    <Année xmlns="9cb235b8-7541-4a6e-b886-1bf4192805bd">2018</Année>
    <N_x00b0__x0020_session xmlns="9cb235b8-7541-4a6e-b886-1bf4192805bd" xsi:nil="true"/>
    <_DCDateCreated xmlns="http://schemas.microsoft.com/sharepoint/v3/fields">2018-01-09T23:00:00+00:00</_DCDateCreate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505AF35FDCA54D2FA379F261E520FD37003BA607584A07684089D0538041E4120804070802004495013D04E6D140B0554904C0AFA86A" ma:contentTypeVersion="56" ma:contentTypeDescription="" ma:contentTypeScope="" ma:versionID="21928befdd77d9ea1abf260834d8cb15">
  <xsd:schema xmlns:xsd="http://www.w3.org/2001/XMLSchema" xmlns:xs="http://www.w3.org/2001/XMLSchema" xmlns:p="http://schemas.microsoft.com/office/2006/metadata/properties" xmlns:ns2="9cb235b8-7541-4a6e-b886-1bf4192805bd" xmlns:ns3="http://schemas.microsoft.com/sharepoint/v3/fields" xmlns:ns4="$ListId:Supports3;" targetNamespace="http://schemas.microsoft.com/office/2006/metadata/properties" ma:root="true" ma:fieldsID="9cae7180ce9ed453dd0227ccc9002fe4" ns2:_="" ns3:_="" ns4:_="">
    <xsd:import namespace="9cb235b8-7541-4a6e-b886-1bf4192805bd"/>
    <xsd:import namespace="http://schemas.microsoft.com/sharepoint/v3/fields"/>
    <xsd:import namespace="$ListId:Supports3;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4:Exaged_DocName" minOccurs="0"/>
                <xsd:element ref="ns2:Nom_x0020_de_x0020_la_x0020_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235b8-7541-4a6e-b886-1bf4192805bd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>
      <xsd:simpleType>
        <xsd:restriction base="dms:Choice">
          <xsd:enumeration value="ABES"/>
          <xsd:enumeration value="ADBU"/>
          <xsd:enumeration value="AMUE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Autre"/>
        </xsd:restriction>
      </xsd:simpleType>
    </xsd:element>
    <xsd:element name="TRI" ma:index="3" nillable="true" ma:displayName="Trigramme" ma:default="A renseigner" ma:format="Dropdown" ma:internalName="TRI">
      <xsd:simpleType>
        <xsd:restriction base="dms:Choice">
          <xsd:enumeration value="A renseigner"/>
          <xsd:enumeration value="ACT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EB"/>
          <xsd:enumeration value="BML"/>
          <xsd:enumeration value="BTS"/>
          <xsd:enumeration value="CBD"/>
          <xsd:enumeration value="CCI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AN"/>
          <xsd:enumeration value="DED"/>
          <xsd:enumeration value="DOO"/>
          <xsd:enumeration value="DRY"/>
          <xsd:enumeration value="DSA"/>
          <xsd:enumeration value="ECT"/>
          <xsd:enumeration value="EHR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GL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KN"/>
          <xsd:enumeration value="JLP"/>
          <xsd:enumeration value="JMF"/>
          <xsd:enumeration value="JML"/>
          <xsd:enumeration value="JNO"/>
          <xsd:enumeration value="JPA"/>
          <xsd:enumeration value="KGX"/>
          <xsd:enumeration value="KMI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D"/>
          <xsd:enumeration value="MPN"/>
          <xsd:enumeration value="MPR"/>
          <xsd:enumeration value="MPT"/>
          <xsd:enumeration value="MRX"/>
          <xsd:enumeration value="MSR"/>
          <xsd:enumeration value="MTE"/>
          <xsd:enumeration value="NBD"/>
          <xsd:enumeration value="NBT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SBL"/>
          <xsd:enumeration value="SDT"/>
          <xsd:enumeration value="SGT"/>
          <xsd:enumeration value="SPE"/>
          <xsd:enumeration value="SPR"/>
          <xsd:enumeration value="SRY"/>
          <xsd:enumeration value="TCN"/>
          <xsd:enumeration value="TDN"/>
          <xsd:enumeration value="TFU"/>
          <xsd:enumeration value="TMX"/>
          <xsd:enumeration value="VGO"/>
          <xsd:enumeration value="VSA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Rapport"/>
          <xsd:enumeration value="Rapport d'activité"/>
          <xsd:enumeration value="Rapport de présentation"/>
          <xsd:enumeration value="Reconduction"/>
          <xsd:enumeration value="Revue application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>
      <xsd:simpleType>
        <xsd:restriction base="dms:Choice">
          <xsd:enumeration value="A renseigner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Nom_x0020_de_x0020_la_x0020_formation" ma:index="20" nillable="true" ma:displayName="Liste des formations" ma:default="A renseigner" ma:format="Dropdown" ma:internalName="Nom_x0020_de_x0020_la_x0020_formation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Supports3;" elementFormDefault="qualified">
    <xsd:import namespace="http://schemas.microsoft.com/office/2006/documentManagement/types"/>
    <xsd:import namespace="http://schemas.microsoft.com/office/infopath/2007/PartnerControls"/>
    <xsd:element name="Exaged_DocName" ma:index="14" nillable="true" ma:displayName="Nom du document" ma:hidden="true" ma:internalName="Exaged_Doc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3C7513-14A8-4550-AEDA-C4E9602D4A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D3DA22-16E7-418E-A1F2-1C90A5F308B5}">
  <ds:schemaRefs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/fields"/>
    <ds:schemaRef ds:uri="$ListId:Supports3;"/>
    <ds:schemaRef ds:uri="http://schemas.openxmlformats.org/package/2006/metadata/core-properties"/>
    <ds:schemaRef ds:uri="9cb235b8-7541-4a6e-b886-1bf4192805b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3DAF812-83D2-4E12-8DDA-D864E2FD50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235b8-7541-4a6e-b886-1bf4192805bd"/>
    <ds:schemaRef ds:uri="http://schemas.microsoft.com/sharepoint/v3/fields"/>
    <ds:schemaRef ds:uri="$ListId:Supports3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690</Words>
  <Application>Microsoft Office PowerPoint</Application>
  <PresentationFormat>Affichage à l'écran (4:3)</PresentationFormat>
  <Paragraphs>132</Paragraphs>
  <Slides>19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Thème Office</vt:lpstr>
      <vt:lpstr>Présentation PowerPoint</vt:lpstr>
      <vt:lpstr>plan</vt:lpstr>
      <vt:lpstr>1. Point « Outil national EAD en bibliothèques »</vt:lpstr>
      <vt:lpstr>Projet d’outil national EAD :  quelques nouvelles</vt:lpstr>
      <vt:lpstr>2. Calames Bureau :  pourquoi et comment ?</vt:lpstr>
      <vt:lpstr>Pourquoi une nouvelle version de  l’outil de catalogage Calames Prod ?</vt:lpstr>
      <vt:lpstr>De Calames Prod version « 2008 » (sous Internet Explorer)… </vt:lpstr>
      <vt:lpstr>… à Calames Prod version « 2018 » (installation bureau hors I.E.)</vt:lpstr>
      <vt:lpstr>Dans quels cas faut-il passer  à la version Calames Prod «Bureau» ?</vt:lpstr>
      <vt:lpstr>Calames Prod «Bureau» :  principes techniques</vt:lpstr>
      <vt:lpstr>Comment installer Calames Prod «Bureau» ?</vt:lpstr>
      <vt:lpstr>3. Tour d’horizon des modifications fonctionnelles</vt:lpstr>
      <vt:lpstr>Présentation PowerPoint</vt:lpstr>
      <vt:lpstr>Présentation PowerPoint</vt:lpstr>
      <vt:lpstr>Un menu d’édition épuré</vt:lpstr>
      <vt:lpstr>Quoi de neuf pour encoder ?</vt:lpstr>
      <vt:lpstr>Quoi de neuf pour encoder ?</vt:lpstr>
      <vt:lpstr>Points d’attention </vt:lpstr>
      <vt:lpstr>Des QUESTIONS, remarques … ?</vt:lpstr>
    </vt:vector>
  </TitlesOfParts>
  <Company>ABES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J.e-cours</dc:title>
  <dc:creator>Olivier Kosinski</dc:creator>
  <cp:keywords/>
  <dc:description/>
  <cp:lastModifiedBy>Olivier Kosinski</cp:lastModifiedBy>
  <cp:revision>70</cp:revision>
  <dcterms:created xsi:type="dcterms:W3CDTF">2014-12-08T14:08:59Z</dcterms:created>
  <dcterms:modified xsi:type="dcterms:W3CDTF">2018-02-08T08:13:13Z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0x010100505AF35FDCA54D2FA379F261E520FD37003BA607584A07684089D0538041E4120804070802004495013D04E6D140B0554904C0AFA86A</vt:lpwstr>
  </property>
</Properties>
</file>