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303" r:id="rId5"/>
    <p:sldId id="311" r:id="rId6"/>
    <p:sldId id="258" r:id="rId7"/>
    <p:sldId id="259" r:id="rId8"/>
    <p:sldId id="267" r:id="rId9"/>
    <p:sldId id="298" r:id="rId10"/>
    <p:sldId id="309" r:id="rId11"/>
    <p:sldId id="299" r:id="rId12"/>
    <p:sldId id="260" r:id="rId13"/>
    <p:sldId id="264" r:id="rId14"/>
    <p:sldId id="312" r:id="rId15"/>
    <p:sldId id="314" r:id="rId16"/>
    <p:sldId id="313" r:id="rId17"/>
    <p:sldId id="319" r:id="rId18"/>
    <p:sldId id="315" r:id="rId19"/>
    <p:sldId id="316" r:id="rId20"/>
    <p:sldId id="265" r:id="rId21"/>
    <p:sldId id="272" r:id="rId22"/>
    <p:sldId id="305" r:id="rId23"/>
    <p:sldId id="306" r:id="rId24"/>
    <p:sldId id="307" r:id="rId25"/>
    <p:sldId id="318" r:id="rId26"/>
    <p:sldId id="296" r:id="rId27"/>
    <p:sldId id="290" r:id="rId28"/>
    <p:sldId id="297" r:id="rId29"/>
    <p:sldId id="321" r:id="rId30"/>
    <p:sldId id="317" r:id="rId3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EB5"/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95" autoAdjust="0"/>
  </p:normalViewPr>
  <p:slideViewPr>
    <p:cSldViewPr>
      <p:cViewPr varScale="1">
        <p:scale>
          <a:sx n="83" d="100"/>
          <a:sy n="83" d="100"/>
        </p:scale>
        <p:origin x="24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3F3F0D-F7B0-4482-BDEB-981D1DD6645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0021B5-601B-47C3-BFF5-5F128276DDEB}">
      <dgm:prSet phldrT="[Texte]" phldr="1"/>
      <dgm:spPr/>
      <dgm:t>
        <a:bodyPr/>
        <a:lstStyle/>
        <a:p>
          <a:endParaRPr lang="fr-FR"/>
        </a:p>
      </dgm:t>
    </dgm:pt>
    <dgm:pt modelId="{BF0390F8-DA4C-420A-94BB-72BB3B328A81}" type="parTrans" cxnId="{55204A9A-0FD3-483F-840B-12B8E1A87523}">
      <dgm:prSet/>
      <dgm:spPr/>
      <dgm:t>
        <a:bodyPr/>
        <a:lstStyle/>
        <a:p>
          <a:endParaRPr lang="fr-FR"/>
        </a:p>
      </dgm:t>
    </dgm:pt>
    <dgm:pt modelId="{4236BD29-829F-4444-B0A8-D042C57FBC74}" type="sibTrans" cxnId="{55204A9A-0FD3-483F-840B-12B8E1A87523}">
      <dgm:prSet/>
      <dgm:spPr>
        <a:ln w="28575"/>
      </dgm:spPr>
      <dgm:t>
        <a:bodyPr/>
        <a:lstStyle/>
        <a:p>
          <a:endParaRPr lang="fr-FR"/>
        </a:p>
      </dgm:t>
    </dgm:pt>
    <dgm:pt modelId="{FD51BAF9-789F-4B80-A10D-16EE0F240D21}">
      <dgm:prSet phldrT="[Texte]" phldr="1"/>
      <dgm:spPr/>
      <dgm:t>
        <a:bodyPr/>
        <a:lstStyle/>
        <a:p>
          <a:endParaRPr lang="fr-FR"/>
        </a:p>
      </dgm:t>
    </dgm:pt>
    <dgm:pt modelId="{508F23D6-DF1E-4E15-8E19-9A3323498535}" type="parTrans" cxnId="{6BFC8FC0-3D36-4D38-A59B-F2EB1799991F}">
      <dgm:prSet/>
      <dgm:spPr/>
      <dgm:t>
        <a:bodyPr/>
        <a:lstStyle/>
        <a:p>
          <a:endParaRPr lang="fr-FR"/>
        </a:p>
      </dgm:t>
    </dgm:pt>
    <dgm:pt modelId="{2873ACF8-A70B-4CCA-ADC9-3AC3ED14B003}" type="sibTrans" cxnId="{6BFC8FC0-3D36-4D38-A59B-F2EB1799991F}">
      <dgm:prSet/>
      <dgm:spPr>
        <a:ln w="28575"/>
      </dgm:spPr>
      <dgm:t>
        <a:bodyPr/>
        <a:lstStyle/>
        <a:p>
          <a:endParaRPr lang="fr-FR"/>
        </a:p>
      </dgm:t>
    </dgm:pt>
    <dgm:pt modelId="{79B79C30-9749-4883-9509-EBCF8EA49660}">
      <dgm:prSet phldrT="[Texte]" phldr="1"/>
      <dgm:spPr/>
      <dgm:t>
        <a:bodyPr/>
        <a:lstStyle/>
        <a:p>
          <a:endParaRPr lang="fr-FR"/>
        </a:p>
      </dgm:t>
    </dgm:pt>
    <dgm:pt modelId="{CEBB06B2-16F2-403B-AD06-68BE601E8E33}" type="parTrans" cxnId="{495641BE-5E0B-4B98-98C9-5A03CF164983}">
      <dgm:prSet/>
      <dgm:spPr/>
      <dgm:t>
        <a:bodyPr/>
        <a:lstStyle/>
        <a:p>
          <a:endParaRPr lang="fr-FR"/>
        </a:p>
      </dgm:t>
    </dgm:pt>
    <dgm:pt modelId="{960E4944-6226-478E-9A7A-16697E0AB2AD}" type="sibTrans" cxnId="{495641BE-5E0B-4B98-98C9-5A03CF164983}">
      <dgm:prSet/>
      <dgm:spPr>
        <a:ln w="28575"/>
      </dgm:spPr>
      <dgm:t>
        <a:bodyPr/>
        <a:lstStyle/>
        <a:p>
          <a:endParaRPr lang="fr-FR"/>
        </a:p>
      </dgm:t>
    </dgm:pt>
    <dgm:pt modelId="{0D203972-006B-4BD8-8E19-1B2761056636}">
      <dgm:prSet phldrT="[Texte]" phldr="1"/>
      <dgm:spPr/>
      <dgm:t>
        <a:bodyPr/>
        <a:lstStyle/>
        <a:p>
          <a:endParaRPr lang="fr-FR"/>
        </a:p>
      </dgm:t>
    </dgm:pt>
    <dgm:pt modelId="{D018CD99-97C5-4A0C-B028-4875426674ED}" type="parTrans" cxnId="{88506E2D-0D80-4FBC-9694-8BD6D449CFC4}">
      <dgm:prSet/>
      <dgm:spPr/>
      <dgm:t>
        <a:bodyPr/>
        <a:lstStyle/>
        <a:p>
          <a:endParaRPr lang="fr-FR"/>
        </a:p>
      </dgm:t>
    </dgm:pt>
    <dgm:pt modelId="{6E1CFC13-AFA2-424B-A855-7FF5878E43CF}" type="sibTrans" cxnId="{88506E2D-0D80-4FBC-9694-8BD6D449CFC4}">
      <dgm:prSet/>
      <dgm:spPr>
        <a:ln w="28575"/>
      </dgm:spPr>
      <dgm:t>
        <a:bodyPr/>
        <a:lstStyle/>
        <a:p>
          <a:endParaRPr lang="fr-FR"/>
        </a:p>
      </dgm:t>
    </dgm:pt>
    <dgm:pt modelId="{64978879-2946-4EF1-98C6-89118C9EFA05}">
      <dgm:prSet phldrT="[Texte]" phldr="1"/>
      <dgm:spPr/>
      <dgm:t>
        <a:bodyPr/>
        <a:lstStyle/>
        <a:p>
          <a:endParaRPr lang="fr-FR"/>
        </a:p>
      </dgm:t>
    </dgm:pt>
    <dgm:pt modelId="{20859219-E43E-4C66-89C4-82171F849341}" type="parTrans" cxnId="{A5F9BA90-412D-4133-8861-C57C0BCAE791}">
      <dgm:prSet/>
      <dgm:spPr/>
      <dgm:t>
        <a:bodyPr/>
        <a:lstStyle/>
        <a:p>
          <a:endParaRPr lang="fr-FR"/>
        </a:p>
      </dgm:t>
    </dgm:pt>
    <dgm:pt modelId="{2D60FF6F-6604-4D40-8D97-A360D65D1EDC}" type="sibTrans" cxnId="{A5F9BA90-412D-4133-8861-C57C0BCAE791}">
      <dgm:prSet/>
      <dgm:spPr>
        <a:ln w="28575"/>
      </dgm:spPr>
      <dgm:t>
        <a:bodyPr/>
        <a:lstStyle/>
        <a:p>
          <a:endParaRPr lang="fr-FR"/>
        </a:p>
      </dgm:t>
    </dgm:pt>
    <dgm:pt modelId="{0ABEF181-E3CD-47CA-962B-D95F0DFD1256}" type="pres">
      <dgm:prSet presAssocID="{643F3F0D-F7B0-4482-BDEB-981D1DD664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66EF3C7-CEFA-434B-9C8D-B8EBA5CDA8EF}" type="pres">
      <dgm:prSet presAssocID="{560021B5-601B-47C3-BFF5-5F128276DDEB}" presName="dummy" presStyleCnt="0"/>
      <dgm:spPr/>
    </dgm:pt>
    <dgm:pt modelId="{BB85FE65-3FEF-4E7D-9FFC-FD7BC311599A}" type="pres">
      <dgm:prSet presAssocID="{560021B5-601B-47C3-BFF5-5F128276DDEB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FFDC69-A224-4341-8FAE-775233204929}" type="pres">
      <dgm:prSet presAssocID="{4236BD29-829F-4444-B0A8-D042C57FBC74}" presName="sibTrans" presStyleLbl="node1" presStyleIdx="0" presStyleCnt="5"/>
      <dgm:spPr/>
      <dgm:t>
        <a:bodyPr/>
        <a:lstStyle/>
        <a:p>
          <a:endParaRPr lang="fr-FR"/>
        </a:p>
      </dgm:t>
    </dgm:pt>
    <dgm:pt modelId="{1874D44B-A2E5-4951-9E01-60E124CC6D59}" type="pres">
      <dgm:prSet presAssocID="{FD51BAF9-789F-4B80-A10D-16EE0F240D21}" presName="dummy" presStyleCnt="0"/>
      <dgm:spPr/>
    </dgm:pt>
    <dgm:pt modelId="{1171D618-E552-4405-8EB3-A499227BD331}" type="pres">
      <dgm:prSet presAssocID="{FD51BAF9-789F-4B80-A10D-16EE0F240D21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2866A6-7D03-4C01-99C9-01FE74EDAA7F}" type="pres">
      <dgm:prSet presAssocID="{2873ACF8-A70B-4CCA-ADC9-3AC3ED14B003}" presName="sibTrans" presStyleLbl="node1" presStyleIdx="1" presStyleCnt="5"/>
      <dgm:spPr/>
      <dgm:t>
        <a:bodyPr/>
        <a:lstStyle/>
        <a:p>
          <a:endParaRPr lang="fr-FR"/>
        </a:p>
      </dgm:t>
    </dgm:pt>
    <dgm:pt modelId="{A9328CC5-1D8B-4CB5-9399-940A2CE8A1E4}" type="pres">
      <dgm:prSet presAssocID="{79B79C30-9749-4883-9509-EBCF8EA49660}" presName="dummy" presStyleCnt="0"/>
      <dgm:spPr/>
    </dgm:pt>
    <dgm:pt modelId="{FFE67D41-DFE2-41E1-8D17-641E8ACBD97B}" type="pres">
      <dgm:prSet presAssocID="{79B79C30-9749-4883-9509-EBCF8EA49660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104538-2CF1-4BB4-9A4F-5FBA940C3247}" type="pres">
      <dgm:prSet presAssocID="{960E4944-6226-478E-9A7A-16697E0AB2AD}" presName="sibTrans" presStyleLbl="node1" presStyleIdx="2" presStyleCnt="5"/>
      <dgm:spPr/>
      <dgm:t>
        <a:bodyPr/>
        <a:lstStyle/>
        <a:p>
          <a:endParaRPr lang="fr-FR"/>
        </a:p>
      </dgm:t>
    </dgm:pt>
    <dgm:pt modelId="{66AD5CFD-74BF-404C-8F24-2E0BFFE72F02}" type="pres">
      <dgm:prSet presAssocID="{0D203972-006B-4BD8-8E19-1B2761056636}" presName="dummy" presStyleCnt="0"/>
      <dgm:spPr/>
    </dgm:pt>
    <dgm:pt modelId="{3615D42C-CCB5-49DE-B7BB-062436CB4A83}" type="pres">
      <dgm:prSet presAssocID="{0D203972-006B-4BD8-8E19-1B2761056636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739E8F-42F9-4E08-AB7D-5ED2FCA73FD5}" type="pres">
      <dgm:prSet presAssocID="{6E1CFC13-AFA2-424B-A855-7FF5878E43CF}" presName="sibTrans" presStyleLbl="node1" presStyleIdx="3" presStyleCnt="5"/>
      <dgm:spPr/>
      <dgm:t>
        <a:bodyPr/>
        <a:lstStyle/>
        <a:p>
          <a:endParaRPr lang="fr-FR"/>
        </a:p>
      </dgm:t>
    </dgm:pt>
    <dgm:pt modelId="{20ECC65B-A5DA-4147-AF80-6EC8762464D0}" type="pres">
      <dgm:prSet presAssocID="{64978879-2946-4EF1-98C6-89118C9EFA05}" presName="dummy" presStyleCnt="0"/>
      <dgm:spPr/>
    </dgm:pt>
    <dgm:pt modelId="{C4C44F94-1E3D-4CEC-9194-2C5EBA1F16B9}" type="pres">
      <dgm:prSet presAssocID="{64978879-2946-4EF1-98C6-89118C9EFA05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39329-DF37-432B-BAAF-210DC3FB52E9}" type="pres">
      <dgm:prSet presAssocID="{2D60FF6F-6604-4D40-8D97-A360D65D1EDC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CD8074F3-4D5B-4271-BC9B-E324ED01BBBF}" type="presOf" srcId="{2873ACF8-A70B-4CCA-ADC9-3AC3ED14B003}" destId="{872866A6-7D03-4C01-99C9-01FE74EDAA7F}" srcOrd="0" destOrd="0" presId="urn:microsoft.com/office/officeart/2005/8/layout/cycle1"/>
    <dgm:cxn modelId="{18F9BE07-18F4-4E0D-9DA2-95B144795F06}" type="presOf" srcId="{960E4944-6226-478E-9A7A-16697E0AB2AD}" destId="{AF104538-2CF1-4BB4-9A4F-5FBA940C3247}" srcOrd="0" destOrd="0" presId="urn:microsoft.com/office/officeart/2005/8/layout/cycle1"/>
    <dgm:cxn modelId="{88506E2D-0D80-4FBC-9694-8BD6D449CFC4}" srcId="{643F3F0D-F7B0-4482-BDEB-981D1DD6645E}" destId="{0D203972-006B-4BD8-8E19-1B2761056636}" srcOrd="3" destOrd="0" parTransId="{D018CD99-97C5-4A0C-B028-4875426674ED}" sibTransId="{6E1CFC13-AFA2-424B-A855-7FF5878E43CF}"/>
    <dgm:cxn modelId="{5D07949C-305F-4E8C-A4DE-E9CAA73F365E}" type="presOf" srcId="{64978879-2946-4EF1-98C6-89118C9EFA05}" destId="{C4C44F94-1E3D-4CEC-9194-2C5EBA1F16B9}" srcOrd="0" destOrd="0" presId="urn:microsoft.com/office/officeart/2005/8/layout/cycle1"/>
    <dgm:cxn modelId="{E549D800-F205-4FEB-AAFC-282CAB221596}" type="presOf" srcId="{643F3F0D-F7B0-4482-BDEB-981D1DD6645E}" destId="{0ABEF181-E3CD-47CA-962B-D95F0DFD1256}" srcOrd="0" destOrd="0" presId="urn:microsoft.com/office/officeart/2005/8/layout/cycle1"/>
    <dgm:cxn modelId="{A5F9BA90-412D-4133-8861-C57C0BCAE791}" srcId="{643F3F0D-F7B0-4482-BDEB-981D1DD6645E}" destId="{64978879-2946-4EF1-98C6-89118C9EFA05}" srcOrd="4" destOrd="0" parTransId="{20859219-E43E-4C66-89C4-82171F849341}" sibTransId="{2D60FF6F-6604-4D40-8D97-A360D65D1EDC}"/>
    <dgm:cxn modelId="{55204A9A-0FD3-483F-840B-12B8E1A87523}" srcId="{643F3F0D-F7B0-4482-BDEB-981D1DD6645E}" destId="{560021B5-601B-47C3-BFF5-5F128276DDEB}" srcOrd="0" destOrd="0" parTransId="{BF0390F8-DA4C-420A-94BB-72BB3B328A81}" sibTransId="{4236BD29-829F-4444-B0A8-D042C57FBC74}"/>
    <dgm:cxn modelId="{6BFC8FC0-3D36-4D38-A59B-F2EB1799991F}" srcId="{643F3F0D-F7B0-4482-BDEB-981D1DD6645E}" destId="{FD51BAF9-789F-4B80-A10D-16EE0F240D21}" srcOrd="1" destOrd="0" parTransId="{508F23D6-DF1E-4E15-8E19-9A3323498535}" sibTransId="{2873ACF8-A70B-4CCA-ADC9-3AC3ED14B003}"/>
    <dgm:cxn modelId="{0BF096B6-BF46-4BA7-B6D7-0C24DFBC30FF}" type="presOf" srcId="{79B79C30-9749-4883-9509-EBCF8EA49660}" destId="{FFE67D41-DFE2-41E1-8D17-641E8ACBD97B}" srcOrd="0" destOrd="0" presId="urn:microsoft.com/office/officeart/2005/8/layout/cycle1"/>
    <dgm:cxn modelId="{21349D0A-B232-4DB9-B3DB-320E75D877F6}" type="presOf" srcId="{560021B5-601B-47C3-BFF5-5F128276DDEB}" destId="{BB85FE65-3FEF-4E7D-9FFC-FD7BC311599A}" srcOrd="0" destOrd="0" presId="urn:microsoft.com/office/officeart/2005/8/layout/cycle1"/>
    <dgm:cxn modelId="{821B84C0-A016-48C3-A657-6F441A966578}" type="presOf" srcId="{FD51BAF9-789F-4B80-A10D-16EE0F240D21}" destId="{1171D618-E552-4405-8EB3-A499227BD331}" srcOrd="0" destOrd="0" presId="urn:microsoft.com/office/officeart/2005/8/layout/cycle1"/>
    <dgm:cxn modelId="{6997CA72-0D7B-473C-9BB3-FEDB06C3BAF9}" type="presOf" srcId="{2D60FF6F-6604-4D40-8D97-A360D65D1EDC}" destId="{8A239329-DF37-432B-BAAF-210DC3FB52E9}" srcOrd="0" destOrd="0" presId="urn:microsoft.com/office/officeart/2005/8/layout/cycle1"/>
    <dgm:cxn modelId="{274F3E1A-9DE9-48A7-A0A2-6374A4C90465}" type="presOf" srcId="{4236BD29-829F-4444-B0A8-D042C57FBC74}" destId="{44FFDC69-A224-4341-8FAE-775233204929}" srcOrd="0" destOrd="0" presId="urn:microsoft.com/office/officeart/2005/8/layout/cycle1"/>
    <dgm:cxn modelId="{495641BE-5E0B-4B98-98C9-5A03CF164983}" srcId="{643F3F0D-F7B0-4482-BDEB-981D1DD6645E}" destId="{79B79C30-9749-4883-9509-EBCF8EA49660}" srcOrd="2" destOrd="0" parTransId="{CEBB06B2-16F2-403B-AD06-68BE601E8E33}" sibTransId="{960E4944-6226-478E-9A7A-16697E0AB2AD}"/>
    <dgm:cxn modelId="{55A4E732-7477-453E-8CF5-BF273474511D}" type="presOf" srcId="{0D203972-006B-4BD8-8E19-1B2761056636}" destId="{3615D42C-CCB5-49DE-B7BB-062436CB4A83}" srcOrd="0" destOrd="0" presId="urn:microsoft.com/office/officeart/2005/8/layout/cycle1"/>
    <dgm:cxn modelId="{2CBE8FB2-7231-4137-91FD-0559BFB5AE08}" type="presOf" srcId="{6E1CFC13-AFA2-424B-A855-7FF5878E43CF}" destId="{51739E8F-42F9-4E08-AB7D-5ED2FCA73FD5}" srcOrd="0" destOrd="0" presId="urn:microsoft.com/office/officeart/2005/8/layout/cycle1"/>
    <dgm:cxn modelId="{E0756712-0DB4-4EEE-ADBA-E3570F1E2A51}" type="presParOf" srcId="{0ABEF181-E3CD-47CA-962B-D95F0DFD1256}" destId="{766EF3C7-CEFA-434B-9C8D-B8EBA5CDA8EF}" srcOrd="0" destOrd="0" presId="urn:microsoft.com/office/officeart/2005/8/layout/cycle1"/>
    <dgm:cxn modelId="{06E4E20B-EB4D-4D29-A01A-72EF25B6DAED}" type="presParOf" srcId="{0ABEF181-E3CD-47CA-962B-D95F0DFD1256}" destId="{BB85FE65-3FEF-4E7D-9FFC-FD7BC311599A}" srcOrd="1" destOrd="0" presId="urn:microsoft.com/office/officeart/2005/8/layout/cycle1"/>
    <dgm:cxn modelId="{947B7E01-2390-469D-8F3D-FCCE86C84603}" type="presParOf" srcId="{0ABEF181-E3CD-47CA-962B-D95F0DFD1256}" destId="{44FFDC69-A224-4341-8FAE-775233204929}" srcOrd="2" destOrd="0" presId="urn:microsoft.com/office/officeart/2005/8/layout/cycle1"/>
    <dgm:cxn modelId="{1E7A2690-C9B9-48F8-8915-92237C86585A}" type="presParOf" srcId="{0ABEF181-E3CD-47CA-962B-D95F0DFD1256}" destId="{1874D44B-A2E5-4951-9E01-60E124CC6D59}" srcOrd="3" destOrd="0" presId="urn:microsoft.com/office/officeart/2005/8/layout/cycle1"/>
    <dgm:cxn modelId="{55595CFF-7A28-4F0D-AD58-3064A50CB50B}" type="presParOf" srcId="{0ABEF181-E3CD-47CA-962B-D95F0DFD1256}" destId="{1171D618-E552-4405-8EB3-A499227BD331}" srcOrd="4" destOrd="0" presId="urn:microsoft.com/office/officeart/2005/8/layout/cycle1"/>
    <dgm:cxn modelId="{0F061085-942B-4A1C-B9DA-F532CE9A95B2}" type="presParOf" srcId="{0ABEF181-E3CD-47CA-962B-D95F0DFD1256}" destId="{872866A6-7D03-4C01-99C9-01FE74EDAA7F}" srcOrd="5" destOrd="0" presId="urn:microsoft.com/office/officeart/2005/8/layout/cycle1"/>
    <dgm:cxn modelId="{132983B9-39C1-472C-BF98-928B921EC906}" type="presParOf" srcId="{0ABEF181-E3CD-47CA-962B-D95F0DFD1256}" destId="{A9328CC5-1D8B-4CB5-9399-940A2CE8A1E4}" srcOrd="6" destOrd="0" presId="urn:microsoft.com/office/officeart/2005/8/layout/cycle1"/>
    <dgm:cxn modelId="{7AD801E3-DA94-478A-A7A2-08CFC68CAE05}" type="presParOf" srcId="{0ABEF181-E3CD-47CA-962B-D95F0DFD1256}" destId="{FFE67D41-DFE2-41E1-8D17-641E8ACBD97B}" srcOrd="7" destOrd="0" presId="urn:microsoft.com/office/officeart/2005/8/layout/cycle1"/>
    <dgm:cxn modelId="{E0BC52A9-CBA3-4A98-B494-2658FC96B431}" type="presParOf" srcId="{0ABEF181-E3CD-47CA-962B-D95F0DFD1256}" destId="{AF104538-2CF1-4BB4-9A4F-5FBA940C3247}" srcOrd="8" destOrd="0" presId="urn:microsoft.com/office/officeart/2005/8/layout/cycle1"/>
    <dgm:cxn modelId="{611C7144-F042-419F-B5E4-F137F145896A}" type="presParOf" srcId="{0ABEF181-E3CD-47CA-962B-D95F0DFD1256}" destId="{66AD5CFD-74BF-404C-8F24-2E0BFFE72F02}" srcOrd="9" destOrd="0" presId="urn:microsoft.com/office/officeart/2005/8/layout/cycle1"/>
    <dgm:cxn modelId="{8091AFB6-15F8-44EC-B98A-568ED4F9067F}" type="presParOf" srcId="{0ABEF181-E3CD-47CA-962B-D95F0DFD1256}" destId="{3615D42C-CCB5-49DE-B7BB-062436CB4A83}" srcOrd="10" destOrd="0" presId="urn:microsoft.com/office/officeart/2005/8/layout/cycle1"/>
    <dgm:cxn modelId="{FEC25E5C-6BE7-4316-9F04-E19495D0CEB8}" type="presParOf" srcId="{0ABEF181-E3CD-47CA-962B-D95F0DFD1256}" destId="{51739E8F-42F9-4E08-AB7D-5ED2FCA73FD5}" srcOrd="11" destOrd="0" presId="urn:microsoft.com/office/officeart/2005/8/layout/cycle1"/>
    <dgm:cxn modelId="{023773CA-1342-476B-AB00-4D01A115428C}" type="presParOf" srcId="{0ABEF181-E3CD-47CA-962B-D95F0DFD1256}" destId="{20ECC65B-A5DA-4147-AF80-6EC8762464D0}" srcOrd="12" destOrd="0" presId="urn:microsoft.com/office/officeart/2005/8/layout/cycle1"/>
    <dgm:cxn modelId="{EC4BA2E9-7195-4A15-8A23-975ED405D135}" type="presParOf" srcId="{0ABEF181-E3CD-47CA-962B-D95F0DFD1256}" destId="{C4C44F94-1E3D-4CEC-9194-2C5EBA1F16B9}" srcOrd="13" destOrd="0" presId="urn:microsoft.com/office/officeart/2005/8/layout/cycle1"/>
    <dgm:cxn modelId="{0EE80040-A997-480A-B8AE-4790F94AA717}" type="presParOf" srcId="{0ABEF181-E3CD-47CA-962B-D95F0DFD1256}" destId="{8A239329-DF37-432B-BAAF-210DC3FB52E9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5736C-90F7-4F98-BC5A-A3583F1249D0}" type="datetimeFigureOut">
              <a:rPr lang="fr-FR" smtClean="0"/>
              <a:t>18/10/2018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DB015-CCE4-40A3-95DA-5E576FA95B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34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76BA6-0ED8-4853-A8F7-4402E2835AAF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7F4E3-A7C2-4C61-BB71-EC48627B2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2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alks/WWW94Ti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w3.org/DesignIssues/Semantic.html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5stardata.info/fr/#addendum1" TargetMode="External"/><Relationship Id="rId7" Type="http://schemas.openxmlformats.org/officeDocument/2006/relationships/hyperlink" Target="https://5stardata.info/fr/#addendum5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5stardata.info/fr/#addendum4" TargetMode="External"/><Relationship Id="rId5" Type="http://schemas.openxmlformats.org/officeDocument/2006/relationships/hyperlink" Target="https://5stardata.info/fr/#addendum3" TargetMode="External"/><Relationship Id="rId4" Type="http://schemas.openxmlformats.org/officeDocument/2006/relationships/hyperlink" Target="https://5stardata.info/fr/#addendum2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309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6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25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</a:t>
            </a:r>
            <a:r>
              <a:rPr lang="fr-FR" baseline="0" dirty="0" smtClean="0"/>
              <a:t> retrouve la distinction entre les objets documentaires et les objets du monde réel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74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(pas toute la notice)</a:t>
            </a:r>
          </a:p>
          <a:p>
            <a:endParaRPr lang="fr-FR" dirty="0" smtClean="0"/>
          </a:p>
          <a:p>
            <a:r>
              <a:rPr lang="fr-FR" dirty="0" smtClean="0"/>
              <a:t>(localisées et non localisées)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67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Complémentarité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=&gt; recherches inédites, plus précises et plus larges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15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 peu de lecture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3786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1637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site web librement accessible</a:t>
            </a:r>
          </a:p>
          <a:p>
            <a:endParaRPr lang="fr-FR" dirty="0" smtClean="0"/>
          </a:p>
          <a:p>
            <a:r>
              <a:rPr lang="fr-FR" dirty="0" smtClean="0"/>
              <a:t>Un site simple en 4 pages </a:t>
            </a:r>
          </a:p>
          <a:p>
            <a:endParaRPr lang="fr-FR" dirty="0" smtClean="0"/>
          </a:p>
          <a:p>
            <a:r>
              <a:rPr lang="fr-FR" dirty="0" smtClean="0"/>
              <a:t>Une prise en main progressive</a:t>
            </a:r>
          </a:p>
          <a:p>
            <a:endParaRPr lang="fr-FR" dirty="0" smtClean="0"/>
          </a:p>
          <a:p>
            <a:pPr>
              <a:defRPr/>
            </a:pPr>
            <a:r>
              <a:rPr lang="fr-FR" dirty="0" smtClean="0"/>
              <a:t>Un court texte d’explications  :</a:t>
            </a:r>
          </a:p>
          <a:p>
            <a:pPr marL="0" indent="0">
              <a:buNone/>
              <a:defRPr/>
            </a:pPr>
            <a:endParaRPr lang="fr-FR" sz="1100" dirty="0" smtClean="0"/>
          </a:p>
          <a:p>
            <a:pPr lvl="1">
              <a:defRPr/>
            </a:pPr>
            <a:r>
              <a:rPr lang="fr-FR" dirty="0" smtClean="0"/>
              <a:t>Les données dans le TS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La synchronisation du TS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Le schéma de la modélisation (</a:t>
            </a:r>
            <a:r>
              <a:rPr lang="fr-FR" i="1" dirty="0" err="1" smtClean="0"/>
              <a:t>todo</a:t>
            </a:r>
            <a:r>
              <a:rPr lang="fr-FR" dirty="0" smtClean="0"/>
              <a:t>)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La structure du site (</a:t>
            </a:r>
            <a:r>
              <a:rPr lang="fr-FR" i="1" dirty="0" err="1" smtClean="0"/>
              <a:t>todo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L’accès à la documentation et à</a:t>
            </a:r>
            <a:r>
              <a:rPr lang="fr-FR" baseline="0" dirty="0" smtClean="0"/>
              <a:t> d’autres TS</a:t>
            </a:r>
          </a:p>
          <a:p>
            <a:endParaRPr lang="fr-FR" baseline="0" dirty="0" smtClean="0"/>
          </a:p>
          <a:p>
            <a:r>
              <a:rPr lang="fr-FR" baseline="0" dirty="0" smtClean="0"/>
              <a:t>L’accès au guichet ABESSTP dédié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248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776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44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Utilité</a:t>
            </a:r>
            <a:r>
              <a:rPr lang="fr-FR" baseline="0" dirty="0" smtClean="0"/>
              <a:t> que nous illustrerons plus bas dans la partie 4) Cas d’usages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7597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058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Sans oublier les Familles,  les Titres &amp;</a:t>
            </a:r>
            <a:r>
              <a:rPr lang="fr-FR" baseline="0" dirty="0" smtClean="0"/>
              <a:t> Auteurs / Titres , bien sûr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0542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60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447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Dans la</a:t>
            </a:r>
            <a:r>
              <a:rPr lang="fr-FR" baseline="0" dirty="0" smtClean="0"/>
              <a:t> rubrique « rendre visible les anomalies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58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80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61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956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Dès l’origine, il y a l’idée d’aller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au-delà d’un espace documentaire pour relier des entités du monde réel.</a:t>
            </a:r>
          </a:p>
          <a:p>
            <a:pPr>
              <a:buFont typeface="Arial" charset="0"/>
              <a:buNone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1994, année de la création du W3C, Tim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Berners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-Lee trace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 le futur du Web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lors de la 1ère conférence WWW. Il revient alors sur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l’idée d’intégrer dans le Web des entités du monde réel (lieu, personne, concept,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oeuvre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l’esprit…) reliées entre elles par des liens typés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1998, il propose une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feuille de route pour le Web sémantique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Ce document est essentiel car il contient la description des technologies nécessaires au déploiement d’un Web de données :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 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Semantic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web of data, in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ways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global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database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rationale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infrastructure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elsewhere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[Web future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&amp;c]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outline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architecture as I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».  </a:t>
            </a:r>
          </a:p>
          <a:p>
            <a:pPr>
              <a:buFont typeface="Arial" charset="0"/>
              <a:buNone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buFont typeface="Arial" charset="0"/>
              <a:buNone/>
              <a:defRPr/>
            </a:pPr>
            <a:endParaRPr lang="fr-FR" dirty="0" smtClean="0"/>
          </a:p>
          <a:p>
            <a:pPr>
              <a:buFont typeface="Arial" charset="0"/>
              <a:buNone/>
              <a:defRPr/>
            </a:pPr>
            <a:endParaRPr lang="fr-FR" sz="9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9FE93-F264-48F2-8BFD-91D4B7DA7812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04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+ Plein d’interventions JABES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IdRef sur le</a:t>
            </a:r>
            <a:r>
              <a:rPr lang="fr-FR" sz="1200" baseline="0" dirty="0" smtClean="0"/>
              <a:t> web de données =  </a:t>
            </a:r>
            <a:r>
              <a:rPr lang="fr-FR" sz="1200" baseline="0" dirty="0" err="1" smtClean="0"/>
              <a:t>PPN.rdf</a:t>
            </a:r>
            <a:r>
              <a:rPr lang="fr-FR" sz="1200" baseline="0" dirty="0" smtClean="0"/>
              <a:t> et URI pérennes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aseline="0" dirty="0" smtClean="0"/>
              <a:t>Mais limite = accès à l’unité et connaissance a priori de l’identifiant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aseline="0" dirty="0" err="1" smtClean="0"/>
              <a:t>Sindice</a:t>
            </a:r>
            <a:r>
              <a:rPr lang="fr-FR" sz="1200" baseline="0" dirty="0" smtClean="0"/>
              <a:t> mais </a:t>
            </a:r>
            <a:r>
              <a:rPr lang="fr-FR" sz="1200" baseline="0" dirty="0" err="1" smtClean="0"/>
              <a:t>ser</a:t>
            </a:r>
            <a:endParaRPr lang="fr-FR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aseline="0" dirty="0" smtClean="0"/>
          </a:p>
          <a:p>
            <a:r>
              <a:rPr lang="fr-FR" dirty="0" smtClean="0"/>
              <a:t>★ publiez vos données sur le Web (peu importe leur format) avec une licence ouverte</a:t>
            </a:r>
            <a:r>
              <a:rPr lang="fr-FR" dirty="0" smtClean="0">
                <a:hlinkClick r:id="rId3" tooltip="voir les coûts et bénéfices des données 1-étoile"/>
              </a:rPr>
              <a:t>1</a:t>
            </a:r>
            <a:endParaRPr lang="fr-FR" dirty="0" smtClean="0"/>
          </a:p>
          <a:p>
            <a:r>
              <a:rPr lang="fr-FR" dirty="0" smtClean="0"/>
              <a:t>★★ publiez-les en tant que données structurées (par exemple, un document Excel au lieu d’une image scannée d’un tableau)</a:t>
            </a:r>
            <a:r>
              <a:rPr lang="fr-FR" dirty="0" smtClean="0">
                <a:hlinkClick r:id="rId4" tooltip="voir les coûts et bénéfices des données 2-étoiles"/>
              </a:rPr>
              <a:t>2</a:t>
            </a:r>
            <a:endParaRPr lang="fr-FR" dirty="0" smtClean="0"/>
          </a:p>
          <a:p>
            <a:r>
              <a:rPr lang="fr-FR" dirty="0" smtClean="0"/>
              <a:t>★★★ publiez-les dans un format ouvert et non-propriétaire (par exemple, un CSV plutôt qu’un Excel)</a:t>
            </a:r>
            <a:r>
              <a:rPr lang="fr-FR" dirty="0" smtClean="0">
                <a:hlinkClick r:id="rId5" tooltip="voir les coûts et bénéfices des données 3-étoiles"/>
              </a:rPr>
              <a:t>3</a:t>
            </a:r>
            <a:endParaRPr lang="fr-FR" dirty="0" smtClean="0"/>
          </a:p>
          <a:p>
            <a:r>
              <a:rPr lang="fr-FR" dirty="0" smtClean="0"/>
              <a:t>★★★★ utilisez des URI pour désigner des choses dans vos données, afin que les gens puissent faire des références à celles-ci</a:t>
            </a:r>
            <a:r>
              <a:rPr lang="fr-FR" dirty="0" smtClean="0">
                <a:hlinkClick r:id="rId6" tooltip="voir les coûts et bénéfices des données 4-étoiles"/>
              </a:rPr>
              <a:t>4</a:t>
            </a:r>
            <a:endParaRPr lang="fr-FR" dirty="0" smtClean="0"/>
          </a:p>
          <a:p>
            <a:r>
              <a:rPr lang="fr-FR" dirty="0" smtClean="0"/>
              <a:t>★★★★★ liez vos données à d’autres données pour y ajouter du contexte</a:t>
            </a:r>
            <a:r>
              <a:rPr lang="fr-FR" dirty="0" smtClean="0">
                <a:hlinkClick r:id="rId7" tooltip="voir les coûts et bénéfices des données 5-étoiles"/>
              </a:rPr>
              <a:t>5</a:t>
            </a: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9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 </a:t>
            </a:r>
            <a:r>
              <a:rPr lang="fr-FR" dirty="0" err="1" smtClean="0"/>
              <a:t>triplestore</a:t>
            </a:r>
            <a:r>
              <a:rPr lang="fr-FR" dirty="0" smtClean="0"/>
              <a:t> est une base de données qui ne contient que des </a:t>
            </a:r>
            <a:r>
              <a:rPr lang="fr-FR" b="1" dirty="0" smtClean="0">
                <a:solidFill>
                  <a:srgbClr val="7030A0"/>
                </a:solidFill>
              </a:rPr>
              <a:t>triplets</a:t>
            </a:r>
            <a:r>
              <a:rPr lang="fr-FR" dirty="0" smtClean="0"/>
              <a:t> RDF (Resource Description Framework). RDF est le langage de base du Web sémantique. </a:t>
            </a:r>
          </a:p>
          <a:p>
            <a:r>
              <a:rPr lang="fr-FR" dirty="0" smtClean="0"/>
              <a:t>Un document structuré en RDF est un ensemble de triplets. Un triplet RDF est formellement l'association d'un sujet, d'un prédicat et d'un objet. Un document RDF ainsi formé correspond à un </a:t>
            </a:r>
            <a:r>
              <a:rPr lang="fr-FR" b="1" dirty="0" err="1" smtClean="0">
                <a:solidFill>
                  <a:srgbClr val="7030A0"/>
                </a:solidFill>
              </a:rPr>
              <a:t>multigraphe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/>
              <a:t>orienté étiqueté. </a:t>
            </a:r>
          </a:p>
          <a:p>
            <a:r>
              <a:rPr lang="fr-FR" dirty="0" smtClean="0"/>
              <a:t>Enfin, SPARQL est le </a:t>
            </a:r>
            <a:r>
              <a:rPr lang="fr-FR" dirty="0" smtClean="0">
                <a:solidFill>
                  <a:srgbClr val="7030A0"/>
                </a:solidFill>
              </a:rPr>
              <a:t>langage </a:t>
            </a:r>
            <a:r>
              <a:rPr lang="fr-FR" b="1" dirty="0" smtClean="0">
                <a:solidFill>
                  <a:srgbClr val="7030A0"/>
                </a:solidFill>
              </a:rPr>
              <a:t>d'interrogation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/>
              <a:t>standard le plus répandu pour interroger les graphes RDF. </a:t>
            </a:r>
          </a:p>
          <a:p>
            <a:endParaRPr lang="fr-FR" dirty="0" smtClean="0"/>
          </a:p>
          <a:p>
            <a:r>
              <a:rPr lang="fr-FR" dirty="0" smtClean="0"/>
              <a:t>Données </a:t>
            </a:r>
            <a:r>
              <a:rPr lang="fr-FR" dirty="0" err="1" smtClean="0"/>
              <a:t>extra-fraiches</a:t>
            </a:r>
            <a:r>
              <a:rPr lang="fr-FR" dirty="0" smtClean="0"/>
              <a:t> !</a:t>
            </a:r>
          </a:p>
          <a:p>
            <a:r>
              <a:rPr lang="fr-FR" dirty="0" smtClean="0"/>
              <a:t>Prouesse technique !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i="1" dirty="0" smtClean="0"/>
              <a:t>IdRef + liens </a:t>
            </a:r>
            <a:r>
              <a:rPr lang="fr-FR" i="1" dirty="0" err="1" smtClean="0"/>
              <a:t>Sudoc</a:t>
            </a:r>
            <a:r>
              <a:rPr lang="fr-FR" i="1" dirty="0" smtClean="0"/>
              <a:t> = premier périmètre d’IdRef.</a:t>
            </a:r>
          </a:p>
          <a:p>
            <a:r>
              <a:rPr lang="fr-FR" i="1" dirty="0" smtClean="0"/>
              <a:t>Data.idref.fr rejoue</a:t>
            </a:r>
            <a:r>
              <a:rPr lang="fr-FR" i="1" baseline="0" dirty="0" smtClean="0"/>
              <a:t> l’histoire d’IdRef, ce qui signifie qu’à terme, le triple store pourrait s’enrichir des liens Calames et des liens theses.fr</a:t>
            </a:r>
            <a:endParaRPr lang="fr-FR" i="1" dirty="0" smtClean="0"/>
          </a:p>
          <a:p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50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69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Vous</a:t>
            </a:r>
            <a:r>
              <a:rPr lang="fr-FR" baseline="0" dirty="0" smtClean="0"/>
              <a:t> êtes familiers avec ces objectifs maintes fois exposés :</a:t>
            </a:r>
          </a:p>
          <a:p>
            <a:endParaRPr lang="fr-FR" baseline="0" dirty="0" smtClean="0"/>
          </a:p>
          <a:p>
            <a:pPr lvl="0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Accroître la visibilité des données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produites par les réseaux de l’ABES par une meilleure exposition sur le Web de données.</a:t>
            </a:r>
          </a:p>
          <a:p>
            <a:pPr lvl="0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Pérenniser la diffusion en RDF des données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: les triplets disposent d’un maximum de fraîcheur et de complétude par des mises à jour en temps réel. </a:t>
            </a:r>
          </a:p>
          <a:p>
            <a:pPr lvl="0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Aligner les bases de données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d’autres opérateurs de confiance et renforcer le rôle d’IdRef comme pivot de données dans la sphère de l’ESR. </a:t>
            </a:r>
          </a:p>
          <a:p>
            <a:pPr lvl="0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Favoriser et faciliter la réutilisation des données ouvertes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offrir de nouvelles formes d’exploration, d’analyse et d’affichage des données et des collections des bibliothèques de l’Enseignement Supérieur et de la Recherche.</a:t>
            </a:r>
          </a:p>
          <a:p>
            <a:pPr lvl="0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Explorer encore et toujours le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Sudoc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7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Ne croyez pas que je</a:t>
            </a:r>
            <a:r>
              <a:rPr lang="fr-FR" baseline="0" dirty="0" smtClean="0"/>
              <a:t> sois moi-même un expert, je découvre au même titre que vous, à cet univers technologique.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AEDA7D-82F1-4055-B404-545805E36630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83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moodle.abes.f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ref.fr/157040569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unktokomo.abes.fr/2016/05/16/mettre-nos-donnees-en-reseau-un-demonstrateur-1-introduction/" TargetMode="External"/><Relationship Id="rId3" Type="http://schemas.openxmlformats.org/officeDocument/2006/relationships/hyperlink" Target="https://punktokomo.abes.fr/2011/07/05/idref-des-pages-html-et-rdf-plus-riches" TargetMode="External"/><Relationship Id="rId7" Type="http://schemas.openxmlformats.org/officeDocument/2006/relationships/hyperlink" Target="https://punktokomo.abes.fr/2012/11/23/un-serveur-sparql-pour-le-sudoc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nktokomo.abes.fr/2011/09/21/lactu-du-web-de-donnees-en-patates/" TargetMode="External"/><Relationship Id="rId5" Type="http://schemas.openxmlformats.org/officeDocument/2006/relationships/hyperlink" Target="-%09https:/punktokomo.abes.fr/2011/09/14/le-sudoc-sur-le-web-de-donnees-un-petit-pas-de-plus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punktokomo.abes.fr/2011/07/04/le-sudoc-sur-le-web-de-donnees/" TargetMode="External"/><Relationship Id="rId9" Type="http://schemas.openxmlformats.org/officeDocument/2006/relationships/hyperlink" Target="https://2022.abes.fr/2-visio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rgbClr val="1E2B62"/>
                </a:solidFill>
              </a:rPr>
              <a:t>le Triple Store d’IdRef :</a:t>
            </a:r>
          </a:p>
          <a:p>
            <a:pPr>
              <a:defRPr/>
            </a:pPr>
            <a:r>
              <a:rPr lang="fr-FR" b="1" dirty="0">
                <a:solidFill>
                  <a:srgbClr val="C00000"/>
                </a:solidFill>
              </a:rPr>
              <a:t>data.idref.fr</a:t>
            </a:r>
            <a:r>
              <a:rPr lang="fr-FR" b="1" dirty="0">
                <a:solidFill>
                  <a:srgbClr val="1E2B62"/>
                </a:solidFill>
              </a:rPr>
              <a:t> </a:t>
            </a:r>
            <a:r>
              <a:rPr lang="fr-FR" b="1" dirty="0" smtClean="0">
                <a:solidFill>
                  <a:srgbClr val="1E2B62"/>
                </a:solidFill>
              </a:rPr>
              <a:t>un nouveau service pour explorer et </a:t>
            </a:r>
            <a:r>
              <a:rPr lang="fr-FR" b="1" dirty="0">
                <a:solidFill>
                  <a:srgbClr val="1E2B62"/>
                </a:solidFill>
              </a:rPr>
              <a:t>connecter </a:t>
            </a:r>
            <a:r>
              <a:rPr lang="fr-FR" b="1" dirty="0" smtClean="0">
                <a:solidFill>
                  <a:srgbClr val="1E2B62"/>
                </a:solidFill>
              </a:rPr>
              <a:t>les données de nos catalogues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3140968"/>
            <a:ext cx="40324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data.idref.fr est le triple store d’IdRef, service d’exposition des données d’autorité et des liens </a:t>
            </a:r>
            <a:r>
              <a:rPr lang="fr-FR" sz="1600" dirty="0" err="1" smtClean="0"/>
              <a:t>Sudoc</a:t>
            </a:r>
            <a:r>
              <a:rPr lang="fr-FR" sz="1600" dirty="0" smtClean="0"/>
              <a:t> en RDF.</a:t>
            </a:r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Correspondant Autorité</a:t>
            </a:r>
          </a:p>
          <a:p>
            <a:r>
              <a:rPr lang="fr-FR" sz="1600" dirty="0" smtClean="0"/>
              <a:t>Correspondant Catalogage</a:t>
            </a:r>
          </a:p>
          <a:p>
            <a:r>
              <a:rPr lang="fr-FR" sz="1600" dirty="0" smtClean="0"/>
              <a:t>Coordinateur </a:t>
            </a:r>
            <a:r>
              <a:rPr lang="fr-FR" sz="1600" dirty="0" err="1" smtClean="0"/>
              <a:t>Sudoc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/>
              <a:t>François Mistral, responsable </a:t>
            </a:r>
            <a:r>
              <a:rPr lang="fr-FR" sz="1600" dirty="0" err="1"/>
              <a:t>IdRef</a:t>
            </a:r>
            <a:r>
              <a:rPr lang="fr-FR" sz="1600" dirty="0"/>
              <a:t>-Autorités</a:t>
            </a:r>
          </a:p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modérateur : Raphaëlle Poveda, service formation et documentation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5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</p:spTree>
    <p:extLst>
      <p:ext uri="{BB962C8B-B14F-4D97-AF65-F5344CB8AC3E}">
        <p14:creationId xmlns:p14="http://schemas.microsoft.com/office/powerpoint/2010/main" val="19226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Les données dans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data.idref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Les autorités IdRef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5584" y="1389470"/>
            <a:ext cx="8229600" cy="5135874"/>
          </a:xfrm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Les personnes</a:t>
            </a:r>
          </a:p>
          <a:p>
            <a:r>
              <a:rPr lang="fr-FR" sz="2800" dirty="0" smtClean="0"/>
              <a:t>Les collectivités</a:t>
            </a:r>
          </a:p>
          <a:p>
            <a:r>
              <a:rPr lang="fr-FR" sz="2800" dirty="0" smtClean="0"/>
              <a:t>Les familles</a:t>
            </a:r>
          </a:p>
          <a:p>
            <a:r>
              <a:rPr lang="fr-FR" sz="2800" dirty="0" smtClean="0"/>
              <a:t>Les congrès</a:t>
            </a:r>
          </a:p>
          <a:p>
            <a:r>
              <a:rPr lang="fr-FR" sz="2800" dirty="0" smtClean="0"/>
              <a:t>Les sujets Rameau et </a:t>
            </a:r>
            <a:r>
              <a:rPr lang="fr-FR" sz="2800" dirty="0" err="1" smtClean="0"/>
              <a:t>FMeSH</a:t>
            </a:r>
            <a:endParaRPr lang="fr-FR" sz="2800" dirty="0" smtClean="0"/>
          </a:p>
          <a:p>
            <a:r>
              <a:rPr lang="fr-FR" sz="2800" dirty="0" smtClean="0"/>
              <a:t>Les lieux géographiques</a:t>
            </a:r>
          </a:p>
          <a:p>
            <a:r>
              <a:rPr lang="fr-FR" sz="2800" dirty="0" smtClean="0"/>
              <a:t>Les titres et les auteurs/titres</a:t>
            </a:r>
          </a:p>
          <a:p>
            <a:endParaRPr lang="fr-FR" sz="2800" dirty="0" smtClean="0"/>
          </a:p>
          <a:p>
            <a:pPr marL="0" indent="0" algn="ctr">
              <a:buNone/>
            </a:pPr>
            <a:r>
              <a:rPr lang="fr-FR" dirty="0" smtClean="0"/>
              <a:t>=  3 500 000 autorités</a:t>
            </a:r>
          </a:p>
          <a:p>
            <a:pPr marL="0" indent="0" algn="ctr">
              <a:buNone/>
            </a:pPr>
            <a:r>
              <a:rPr lang="fr-FR" dirty="0" smtClean="0"/>
              <a:t>=  55 000 000 triplets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7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autorité en RDF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857" y="1367464"/>
            <a:ext cx="7756326" cy="10598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857" y="2621852"/>
            <a:ext cx="5915214" cy="4191643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64455" y="2087786"/>
            <a:ext cx="936104" cy="845356"/>
          </a:xfrm>
          <a:prstGeom prst="mathPl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555776" y="2581070"/>
            <a:ext cx="1872208" cy="2427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2699792" y="1322980"/>
            <a:ext cx="1954485" cy="2110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343596" y="2505497"/>
            <a:ext cx="432048" cy="413147"/>
          </a:xfrm>
          <a:prstGeom prst="ellipse">
            <a:avLst/>
          </a:prstGeom>
          <a:noFill/>
          <a:ln w="666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444208" y="1600200"/>
            <a:ext cx="2304256" cy="369332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La notice « Lou Reed »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444208" y="4365104"/>
            <a:ext cx="2699792" cy="369332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La personne « Lou Reed »</a:t>
            </a:r>
            <a:endParaRPr lang="fr-FR" dirty="0"/>
          </a:p>
        </p:txBody>
      </p:sp>
      <p:sp>
        <p:nvSpPr>
          <p:cNvPr id="15" name="Accolade ouvrante 14"/>
          <p:cNvSpPr/>
          <p:nvPr/>
        </p:nvSpPr>
        <p:spPr>
          <a:xfrm rot="10800000">
            <a:off x="5868144" y="2823816"/>
            <a:ext cx="576064" cy="3344307"/>
          </a:xfrm>
          <a:prstGeom prst="lef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/>
          <p:cNvSpPr/>
          <p:nvPr/>
        </p:nvSpPr>
        <p:spPr>
          <a:xfrm rot="10800000">
            <a:off x="5946803" y="1276615"/>
            <a:ext cx="379124" cy="1191502"/>
          </a:xfrm>
          <a:prstGeom prst="lef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156754" y="4171337"/>
            <a:ext cx="2520280" cy="352369"/>
          </a:xfrm>
          <a:prstGeom prst="ellipse">
            <a:avLst/>
          </a:prstGeom>
          <a:noFill/>
          <a:ln w="666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1311184" y="4677441"/>
            <a:ext cx="2520280" cy="413147"/>
          </a:xfrm>
          <a:prstGeom prst="ellipse">
            <a:avLst/>
          </a:prstGeom>
          <a:noFill/>
          <a:ln w="666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311184" y="5596692"/>
            <a:ext cx="2520280" cy="413147"/>
          </a:xfrm>
          <a:prstGeom prst="ellipse">
            <a:avLst/>
          </a:prstGeom>
          <a:noFill/>
          <a:ln w="666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991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liens </a:t>
            </a:r>
            <a:r>
              <a:rPr lang="fr-FR" dirty="0" err="1" smtClean="0"/>
              <a:t>Sudoc</a:t>
            </a:r>
            <a:r>
              <a:rPr lang="fr-FR" dirty="0" smtClean="0"/>
              <a:t> en RDF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824536"/>
          </a:xfrm>
        </p:spPr>
        <p:txBody>
          <a:bodyPr/>
          <a:lstStyle/>
          <a:p>
            <a:r>
              <a:rPr lang="fr-FR" dirty="0" smtClean="0"/>
              <a:t>Les liens </a:t>
            </a:r>
          </a:p>
          <a:p>
            <a:r>
              <a:rPr lang="fr-FR" dirty="0" smtClean="0"/>
              <a:t>Les codes de fonction</a:t>
            </a:r>
          </a:p>
          <a:p>
            <a:r>
              <a:rPr lang="fr-FR" dirty="0" smtClean="0"/>
              <a:t>La citation bibliographique</a:t>
            </a:r>
          </a:p>
          <a:p>
            <a:endParaRPr lang="fr-FR" dirty="0" smtClean="0"/>
          </a:p>
          <a:p>
            <a:pPr marL="0" indent="0" algn="ctr">
              <a:buNone/>
            </a:pPr>
            <a:r>
              <a:rPr lang="fr-FR" dirty="0"/>
              <a:t>=  </a:t>
            </a:r>
            <a:r>
              <a:rPr lang="fr-FR" dirty="0" smtClean="0"/>
              <a:t>10 800 000 ressources</a:t>
            </a:r>
          </a:p>
          <a:p>
            <a:pPr marL="0" indent="0" algn="ctr">
              <a:buNone/>
            </a:pPr>
            <a:r>
              <a:rPr lang="fr-FR" dirty="0" smtClean="0"/>
              <a:t>=  55 </a:t>
            </a:r>
            <a:r>
              <a:rPr lang="fr-FR" dirty="0"/>
              <a:t>000 000 </a:t>
            </a:r>
            <a:r>
              <a:rPr lang="fr-FR" dirty="0" smtClean="0"/>
              <a:t>triplets</a:t>
            </a:r>
          </a:p>
          <a:p>
            <a:pPr marL="0" indent="0" algn="ctr">
              <a:buNone/>
            </a:pPr>
            <a:r>
              <a:rPr lang="fr-FR" dirty="0" smtClean="0"/>
              <a:t>= 33 000 000 liens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68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Soit la thèse </a:t>
            </a:r>
            <a:r>
              <a:rPr lang="fr-FR" dirty="0" err="1" smtClean="0"/>
              <a:t>sudoc</a:t>
            </a:r>
            <a:r>
              <a:rPr lang="fr-FR" dirty="0" smtClean="0"/>
              <a:t> 11903574X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732" y="1345403"/>
            <a:ext cx="8165707" cy="388843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923048" y="4045001"/>
            <a:ext cx="2537383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61727" y="1753442"/>
            <a:ext cx="2520280" cy="413147"/>
          </a:xfrm>
          <a:prstGeom prst="ellipse">
            <a:avLst/>
          </a:prstGeom>
          <a:noFill/>
          <a:ln w="666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7668344" y="1806320"/>
            <a:ext cx="792087" cy="3073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83568" y="2903650"/>
            <a:ext cx="2520280" cy="413147"/>
          </a:xfrm>
          <a:prstGeom prst="ellipse">
            <a:avLst/>
          </a:prstGeom>
          <a:noFill/>
          <a:ln w="666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3203848" y="2173224"/>
            <a:ext cx="504056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572000" y="3264873"/>
            <a:ext cx="504056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5652120" y="2872929"/>
            <a:ext cx="2520280" cy="413147"/>
          </a:xfrm>
          <a:prstGeom prst="ellipse">
            <a:avLst/>
          </a:prstGeom>
          <a:noFill/>
          <a:ln w="666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4612871" y="4693073"/>
            <a:ext cx="1255273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38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résultats (comparatif)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85000" lnSpcReduction="20000"/>
          </a:bodyPr>
          <a:lstStyle/>
          <a:p>
            <a:r>
              <a:rPr lang="fr-FR" u="sng" dirty="0" err="1" smtClean="0">
                <a:solidFill>
                  <a:srgbClr val="7030A0"/>
                </a:solidFill>
              </a:rPr>
              <a:t>Sudoc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/>
              <a:t>: on interroge à partir d’éléments bibliographiques ou d’autorité et on obtient des </a:t>
            </a:r>
            <a:r>
              <a:rPr lang="fr-FR" dirty="0" smtClean="0">
                <a:solidFill>
                  <a:srgbClr val="7030A0"/>
                </a:solidFill>
              </a:rPr>
              <a:t>documents</a:t>
            </a:r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hugo</a:t>
            </a:r>
            <a:r>
              <a:rPr lang="fr-FR" dirty="0" smtClean="0"/>
              <a:t> les misérables » -&gt; notice biblio des Misérables</a:t>
            </a:r>
          </a:p>
          <a:p>
            <a:pPr lvl="1"/>
            <a:endParaRPr lang="fr-FR" dirty="0" smtClean="0">
              <a:solidFill>
                <a:srgbClr val="7030A0"/>
              </a:solidFill>
            </a:endParaRPr>
          </a:p>
          <a:p>
            <a:r>
              <a:rPr lang="fr-FR" u="sng" dirty="0" smtClean="0">
                <a:solidFill>
                  <a:srgbClr val="7030A0"/>
                </a:solidFill>
              </a:rPr>
              <a:t>IdRef</a:t>
            </a:r>
            <a:r>
              <a:rPr lang="fr-FR" dirty="0" smtClean="0"/>
              <a:t> : on interroge à partir d’une autorité et on obtient des </a:t>
            </a:r>
            <a:r>
              <a:rPr lang="fr-FR" dirty="0" smtClean="0">
                <a:solidFill>
                  <a:srgbClr val="7030A0"/>
                </a:solidFill>
              </a:rPr>
              <a:t>autorités et des documents liés </a:t>
            </a:r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hugo</a:t>
            </a:r>
            <a:r>
              <a:rPr lang="fr-FR" dirty="0" smtClean="0"/>
              <a:t> </a:t>
            </a:r>
            <a:r>
              <a:rPr lang="fr-FR" dirty="0" err="1" smtClean="0"/>
              <a:t>victor</a:t>
            </a:r>
            <a:r>
              <a:rPr lang="fr-FR" dirty="0" smtClean="0"/>
              <a:t> 1802 » -&gt; notice d’autorité de Victor Hugo</a:t>
            </a:r>
          </a:p>
          <a:p>
            <a:endParaRPr lang="fr-FR" u="sng" dirty="0" smtClean="0"/>
          </a:p>
          <a:p>
            <a:r>
              <a:rPr lang="fr-FR" u="sng" dirty="0" smtClean="0"/>
              <a:t>Triple Store</a:t>
            </a:r>
            <a:r>
              <a:rPr lang="fr-FR" dirty="0" smtClean="0"/>
              <a:t> : on interroge </a:t>
            </a:r>
            <a:r>
              <a:rPr lang="fr-FR" dirty="0" smtClean="0">
                <a:solidFill>
                  <a:srgbClr val="7030A0"/>
                </a:solidFill>
              </a:rPr>
              <a:t>à partir d’éléments bibliographiques, d’autorité ou de relations </a:t>
            </a:r>
            <a:r>
              <a:rPr lang="fr-FR" dirty="0" smtClean="0"/>
              <a:t>et on obtient ce qu’on veut </a:t>
            </a:r>
            <a:r>
              <a:rPr lang="fr-FR" dirty="0" smtClean="0">
                <a:solidFill>
                  <a:srgbClr val="7030A0"/>
                </a:solidFill>
              </a:rPr>
              <a:t>!</a:t>
            </a:r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hugo</a:t>
            </a:r>
            <a:r>
              <a:rPr lang="fr-FR" dirty="0" smtClean="0"/>
              <a:t> les misérables » -&gt; des données biblio, d’autorité </a:t>
            </a:r>
            <a:r>
              <a:rPr lang="fr-FR" smtClean="0"/>
              <a:t>et leurs </a:t>
            </a:r>
            <a:r>
              <a:rPr lang="fr-FR" dirty="0" smtClean="0"/>
              <a:t>relations (compte, filtre, facette)</a:t>
            </a:r>
          </a:p>
          <a:p>
            <a:endParaRPr lang="fr-FR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46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résultats : des triplets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mtClean="0"/>
              <a:t>Le </a:t>
            </a:r>
            <a:r>
              <a:rPr lang="fr-FR" smtClean="0"/>
              <a:t>résultat </a:t>
            </a:r>
            <a:r>
              <a:rPr lang="fr-FR" dirty="0" smtClean="0"/>
              <a:t>prend la forme de triplets = S-P-O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C’est une langue étrangère avec une grammaire et une (ou plusieurs) syntaxe mais sans surprise :</a:t>
            </a:r>
          </a:p>
          <a:p>
            <a:pPr marL="0" indent="0">
              <a:buNone/>
            </a:pPr>
            <a:r>
              <a:rPr lang="fr-FR" sz="1900" dirty="0" smtClean="0"/>
              <a:t>L’objet « </a:t>
            </a:r>
            <a:r>
              <a:rPr lang="fr-FR" sz="1900" dirty="0" smtClean="0">
                <a:solidFill>
                  <a:srgbClr val="FFC000"/>
                </a:solidFill>
              </a:rPr>
              <a:t>www.idref.fr/0269550059/id</a:t>
            </a:r>
            <a:r>
              <a:rPr lang="fr-FR" sz="1900" dirty="0" smtClean="0"/>
              <a:t> » est une autorité et objet du monde réel car présence de « </a:t>
            </a:r>
            <a:r>
              <a:rPr lang="fr-FR" sz="1900" dirty="0" err="1" smtClean="0"/>
              <a:t>idref</a:t>
            </a:r>
            <a:r>
              <a:rPr lang="fr-FR" sz="1900" dirty="0" smtClean="0"/>
              <a:t> » et « /id », cet objet est une </a:t>
            </a:r>
            <a:r>
              <a:rPr lang="fr-FR" sz="1900" dirty="0" smtClean="0">
                <a:solidFill>
                  <a:srgbClr val="FFC000"/>
                </a:solidFill>
              </a:rPr>
              <a:t>Personne</a:t>
            </a:r>
            <a:r>
              <a:rPr lang="fr-FR" sz="1900" dirty="0" smtClean="0"/>
              <a:t>, cette personne a un équivalent dans les bases </a:t>
            </a:r>
            <a:r>
              <a:rPr lang="fr-FR" sz="1900" dirty="0" err="1" smtClean="0">
                <a:solidFill>
                  <a:srgbClr val="FFC000"/>
                </a:solidFill>
              </a:rPr>
              <a:t>BnF</a:t>
            </a:r>
            <a:r>
              <a:rPr lang="fr-FR" sz="1900" dirty="0" smtClean="0">
                <a:solidFill>
                  <a:srgbClr val="FFC000"/>
                </a:solidFill>
              </a:rPr>
              <a:t> </a:t>
            </a:r>
            <a:r>
              <a:rPr lang="fr-FR" sz="1900" dirty="0" smtClean="0"/>
              <a:t>et </a:t>
            </a:r>
            <a:r>
              <a:rPr lang="fr-FR" sz="1900" dirty="0" smtClean="0">
                <a:solidFill>
                  <a:srgbClr val="FFC000"/>
                </a:solidFill>
              </a:rPr>
              <a:t>ISNI</a:t>
            </a:r>
            <a:r>
              <a:rPr lang="fr-FR" sz="1900" dirty="0" smtClean="0"/>
              <a:t>, et son nom est </a:t>
            </a:r>
            <a:r>
              <a:rPr lang="fr-FR" sz="1900" dirty="0" smtClean="0">
                <a:solidFill>
                  <a:srgbClr val="FFC000"/>
                </a:solidFill>
              </a:rPr>
              <a:t>Kundera, Milan</a:t>
            </a:r>
            <a:r>
              <a:rPr lang="fr-FR" sz="1900" dirty="0" smtClean="0"/>
              <a:t>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673937"/>
            <a:ext cx="7920880" cy="265257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683568" y="1673937"/>
            <a:ext cx="2160240" cy="3051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868144" y="3938554"/>
            <a:ext cx="1080120" cy="29231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380312" y="1673937"/>
            <a:ext cx="576064" cy="3051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228184" y="2112031"/>
            <a:ext cx="576064" cy="3051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228184" y="2673456"/>
            <a:ext cx="288032" cy="26378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788024" y="3938554"/>
            <a:ext cx="576064" cy="3051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140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L’interface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79" y="0"/>
            <a:ext cx="7981495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81252" y="836712"/>
            <a:ext cx="5841838" cy="3456384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516216" y="620688"/>
            <a:ext cx="2046531" cy="3068960"/>
          </a:xfrm>
          <a:prstGeom prst="rect">
            <a:avLst/>
          </a:prstGeom>
          <a:noFill/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499992" y="5468467"/>
            <a:ext cx="2016224" cy="980728"/>
          </a:xfrm>
          <a:prstGeom prst="rect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744851" y="-38132"/>
            <a:ext cx="3941949" cy="65232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Exploration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4482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Un encart de recherche à la </a:t>
            </a:r>
            <a:r>
              <a:rPr lang="fr-FR" sz="2800" dirty="0" err="1" smtClean="0"/>
              <a:t>Goo</a:t>
            </a:r>
            <a:r>
              <a:rPr lang="fr-FR" sz="2800" dirty="0" smtClean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On entre dans les triplets en langage naturel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On navigue dans les triplets, de liens en liens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8680"/>
            <a:ext cx="914400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Votre rôle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En tant que Coordinateur </a:t>
            </a:r>
            <a:r>
              <a:rPr lang="fr-FR" dirty="0" err="1" smtClean="0"/>
              <a:t>Sudoc</a:t>
            </a:r>
            <a:r>
              <a:rPr lang="fr-FR" dirty="0" smtClean="0"/>
              <a:t>, Correspondant Autorités, Correspondant catalogage, Catalogueur, etc. vous ne serez peut-être pas utilisateur de ce service ;</a:t>
            </a:r>
          </a:p>
          <a:p>
            <a:endParaRPr lang="fr-FR" dirty="0" smtClean="0"/>
          </a:p>
          <a:p>
            <a:r>
              <a:rPr lang="fr-FR" dirty="0" smtClean="0"/>
              <a:t>Il importe toutefois que vous connaissiez son existence, ce qu’il contient, la manière d’y accéder pour orienter, conseiller, relayer les utilisateurs qui pourraient y tirer avantage.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6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00B050"/>
                </a:solidFill>
              </a:rPr>
              <a:t>Yasgui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908259"/>
            <a:ext cx="8363272" cy="183310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éditeur user-</a:t>
            </a:r>
            <a:r>
              <a:rPr lang="fr-FR" dirty="0" err="1" smtClean="0"/>
              <a:t>friendly</a:t>
            </a:r>
            <a:r>
              <a:rPr lang="fr-FR" dirty="0" smtClean="0"/>
              <a:t> de requêtes </a:t>
            </a:r>
            <a:r>
              <a:rPr lang="fr-FR" dirty="0" err="1" smtClean="0"/>
              <a:t>sparql</a:t>
            </a:r>
            <a:r>
              <a:rPr lang="fr-FR" dirty="0" smtClean="0"/>
              <a:t> : </a:t>
            </a:r>
            <a:r>
              <a:rPr lang="fr-FR" dirty="0" err="1" smtClean="0"/>
              <a:t>autocomplétion</a:t>
            </a:r>
            <a:r>
              <a:rPr lang="fr-FR" dirty="0" smtClean="0"/>
              <a:t>, termes en couleur, détection d’anomalies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Des requêtes exemples à lancer ou à adapter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Des onglets pour stocker vos requêtes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tri des résultats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Des sorties variées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28810"/>
            <a:ext cx="7986017" cy="4092535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5840587" y="1063049"/>
            <a:ext cx="2724422" cy="3473474"/>
          </a:xfrm>
          <a:prstGeom prst="ellipse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91130" y="1361124"/>
            <a:ext cx="5505177" cy="443066"/>
          </a:xfrm>
          <a:prstGeom prst="ellipse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7200" y="4005064"/>
            <a:ext cx="2992136" cy="473650"/>
          </a:xfrm>
          <a:prstGeom prst="ellipse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743" y="2175926"/>
            <a:ext cx="4330825" cy="569190"/>
          </a:xfrm>
          <a:prstGeom prst="ellipse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00B050"/>
                </a:solidFill>
              </a:rPr>
              <a:t>SparqlEndpoint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00581"/>
            <a:ext cx="8075240" cy="142558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 éditeur brut pour les « pros »</a:t>
            </a:r>
          </a:p>
          <a:p>
            <a:r>
              <a:rPr lang="fr-FR" dirty="0" smtClean="0"/>
              <a:t>encore plus de sorties et d’opérateurs </a:t>
            </a:r>
            <a:r>
              <a:rPr lang="fr-FR" dirty="0" err="1" smtClean="0"/>
              <a:t>Sparql</a:t>
            </a:r>
            <a:endParaRPr lang="fr-FR" dirty="0" smtClean="0"/>
          </a:p>
          <a:p>
            <a:r>
              <a:rPr lang="fr-FR" dirty="0"/>
              <a:t>l</a:t>
            </a:r>
            <a:r>
              <a:rPr lang="fr-FR" dirty="0" smtClean="0"/>
              <a:t>a requête sous forme d’URI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234" y="404664"/>
            <a:ext cx="9144000" cy="416589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2347906"/>
            <a:ext cx="1724025" cy="2352675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>
            <a:off x="2843808" y="3573016"/>
            <a:ext cx="648072" cy="0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12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Relations sans restriction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89426" y="1600200"/>
            <a:ext cx="192233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PERSONNES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491880" y="3215108"/>
            <a:ext cx="1944216" cy="17260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588224" y="1600200"/>
            <a:ext cx="2091617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CONCEPTS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57200" y="4343400"/>
            <a:ext cx="1954560" cy="17911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LIEUX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588224" y="4343400"/>
            <a:ext cx="2088232" cy="1821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COLLECTIVITES</a:t>
            </a:r>
            <a:endParaRPr lang="fr-FR" dirty="0"/>
          </a:p>
        </p:txBody>
      </p:sp>
      <p:cxnSp>
        <p:nvCxnSpPr>
          <p:cNvPr id="10" name="Connecteur en arc 9"/>
          <p:cNvCxnSpPr>
            <a:stCxn id="4" idx="3"/>
            <a:endCxn id="5" idx="2"/>
          </p:cNvCxnSpPr>
          <p:nvPr/>
        </p:nvCxnSpPr>
        <p:spPr>
          <a:xfrm>
            <a:off x="2411760" y="2514600"/>
            <a:ext cx="1080120" cy="1563538"/>
          </a:xfrm>
          <a:prstGeom prst="curvedConnector3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en arc 10"/>
          <p:cNvCxnSpPr>
            <a:stCxn id="6" idx="1"/>
            <a:endCxn id="5" idx="0"/>
          </p:cNvCxnSpPr>
          <p:nvPr/>
        </p:nvCxnSpPr>
        <p:spPr>
          <a:xfrm rot="10800000" flipV="1">
            <a:off x="4463988" y="2514600"/>
            <a:ext cx="2124236" cy="700508"/>
          </a:xfrm>
          <a:prstGeom prst="curvedConnector2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rc 12"/>
          <p:cNvCxnSpPr/>
          <p:nvPr/>
        </p:nvCxnSpPr>
        <p:spPr>
          <a:xfrm rot="10800000" flipV="1">
            <a:off x="4616388" y="2667000"/>
            <a:ext cx="2124236" cy="700508"/>
          </a:xfrm>
          <a:prstGeom prst="curvedConnector2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rc 15"/>
          <p:cNvCxnSpPr/>
          <p:nvPr/>
        </p:nvCxnSpPr>
        <p:spPr>
          <a:xfrm>
            <a:off x="2564160" y="2667000"/>
            <a:ext cx="1080120" cy="1563538"/>
          </a:xfrm>
          <a:prstGeom prst="curvedConnector3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41826" y="1752600"/>
            <a:ext cx="192233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PERSONNES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609600" y="4495800"/>
            <a:ext cx="1954560" cy="17911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LIEUX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6740624" y="1752600"/>
            <a:ext cx="2091617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CONCEPTS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6740624" y="4495800"/>
            <a:ext cx="2088232" cy="1821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COLLECTIVITES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6893024" y="1905000"/>
            <a:ext cx="2091617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CONCEPTS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7045424" y="2057400"/>
            <a:ext cx="2091617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CONCEPTS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6893024" y="4648200"/>
            <a:ext cx="2088232" cy="1821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COLLECTIVITES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7045424" y="4800600"/>
            <a:ext cx="2088232" cy="1821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COLLECTIVITES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762000" y="4648200"/>
            <a:ext cx="1954560" cy="17911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LIEUX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914400" y="4800600"/>
            <a:ext cx="1954560" cy="17911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LIEUX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94226" y="1905000"/>
            <a:ext cx="192233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PERSONNES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946626" y="2057400"/>
            <a:ext cx="192233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PERSONNES</a:t>
            </a:r>
            <a:endParaRPr lang="fr-FR" dirty="0"/>
          </a:p>
        </p:txBody>
      </p:sp>
      <p:sp>
        <p:nvSpPr>
          <p:cNvPr id="29" name="Ellipse 28"/>
          <p:cNvSpPr/>
          <p:nvPr/>
        </p:nvSpPr>
        <p:spPr>
          <a:xfrm>
            <a:off x="3644280" y="3367508"/>
            <a:ext cx="1944216" cy="17260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BIBLIOS</a:t>
            </a:r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3796680" y="3519908"/>
            <a:ext cx="1944216" cy="17260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BIBLIOS</a:t>
            </a:r>
            <a:endParaRPr lang="fr-FR" dirty="0"/>
          </a:p>
        </p:txBody>
      </p:sp>
      <p:cxnSp>
        <p:nvCxnSpPr>
          <p:cNvPr id="33" name="Connecteur en arc 32"/>
          <p:cNvCxnSpPr/>
          <p:nvPr/>
        </p:nvCxnSpPr>
        <p:spPr>
          <a:xfrm rot="10800000" flipV="1">
            <a:off x="4768788" y="2819400"/>
            <a:ext cx="2124236" cy="700508"/>
          </a:xfrm>
          <a:prstGeom prst="curvedConnector2">
            <a:avLst/>
          </a:prstGeom>
          <a:ln w="635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en arc 33"/>
          <p:cNvCxnSpPr/>
          <p:nvPr/>
        </p:nvCxnSpPr>
        <p:spPr>
          <a:xfrm rot="10800000" flipV="1">
            <a:off x="4921188" y="2971800"/>
            <a:ext cx="2124236" cy="700508"/>
          </a:xfrm>
          <a:prstGeom prst="curvedConnector2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en arc 34"/>
          <p:cNvCxnSpPr/>
          <p:nvPr/>
        </p:nvCxnSpPr>
        <p:spPr>
          <a:xfrm rot="10800000">
            <a:off x="5634293" y="4117651"/>
            <a:ext cx="1152128" cy="1176214"/>
          </a:xfrm>
          <a:prstGeom prst="curvedConnector3">
            <a:avLst>
              <a:gd name="adj1" fmla="val 50000"/>
            </a:avLst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rc 37"/>
          <p:cNvCxnSpPr/>
          <p:nvPr/>
        </p:nvCxnSpPr>
        <p:spPr>
          <a:xfrm rot="10800000">
            <a:off x="5687595" y="3937363"/>
            <a:ext cx="1152128" cy="1176214"/>
          </a:xfrm>
          <a:prstGeom prst="curvedConnector3">
            <a:avLst>
              <a:gd name="adj1" fmla="val 50000"/>
            </a:avLst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rc 38"/>
          <p:cNvCxnSpPr/>
          <p:nvPr/>
        </p:nvCxnSpPr>
        <p:spPr>
          <a:xfrm rot="5400000">
            <a:off x="3593763" y="4368764"/>
            <a:ext cx="297822" cy="2052228"/>
          </a:xfrm>
          <a:prstGeom prst="curvedConnector2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rc 39"/>
          <p:cNvCxnSpPr/>
          <p:nvPr/>
        </p:nvCxnSpPr>
        <p:spPr>
          <a:xfrm rot="5400000">
            <a:off x="3746163" y="4521164"/>
            <a:ext cx="297822" cy="2052228"/>
          </a:xfrm>
          <a:prstGeom prst="curvedConnector2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 rot="5400000">
            <a:off x="3898563" y="4673564"/>
            <a:ext cx="297822" cy="2052228"/>
          </a:xfrm>
          <a:prstGeom prst="curvedConnector2">
            <a:avLst/>
          </a:prstGeom>
          <a:ln w="635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rc 41"/>
          <p:cNvCxnSpPr/>
          <p:nvPr/>
        </p:nvCxnSpPr>
        <p:spPr>
          <a:xfrm>
            <a:off x="2716560" y="2819400"/>
            <a:ext cx="1080120" cy="1563538"/>
          </a:xfrm>
          <a:prstGeom prst="curvedConnector3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rc 42"/>
          <p:cNvCxnSpPr/>
          <p:nvPr/>
        </p:nvCxnSpPr>
        <p:spPr>
          <a:xfrm>
            <a:off x="2868960" y="2971800"/>
            <a:ext cx="1080120" cy="1563538"/>
          </a:xfrm>
          <a:prstGeom prst="curvedConnector3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en arc 43"/>
          <p:cNvCxnSpPr/>
          <p:nvPr/>
        </p:nvCxnSpPr>
        <p:spPr>
          <a:xfrm>
            <a:off x="3021360" y="3124200"/>
            <a:ext cx="1080120" cy="1563538"/>
          </a:xfrm>
          <a:prstGeom prst="curvedConnector3">
            <a:avLst/>
          </a:prstGeom>
          <a:ln w="635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rc 14"/>
          <p:cNvCxnSpPr/>
          <p:nvPr/>
        </p:nvCxnSpPr>
        <p:spPr>
          <a:xfrm rot="5400000">
            <a:off x="3441363" y="4216364"/>
            <a:ext cx="297822" cy="2052228"/>
          </a:xfrm>
          <a:prstGeom prst="curvedConnector2">
            <a:avLst/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en arc 35"/>
          <p:cNvCxnSpPr>
            <a:stCxn id="5" idx="4"/>
            <a:endCxn id="7" idx="3"/>
          </p:cNvCxnSpPr>
          <p:nvPr/>
        </p:nvCxnSpPr>
        <p:spPr>
          <a:xfrm rot="5400000">
            <a:off x="3288963" y="4063964"/>
            <a:ext cx="297822" cy="2052228"/>
          </a:xfrm>
          <a:prstGeom prst="curvedConnector2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en arc 36"/>
          <p:cNvCxnSpPr/>
          <p:nvPr/>
        </p:nvCxnSpPr>
        <p:spPr>
          <a:xfrm rot="10800000">
            <a:off x="5596352" y="4714173"/>
            <a:ext cx="1152128" cy="1176214"/>
          </a:xfrm>
          <a:prstGeom prst="curvedConnector3">
            <a:avLst>
              <a:gd name="adj1" fmla="val 50000"/>
            </a:avLst>
          </a:prstGeom>
          <a:ln w="635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en arc 31"/>
          <p:cNvCxnSpPr>
            <a:stCxn id="8" idx="1"/>
            <a:endCxn id="5" idx="6"/>
          </p:cNvCxnSpPr>
          <p:nvPr/>
        </p:nvCxnSpPr>
        <p:spPr>
          <a:xfrm rot="10800000">
            <a:off x="5436096" y="4078138"/>
            <a:ext cx="1152128" cy="1176214"/>
          </a:xfrm>
          <a:prstGeom prst="curvedConnector3">
            <a:avLst>
              <a:gd name="adj1" fmla="val 50000"/>
            </a:avLst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rc 13"/>
          <p:cNvCxnSpPr/>
          <p:nvPr/>
        </p:nvCxnSpPr>
        <p:spPr>
          <a:xfrm rot="10800000">
            <a:off x="5588496" y="4509851"/>
            <a:ext cx="1152128" cy="1176214"/>
          </a:xfrm>
          <a:prstGeom prst="curvedConnector3">
            <a:avLst>
              <a:gd name="adj1" fmla="val 50000"/>
            </a:avLst>
          </a:prstGeom>
          <a:ln w="635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4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DES cas d’usages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Recherche d’experts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400" dirty="0" smtClean="0"/>
              <a:t>Recherche toutes les personnes qui sont auteur d’une ressource </a:t>
            </a:r>
            <a:r>
              <a:rPr lang="fr-FR" sz="3400" dirty="0" err="1" smtClean="0"/>
              <a:t>Sudoc</a:t>
            </a:r>
            <a:r>
              <a:rPr lang="fr-FR" sz="3400" dirty="0" smtClean="0"/>
              <a:t> traitant d’ « </a:t>
            </a:r>
            <a:r>
              <a:rPr lang="fr-FR" sz="3400" dirty="0" err="1" smtClean="0"/>
              <a:t>écoféminisme</a:t>
            </a:r>
            <a:r>
              <a:rPr lang="fr-FR" sz="3400" dirty="0" smtClean="0"/>
              <a:t> » (= concept rameau 034901523) et affiche leur nom et la citation des documents associés.</a:t>
            </a:r>
          </a:p>
          <a:p>
            <a:pPr marL="0" indent="0">
              <a:buNone/>
            </a:pPr>
            <a:endParaRPr lang="fr-FR" sz="2400" dirty="0"/>
          </a:p>
          <a:p>
            <a:pPr marL="800100" lvl="2" indent="0">
              <a:buNone/>
            </a:pPr>
            <a:r>
              <a:rPr lang="fr-FR" dirty="0"/>
              <a:t>PREFIX </a:t>
            </a:r>
            <a:r>
              <a:rPr lang="fr-FR" dirty="0" err="1"/>
              <a:t>dcterms</a:t>
            </a:r>
            <a:r>
              <a:rPr lang="fr-FR" dirty="0"/>
              <a:t>: &lt;http://purl.org/dc/terms/&gt;</a:t>
            </a:r>
          </a:p>
          <a:p>
            <a:pPr marL="800100" lvl="2" indent="0">
              <a:buNone/>
            </a:pPr>
            <a:r>
              <a:rPr lang="fr-FR" dirty="0"/>
              <a:t>PREFIX </a:t>
            </a:r>
            <a:r>
              <a:rPr lang="fr-FR" dirty="0" err="1"/>
              <a:t>marcrel</a:t>
            </a:r>
            <a:r>
              <a:rPr lang="fr-FR" dirty="0"/>
              <a:t>: &lt;http://id.loc.gov/vocabulary/relators/&gt;</a:t>
            </a:r>
          </a:p>
          <a:p>
            <a:pPr marL="800100" lvl="2" indent="0">
              <a:buNone/>
            </a:pPr>
            <a:r>
              <a:rPr lang="fr-FR" dirty="0"/>
              <a:t>PREFIX </a:t>
            </a:r>
            <a:r>
              <a:rPr lang="fr-FR" dirty="0" err="1"/>
              <a:t>foaf</a:t>
            </a:r>
            <a:r>
              <a:rPr lang="fr-FR" dirty="0"/>
              <a:t>: &lt;http://xmlns.com/foaf/0.1/&gt;</a:t>
            </a:r>
          </a:p>
          <a:p>
            <a:pPr marL="800100" lvl="2" indent="0">
              <a:buNone/>
            </a:pPr>
            <a:r>
              <a:rPr lang="fr-FR" dirty="0"/>
              <a:t>select distinct ?nom ?citation </a:t>
            </a:r>
            <a:r>
              <a:rPr lang="fr-FR" dirty="0">
                <a:solidFill>
                  <a:srgbClr val="92D050"/>
                </a:solidFill>
              </a:rPr>
              <a:t>#affiche le nom des personnes trouvées et les documents associés</a:t>
            </a:r>
          </a:p>
          <a:p>
            <a:pPr marL="800100" lvl="2" indent="0">
              <a:buNone/>
            </a:pP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800100" lvl="2" indent="0">
              <a:buNone/>
            </a:pPr>
            <a:r>
              <a:rPr lang="fr-FR" dirty="0">
                <a:solidFill>
                  <a:srgbClr val="92D050"/>
                </a:solidFill>
              </a:rPr>
              <a:t>#recherche les documents ont pour sujet l’</a:t>
            </a:r>
            <a:r>
              <a:rPr lang="fr-FR" dirty="0" err="1">
                <a:solidFill>
                  <a:srgbClr val="92D050"/>
                </a:solidFill>
              </a:rPr>
              <a:t>écoféminisme</a:t>
            </a:r>
            <a:endParaRPr lang="fr-FR" dirty="0">
              <a:solidFill>
                <a:srgbClr val="92D050"/>
              </a:solidFill>
            </a:endParaRPr>
          </a:p>
          <a:p>
            <a:pPr marL="800100" lvl="2" indent="0">
              <a:buNone/>
            </a:pPr>
            <a:r>
              <a:rPr lang="fr-FR" dirty="0"/>
              <a:t>?doc </a:t>
            </a:r>
            <a:r>
              <a:rPr lang="fr-FR" dirty="0" err="1"/>
              <a:t>dcterms:subject</a:t>
            </a:r>
            <a:r>
              <a:rPr lang="fr-FR" dirty="0"/>
              <a:t> &lt;http://www.idref.fr/034901523/id&gt;.</a:t>
            </a:r>
          </a:p>
          <a:p>
            <a:pPr marL="800100" lvl="2" indent="0">
              <a:buNone/>
            </a:pPr>
            <a:r>
              <a:rPr lang="fr-FR" dirty="0">
                <a:solidFill>
                  <a:srgbClr val="92D050"/>
                </a:solidFill>
              </a:rPr>
              <a:t>#recherche leurs auteurs</a:t>
            </a:r>
          </a:p>
          <a:p>
            <a:pPr marL="800100" lvl="2" indent="0">
              <a:buNone/>
            </a:pPr>
            <a:r>
              <a:rPr lang="fr-FR" dirty="0"/>
              <a:t>?doc </a:t>
            </a:r>
            <a:r>
              <a:rPr lang="fr-FR" dirty="0" err="1"/>
              <a:t>marcrel:aut</a:t>
            </a:r>
            <a:r>
              <a:rPr lang="fr-FR" dirty="0"/>
              <a:t> </a:t>
            </a:r>
            <a:r>
              <a:rPr lang="fr-FR" dirty="0" smtClean="0"/>
              <a:t>?auteur.</a:t>
            </a:r>
            <a:endParaRPr lang="fr-FR" dirty="0"/>
          </a:p>
          <a:p>
            <a:pPr marL="800100" lvl="2" indent="0">
              <a:buNone/>
            </a:pPr>
            <a:r>
              <a:rPr lang="fr-FR" dirty="0">
                <a:solidFill>
                  <a:srgbClr val="92D050"/>
                </a:solidFill>
              </a:rPr>
              <a:t>#recherche le nom de ces </a:t>
            </a:r>
            <a:r>
              <a:rPr lang="fr-FR" dirty="0" smtClean="0">
                <a:solidFill>
                  <a:srgbClr val="92D050"/>
                </a:solidFill>
              </a:rPr>
              <a:t>auteurs et ces auteurs sont des personnes</a:t>
            </a:r>
            <a:endParaRPr lang="fr-FR" dirty="0">
              <a:solidFill>
                <a:srgbClr val="92D050"/>
              </a:solidFill>
            </a:endParaRPr>
          </a:p>
          <a:p>
            <a:pPr marL="800100" lvl="2" indent="0">
              <a:buNone/>
            </a:pPr>
            <a:r>
              <a:rPr lang="fr-FR" dirty="0" smtClean="0"/>
              <a:t>?auteur </a:t>
            </a:r>
            <a:r>
              <a:rPr lang="fr-FR" dirty="0" err="1"/>
              <a:t>foaf:name</a:t>
            </a:r>
            <a:r>
              <a:rPr lang="fr-FR" dirty="0"/>
              <a:t> ?nom.</a:t>
            </a:r>
          </a:p>
          <a:p>
            <a:pPr marL="800100" lvl="2" indent="0">
              <a:buNone/>
            </a:pPr>
            <a:r>
              <a:rPr lang="fr-FR" dirty="0" smtClean="0"/>
              <a:t>?auteur </a:t>
            </a:r>
            <a:r>
              <a:rPr lang="fr-FR" dirty="0"/>
              <a:t>a </a:t>
            </a:r>
            <a:r>
              <a:rPr lang="fr-FR" dirty="0" err="1"/>
              <a:t>foaf:Person</a:t>
            </a:r>
            <a:r>
              <a:rPr lang="fr-FR" dirty="0"/>
              <a:t>.</a:t>
            </a:r>
          </a:p>
          <a:p>
            <a:pPr marL="800100" lvl="2" indent="0">
              <a:buNone/>
            </a:pPr>
            <a:r>
              <a:rPr lang="fr-FR" dirty="0"/>
              <a:t>?doc </a:t>
            </a:r>
            <a:r>
              <a:rPr lang="fr-FR" dirty="0" err="1"/>
              <a:t>dcterms:bibliographicCitation</a:t>
            </a:r>
            <a:r>
              <a:rPr lang="fr-FR" dirty="0"/>
              <a:t> ?</a:t>
            </a:r>
            <a:r>
              <a:rPr lang="fr-FR" dirty="0" smtClean="0"/>
              <a:t>citation.</a:t>
            </a:r>
            <a:endParaRPr lang="fr-FR" dirty="0"/>
          </a:p>
          <a:p>
            <a:pPr marL="800100" lvl="2" indent="0">
              <a:buNone/>
            </a:pPr>
            <a:r>
              <a:rPr lang="fr-FR" dirty="0"/>
              <a:t>}</a:t>
            </a:r>
          </a:p>
          <a:p>
            <a:pPr marL="800100" lvl="2" indent="0">
              <a:buNone/>
            </a:pPr>
            <a:r>
              <a:rPr lang="fr-FR" dirty="0"/>
              <a:t>ORDER BY ?nom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Navigation dans Rameau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805664" cy="5440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Recherche les termes </a:t>
            </a:r>
            <a:r>
              <a:rPr lang="fr-FR" sz="2400" dirty="0"/>
              <a:t>spécifiques d’un </a:t>
            </a:r>
            <a:r>
              <a:rPr lang="fr-FR" sz="2400" dirty="0" smtClean="0"/>
              <a:t>sujet Rameau (=Préhistoire</a:t>
            </a:r>
            <a:r>
              <a:rPr lang="fr-FR" sz="2400" dirty="0"/>
              <a:t>,</a:t>
            </a:r>
            <a:r>
              <a:rPr lang="fr-FR" sz="2400" dirty="0" smtClean="0"/>
              <a:t> PPN </a:t>
            </a:r>
            <a:r>
              <a:rPr lang="fr-FR" sz="2400" dirty="0"/>
              <a:t>027243524</a:t>
            </a:r>
            <a:r>
              <a:rPr lang="fr-FR" sz="2400" dirty="0" smtClean="0"/>
              <a:t>), sur deux niveaux de profondeur, affiche leur libellé et le nombre de documents liés au terme spécifique de second niveau.</a:t>
            </a:r>
          </a:p>
          <a:p>
            <a:pPr marL="800100" lvl="2" indent="0">
              <a:buNone/>
            </a:pPr>
            <a:r>
              <a:rPr lang="fr-FR" sz="1600" dirty="0" smtClean="0">
                <a:solidFill>
                  <a:srgbClr val="00B050"/>
                </a:solidFill>
              </a:rPr>
              <a:t>#</a:t>
            </a:r>
            <a:r>
              <a:rPr lang="fr-FR" sz="1600" dirty="0">
                <a:solidFill>
                  <a:srgbClr val="00B050"/>
                </a:solidFill>
              </a:rPr>
              <a:t>affiche les </a:t>
            </a:r>
            <a:r>
              <a:rPr lang="fr-FR" sz="1600" dirty="0" err="1">
                <a:solidFill>
                  <a:srgbClr val="00B050"/>
                </a:solidFill>
              </a:rPr>
              <a:t>uri</a:t>
            </a:r>
            <a:r>
              <a:rPr lang="fr-FR" sz="1600" dirty="0">
                <a:solidFill>
                  <a:srgbClr val="00B050"/>
                </a:solidFill>
              </a:rPr>
              <a:t> et les libellés des concepts trouvés</a:t>
            </a:r>
          </a:p>
          <a:p>
            <a:pPr marL="800100" lvl="2" indent="0">
              <a:buNone/>
            </a:pPr>
            <a:r>
              <a:rPr lang="fr-FR" sz="1600" dirty="0"/>
              <a:t>SELECT DISTINCT ?uri1 ?label1 ?uri2 ?label2   COUNT (distinct ?doc2) as ?nbdoc2</a:t>
            </a:r>
          </a:p>
          <a:p>
            <a:pPr marL="800100" lvl="2" indent="0">
              <a:buNone/>
            </a:pPr>
            <a:r>
              <a:rPr lang="fr-FR" sz="1600" dirty="0"/>
              <a:t>WHERE {</a:t>
            </a:r>
          </a:p>
          <a:p>
            <a:pPr marL="800100" lvl="2" indent="0">
              <a:buNone/>
            </a:pPr>
            <a:r>
              <a:rPr lang="fr-FR" sz="1600" dirty="0">
                <a:solidFill>
                  <a:srgbClr val="00B050"/>
                </a:solidFill>
              </a:rPr>
              <a:t>#recherche les </a:t>
            </a:r>
            <a:r>
              <a:rPr lang="fr-FR" sz="1600" dirty="0" err="1">
                <a:solidFill>
                  <a:srgbClr val="00B050"/>
                </a:solidFill>
              </a:rPr>
              <a:t>uris</a:t>
            </a:r>
            <a:r>
              <a:rPr lang="fr-FR" sz="1600" dirty="0">
                <a:solidFill>
                  <a:srgbClr val="00B050"/>
                </a:solidFill>
              </a:rPr>
              <a:t> des termes spécifiques du concept Préhistoire identifié par son </a:t>
            </a:r>
            <a:r>
              <a:rPr lang="fr-FR" sz="1600" dirty="0" err="1">
                <a:solidFill>
                  <a:srgbClr val="00B050"/>
                </a:solidFill>
              </a:rPr>
              <a:t>uri</a:t>
            </a:r>
            <a:r>
              <a:rPr lang="fr-FR" sz="1600" dirty="0">
                <a:solidFill>
                  <a:srgbClr val="00B050"/>
                </a:solidFill>
              </a:rPr>
              <a:t> IdRef</a:t>
            </a:r>
          </a:p>
          <a:p>
            <a:pPr marL="800100" lvl="2" indent="0">
              <a:buNone/>
            </a:pPr>
            <a:r>
              <a:rPr lang="fr-FR" sz="1600" dirty="0" smtClean="0"/>
              <a:t>&lt;</a:t>
            </a:r>
            <a:r>
              <a:rPr lang="fr-FR" sz="1600" dirty="0"/>
              <a:t>http://www.idref.fr/027243524/id&gt; </a:t>
            </a:r>
            <a:r>
              <a:rPr lang="fr-FR" sz="1600" dirty="0" err="1"/>
              <a:t>skos:narrower</a:t>
            </a:r>
            <a:r>
              <a:rPr lang="fr-FR" sz="1600" dirty="0"/>
              <a:t> ?uri1.</a:t>
            </a:r>
          </a:p>
          <a:p>
            <a:pPr marL="800100" lvl="2" indent="0">
              <a:buNone/>
            </a:pPr>
            <a:r>
              <a:rPr lang="fr-FR" sz="1600" dirty="0">
                <a:solidFill>
                  <a:srgbClr val="00B050"/>
                </a:solidFill>
              </a:rPr>
              <a:t>#Et le libellé de ces </a:t>
            </a:r>
            <a:r>
              <a:rPr lang="fr-FR" sz="1600" dirty="0" err="1">
                <a:solidFill>
                  <a:srgbClr val="00B050"/>
                </a:solidFill>
              </a:rPr>
              <a:t>uri</a:t>
            </a:r>
            <a:r>
              <a:rPr lang="fr-FR" sz="1600" dirty="0">
                <a:solidFill>
                  <a:srgbClr val="00B050"/>
                </a:solidFill>
              </a:rPr>
              <a:t> IdRef</a:t>
            </a:r>
          </a:p>
          <a:p>
            <a:pPr marL="800100" lvl="2" indent="0">
              <a:buNone/>
            </a:pPr>
            <a:r>
              <a:rPr lang="fr-FR" sz="1600" dirty="0"/>
              <a:t>  ?uri1 </a:t>
            </a:r>
            <a:r>
              <a:rPr lang="fr-FR" sz="1600" dirty="0" err="1"/>
              <a:t>skos:prefLabel</a:t>
            </a:r>
            <a:r>
              <a:rPr lang="fr-FR" sz="1600" dirty="0"/>
              <a:t> ?label1.</a:t>
            </a:r>
          </a:p>
          <a:p>
            <a:pPr marL="800100" lvl="2" indent="0">
              <a:buNone/>
            </a:pPr>
            <a:r>
              <a:rPr lang="fr-FR" sz="1600" dirty="0" smtClean="0">
                <a:solidFill>
                  <a:srgbClr val="00B050"/>
                </a:solidFill>
              </a:rPr>
              <a:t>#</a:t>
            </a:r>
            <a:r>
              <a:rPr lang="fr-FR" sz="1600" dirty="0">
                <a:solidFill>
                  <a:srgbClr val="00B050"/>
                </a:solidFill>
              </a:rPr>
              <a:t>et </a:t>
            </a:r>
            <a:r>
              <a:rPr lang="fr-FR" sz="1600" dirty="0" err="1">
                <a:solidFill>
                  <a:srgbClr val="00B050"/>
                </a:solidFill>
              </a:rPr>
              <a:t>rebelotte</a:t>
            </a:r>
            <a:r>
              <a:rPr lang="fr-FR" sz="1600" dirty="0">
                <a:solidFill>
                  <a:srgbClr val="00B050"/>
                </a:solidFill>
              </a:rPr>
              <a:t> au niveau inférieur (</a:t>
            </a:r>
            <a:r>
              <a:rPr lang="fr-FR" sz="1600" dirty="0" err="1">
                <a:solidFill>
                  <a:srgbClr val="00B050"/>
                </a:solidFill>
              </a:rPr>
              <a:t>optionnal</a:t>
            </a:r>
            <a:r>
              <a:rPr lang="fr-FR" sz="1600" dirty="0">
                <a:solidFill>
                  <a:srgbClr val="00B050"/>
                </a:solidFill>
              </a:rPr>
              <a:t> est nécessaire car tous les concepts rameau n’ont pas de termes spécifiques)</a:t>
            </a:r>
          </a:p>
          <a:p>
            <a:pPr marL="800100" lvl="2" indent="0">
              <a:buNone/>
            </a:pPr>
            <a:r>
              <a:rPr lang="fr-FR" sz="1600" dirty="0"/>
              <a:t>OPTIONAL {</a:t>
            </a:r>
          </a:p>
          <a:p>
            <a:pPr marL="800100" lvl="2" indent="0">
              <a:buNone/>
            </a:pPr>
            <a:r>
              <a:rPr lang="fr-FR" sz="1600" dirty="0"/>
              <a:t>    ?uri1 </a:t>
            </a:r>
            <a:r>
              <a:rPr lang="fr-FR" sz="1600" dirty="0" err="1"/>
              <a:t>skos:narrower</a:t>
            </a:r>
            <a:r>
              <a:rPr lang="fr-FR" sz="1600" dirty="0"/>
              <a:t> ?uri2.</a:t>
            </a:r>
          </a:p>
          <a:p>
            <a:pPr marL="800100" lvl="2" indent="0">
              <a:buNone/>
            </a:pPr>
            <a:r>
              <a:rPr lang="fr-FR" sz="1600" dirty="0"/>
              <a:t>    ?uri2 </a:t>
            </a:r>
            <a:r>
              <a:rPr lang="fr-FR" sz="1600" dirty="0" err="1"/>
              <a:t>skos:prefLabel</a:t>
            </a:r>
            <a:r>
              <a:rPr lang="fr-FR" sz="1600" dirty="0"/>
              <a:t> ?label2.</a:t>
            </a:r>
          </a:p>
          <a:p>
            <a:pPr marL="800100" lvl="2" indent="0">
              <a:buNone/>
            </a:pPr>
            <a:r>
              <a:rPr lang="fr-FR" sz="1600" dirty="0"/>
              <a:t>   ?doc2 </a:t>
            </a:r>
            <a:r>
              <a:rPr lang="fr-FR" sz="1600" dirty="0" err="1"/>
              <a:t>dcterms:subject</a:t>
            </a:r>
            <a:r>
              <a:rPr lang="fr-FR" sz="1600" dirty="0"/>
              <a:t> ?uri2.</a:t>
            </a:r>
          </a:p>
          <a:p>
            <a:pPr marL="800100" lvl="2" indent="0">
              <a:buNone/>
            </a:pPr>
            <a:r>
              <a:rPr lang="fr-FR" sz="1600" dirty="0"/>
              <a:t>  </a:t>
            </a:r>
            <a:r>
              <a:rPr lang="fr-FR" sz="1600" dirty="0" smtClean="0"/>
              <a:t>} }  ORDER </a:t>
            </a:r>
            <a:r>
              <a:rPr lang="fr-FR" sz="1600" dirty="0"/>
              <a:t>BY ?label1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805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Recherche des présidents de jury de thèse d’un établissement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Recherche les présidents de jury de thèse (</a:t>
            </a:r>
            <a:r>
              <a:rPr lang="fr-FR" i="1" dirty="0" err="1" smtClean="0"/>
              <a:t>marcrel:pra</a:t>
            </a:r>
            <a:r>
              <a:rPr lang="fr-FR" dirty="0" smtClean="0"/>
              <a:t>) de l’Université de Lorraine (=PPN </a:t>
            </a:r>
            <a:r>
              <a:rPr lang="fr-FR" dirty="0" smtClean="0">
                <a:hlinkClick r:id="rId2"/>
              </a:rPr>
              <a:t>157040569</a:t>
            </a:r>
            <a:r>
              <a:rPr lang="fr-FR" dirty="0" smtClean="0"/>
              <a:t>), affiche leur identifiant, leur nom et la thèse concernée.</a:t>
            </a:r>
          </a:p>
          <a:p>
            <a:pPr marL="0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dirty="0"/>
              <a:t>PREFIX </a:t>
            </a:r>
            <a:r>
              <a:rPr lang="fr-FR" dirty="0" err="1"/>
              <a:t>foaf</a:t>
            </a:r>
            <a:r>
              <a:rPr lang="fr-FR" dirty="0"/>
              <a:t>: &lt;http://xmlns.com/foaf/0.1/&gt;</a:t>
            </a:r>
          </a:p>
          <a:p>
            <a:pPr marL="400050" lvl="1" indent="0">
              <a:buNone/>
            </a:pPr>
            <a:r>
              <a:rPr lang="fr-FR" dirty="0"/>
              <a:t>PREFIX </a:t>
            </a:r>
            <a:r>
              <a:rPr lang="fr-FR" dirty="0" err="1"/>
              <a:t>marcrel</a:t>
            </a:r>
            <a:r>
              <a:rPr lang="fr-FR" dirty="0"/>
              <a:t>: &lt;http://id.loc.gov/vocabulary/relators/&gt;</a:t>
            </a:r>
          </a:p>
          <a:p>
            <a:pPr marL="400050" lvl="1" indent="0">
              <a:buNone/>
            </a:pPr>
            <a:r>
              <a:rPr lang="fr-FR" dirty="0"/>
              <a:t>PREFIX </a:t>
            </a:r>
            <a:r>
              <a:rPr lang="fr-FR" dirty="0" err="1"/>
              <a:t>dcterms</a:t>
            </a:r>
            <a:r>
              <a:rPr lang="fr-FR" dirty="0"/>
              <a:t>: &lt;http://purl.org/dc/terms/&gt;</a:t>
            </a:r>
          </a:p>
          <a:p>
            <a:pPr marL="400050" lvl="1" indent="0">
              <a:buNone/>
            </a:pPr>
            <a:r>
              <a:rPr lang="fr-FR" dirty="0"/>
              <a:t>select distinct ?personne ?nom ?citation</a:t>
            </a:r>
          </a:p>
          <a:p>
            <a:pPr marL="400050" lvl="1" indent="0">
              <a:buNone/>
            </a:pP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400050" lvl="1" indent="0">
              <a:buNone/>
            </a:pPr>
            <a:r>
              <a:rPr lang="fr-FR" dirty="0"/>
              <a:t>  ?doc ?relation &lt;http://www.idref.fr/157040569/id&gt;.</a:t>
            </a:r>
          </a:p>
          <a:p>
            <a:pPr marL="400050" lvl="1" indent="0">
              <a:buNone/>
            </a:pPr>
            <a:r>
              <a:rPr lang="fr-FR" dirty="0"/>
              <a:t>  ?doc </a:t>
            </a:r>
            <a:r>
              <a:rPr lang="fr-FR" dirty="0" err="1"/>
              <a:t>dcterms:bibliographicCitation</a:t>
            </a:r>
            <a:r>
              <a:rPr lang="fr-FR" dirty="0"/>
              <a:t> ?citation.</a:t>
            </a:r>
          </a:p>
          <a:p>
            <a:pPr marL="400050" lvl="1" indent="0">
              <a:buNone/>
            </a:pPr>
            <a:r>
              <a:rPr lang="fr-FR" dirty="0"/>
              <a:t>  ?doc </a:t>
            </a:r>
            <a:r>
              <a:rPr lang="fr-FR" dirty="0" err="1"/>
              <a:t>marcrel:pra</a:t>
            </a:r>
            <a:r>
              <a:rPr lang="fr-FR" dirty="0"/>
              <a:t> ?personne.</a:t>
            </a:r>
          </a:p>
          <a:p>
            <a:pPr marL="400050" lvl="1" indent="0">
              <a:buNone/>
            </a:pPr>
            <a:r>
              <a:rPr lang="fr-FR" dirty="0"/>
              <a:t>  ?personne a </a:t>
            </a:r>
            <a:r>
              <a:rPr lang="fr-FR" dirty="0" err="1"/>
              <a:t>foaf:Person</a:t>
            </a:r>
            <a:r>
              <a:rPr lang="fr-FR" dirty="0"/>
              <a:t>.</a:t>
            </a:r>
          </a:p>
          <a:p>
            <a:pPr marL="400050" lvl="1" indent="0">
              <a:buNone/>
            </a:pPr>
            <a:r>
              <a:rPr lang="fr-FR" dirty="0"/>
              <a:t>  ?personne </a:t>
            </a:r>
            <a:r>
              <a:rPr lang="fr-FR" dirty="0" err="1"/>
              <a:t>foaf:name</a:t>
            </a:r>
            <a:r>
              <a:rPr lang="fr-FR" dirty="0"/>
              <a:t> ?nom.</a:t>
            </a:r>
          </a:p>
          <a:p>
            <a:pPr marL="400050" lvl="1" indent="0">
              <a:buNone/>
            </a:pPr>
            <a:r>
              <a:rPr lang="fr-FR" dirty="0"/>
              <a:t>} </a:t>
            </a:r>
          </a:p>
          <a:p>
            <a:pPr marL="400050" lvl="1" indent="0">
              <a:buNone/>
            </a:pPr>
            <a:r>
              <a:rPr lang="fr-FR" dirty="0"/>
              <a:t>LIMIT 100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34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Recherche de cohorte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9600" dirty="0" smtClean="0"/>
              <a:t>Recherche les </a:t>
            </a:r>
            <a:r>
              <a:rPr lang="fr-FR" sz="9600" dirty="0"/>
              <a:t>co-auteurs des co-auteurs de </a:t>
            </a:r>
            <a:r>
              <a:rPr lang="fr-FR" sz="9600" dirty="0" smtClean="0"/>
              <a:t>Claude Lévi-Strauss (=PPN 02698797X), affiche leur nom et prénom et regroupe les par nom.</a:t>
            </a:r>
          </a:p>
          <a:p>
            <a:pPr marL="0" indent="0">
              <a:buNone/>
            </a:pPr>
            <a:endParaRPr lang="fr-FR" dirty="0" smtClean="0"/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 smtClean="0"/>
              <a:t>SELECT </a:t>
            </a:r>
            <a:r>
              <a:rPr lang="fr-FR" sz="5600" dirty="0"/>
              <a:t>?</a:t>
            </a:r>
            <a:r>
              <a:rPr lang="fr-FR" sz="5600" dirty="0" err="1"/>
              <a:t>LeviStrauss_coauthor</a:t>
            </a:r>
            <a:r>
              <a:rPr lang="fr-FR" sz="5600" dirty="0"/>
              <a:t> 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(</a:t>
            </a:r>
            <a:r>
              <a:rPr lang="fr-FR" sz="5600" dirty="0" err="1"/>
              <a:t>group_concat</a:t>
            </a:r>
            <a:r>
              <a:rPr lang="fr-FR" sz="5600" dirty="0"/>
              <a:t>(DISTINCT ?auteurnom2 ; SEPARATOR = " || ") AS ?</a:t>
            </a:r>
            <a:r>
              <a:rPr lang="fr-FR" sz="5600" dirty="0" err="1"/>
              <a:t>coauthors</a:t>
            </a:r>
            <a:r>
              <a:rPr lang="fr-FR" sz="5600" dirty="0"/>
              <a:t>) 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WHERE {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?doc </a:t>
            </a:r>
            <a:r>
              <a:rPr lang="fr-FR" sz="5600" dirty="0" err="1"/>
              <a:t>marcrel:aut</a:t>
            </a:r>
            <a:r>
              <a:rPr lang="fr-FR" sz="5600" dirty="0"/>
              <a:t> &lt;http://www.idref.fr/02698797X/id&gt;.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?doc </a:t>
            </a:r>
            <a:r>
              <a:rPr lang="fr-FR" sz="5600" dirty="0" err="1"/>
              <a:t>marcrel:aut</a:t>
            </a:r>
            <a:r>
              <a:rPr lang="fr-FR" sz="5600" dirty="0"/>
              <a:t> ?auteur.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?doc2 </a:t>
            </a:r>
            <a:r>
              <a:rPr lang="fr-FR" sz="5600" dirty="0" err="1"/>
              <a:t>marcrel:aut</a:t>
            </a:r>
            <a:r>
              <a:rPr lang="fr-FR" sz="5600" dirty="0"/>
              <a:t> ?auteur.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?doc2 </a:t>
            </a:r>
            <a:r>
              <a:rPr lang="fr-FR" sz="5600" dirty="0" err="1"/>
              <a:t>marcrel:aut</a:t>
            </a:r>
            <a:r>
              <a:rPr lang="fr-FR" sz="5600" dirty="0"/>
              <a:t> ?auteur2.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?auteur </a:t>
            </a:r>
            <a:r>
              <a:rPr lang="fr-FR" sz="5600" dirty="0" err="1"/>
              <a:t>foaf:name</a:t>
            </a:r>
            <a:r>
              <a:rPr lang="fr-FR" sz="5600" dirty="0"/>
              <a:t> ?</a:t>
            </a:r>
            <a:r>
              <a:rPr lang="fr-FR" sz="5600" dirty="0" err="1"/>
              <a:t>LeviStrauss_coauthor</a:t>
            </a:r>
            <a:r>
              <a:rPr lang="fr-FR" sz="5600" dirty="0"/>
              <a:t>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?auteur2 </a:t>
            </a:r>
            <a:r>
              <a:rPr lang="fr-FR" sz="5600" dirty="0" err="1"/>
              <a:t>foaf:name</a:t>
            </a:r>
            <a:r>
              <a:rPr lang="fr-FR" sz="5600" dirty="0"/>
              <a:t> ?auteurnom2.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FILTER(?auteur != &lt;http://www.idref.fr/02698797X/id&gt;)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FILTER(?auteur2 != &lt;http://www.idref.fr/02698797X/id&gt;)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FILTER(?auteur != ?auteur2) 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}</a:t>
            </a:r>
          </a:p>
          <a:p>
            <a:pPr marL="800100" lvl="2" indent="0">
              <a:lnSpc>
                <a:spcPct val="130000"/>
              </a:lnSpc>
              <a:buNone/>
            </a:pPr>
            <a:r>
              <a:rPr lang="fr-FR" sz="5600" dirty="0"/>
              <a:t>GROUP BY ?auteur ?</a:t>
            </a:r>
            <a:r>
              <a:rPr lang="fr-FR" sz="5600" dirty="0" err="1" smtClean="0"/>
              <a:t>LeviStrauss_coauthor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87306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L’ABES et le web sémantique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Les données</a:t>
            </a:r>
          </a:p>
          <a:p>
            <a:pPr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L’interface</a:t>
            </a: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Q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uelques cas d’usages</a:t>
            </a:r>
          </a:p>
        </p:txBody>
      </p:sp>
    </p:spTree>
    <p:extLst>
      <p:ext uri="{BB962C8B-B14F-4D97-AF65-F5344CB8AC3E}">
        <p14:creationId xmlns:p14="http://schemas.microsoft.com/office/powerpoint/2010/main" val="31328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L’ABES et le web 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SEMANTIQUE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La trajectoire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1619673"/>
            <a:ext cx="856895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/>
              <a:t>Le </a:t>
            </a:r>
            <a:r>
              <a:rPr lang="fr-FR" sz="2400" dirty="0"/>
              <a:t>w</a:t>
            </a:r>
            <a:r>
              <a:rPr lang="fr-FR" sz="2400" dirty="0" smtClean="0"/>
              <a:t>eb sémantique est une cible, l’« horizon » du web, tel que l’a dessiné son inventeur Tim </a:t>
            </a:r>
            <a:r>
              <a:rPr lang="fr-FR" sz="2400" dirty="0" err="1" smtClean="0"/>
              <a:t>Berners</a:t>
            </a:r>
            <a:r>
              <a:rPr lang="fr-FR" sz="2400" dirty="0" smtClean="0"/>
              <a:t>-Lee.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/>
              <a:t>Ce web se construit progressivement par les réalisations concrètes qui s’en réclament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« Persée en métadonnées »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« Data.bnf.fr »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« </a:t>
            </a:r>
            <a:r>
              <a:rPr lang="fr-FR" dirty="0" err="1" smtClean="0"/>
              <a:t>Wikidata</a:t>
            </a:r>
            <a:r>
              <a:rPr lang="fr-FR" dirty="0" smtClean="0"/>
              <a:t> »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« </a:t>
            </a:r>
            <a:r>
              <a:rPr lang="fr-FR" dirty="0" err="1" smtClean="0"/>
              <a:t>Knowledge</a:t>
            </a:r>
            <a:r>
              <a:rPr lang="fr-FR" dirty="0" smtClean="0"/>
              <a:t> graph » de </a:t>
            </a:r>
            <a:r>
              <a:rPr lang="fr-FR" dirty="0" err="1" smtClean="0"/>
              <a:t>Goo</a:t>
            </a:r>
            <a:r>
              <a:rPr lang="fr-FR" dirty="0" smtClean="0"/>
              <a:t>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Etc.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/>
              <a:t>Ces principes guident nombre de réalisations concrètes de l’ABES au services des réseaux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Jalons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5040560"/>
          </a:xfrm>
          <a:solidFill>
            <a:schemeClr val="bg1"/>
          </a:solidFill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fr-FR" sz="3600" u="sng" dirty="0" smtClean="0"/>
              <a:t>2011 : </a:t>
            </a:r>
          </a:p>
          <a:p>
            <a:pPr lvl="1"/>
            <a:r>
              <a:rPr lang="fr-FR" u="sng" dirty="0" smtClean="0">
                <a:hlinkClick r:id="rId3"/>
              </a:rPr>
              <a:t>Les notices d’autorité IdRef sur le web de données</a:t>
            </a:r>
            <a:endParaRPr lang="fr-FR" u="sng" dirty="0" smtClean="0"/>
          </a:p>
          <a:p>
            <a:pPr lvl="1"/>
            <a:endParaRPr lang="fr-FR" sz="3600" u="sng" dirty="0" smtClean="0">
              <a:hlinkClick r:id="rId4"/>
            </a:endParaRPr>
          </a:p>
          <a:p>
            <a:pPr lvl="1"/>
            <a:r>
              <a:rPr lang="fr-FR" sz="2700" u="sng" dirty="0">
                <a:hlinkClick r:id="rId4"/>
              </a:rPr>
              <a:t>Les notices </a:t>
            </a:r>
            <a:r>
              <a:rPr lang="fr-FR" sz="2700" u="sng" dirty="0" err="1">
                <a:hlinkClick r:id="rId4"/>
              </a:rPr>
              <a:t>Sudoc</a:t>
            </a:r>
            <a:r>
              <a:rPr lang="fr-FR" sz="2700" u="sng" dirty="0">
                <a:hlinkClick r:id="rId4"/>
              </a:rPr>
              <a:t> en .</a:t>
            </a:r>
            <a:r>
              <a:rPr lang="fr-FR" sz="2700" u="sng" dirty="0" err="1" smtClean="0">
                <a:hlinkClick r:id="rId4"/>
              </a:rPr>
              <a:t>rdf</a:t>
            </a:r>
            <a:r>
              <a:rPr lang="fr-FR" sz="2700" u="sng" dirty="0" smtClean="0"/>
              <a:t> + </a:t>
            </a:r>
            <a:r>
              <a:rPr lang="fr-FR" sz="2700" u="sng" dirty="0" smtClean="0">
                <a:hlinkClick r:id="rId5"/>
              </a:rPr>
              <a:t>avec des URI </a:t>
            </a:r>
            <a:r>
              <a:rPr lang="fr-FR" sz="2700" u="sng" dirty="0">
                <a:hlinkClick r:id="rId5"/>
              </a:rPr>
              <a:t>pérennes</a:t>
            </a:r>
            <a:endParaRPr lang="fr-FR" sz="2700" u="sng" dirty="0"/>
          </a:p>
          <a:p>
            <a:pPr lvl="1"/>
            <a:endParaRPr lang="fr-FR" sz="2700" u="sng" dirty="0" smtClean="0"/>
          </a:p>
          <a:p>
            <a:pPr lvl="1"/>
            <a:r>
              <a:rPr lang="fr-FR" sz="2700" u="sng" dirty="0" smtClean="0">
                <a:hlinkClick r:id="rId6"/>
              </a:rPr>
              <a:t>Les catalogues ABES dans les patates</a:t>
            </a:r>
            <a:endParaRPr lang="fr-FR" sz="2700" u="sng" dirty="0"/>
          </a:p>
          <a:p>
            <a:pPr lvl="1"/>
            <a:endParaRPr lang="fr-FR" sz="2700" u="sng" dirty="0"/>
          </a:p>
          <a:p>
            <a:r>
              <a:rPr lang="fr-FR" sz="3600" dirty="0" smtClean="0"/>
              <a:t>2012 : </a:t>
            </a:r>
            <a:r>
              <a:rPr lang="fr-FR" sz="3500" dirty="0">
                <a:hlinkClick r:id="rId7"/>
              </a:rPr>
              <a:t>Un serveur SPARQL pour le </a:t>
            </a:r>
            <a:r>
              <a:rPr lang="fr-FR" sz="3500" dirty="0" err="1">
                <a:hlinkClick r:id="rId7"/>
              </a:rPr>
              <a:t>Sudoc</a:t>
            </a:r>
            <a:endParaRPr lang="fr-FR" sz="3500" dirty="0"/>
          </a:p>
          <a:p>
            <a:pPr marL="0" indent="0">
              <a:buNone/>
            </a:pPr>
            <a:r>
              <a:rPr lang="fr-FR" sz="3600" dirty="0" smtClean="0"/>
              <a:t>		</a:t>
            </a:r>
          </a:p>
          <a:p>
            <a:r>
              <a:rPr lang="fr-FR" sz="3600" dirty="0" smtClean="0"/>
              <a:t>2016 : la </a:t>
            </a:r>
            <a:r>
              <a:rPr lang="fr-FR" sz="3600" dirty="0"/>
              <a:t>série « </a:t>
            </a:r>
            <a:r>
              <a:rPr lang="fr-FR" sz="3600" dirty="0">
                <a:hlinkClick r:id="rId8"/>
              </a:rPr>
              <a:t>Démonstrateur</a:t>
            </a:r>
            <a:r>
              <a:rPr lang="fr-FR" sz="3600" dirty="0"/>
              <a:t> » </a:t>
            </a:r>
            <a:r>
              <a:rPr lang="fr-FR" sz="3600" dirty="0" smtClean="0"/>
              <a:t>et ces multiples cas d’usages</a:t>
            </a:r>
          </a:p>
          <a:p>
            <a:endParaRPr lang="fr-FR" sz="3600" u="sng" dirty="0"/>
          </a:p>
          <a:p>
            <a:r>
              <a:rPr lang="fr-FR" sz="3600" dirty="0" smtClean="0"/>
              <a:t>2018 : la </a:t>
            </a:r>
            <a:r>
              <a:rPr lang="fr-FR" sz="3600" u="sng" dirty="0" smtClean="0">
                <a:hlinkClick r:id="rId9"/>
              </a:rPr>
              <a:t>Vision</a:t>
            </a:r>
            <a:r>
              <a:rPr lang="fr-FR" sz="3600" dirty="0" smtClean="0"/>
              <a:t> du </a:t>
            </a:r>
            <a:r>
              <a:rPr lang="fr-FR" sz="3600" dirty="0"/>
              <a:t>projet d’établissement </a:t>
            </a:r>
            <a:r>
              <a:rPr lang="fr-FR" sz="3600" dirty="0" smtClean="0"/>
              <a:t>ABES 2018-2022 placée </a:t>
            </a:r>
            <a:r>
              <a:rPr lang="fr-FR" sz="3600" dirty="0"/>
              <a:t>sous l’égide </a:t>
            </a:r>
            <a:r>
              <a:rPr lang="fr-FR" sz="3600" dirty="0" smtClean="0"/>
              <a:t>des </a:t>
            </a:r>
            <a:r>
              <a:rPr lang="fr-FR" sz="3600" dirty="0"/>
              <a:t>« </a:t>
            </a:r>
            <a:r>
              <a:rPr lang="fr-FR" sz="3600" b="1" dirty="0"/>
              <a:t>données 5</a:t>
            </a:r>
            <a:r>
              <a:rPr lang="fr-FR" sz="3600" b="1" dirty="0" smtClean="0"/>
              <a:t>★</a:t>
            </a:r>
            <a:r>
              <a:rPr lang="fr-FR" sz="3600" dirty="0"/>
              <a:t> </a:t>
            </a:r>
            <a:r>
              <a:rPr lang="fr-FR" sz="3600" dirty="0" smtClean="0"/>
              <a:t>».</a:t>
            </a:r>
            <a:r>
              <a:rPr lang="fr-FR" sz="2800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700808"/>
            <a:ext cx="2356298" cy="215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data.idref.fr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2018 : </a:t>
            </a:r>
            <a:r>
              <a:rPr lang="fr-FR" dirty="0" smtClean="0"/>
              <a:t>le </a:t>
            </a:r>
            <a:r>
              <a:rPr lang="fr-FR" dirty="0"/>
              <a:t>Triple Store </a:t>
            </a:r>
            <a:r>
              <a:rPr lang="fr-FR" dirty="0" smtClean="0"/>
              <a:t>d’IdRef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accessible </a:t>
            </a:r>
            <a:r>
              <a:rPr lang="fr-FR" dirty="0"/>
              <a:t>librement via une interface web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exposition des données [</a:t>
            </a:r>
            <a:r>
              <a:rPr lang="fr-FR" i="1" dirty="0" smtClean="0"/>
              <a:t>IdRef </a:t>
            </a:r>
            <a:r>
              <a:rPr lang="fr-FR" i="1" dirty="0"/>
              <a:t>+ liens </a:t>
            </a:r>
            <a:r>
              <a:rPr lang="fr-FR" i="1" dirty="0" err="1" smtClean="0"/>
              <a:t>Sudoc</a:t>
            </a:r>
            <a:r>
              <a:rPr lang="fr-FR" dirty="0" smtClean="0"/>
              <a:t>]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synchronisées aux environnements de production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modélisées en RDF sous forme de </a:t>
            </a:r>
            <a:r>
              <a:rPr lang="fr-FR" dirty="0" err="1" smtClean="0"/>
              <a:t>multigraphe</a:t>
            </a:r>
            <a:endParaRPr lang="fr-FR" dirty="0"/>
          </a:p>
          <a:p>
            <a:endParaRPr lang="fr-FR" dirty="0"/>
          </a:p>
        </p:txBody>
      </p:sp>
      <p:pic>
        <p:nvPicPr>
          <p:cNvPr id="5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06" y="4400995"/>
            <a:ext cx="3247134" cy="196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6142"/>
            <a:ext cx="4198312" cy="1313582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3995936" y="5066456"/>
            <a:ext cx="1440160" cy="0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42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fr-FR" dirty="0" smtClean="0"/>
              <a:t>Encore et toujours :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Accroître </a:t>
            </a:r>
            <a:r>
              <a:rPr lang="fr-FR" dirty="0"/>
              <a:t>la </a:t>
            </a:r>
            <a:r>
              <a:rPr lang="fr-FR" b="1" dirty="0">
                <a:solidFill>
                  <a:srgbClr val="7030A0"/>
                </a:solidFill>
              </a:rPr>
              <a:t>visibilité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dirty="0" smtClean="0"/>
              <a:t>de nos </a:t>
            </a:r>
            <a:r>
              <a:rPr lang="fr-FR" dirty="0"/>
              <a:t>données </a:t>
            </a:r>
            <a:endParaRPr lang="fr-FR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Favoriser la </a:t>
            </a:r>
            <a:r>
              <a:rPr lang="fr-FR" b="1" dirty="0">
                <a:solidFill>
                  <a:srgbClr val="7030A0"/>
                </a:solidFill>
              </a:rPr>
              <a:t>réutilisation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dirty="0" smtClean="0"/>
              <a:t>de nos données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Faciliter </a:t>
            </a:r>
            <a:r>
              <a:rPr lang="fr-FR" b="1" dirty="0" smtClean="0">
                <a:solidFill>
                  <a:srgbClr val="7030A0"/>
                </a:solidFill>
              </a:rPr>
              <a:t>l’exploration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/>
              <a:t>de nos données</a:t>
            </a:r>
          </a:p>
          <a:p>
            <a:pPr marL="514350" lvl="0" indent="-514350">
              <a:buFont typeface="+mj-lt"/>
              <a:buAutoNum type="arabicPeriod"/>
            </a:pPr>
            <a:endParaRPr lang="fr-FR" sz="2800" dirty="0"/>
          </a:p>
          <a:p>
            <a:pPr marL="0" lvl="0" indent="0">
              <a:buNone/>
            </a:pPr>
            <a:r>
              <a:rPr lang="fr-FR" sz="2800" dirty="0" smtClean="0"/>
              <a:t>La modélisation « graphe » permet d’interroger les données dans tous les sens avec une très grande finesse.</a:t>
            </a:r>
          </a:p>
          <a:p>
            <a:pPr marL="0" lvl="0" indent="0">
              <a:buNone/>
            </a:pPr>
            <a:r>
              <a:rPr lang="fr-FR" sz="2800" dirty="0" smtClean="0"/>
              <a:t>L’interopérabilité est un atout majeur des technologies du web sémantique.</a:t>
            </a:r>
          </a:p>
          <a:p>
            <a:pPr marL="0" lvl="0" indent="0">
              <a:buNone/>
            </a:pPr>
            <a:r>
              <a:rPr lang="fr-FR" sz="2800" dirty="0" smtClean="0"/>
              <a:t>Il est rendu aisé de surfer sur la multitude des liens.</a:t>
            </a:r>
          </a:p>
          <a:p>
            <a:pPr marL="0" lv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940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fr-FR" sz="3300" dirty="0" smtClean="0">
                <a:solidFill>
                  <a:srgbClr val="0070C0"/>
                </a:solidFill>
              </a:rPr>
              <a:t>Triple store : </a:t>
            </a:r>
            <a:r>
              <a:rPr lang="fr-FR" dirty="0" smtClean="0"/>
              <a:t>est un service requérant un certain bagage technique ou une motivation particulière. </a:t>
            </a:r>
          </a:p>
          <a:p>
            <a:pPr marL="0" indent="0">
              <a:buNone/>
              <a:defRPr/>
            </a:pPr>
            <a:endParaRPr lang="fr-FR" sz="3200" dirty="0"/>
          </a:p>
          <a:p>
            <a:pPr marL="0" indent="0">
              <a:buNone/>
              <a:defRPr/>
            </a:pPr>
            <a:r>
              <a:rPr lang="fr-FR" sz="3200" dirty="0" smtClean="0"/>
              <a:t>Cible : public de </a:t>
            </a:r>
            <a:r>
              <a:rPr lang="fr-FR" sz="3200" dirty="0"/>
              <a:t>personnes </a:t>
            </a:r>
            <a:r>
              <a:rPr lang="fr-FR" sz="3200" dirty="0" smtClean="0"/>
              <a:t>aguerries </a:t>
            </a:r>
            <a:r>
              <a:rPr lang="fr-FR" sz="3200" dirty="0"/>
              <a:t>et des </a:t>
            </a:r>
            <a:r>
              <a:rPr lang="fr-FR" sz="3200" dirty="0">
                <a:solidFill>
                  <a:srgbClr val="7030A0"/>
                </a:solidFill>
              </a:rPr>
              <a:t>applications</a:t>
            </a:r>
            <a:r>
              <a:rPr lang="fr-FR" sz="3200" dirty="0"/>
              <a:t> de </a:t>
            </a:r>
            <a:r>
              <a:rPr lang="fr-FR" sz="3200" dirty="0" smtClean="0"/>
              <a:t>réutilisation.</a:t>
            </a:r>
          </a:p>
          <a:p>
            <a:pPr marL="0" indent="0">
              <a:buNone/>
              <a:defRPr/>
            </a:pPr>
            <a:endParaRPr lang="fr-FR" sz="3200" dirty="0" smtClean="0"/>
          </a:p>
          <a:p>
            <a:pPr marL="0" indent="0">
              <a:buNone/>
              <a:defRPr/>
            </a:pPr>
            <a:r>
              <a:rPr lang="fr-FR" dirty="0"/>
              <a:t>P</a:t>
            </a:r>
            <a:r>
              <a:rPr lang="fr-FR" sz="3200" dirty="0" smtClean="0"/>
              <a:t>ari </a:t>
            </a:r>
            <a:r>
              <a:rPr lang="fr-FR" sz="3200" dirty="0"/>
              <a:t>: diffuser plus largement auprès des néophytes, qu’ils appartiennent aux communautés des bibliothécaires, des chercheurs, des informaticiens, </a:t>
            </a:r>
            <a:r>
              <a:rPr lang="fr-FR" sz="3200" dirty="0" smtClean="0"/>
              <a:t>au </a:t>
            </a:r>
            <a:r>
              <a:rPr lang="fr-FR" sz="3200" dirty="0"/>
              <a:t>grand </a:t>
            </a:r>
            <a:r>
              <a:rPr lang="fr-FR" sz="3200" dirty="0" smtClean="0"/>
              <a:t>public</a:t>
            </a:r>
            <a:endParaRPr lang="fr-FR" sz="3200" dirty="0"/>
          </a:p>
          <a:p>
            <a:pPr marL="0" indent="0">
              <a:buNone/>
              <a:defRPr/>
            </a:pPr>
            <a:endParaRPr lang="fr-FR" dirty="0" smtClean="0"/>
          </a:p>
          <a:p>
            <a:pPr marL="0" indent="0">
              <a:buNone/>
              <a:defRPr/>
            </a:pPr>
            <a:r>
              <a:rPr lang="fr-FR" dirty="0" smtClean="0"/>
              <a:t>Des </a:t>
            </a:r>
            <a:r>
              <a:rPr lang="fr-FR" dirty="0" smtClean="0">
                <a:solidFill>
                  <a:srgbClr val="0070C0"/>
                </a:solidFill>
              </a:rPr>
              <a:t>profils </a:t>
            </a:r>
            <a:r>
              <a:rPr lang="fr-FR" dirty="0" smtClean="0"/>
              <a:t>d’utilisateurs variés :</a:t>
            </a:r>
          </a:p>
          <a:p>
            <a:pPr lvl="4">
              <a:buFontTx/>
              <a:buChar char="-"/>
              <a:defRPr/>
            </a:pPr>
            <a:r>
              <a:rPr lang="fr-FR" sz="3800" dirty="0"/>
              <a:t>le bibliothécaire formateur</a:t>
            </a:r>
          </a:p>
          <a:p>
            <a:pPr lvl="4">
              <a:buFontTx/>
              <a:buChar char="-"/>
              <a:defRPr/>
            </a:pPr>
            <a:r>
              <a:rPr lang="fr-FR" sz="3800" dirty="0" smtClean="0"/>
              <a:t>l’ingénieur en info-doc</a:t>
            </a:r>
          </a:p>
          <a:p>
            <a:pPr lvl="4">
              <a:buFontTx/>
              <a:buChar char="-"/>
              <a:defRPr/>
            </a:pPr>
            <a:r>
              <a:rPr lang="fr-FR" sz="3800" dirty="0"/>
              <a:t>l</a:t>
            </a:r>
            <a:r>
              <a:rPr lang="fr-FR" sz="3800" dirty="0" smtClean="0"/>
              <a:t>e biblio-geek</a:t>
            </a:r>
          </a:p>
          <a:p>
            <a:pPr lvl="4">
              <a:buFontTx/>
              <a:buChar char="-"/>
              <a:defRPr/>
            </a:pPr>
            <a:r>
              <a:rPr lang="fr-FR" sz="3800" dirty="0"/>
              <a:t>l</a:t>
            </a:r>
            <a:r>
              <a:rPr lang="fr-FR" sz="3800" dirty="0" smtClean="0"/>
              <a:t>e </a:t>
            </a:r>
            <a:r>
              <a:rPr lang="fr-FR" sz="3800" dirty="0"/>
              <a:t>chercheur en digital </a:t>
            </a:r>
            <a:r>
              <a:rPr lang="fr-FR" sz="3800" dirty="0" err="1"/>
              <a:t>humanities</a:t>
            </a:r>
            <a:endParaRPr lang="fr-FR" sz="3800" dirty="0"/>
          </a:p>
          <a:p>
            <a:pPr lvl="4">
              <a:buFontTx/>
              <a:buChar char="-"/>
              <a:defRPr/>
            </a:pPr>
            <a:r>
              <a:rPr lang="fr-FR" sz="3800" dirty="0" smtClean="0"/>
              <a:t>l’utilisateur lambda</a:t>
            </a:r>
          </a:p>
          <a:p>
            <a:pPr>
              <a:buFontTx/>
              <a:buChar char="-"/>
              <a:defRPr/>
            </a:pPr>
            <a:endParaRPr lang="fr-FR" dirty="0"/>
          </a:p>
          <a:p>
            <a:pPr marL="0" indent="0" algn="ctr">
              <a:buNone/>
              <a:defRPr/>
            </a:pPr>
            <a:endParaRPr lang="fr-FR" dirty="0" smtClean="0"/>
          </a:p>
          <a:p>
            <a:pPr marL="0" indent="0" algn="ctr">
              <a:buNone/>
              <a:defRPr/>
            </a:pPr>
            <a:r>
              <a:rPr lang="fr-FR" sz="4400" dirty="0" smtClean="0"/>
              <a:t>=&gt; </a:t>
            </a:r>
            <a:r>
              <a:rPr lang="fr-FR" sz="4400" u="sng" dirty="0" smtClean="0"/>
              <a:t>MÉDIATION</a:t>
            </a:r>
            <a:endParaRPr lang="fr-FR" sz="440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Pour qui ?</a:t>
            </a:r>
            <a:endParaRPr lang="fr-FR" dirty="0"/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410894801"/>
              </p:ext>
            </p:extLst>
          </p:nvPr>
        </p:nvGraphicFramePr>
        <p:xfrm>
          <a:off x="430168" y="3933056"/>
          <a:ext cx="1837576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8a4a44802cfd31d48b898868f55bad4f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87c5fd78b4c57937bcff0210b29d59a9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U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HLE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PE"/>
          <xsd:enumeration value="SPR"/>
          <xsd:enumeration value="SRY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on de livraison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Montpellier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DSR - PFD</Structure>
    <Type_x0020_de_x0020_document_x0020_standard xmlns="9cb235b8-7541-4a6e-b886-1bf4192805bd">Diaporama Formation</Type_x0020_de_x0020_document_x0020_standard>
    <Année xmlns="9cb235b8-7541-4a6e-b886-1bf4192805bd">2018</Année>
    <N_x00b0__x0020_session xmlns="9cb235b8-7541-4a6e-b886-1bf4192805bd" xsi:nil="true"/>
    <_DCDateCreated xmlns="http://schemas.microsoft.com/sharepoint/v3/fields">2018-10-14T22:00:00+00:00</_DCDateCreat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BD2DF8-A577-4555-86EF-001346A9D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3DA22-16E7-418E-A1F2-1C90A5F308B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$ListId:Supports3;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3/fields"/>
    <ds:schemaRef ds:uri="9cb235b8-7541-4a6e-b886-1bf4192805b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1464</Words>
  <Application>Microsoft Office PowerPoint</Application>
  <PresentationFormat>Affichage à l'écran (4:3)</PresentationFormat>
  <Paragraphs>323</Paragraphs>
  <Slides>27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Thème Office</vt:lpstr>
      <vt:lpstr>Présentation PowerPoint</vt:lpstr>
      <vt:lpstr>Votre rôle</vt:lpstr>
      <vt:lpstr>plan</vt:lpstr>
      <vt:lpstr>L’ABES et le web SEMANTIQUE</vt:lpstr>
      <vt:lpstr>La trajectoire</vt:lpstr>
      <vt:lpstr>Jalons</vt:lpstr>
      <vt:lpstr>data.idref.fr</vt:lpstr>
      <vt:lpstr>Pour quoi ?</vt:lpstr>
      <vt:lpstr>Pour qui ?</vt:lpstr>
      <vt:lpstr>Les données dans data.idref</vt:lpstr>
      <vt:lpstr>Les autorités IdRef</vt:lpstr>
      <vt:lpstr>Une autorité en RDF</vt:lpstr>
      <vt:lpstr>Les liens Sudoc en RDF</vt:lpstr>
      <vt:lpstr>Soit la thèse sudoc 11903574X</vt:lpstr>
      <vt:lpstr>Les résultats (comparatif)</vt:lpstr>
      <vt:lpstr>Les résultats : des triplets</vt:lpstr>
      <vt:lpstr>L’interface</vt:lpstr>
      <vt:lpstr>Présentation PowerPoint</vt:lpstr>
      <vt:lpstr>Exploration</vt:lpstr>
      <vt:lpstr>Yasgui</vt:lpstr>
      <vt:lpstr>SparqlEndpoint</vt:lpstr>
      <vt:lpstr>Relations sans restriction</vt:lpstr>
      <vt:lpstr>DES cas d’usages</vt:lpstr>
      <vt:lpstr>Recherche d’experts</vt:lpstr>
      <vt:lpstr>Navigation dans Rameau</vt:lpstr>
      <vt:lpstr>Recherche des présidents de jury de thèse d’un établissement</vt:lpstr>
      <vt:lpstr>Recherche de cohorte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Triple Store d'IdRef</dc:title>
  <dc:creator>Olivier Kosinski</dc:creator>
  <cp:keywords/>
  <dc:description/>
  <cp:lastModifiedBy>Olivier Kosinski</cp:lastModifiedBy>
  <cp:revision>408</cp:revision>
  <cp:lastPrinted>2018-10-15T15:47:04Z</cp:lastPrinted>
  <dcterms:created xsi:type="dcterms:W3CDTF">2014-12-08T14:08:59Z</dcterms:created>
  <dcterms:modified xsi:type="dcterms:W3CDTF">2018-10-18T08:50:46Z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