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61" r:id="rId5"/>
    <p:sldId id="342" r:id="rId6"/>
    <p:sldId id="421" r:id="rId7"/>
    <p:sldId id="422" r:id="rId8"/>
    <p:sldId id="399" r:id="rId9"/>
    <p:sldId id="423" r:id="rId10"/>
    <p:sldId id="424" r:id="rId11"/>
    <p:sldId id="425" r:id="rId12"/>
    <p:sldId id="346" r:id="rId13"/>
    <p:sldId id="408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400" r:id="rId22"/>
    <p:sldId id="401" r:id="rId23"/>
    <p:sldId id="402" r:id="rId24"/>
    <p:sldId id="359" r:id="rId25"/>
    <p:sldId id="403" r:id="rId26"/>
    <p:sldId id="404" r:id="rId27"/>
    <p:sldId id="362" r:id="rId28"/>
    <p:sldId id="419" r:id="rId29"/>
    <p:sldId id="405" r:id="rId30"/>
    <p:sldId id="406" r:id="rId31"/>
    <p:sldId id="418" r:id="rId32"/>
    <p:sldId id="407" r:id="rId33"/>
    <p:sldId id="409" r:id="rId34"/>
    <p:sldId id="383" r:id="rId35"/>
    <p:sldId id="415" r:id="rId36"/>
    <p:sldId id="301" r:id="rId37"/>
    <p:sldId id="32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498DB-72CD-4940-8949-1DE464ED32B7}" v="52" dt="2024-02-07T11:17:4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5246" autoAdjust="0"/>
  </p:normalViewPr>
  <p:slideViewPr>
    <p:cSldViewPr snapToGrid="0" showGuides="1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D2184-E70A-4E38-BB59-E7DA92071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50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479CB-861A-448B-8C3E-9C15C5630976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45A0-B01E-441C-A91B-F109AE5D63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4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5975" y="1241425"/>
            <a:ext cx="2627313" cy="14779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13884-655F-4B0D-B78B-DF6C2C141A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703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  <a:defRPr/>
            </a:pPr>
            <a:endParaRPr lang="fr-FR" altLang="fr-FR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680BCF-F8C3-41E9-85D4-9BBE55391481}" type="slidenum">
              <a:rPr lang="fr-FR" altLang="fr-FR" sz="1300">
                <a:latin typeface="Calibri" panose="020F0502020204030204" pitchFamily="34" charset="0"/>
              </a:rPr>
              <a:pPr/>
              <a:t>10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6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84" indent="-171484">
              <a:buFontTx/>
              <a:buChar char="-"/>
              <a:defRPr/>
            </a:pPr>
            <a:endParaRPr lang="fr-FR" sz="1600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983F75-DD86-4FD3-B2D4-683092EA180F}" type="slidenum">
              <a:rPr lang="fr-FR" altLang="fr-FR" sz="1300">
                <a:latin typeface="Calibri" panose="020F0502020204030204" pitchFamily="34" charset="0"/>
              </a:rPr>
              <a:pPr/>
              <a:t>11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endParaRPr lang="fr-FR" altLang="fr-FR" sz="1600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506735-8580-401A-A389-2A18527AE687}" type="slidenum">
              <a:rPr lang="fr-FR" altLang="fr-FR" sz="1300">
                <a:latin typeface="Calibri" panose="020F0502020204030204" pitchFamily="34" charset="0"/>
              </a:rPr>
              <a:pPr/>
              <a:t>12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EAB957-28A3-4C8D-8896-04C10646BBA3}" type="slidenum">
              <a:rPr lang="fr-FR" altLang="fr-FR" sz="1300">
                <a:latin typeface="Calibri" panose="020F0502020204030204" pitchFamily="34" charset="0"/>
              </a:rPr>
              <a:pPr/>
              <a:t>13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6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9EC9A-8D4B-4CE3-973E-C7B510EE6FE6}" type="slidenum">
              <a:rPr lang="fr-FR" altLang="fr-FR" sz="1300">
                <a:latin typeface="Calibri" panose="020F0502020204030204" pitchFamily="34" charset="0"/>
              </a:rPr>
              <a:pPr/>
              <a:t>14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0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0A21FD-B651-4E64-9913-A9AF7CC213D3}" type="slidenum">
              <a:rPr lang="fr-FR" altLang="fr-FR" sz="1300">
                <a:latin typeface="Calibri" panose="020F0502020204030204" pitchFamily="34" charset="0"/>
              </a:rPr>
              <a:pPr/>
              <a:t>15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42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600" dirty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DAEE1C-4980-4798-96F5-F28285592DC7}" type="slidenum">
              <a:rPr lang="fr-FR" altLang="fr-FR" sz="1300">
                <a:latin typeface="Calibri" panose="020F0502020204030204" pitchFamily="34" charset="0"/>
              </a:rPr>
              <a:pPr/>
              <a:t>16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17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18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5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19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3AAFEF-F8AD-4911-92D4-05843D4ADC33}" type="slidenum">
              <a:rPr lang="fr-FR" altLang="fr-FR" sz="1300">
                <a:latin typeface="Calibri" panose="020F0502020204030204" pitchFamily="34" charset="0"/>
              </a:rPr>
              <a:pPr/>
              <a:t>2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20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57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4C31E-B29B-4203-85F0-956D8585206F}" type="slidenum">
              <a:rPr lang="fr-FR" altLang="fr-FR" sz="1300">
                <a:latin typeface="Calibri" panose="020F0502020204030204" pitchFamily="34" charset="0"/>
              </a:rPr>
              <a:pPr/>
              <a:t>21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7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22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31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B63B0-CB05-4954-BE44-C2DF35B4320F}" type="slidenum">
              <a:rPr lang="fr-FR" altLang="fr-FR" sz="1300">
                <a:latin typeface="Calibri" panose="020F0502020204030204" pitchFamily="34" charset="0"/>
              </a:rPr>
              <a:pPr/>
              <a:t>23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48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624661-69CA-4670-A836-318931ED467C}" type="slidenum">
              <a:rPr lang="fr-FR" altLang="fr-FR" sz="1300">
                <a:latin typeface="Calibri" panose="020F0502020204030204" pitchFamily="34" charset="0"/>
              </a:rPr>
              <a:pPr/>
              <a:t>24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33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b="0" dirty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624661-69CA-4670-A836-318931ED467C}" type="slidenum">
              <a:rPr lang="fr-FR" altLang="fr-FR" sz="1300">
                <a:latin typeface="Calibri" panose="020F0502020204030204" pitchFamily="34" charset="0"/>
              </a:rPr>
              <a:pPr/>
              <a:t>25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56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  <a:defRPr/>
            </a:pPr>
            <a:endParaRPr lang="fr-FR" altLang="fr-FR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680BCF-F8C3-41E9-85D4-9BBE55391481}" type="slidenum">
              <a:rPr lang="fr-FR" altLang="fr-FR" sz="1300">
                <a:latin typeface="Calibri" panose="020F0502020204030204" pitchFamily="34" charset="0"/>
              </a:rPr>
              <a:pPr/>
              <a:t>26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1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2A159-90C7-4B1A-AC61-E8BF42AFE4DB}" type="slidenum">
              <a:rPr lang="fr-FR" altLang="fr-FR" sz="1300">
                <a:latin typeface="Calibri" panose="020F0502020204030204" pitchFamily="34" charset="0"/>
              </a:rPr>
              <a:pPr/>
              <a:t>27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65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2A159-90C7-4B1A-AC61-E8BF42AFE4DB}" type="slidenum">
              <a:rPr lang="fr-FR" altLang="fr-FR" sz="1300">
                <a:latin typeface="Calibri" panose="020F0502020204030204" pitchFamily="34" charset="0"/>
              </a:rPr>
              <a:pPr/>
              <a:t>28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20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2A159-90C7-4B1A-AC61-E8BF42AFE4DB}" type="slidenum">
              <a:rPr lang="fr-FR" altLang="fr-FR" sz="1300">
                <a:latin typeface="Calibri" panose="020F0502020204030204" pitchFamily="34" charset="0"/>
              </a:rPr>
              <a:pPr/>
              <a:t>29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0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D45A0-B01E-441C-A91B-F109AE5D63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264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13884-655F-4B0D-B78B-DF6C2C141A3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45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E138F8-42D3-432E-8A89-BC5D37FAA5BC}" type="slidenum">
              <a:rPr lang="fr-FR" altLang="fr-FR" sz="1300">
                <a:latin typeface="Calibri" panose="020F0502020204030204" pitchFamily="34" charset="0"/>
              </a:rPr>
              <a:pPr/>
              <a:t>31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69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E138F8-42D3-432E-8A89-BC5D37FAA5BC}" type="slidenum">
              <a:rPr lang="fr-FR" altLang="fr-FR" sz="1300">
                <a:latin typeface="Calibri" panose="020F0502020204030204" pitchFamily="34" charset="0"/>
              </a:rPr>
              <a:pPr/>
              <a:t>32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3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2800" dirty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673159-A32C-4709-BC8A-DA2ABDC3DC38}" type="slidenum">
              <a:rPr lang="fr-FR" altLang="fr-FR" sz="1300">
                <a:latin typeface="Calibri" panose="020F0502020204030204" pitchFamily="34" charset="0"/>
              </a:rPr>
              <a:pPr/>
              <a:t>33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57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179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179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179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179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179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5100" indent="131815" defTabSz="88617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2482" indent="131815" defTabSz="88617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866" indent="131815" defTabSz="88617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7248" indent="131815" defTabSz="88617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43E18D-15D1-48B0-8726-6360F814A1F5}" type="slidenum">
              <a:rPr lang="fr-FR" altLang="fr-FR" sz="1300">
                <a:latin typeface="Calibri" panose="020F0502020204030204" pitchFamily="34" charset="0"/>
              </a:rPr>
              <a:pPr/>
              <a:t>34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6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D45A0-B01E-441C-A91B-F109AE5D63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13884-655F-4B0D-B78B-DF6C2C141A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9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D45A0-B01E-441C-A91B-F109AE5D63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4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D45A0-B01E-441C-A91B-F109AE5D63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2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D45A0-B01E-441C-A91B-F109AE5D63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5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5" y="3622664"/>
            <a:ext cx="5564463" cy="5629620"/>
          </a:xfrm>
        </p:spPr>
        <p:txBody>
          <a:bodyPr/>
          <a:lstStyle/>
          <a:p>
            <a:pPr marL="171484" indent="-171484">
              <a:buFontTx/>
              <a:buChar char="-"/>
              <a:defRPr/>
            </a:pPr>
            <a:endParaRPr 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886002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669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960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9252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6543" indent="131789" defTabSz="88600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5A7E2B-DFB3-45E3-9BD9-2F55DFB6CF98}" type="slidenum">
              <a:rPr lang="fr-FR" altLang="fr-FR" sz="1300">
                <a:latin typeface="Calibri" panose="020F0502020204030204" pitchFamily="34" charset="0"/>
              </a:rPr>
              <a:pPr/>
              <a:t>9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2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6337" y="128622"/>
            <a:ext cx="1388533" cy="1041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572" y="2340044"/>
            <a:ext cx="12201572" cy="1470025"/>
          </a:xfrm>
          <a:noFill/>
        </p:spPr>
        <p:txBody>
          <a:bodyPr>
            <a:normAutofit/>
          </a:bodyPr>
          <a:lstStyle>
            <a:lvl1pPr algn="ctr">
              <a:defRPr sz="48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3568" y="42366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4889952" y="3416710"/>
            <a:ext cx="21844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70E337-FB46-2B9C-48B7-16562A6E80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46" y="676972"/>
            <a:ext cx="325731" cy="2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742538"/>
            <a:ext cx="4011084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42538"/>
            <a:ext cx="6815667" cy="538362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152073"/>
            <a:ext cx="4011084" cy="3974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47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accent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0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24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57860" y="274639"/>
            <a:ext cx="2743200" cy="5851525"/>
          </a:xfrm>
          <a:solidFill>
            <a:schemeClr val="accent1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60152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9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 4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999803" y="147389"/>
            <a:ext cx="9668197" cy="5275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48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571" y="2340046"/>
            <a:ext cx="10953203" cy="1470025"/>
          </a:xfrm>
          <a:noFill/>
        </p:spPr>
        <p:txBody>
          <a:bodyPr>
            <a:normAutofit/>
          </a:bodyPr>
          <a:lstStyle>
            <a:lvl1pPr algn="r">
              <a:defRPr sz="30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3568" y="42366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8759231" y="3416710"/>
            <a:ext cx="21844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5782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inter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6208" y="131797"/>
            <a:ext cx="1390650" cy="1038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572" y="2340044"/>
            <a:ext cx="10953203" cy="1470025"/>
          </a:xfrm>
          <a:noFill/>
        </p:spPr>
        <p:txBody>
          <a:bodyPr>
            <a:normAutofit/>
          </a:bodyPr>
          <a:lstStyle>
            <a:lvl1pPr algn="r">
              <a:defRPr sz="4000" b="1" i="1" cap="all" baseline="0">
                <a:ln>
                  <a:noFill/>
                </a:ln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3568" y="42366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8759231" y="3416710"/>
            <a:ext cx="2184400" cy="0"/>
          </a:xfrm>
          <a:prstGeom prst="line">
            <a:avLst/>
          </a:prstGeom>
          <a:solidFill>
            <a:srgbClr val="F4370A"/>
          </a:solidFill>
          <a:ln w="5715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9B02CE8-5B73-5F43-6B44-EA1D4AAA0B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46" y="676972"/>
            <a:ext cx="325731" cy="2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0809" y="136771"/>
            <a:ext cx="1390650" cy="1038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accent1"/>
          </a:solidFill>
        </p:spPr>
        <p:txBody>
          <a:bodyPr anchor="t"/>
          <a:lstStyle>
            <a:lvl1pPr algn="ctr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922841-7630-B8B0-60BC-468550737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46" y="676972"/>
            <a:ext cx="325731" cy="2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9200" indent="-363600">
              <a:lnSpc>
                <a:spcPct val="70000"/>
              </a:lnSpc>
              <a:spcBef>
                <a:spcPts val="624"/>
              </a:spcBef>
              <a:defRPr sz="2400" b="1" i="1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  <a:lvl2pPr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>
              <a:lnSpc>
                <a:spcPct val="7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>
              <a:lnSpc>
                <a:spcPct val="7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>
              <a:lnSpc>
                <a:spcPct val="7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71F29B-BC0D-6BD8-15AD-8C5441A7C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38" y="443900"/>
            <a:ext cx="220691" cy="1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69507"/>
            <a:ext cx="5384800" cy="5294301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174845"/>
            <a:ext cx="5384800" cy="528896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B49615-BE90-FAA6-92F0-C082201B6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38" y="443900"/>
            <a:ext cx="220691" cy="1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15536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5560"/>
            <a:ext cx="5386917" cy="46132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6" y="115536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935560"/>
            <a:ext cx="5389033" cy="461322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93E8B2-2028-CCDB-6E6D-906539FCD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38" y="443900"/>
            <a:ext cx="220691" cy="1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3860800" y="734027"/>
            <a:ext cx="6807200" cy="22106"/>
          </a:xfrm>
          <a:prstGeom prst="line">
            <a:avLst/>
          </a:prstGeom>
          <a:solidFill>
            <a:srgbClr val="F4370A"/>
          </a:solidFill>
          <a:ln w="38100" cap="flat" cmpd="sng" algn="ctr">
            <a:solidFill>
              <a:srgbClr val="EC68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B0CBE0-E92C-99B6-1A2A-C8B0CBAB5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38" y="443900"/>
            <a:ext cx="220691" cy="1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7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B97FDE-1B43-BC18-A20D-D127751A0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38" y="443900"/>
            <a:ext cx="220691" cy="1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1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link2_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8308" y="1539461"/>
            <a:ext cx="8466667" cy="35687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45ED-DE0C-4527-8264-0379EF2BB2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083" y="0"/>
            <a:ext cx="1390650" cy="10382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99803" y="147389"/>
            <a:ext cx="9668197" cy="5275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rgbClr val="FFFF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181653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76735" y="6463810"/>
            <a:ext cx="588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45ED-DE0C-4527-8264-0379EF2BB25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6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687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9" r:id="rId15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70000"/>
        </a:lnSpc>
        <a:spcBef>
          <a:spcPct val="20000"/>
        </a:spcBef>
        <a:buClr>
          <a:schemeClr val="accent6">
            <a:lumMod val="75000"/>
          </a:schemeClr>
        </a:buClr>
        <a:buSzPct val="150000"/>
        <a:buFont typeface="Wingdings" panose="05000000000000000000" pitchFamily="2" charset="2"/>
        <a:buChar char="ü"/>
        <a:defRPr sz="2400" b="1" i="1" kern="1200">
          <a:solidFill>
            <a:schemeClr val="accent6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70000"/>
        </a:lnSpc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tion.abes.fr/sudoc/manuels/peb/supeb_demprelim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cumentation.abes.fr/sudoc/manuels/peb/pebwebpro/index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tp.abes.fr/assistance/domaines/3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stp.abes.fr/assistance/domaines/37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altLang="fr-FR" sz="4400" dirty="0"/>
              <a:t>Le prêt entre Bibliothèques</a:t>
            </a:r>
            <a:endParaRPr lang="fr-FR" sz="66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824014" y="4247062"/>
            <a:ext cx="8534400" cy="175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fr-FR" altLang="fr-FR" dirty="0">
                <a:solidFill>
                  <a:schemeClr val="accent1"/>
                </a:solidFill>
              </a:rPr>
              <a:t>Webinaire d’introduction</a:t>
            </a:r>
            <a:br>
              <a:rPr lang="fr-FR" altLang="fr-FR" dirty="0">
                <a:solidFill>
                  <a:schemeClr val="accent1"/>
                </a:solidFill>
              </a:rPr>
            </a:br>
            <a:r>
              <a:rPr lang="fr-FR" altLang="fr-FR" dirty="0">
                <a:solidFill>
                  <a:schemeClr val="accent1"/>
                </a:solidFill>
              </a:rPr>
              <a:t>aux fonctions Supeb de WinIBW</a:t>
            </a:r>
          </a:p>
          <a:p>
            <a:endParaRPr lang="fr-FR" altLang="fr-FR" dirty="0">
              <a:solidFill>
                <a:schemeClr val="accent1"/>
              </a:solidFill>
            </a:endParaRPr>
          </a:p>
          <a:p>
            <a:r>
              <a:rPr lang="fr-FR" altLang="fr-FR" dirty="0">
                <a:solidFill>
                  <a:schemeClr val="accent1"/>
                </a:solidFill>
              </a:rPr>
              <a:t>14 mars 2024</a:t>
            </a:r>
            <a:br>
              <a:rPr lang="fr-FR" altLang="fr-FR" dirty="0">
                <a:solidFill>
                  <a:schemeClr val="accent1"/>
                </a:solidFill>
              </a:rPr>
            </a:br>
            <a:br>
              <a:rPr lang="fr-FR" altLang="fr-FR" dirty="0">
                <a:solidFill>
                  <a:schemeClr val="accent1"/>
                </a:solidFill>
              </a:rPr>
            </a:br>
            <a:br>
              <a:rPr lang="fr-FR" altLang="fr-FR" dirty="0">
                <a:solidFill>
                  <a:schemeClr val="accent1"/>
                </a:solidFill>
              </a:rPr>
            </a:br>
            <a:r>
              <a:rPr lang="fr-FR" altLang="fr-FR" dirty="0">
                <a:solidFill>
                  <a:schemeClr val="accent1"/>
                </a:solidFill>
              </a:rPr>
              <a:t>Marie-Pierre Roux</a:t>
            </a:r>
            <a:br>
              <a:rPr lang="fr-FR" alt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14" y="6220610"/>
            <a:ext cx="1143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631BE1-96B6-461B-A3BD-144F2BDBD48C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1F497D"/>
                </a:solidFill>
              </a:rPr>
              <a:t>Organisation des fichiers de paramétrages</a:t>
            </a:r>
          </a:p>
        </p:txBody>
      </p:sp>
      <p:grpSp>
        <p:nvGrpSpPr>
          <p:cNvPr id="20485" name="Groupe 44"/>
          <p:cNvGrpSpPr>
            <a:grpSpLocks/>
          </p:cNvGrpSpPr>
          <p:nvPr/>
        </p:nvGrpSpPr>
        <p:grpSpPr bwMode="auto">
          <a:xfrm>
            <a:off x="1728788" y="1333501"/>
            <a:ext cx="8504236" cy="5387975"/>
            <a:chOff x="-104775" y="-5764"/>
            <a:chExt cx="7466881" cy="4124554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345440" y="-5764"/>
              <a:ext cx="2542392" cy="1269935"/>
            </a:xfrm>
            <a:prstGeom prst="roundRect">
              <a:avLst/>
            </a:prstGeom>
            <a:solidFill>
              <a:srgbClr val="F7994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</a:t>
              </a:r>
              <a:endPara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400" b="1" dirty="0">
                  <a:solidFill>
                    <a:srgbClr val="1F497D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 type bibliothèque »</a:t>
              </a:r>
              <a:endParaRPr lang="fr-FR" sz="2400" dirty="0">
                <a:solidFill>
                  <a:srgbClr val="1F497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488" name="Zone de texte 2"/>
            <p:cNvSpPr txBox="1">
              <a:spLocks noChangeArrowheads="1"/>
            </p:cNvSpPr>
            <p:nvPr/>
          </p:nvSpPr>
          <p:spPr bwMode="auto">
            <a:xfrm>
              <a:off x="3200400" y="79131"/>
              <a:ext cx="123825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Afficher adresse</a:t>
              </a: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2928254" y="324784"/>
              <a:ext cx="1781347" cy="0"/>
            </a:xfrm>
            <a:prstGeom prst="straightConnector1">
              <a:avLst/>
            </a:prstGeom>
            <a:ln>
              <a:solidFill>
                <a:srgbClr val="1F497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Zone de texte 2"/>
            <p:cNvSpPr txBox="1">
              <a:spLocks noChangeArrowheads="1"/>
            </p:cNvSpPr>
            <p:nvPr/>
          </p:nvSpPr>
          <p:spPr bwMode="auto">
            <a:xfrm>
              <a:off x="3157831" y="923012"/>
              <a:ext cx="1517406" cy="302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bibliothèque PEB</a:t>
              </a:r>
            </a:p>
          </p:txBody>
        </p:sp>
        <p:sp>
          <p:nvSpPr>
            <p:cNvPr id="20491" name="Zone de texte 2"/>
            <p:cNvSpPr txBox="1">
              <a:spLocks noChangeArrowheads="1"/>
            </p:cNvSpPr>
            <p:nvPr/>
          </p:nvSpPr>
          <p:spPr bwMode="auto">
            <a:xfrm>
              <a:off x="40731" y="1339524"/>
              <a:ext cx="204787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</a:t>
              </a: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bibliothèque   PEB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 flipV="1">
              <a:off x="1942798" y="1310351"/>
              <a:ext cx="9757" cy="96126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1054912" y="1300629"/>
              <a:ext cx="9757" cy="962477"/>
            </a:xfrm>
            <a:prstGeom prst="line">
              <a:avLst/>
            </a:prstGeom>
            <a:ln w="9525">
              <a:solidFill>
                <a:srgbClr val="00206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à coins arrondis 52"/>
            <p:cNvSpPr/>
            <p:nvPr/>
          </p:nvSpPr>
          <p:spPr>
            <a:xfrm>
              <a:off x="5170966" y="1773368"/>
              <a:ext cx="2191140" cy="12529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 </a:t>
              </a: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</a:t>
              </a:r>
              <a:endPara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fournisseur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(table </a:t>
              </a:r>
              <a:r>
                <a:rPr lang="fr-FR" sz="12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ill_library</a:t>
              </a: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495" name="Zone de texte 2"/>
            <p:cNvSpPr txBox="1">
              <a:spLocks noChangeArrowheads="1"/>
            </p:cNvSpPr>
            <p:nvPr/>
          </p:nvSpPr>
          <p:spPr bwMode="auto">
            <a:xfrm>
              <a:off x="1308017" y="1922785"/>
              <a:ext cx="1743075" cy="22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Affichage   bibliothèque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2989583" y="949422"/>
              <a:ext cx="1781347" cy="0"/>
            </a:xfrm>
            <a:prstGeom prst="straightConnector1">
              <a:avLst/>
            </a:prstGeom>
            <a:ln>
              <a:solidFill>
                <a:srgbClr val="1F49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rc 55"/>
            <p:cNvCxnSpPr/>
            <p:nvPr/>
          </p:nvCxnSpPr>
          <p:spPr>
            <a:xfrm flipV="1">
              <a:off x="4791838" y="1995751"/>
              <a:ext cx="363797" cy="387664"/>
            </a:xfrm>
            <a:prstGeom prst="curvedConnector3">
              <a:avLst>
                <a:gd name="adj1" fmla="val -94224"/>
              </a:avLst>
            </a:prstGeom>
            <a:ln>
              <a:solidFill>
                <a:srgbClr val="1F497D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à coins arrondis 56"/>
            <p:cNvSpPr/>
            <p:nvPr/>
          </p:nvSpPr>
          <p:spPr>
            <a:xfrm>
              <a:off x="-104775" y="2267967"/>
              <a:ext cx="2508938" cy="1850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0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 BIB &lt;RCR&gt; </a:t>
              </a:r>
              <a:r>
                <a:rPr lang="fr-FR" sz="28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PEB</a:t>
              </a: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demandeur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notifications demandeur </a:t>
              </a:r>
              <a:r>
                <a:rPr lang="fr-FR" sz="20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</a:t>
              </a: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fournisseur</a:t>
              </a: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4853167" y="2250953"/>
              <a:ext cx="2232956" cy="1227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fr-FR" sz="11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fr-FR" sz="11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 </a:t>
              </a: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COP</a:t>
              </a:r>
              <a:endPara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fournisseur</a:t>
              </a:r>
            </a:p>
            <a:p>
              <a:pPr algn="ctr">
                <a:lnSpc>
                  <a:spcPct val="107000"/>
                </a:lnSpc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compteur automatique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500" name="Zone de texte 2"/>
            <p:cNvSpPr txBox="1">
              <a:spLocks noChangeArrowheads="1"/>
            </p:cNvSpPr>
            <p:nvPr/>
          </p:nvSpPr>
          <p:spPr bwMode="auto">
            <a:xfrm>
              <a:off x="2458870" y="2365131"/>
              <a:ext cx="1942413" cy="241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</a:t>
              </a: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fournisseur prêt / copie</a:t>
              </a: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2383256" y="2611882"/>
              <a:ext cx="2428096" cy="0"/>
            </a:xfrm>
            <a:prstGeom prst="line">
              <a:avLst/>
            </a:prstGeom>
            <a:ln>
              <a:solidFill>
                <a:srgbClr val="1F497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2" name="Zone de texte 2"/>
            <p:cNvSpPr txBox="1">
              <a:spLocks noChangeArrowheads="1"/>
            </p:cNvSpPr>
            <p:nvPr/>
          </p:nvSpPr>
          <p:spPr bwMode="auto">
            <a:xfrm>
              <a:off x="2831123" y="3174023"/>
              <a:ext cx="1781175" cy="24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bibliothèque PEB</a:t>
              </a:r>
            </a:p>
          </p:txBody>
        </p:sp>
        <p:cxnSp>
          <p:nvCxnSpPr>
            <p:cNvPr id="62" name="Connecteur droit 61"/>
            <p:cNvCxnSpPr/>
            <p:nvPr/>
          </p:nvCxnSpPr>
          <p:spPr>
            <a:xfrm>
              <a:off x="2409740" y="3200062"/>
              <a:ext cx="2428096" cy="0"/>
            </a:xfrm>
            <a:prstGeom prst="line">
              <a:avLst/>
            </a:prstGeom>
            <a:ln>
              <a:solidFill>
                <a:srgbClr val="1F497D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 de texte 2"/>
            <p:cNvSpPr txBox="1">
              <a:spLocks noChangeArrowheads="1"/>
            </p:cNvSpPr>
            <p:nvPr/>
          </p:nvSpPr>
          <p:spPr bwMode="auto">
            <a:xfrm rot="20221248">
              <a:off x="4097215" y="1890346"/>
              <a:ext cx="1163320" cy="38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>
              <a:prstTxWarp prst="textArchUp">
                <a:avLst/>
              </a:prstTxWarp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Prêt &lt;-&gt; Copie</a:t>
              </a:r>
              <a:endParaRPr lang="fr-FR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à coins arrondis 64"/>
          <p:cNvSpPr/>
          <p:nvPr/>
        </p:nvSpPr>
        <p:spPr>
          <a:xfrm>
            <a:off x="7375525" y="1477964"/>
            <a:ext cx="3004608" cy="1404937"/>
          </a:xfrm>
          <a:prstGeom prst="round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fr-FR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 ADR  BIB &lt;RCR&gt;</a:t>
            </a:r>
            <a:endParaRPr lang="fr-FR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sert que pour le PEB (distinct de la fiche RCR)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445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3" y="1903144"/>
            <a:ext cx="6011114" cy="3839111"/>
          </a:xfrm>
        </p:spPr>
      </p:pic>
      <p:sp>
        <p:nvSpPr>
          <p:cNvPr id="2253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588438-DB5B-4528-8491-BB19B6AFCFD7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100" dirty="0">
                <a:solidFill>
                  <a:srgbClr val="1F497D"/>
                </a:solidFill>
              </a:rPr>
              <a:t>Paramétrage de l’adresse</a:t>
            </a:r>
            <a:endParaRPr lang="fr-FR" alt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133975" y="6365875"/>
            <a:ext cx="7058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https://documentation.abes.fr/sudoc/manuels/peb/supeb_admin/index.html#adresse</a:t>
            </a: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05D503A5-41DD-72FB-6481-CC4612244D87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ADR BIB &lt;RCR&gt;</a:t>
            </a:r>
          </a:p>
        </p:txBody>
      </p:sp>
    </p:spTree>
    <p:extLst>
      <p:ext uri="{BB962C8B-B14F-4D97-AF65-F5344CB8AC3E}">
        <p14:creationId xmlns:p14="http://schemas.microsoft.com/office/powerpoint/2010/main" val="288591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26" y="2250439"/>
            <a:ext cx="4507147" cy="314452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458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DFAF1E-D7AC-4D07-833A-56085188BDFD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100" dirty="0">
                <a:solidFill>
                  <a:srgbClr val="1F497D"/>
                </a:solidFill>
              </a:rPr>
              <a:t>Paramétrage de l’activité demandeur</a:t>
            </a:r>
            <a:endParaRPr lang="fr-FR" altLang="fr-FR" sz="3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https://documentation.abes.fr/sudoc/manuels/peb/supeb_admin/index.html#ParamActiviteDemandeurGeneralites</a:t>
            </a:r>
          </a:p>
        </p:txBody>
      </p:sp>
      <p:pic>
        <p:nvPicPr>
          <p:cNvPr id="2458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19759"/>
            <a:ext cx="4687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703388" y="3334172"/>
            <a:ext cx="2089150" cy="36036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847850" y="1633539"/>
            <a:ext cx="3554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Fournitures internes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E5E8D4F6-B197-CFE2-ECA8-C3BCA5633BA7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BIB &lt;RCR&gt; PEB</a:t>
            </a:r>
          </a:p>
        </p:txBody>
      </p:sp>
    </p:spTree>
    <p:extLst>
      <p:ext uri="{BB962C8B-B14F-4D97-AF65-F5344CB8AC3E}">
        <p14:creationId xmlns:p14="http://schemas.microsoft.com/office/powerpoint/2010/main" val="390446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26" y="2250439"/>
            <a:ext cx="4507147" cy="314452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62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5C9B3E-C70A-4C6E-BC4F-7A5277C8CCE1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demandeur</a:t>
            </a:r>
            <a:endParaRPr lang="fr-FR" altLang="fr-FR" sz="36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432550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https://documentation.abes.fr/sudoc/manuels/peb/supeb_admin/index.html#ParamActiviteDemandeurGeneralites</a:t>
            </a:r>
          </a:p>
        </p:txBody>
      </p:sp>
      <p:pic>
        <p:nvPicPr>
          <p:cNvPr id="2662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94944"/>
            <a:ext cx="4687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6839405" y="2181914"/>
            <a:ext cx="990600" cy="3384550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631950" y="6024649"/>
            <a:ext cx="3779838" cy="306388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31951" y="1741831"/>
            <a:ext cx="7796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Pour les demandes préliminaires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FDF9EC60-D32F-A1E6-7053-C3EEEBEE5391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BIB &lt;RCR&gt; PEB</a:t>
            </a:r>
          </a:p>
        </p:txBody>
      </p:sp>
    </p:spTree>
    <p:extLst>
      <p:ext uri="{BB962C8B-B14F-4D97-AF65-F5344CB8AC3E}">
        <p14:creationId xmlns:p14="http://schemas.microsoft.com/office/powerpoint/2010/main" val="93136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26" y="2250439"/>
            <a:ext cx="4507147" cy="314452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67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D98FCF-544F-403A-B048-5A71A378E786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100" dirty="0">
                <a:solidFill>
                  <a:srgbClr val="1F497D"/>
                </a:solidFill>
              </a:rPr>
              <a:t>Paramétrage de l’activité</a:t>
            </a:r>
            <a:endParaRPr lang="fr-FR" altLang="fr-FR" sz="49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/>
              <a:t>https://documentation.abes.fr/sudoc/manuels/peb/supeb_admin/index.html#Gestiondesnotifications</a:t>
            </a:r>
          </a:p>
        </p:txBody>
      </p:sp>
      <p:pic>
        <p:nvPicPr>
          <p:cNvPr id="2867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27250"/>
            <a:ext cx="4687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6848775" y="2250439"/>
            <a:ext cx="1008063" cy="3455988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47850" y="1461132"/>
            <a:ext cx="3554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Notifications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F3BE4F2F-375D-1023-F2F1-D9E88DFF0CF7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BIB &lt;RCR&gt; PEB</a:t>
            </a:r>
          </a:p>
        </p:txBody>
      </p:sp>
    </p:spTree>
    <p:extLst>
      <p:ext uri="{BB962C8B-B14F-4D97-AF65-F5344CB8AC3E}">
        <p14:creationId xmlns:p14="http://schemas.microsoft.com/office/powerpoint/2010/main" val="285657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70" y="3217778"/>
            <a:ext cx="4363059" cy="1209844"/>
          </a:xfrm>
        </p:spPr>
      </p:pic>
      <p:sp>
        <p:nvSpPr>
          <p:cNvPr id="3072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34F87E-6CDE-40B2-A59D-FCA121B746E6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100" dirty="0">
                <a:solidFill>
                  <a:srgbClr val="1F497D"/>
                </a:solidFill>
              </a:rPr>
              <a:t>Paramétrage de l’activité demandeur</a:t>
            </a:r>
            <a:endParaRPr lang="fr-FR" alt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https://documentation.abes.fr/sudoc/manuels/peb/supeb_admin/index.html#Gestiondesnotifications</a:t>
            </a:r>
          </a:p>
        </p:txBody>
      </p:sp>
      <p:sp>
        <p:nvSpPr>
          <p:cNvPr id="30726" name="Espace réservé du contenu 2"/>
          <p:cNvSpPr txBox="1">
            <a:spLocks/>
          </p:cNvSpPr>
          <p:nvPr/>
        </p:nvSpPr>
        <p:spPr bwMode="auto">
          <a:xfrm>
            <a:off x="2713674" y="1788236"/>
            <a:ext cx="77136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873" tIns="42436" rIns="84873" bIns="4243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8975" indent="-2651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0450" indent="-211138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84313" indent="-2111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908175" indent="-2111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3653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8225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2797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7369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Incohérence </a:t>
            </a:r>
            <a:r>
              <a:rPr lang="fr-FR" altLang="fr-FR" sz="3600" dirty="0">
                <a:solidFill>
                  <a:schemeClr val="tx2"/>
                </a:solidFill>
                <a:latin typeface="Arial Narrow" panose="020B0606020202030204" pitchFamily="34" charset="0"/>
              </a:rPr>
              <a:t>: </a:t>
            </a:r>
            <a:r>
              <a:rPr lang="fr-FR" altLang="fr-FR" sz="3600" dirty="0">
                <a:latin typeface="Arial Narrow" panose="020B0606020202030204" pitchFamily="34" charset="0"/>
              </a:rPr>
              <a:t>c’est aussi là que sont paramétrées les notifications de l’activité fournisseur</a:t>
            </a:r>
          </a:p>
        </p:txBody>
      </p:sp>
      <p:pic>
        <p:nvPicPr>
          <p:cNvPr id="3072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1731964"/>
            <a:ext cx="8985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24ECCFB3-D74D-CF44-21FD-DF41F06B0DB3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BIB &lt;RCR&gt; PEB</a:t>
            </a:r>
          </a:p>
        </p:txBody>
      </p:sp>
    </p:spTree>
    <p:extLst>
      <p:ext uri="{BB962C8B-B14F-4D97-AF65-F5344CB8AC3E}">
        <p14:creationId xmlns:p14="http://schemas.microsoft.com/office/powerpoint/2010/main" val="321948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CCC4F1-9878-D73D-7D04-9FC1623948F0}"/>
              </a:ext>
            </a:extLst>
          </p:cNvPr>
          <p:cNvSpPr txBox="1">
            <a:spLocks/>
          </p:cNvSpPr>
          <p:nvPr/>
        </p:nvSpPr>
        <p:spPr>
          <a:xfrm>
            <a:off x="609600" y="1129897"/>
            <a:ext cx="10972800" cy="528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19200" indent="-363600" algn="l" defTabSz="457200" rtl="0" eaLnBrk="1" latinLnBrk="0" hangingPunct="1">
              <a:lnSpc>
                <a:spcPct val="70000"/>
              </a:lnSpc>
              <a:spcBef>
                <a:spcPts val="624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70000"/>
              </a:lnSpc>
              <a:spcBef>
                <a:spcPts val="400"/>
              </a:spcBef>
              <a:spcAft>
                <a:spcPts val="200"/>
              </a:spcAft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AFF BIB &lt;RCR&gt; PRE ou COP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915" y="1500996"/>
            <a:ext cx="4721960" cy="4826198"/>
          </a:xfrm>
          <a:prstGeom prst="rect">
            <a:avLst/>
          </a:prstGeom>
        </p:spPr>
      </p:pic>
      <p:sp>
        <p:nvSpPr>
          <p:cNvPr id="3482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5D8C7B-70AB-432D-ACD1-59B96C040C61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502400"/>
            <a:ext cx="7334250" cy="35560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https://documentation.abes.fr/sudoc/manuels/peb/supeb_admin/index.html#ParamActiviteFournisseur</a:t>
            </a:r>
          </a:p>
        </p:txBody>
      </p:sp>
    </p:spTree>
    <p:extLst>
      <p:ext uri="{BB962C8B-B14F-4D97-AF65-F5344CB8AC3E}">
        <p14:creationId xmlns:p14="http://schemas.microsoft.com/office/powerpoint/2010/main" val="2700874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1018091"/>
            <a:ext cx="5406240" cy="5525584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17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https://documentation.abes.fr/sudoc/manuels/peb/supeb_admin/index.html#ParamActiviteFournisseur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237289" y="4292600"/>
            <a:ext cx="1590675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08834" y="2528693"/>
            <a:ext cx="219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Délai de </a:t>
            </a:r>
          </a:p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disponibilité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5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1992313" y="1018091"/>
            <a:ext cx="5406240" cy="5478962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18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402388"/>
            <a:ext cx="7334250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https://documentation.abes.fr/sudoc/manuels/peb/supeb_admin/index.html#FermetureConges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8834" y="2528693"/>
            <a:ext cx="219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Date de fermeture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080565" y="1094752"/>
            <a:ext cx="1736725" cy="604838"/>
            <a:chOff x="5364163" y="1196975"/>
            <a:chExt cx="1736725" cy="604838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>
              <a:off x="5508625" y="1484313"/>
              <a:ext cx="1592263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ccolade fermante 10"/>
            <p:cNvSpPr/>
            <p:nvPr/>
          </p:nvSpPr>
          <p:spPr>
            <a:xfrm>
              <a:off x="5364163" y="1196975"/>
              <a:ext cx="71437" cy="604838"/>
            </a:xfrm>
            <a:prstGeom prst="rightBrac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0045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1992313" y="1018091"/>
            <a:ext cx="5406240" cy="5478962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402388"/>
            <a:ext cx="7334250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https://documentation.abes.fr/sudoc/manuels/peb/supeb_admin/index.html#ParametresFournisseurPreCop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8834" y="2528693"/>
            <a:ext cx="219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Capacité journalière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248415" y="4868863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endParaRPr lang="fr-FR" dirty="0">
              <a:solidFill>
                <a:srgbClr val="1F497D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FR" dirty="0">
                <a:solidFill>
                  <a:srgbClr val="1F497D"/>
                </a:solidFill>
              </a:rPr>
              <a:t>La fonction Demandeur et Fournisseur du logiciel SUPEB dans ses grandes lignes </a:t>
            </a:r>
          </a:p>
          <a:p>
            <a:pPr>
              <a:lnSpc>
                <a:spcPct val="100000"/>
              </a:lnSpc>
              <a:defRPr/>
            </a:pPr>
            <a:endParaRPr lang="fr-FR" altLang="fr-FR" dirty="0">
              <a:solidFill>
                <a:srgbClr val="1F497D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Les fonctions d’administration</a:t>
            </a:r>
          </a:p>
          <a:p>
            <a:pPr>
              <a:lnSpc>
                <a:spcPct val="100000"/>
              </a:lnSpc>
              <a:defRPr/>
            </a:pPr>
            <a:endParaRPr lang="fr-FR" altLang="fr-FR" dirty="0">
              <a:solidFill>
                <a:srgbClr val="1F497D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Webstats : l’outil de suivi statistique</a:t>
            </a:r>
          </a:p>
          <a:p>
            <a:pPr>
              <a:lnSpc>
                <a:spcPct val="100000"/>
              </a:lnSpc>
              <a:defRPr/>
            </a:pPr>
            <a:endParaRPr lang="fr-FR" altLang="fr-FR" dirty="0">
              <a:solidFill>
                <a:srgbClr val="1F497D"/>
              </a:solidFill>
            </a:endParaRPr>
          </a:p>
          <a:p>
            <a:pPr marL="0" indent="0">
              <a:buNone/>
              <a:defRPr/>
            </a:pPr>
            <a:endParaRPr lang="fr-FR" altLang="fr-FR" dirty="0">
              <a:solidFill>
                <a:schemeClr val="tx2"/>
              </a:solidFill>
            </a:endParaRPr>
          </a:p>
          <a:p>
            <a:pPr>
              <a:defRPr/>
            </a:pPr>
            <a:endParaRPr lang="fr-FR" altLang="fr-FR" dirty="0">
              <a:solidFill>
                <a:schemeClr val="tx2"/>
              </a:solidFill>
            </a:endParaRPr>
          </a:p>
          <a:p>
            <a:pPr>
              <a:defRPr/>
            </a:pPr>
            <a:endParaRPr lang="fr-FR" altLang="fr-FR" dirty="0">
              <a:solidFill>
                <a:schemeClr val="tx2"/>
              </a:solidFill>
            </a:endParaRPr>
          </a:p>
          <a:p>
            <a:pPr>
              <a:defRPr/>
            </a:pPr>
            <a:endParaRPr lang="fr-FR" altLang="fr-FR" dirty="0">
              <a:solidFill>
                <a:schemeClr val="tx2"/>
              </a:solidFill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800C77-F6EE-44EC-B0E9-1590430348D0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>
                <a:solidFill>
                  <a:srgbClr val="1F497D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27761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1992313" y="1018091"/>
            <a:ext cx="5406240" cy="5478962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402388"/>
            <a:ext cx="7334250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https://documentation.abes.fr/sudoc/manuels/peb/supeb_admin/index.html#ParamActiviteFournisseur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8834" y="2528693"/>
            <a:ext cx="219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Type de documents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248415" y="3136308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7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82297"/>
              </p:ext>
            </p:extLst>
          </p:nvPr>
        </p:nvGraphicFramePr>
        <p:xfrm>
          <a:off x="609600" y="1181100"/>
          <a:ext cx="10972799" cy="514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Correspondance en catalogage</a:t>
                      </a: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articles imprimés (As) et électroniques (Os)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monographies imprimées (Aa) et aux recueils factices (Ar)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F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manuscrits (Fa)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G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enregistrements sonores musicaux (Ga)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I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images fixes (</a:t>
                      </a:r>
                      <a:r>
                        <a:rPr lang="fr-FR" sz="1200" dirty="0" err="1">
                          <a:effectLst/>
                        </a:rPr>
                        <a:t>Ia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K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cartes imprimées (Ka), aux cartes manuscrites (Pa)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partitions manuscrites (La), aux partitions imprimées (Ma), aux collections de partitions imprimées (Md)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autres enregistrements sonores non musicaux (Na)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O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monographies électroniques (</a:t>
                      </a:r>
                      <a:r>
                        <a:rPr lang="fr-FR" sz="1200" dirty="0" err="1">
                          <a:effectLst/>
                        </a:rPr>
                        <a:t>Oa</a:t>
                      </a:r>
                      <a:r>
                        <a:rPr lang="fr-FR" sz="1200" dirty="0">
                          <a:effectLst/>
                        </a:rPr>
                        <a:t>), sauf les thèses électroniques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6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périodiques imprimés (Ab), collections imprimées (Ad),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périodiques électroniques (Ob), périodiques sous forme de documents audiovisuels (</a:t>
                      </a:r>
                      <a:r>
                        <a:rPr lang="fr-FR" sz="1200" dirty="0" err="1">
                          <a:effectLst/>
                        </a:rPr>
                        <a:t>Bb</a:t>
                      </a:r>
                      <a:r>
                        <a:rPr lang="fr-FR" sz="1200" dirty="0">
                          <a:effectLst/>
                        </a:rPr>
                        <a:t>), collections de documents audiovisuels (Bd), collections de documents électroniques (</a:t>
                      </a:r>
                      <a:r>
                        <a:rPr lang="fr-FR" sz="1200" dirty="0" err="1">
                          <a:effectLst/>
                        </a:rPr>
                        <a:t>Od</a:t>
                      </a:r>
                      <a:r>
                        <a:rPr lang="fr-FR" sz="1200" dirty="0">
                          <a:effectLst/>
                        </a:rPr>
                        <a:t>), périodiques sous forme d'enregistrements sonores non musicaux (Nb), collections d'enregistrements sonores non musicaux (</a:t>
                      </a:r>
                      <a:r>
                        <a:rPr lang="fr-FR" sz="1200" dirty="0" err="1">
                          <a:effectLst/>
                        </a:rPr>
                        <a:t>Nd</a:t>
                      </a:r>
                      <a:r>
                        <a:rPr lang="fr-FR" sz="1200" dirty="0">
                          <a:effectLst/>
                        </a:rPr>
                        <a:t>), périodiques multimédias </a:t>
                      </a:r>
                      <a:r>
                        <a:rPr lang="fr-FR" sz="1200" dirty="0" err="1">
                          <a:effectLst/>
                        </a:rPr>
                        <a:t>multisupports</a:t>
                      </a:r>
                      <a:r>
                        <a:rPr lang="fr-FR" sz="1200" dirty="0">
                          <a:effectLst/>
                        </a:rPr>
                        <a:t> (</a:t>
                      </a:r>
                      <a:r>
                        <a:rPr lang="fr-FR" sz="1200" dirty="0" err="1">
                          <a:effectLst/>
                        </a:rPr>
                        <a:t>Zb</a:t>
                      </a:r>
                      <a:r>
                        <a:rPr lang="fr-FR" sz="1200" dirty="0">
                          <a:effectLst/>
                        </a:rPr>
                        <a:t>), collections de documents multimédias </a:t>
                      </a:r>
                      <a:r>
                        <a:rPr lang="fr-FR" sz="1200" dirty="0" err="1">
                          <a:effectLst/>
                        </a:rPr>
                        <a:t>multisupports</a:t>
                      </a:r>
                      <a:r>
                        <a:rPr lang="fr-FR" sz="1200" dirty="0">
                          <a:effectLst/>
                        </a:rPr>
                        <a:t> (</a:t>
                      </a:r>
                      <a:r>
                        <a:rPr lang="fr-FR" sz="1200" dirty="0" err="1">
                          <a:effectLst/>
                        </a:rPr>
                        <a:t>Zd</a:t>
                      </a:r>
                      <a:r>
                        <a:rPr lang="fr-FR" sz="1200" dirty="0">
                          <a:effectLst/>
                        </a:rPr>
                        <a:t>) et collections de cartes imprimées (</a:t>
                      </a:r>
                      <a:r>
                        <a:rPr lang="fr-FR" sz="1200" dirty="0" err="1">
                          <a:effectLst/>
                        </a:rPr>
                        <a:t>Kd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documents audio-visuels (Ba), recueils factices de documents audiovisuels (Br), extraits de documents audiovisuels (Bs)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objets (Va), documents multimédias </a:t>
                      </a:r>
                      <a:r>
                        <a:rPr lang="fr-FR" sz="1200" dirty="0" err="1">
                          <a:effectLst/>
                        </a:rPr>
                        <a:t>multisupports</a:t>
                      </a:r>
                      <a:r>
                        <a:rPr lang="fr-FR" sz="1200" dirty="0">
                          <a:effectLst/>
                        </a:rPr>
                        <a:t> (</a:t>
                      </a:r>
                      <a:r>
                        <a:rPr lang="fr-FR" sz="1200" dirty="0" err="1">
                          <a:effectLst/>
                        </a:rPr>
                        <a:t>Za</a:t>
                      </a:r>
                      <a:r>
                        <a:rPr lang="fr-FR" sz="1200" dirty="0">
                          <a:effectLst/>
                        </a:rPr>
                        <a:t>) et</a:t>
                      </a:r>
                      <a:r>
                        <a:rPr lang="fr-FR" sz="1200" baseline="0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recueils factices de documents multimédias </a:t>
                      </a:r>
                      <a:r>
                        <a:rPr lang="fr-FR" sz="1200" dirty="0" err="1">
                          <a:effectLst/>
                        </a:rPr>
                        <a:t>multisupports</a:t>
                      </a:r>
                      <a:r>
                        <a:rPr lang="fr-FR" sz="1200" dirty="0">
                          <a:effectLst/>
                        </a:rPr>
                        <a:t> (Zr)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Thèses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30" marR="8130" marT="8129" marB="812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510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30A248-A80E-40A2-AEE2-A2065C6912F3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4305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Type de documents</a:t>
            </a:r>
            <a:endParaRPr lang="fr-FR" alt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1992313" y="1018091"/>
            <a:ext cx="5406240" cy="5478962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469063"/>
            <a:ext cx="6672263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https://documentation.abes.fr/sudoc/manuels/peb/supeb_admin/index.html#ParametresFournisseurPreCop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7686" y="1200523"/>
            <a:ext cx="369595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Codes </a:t>
            </a:r>
            <a:r>
              <a:rPr lang="fr-FR" altLang="fr-FR" sz="3200" dirty="0" err="1">
                <a:solidFill>
                  <a:srgbClr val="1F497D"/>
                </a:solidFill>
                <a:latin typeface="Arial Narrow" panose="020B0606020202030204" pitchFamily="34" charset="0"/>
              </a:rPr>
              <a:t>peb</a:t>
            </a:r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 exemplaires acceptés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248415" y="3428916"/>
            <a:ext cx="1008048" cy="3934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56464" y="2411694"/>
            <a:ext cx="3149070" cy="417293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4238" indent="131763" defTabSz="8477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1438" indent="131763" defTabSz="8477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68638" indent="131763" defTabSz="8477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838" indent="131763" defTabSz="8477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acquisition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altLang="fr-F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consultable sur place dans l'établissement demandeur</a:t>
            </a:r>
            <a:b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(thèses, livres anciens ou rares,...) 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altLang="fr-F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pour le PEB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altLang="fr-F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PEB soumis à condition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altLang="fr-F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sous forme de reproduction pour le PEB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altLang="fr-FR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disponible pour le PEB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fr-FR" altLang="fr-FR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demandes libres</a:t>
            </a:r>
          </a:p>
        </p:txBody>
      </p:sp>
    </p:spTree>
    <p:extLst>
      <p:ext uri="{BB962C8B-B14F-4D97-AF65-F5344CB8AC3E}">
        <p14:creationId xmlns:p14="http://schemas.microsoft.com/office/powerpoint/2010/main" val="384631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1992313" y="1018091"/>
            <a:ext cx="5406240" cy="5478962"/>
          </a:xfrm>
          <a:prstGeom prst="rect">
            <a:avLst/>
          </a:prstGeom>
        </p:spPr>
      </p:pic>
      <p:sp>
        <p:nvSpPr>
          <p:cNvPr id="3686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45755E-9746-4075-8058-66A624782C15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402388"/>
            <a:ext cx="7334250" cy="35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https://documentation.abes.fr/sudoc/manuels/peb/supeb_admin/index.html#ParametresFournisseurPreCop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1765" y="2517993"/>
            <a:ext cx="29563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>
                <a:solidFill>
                  <a:srgbClr val="1F497D"/>
                </a:solidFill>
                <a:latin typeface="Arial Narrow" panose="020B0606020202030204" pitchFamily="34" charset="0"/>
              </a:rPr>
              <a:t>Délai </a:t>
            </a:r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de rappel interne à la fonction fournisseur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248415" y="4580095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6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7C3059C-8982-674F-9DF3-88438781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 BIB PRE ou COP</a:t>
            </a:r>
          </a:p>
        </p:txBody>
      </p:sp>
      <p:sp>
        <p:nvSpPr>
          <p:cNvPr id="512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1EC218-7B99-4858-BE57-59CEA418156F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Paramétrage de l’activité fournisseur</a:t>
            </a:r>
            <a:endParaRPr lang="fr-FR" alt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https://documentation.abes.fr/sudoc/manuels/peb/supeb_admin/index.html#ParamActiviteFournisseur</a:t>
            </a:r>
          </a:p>
        </p:txBody>
      </p:sp>
      <p:pic>
        <p:nvPicPr>
          <p:cNvPr id="5120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284538"/>
            <a:ext cx="81756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4980" y="2419570"/>
            <a:ext cx="4725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dirty="0">
                <a:solidFill>
                  <a:srgbClr val="1F497D"/>
                </a:solidFill>
                <a:latin typeface="Arial Narrow" panose="020B0606020202030204" pitchFamily="34" charset="0"/>
              </a:rPr>
              <a:t>Eléments statistiques</a:t>
            </a:r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4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1EC218-7B99-4858-BE57-59CEA418156F}" type="slidenum">
              <a:rPr lang="fr-FR" altLang="fr-FR" smtClean="0"/>
              <a:pPr/>
              <a:t>25</a:t>
            </a:fld>
            <a:endParaRPr lang="fr-FR" altLang="fr-FR"/>
          </a:p>
        </p:txBody>
      </p:sp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1F497D"/>
                </a:solidFill>
              </a:rPr>
              <a:t>Quel mail pour quelles notifications</a:t>
            </a:r>
            <a:endParaRPr lang="fr-FR" alt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https://documentation.abes.fr/sudoc/manuels/peb/supeb_admin/index.html#Gestiondesnotifications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0892" y="1243214"/>
            <a:ext cx="83664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Notifications</a:t>
            </a:r>
          </a:p>
          <a:p>
            <a:endParaRPr lang="fr-FR" altLang="fr-FR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fr-FR" altLang="fr-FR" sz="2800" dirty="0">
                <a:solidFill>
                  <a:srgbClr val="1F497D"/>
                </a:solidFill>
                <a:latin typeface="Arial Narrow" panose="020B0606020202030204" pitchFamily="34" charset="0"/>
              </a:rPr>
              <a:t>des demandes préliminaires </a:t>
            </a:r>
            <a:r>
              <a:rPr lang="fr-FR" altLang="fr-FR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800" dirty="0">
                <a:solidFill>
                  <a:srgbClr val="1F497D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dans la fiche paramétrage demandeur (PEB)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fr-FR" altLang="fr-FR" sz="28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altLang="fr-FR" sz="2800" dirty="0">
                <a:solidFill>
                  <a:srgbClr val="1F497D"/>
                </a:solidFill>
                <a:latin typeface="Arial Narrow" panose="020B0606020202030204" pitchFamily="34" charset="0"/>
              </a:rPr>
              <a:t>de la fonction demandeur </a:t>
            </a:r>
            <a:r>
              <a:rPr lang="fr-FR" altLang="fr-FR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dans la fiche adresse (ADR)</a:t>
            </a:r>
            <a:endParaRPr lang="fr-FR" altLang="fr-FR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altLang="fr-FR" sz="28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altLang="fr-FR" sz="28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altLang="fr-FR" sz="2800" dirty="0">
                <a:solidFill>
                  <a:srgbClr val="1F497D"/>
                </a:solidFill>
                <a:latin typeface="Arial Narrow" panose="020B0606020202030204" pitchFamily="34" charset="0"/>
              </a:rPr>
              <a:t>de la fonction fournisseur </a:t>
            </a:r>
            <a:r>
              <a:rPr lang="fr-FR" altLang="fr-FR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dans la fiche paramétrage fournisseur (COP et PRE)</a:t>
            </a:r>
          </a:p>
          <a:p>
            <a:endParaRPr lang="fr-FR" sz="32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51" y="5326092"/>
            <a:ext cx="3511041" cy="444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259" y="4065117"/>
            <a:ext cx="1510555" cy="4499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6FE78-4C3F-24D4-71AC-6E1594C49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870" y="2839855"/>
            <a:ext cx="3391372" cy="3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631BE1-96B6-461B-A3BD-144F2BDBD48C}" type="slidenum">
              <a:rPr lang="fr-FR" altLang="fr-FR" smtClean="0"/>
              <a:pPr/>
              <a:t>26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1F497D"/>
                </a:solidFill>
              </a:rPr>
              <a:t>Organisation des fichiers de paramétrages</a:t>
            </a:r>
          </a:p>
        </p:txBody>
      </p:sp>
      <p:grpSp>
        <p:nvGrpSpPr>
          <p:cNvPr id="20485" name="Groupe 44"/>
          <p:cNvGrpSpPr>
            <a:grpSpLocks/>
          </p:cNvGrpSpPr>
          <p:nvPr/>
        </p:nvGrpSpPr>
        <p:grpSpPr bwMode="auto">
          <a:xfrm>
            <a:off x="1728788" y="1333501"/>
            <a:ext cx="8504236" cy="5387975"/>
            <a:chOff x="-104775" y="-5764"/>
            <a:chExt cx="7466881" cy="4124554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345440" y="-5764"/>
              <a:ext cx="2542392" cy="1269935"/>
            </a:xfrm>
            <a:prstGeom prst="roundRect">
              <a:avLst/>
            </a:prstGeom>
            <a:solidFill>
              <a:srgbClr val="F7994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</a:t>
              </a:r>
              <a:endParaRPr lang="fr-FR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400" b="1" dirty="0">
                  <a:solidFill>
                    <a:srgbClr val="1F497D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 type bibliothèque »</a:t>
              </a:r>
              <a:endParaRPr lang="fr-FR" sz="2400" dirty="0">
                <a:solidFill>
                  <a:srgbClr val="1F497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488" name="Zone de texte 2"/>
            <p:cNvSpPr txBox="1">
              <a:spLocks noChangeArrowheads="1"/>
            </p:cNvSpPr>
            <p:nvPr/>
          </p:nvSpPr>
          <p:spPr bwMode="auto">
            <a:xfrm>
              <a:off x="3200400" y="79131"/>
              <a:ext cx="123825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Afficher adresse</a:t>
              </a: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2928254" y="324784"/>
              <a:ext cx="1781347" cy="0"/>
            </a:xfrm>
            <a:prstGeom prst="straightConnector1">
              <a:avLst/>
            </a:prstGeom>
            <a:ln>
              <a:solidFill>
                <a:srgbClr val="1F497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Zone de texte 2"/>
            <p:cNvSpPr txBox="1">
              <a:spLocks noChangeArrowheads="1"/>
            </p:cNvSpPr>
            <p:nvPr/>
          </p:nvSpPr>
          <p:spPr bwMode="auto">
            <a:xfrm>
              <a:off x="3157831" y="923012"/>
              <a:ext cx="1517406" cy="302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bibliothèque PEB</a:t>
              </a:r>
            </a:p>
          </p:txBody>
        </p:sp>
        <p:sp>
          <p:nvSpPr>
            <p:cNvPr id="20491" name="Zone de texte 2"/>
            <p:cNvSpPr txBox="1">
              <a:spLocks noChangeArrowheads="1"/>
            </p:cNvSpPr>
            <p:nvPr/>
          </p:nvSpPr>
          <p:spPr bwMode="auto">
            <a:xfrm>
              <a:off x="40731" y="1339524"/>
              <a:ext cx="204787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</a:t>
              </a: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bibliothèque   PEB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 flipV="1">
              <a:off x="1942798" y="1310351"/>
              <a:ext cx="9757" cy="96126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1054912" y="1300629"/>
              <a:ext cx="9757" cy="962477"/>
            </a:xfrm>
            <a:prstGeom prst="line">
              <a:avLst/>
            </a:prstGeom>
            <a:ln w="9525">
              <a:solidFill>
                <a:srgbClr val="00206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à coins arrondis 52"/>
            <p:cNvSpPr/>
            <p:nvPr/>
          </p:nvSpPr>
          <p:spPr>
            <a:xfrm>
              <a:off x="5170966" y="1773368"/>
              <a:ext cx="2191140" cy="12529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 </a:t>
              </a: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</a:t>
              </a:r>
              <a:endPara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fournisseur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(table </a:t>
              </a:r>
              <a:r>
                <a:rPr lang="fr-FR" sz="12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ill_library</a:t>
              </a: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495" name="Zone de texte 2"/>
            <p:cNvSpPr txBox="1">
              <a:spLocks noChangeArrowheads="1"/>
            </p:cNvSpPr>
            <p:nvPr/>
          </p:nvSpPr>
          <p:spPr bwMode="auto">
            <a:xfrm>
              <a:off x="1308017" y="1922785"/>
              <a:ext cx="1743075" cy="22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Affichage   bibliothèque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2989583" y="949422"/>
              <a:ext cx="1781347" cy="0"/>
            </a:xfrm>
            <a:prstGeom prst="straightConnector1">
              <a:avLst/>
            </a:prstGeom>
            <a:ln>
              <a:solidFill>
                <a:srgbClr val="1F497D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rc 55"/>
            <p:cNvCxnSpPr/>
            <p:nvPr/>
          </p:nvCxnSpPr>
          <p:spPr>
            <a:xfrm flipV="1">
              <a:off x="4791838" y="1995751"/>
              <a:ext cx="363797" cy="387664"/>
            </a:xfrm>
            <a:prstGeom prst="curvedConnector3">
              <a:avLst>
                <a:gd name="adj1" fmla="val -94224"/>
              </a:avLst>
            </a:prstGeom>
            <a:ln>
              <a:solidFill>
                <a:srgbClr val="1F497D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à coins arrondis 56"/>
            <p:cNvSpPr/>
            <p:nvPr/>
          </p:nvSpPr>
          <p:spPr>
            <a:xfrm>
              <a:off x="-104775" y="2267967"/>
              <a:ext cx="2508938" cy="1850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0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 BIB &lt;RCR&gt; </a:t>
              </a:r>
              <a:r>
                <a:rPr lang="fr-FR" sz="28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PEB</a:t>
              </a:r>
            </a:p>
            <a:p>
              <a:pPr algn="ctr">
                <a:lnSpc>
                  <a:spcPct val="107000"/>
                </a:lnSpc>
                <a:defRPr/>
              </a:pP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demandeur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notifications demandeur </a:t>
              </a:r>
              <a:r>
                <a:rPr lang="fr-FR" sz="20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</a:t>
              </a:r>
              <a:r>
                <a:rPr lang="fr-FR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fournisseur</a:t>
              </a: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4853167" y="2250953"/>
              <a:ext cx="2232956" cy="1227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fr-FR" sz="11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fr-FR" sz="11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 &lt;RCR&gt; </a:t>
              </a:r>
              <a:r>
                <a:rPr lang="fr-FR" sz="2400" b="1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COP</a:t>
              </a:r>
              <a:endPara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Paramétrage fournisseur</a:t>
              </a:r>
            </a:p>
            <a:p>
              <a:pPr algn="ctr">
                <a:lnSpc>
                  <a:spcPct val="107000"/>
                </a:lnSpc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compteur automatique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500" name="Zone de texte 2"/>
            <p:cNvSpPr txBox="1">
              <a:spLocks noChangeArrowheads="1"/>
            </p:cNvSpPr>
            <p:nvPr/>
          </p:nvSpPr>
          <p:spPr bwMode="auto">
            <a:xfrm>
              <a:off x="2458870" y="2365131"/>
              <a:ext cx="1942413" cy="241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 dirty="0" err="1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</a:t>
              </a:r>
              <a:r>
                <a:rPr lang="fr-FR" altLang="fr-FR" sz="14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fournisseur prêt / copie</a:t>
              </a:r>
            </a:p>
          </p:txBody>
        </p:sp>
        <p:cxnSp>
          <p:nvCxnSpPr>
            <p:cNvPr id="60" name="Connecteur droit 59"/>
            <p:cNvCxnSpPr/>
            <p:nvPr/>
          </p:nvCxnSpPr>
          <p:spPr>
            <a:xfrm>
              <a:off x="2383256" y="2611882"/>
              <a:ext cx="2428096" cy="0"/>
            </a:xfrm>
            <a:prstGeom prst="line">
              <a:avLst/>
            </a:prstGeom>
            <a:ln>
              <a:solidFill>
                <a:srgbClr val="1F497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2" name="Zone de texte 2"/>
            <p:cNvSpPr txBox="1">
              <a:spLocks noChangeArrowheads="1"/>
            </p:cNvSpPr>
            <p:nvPr/>
          </p:nvSpPr>
          <p:spPr bwMode="auto">
            <a:xfrm>
              <a:off x="2831123" y="3174023"/>
              <a:ext cx="1781175" cy="24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altLang="fr-FR"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 bibliothèque PEB</a:t>
              </a:r>
            </a:p>
          </p:txBody>
        </p:sp>
        <p:cxnSp>
          <p:nvCxnSpPr>
            <p:cNvPr id="62" name="Connecteur droit 61"/>
            <p:cNvCxnSpPr/>
            <p:nvPr/>
          </p:nvCxnSpPr>
          <p:spPr>
            <a:xfrm>
              <a:off x="2409740" y="3200062"/>
              <a:ext cx="2428096" cy="0"/>
            </a:xfrm>
            <a:prstGeom prst="line">
              <a:avLst/>
            </a:prstGeom>
            <a:ln>
              <a:solidFill>
                <a:srgbClr val="1F497D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 de texte 2"/>
            <p:cNvSpPr txBox="1">
              <a:spLocks noChangeArrowheads="1"/>
            </p:cNvSpPr>
            <p:nvPr/>
          </p:nvSpPr>
          <p:spPr bwMode="auto">
            <a:xfrm rot="20221248">
              <a:off x="4097215" y="1890346"/>
              <a:ext cx="1163320" cy="38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>
              <a:prstTxWarp prst="textArchUp">
                <a:avLst/>
              </a:prstTxWarp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Prêt &lt;-&gt; Copie</a:t>
              </a:r>
              <a:endParaRPr lang="fr-FR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à coins arrondis 64"/>
          <p:cNvSpPr/>
          <p:nvPr/>
        </p:nvSpPr>
        <p:spPr>
          <a:xfrm>
            <a:off x="7375525" y="1477964"/>
            <a:ext cx="3004608" cy="1404937"/>
          </a:xfrm>
          <a:prstGeom prst="round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fr-FR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 ADR  BIB &lt;RCR&gt;</a:t>
            </a:r>
            <a:endParaRPr lang="fr-FR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sert que pour le PEB (distinct de la fiche RCR)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5310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Enjeu : </a:t>
            </a:r>
            <a:r>
              <a:rPr lang="fr-FR" sz="2800" b="0" i="0" dirty="0">
                <a:solidFill>
                  <a:schemeClr val="tx1"/>
                </a:solidFill>
              </a:rPr>
              <a:t>la place des bibliothèques associées sans WinIBW ou sans Supeb paramétré, mais qui déclarent faire du PEB dans leur fiche RCR.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800" b="0" i="0" dirty="0">
                <a:solidFill>
                  <a:schemeClr val="tx1"/>
                </a:solidFill>
              </a:rPr>
              <a:t> </a:t>
            </a:r>
            <a:r>
              <a:rPr lang="fr-FR" sz="2800" b="0" i="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2800" b="0" i="0" dirty="0">
                <a:solidFill>
                  <a:schemeClr val="tx1"/>
                </a:solidFill>
              </a:rPr>
              <a:t>Elles n’apparaissent pas dans le réseau accessible via Supeb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FR" sz="1800" dirty="0"/>
          </a:p>
        </p:txBody>
      </p:sp>
      <p:sp>
        <p:nvSpPr>
          <p:cNvPr id="593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412CA0-9656-4906-8CDC-FE9CECF678D1}" type="slidenum">
              <a:rPr lang="fr-FR" altLang="fr-FR" smtClean="0"/>
              <a:pPr/>
              <a:t>27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Administrer son réseau</a:t>
            </a:r>
            <a:endParaRPr lang="fr-FR" altLang="fr-F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1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Enjeu : </a:t>
            </a:r>
            <a:r>
              <a:rPr lang="fr-FR" sz="2800" b="0" i="0" dirty="0">
                <a:solidFill>
                  <a:schemeClr val="tx1"/>
                </a:solidFill>
              </a:rPr>
              <a:t>la place des bibliothèques associées sans WinIBW ou sans Supeb paramétré, mais qui déclarent faire du PEB dans leur fiche RCR.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800" b="0" i="0" dirty="0">
                <a:solidFill>
                  <a:schemeClr val="tx1"/>
                </a:solidFill>
              </a:rPr>
              <a:t> </a:t>
            </a:r>
            <a:r>
              <a:rPr lang="fr-FR" sz="2800" b="0" i="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FR" sz="2800" b="0" i="0" dirty="0">
                <a:solidFill>
                  <a:schemeClr val="tx1"/>
                </a:solidFill>
              </a:rPr>
              <a:t>Elles n’apparaissent pas dans le réseau accessible via Supeb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Côté demandeur</a:t>
            </a:r>
          </a:p>
          <a:p>
            <a:pPr>
              <a:lnSpc>
                <a:spcPct val="100000"/>
              </a:lnSpc>
              <a:defRPr/>
            </a:pPr>
            <a:r>
              <a:rPr lang="fr-FR" sz="3200" i="0" dirty="0">
                <a:solidFill>
                  <a:schemeClr val="tx1"/>
                </a:solidFill>
              </a:rPr>
              <a:t>Demande préliminaire</a:t>
            </a:r>
            <a:r>
              <a:rPr lang="fr-FR" sz="2800" i="0" dirty="0">
                <a:solidFill>
                  <a:schemeClr val="tx1"/>
                </a:solidFill>
              </a:rPr>
              <a:t> </a:t>
            </a:r>
            <a:r>
              <a:rPr lang="fr-FR" sz="3200" b="0" i="0" dirty="0">
                <a:solidFill>
                  <a:schemeClr val="tx1"/>
                </a:solidFill>
              </a:rPr>
              <a:t>: </a:t>
            </a:r>
            <a:r>
              <a:rPr lang="fr-FR" sz="2800" b="0" i="0" dirty="0">
                <a:solidFill>
                  <a:schemeClr val="tx1"/>
                </a:solidFill>
              </a:rPr>
              <a:t>vous validez les demandes</a:t>
            </a:r>
            <a:br>
              <a:rPr lang="fr-FR" sz="2800" b="0" i="0" dirty="0">
                <a:solidFill>
                  <a:schemeClr val="tx1"/>
                </a:solidFill>
              </a:rPr>
            </a:br>
            <a:r>
              <a:rPr lang="fr-FR" sz="2000" b="0" i="0" dirty="0">
                <a:solidFill>
                  <a:schemeClr val="tx1"/>
                </a:solidFill>
              </a:rPr>
              <a:t>   </a:t>
            </a:r>
            <a:r>
              <a:rPr lang="fr-FR" sz="2000" b="0" dirty="0">
                <a:hlinkClick r:id="rId3"/>
              </a:rPr>
              <a:t>http://documentation.abes.fr/sudoc/manuels/peb/supeb_demprelim/index.html</a:t>
            </a:r>
            <a:endParaRPr lang="fr-FR" sz="2200" b="0" i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FR" sz="3200" i="0" dirty="0" err="1">
                <a:solidFill>
                  <a:schemeClr val="tx1"/>
                </a:solidFill>
              </a:rPr>
              <a:t>PebWebPro</a:t>
            </a:r>
            <a:r>
              <a:rPr lang="fr-FR" sz="3200" i="0" dirty="0">
                <a:solidFill>
                  <a:schemeClr val="tx1"/>
                </a:solidFill>
              </a:rPr>
              <a:t> : </a:t>
            </a:r>
            <a:r>
              <a:rPr lang="fr-FR" sz="2800" b="0" i="0" dirty="0">
                <a:solidFill>
                  <a:schemeClr val="tx1"/>
                </a:solidFill>
              </a:rPr>
              <a:t>demandes envoyées </a:t>
            </a:r>
            <a:r>
              <a:rPr lang="fr-FR" sz="2800" i="0" dirty="0">
                <a:solidFill>
                  <a:schemeClr val="tx1"/>
                </a:solidFill>
              </a:rPr>
              <a:t>directement</a:t>
            </a:r>
            <a:br>
              <a:rPr lang="fr-FR" sz="2800" i="0" dirty="0">
                <a:solidFill>
                  <a:schemeClr val="tx1"/>
                </a:solidFill>
              </a:rPr>
            </a:br>
            <a:r>
              <a:rPr lang="fr-FR" sz="2800" i="0" dirty="0">
                <a:solidFill>
                  <a:schemeClr val="tx1"/>
                </a:solidFill>
              </a:rPr>
              <a:t>   </a:t>
            </a:r>
            <a:r>
              <a:rPr lang="fr-FR" sz="2000" b="0" dirty="0">
                <a:hlinkClick r:id="rId4"/>
              </a:rPr>
              <a:t>http://documentation.abes.fr/sudoc/manuels/peb/pebwebpro/index.html</a:t>
            </a:r>
            <a:endParaRPr lang="fr-FR" sz="2200" b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FR" sz="1800" dirty="0"/>
          </a:p>
        </p:txBody>
      </p:sp>
      <p:sp>
        <p:nvSpPr>
          <p:cNvPr id="593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412CA0-9656-4906-8CDC-FE9CECF678D1}" type="slidenum">
              <a:rPr lang="fr-FR" altLang="fr-FR" smtClean="0"/>
              <a:pPr/>
              <a:t>28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Administrer son réseau</a:t>
            </a:r>
            <a:endParaRPr lang="fr-FR" altLang="fr-F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4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Côté fournisseur</a:t>
            </a:r>
          </a:p>
          <a:p>
            <a:pPr>
              <a:lnSpc>
                <a:spcPct val="100000"/>
              </a:lnSpc>
              <a:defRPr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Le chaînage </a:t>
            </a:r>
            <a:r>
              <a:rPr lang="fr-FR" dirty="0"/>
              <a:t>: </a:t>
            </a:r>
            <a:r>
              <a:rPr lang="fr-FR" i="0" dirty="0">
                <a:solidFill>
                  <a:schemeClr val="tx1"/>
                </a:solidFill>
              </a:rPr>
              <a:t>permet qu’une bibliothèque assure la gestion de la fourniture des collections d’une autre bibliothèque faisant partie du même ILN.</a:t>
            </a:r>
          </a:p>
          <a:p>
            <a:pPr lvl="1">
              <a:lnSpc>
                <a:spcPct val="100000"/>
              </a:lnSpc>
              <a:defRPr/>
            </a:pPr>
            <a:r>
              <a:rPr lang="fr-FR" dirty="0"/>
              <a:t>La demande d’un document de la bibliothèque chaînée est reçue par la bibliothèque chaînante.</a:t>
            </a:r>
          </a:p>
          <a:p>
            <a:pPr lvl="1">
              <a:lnSpc>
                <a:spcPct val="100000"/>
              </a:lnSpc>
              <a:defRPr/>
            </a:pPr>
            <a:r>
              <a:rPr lang="fr-FR" dirty="0"/>
              <a:t>Transparent pour le demandeur</a:t>
            </a:r>
          </a:p>
          <a:p>
            <a:pPr lvl="1">
              <a:lnSpc>
                <a:spcPct val="100000"/>
              </a:lnSpc>
              <a:defRPr/>
            </a:pPr>
            <a:r>
              <a:rPr lang="fr-FR" dirty="0"/>
              <a:t>Paramètres fournisseur de la bibliothèque chaînante pris en compte</a:t>
            </a:r>
          </a:p>
          <a:p>
            <a:pPr marL="0" indent="0">
              <a:buNone/>
              <a:defRPr/>
            </a:pPr>
            <a:endParaRPr lang="fr-FR" sz="2800" i="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800" i="0" dirty="0">
                <a:sym typeface="Wingdings" panose="05000000000000000000" pitchFamily="2" charset="2"/>
              </a:rPr>
              <a:t>  </a:t>
            </a:r>
            <a:r>
              <a:rPr lang="fr-FR" sz="2800" i="0" dirty="0">
                <a:solidFill>
                  <a:schemeClr val="tx1"/>
                </a:solidFill>
              </a:rPr>
              <a:t>paramétré par l’Abes </a:t>
            </a:r>
            <a:r>
              <a:rPr lang="fr-FR" sz="2800" b="0" i="0" dirty="0">
                <a:solidFill>
                  <a:schemeClr val="tx1"/>
                </a:solidFill>
              </a:rPr>
              <a:t>uniquement, sur demande, via le  	</a:t>
            </a:r>
            <a:r>
              <a:rPr lang="fr-FR" sz="2800" i="0" dirty="0">
                <a:hlinkClick r:id="rId3"/>
              </a:rPr>
              <a:t>guichet AbesSTP</a:t>
            </a:r>
            <a:endParaRPr lang="fr-FR" sz="2800" i="0" dirty="0"/>
          </a:p>
        </p:txBody>
      </p:sp>
      <p:sp>
        <p:nvSpPr>
          <p:cNvPr id="5939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412CA0-9656-4906-8CDC-FE9CECF678D1}" type="slidenum">
              <a:rPr lang="fr-FR" altLang="fr-FR" smtClean="0"/>
              <a:pPr/>
              <a:t>29</a:t>
            </a:fld>
            <a:endParaRPr lang="fr-FR" alt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altLang="fr-FR" dirty="0">
                <a:solidFill>
                  <a:srgbClr val="1F497D"/>
                </a:solidFill>
              </a:rPr>
              <a:t>Administrer son réseau</a:t>
            </a:r>
            <a:endParaRPr lang="fr-FR" altLang="fr-FR" sz="3600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857750" y="6365875"/>
            <a:ext cx="7334250" cy="35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https://documentation.abes.fr/sudoc/manuels/peb/supeb_admin/index.html#chainage</a:t>
            </a:r>
          </a:p>
        </p:txBody>
      </p:sp>
    </p:spTree>
    <p:extLst>
      <p:ext uri="{BB962C8B-B14F-4D97-AF65-F5344CB8AC3E}">
        <p14:creationId xmlns:p14="http://schemas.microsoft.com/office/powerpoint/2010/main" val="366497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EF8C9D8-BFFE-C900-B05E-C32F209DE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1F497D"/>
                </a:solidFill>
              </a:rPr>
              <a:t>LE PÉRIMÈTRE du PEB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48E05F2-1336-B9DF-2E0B-16E858AF8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Ce qu’est que le PEB</a:t>
            </a:r>
          </a:p>
          <a:p>
            <a:endParaRPr lang="fr-FR" dirty="0"/>
          </a:p>
          <a:p>
            <a:r>
              <a:rPr lang="fr-FR" dirty="0"/>
              <a:t>En quoi consiste le logiciel SUPEB </a:t>
            </a:r>
          </a:p>
          <a:p>
            <a:endParaRPr lang="fr-FR" dirty="0"/>
          </a:p>
          <a:p>
            <a:r>
              <a:rPr lang="fr-FR" dirty="0"/>
              <a:t>Quelles sont les missions du correspondant SUPEB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462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Le suivi statistique avec webstats        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altLang="fr-FR" sz="5800" dirty="0">
                <a:solidFill>
                  <a:schemeClr val="accent6">
                    <a:lumMod val="75000"/>
                  </a:schemeClr>
                </a:solidFill>
              </a:rPr>
              <a:t>Démo dans Webstats</a:t>
            </a:r>
          </a:p>
          <a:p>
            <a:pPr>
              <a:defRPr/>
            </a:pPr>
            <a:endParaRPr lang="fr-FR" altLang="fr-FR" sz="4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sz="4100" b="0" i="0" dirty="0"/>
              <a:t> https://webstats.abes.fr/webstats/</a:t>
            </a:r>
          </a:p>
          <a:p>
            <a:pPr>
              <a:lnSpc>
                <a:spcPct val="120000"/>
              </a:lnSpc>
              <a:defRPr/>
            </a:pPr>
            <a:endParaRPr lang="fr-FR" sz="4100" b="0" i="0" dirty="0"/>
          </a:p>
          <a:p>
            <a:pPr>
              <a:lnSpc>
                <a:spcPct val="120000"/>
              </a:lnSpc>
              <a:defRPr/>
            </a:pPr>
            <a:endParaRPr lang="fr-FR" sz="4100" b="0" i="0" dirty="0"/>
          </a:p>
          <a:p>
            <a:pPr>
              <a:lnSpc>
                <a:spcPct val="120000"/>
              </a:lnSpc>
              <a:defRPr/>
            </a:pPr>
            <a:endParaRPr lang="fr-FR" sz="4100" b="0" i="0" dirty="0"/>
          </a:p>
          <a:p>
            <a:pPr>
              <a:defRPr/>
            </a:pPr>
            <a:endParaRPr lang="fr-FR" altLang="fr-FR" sz="4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7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altLang="fr-FR" sz="2900" dirty="0">
                <a:solidFill>
                  <a:srgbClr val="1F497D"/>
                </a:solidFill>
              </a:rPr>
              <a:t>Eléments statistiques via le formulaire de recherche</a:t>
            </a:r>
            <a:endParaRPr lang="fr-FR" altLang="fr-FR" sz="4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2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0B30B0-8F2A-4B43-B6D3-62788B90D72A}" type="slidenum">
              <a:rPr lang="fr-FR" altLang="fr-FR" smtClean="0"/>
              <a:pPr/>
              <a:t>31</a:t>
            </a:fld>
            <a:endParaRPr lang="fr-FR" altLang="fr-FR"/>
          </a:p>
        </p:txBody>
      </p:sp>
      <p:pic>
        <p:nvPicPr>
          <p:cNvPr id="94214" name="Espace réservé du contenu 8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7"/>
          <a:stretch>
            <a:fillRect/>
          </a:stretch>
        </p:blipFill>
        <p:spPr>
          <a:xfrm>
            <a:off x="426031" y="1431925"/>
            <a:ext cx="5681663" cy="4495800"/>
          </a:xfrm>
        </p:spPr>
      </p:pic>
      <p:sp>
        <p:nvSpPr>
          <p:cNvPr id="94213" name="Espace réservé du contenu 2"/>
          <p:cNvSpPr txBox="1">
            <a:spLocks/>
          </p:cNvSpPr>
          <p:nvPr/>
        </p:nvSpPr>
        <p:spPr bwMode="auto">
          <a:xfrm>
            <a:off x="2353257" y="3659189"/>
            <a:ext cx="87407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873" tIns="42436" rIns="84873" bIns="42436"/>
          <a:lstStyle>
            <a:lvl1pPr marL="317500" indent="-31750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8975" indent="-2651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0450" indent="-211138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84313" indent="-2111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908175" indent="-2111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3653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8225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2797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7369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fr-FR" altLang="fr-FR" sz="2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445" y="4152522"/>
            <a:ext cx="5887272" cy="27054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9162455" y="5289804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8643249" y="6646373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720BF93-B08B-4892-C448-8346F5E61F32}"/>
              </a:ext>
            </a:extLst>
          </p:cNvPr>
          <p:cNvSpPr txBox="1"/>
          <p:nvPr/>
        </p:nvSpPr>
        <p:spPr>
          <a:xfrm>
            <a:off x="6107694" y="3351819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800" b="1" i="0" dirty="0">
                <a:solidFill>
                  <a:srgbClr val="1F497D"/>
                </a:solidFill>
              </a:rPr>
              <a:t>recherche fournisseur </a:t>
            </a:r>
            <a:r>
              <a:rPr lang="fr-FR" altLang="fr-FR" sz="3200" b="1" dirty="0">
                <a:solidFill>
                  <a:schemeClr val="accent6">
                    <a:lumMod val="75000"/>
                  </a:schemeClr>
                </a:solidFill>
              </a:rPr>
              <a:t>SEL REP ETA</a:t>
            </a:r>
            <a:endParaRPr lang="fr-FR" sz="28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650369" y="4076700"/>
            <a:ext cx="1592262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87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altLang="fr-FR" sz="2900" dirty="0">
                <a:solidFill>
                  <a:srgbClr val="1F497D"/>
                </a:solidFill>
              </a:rPr>
              <a:t>Eléments statistiques via le formulaire de recherche</a:t>
            </a:r>
            <a:endParaRPr lang="fr-FR" altLang="fr-FR" sz="4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2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0B30B0-8F2A-4B43-B6D3-62788B90D72A}" type="slidenum">
              <a:rPr lang="fr-FR" altLang="fr-FR" smtClean="0"/>
              <a:pPr/>
              <a:t>32</a:t>
            </a:fld>
            <a:endParaRPr lang="fr-FR" altLang="fr-FR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018" y="1396207"/>
            <a:ext cx="4984750" cy="4525963"/>
          </a:xfrm>
        </p:spPr>
      </p:pic>
      <p:sp>
        <p:nvSpPr>
          <p:cNvPr id="94213" name="Espace réservé du contenu 2"/>
          <p:cNvSpPr txBox="1">
            <a:spLocks/>
          </p:cNvSpPr>
          <p:nvPr/>
        </p:nvSpPr>
        <p:spPr bwMode="auto">
          <a:xfrm>
            <a:off x="1927226" y="3659189"/>
            <a:ext cx="87407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873" tIns="42436" rIns="84873" bIns="42436"/>
          <a:lstStyle>
            <a:lvl1pPr marL="317500" indent="-31750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8975" indent="-2651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0450" indent="-211138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84313" indent="-2111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908175" indent="-2111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3653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8225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2797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736975" indent="-211138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fr-FR" altLang="fr-FR" sz="280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736360" y="3079029"/>
            <a:ext cx="1592263" cy="0"/>
          </a:xfrm>
          <a:prstGeom prst="straightConnector1">
            <a:avLst/>
          </a:prstGeom>
          <a:ln w="50800" cmpd="sng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B00F9A0-2CAE-69B3-A4A3-21429A95E57E}"/>
              </a:ext>
            </a:extLst>
          </p:cNvPr>
          <p:cNvSpPr txBox="1"/>
          <p:nvPr/>
        </p:nvSpPr>
        <p:spPr>
          <a:xfrm>
            <a:off x="5649768" y="2165571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800" b="1" i="0" dirty="0">
                <a:solidFill>
                  <a:srgbClr val="1F497D"/>
                </a:solidFill>
              </a:rPr>
              <a:t>recherche demandeur </a:t>
            </a:r>
            <a:r>
              <a:rPr lang="fr-FR" altLang="fr-FR" sz="3200" b="1" dirty="0">
                <a:solidFill>
                  <a:schemeClr val="accent6">
                    <a:lumMod val="75000"/>
                  </a:schemeClr>
                </a:solidFill>
              </a:rPr>
              <a:t>SEL ENR ETA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05675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>
                <a:solidFill>
                  <a:srgbClr val="1F497D"/>
                </a:solidFill>
              </a:rPr>
              <a:t>Pour conclure</a:t>
            </a:r>
          </a:p>
        </p:txBody>
      </p:sp>
      <p:sp>
        <p:nvSpPr>
          <p:cNvPr id="7987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4D5558-DBE5-4641-A40E-343FFEBD0496}" type="slidenum">
              <a:rPr lang="fr-FR" altLang="fr-FR" smtClean="0"/>
              <a:pPr/>
              <a:t>33</a:t>
            </a:fld>
            <a:endParaRPr lang="fr-FR" altLang="fr-FR"/>
          </a:p>
        </p:txBody>
      </p:sp>
      <p:pic>
        <p:nvPicPr>
          <p:cNvPr id="79879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26" y="2799802"/>
            <a:ext cx="2238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105700" y="2057400"/>
            <a:ext cx="8333700" cy="402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7175" indent="-257175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  <a:defRPr sz="2400" b="1" i="1" kern="120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lnSpc>
                <a:spcPct val="70000"/>
              </a:lnSpc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Ce support sera mis à disposition sur la plateforme d’autoformation</a:t>
            </a:r>
          </a:p>
          <a:p>
            <a:pPr>
              <a:spcAft>
                <a:spcPts val="600"/>
              </a:spcAft>
              <a:defRPr/>
            </a:pPr>
            <a:endParaRPr lang="fr-FR" altLang="fr-FR" sz="2800" dirty="0">
              <a:solidFill>
                <a:srgbClr val="1F497D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Le guichet </a:t>
            </a:r>
            <a:r>
              <a:rPr lang="fr-FR" altLang="fr-FR" sz="2800" dirty="0" err="1">
                <a:solidFill>
                  <a:srgbClr val="1F497D"/>
                </a:solidFill>
                <a:hlinkClick r:id="rId4"/>
              </a:rPr>
              <a:t>ABESStp</a:t>
            </a:r>
            <a:r>
              <a:rPr lang="fr-FR" altLang="fr-FR" sz="2800" dirty="0">
                <a:solidFill>
                  <a:srgbClr val="1F497D"/>
                </a:solidFill>
              </a:rPr>
              <a:t> reste à votre disposition</a:t>
            </a:r>
            <a:endParaRPr lang="fr-FR" altLang="fr-FR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fr-FR" altLang="fr-FR" dirty="0">
              <a:solidFill>
                <a:srgbClr val="336699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fr-FR" altLang="fr-FR" dirty="0">
                <a:solidFill>
                  <a:srgbClr val="336699"/>
                </a:solidFill>
              </a:rPr>
              <a:t>Application : 		     					&gt; Domaine 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fr-FR" altLang="fr-FR" dirty="0">
              <a:solidFill>
                <a:srgbClr val="336699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fr-FR" altLang="fr-FR" dirty="0">
              <a:solidFill>
                <a:srgbClr val="336699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Les 2 listes du réseau SUPEB :</a:t>
            </a:r>
          </a:p>
          <a:p>
            <a:pPr>
              <a:spcAft>
                <a:spcPts val="600"/>
              </a:spcAft>
              <a:defRPr/>
            </a:pPr>
            <a:endParaRPr lang="fr-FR" altLang="fr-FR" sz="2800" dirty="0">
              <a:solidFill>
                <a:srgbClr val="1F497D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      la liste </a:t>
            </a:r>
            <a:r>
              <a:rPr lang="fr-FR" altLang="fr-FR" sz="2800" dirty="0" err="1">
                <a:solidFill>
                  <a:srgbClr val="1F497D"/>
                </a:solidFill>
              </a:rPr>
              <a:t>Supeb</a:t>
            </a:r>
            <a:r>
              <a:rPr lang="fr-FR" altLang="fr-FR" sz="2800" dirty="0">
                <a:solidFill>
                  <a:srgbClr val="1F497D"/>
                </a:solidFill>
              </a:rPr>
              <a:t> : l'outil, le fonctionnement du service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fr-FR" altLang="fr-FR" sz="2800" dirty="0">
              <a:solidFill>
                <a:srgbClr val="1F497D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      la liste </a:t>
            </a:r>
            <a:r>
              <a:rPr lang="fr-FR" altLang="fr-FR" sz="2800" dirty="0" err="1">
                <a:solidFill>
                  <a:srgbClr val="1F497D"/>
                </a:solidFill>
              </a:rPr>
              <a:t>Sudem</a:t>
            </a:r>
            <a:r>
              <a:rPr lang="fr-FR" altLang="fr-FR" sz="2800" dirty="0">
                <a:solidFill>
                  <a:srgbClr val="1F497D"/>
                </a:solidFill>
              </a:rPr>
              <a:t> : réservée aux demandes de documents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fr-FR" altLang="fr-FR" sz="2800" dirty="0">
                <a:solidFill>
                  <a:srgbClr val="1F497D"/>
                </a:solidFill>
              </a:rPr>
              <a:t>           absents du </a:t>
            </a:r>
            <a:r>
              <a:rPr lang="fr-FR" altLang="fr-FR" sz="2800" dirty="0" err="1">
                <a:solidFill>
                  <a:srgbClr val="1F497D"/>
                </a:solidFill>
              </a:rPr>
              <a:t>Sudoc</a:t>
            </a:r>
            <a:endParaRPr lang="fr-FR" altLang="fr-FR" sz="2800" dirty="0">
              <a:solidFill>
                <a:srgbClr val="1F497D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fr-FR" altLang="fr-FR" dirty="0"/>
          </a:p>
        </p:txBody>
      </p:sp>
      <p:pic>
        <p:nvPicPr>
          <p:cNvPr id="79878" name="Imag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75" y="2984500"/>
            <a:ext cx="1498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12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06335B-84F8-9629-92F6-57787AA4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3944A0-3A18-4164-8FD3-17A357DF1E41}" type="slidenum">
              <a:rPr lang="fr-FR" altLang="fr-FR" smtClean="0"/>
              <a:pPr/>
              <a:t>34</a:t>
            </a:fld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2669583" y="2967336"/>
            <a:ext cx="6852838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urveUp">
              <a:avLst/>
            </a:prstTxWarp>
            <a:spAutoFit/>
          </a:bodyPr>
          <a:lstStyle/>
          <a:p>
            <a:pPr algn="ctr"/>
            <a:r>
              <a:rPr lang="fr-FR" sz="7200" dirty="0">
                <a:ln w="0"/>
                <a:solidFill>
                  <a:srgbClr val="336699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8005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6A81675C-919F-33BB-AB27-BC03801FC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9511" y="2362200"/>
            <a:ext cx="7773403" cy="2133600"/>
          </a:xfr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9A879465-A989-1ADE-64B4-EFE8E6CB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Les fonctions Demandeur et Fournisseur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4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0DEBC60-C0AA-E1EE-310F-7FD1BF76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0674" y="1552074"/>
            <a:ext cx="7563351" cy="3737476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dirty="0"/>
              <a:t>Les fonctions Demandeur et Fournisseur</a:t>
            </a:r>
          </a:p>
        </p:txBody>
      </p:sp>
    </p:spTree>
    <p:extLst>
      <p:ext uri="{BB962C8B-B14F-4D97-AF65-F5344CB8AC3E}">
        <p14:creationId xmlns:p14="http://schemas.microsoft.com/office/powerpoint/2010/main" val="51693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3F6D3B-36CD-6464-4D5B-BA7F8640E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480458"/>
            <a:ext cx="7685314" cy="422343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C422CC8-9087-F242-4E8C-E2A112E1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Les fonctions Demandeur et Fournisseur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40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28E060-B244-BE03-04D0-BAE3BF0BF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338944"/>
            <a:ext cx="8556171" cy="48006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82DE0B8-B69E-DD83-F29C-38221803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Les fonctions Demandeur et Fournisseur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59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F6EF0BA0-875B-AB70-9361-B413F3CF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9873" y="1153886"/>
            <a:ext cx="7287490" cy="485480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ED87E08-19E1-7BC2-2F6F-D2E299CA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/>
              <a:t>Les fonctions Demandeur et Fournisseur</a:t>
            </a:r>
            <a:endParaRPr lang="fr-FR" dirty="0"/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D8DA05C0-16AD-04F3-060E-5E9547B5018B}"/>
              </a:ext>
            </a:extLst>
          </p:cNvPr>
          <p:cNvGrpSpPr>
            <a:grpSpLocks/>
          </p:cNvGrpSpPr>
          <p:nvPr/>
        </p:nvGrpSpPr>
        <p:grpSpPr bwMode="auto">
          <a:xfrm>
            <a:off x="8193087" y="5183414"/>
            <a:ext cx="2551113" cy="1041400"/>
            <a:chOff x="6165222" y="5559565"/>
            <a:chExt cx="2552286" cy="104172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DB2DFAC-1AF9-8F3D-3C8B-28EB06BE8183}"/>
                </a:ext>
              </a:extLst>
            </p:cNvPr>
            <p:cNvSpPr txBox="1"/>
            <p:nvPr/>
          </p:nvSpPr>
          <p:spPr>
            <a:xfrm>
              <a:off x="6385986" y="5904162"/>
              <a:ext cx="2331522" cy="3694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Facturation éventuelle</a:t>
              </a:r>
            </a:p>
          </p:txBody>
        </p:sp>
        <p:sp>
          <p:nvSpPr>
            <p:cNvPr id="10" name="Flèche droite 22">
              <a:extLst>
                <a:ext uri="{FF2B5EF4-FFF2-40B4-BE49-F238E27FC236}">
                  <a16:creationId xmlns:a16="http://schemas.microsoft.com/office/drawing/2014/main" id="{F12F37B2-1DD3-EC01-217C-9A3AE87A6DF6}"/>
                </a:ext>
              </a:extLst>
            </p:cNvPr>
            <p:cNvSpPr/>
            <p:nvPr/>
          </p:nvSpPr>
          <p:spPr>
            <a:xfrm rot="10800000">
              <a:off x="6165222" y="5559565"/>
              <a:ext cx="2512580" cy="1041729"/>
            </a:xfrm>
            <a:prstGeom prst="rightArrow">
              <a:avLst/>
            </a:prstGeom>
            <a:noFill/>
            <a:ln>
              <a:solidFill>
                <a:srgbClr val="EC683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84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C8B928-AC29-0AED-CDC7-D30A1B8E8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9897"/>
            <a:ext cx="10972800" cy="5282157"/>
          </a:xfrm>
        </p:spPr>
        <p:txBody>
          <a:bodyPr/>
          <a:lstStyle/>
          <a:p>
            <a:r>
              <a:rPr lang="fr-FR" dirty="0"/>
              <a:t>AFF USA</a:t>
            </a:r>
          </a:p>
        </p:txBody>
      </p:sp>
      <p:pic>
        <p:nvPicPr>
          <p:cNvPr id="18434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654"/>
          <a:stretch>
            <a:fillRect/>
          </a:stretch>
        </p:blipFill>
        <p:spPr bwMode="auto">
          <a:xfrm>
            <a:off x="2176883" y="1376363"/>
            <a:ext cx="779145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8D3360-99CA-4A8B-8EFD-F7A74A89F168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100" dirty="0">
                <a:solidFill>
                  <a:srgbClr val="1F497D"/>
                </a:solidFill>
              </a:rPr>
              <a:t>Les paramétrages du login utilisateur</a:t>
            </a:r>
            <a:endParaRPr lang="fr-FR" altLang="fr-FR" sz="4000" dirty="0">
              <a:solidFill>
                <a:srgbClr val="EC683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133975" y="6365875"/>
            <a:ext cx="70580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300" dirty="0">
                <a:latin typeface="Arial Narrow" panose="020B0606020202030204" pitchFamily="34" charset="0"/>
              </a:rPr>
              <a:t>http://documentation.abes.fr/sudoc/manuels/peb/supeb_admin/index.html#ParametresUtilisateur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2409283" y="1952626"/>
            <a:ext cx="3095625" cy="576262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57450" y="3321050"/>
            <a:ext cx="2630488" cy="323850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422525" y="4652964"/>
            <a:ext cx="2660650" cy="363537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40916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Sudo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_Star" id="{8A179661-290A-42F3-BA78-D64016F222C3}" vid="{F6DF9B3B-496E-4D56-9F5C-FE017C34F9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2024-02-06T23:00:00+00:00</_DCDateCreated>
    <Liste_x0020_des_x0020_applications xmlns="9daed285-81c3-49ff-b705-bbc26c42e2d0">WinIBW</Liste_x0020_des_x0020_applications>
    <Type_x0020_spec xmlns="9daed285-81c3-49ff-b705-bbc26c42e2d0">
      <Value>Supeb</Value>
    </Type_x0020_spec>
    <Type_x0020_de_x0020_document_x0020_technique xmlns="9daed285-81c3-49ff-b705-bbc26c42e2d0">A renseigner</Type_x0020_de_x0020_document_x0020_technique>
    <Etat_x0020_du_x0020_document xmlns="9daed285-81c3-49ff-b705-bbc26c42e2d0">Document de travail</Etat_x0020_du_x0020_document>
    <Nom_x0020_de_x0020_la_x0020_formation xmlns="9daed285-81c3-49ff-b705-bbc26c42e2d0">SUPEB</Nom_x0020_de_x0020_la_x0020_formation>
    <TRI xmlns="9daed285-81c3-49ff-b705-bbc26c42e2d0">MPR</TRI>
    <Tags xmlns="9daed285-81c3-49ff-b705-bbc26c42e2d0" xsi:nil="true"/>
    <Structure xmlns="9daed285-81c3-49ff-b705-bbc26c42e2d0">ABES</Structure>
    <Sujet_x0020_convention xmlns="9daed285-81c3-49ff-b705-bbc26c42e2d0">A renseigner</Sujet_x0020_convention>
    <Exaged_DocName xmlns="9daed285-81c3-49ff-b705-bbc26c42e2d0" xsi:nil="true"/>
    <Type_x0020_de_x0020_document_x0020_standard xmlns="9daed285-81c3-49ff-b705-bbc26c42e2d0">Diaporama Formation</Type_x0020_de_x0020_document_x0020_standard>
    <Année xmlns="37db2096-a708-4d63-ad00-195335db34a2">2024</Année>
    <N_x00b0__x0020_session xmlns="9daed285-81c3-49ff-b705-bbc26c42e2d0" xsi:nil="true"/>
    <Lieu_x0020_de_x0020_la_x0020_formation xmlns="9daed285-81c3-49ff-b705-bbc26c42e2d0">Montpellier</Lieu_x0020_de_x0020_la_x0020_formation>
    <Liste_x0020_machines-serveurs xmlns="37db2096-a708-4d63-ad00-195335db34a2">visioconférence</Liste_x0020_machines-serveurs>
    <Nom_x0020_du_x0020_marché xmlns="37db2096-a708-4d63-ad00-195335db34a2">A renseigner</Nom_x0020_du_x0020_marché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Supeb" ma:contentTypeID="0x0101006CB4AB078024F24B9AD5E0923C09BE39010407020800D7B1374BE3EAC741B7AA231D461D6C89" ma:contentTypeVersion="20" ma:contentTypeDescription="" ma:contentTypeScope="" ma:versionID="8869985ccd3e54d895446ad1ea98f74b">
  <xsd:schema xmlns:xsd="http://www.w3.org/2001/XMLSchema" xmlns:xs="http://www.w3.org/2001/XMLSchema" xmlns:p="http://schemas.microsoft.com/office/2006/metadata/properties" xmlns:ns2="9daed285-81c3-49ff-b705-bbc26c42e2d0" xmlns:ns3="37db2096-a708-4d63-ad00-195335db34a2" xmlns:ns4="http://schemas.microsoft.com/sharepoint/v3/fields" targetNamespace="http://schemas.microsoft.com/office/2006/metadata/properties" ma:root="true" ma:fieldsID="82e3747774ab5c62ab874bed4d5fa554" ns2:_="" ns3:_="" ns4:_="">
    <xsd:import namespace="9daed285-81c3-49ff-b705-bbc26c42e2d0"/>
    <xsd:import namespace="37db2096-a708-4d63-ad00-195335db34a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3:Année" minOccurs="0"/>
                <xsd:element ref="ns4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Type_x0020_spec" minOccurs="0"/>
                <xsd:element ref="ns2:Exaged_DocName" minOccurs="0"/>
                <xsd:element ref="ns2:Nom_x0020_de_x0020_la_x0020_formation" minOccurs="0"/>
                <xsd:element ref="ns2:Sujet_x0020_convention" minOccurs="0"/>
                <xsd:element ref="ns2:Type_x0020_de_x0020_document_x0020_technique" minOccurs="0"/>
                <xsd:element ref="ns3:Nom_x0020_du_x0020_marché" minOccurs="0"/>
                <xsd:element ref="ns3:Liste_x0020_machines-serveurs" minOccurs="0"/>
                <xsd:element ref="ns2:Liste_x0020_des_x0020_application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CT"/>
          <xsd:enumeration value="AFE"/>
          <xsd:enumeration value="AFY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Type_x0020_spec" ma:index="13" nillable="true" ma:displayName="Concerne" ma:default="A renseigner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Exaged_DocName" ma:index="15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1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b2096-a708-4d63-ad00-195335db34a2" elementFormDefault="qualified">
    <xsd:import namespace="http://schemas.microsoft.com/office/2006/documentManagement/types"/>
    <xsd:import namespace="http://schemas.microsoft.com/office/infopath/2007/PartnerControls"/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EB63F-5D93-45FA-AE61-CA025FAE82E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7db2096-a708-4d63-ad00-195335db34a2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sharepoint/v3/fields"/>
    <ds:schemaRef ds:uri="9daed285-81c3-49ff-b705-bbc26c42e2d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49D6F8-F7F2-4CA3-82D6-5C1EF3AC7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ed285-81c3-49ff-b705-bbc26c42e2d0"/>
    <ds:schemaRef ds:uri="37db2096-a708-4d63-ad00-195335db34a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3B7F89-6AE4-435C-8312-425E510E5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Modele_Star</Template>
  <TotalTime>1072</TotalTime>
  <Words>1496</Words>
  <Application>Microsoft Office PowerPoint</Application>
  <PresentationFormat>Grand écran</PresentationFormat>
  <Paragraphs>287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Symbol</vt:lpstr>
      <vt:lpstr>Wingdings</vt:lpstr>
      <vt:lpstr>Modele_Sudoc</vt:lpstr>
      <vt:lpstr>Le prêt entre Bibliothèques</vt:lpstr>
      <vt:lpstr>Plan</vt:lpstr>
      <vt:lpstr>LE PÉRIMÈTRE du PEB</vt:lpstr>
      <vt:lpstr>Les fonctions Demandeur et Fournisseur</vt:lpstr>
      <vt:lpstr>Les fonctions Demandeur et Fournisseur</vt:lpstr>
      <vt:lpstr>Les fonctions Demandeur et Fournisseur</vt:lpstr>
      <vt:lpstr>Les fonctions Demandeur et Fournisseur</vt:lpstr>
      <vt:lpstr>Les fonctions Demandeur et Fournisseur</vt:lpstr>
      <vt:lpstr>Les paramétrages du login utilisateur</vt:lpstr>
      <vt:lpstr>Organisation des fichiers de paramétrages</vt:lpstr>
      <vt:lpstr>Paramétrage de l’adresse</vt:lpstr>
      <vt:lpstr>Paramétrage de l’activité demandeur</vt:lpstr>
      <vt:lpstr>Paramétrage de l’activité demandeur</vt:lpstr>
      <vt:lpstr>Paramétrage de l’activité</vt:lpstr>
      <vt:lpstr>Paramétrage de l’activité demandeur</vt:lpstr>
      <vt:lpstr>Paramétrage de l’activité fournisseur</vt:lpstr>
      <vt:lpstr>Paramétrage de l’activité fournisseur</vt:lpstr>
      <vt:lpstr>Paramétrage de l’activité fournisseur</vt:lpstr>
      <vt:lpstr>Paramétrage de l’activité fournisseur</vt:lpstr>
      <vt:lpstr>Paramétrage de l’activité fournisseur</vt:lpstr>
      <vt:lpstr>Type de documents</vt:lpstr>
      <vt:lpstr>Paramétrage de l’activité fournisseur</vt:lpstr>
      <vt:lpstr>Paramétrage de l’activité fournisseur</vt:lpstr>
      <vt:lpstr>Paramétrage de l’activité fournisseur</vt:lpstr>
      <vt:lpstr>Quel mail pour quelles notifications</vt:lpstr>
      <vt:lpstr>Organisation des fichiers de paramétrages</vt:lpstr>
      <vt:lpstr>Administrer son réseau</vt:lpstr>
      <vt:lpstr>Administrer son réseau</vt:lpstr>
      <vt:lpstr>Administrer son réseau</vt:lpstr>
      <vt:lpstr>Le suivi statistique avec webstats         </vt:lpstr>
      <vt:lpstr>Eléments statistiques via le formulaire de recherche</vt:lpstr>
      <vt:lpstr>Eléments statistiques via le formulaire de recherche</vt:lpstr>
      <vt:lpstr>Pour conclure</vt:lpstr>
      <vt:lpstr> 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au module Supeb</dc:title>
  <dc:creator>Christophe Arnaud</dc:creator>
  <cp:keywords/>
  <dc:description/>
  <cp:lastModifiedBy>Marie-Pierre Roux</cp:lastModifiedBy>
  <cp:revision>93</cp:revision>
  <dcterms:created xsi:type="dcterms:W3CDTF">2021-07-02T08:01:34Z</dcterms:created>
  <dcterms:modified xsi:type="dcterms:W3CDTF">2024-03-12T15:02:24Z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0x0101006CB4AB078024F24B9AD5E0923C09BE39010407020800D7B1374BE3EAC741B7AA231D461D6C89</vt:lpwstr>
  </property>
  <property fmtid="{D5CDD505-2E9C-101B-9397-08002B2CF9AE}" pid="3" name="Order">
    <vt:r8>8500</vt:r8>
  </property>
  <property fmtid="{D5CDD505-2E9C-101B-9397-08002B2CF9AE}" pid="4" name="Type de document standard">
    <vt:lpwstr>Diaporama Formation</vt:lpwstr>
  </property>
  <property fmtid="{D5CDD505-2E9C-101B-9397-08002B2CF9AE}" pid="5" name="Type de document réunion">
    <vt:lpwstr/>
  </property>
  <property fmtid="{D5CDD505-2E9C-101B-9397-08002B2CF9AE}" pid="6" name="Emetteur">
    <vt:lpwstr/>
  </property>
  <property fmtid="{D5CDD505-2E9C-101B-9397-08002B2CF9AE}" pid="7" name="Entrant ou Sortant">
    <vt:lpwstr/>
  </property>
  <property fmtid="{D5CDD505-2E9C-101B-9397-08002B2CF9AE}" pid="8" name="_Source">
    <vt:lpwstr/>
  </property>
  <property fmtid="{D5CDD505-2E9C-101B-9397-08002B2CF9AE}" pid="9" name="Type de réunion">
    <vt:lpwstr/>
  </property>
  <property fmtid="{D5CDD505-2E9C-101B-9397-08002B2CF9AE}" pid="10" name="Lieu de la réunion">
    <vt:lpwstr/>
  </property>
  <property fmtid="{D5CDD505-2E9C-101B-9397-08002B2CF9AE}" pid="11" name="Destinataire">
    <vt:lpwstr/>
  </property>
  <property fmtid="{D5CDD505-2E9C-101B-9397-08002B2CF9AE}" pid="12" name="Type de document">
    <vt:lpwstr/>
  </property>
</Properties>
</file>