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0"/>
  </p:notesMasterIdLst>
  <p:handoutMasterIdLst>
    <p:handoutMasterId r:id="rId41"/>
  </p:handoutMasterIdLst>
  <p:sldIdLst>
    <p:sldId id="303" r:id="rId5"/>
    <p:sldId id="311" r:id="rId6"/>
    <p:sldId id="258" r:id="rId7"/>
    <p:sldId id="326" r:id="rId8"/>
    <p:sldId id="315" r:id="rId9"/>
    <p:sldId id="324" r:id="rId10"/>
    <p:sldId id="316" r:id="rId11"/>
    <p:sldId id="325" r:id="rId12"/>
    <p:sldId id="318" r:id="rId13"/>
    <p:sldId id="319" r:id="rId14"/>
    <p:sldId id="317" r:id="rId15"/>
    <p:sldId id="322" r:id="rId16"/>
    <p:sldId id="352" r:id="rId17"/>
    <p:sldId id="353" r:id="rId18"/>
    <p:sldId id="360" r:id="rId19"/>
    <p:sldId id="355" r:id="rId20"/>
    <p:sldId id="361" r:id="rId21"/>
    <p:sldId id="367" r:id="rId22"/>
    <p:sldId id="356" r:id="rId23"/>
    <p:sldId id="358" r:id="rId24"/>
    <p:sldId id="354" r:id="rId25"/>
    <p:sldId id="265" r:id="rId26"/>
    <p:sldId id="338" r:id="rId27"/>
    <p:sldId id="349" r:id="rId28"/>
    <p:sldId id="365" r:id="rId29"/>
    <p:sldId id="334" r:id="rId30"/>
    <p:sldId id="337" r:id="rId31"/>
    <p:sldId id="339" r:id="rId32"/>
    <p:sldId id="335" r:id="rId33"/>
    <p:sldId id="340" r:id="rId34"/>
    <p:sldId id="336" r:id="rId35"/>
    <p:sldId id="363" r:id="rId36"/>
    <p:sldId id="351" r:id="rId37"/>
    <p:sldId id="366" r:id="rId38"/>
    <p:sldId id="348" r:id="rId39"/>
  </p:sldIdLst>
  <p:sldSz cx="9144000" cy="6858000" type="screen4x3"/>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2B62"/>
    <a:srgbClr val="4A452A"/>
    <a:srgbClr val="FFFFFF"/>
    <a:srgbClr val="08BEB5"/>
    <a:srgbClr val="E2E2E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982" autoAdjust="0"/>
    <p:restoredTop sz="63346" autoAdjust="0"/>
  </p:normalViewPr>
  <p:slideViewPr>
    <p:cSldViewPr>
      <p:cViewPr varScale="1">
        <p:scale>
          <a:sx n="75" d="100"/>
          <a:sy n="75" d="100"/>
        </p:scale>
        <p:origin x="2146" y="43"/>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B5A5736C-90F7-4F98-BC5A-A3583F1249D0}" type="datetimeFigureOut">
              <a:rPr lang="fr-FR" smtClean="0"/>
              <a:t>29/11/2018</a:t>
            </a:fld>
            <a:endParaRPr lang="fr-FR"/>
          </a:p>
        </p:txBody>
      </p:sp>
      <p:sp>
        <p:nvSpPr>
          <p:cNvPr id="4" name="Espace réservé du pied de page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584DB015-CCE4-40A3-95DA-5E576FA95BA7}" type="slidenum">
              <a:rPr lang="fr-FR" smtClean="0"/>
              <a:t>‹N°›</a:t>
            </a:fld>
            <a:endParaRPr lang="fr-FR"/>
          </a:p>
        </p:txBody>
      </p:sp>
    </p:spTree>
    <p:extLst>
      <p:ext uri="{BB962C8B-B14F-4D97-AF65-F5344CB8AC3E}">
        <p14:creationId xmlns:p14="http://schemas.microsoft.com/office/powerpoint/2010/main" val="38630344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B4E76BA6-0ED8-4853-A8F7-4402E2835AAF}" type="datetimeFigureOut">
              <a:rPr lang="fr-FR" smtClean="0"/>
              <a:pPr/>
              <a:t>29/11/2018</a:t>
            </a:fld>
            <a:endParaRPr lang="fr-FR"/>
          </a:p>
        </p:txBody>
      </p:sp>
      <p:sp>
        <p:nvSpPr>
          <p:cNvPr id="4" name="Espace réservé de l'image des diapositives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9717F4E3-A7C2-4C61-BB71-EC48627B2CA6}" type="slidenum">
              <a:rPr lang="fr-FR" smtClean="0"/>
              <a:pPr/>
              <a:t>‹N°›</a:t>
            </a:fld>
            <a:endParaRPr lang="fr-FR"/>
          </a:p>
        </p:txBody>
      </p:sp>
    </p:spTree>
    <p:extLst>
      <p:ext uri="{BB962C8B-B14F-4D97-AF65-F5344CB8AC3E}">
        <p14:creationId xmlns:p14="http://schemas.microsoft.com/office/powerpoint/2010/main" val="28432513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documentation.abes.fr/aideidrefdeveloppeur/index.html#MicroWebIdref2id" TargetMode="External"/><Relationship Id="rId2" Type="http://schemas.openxmlformats.org/officeDocument/2006/relationships/slide" Target="../slides/slide30.xml"/><Relationship Id="rId1" Type="http://schemas.openxmlformats.org/officeDocument/2006/relationships/notesMaster" Target="../notesMasters/notesMaster1.xml"/><Relationship Id="rId6" Type="http://schemas.openxmlformats.org/officeDocument/2006/relationships/hyperlink" Target="https://www.idref.fr/services/idref2isni/227786106" TargetMode="External"/><Relationship Id="rId5" Type="http://schemas.openxmlformats.org/officeDocument/2006/relationships/hyperlink" Target="https://www.idref.fr/services/idref2rnsr/224019953" TargetMode="External"/><Relationship Id="rId4" Type="http://schemas.openxmlformats.org/officeDocument/2006/relationships/hyperlink" Target="https://www.idref.fr/services/idref2wikidata/160601517" TargetMode="Externa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717F4E3-A7C2-4C61-BB71-EC48627B2CA6}" type="slidenum">
              <a:rPr lang="fr-FR" smtClean="0"/>
              <a:pPr/>
              <a:t>1</a:t>
            </a:fld>
            <a:endParaRPr lang="fr-FR"/>
          </a:p>
        </p:txBody>
      </p:sp>
    </p:spTree>
    <p:extLst>
      <p:ext uri="{BB962C8B-B14F-4D97-AF65-F5344CB8AC3E}">
        <p14:creationId xmlns:p14="http://schemas.microsoft.com/office/powerpoint/2010/main" val="18593090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La mise en action des données,</a:t>
            </a:r>
            <a:r>
              <a:rPr lang="fr-FR" baseline="0" dirty="0" smtClean="0"/>
              <a:t> c’est ce qu’IdRef </a:t>
            </a:r>
            <a:r>
              <a:rPr lang="fr-FR" baseline="0" dirty="0" smtClean="0"/>
              <a:t>cherche à concrétiser.</a:t>
            </a:r>
          </a:p>
          <a:p>
            <a:endParaRPr lang="fr-FR" baseline="0" dirty="0" smtClean="0"/>
          </a:p>
          <a:p>
            <a:r>
              <a:rPr lang="fr-FR" baseline="0" dirty="0" smtClean="0"/>
              <a:t>Mais c’est un chemin non linéaire ; d’où l’aspect preuve de concept d’IdRef ou de </a:t>
            </a:r>
            <a:r>
              <a:rPr lang="fr-FR" baseline="0" dirty="0" err="1" smtClean="0"/>
              <a:t>work</a:t>
            </a:r>
            <a:r>
              <a:rPr lang="fr-FR" baseline="0" dirty="0" smtClean="0"/>
              <a:t> in </a:t>
            </a:r>
            <a:r>
              <a:rPr lang="fr-FR" baseline="0" dirty="0" err="1" smtClean="0"/>
              <a:t>progress</a:t>
            </a:r>
            <a:r>
              <a:rPr lang="fr-FR" baseline="0" dirty="0" smtClean="0"/>
              <a:t>.</a:t>
            </a:r>
            <a:endParaRPr lang="fr-FR" baseline="0" dirty="0" smtClean="0"/>
          </a:p>
          <a:p>
            <a:endParaRPr lang="fr-FR" baseline="0" dirty="0" smtClean="0"/>
          </a:p>
          <a:p>
            <a:r>
              <a:rPr lang="fr-FR" baseline="0" dirty="0" smtClean="0"/>
              <a:t>Avec le souci de l’utilité professionnelle.</a:t>
            </a:r>
            <a:endParaRPr lang="fr-FR" dirty="0" smtClean="0"/>
          </a:p>
          <a:p>
            <a:endParaRPr lang="fr-FR" baseline="0" dirty="0" smtClean="0"/>
          </a:p>
          <a:p>
            <a:r>
              <a:rPr lang="fr-FR" baseline="0" dirty="0" smtClean="0"/>
              <a:t>Au passage, n</a:t>
            </a:r>
            <a:r>
              <a:rPr lang="fr-FR" altLang="fr-FR" sz="1200" dirty="0" smtClean="0"/>
              <a:t>ous</a:t>
            </a:r>
            <a:r>
              <a:rPr lang="fr-FR" altLang="fr-FR" sz="1200" dirty="0" smtClean="0"/>
              <a:t>, professionnels de l’information </a:t>
            </a:r>
            <a:r>
              <a:rPr lang="fr-FR" altLang="fr-FR" sz="1200" dirty="0" smtClean="0"/>
              <a:t>devenons progressivement </a:t>
            </a:r>
            <a:r>
              <a:rPr lang="fr-FR" altLang="fr-FR" sz="1200" dirty="0" smtClean="0"/>
              <a:t>des </a:t>
            </a:r>
            <a:r>
              <a:rPr lang="fr-FR" altLang="fr-FR" sz="1200" b="1" dirty="0" smtClean="0"/>
              <a:t>professionnels de la donnée et de ses interactions à différents niveaux du système ouvert et global</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altLang="fr-FR" sz="1200" b="1"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fr-FR" altLang="fr-FR" sz="1200" b="0" dirty="0" smtClean="0"/>
              <a:t>C’est une évolution pour nous comme pour les outils :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altLang="fr-FR" sz="1200" b="0" dirty="0" smtClean="0"/>
              <a:t>l’usager professionne</a:t>
            </a:r>
            <a:r>
              <a:rPr lang="fr-FR" altLang="fr-FR" sz="1200" b="0" baseline="0" dirty="0" smtClean="0"/>
              <a:t>l ne dispose pas encore de l’outillage adapté, optimisé pour cette pratique :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FR" altLang="fr-FR" sz="1200" b="0" baseline="0" dirty="0" smtClean="0"/>
              <a:t>Prochainement un nouveau service, dont il a été question aux JABES, sera ouvert qui permettra de voir et faire des liens de façon plus visuelle, ergonomique et efficiente.</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fr-FR" altLang="fr-FR" sz="1200" b="0" dirty="0" smtClean="0"/>
          </a:p>
          <a:p>
            <a:r>
              <a:rPr lang="fr-FR" baseline="0" dirty="0" smtClean="0"/>
              <a:t>Ce </a:t>
            </a:r>
            <a:r>
              <a:rPr lang="fr-FR" baseline="0" dirty="0" smtClean="0"/>
              <a:t>qui veut dire que :</a:t>
            </a:r>
          </a:p>
          <a:p>
            <a:r>
              <a:rPr lang="fr-FR" baseline="0" dirty="0" smtClean="0"/>
              <a:t>Les identifiants, les liens et leur qualité (structuration et vérité) sont fondamentaux </a:t>
            </a:r>
            <a:r>
              <a:rPr lang="fr-FR" baseline="0" dirty="0" smtClean="0"/>
              <a:t>!</a:t>
            </a:r>
            <a:endParaRPr lang="fr-FR" baseline="0" dirty="0" smtClean="0"/>
          </a:p>
        </p:txBody>
      </p:sp>
      <p:sp>
        <p:nvSpPr>
          <p:cNvPr id="4" name="Espace réservé du numéro de diapositive 3"/>
          <p:cNvSpPr>
            <a:spLocks noGrp="1"/>
          </p:cNvSpPr>
          <p:nvPr>
            <p:ph type="sldNum" sz="quarter" idx="10"/>
          </p:nvPr>
        </p:nvSpPr>
        <p:spPr/>
        <p:txBody>
          <a:bodyPr/>
          <a:lstStyle/>
          <a:p>
            <a:fld id="{9717F4E3-A7C2-4C61-BB71-EC48627B2CA6}" type="slidenum">
              <a:rPr lang="fr-FR" smtClean="0"/>
              <a:pPr/>
              <a:t>12</a:t>
            </a:fld>
            <a:endParaRPr lang="fr-FR"/>
          </a:p>
        </p:txBody>
      </p:sp>
    </p:spTree>
    <p:extLst>
      <p:ext uri="{BB962C8B-B14F-4D97-AF65-F5344CB8AC3E}">
        <p14:creationId xmlns:p14="http://schemas.microsoft.com/office/powerpoint/2010/main" val="31646724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Défense et illustration de ce propos introductif </a:t>
            </a:r>
            <a:r>
              <a:rPr lang="fr-FR" dirty="0" smtClean="0"/>
              <a:t>– </a:t>
            </a:r>
            <a:r>
              <a:rPr lang="fr-FR" baseline="0" dirty="0" smtClean="0"/>
              <a:t>IdRef preuve de concept (idée aussi d’inachèvement)</a:t>
            </a:r>
            <a:endParaRPr lang="fr-FR" dirty="0"/>
          </a:p>
        </p:txBody>
      </p:sp>
      <p:sp>
        <p:nvSpPr>
          <p:cNvPr id="4" name="Espace réservé du numéro de diapositive 3"/>
          <p:cNvSpPr>
            <a:spLocks noGrp="1"/>
          </p:cNvSpPr>
          <p:nvPr>
            <p:ph type="sldNum" sz="quarter" idx="10"/>
          </p:nvPr>
        </p:nvSpPr>
        <p:spPr/>
        <p:txBody>
          <a:bodyPr/>
          <a:lstStyle/>
          <a:p>
            <a:fld id="{9717F4E3-A7C2-4C61-BB71-EC48627B2CA6}" type="slidenum">
              <a:rPr lang="fr-FR" smtClean="0"/>
              <a:pPr/>
              <a:t>13</a:t>
            </a:fld>
            <a:endParaRPr lang="fr-FR"/>
          </a:p>
        </p:txBody>
      </p:sp>
    </p:spTree>
    <p:extLst>
      <p:ext uri="{BB962C8B-B14F-4D97-AF65-F5344CB8AC3E}">
        <p14:creationId xmlns:p14="http://schemas.microsoft.com/office/powerpoint/2010/main" val="16731783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Exposition des</a:t>
            </a:r>
            <a:r>
              <a:rPr lang="fr-FR" baseline="0" dirty="0" smtClean="0"/>
              <a:t> données d’autorité </a:t>
            </a:r>
          </a:p>
          <a:p>
            <a:r>
              <a:rPr lang="fr-FR" baseline="0" dirty="0" smtClean="0"/>
              <a:t>=&gt;+ a</a:t>
            </a:r>
            <a:r>
              <a:rPr lang="fr-FR" dirty="0" smtClean="0"/>
              <a:t>utonomie</a:t>
            </a:r>
            <a:r>
              <a:rPr lang="fr-FR" baseline="0" dirty="0" smtClean="0"/>
              <a:t>, légitimité de ces données</a:t>
            </a:r>
          </a:p>
          <a:p>
            <a:pPr marL="171450" indent="-171450">
              <a:buFont typeface="Symbol" panose="05050102010706020507" pitchFamily="18" charset="2"/>
              <a:buChar char="Þ"/>
            </a:pPr>
            <a:r>
              <a:rPr lang="fr-FR" baseline="0" dirty="0" smtClean="0"/>
              <a:t>+ affirmation et mise à disposition d’un outil de production ayant vocation à l’universalité </a:t>
            </a:r>
          </a:p>
          <a:p>
            <a:pPr marL="171450" indent="-171450">
              <a:buFont typeface="Symbol" panose="05050102010706020507" pitchFamily="18" charset="2"/>
              <a:buChar char="Þ"/>
            </a:pPr>
            <a:r>
              <a:rPr lang="fr-FR" baseline="0" dirty="0" smtClean="0"/>
              <a:t>+ vecteur de la mutualisation de la production de ces données, à commencer par les réseaux Calames et thèses</a:t>
            </a:r>
          </a:p>
          <a:p>
            <a:pPr marL="171450" indent="-171450">
              <a:buFont typeface="Symbol" panose="05050102010706020507" pitchFamily="18" charset="2"/>
              <a:buChar char="Þ"/>
            </a:pPr>
            <a:endParaRPr lang="fr-FR" baseline="0" dirty="0" smtClean="0"/>
          </a:p>
          <a:p>
            <a:pPr marL="171450" marR="0" lvl="0" indent="-171450" algn="l" defTabSz="914400" rtl="0" eaLnBrk="1" fontAlgn="auto" latinLnBrk="0" hangingPunct="1">
              <a:lnSpc>
                <a:spcPct val="100000"/>
              </a:lnSpc>
              <a:spcBef>
                <a:spcPts val="0"/>
              </a:spcBef>
              <a:spcAft>
                <a:spcPts val="0"/>
              </a:spcAft>
              <a:buClrTx/>
              <a:buSzTx/>
              <a:buFont typeface="Symbol" panose="05050102010706020507" pitchFamily="18" charset="2"/>
              <a:buChar char="Þ"/>
              <a:tabLst/>
              <a:defRPr/>
            </a:pPr>
            <a:r>
              <a:rPr lang="fr-FR" baseline="0" dirty="0" smtClean="0"/>
              <a:t>+ autre manière de produire des autorités : par formulaires, avec assistance à la création (pré-remplissage des notices) et à la détection de doublons</a:t>
            </a:r>
          </a:p>
          <a:p>
            <a:pPr marL="171450" indent="-171450">
              <a:buFont typeface="Symbol" panose="05050102010706020507" pitchFamily="18" charset="2"/>
              <a:buChar char="Þ"/>
            </a:pPr>
            <a:endParaRPr lang="fr-FR" baseline="0" dirty="0" smtClean="0"/>
          </a:p>
          <a:p>
            <a:pPr marL="171450" indent="-171450">
              <a:buFont typeface="Symbol" panose="05050102010706020507" pitchFamily="18" charset="2"/>
              <a:buChar char="Þ"/>
            </a:pPr>
            <a:r>
              <a:rPr lang="fr-FR" baseline="0" dirty="0" smtClean="0"/>
              <a:t>+ autre manière de chercher et d’obtenir des résultats de recherche documentaire : partir des autorités, ex des concepts</a:t>
            </a:r>
          </a:p>
          <a:p>
            <a:pPr marL="171450" indent="-171450">
              <a:buFont typeface="Symbol" panose="05050102010706020507" pitchFamily="18" charset="2"/>
              <a:buChar char="Þ"/>
            </a:pPr>
            <a:endParaRPr lang="fr-FR" baseline="0" dirty="0" smtClean="0"/>
          </a:p>
          <a:p>
            <a:pPr marL="171450" indent="-171450">
              <a:buFont typeface="Symbol" panose="05050102010706020507" pitchFamily="18" charset="2"/>
              <a:buChar char="Þ"/>
            </a:pPr>
            <a:r>
              <a:rPr lang="fr-FR" baseline="0" dirty="0" smtClean="0"/>
              <a:t>+ autre manière d’interroger les données </a:t>
            </a:r>
          </a:p>
          <a:p>
            <a:pPr marL="171450" indent="-171450">
              <a:buFont typeface="Symbol" panose="05050102010706020507" pitchFamily="18" charset="2"/>
              <a:buChar char="Þ"/>
            </a:pPr>
            <a:r>
              <a:rPr lang="fr-FR" baseline="0" dirty="0" smtClean="0"/>
              <a:t>+ autre manière de comprendre le catalogage, la production de données bibliographiques</a:t>
            </a:r>
          </a:p>
          <a:p>
            <a:pPr marL="171450" indent="-171450">
              <a:buFont typeface="Symbol" panose="05050102010706020507" pitchFamily="18" charset="2"/>
              <a:buChar char="Þ"/>
            </a:pPr>
            <a:r>
              <a:rPr lang="fr-FR" baseline="0" dirty="0" smtClean="0"/>
              <a:t>+ autre manière d’appréhender le </a:t>
            </a:r>
            <a:r>
              <a:rPr lang="fr-FR" baseline="0" dirty="0" err="1" smtClean="0"/>
              <a:t>Sudoc</a:t>
            </a:r>
            <a:endParaRPr lang="fr-FR" baseline="0" dirty="0" smtClean="0"/>
          </a:p>
          <a:p>
            <a:pPr marL="171450" indent="-171450">
              <a:buFont typeface="Symbol" panose="05050102010706020507" pitchFamily="18" charset="2"/>
              <a:buChar char="Þ"/>
            </a:pPr>
            <a:endParaRPr lang="fr-FR" baseline="0" dirty="0" smtClean="0"/>
          </a:p>
          <a:p>
            <a:pPr marL="171450" indent="-171450">
              <a:buFont typeface="Symbol" panose="05050102010706020507" pitchFamily="18" charset="2"/>
              <a:buChar char="Þ"/>
            </a:pPr>
            <a:endParaRPr lang="fr-FR" baseline="0" dirty="0" smtClean="0"/>
          </a:p>
          <a:p>
            <a:pPr marL="171450" indent="-171450">
              <a:buFont typeface="Symbol" panose="05050102010706020507" pitchFamily="18" charset="2"/>
              <a:buChar char="Þ"/>
            </a:pPr>
            <a:r>
              <a:rPr lang="fr-FR" baseline="0" dirty="0" smtClean="0"/>
              <a:t>Levier technique et stratégique</a:t>
            </a:r>
            <a:endParaRPr lang="fr-FR" dirty="0"/>
          </a:p>
        </p:txBody>
      </p:sp>
      <p:sp>
        <p:nvSpPr>
          <p:cNvPr id="4" name="Espace réservé du numéro de diapositive 3"/>
          <p:cNvSpPr>
            <a:spLocks noGrp="1"/>
          </p:cNvSpPr>
          <p:nvPr>
            <p:ph type="sldNum" sz="quarter" idx="10"/>
          </p:nvPr>
        </p:nvSpPr>
        <p:spPr/>
        <p:txBody>
          <a:bodyPr/>
          <a:lstStyle/>
          <a:p>
            <a:fld id="{9717F4E3-A7C2-4C61-BB71-EC48627B2CA6}" type="slidenum">
              <a:rPr lang="fr-FR" smtClean="0"/>
              <a:pPr/>
              <a:t>14</a:t>
            </a:fld>
            <a:endParaRPr lang="fr-FR"/>
          </a:p>
        </p:txBody>
      </p:sp>
    </p:spTree>
    <p:extLst>
      <p:ext uri="{BB962C8B-B14F-4D97-AF65-F5344CB8AC3E}">
        <p14:creationId xmlns:p14="http://schemas.microsoft.com/office/powerpoint/2010/main" val="31043841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C’est aussi</a:t>
            </a:r>
            <a:r>
              <a:rPr lang="fr-FR" baseline="0" dirty="0" smtClean="0"/>
              <a:t> un éditeur de données ; </a:t>
            </a:r>
          </a:p>
          <a:p>
            <a:r>
              <a:rPr lang="fr-FR" baseline="0" dirty="0" smtClean="0"/>
              <a:t>Un moyen d’accéder à la base en écriture pour modifier, mettre à jour, créer, enrichir, utiliser.</a:t>
            </a:r>
            <a:endParaRPr lang="fr-FR" dirty="0"/>
          </a:p>
        </p:txBody>
      </p:sp>
      <p:sp>
        <p:nvSpPr>
          <p:cNvPr id="4" name="Espace réservé du numéro de diapositive 3"/>
          <p:cNvSpPr>
            <a:spLocks noGrp="1"/>
          </p:cNvSpPr>
          <p:nvPr>
            <p:ph type="sldNum" sz="quarter" idx="10"/>
          </p:nvPr>
        </p:nvSpPr>
        <p:spPr/>
        <p:txBody>
          <a:bodyPr/>
          <a:lstStyle/>
          <a:p>
            <a:fld id="{7969DA75-9866-A74D-90A1-6EC520430085}" type="slidenum">
              <a:rPr lang="fr-FR" smtClean="0"/>
              <a:pPr/>
              <a:t>15</a:t>
            </a:fld>
            <a:endParaRPr lang="fr-FR"/>
          </a:p>
        </p:txBody>
      </p:sp>
    </p:spTree>
    <p:extLst>
      <p:ext uri="{BB962C8B-B14F-4D97-AF65-F5344CB8AC3E}">
        <p14:creationId xmlns:p14="http://schemas.microsoft.com/office/powerpoint/2010/main" val="24330273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b="1" dirty="0" smtClean="0"/>
              <a:t>Avoir accès à la richesse</a:t>
            </a:r>
            <a:r>
              <a:rPr lang="fr-FR" b="1" baseline="0" dirty="0" smtClean="0"/>
              <a:t> des données d’autorité et bibliographiques</a:t>
            </a:r>
          </a:p>
          <a:p>
            <a:endParaRPr lang="fr-FR" baseline="0" dirty="0" smtClean="0"/>
          </a:p>
          <a:p>
            <a:r>
              <a:rPr lang="fr-FR" baseline="0" dirty="0" smtClean="0"/>
              <a:t>Le professionnel : Le Prince (premier) des utilisateurs !</a:t>
            </a:r>
          </a:p>
          <a:p>
            <a:endParaRPr lang="fr-FR" baseline="0" dirty="0" smtClean="0"/>
          </a:p>
          <a:p>
            <a:r>
              <a:rPr lang="fr-FR" baseline="0" dirty="0" smtClean="0"/>
              <a:t>(Mais finalement cela vous est-il vraiment utile ?)</a:t>
            </a:r>
            <a:endParaRPr lang="fr-FR" dirty="0" smtClean="0"/>
          </a:p>
          <a:p>
            <a:endParaRPr lang="fr-FR" dirty="0" smtClean="0"/>
          </a:p>
          <a:p>
            <a:r>
              <a:rPr lang="fr-FR" dirty="0" smtClean="0"/>
              <a:t>=&gt;</a:t>
            </a:r>
            <a:r>
              <a:rPr lang="fr-FR" baseline="0" dirty="0" smtClean="0"/>
              <a:t> c’est un avantage tant pour l’utilisateur lambda que pour le professionnel :</a:t>
            </a:r>
          </a:p>
          <a:p>
            <a:r>
              <a:rPr lang="fr-FR" baseline="0" dirty="0" smtClean="0"/>
              <a:t>Le surcroit de données permet de réduire l’ambiguïté quant à l’identité de la personne que l’on cherche à lier.</a:t>
            </a:r>
          </a:p>
          <a:p>
            <a:r>
              <a:rPr lang="fr-FR" baseline="0" dirty="0" smtClean="0"/>
              <a:t>Il donne plus de certitude et d’assurance quant aux liens tissés.</a:t>
            </a:r>
          </a:p>
          <a:p>
            <a:endParaRPr lang="fr-FR" dirty="0" smtClean="0"/>
          </a:p>
          <a:p>
            <a:endParaRPr lang="fr-FR" dirty="0" smtClean="0"/>
          </a:p>
          <a:p>
            <a:r>
              <a:rPr lang="fr-FR" dirty="0" smtClean="0"/>
              <a:t>On y consulte</a:t>
            </a:r>
            <a:r>
              <a:rPr lang="fr-FR" baseline="0" dirty="0" smtClean="0"/>
              <a:t> des données sous forme de notice</a:t>
            </a:r>
          </a:p>
          <a:p>
            <a:endParaRPr lang="fr-FR" baseline="0" dirty="0" smtClean="0"/>
          </a:p>
          <a:p>
            <a:r>
              <a:rPr lang="fr-FR" baseline="0" dirty="0" smtClean="0"/>
              <a:t>On y voit pas mal de choses </a:t>
            </a:r>
            <a:r>
              <a:rPr lang="fr-FR" baseline="0" dirty="0" smtClean="0"/>
              <a:t>:  Informations </a:t>
            </a:r>
            <a:r>
              <a:rPr lang="fr-FR" baseline="0" dirty="0" smtClean="0"/>
              <a:t>sur la personne par exemple</a:t>
            </a:r>
            <a:r>
              <a:rPr lang="fr-FR" baseline="0" dirty="0" smtClean="0"/>
              <a:t>,  Références </a:t>
            </a:r>
            <a:r>
              <a:rPr lang="fr-FR" baseline="0" dirty="0" smtClean="0"/>
              <a:t>bibliographiques associées </a:t>
            </a:r>
          </a:p>
          <a:p>
            <a:endParaRPr lang="fr-FR" baseline="0" dirty="0" smtClean="0"/>
          </a:p>
          <a:p>
            <a:r>
              <a:rPr lang="fr-FR" baseline="0" dirty="0" smtClean="0"/>
              <a:t>Plusieurs </a:t>
            </a:r>
            <a:r>
              <a:rPr lang="fr-FR" baseline="0" dirty="0" smtClean="0"/>
              <a:t>mécaniques sont à l’œuvre en fonction des catalogues qui flux RSS, qui requêtes moteur d’indexation </a:t>
            </a:r>
            <a:r>
              <a:rPr lang="fr-FR" baseline="0" dirty="0" err="1" smtClean="0"/>
              <a:t>solr</a:t>
            </a:r>
            <a:r>
              <a:rPr lang="fr-FR" baseline="0" dirty="0" smtClean="0"/>
              <a:t>, qui requête API, qui requêtes web services, etc.</a:t>
            </a:r>
          </a:p>
          <a:p>
            <a:endParaRPr lang="fr-FR" baseline="0" dirty="0" smtClean="0"/>
          </a:p>
          <a:p>
            <a:r>
              <a:rPr lang="fr-FR" dirty="0" smtClean="0"/>
              <a:t>Mais</a:t>
            </a:r>
            <a:r>
              <a:rPr lang="fr-FR" baseline="0" dirty="0" smtClean="0"/>
              <a:t> un point commun : le recours aux identifiants, clefs regroupées dans le référentiel ouvert qu’est IdRef </a:t>
            </a:r>
          </a:p>
          <a:p>
            <a:r>
              <a:rPr lang="fr-FR" baseline="0" dirty="0" smtClean="0"/>
              <a:t>et l’utilisation de ces identifiants (par liage ou par alignement) pour opérer les liens internes dans les bases documentaires.</a:t>
            </a:r>
          </a:p>
          <a:p>
            <a:endParaRPr lang="fr-FR" baseline="0" dirty="0" smtClean="0"/>
          </a:p>
          <a:p>
            <a:endParaRPr lang="fr-FR" baseline="0" dirty="0" smtClean="0"/>
          </a:p>
          <a:p>
            <a:endParaRPr lang="fr-FR" baseline="0" dirty="0" smtClean="0"/>
          </a:p>
          <a:p>
            <a:endParaRPr lang="fr-FR" dirty="0"/>
          </a:p>
        </p:txBody>
      </p:sp>
      <p:sp>
        <p:nvSpPr>
          <p:cNvPr id="4" name="Espace réservé du numéro de diapositive 3"/>
          <p:cNvSpPr>
            <a:spLocks noGrp="1"/>
          </p:cNvSpPr>
          <p:nvPr>
            <p:ph type="sldNum" sz="quarter" idx="10"/>
          </p:nvPr>
        </p:nvSpPr>
        <p:spPr/>
        <p:txBody>
          <a:bodyPr/>
          <a:lstStyle/>
          <a:p>
            <a:fld id="{7969DA75-9866-A74D-90A1-6EC520430085}" type="slidenum">
              <a:rPr lang="fr-FR" smtClean="0"/>
              <a:pPr/>
              <a:t>16</a:t>
            </a:fld>
            <a:endParaRPr lang="fr-FR"/>
          </a:p>
        </p:txBody>
      </p:sp>
    </p:spTree>
    <p:extLst>
      <p:ext uri="{BB962C8B-B14F-4D97-AF65-F5344CB8AC3E}">
        <p14:creationId xmlns:p14="http://schemas.microsoft.com/office/powerpoint/2010/main" val="37969833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Pouvoir exposer sous toutes les coutures et</a:t>
            </a:r>
            <a:r>
              <a:rPr lang="fr-FR" baseline="0" dirty="0" smtClean="0"/>
              <a:t> dans tous les environnements</a:t>
            </a:r>
            <a:endParaRPr lang="fr-FR" dirty="0" smtClean="0"/>
          </a:p>
          <a:p>
            <a:endParaRPr lang="fr-FR"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smtClean="0"/>
              <a:t>Page dynamique</a:t>
            </a:r>
            <a:r>
              <a:rPr lang="fr-FR" baseline="0" dirty="0" smtClean="0"/>
              <a:t>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smtClean="0"/>
              <a:t> et</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smtClean="0"/>
              <a:t>Page pérenne </a:t>
            </a:r>
          </a:p>
          <a:p>
            <a:endParaRPr lang="fr-FR" baseline="0" dirty="0" smtClean="0"/>
          </a:p>
          <a:p>
            <a:r>
              <a:rPr lang="fr-FR" baseline="0" dirty="0" smtClean="0"/>
              <a:t>= sortie HTML (</a:t>
            </a:r>
            <a:r>
              <a:rPr lang="fr-FR" baseline="0" dirty="0" err="1" smtClean="0"/>
              <a:t>réfs</a:t>
            </a:r>
            <a:r>
              <a:rPr lang="fr-FR" baseline="0" dirty="0" smtClean="0"/>
              <a:t> ventilées par rôles)</a:t>
            </a:r>
          </a:p>
          <a:p>
            <a:r>
              <a:rPr lang="fr-FR" baseline="0" dirty="0" smtClean="0"/>
              <a:t>+ sortie RDF = propagation sur le web de données (pour les parseur RDF)</a:t>
            </a:r>
          </a:p>
          <a:p>
            <a:r>
              <a:rPr lang="fr-FR" baseline="0" dirty="0" smtClean="0"/>
              <a:t>+ web </a:t>
            </a:r>
            <a:r>
              <a:rPr lang="fr-FR" baseline="0" dirty="0" smtClean="0"/>
              <a:t>service </a:t>
            </a:r>
            <a:r>
              <a:rPr lang="fr-FR" baseline="0" dirty="0" err="1" smtClean="0"/>
              <a:t>bilbio</a:t>
            </a:r>
            <a:r>
              <a:rPr lang="fr-FR" baseline="0" dirty="0" smtClean="0"/>
              <a:t> et </a:t>
            </a:r>
            <a:r>
              <a:rPr lang="fr-FR" baseline="0" dirty="0" err="1" smtClean="0"/>
              <a:t>references</a:t>
            </a:r>
            <a:endParaRPr lang="fr-FR" baseline="0" dirty="0" smtClean="0"/>
          </a:p>
          <a:p>
            <a:endParaRPr lang="fr-FR" baseline="0" dirty="0" smtClean="0"/>
          </a:p>
          <a:p>
            <a:r>
              <a:rPr lang="fr-FR" baseline="0" dirty="0" smtClean="0"/>
              <a:t>La page pérenne  ventile les références bibliographiques par code de fonction.</a:t>
            </a:r>
          </a:p>
          <a:p>
            <a:pPr marL="0" marR="0" lvl="0" indent="0" algn="l" defTabSz="914400" rtl="0" eaLnBrk="1" fontAlgn="auto" latinLnBrk="0" hangingPunct="1">
              <a:lnSpc>
                <a:spcPct val="100000"/>
              </a:lnSpc>
              <a:spcBef>
                <a:spcPts val="0"/>
              </a:spcBef>
              <a:spcAft>
                <a:spcPts val="0"/>
              </a:spcAft>
              <a:buClrTx/>
              <a:buSzTx/>
              <a:buFontTx/>
              <a:buNone/>
              <a:tabLst/>
              <a:defRPr/>
            </a:pPr>
            <a:r>
              <a:rPr lang="fr-FR" baseline="0" dirty="0" smtClean="0"/>
              <a:t>De plus, elle ne reprend pas toutes les données : ni </a:t>
            </a:r>
            <a:r>
              <a:rPr lang="fr-FR" baseline="0" dirty="0" err="1" smtClean="0"/>
              <a:t>cocontributeurs</a:t>
            </a:r>
            <a:r>
              <a:rPr lang="fr-FR" baseline="0" dirty="0" smtClean="0"/>
              <a:t>, ni collectivités associés, ni concepts associés.</a:t>
            </a:r>
          </a:p>
          <a:p>
            <a:pPr marL="0" marR="0" lvl="0" indent="0" algn="l" defTabSz="914400" rtl="0" eaLnBrk="1" fontAlgn="auto" latinLnBrk="0" hangingPunct="1">
              <a:lnSpc>
                <a:spcPct val="100000"/>
              </a:lnSpc>
              <a:spcBef>
                <a:spcPts val="0"/>
              </a:spcBef>
              <a:spcAft>
                <a:spcPts val="0"/>
              </a:spcAft>
              <a:buClrTx/>
              <a:buSzTx/>
              <a:buFontTx/>
              <a:buNone/>
              <a:tabLst/>
              <a:defRPr/>
            </a:pPr>
            <a:r>
              <a:rPr lang="fr-FR" baseline="0" dirty="0" smtClean="0"/>
              <a:t>Elle n’offre pas non plus d’export bibliographique…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baseline="0" dirty="0" smtClean="0"/>
          </a:p>
          <a:p>
            <a:endParaRPr lang="fr-FR" baseline="0" dirty="0" smtClean="0"/>
          </a:p>
          <a:p>
            <a:endParaRPr lang="fr-FR" dirty="0"/>
          </a:p>
        </p:txBody>
      </p:sp>
      <p:sp>
        <p:nvSpPr>
          <p:cNvPr id="4" name="Espace réservé du numéro de diapositive 3"/>
          <p:cNvSpPr>
            <a:spLocks noGrp="1"/>
          </p:cNvSpPr>
          <p:nvPr>
            <p:ph type="sldNum" sz="quarter" idx="10"/>
          </p:nvPr>
        </p:nvSpPr>
        <p:spPr/>
        <p:txBody>
          <a:bodyPr/>
          <a:lstStyle/>
          <a:p>
            <a:fld id="{9717F4E3-A7C2-4C61-BB71-EC48627B2CA6}" type="slidenum">
              <a:rPr lang="fr-FR" smtClean="0"/>
              <a:pPr/>
              <a:t>17</a:t>
            </a:fld>
            <a:endParaRPr lang="fr-FR"/>
          </a:p>
        </p:txBody>
      </p:sp>
    </p:spTree>
    <p:extLst>
      <p:ext uri="{BB962C8B-B14F-4D97-AF65-F5344CB8AC3E}">
        <p14:creationId xmlns:p14="http://schemas.microsoft.com/office/powerpoint/2010/main" val="2105661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Ventilation</a:t>
            </a:r>
            <a:r>
              <a:rPr lang="fr-FR" baseline="0" dirty="0" smtClean="0"/>
              <a:t> des références par rôle ;</a:t>
            </a:r>
          </a:p>
          <a:p>
            <a:endParaRPr lang="fr-FR" baseline="0" dirty="0" smtClean="0"/>
          </a:p>
          <a:p>
            <a:r>
              <a:rPr lang="fr-FR" baseline="0" dirty="0" smtClean="0"/>
              <a:t>Cette page ne reprend pas les enrichissements </a:t>
            </a:r>
            <a:r>
              <a:rPr lang="fr-FR" baseline="0" dirty="0" err="1" smtClean="0"/>
              <a:t>Sudoc</a:t>
            </a:r>
            <a:r>
              <a:rPr lang="fr-FR" baseline="0" dirty="0" smtClean="0"/>
              <a:t>.</a:t>
            </a:r>
          </a:p>
          <a:p>
            <a:endParaRPr lang="fr-FR" baseline="0" dirty="0" smtClean="0"/>
          </a:p>
          <a:p>
            <a:r>
              <a:rPr lang="fr-FR" baseline="0" dirty="0" smtClean="0"/>
              <a:t>Et pour le moment, cette page pérenne ne reprend pas toutes les sources pour les autorités autres que Personnes.</a:t>
            </a:r>
          </a:p>
        </p:txBody>
      </p:sp>
      <p:sp>
        <p:nvSpPr>
          <p:cNvPr id="4" name="Espace réservé du numéro de diapositive 3"/>
          <p:cNvSpPr>
            <a:spLocks noGrp="1"/>
          </p:cNvSpPr>
          <p:nvPr>
            <p:ph type="sldNum" sz="quarter" idx="10"/>
          </p:nvPr>
        </p:nvSpPr>
        <p:spPr/>
        <p:txBody>
          <a:bodyPr/>
          <a:lstStyle/>
          <a:p>
            <a:fld id="{9717F4E3-A7C2-4C61-BB71-EC48627B2CA6}" type="slidenum">
              <a:rPr lang="fr-FR" smtClean="0"/>
              <a:pPr/>
              <a:t>18</a:t>
            </a:fld>
            <a:endParaRPr lang="fr-FR"/>
          </a:p>
        </p:txBody>
      </p:sp>
    </p:spTree>
    <p:extLst>
      <p:ext uri="{BB962C8B-B14F-4D97-AF65-F5344CB8AC3E}">
        <p14:creationId xmlns:p14="http://schemas.microsoft.com/office/powerpoint/2010/main" val="13832031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Progression</a:t>
            </a:r>
            <a:r>
              <a:rPr lang="fr-FR" baseline="0" dirty="0" smtClean="0"/>
              <a:t> :</a:t>
            </a:r>
          </a:p>
          <a:p>
            <a:endParaRPr lang="fr-FR" baseline="0" dirty="0" smtClean="0"/>
          </a:p>
          <a:p>
            <a:r>
              <a:rPr lang="fr-FR" baseline="0" dirty="0" smtClean="0"/>
              <a:t>De </a:t>
            </a:r>
            <a:r>
              <a:rPr lang="fr-FR" baseline="0" dirty="0" smtClean="0"/>
              <a:t>fichier d’autorités du </a:t>
            </a:r>
            <a:r>
              <a:rPr lang="fr-FR" baseline="0" dirty="0" err="1" smtClean="0"/>
              <a:t>Sudoc</a:t>
            </a:r>
            <a:r>
              <a:rPr lang="fr-FR" baseline="0" dirty="0" smtClean="0"/>
              <a:t>, les données d’autorité sont continuellement enrichies depuis 20 ans.</a:t>
            </a:r>
          </a:p>
          <a:p>
            <a:endParaRPr lang="fr-FR" baseline="0" dirty="0" smtClean="0"/>
          </a:p>
          <a:p>
            <a:r>
              <a:rPr lang="fr-FR" baseline="0" dirty="0" smtClean="0"/>
              <a:t>Depuis 2010, le projet IdRef s’enrichit des autorités de Calames, puis STAR, STEP et thèses.fr</a:t>
            </a:r>
          </a:p>
          <a:p>
            <a:endParaRPr lang="fr-FR" baseline="0" dirty="0" smtClean="0"/>
          </a:p>
          <a:p>
            <a:r>
              <a:rPr lang="fr-FR" baseline="0" dirty="0" smtClean="0"/>
              <a:t>Cela a passé par le développement d’une technologie full web dédiée nativement à l’interconnexion : qu’une application serve à produire des métadonnées ou à les exposer, elle peut s’interfacer à IdRef.</a:t>
            </a:r>
          </a:p>
          <a:p>
            <a:endParaRPr lang="fr-FR" baseline="0" dirty="0" smtClean="0"/>
          </a:p>
          <a:p>
            <a:r>
              <a:rPr lang="fr-FR" baseline="0" dirty="0" smtClean="0"/>
              <a:t>IdRef est donc à la fois les données et le véhicule qui permet le partage de ces données avec des bases bibliographiques diversifiées : archives et manuscrits, écrits académiques, etc. ;  et ce malgré des formats, des modèles de données eux aussi diversifiés.</a:t>
            </a:r>
          </a:p>
          <a:p>
            <a:endParaRPr lang="fr-FR" baseline="0"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fr-FR" baseline="0" dirty="0" smtClean="0"/>
              <a:t>Avec la technologie web utilisée, la dimension « Web de données » a d’emblée fait partie intégrante du projet : structuration des autorités et leur diffusion sont des choix initiaux.</a:t>
            </a:r>
          </a:p>
          <a:p>
            <a:endParaRPr lang="fr-FR" baseline="0" dirty="0" smtClean="0"/>
          </a:p>
          <a:p>
            <a:endParaRPr lang="fr-FR" dirty="0"/>
          </a:p>
        </p:txBody>
      </p:sp>
      <p:sp>
        <p:nvSpPr>
          <p:cNvPr id="4" name="Espace réservé du numéro de diapositive 3"/>
          <p:cNvSpPr>
            <a:spLocks noGrp="1"/>
          </p:cNvSpPr>
          <p:nvPr>
            <p:ph type="sldNum" sz="quarter" idx="10"/>
          </p:nvPr>
        </p:nvSpPr>
        <p:spPr/>
        <p:txBody>
          <a:bodyPr/>
          <a:lstStyle/>
          <a:p>
            <a:fld id="{7969DA75-9866-A74D-90A1-6EC520430085}" type="slidenum">
              <a:rPr lang="fr-FR" smtClean="0"/>
              <a:pPr/>
              <a:t>19</a:t>
            </a:fld>
            <a:endParaRPr lang="fr-FR"/>
          </a:p>
        </p:txBody>
      </p:sp>
    </p:spTree>
    <p:extLst>
      <p:ext uri="{BB962C8B-B14F-4D97-AF65-F5344CB8AC3E}">
        <p14:creationId xmlns:p14="http://schemas.microsoft.com/office/powerpoint/2010/main" val="26449387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baseline="0" dirty="0" smtClean="0"/>
              <a:t>Les référentiels sont là pour mettre un peu d’ordre. </a:t>
            </a:r>
          </a:p>
          <a:p>
            <a:endParaRPr lang="fr-FR" baseline="0" dirty="0" smtClean="0"/>
          </a:p>
          <a:p>
            <a:r>
              <a:rPr lang="fr-FR" baseline="0" dirty="0" smtClean="0"/>
              <a:t>IdRef Sudoc </a:t>
            </a:r>
            <a:r>
              <a:rPr lang="fr-FR" baseline="0" dirty="0" err="1" smtClean="0"/>
              <a:t>theses</a:t>
            </a:r>
            <a:r>
              <a:rPr lang="fr-FR" baseline="0" dirty="0" smtClean="0"/>
              <a:t> Calames</a:t>
            </a:r>
          </a:p>
          <a:p>
            <a:r>
              <a:rPr lang="fr-FR" baseline="0" dirty="0" smtClean="0"/>
              <a:t>IdRef étant lui-même aligné avec d’autres référentiels</a:t>
            </a:r>
          </a:p>
          <a:p>
            <a:endParaRPr lang="fr-FR" baseline="0" dirty="0" smtClean="0"/>
          </a:p>
          <a:p>
            <a:r>
              <a:rPr lang="fr-FR" baseline="0" dirty="0" smtClean="0"/>
              <a:t>Rapide aperçu des partenaires d’IdRef</a:t>
            </a:r>
          </a:p>
          <a:p>
            <a:r>
              <a:rPr lang="fr-FR" baseline="0" dirty="0" smtClean="0"/>
              <a:t>des archives ouvertes ou institutionnelles</a:t>
            </a:r>
          </a:p>
          <a:p>
            <a:r>
              <a:rPr lang="fr-FR" baseline="0" dirty="0" smtClean="0"/>
              <a:t>des outils de gestion de la recherche</a:t>
            </a:r>
          </a:p>
          <a:p>
            <a:r>
              <a:rPr lang="fr-FR" baseline="0" dirty="0" smtClean="0"/>
              <a:t>des outils de gestion des ressources pédagogiques</a:t>
            </a:r>
          </a:p>
          <a:p>
            <a:r>
              <a:rPr lang="fr-FR" baseline="0" dirty="0" smtClean="0"/>
              <a:t>des outils de gestion doctorale</a:t>
            </a:r>
          </a:p>
          <a:p>
            <a:r>
              <a:rPr lang="fr-FR" baseline="0" dirty="0" smtClean="0"/>
              <a:t>des jeux de données ouverts</a:t>
            </a:r>
          </a:p>
          <a:p>
            <a:r>
              <a:rPr lang="fr-FR" baseline="0" dirty="0" smtClean="0"/>
              <a:t>des gisements documentaires divers et variés</a:t>
            </a:r>
          </a:p>
          <a:p>
            <a:r>
              <a:rPr lang="fr-FR" baseline="0" dirty="0" smtClean="0"/>
              <a:t>des portails de valorisation disciplinaires</a:t>
            </a:r>
          </a:p>
          <a:p>
            <a:r>
              <a:rPr lang="fr-FR" baseline="0" dirty="0" smtClean="0"/>
              <a:t>Cette liste est non exhaustive</a:t>
            </a:r>
          </a:p>
          <a:p>
            <a:endParaRPr lang="fr-FR" baseline="0" dirty="0" smtClean="0"/>
          </a:p>
          <a:p>
            <a:r>
              <a:rPr lang="fr-FR" baseline="0" dirty="0" smtClean="0"/>
              <a:t>Ces partenaires utilisent IdRef comme fournisseur d’identifiant, en plus ou à la place d’un id local.</a:t>
            </a:r>
          </a:p>
          <a:p>
            <a:r>
              <a:rPr lang="fr-FR" baseline="0" dirty="0" smtClean="0"/>
              <a:t>L’alignement. A minima l’alignement consiste à dire tel id = tel id d’une autre base. A noter qu’on détecte toujours des erreurs (doublons, identité mêlée) dans l’une des deux bases, généralement dans les deux, à l’occasion des alignements. On fiabilise les données.</a:t>
            </a:r>
          </a:p>
          <a:p>
            <a:r>
              <a:rPr lang="fr-FR" baseline="0" dirty="0" smtClean="0"/>
              <a:t>Les enrichissements. Faire ces alignements est souvent l’occasion d’enrichir les données de part et d’autre. L’enrichissement minimal c’est le stockage dans chaque base de l’identifiant de l’autre. Mais ces enrichissements peuvent être plus ambitieux (du point de vue d’IdRef, ajout d’information d’affiliation…)</a:t>
            </a:r>
          </a:p>
          <a:p>
            <a:endParaRPr lang="fr-FR" dirty="0"/>
          </a:p>
        </p:txBody>
      </p:sp>
      <p:sp>
        <p:nvSpPr>
          <p:cNvPr id="4" name="Espace réservé du numéro de diapositive 3"/>
          <p:cNvSpPr>
            <a:spLocks noGrp="1"/>
          </p:cNvSpPr>
          <p:nvPr>
            <p:ph type="sldNum" sz="quarter" idx="10"/>
          </p:nvPr>
        </p:nvSpPr>
        <p:spPr/>
        <p:txBody>
          <a:bodyPr/>
          <a:lstStyle/>
          <a:p>
            <a:fld id="{7969DA75-9866-A74D-90A1-6EC520430085}" type="slidenum">
              <a:rPr lang="fr-FR" smtClean="0"/>
              <a:pPr/>
              <a:t>20</a:t>
            </a:fld>
            <a:endParaRPr lang="fr-FR"/>
          </a:p>
        </p:txBody>
      </p:sp>
    </p:spTree>
    <p:extLst>
      <p:ext uri="{BB962C8B-B14F-4D97-AF65-F5344CB8AC3E}">
        <p14:creationId xmlns:p14="http://schemas.microsoft.com/office/powerpoint/2010/main" val="27936769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IdRef c’est une </a:t>
            </a:r>
            <a:r>
              <a:rPr lang="fr-FR" dirty="0" smtClean="0"/>
              <a:t>palette destinée à mettre en action</a:t>
            </a:r>
            <a:r>
              <a:rPr lang="fr-FR" baseline="0" dirty="0" smtClean="0"/>
              <a:t> les données !</a:t>
            </a:r>
          </a:p>
          <a:p>
            <a:endParaRPr lang="fr-FR" dirty="0" smtClean="0"/>
          </a:p>
          <a:p>
            <a:r>
              <a:rPr lang="fr-FR" baseline="0" dirty="0" smtClean="0"/>
              <a:t>une base de données d’autorité doté d’un identifiant</a:t>
            </a:r>
          </a:p>
          <a:p>
            <a:r>
              <a:rPr lang="fr-FR" baseline="0" dirty="0" smtClean="0"/>
              <a:t>données produites dans une interface web accessible sur authentification, produite de manière partagé, historiquement par les catalogueurs du Sudoc mais depuis 10 ans maintenant pour gérer d’autres gisements documentaires que le catalogue </a:t>
            </a:r>
            <a:r>
              <a:rPr lang="fr-FR" baseline="0" dirty="0" err="1" smtClean="0"/>
              <a:t>Sudoc</a:t>
            </a:r>
            <a:r>
              <a:rPr lang="fr-FR" baseline="0" dirty="0" smtClean="0"/>
              <a:t> </a:t>
            </a:r>
          </a:p>
          <a:p>
            <a:r>
              <a:rPr lang="fr-FR" baseline="0" dirty="0" smtClean="0"/>
              <a:t>et c’est enfin des outils de contrôle qualité à disposition des producteurs de données : AlgoLiens, AlgoDoublons</a:t>
            </a:r>
          </a:p>
          <a:p>
            <a:r>
              <a:rPr lang="fr-FR" baseline="0" dirty="0" smtClean="0"/>
              <a:t>IdRef c’est aussi bien sûr une interface web de consultation, de  valorisation, avec une très bonne indexation par les moteurs de recherche classiques et aussi des </a:t>
            </a:r>
            <a:r>
              <a:rPr lang="fr-FR" baseline="0" dirty="0" err="1" smtClean="0"/>
              <a:t>webservices</a:t>
            </a:r>
            <a:r>
              <a:rPr lang="fr-FR" baseline="0" dirty="0" smtClean="0"/>
              <a:t> d’exposition des données</a:t>
            </a:r>
          </a:p>
          <a:p>
            <a:r>
              <a:rPr lang="fr-FR" baseline="0" dirty="0" smtClean="0"/>
              <a:t>Un entrepôt OAI-PMH,</a:t>
            </a:r>
          </a:p>
          <a:p>
            <a:r>
              <a:rPr lang="fr-FR" baseline="0" dirty="0" smtClean="0"/>
              <a:t>Un entrepôt RDF</a:t>
            </a:r>
          </a:p>
          <a:p>
            <a:r>
              <a:rPr lang="fr-FR" baseline="0" dirty="0" smtClean="0"/>
              <a:t>enfin, depuis 18 mois environ IdRef exploite un programme d’alignement de données, limité pour le moment aux seules personnes, ce qui nous permet de fournir des identifiants de personnes à qui nous le demande, par exemple </a:t>
            </a:r>
            <a:r>
              <a:rPr lang="fr-FR" baseline="0" dirty="0" err="1" smtClean="0"/>
              <a:t>ScanR</a:t>
            </a:r>
            <a:r>
              <a:rPr lang="fr-FR" baseline="0" dirty="0" smtClean="0"/>
              <a:t> ou </a:t>
            </a:r>
            <a:r>
              <a:rPr lang="fr-FR" baseline="0" dirty="0" err="1" smtClean="0"/>
              <a:t>Conditor</a:t>
            </a:r>
            <a:endParaRPr lang="fr-FR" baseline="0" dirty="0" smtClean="0"/>
          </a:p>
          <a:p>
            <a:endParaRPr lang="fr-FR" baseline="0" dirty="0" smtClean="0"/>
          </a:p>
          <a:p>
            <a:r>
              <a:rPr lang="fr-FR" baseline="0" dirty="0" smtClean="0"/>
              <a:t>Palette à enrichir en fonction de vos besoins </a:t>
            </a:r>
          </a:p>
          <a:p>
            <a:endParaRPr lang="fr-FR" baseline="0" dirty="0" smtClean="0"/>
          </a:p>
          <a:p>
            <a:r>
              <a:rPr lang="fr-FR" baseline="0" dirty="0" smtClean="0"/>
              <a:t>Ex: Paprika</a:t>
            </a:r>
          </a:p>
          <a:p>
            <a:endParaRPr lang="fr-FR" baseline="0" dirty="0" smtClean="0"/>
          </a:p>
          <a:p>
            <a:endParaRPr lang="fr-FR" dirty="0" smtClean="0"/>
          </a:p>
        </p:txBody>
      </p:sp>
      <p:sp>
        <p:nvSpPr>
          <p:cNvPr id="4" name="Espace réservé du numéro de diapositive 3"/>
          <p:cNvSpPr>
            <a:spLocks noGrp="1"/>
          </p:cNvSpPr>
          <p:nvPr>
            <p:ph type="sldNum" sz="quarter" idx="10"/>
          </p:nvPr>
        </p:nvSpPr>
        <p:spPr/>
        <p:txBody>
          <a:bodyPr/>
          <a:lstStyle/>
          <a:p>
            <a:fld id="{7969DA75-9866-A74D-90A1-6EC520430085}" type="slidenum">
              <a:rPr lang="fr-FR" smtClean="0"/>
              <a:pPr/>
              <a:t>21</a:t>
            </a:fld>
            <a:endParaRPr lang="fr-FR"/>
          </a:p>
        </p:txBody>
      </p:sp>
    </p:spTree>
    <p:extLst>
      <p:ext uri="{BB962C8B-B14F-4D97-AF65-F5344CB8AC3E}">
        <p14:creationId xmlns:p14="http://schemas.microsoft.com/office/powerpoint/2010/main" val="36347138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IdRef peut-être ou peut-être pas </a:t>
            </a:r>
            <a:r>
              <a:rPr lang="fr-FR" dirty="0" smtClean="0"/>
              <a:t>;</a:t>
            </a:r>
          </a:p>
          <a:p>
            <a:endParaRPr lang="fr-FR" dirty="0" smtClean="0"/>
          </a:p>
          <a:p>
            <a:r>
              <a:rPr lang="fr-FR" dirty="0" smtClean="0"/>
              <a:t>Tout produit/application a un cycle de vie, </a:t>
            </a:r>
            <a:r>
              <a:rPr lang="fr-FR" dirty="0" err="1" smtClean="0"/>
              <a:t>WinIBW</a:t>
            </a:r>
            <a:r>
              <a:rPr lang="fr-FR" baseline="0" dirty="0" smtClean="0"/>
              <a:t> ne sera pas éternel ;  </a:t>
            </a:r>
          </a:p>
          <a:p>
            <a:r>
              <a:rPr lang="fr-FR" baseline="0" dirty="0" smtClean="0"/>
              <a:t>Les activités professionnelles sont variées et évoluent, se spécialisent, les applications doivent s’y adapter et de nouveaux outils voient le jour.</a:t>
            </a:r>
          </a:p>
          <a:p>
            <a:endParaRPr lang="fr-FR" dirty="0" smtClean="0"/>
          </a:p>
          <a:p>
            <a:r>
              <a:rPr lang="fr-FR" dirty="0" smtClean="0"/>
              <a:t>Vos réactions, vos questionnements, comme exprimés sur la</a:t>
            </a:r>
            <a:r>
              <a:rPr lang="fr-FR" baseline="0" dirty="0" smtClean="0"/>
              <a:t> liste concernant « la bonne » audience de ce </a:t>
            </a:r>
            <a:r>
              <a:rPr lang="fr-FR" baseline="0" dirty="0" err="1" smtClean="0"/>
              <a:t>Jecours</a:t>
            </a:r>
            <a:r>
              <a:rPr lang="fr-FR" baseline="0" dirty="0" smtClean="0"/>
              <a:t>, sont des retours précieux</a:t>
            </a:r>
            <a:endParaRPr lang="fr-FR" dirty="0"/>
          </a:p>
        </p:txBody>
      </p:sp>
      <p:sp>
        <p:nvSpPr>
          <p:cNvPr id="4" name="Espace réservé du numéro de diapositive 3"/>
          <p:cNvSpPr>
            <a:spLocks noGrp="1"/>
          </p:cNvSpPr>
          <p:nvPr>
            <p:ph type="sldNum" sz="quarter" idx="10"/>
          </p:nvPr>
        </p:nvSpPr>
        <p:spPr/>
        <p:txBody>
          <a:bodyPr/>
          <a:lstStyle/>
          <a:p>
            <a:fld id="{9717F4E3-A7C2-4C61-BB71-EC48627B2CA6}" type="slidenum">
              <a:rPr lang="fr-FR" smtClean="0"/>
              <a:pPr/>
              <a:t>2</a:t>
            </a:fld>
            <a:endParaRPr lang="fr-FR"/>
          </a:p>
        </p:txBody>
      </p:sp>
    </p:spTree>
    <p:extLst>
      <p:ext uri="{BB962C8B-B14F-4D97-AF65-F5344CB8AC3E}">
        <p14:creationId xmlns:p14="http://schemas.microsoft.com/office/powerpoint/2010/main" val="31307597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C’est</a:t>
            </a:r>
            <a:r>
              <a:rPr lang="fr-FR" baseline="0" dirty="0" smtClean="0"/>
              <a:t> dans ce contexte et dans cet environnement qu’interviennent alors les nouveaux enrichissements documentaires d’</a:t>
            </a:r>
            <a:r>
              <a:rPr lang="fr-FR" baseline="0" dirty="0" err="1" smtClean="0"/>
              <a:t>IdRef</a:t>
            </a:r>
            <a:endParaRPr lang="fr-FR" baseline="0" dirty="0" smtClean="0"/>
          </a:p>
          <a:p>
            <a:endParaRPr lang="fr-FR" baseline="0" dirty="0" smtClean="0"/>
          </a:p>
          <a:p>
            <a:endParaRPr lang="fr-FR" dirty="0"/>
          </a:p>
        </p:txBody>
      </p:sp>
      <p:sp>
        <p:nvSpPr>
          <p:cNvPr id="4" name="Espace réservé du numéro de diapositive 3"/>
          <p:cNvSpPr>
            <a:spLocks noGrp="1"/>
          </p:cNvSpPr>
          <p:nvPr>
            <p:ph type="sldNum" sz="quarter" idx="10"/>
          </p:nvPr>
        </p:nvSpPr>
        <p:spPr/>
        <p:txBody>
          <a:bodyPr/>
          <a:lstStyle/>
          <a:p>
            <a:fld id="{9717F4E3-A7C2-4C61-BB71-EC48627B2CA6}" type="slidenum">
              <a:rPr lang="fr-FR" smtClean="0"/>
              <a:pPr/>
              <a:t>22</a:t>
            </a:fld>
            <a:endParaRPr lang="fr-FR"/>
          </a:p>
        </p:txBody>
      </p:sp>
    </p:spTree>
    <p:extLst>
      <p:ext uri="{BB962C8B-B14F-4D97-AF65-F5344CB8AC3E}">
        <p14:creationId xmlns:p14="http://schemas.microsoft.com/office/powerpoint/2010/main" val="15461637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Ajouts aux enrichissements précédemment mis en place :</a:t>
            </a:r>
          </a:p>
          <a:p>
            <a:pPr lvl="1"/>
            <a:r>
              <a:rPr lang="fr-FR" dirty="0" smtClean="0"/>
              <a:t>« Co-contributeurs </a:t>
            </a:r>
            <a:r>
              <a:rPr lang="fr-FR" dirty="0" err="1" smtClean="0"/>
              <a:t>Sudoc</a:t>
            </a:r>
            <a:r>
              <a:rPr lang="fr-FR" dirty="0" smtClean="0"/>
              <a:t> » : amélioré pour réduire le bruit via l’ajout d’un filtre sur les codes de fonction (auteur et directeur de thèse) </a:t>
            </a:r>
          </a:p>
          <a:p>
            <a:pPr lvl="1"/>
            <a:r>
              <a:rPr lang="fr-FR" dirty="0" smtClean="0"/>
              <a:t>Ressources </a:t>
            </a:r>
            <a:r>
              <a:rPr lang="fr-FR" dirty="0" err="1" smtClean="0"/>
              <a:t>Sudoc</a:t>
            </a:r>
            <a:r>
              <a:rPr lang="fr-FR" dirty="0" smtClean="0"/>
              <a:t>…</a:t>
            </a:r>
          </a:p>
          <a:p>
            <a:endParaRPr lang="fr-FR" dirty="0"/>
          </a:p>
        </p:txBody>
      </p:sp>
      <p:sp>
        <p:nvSpPr>
          <p:cNvPr id="4" name="Espace réservé du numéro de diapositive 3"/>
          <p:cNvSpPr>
            <a:spLocks noGrp="1"/>
          </p:cNvSpPr>
          <p:nvPr>
            <p:ph type="sldNum" sz="quarter" idx="10"/>
          </p:nvPr>
        </p:nvSpPr>
        <p:spPr/>
        <p:txBody>
          <a:bodyPr/>
          <a:lstStyle/>
          <a:p>
            <a:fld id="{9717F4E3-A7C2-4C61-BB71-EC48627B2CA6}" type="slidenum">
              <a:rPr lang="fr-FR" smtClean="0"/>
              <a:pPr/>
              <a:t>23</a:t>
            </a:fld>
            <a:endParaRPr lang="fr-FR"/>
          </a:p>
        </p:txBody>
      </p:sp>
    </p:spTree>
    <p:extLst>
      <p:ext uri="{BB962C8B-B14F-4D97-AF65-F5344CB8AC3E}">
        <p14:creationId xmlns:p14="http://schemas.microsoft.com/office/powerpoint/2010/main" val="23285578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Ressources Calames pour tous les types d’autorité</a:t>
            </a:r>
          </a:p>
          <a:p>
            <a:r>
              <a:rPr lang="fr-FR" dirty="0" smtClean="0"/>
              <a:t>Ressources</a:t>
            </a:r>
            <a:r>
              <a:rPr lang="fr-FR" baseline="0" dirty="0" smtClean="0"/>
              <a:t> theses.fr pour tous les types d’autorité</a:t>
            </a:r>
          </a:p>
          <a:p>
            <a:r>
              <a:rPr lang="fr-FR" baseline="0" dirty="0" smtClean="0"/>
              <a:t>Ressources Persée</a:t>
            </a:r>
            <a:endParaRPr lang="fr-FR" dirty="0"/>
          </a:p>
        </p:txBody>
      </p:sp>
      <p:sp>
        <p:nvSpPr>
          <p:cNvPr id="4" name="Espace réservé du numéro de diapositive 3"/>
          <p:cNvSpPr>
            <a:spLocks noGrp="1"/>
          </p:cNvSpPr>
          <p:nvPr>
            <p:ph type="sldNum" sz="quarter" idx="10"/>
          </p:nvPr>
        </p:nvSpPr>
        <p:spPr/>
        <p:txBody>
          <a:bodyPr/>
          <a:lstStyle/>
          <a:p>
            <a:fld id="{9717F4E3-A7C2-4C61-BB71-EC48627B2CA6}" type="slidenum">
              <a:rPr lang="fr-FR" smtClean="0"/>
              <a:pPr/>
              <a:t>24</a:t>
            </a:fld>
            <a:endParaRPr lang="fr-FR"/>
          </a:p>
        </p:txBody>
      </p:sp>
    </p:spTree>
    <p:extLst>
      <p:ext uri="{BB962C8B-B14F-4D97-AF65-F5344CB8AC3E}">
        <p14:creationId xmlns:p14="http://schemas.microsoft.com/office/powerpoint/2010/main" val="15570372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Equivalent dans HAL pour les Structures</a:t>
            </a:r>
            <a:endParaRPr lang="fr-FR" dirty="0"/>
          </a:p>
        </p:txBody>
      </p:sp>
      <p:sp>
        <p:nvSpPr>
          <p:cNvPr id="4" name="Espace réservé du numéro de diapositive 3"/>
          <p:cNvSpPr>
            <a:spLocks noGrp="1"/>
          </p:cNvSpPr>
          <p:nvPr>
            <p:ph type="sldNum" sz="quarter" idx="10"/>
          </p:nvPr>
        </p:nvSpPr>
        <p:spPr/>
        <p:txBody>
          <a:bodyPr/>
          <a:lstStyle/>
          <a:p>
            <a:fld id="{9717F4E3-A7C2-4C61-BB71-EC48627B2CA6}" type="slidenum">
              <a:rPr lang="fr-FR" smtClean="0"/>
              <a:pPr/>
              <a:t>25</a:t>
            </a:fld>
            <a:endParaRPr lang="fr-FR"/>
          </a:p>
        </p:txBody>
      </p:sp>
    </p:spTree>
    <p:extLst>
      <p:ext uri="{BB962C8B-B14F-4D97-AF65-F5344CB8AC3E}">
        <p14:creationId xmlns:p14="http://schemas.microsoft.com/office/powerpoint/2010/main" val="17532294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kern="1200" dirty="0" smtClean="0">
                <a:solidFill>
                  <a:schemeClr val="tx1"/>
                </a:solidFill>
                <a:effectLst/>
                <a:latin typeface="+mn-lt"/>
                <a:ea typeface="+mn-ea"/>
                <a:cs typeface="+mn-cs"/>
              </a:rPr>
              <a:t>Autorités personnes physiques : nouvel encart « Collectivités associées dans le </a:t>
            </a:r>
            <a:r>
              <a:rPr lang="fr-FR" sz="1200" b="1" kern="1200" dirty="0" err="1" smtClean="0">
                <a:solidFill>
                  <a:schemeClr val="tx1"/>
                </a:solidFill>
                <a:effectLst/>
                <a:latin typeface="+mn-lt"/>
                <a:ea typeface="+mn-ea"/>
                <a:cs typeface="+mn-cs"/>
              </a:rPr>
              <a:t>Sudoc</a:t>
            </a:r>
            <a:r>
              <a:rPr lang="fr-FR" sz="1200" b="1" kern="1200" dirty="0" smtClean="0">
                <a:solidFill>
                  <a:schemeClr val="tx1"/>
                </a:solidFill>
                <a:effectLst/>
                <a:latin typeface="+mn-lt"/>
                <a:ea typeface="+mn-ea"/>
                <a:cs typeface="+mn-cs"/>
              </a:rPr>
              <a:t> »</a:t>
            </a:r>
            <a:endParaRPr lang="fr-FR"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smtClean="0"/>
              <a:t>Les collectivités des documents </a:t>
            </a:r>
            <a:r>
              <a:rPr lang="fr-FR" dirty="0" err="1" smtClean="0"/>
              <a:t>Sudoc</a:t>
            </a:r>
            <a:r>
              <a:rPr lang="fr-FR" dirty="0" smtClean="0"/>
              <a:t> associés à la personne en fonction de deux rôles (auteur et directeur de thèse) sont affichées à la volée dans la page dynamique (après la recherche). Un filtre est appliqué pour exclure les congrès. Les collectivités distinctes sont comptées. L’information est datée et classée du plus récent au plus ancien. Les PPN des notices de collectivité sont affichés et cliquables.</a:t>
            </a:r>
            <a:br>
              <a:rPr lang="fr-FR" dirty="0" smtClean="0"/>
            </a:br>
            <a:r>
              <a:rPr lang="fr-FR" dirty="0" smtClean="0"/>
              <a:t>Cet encart est particulièrement utile pour mesurer la proximité d'un enseignant-chercheur et d'un organisme.</a:t>
            </a:r>
            <a:br>
              <a:rPr lang="fr-FR" dirty="0" smtClean="0"/>
            </a:br>
            <a:r>
              <a:rPr lang="fr-FR" dirty="0" smtClean="0"/>
              <a:t/>
            </a:r>
            <a:br>
              <a:rPr lang="fr-FR" dirty="0" smtClean="0"/>
            </a:br>
            <a:endParaRPr lang="fr-FR"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smtClean="0"/>
              <a:t>Exploitation du</a:t>
            </a:r>
            <a:r>
              <a:rPr lang="fr-FR" baseline="0" dirty="0" smtClean="0"/>
              <a:t> </a:t>
            </a:r>
            <a:r>
              <a:rPr lang="fr-FR" baseline="0" dirty="0" err="1" smtClean="0"/>
              <a:t>Sudoc</a:t>
            </a:r>
            <a:r>
              <a:rPr lang="fr-FR" baseline="0" dirty="0" smtClean="0"/>
              <a:t> et des liens !</a:t>
            </a:r>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9717F4E3-A7C2-4C61-BB71-EC48627B2CA6}" type="slidenum">
              <a:rPr lang="fr-FR" smtClean="0"/>
              <a:pPr/>
              <a:t>26</a:t>
            </a:fld>
            <a:endParaRPr lang="fr-FR"/>
          </a:p>
        </p:txBody>
      </p:sp>
    </p:spTree>
    <p:extLst>
      <p:ext uri="{BB962C8B-B14F-4D97-AF65-F5344CB8AC3E}">
        <p14:creationId xmlns:p14="http://schemas.microsoft.com/office/powerpoint/2010/main" val="8465323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b="1" kern="1200" dirty="0" smtClean="0">
                <a:solidFill>
                  <a:schemeClr val="tx1"/>
                </a:solidFill>
                <a:effectLst/>
                <a:latin typeface="+mn-lt"/>
                <a:ea typeface="+mn-ea"/>
                <a:cs typeface="+mn-cs"/>
              </a:rPr>
              <a:t>Autorités personnes physiques : nouvel encart « Concepts Rameau associés dans le </a:t>
            </a:r>
            <a:r>
              <a:rPr lang="fr-FR" sz="1200" b="1" kern="1200" dirty="0" err="1" smtClean="0">
                <a:solidFill>
                  <a:schemeClr val="tx1"/>
                </a:solidFill>
                <a:effectLst/>
                <a:latin typeface="+mn-lt"/>
                <a:ea typeface="+mn-ea"/>
                <a:cs typeface="+mn-cs"/>
              </a:rPr>
              <a:t>Sudoc</a:t>
            </a:r>
            <a:r>
              <a:rPr lang="fr-FR" sz="1200" b="1" kern="1200" dirty="0" smtClean="0">
                <a:solidFill>
                  <a:schemeClr val="tx1"/>
                </a:solidFill>
                <a:effectLst/>
                <a:latin typeface="+mn-lt"/>
                <a:ea typeface="+mn-ea"/>
                <a:cs typeface="+mn-cs"/>
              </a:rPr>
              <a:t> »</a:t>
            </a:r>
            <a:endParaRPr lang="fr-FR" sz="1200" dirty="0" smtClean="0">
              <a:effectLst/>
            </a:endParaRPr>
          </a:p>
          <a:p>
            <a:r>
              <a:rPr lang="fr-FR" sz="1200" dirty="0" smtClean="0">
                <a:effectLst/>
              </a:rPr>
              <a:t>Les notices Rameau des documents </a:t>
            </a:r>
            <a:r>
              <a:rPr lang="fr-FR" sz="1200" dirty="0" err="1" smtClean="0">
                <a:effectLst/>
              </a:rPr>
              <a:t>Sudoc</a:t>
            </a:r>
            <a:r>
              <a:rPr lang="fr-FR" sz="1200" dirty="0" smtClean="0">
                <a:effectLst/>
              </a:rPr>
              <a:t> associés à la personne sont affichées à la volée dans la page dynamique (après la recherche), précédés de leur domaine.</a:t>
            </a:r>
            <a:br>
              <a:rPr lang="fr-FR" sz="1200" dirty="0" smtClean="0">
                <a:effectLst/>
              </a:rPr>
            </a:br>
            <a:r>
              <a:rPr lang="fr-FR" dirty="0" smtClean="0"/>
              <a:t>C</a:t>
            </a:r>
            <a:r>
              <a:rPr lang="fr-FR" sz="1200" dirty="0" smtClean="0">
                <a:effectLst/>
              </a:rPr>
              <a:t>et encart permet de voir très rapidement le périmètre d'activité scientifique d'une personne.</a:t>
            </a:r>
          </a:p>
          <a:p>
            <a:endParaRPr lang="fr-FR" sz="1200" dirty="0" smtClean="0">
              <a:effectLst/>
            </a:endParaRPr>
          </a:p>
          <a:p>
            <a:endParaRPr lang="fr-FR" sz="1200" dirty="0" smtClean="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smtClean="0"/>
              <a:t>Exploitation du</a:t>
            </a:r>
            <a:r>
              <a:rPr lang="fr-FR" baseline="0" dirty="0" smtClean="0"/>
              <a:t> </a:t>
            </a:r>
            <a:r>
              <a:rPr lang="fr-FR" baseline="0" dirty="0" err="1" smtClean="0"/>
              <a:t>Sudoc</a:t>
            </a:r>
            <a:r>
              <a:rPr lang="fr-FR" baseline="0" dirty="0" smtClean="0"/>
              <a:t> et des liens !</a:t>
            </a:r>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9717F4E3-A7C2-4C61-BB71-EC48627B2CA6}" type="slidenum">
              <a:rPr lang="fr-FR" smtClean="0"/>
              <a:pPr/>
              <a:t>27</a:t>
            </a:fld>
            <a:endParaRPr lang="fr-FR"/>
          </a:p>
        </p:txBody>
      </p:sp>
    </p:spTree>
    <p:extLst>
      <p:ext uri="{BB962C8B-B14F-4D97-AF65-F5344CB8AC3E}">
        <p14:creationId xmlns:p14="http://schemas.microsoft.com/office/powerpoint/2010/main" val="38654620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b="1" kern="1200" dirty="0" smtClean="0">
                <a:solidFill>
                  <a:schemeClr val="tx1"/>
                </a:solidFill>
                <a:effectLst/>
                <a:latin typeface="+mn-lt"/>
                <a:ea typeface="+mn-ea"/>
                <a:cs typeface="+mn-cs"/>
              </a:rPr>
              <a:t>Autorités personnes physiques : nouvel encart « CRCB - Bibliographie dans PRELIB (Projet de recherche en littérature de langue bretonne) »</a:t>
            </a:r>
            <a:endParaRPr lang="fr-FR" dirty="0" smtClean="0"/>
          </a:p>
          <a:p>
            <a:r>
              <a:rPr lang="fr-FR" dirty="0" smtClean="0"/>
              <a:t>PRELIB est un projet de recherche actuellement en cours du Centre de recherche bretonne et celtique (CRBC) soutenu par la Maison des Sciences de l'Homme de Bretagne et par le TGIR </a:t>
            </a:r>
            <a:r>
              <a:rPr lang="fr-FR" dirty="0" err="1" smtClean="0"/>
              <a:t>Huma-Num</a:t>
            </a:r>
            <a:r>
              <a:rPr lang="fr-FR" dirty="0" smtClean="0"/>
              <a:t> </a:t>
            </a:r>
            <a:r>
              <a:rPr lang="fr-FR" dirty="0" err="1" smtClean="0"/>
              <a:t>qiu</a:t>
            </a:r>
            <a:r>
              <a:rPr lang="fr-FR" dirty="0" smtClean="0"/>
              <a:t> porte sur des acteurs de la littérature bretonne et de leur production littéraire.</a:t>
            </a:r>
            <a:r>
              <a:rPr lang="fr-FR" i="1" dirty="0" smtClean="0"/>
              <a:t> </a:t>
            </a:r>
          </a:p>
          <a:p>
            <a:endParaRPr lang="fr-FR" i="1" dirty="0" smtClean="0"/>
          </a:p>
          <a:p>
            <a:r>
              <a:rPr lang="fr-FR" dirty="0" smtClean="0"/>
              <a:t>Les identifiants IdRef et </a:t>
            </a:r>
            <a:r>
              <a:rPr lang="fr-FR" dirty="0" err="1" smtClean="0"/>
              <a:t>Prelib</a:t>
            </a:r>
            <a:r>
              <a:rPr lang="fr-FR" dirty="0" smtClean="0"/>
              <a:t> des 779 auteurs en langue bretonne recensés par le projet ont été alignés, ce qui permet ce rebond entre les bases de données.</a:t>
            </a:r>
          </a:p>
          <a:p>
            <a:endParaRPr lang="fr-FR" dirty="0" smtClean="0"/>
          </a:p>
          <a:p>
            <a:endParaRPr lang="fr-FR"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smtClean="0"/>
              <a:t>Exploitation d’une base de données externe par la mécanique</a:t>
            </a:r>
            <a:r>
              <a:rPr lang="fr-FR" baseline="0" dirty="0" smtClean="0"/>
              <a:t> des identifiants !</a:t>
            </a:r>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9717F4E3-A7C2-4C61-BB71-EC48627B2CA6}" type="slidenum">
              <a:rPr lang="fr-FR" smtClean="0"/>
              <a:pPr/>
              <a:t>28</a:t>
            </a:fld>
            <a:endParaRPr lang="fr-FR"/>
          </a:p>
        </p:txBody>
      </p:sp>
    </p:spTree>
    <p:extLst>
      <p:ext uri="{BB962C8B-B14F-4D97-AF65-F5344CB8AC3E}">
        <p14:creationId xmlns:p14="http://schemas.microsoft.com/office/powerpoint/2010/main" val="33354124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b="1" kern="1200" dirty="0" smtClean="0">
                <a:solidFill>
                  <a:schemeClr val="tx1"/>
                </a:solidFill>
                <a:effectLst/>
                <a:latin typeface="+mn-lt"/>
                <a:ea typeface="+mn-ea"/>
                <a:cs typeface="+mn-cs"/>
              </a:rPr>
              <a:t>Tout type d'autorités : nouvel encart « Notices bibliographiques liées dans le catalogue </a:t>
            </a:r>
            <a:r>
              <a:rPr lang="fr-FR" sz="1200" b="1" kern="1200" dirty="0" err="1" smtClean="0">
                <a:solidFill>
                  <a:schemeClr val="tx1"/>
                </a:solidFill>
                <a:effectLst/>
                <a:latin typeface="+mn-lt"/>
                <a:ea typeface="+mn-ea"/>
                <a:cs typeface="+mn-cs"/>
              </a:rPr>
              <a:t>BnF</a:t>
            </a:r>
            <a:r>
              <a:rPr lang="fr-FR" sz="1200" b="1" kern="1200" dirty="0" smtClean="0">
                <a:solidFill>
                  <a:schemeClr val="tx1"/>
                </a:solidFill>
                <a:effectLst/>
                <a:latin typeface="+mn-lt"/>
                <a:ea typeface="+mn-ea"/>
                <a:cs typeface="+mn-cs"/>
              </a:rPr>
              <a:t> », enrichissement de la page pérenne et enrichissement du </a:t>
            </a:r>
            <a:r>
              <a:rPr lang="fr-FR" sz="1200" b="1" kern="1200" dirty="0" err="1" smtClean="0">
                <a:solidFill>
                  <a:schemeClr val="tx1"/>
                </a:solidFill>
                <a:effectLst/>
                <a:latin typeface="+mn-lt"/>
                <a:ea typeface="+mn-ea"/>
                <a:cs typeface="+mn-cs"/>
              </a:rPr>
              <a:t>webservice</a:t>
            </a:r>
            <a:r>
              <a:rPr lang="fr-FR" sz="1200" b="1" kern="1200" dirty="0" smtClean="0">
                <a:solidFill>
                  <a:schemeClr val="tx1"/>
                </a:solidFill>
                <a:effectLst/>
                <a:latin typeface="+mn-lt"/>
                <a:ea typeface="+mn-ea"/>
                <a:cs typeface="+mn-cs"/>
              </a:rPr>
              <a:t> </a:t>
            </a:r>
            <a:r>
              <a:rPr lang="fr-FR" sz="1200" b="1" kern="1200" baseline="0" dirty="0" smtClean="0">
                <a:solidFill>
                  <a:schemeClr val="tx1"/>
                </a:solidFill>
                <a:effectLst/>
                <a:latin typeface="+mn-lt"/>
                <a:ea typeface="+mn-ea"/>
                <a:cs typeface="+mn-cs"/>
              </a:rPr>
              <a:t> « </a:t>
            </a:r>
            <a:r>
              <a:rPr lang="fr-FR" sz="1200" b="1" kern="1200" dirty="0" smtClean="0">
                <a:solidFill>
                  <a:schemeClr val="tx1"/>
                </a:solidFill>
                <a:effectLst/>
                <a:latin typeface="+mn-lt"/>
                <a:ea typeface="+mn-ea"/>
                <a:cs typeface="+mn-cs"/>
              </a:rPr>
              <a:t>références » </a:t>
            </a:r>
          </a:p>
          <a:p>
            <a:endParaRPr lang="fr-FR" sz="1200" dirty="0" smtClean="0">
              <a:effectLst/>
            </a:endParaRPr>
          </a:p>
          <a:p>
            <a:r>
              <a:rPr lang="fr-FR" sz="1200" dirty="0" smtClean="0">
                <a:effectLst/>
              </a:rPr>
              <a:t>Les références bibliographiques présentes dans le catalogue </a:t>
            </a:r>
            <a:r>
              <a:rPr lang="fr-FR" sz="1200" dirty="0" err="1" smtClean="0">
                <a:effectLst/>
              </a:rPr>
              <a:t>BnF</a:t>
            </a:r>
            <a:r>
              <a:rPr lang="fr-FR" sz="1200" dirty="0" smtClean="0">
                <a:effectLst/>
              </a:rPr>
              <a:t> sont affichées à la volée, sous réserve de la présence d'un identifiant ARK dans la notice d'autorité du </a:t>
            </a:r>
            <a:r>
              <a:rPr lang="fr-FR" sz="1200" dirty="0" err="1" smtClean="0">
                <a:effectLst/>
              </a:rPr>
              <a:t>Sudoc</a:t>
            </a:r>
            <a:r>
              <a:rPr lang="fr-FR" sz="1200" dirty="0" smtClean="0">
                <a:effectLst/>
              </a:rPr>
              <a:t> liée. </a:t>
            </a:r>
          </a:p>
          <a:p>
            <a:endParaRPr lang="fr-FR" sz="1200" dirty="0" smtClean="0">
              <a:effectLst/>
            </a:endParaRPr>
          </a:p>
          <a:p>
            <a:endParaRPr lang="fr-FR" sz="1200" dirty="0" smtClean="0">
              <a:effectLst/>
            </a:endParaRPr>
          </a:p>
          <a:p>
            <a:endParaRPr lang="fr-FR" sz="1200" dirty="0" smtClean="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smtClean="0"/>
              <a:t>Exploitation d’une base de données externe par la mécanique</a:t>
            </a:r>
            <a:r>
              <a:rPr lang="fr-FR" baseline="0" dirty="0" smtClean="0"/>
              <a:t> des identifiants (alignement)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9717F4E3-A7C2-4C61-BB71-EC48627B2CA6}" type="slidenum">
              <a:rPr lang="fr-FR" smtClean="0"/>
              <a:pPr/>
              <a:t>29</a:t>
            </a:fld>
            <a:endParaRPr lang="fr-FR"/>
          </a:p>
        </p:txBody>
      </p:sp>
    </p:spTree>
    <p:extLst>
      <p:ext uri="{BB962C8B-B14F-4D97-AF65-F5344CB8AC3E}">
        <p14:creationId xmlns:p14="http://schemas.microsoft.com/office/powerpoint/2010/main" val="18614681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Les données sont également disponibles via la </a:t>
            </a:r>
            <a:r>
              <a:rPr lang="fr-FR" dirty="0" err="1" smtClean="0"/>
              <a:t>webservice</a:t>
            </a:r>
            <a:r>
              <a:rPr lang="fr-FR" dirty="0" smtClean="0"/>
              <a:t> "Références"</a:t>
            </a:r>
            <a:br>
              <a:rPr lang="fr-FR" dirty="0" smtClean="0"/>
            </a:br>
            <a:r>
              <a:rPr lang="fr-FR" sz="1200" dirty="0" smtClean="0">
                <a:effectLst/>
              </a:rPr>
              <a:t>Exemple de réponse du </a:t>
            </a:r>
            <a:r>
              <a:rPr lang="fr-FR" sz="1200" dirty="0" err="1" smtClean="0">
                <a:effectLst/>
              </a:rPr>
              <a:t>webservice</a:t>
            </a:r>
            <a:r>
              <a:rPr lang="fr-FR" sz="1200" dirty="0" smtClean="0">
                <a:effectLst/>
              </a:rPr>
              <a:t> "Références" pour le PPN  de</a:t>
            </a:r>
            <a:r>
              <a:rPr lang="fr-FR" dirty="0" smtClean="0"/>
              <a:t/>
            </a:r>
            <a:br>
              <a:rPr lang="fr-FR" dirty="0" smtClean="0"/>
            </a:br>
            <a:r>
              <a:rPr lang="fr-FR" dirty="0" smtClean="0"/>
              <a:t>Le </a:t>
            </a:r>
            <a:r>
              <a:rPr lang="fr-FR" dirty="0" err="1" smtClean="0"/>
              <a:t>webservice</a:t>
            </a:r>
            <a:r>
              <a:rPr lang="fr-FR" dirty="0" smtClean="0"/>
              <a:t> "idref2id" permet à partir d'un numéro PPN de notice d'autorités d'obtenir la liste des identifiants dans d'autres systèmes. Le </a:t>
            </a:r>
            <a:r>
              <a:rPr lang="fr-FR" dirty="0" err="1" smtClean="0"/>
              <a:t>webservice</a:t>
            </a:r>
            <a:r>
              <a:rPr lang="fr-FR" dirty="0" smtClean="0"/>
              <a:t> "id2idref" est son miroir (documentation disponible </a:t>
            </a:r>
            <a:r>
              <a:rPr lang="fr-FR" dirty="0" smtClean="0">
                <a:hlinkClick r:id="rId3"/>
              </a:rPr>
              <a:t>ici</a:t>
            </a:r>
            <a:r>
              <a:rPr lang="fr-FR" dirty="0" smtClean="0"/>
              <a:t>).</a:t>
            </a:r>
            <a:br>
              <a:rPr lang="fr-FR" dirty="0" smtClean="0"/>
            </a:br>
            <a:r>
              <a:rPr lang="fr-FR" dirty="0" smtClean="0"/>
              <a:t>Ce </a:t>
            </a:r>
            <a:r>
              <a:rPr lang="fr-FR" dirty="0" err="1" smtClean="0"/>
              <a:t>webservice</a:t>
            </a:r>
            <a:r>
              <a:rPr lang="fr-FR" dirty="0" smtClean="0"/>
              <a:t> se décline en plusieurs sous-services en fonction du système dont on veut obtenir des identifiants. Les nouveautés de l'automne 2018 portent sur </a:t>
            </a:r>
            <a:br>
              <a:rPr lang="fr-FR" dirty="0" smtClean="0"/>
            </a:br>
            <a:r>
              <a:rPr lang="fr-FR" dirty="0" smtClean="0"/>
              <a:t/>
            </a:r>
            <a:br>
              <a:rPr lang="fr-FR" dirty="0" smtClean="0"/>
            </a:br>
            <a:r>
              <a:rPr lang="fr-FR" dirty="0" smtClean="0"/>
              <a:t>- </a:t>
            </a:r>
            <a:r>
              <a:rPr lang="fr-FR" b="1" dirty="0" smtClean="0"/>
              <a:t>idref2wikidata et wikidata2idref</a:t>
            </a:r>
            <a:r>
              <a:rPr lang="fr-FR" dirty="0" smtClean="0"/>
              <a:t/>
            </a:r>
            <a:br>
              <a:rPr lang="fr-FR" dirty="0" smtClean="0"/>
            </a:br>
            <a:r>
              <a:rPr lang="fr-FR" dirty="0" smtClean="0"/>
              <a:t>Exemple : Du </a:t>
            </a:r>
            <a:r>
              <a:rPr lang="fr-FR" dirty="0" err="1" smtClean="0"/>
              <a:t>Marc'hallac'h</a:t>
            </a:r>
            <a:r>
              <a:rPr lang="fr-FR" dirty="0" smtClean="0"/>
              <a:t>, Auguste (1808-1891) : </a:t>
            </a:r>
            <a:r>
              <a:rPr lang="fr-FR" dirty="0" smtClean="0">
                <a:hlinkClick r:id="rId4"/>
              </a:rPr>
              <a:t>https://www.idref.fr/services/idref2wikidata/160601517</a:t>
            </a:r>
            <a:r>
              <a:rPr lang="fr-FR" dirty="0" smtClean="0"/>
              <a:t/>
            </a:r>
            <a:br>
              <a:rPr lang="fr-FR" dirty="0" smtClean="0"/>
            </a:br>
            <a:r>
              <a:rPr lang="fr-FR" dirty="0" smtClean="0"/>
              <a:t/>
            </a:r>
            <a:br>
              <a:rPr lang="fr-FR" dirty="0" smtClean="0"/>
            </a:br>
            <a:r>
              <a:rPr lang="fr-FR" dirty="0" smtClean="0"/>
              <a:t>- </a:t>
            </a:r>
            <a:r>
              <a:rPr lang="fr-FR" b="1" dirty="0" smtClean="0"/>
              <a:t>idref2rnsr et rnsr2idref</a:t>
            </a:r>
            <a:r>
              <a:rPr lang="fr-FR" dirty="0" smtClean="0"/>
              <a:t/>
            </a:r>
            <a:br>
              <a:rPr lang="fr-FR" dirty="0" smtClean="0"/>
            </a:br>
            <a:r>
              <a:rPr lang="fr-FR" dirty="0" smtClean="0"/>
              <a:t>Exemple : Fédération de recherche pour les sciences sociales des comportements humains (Paris)  : </a:t>
            </a:r>
            <a:r>
              <a:rPr lang="fr-FR" dirty="0" smtClean="0">
                <a:hlinkClick r:id="rId5"/>
              </a:rPr>
              <a:t>https://www.idref.fr/services/idref2rnsr/224019953</a:t>
            </a:r>
            <a:r>
              <a:rPr lang="fr-FR" dirty="0" smtClean="0"/>
              <a:t> </a:t>
            </a:r>
            <a:br>
              <a:rPr lang="fr-FR" dirty="0" smtClean="0"/>
            </a:br>
            <a:r>
              <a:rPr lang="fr-FR" dirty="0" smtClean="0"/>
              <a:t/>
            </a:r>
            <a:br>
              <a:rPr lang="fr-FR" dirty="0" smtClean="0"/>
            </a:br>
            <a:r>
              <a:rPr lang="fr-FR" dirty="0" smtClean="0"/>
              <a:t>- </a:t>
            </a:r>
            <a:r>
              <a:rPr lang="fr-FR" b="1" dirty="0" smtClean="0"/>
              <a:t>idref2isni et isni2idref</a:t>
            </a:r>
            <a:r>
              <a:rPr lang="fr-FR" dirty="0" smtClean="0"/>
              <a:t/>
            </a:r>
            <a:br>
              <a:rPr lang="fr-FR" dirty="0" smtClean="0"/>
            </a:br>
            <a:r>
              <a:rPr lang="fr-FR" dirty="0" smtClean="0"/>
              <a:t>Exemple : Markov, </a:t>
            </a:r>
            <a:r>
              <a:rPr lang="fr-FR" dirty="0" err="1" smtClean="0"/>
              <a:t>Evgenij</a:t>
            </a:r>
            <a:r>
              <a:rPr lang="fr-FR" dirty="0" smtClean="0"/>
              <a:t> </a:t>
            </a:r>
            <a:r>
              <a:rPr lang="fr-FR" dirty="0" err="1" smtClean="0"/>
              <a:t>Lʹvovič</a:t>
            </a:r>
            <a:r>
              <a:rPr lang="fr-FR" dirty="0" smtClean="0"/>
              <a:t> (1835-1903) : </a:t>
            </a:r>
            <a:r>
              <a:rPr lang="fr-FR" dirty="0" smtClean="0">
                <a:hlinkClick r:id="rId6"/>
              </a:rPr>
              <a:t>https://www.idref.fr/services/idref2isni/227786106</a:t>
            </a:r>
            <a:endParaRPr lang="fr-FR" dirty="0"/>
          </a:p>
        </p:txBody>
      </p:sp>
      <p:sp>
        <p:nvSpPr>
          <p:cNvPr id="4" name="Espace réservé du numéro de diapositive 3"/>
          <p:cNvSpPr>
            <a:spLocks noGrp="1"/>
          </p:cNvSpPr>
          <p:nvPr>
            <p:ph type="sldNum" sz="quarter" idx="10"/>
          </p:nvPr>
        </p:nvSpPr>
        <p:spPr/>
        <p:txBody>
          <a:bodyPr/>
          <a:lstStyle/>
          <a:p>
            <a:fld id="{9717F4E3-A7C2-4C61-BB71-EC48627B2CA6}" type="slidenum">
              <a:rPr lang="fr-FR" smtClean="0"/>
              <a:pPr/>
              <a:t>30</a:t>
            </a:fld>
            <a:endParaRPr lang="fr-FR"/>
          </a:p>
        </p:txBody>
      </p:sp>
    </p:spTree>
    <p:extLst>
      <p:ext uri="{BB962C8B-B14F-4D97-AF65-F5344CB8AC3E}">
        <p14:creationId xmlns:p14="http://schemas.microsoft.com/office/powerpoint/2010/main" val="146781918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3 personnes en une !</a:t>
            </a:r>
            <a:endParaRPr lang="fr-FR" dirty="0"/>
          </a:p>
        </p:txBody>
      </p:sp>
      <p:sp>
        <p:nvSpPr>
          <p:cNvPr id="4" name="Espace réservé du numéro de diapositive 3"/>
          <p:cNvSpPr>
            <a:spLocks noGrp="1"/>
          </p:cNvSpPr>
          <p:nvPr>
            <p:ph type="sldNum" sz="quarter" idx="10"/>
          </p:nvPr>
        </p:nvSpPr>
        <p:spPr/>
        <p:txBody>
          <a:bodyPr/>
          <a:lstStyle/>
          <a:p>
            <a:fld id="{9717F4E3-A7C2-4C61-BB71-EC48627B2CA6}" type="slidenum">
              <a:rPr lang="fr-FR" smtClean="0"/>
              <a:pPr/>
              <a:t>35</a:t>
            </a:fld>
            <a:endParaRPr lang="fr-FR"/>
          </a:p>
        </p:txBody>
      </p:sp>
    </p:spTree>
    <p:extLst>
      <p:ext uri="{BB962C8B-B14F-4D97-AF65-F5344CB8AC3E}">
        <p14:creationId xmlns:p14="http://schemas.microsoft.com/office/powerpoint/2010/main" val="24984168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sz="1200" b="0" baseline="0" dirty="0" smtClean="0"/>
          </a:p>
        </p:txBody>
      </p:sp>
      <p:sp>
        <p:nvSpPr>
          <p:cNvPr id="4" name="Espace réservé du numéro de diapositive 3"/>
          <p:cNvSpPr>
            <a:spLocks noGrp="1"/>
          </p:cNvSpPr>
          <p:nvPr>
            <p:ph type="sldNum" sz="quarter" idx="5"/>
          </p:nvPr>
        </p:nvSpPr>
        <p:spPr/>
        <p:txBody>
          <a:bodyPr/>
          <a:lstStyle/>
          <a:p>
            <a:pPr>
              <a:defRPr/>
            </a:pPr>
            <a:fld id="{50B2254C-B2CA-47D4-BFD4-19CC24CAB27B}" type="slidenum">
              <a:rPr lang="fr-FR" smtClean="0"/>
              <a:pPr>
                <a:defRPr/>
              </a:pPr>
              <a:t>3</a:t>
            </a:fld>
            <a:endParaRPr lang="fr-FR"/>
          </a:p>
        </p:txBody>
      </p:sp>
      <p:sp>
        <p:nvSpPr>
          <p:cNvPr id="2" name="Espace réservé de la date 1"/>
          <p:cNvSpPr>
            <a:spLocks noGrp="1"/>
          </p:cNvSpPr>
          <p:nvPr>
            <p:ph type="dt" idx="10"/>
          </p:nvPr>
        </p:nvSpPr>
        <p:spPr/>
        <p:txBody>
          <a:bodyPr/>
          <a:lstStyle/>
          <a:p>
            <a:pPr>
              <a:defRPr/>
            </a:pPr>
            <a:r>
              <a:rPr lang="fr-FR" smtClean="0"/>
              <a:t>25/09/2014</a:t>
            </a:r>
            <a:endParaRPr lang="fr-FR"/>
          </a:p>
        </p:txBody>
      </p:sp>
    </p:spTree>
    <p:extLst>
      <p:ext uri="{BB962C8B-B14F-4D97-AF65-F5344CB8AC3E}">
        <p14:creationId xmlns:p14="http://schemas.microsoft.com/office/powerpoint/2010/main" val="34016619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dirty="0" smtClean="0"/>
              <a:t>En parallèle du </a:t>
            </a:r>
            <a:r>
              <a:rPr lang="fr-FR" sz="1200" b="0" dirty="0" err="1" smtClean="0"/>
              <a:t>Big</a:t>
            </a:r>
            <a:r>
              <a:rPr lang="fr-FR" sz="1200" b="0" dirty="0" smtClean="0"/>
              <a:t> data qui a émergé depuis 10 ans et de la donnée non structurée qui a été annoncée comme</a:t>
            </a:r>
            <a:r>
              <a:rPr lang="fr-FR" sz="1200" b="0" baseline="0" dirty="0" smtClean="0"/>
              <a:t> l’alpha et </a:t>
            </a:r>
            <a:r>
              <a:rPr lang="fr-FR" sz="1200" b="0" baseline="0" dirty="0" err="1" smtClean="0"/>
              <a:t>l’omega</a:t>
            </a:r>
            <a:r>
              <a:rPr lang="fr-FR" sz="1200" b="0" baseline="0" dirty="0" smtClean="0"/>
              <a:t>,</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baseline="0" dirty="0" smtClean="0"/>
              <a:t> l</a:t>
            </a:r>
            <a:r>
              <a:rPr lang="fr-FR" baseline="0" dirty="0" smtClean="0"/>
              <a:t>a donnée structurée non seulement a survécu mais a montré sa nécessité :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smtClean="0"/>
              <a:t>Le web sémantique,</a:t>
            </a:r>
            <a:r>
              <a:rPr lang="fr-FR" baseline="0" dirty="0" smtClean="0"/>
              <a:t> cette dimension interne au web lui-même, ne cesse de progresser.</a:t>
            </a:r>
          </a:p>
          <a:p>
            <a:pPr marL="0" marR="0" lvl="0" indent="0" algn="l" defTabSz="914400" rtl="0" eaLnBrk="1" fontAlgn="auto" latinLnBrk="0" hangingPunct="1">
              <a:lnSpc>
                <a:spcPct val="100000"/>
              </a:lnSpc>
              <a:spcBef>
                <a:spcPts val="0"/>
              </a:spcBef>
              <a:spcAft>
                <a:spcPts val="0"/>
              </a:spcAft>
              <a:buClrTx/>
              <a:buSzTx/>
              <a:buFontTx/>
              <a:buNone/>
              <a:tabLst/>
              <a:defRPr/>
            </a:pPr>
            <a:r>
              <a:rPr lang="fr-FR" baseline="0" dirty="0" smtClean="0"/>
              <a:t>Les intelligences artificielles ont besoin d’informations contextuelles, tirées des métadonnées structurées, pour calculer avec justesse.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smtClean="0"/>
          </a:p>
          <a:p>
            <a:endParaRPr lang="fr-FR" sz="1200" b="0" dirty="0" smtClean="0"/>
          </a:p>
        </p:txBody>
      </p:sp>
      <p:sp>
        <p:nvSpPr>
          <p:cNvPr id="4" name="Espace réservé du numéro de diapositive 3"/>
          <p:cNvSpPr>
            <a:spLocks noGrp="1"/>
          </p:cNvSpPr>
          <p:nvPr>
            <p:ph type="sldNum" sz="quarter" idx="5"/>
          </p:nvPr>
        </p:nvSpPr>
        <p:spPr/>
        <p:txBody>
          <a:bodyPr/>
          <a:lstStyle/>
          <a:p>
            <a:pPr>
              <a:defRPr/>
            </a:pPr>
            <a:fld id="{A39E1EE5-6A75-46C7-B7A1-1981E51235D0}" type="slidenum">
              <a:rPr lang="fr-FR" smtClean="0"/>
              <a:pPr>
                <a:defRPr/>
              </a:pPr>
              <a:t>4</a:t>
            </a:fld>
            <a:endParaRPr lang="fr-FR"/>
          </a:p>
        </p:txBody>
      </p:sp>
      <p:sp>
        <p:nvSpPr>
          <p:cNvPr id="2" name="Espace réservé de la date 1"/>
          <p:cNvSpPr>
            <a:spLocks noGrp="1"/>
          </p:cNvSpPr>
          <p:nvPr>
            <p:ph type="dt" idx="10"/>
          </p:nvPr>
        </p:nvSpPr>
        <p:spPr/>
        <p:txBody>
          <a:bodyPr/>
          <a:lstStyle/>
          <a:p>
            <a:pPr>
              <a:defRPr/>
            </a:pPr>
            <a:r>
              <a:rPr lang="fr-FR" smtClean="0"/>
              <a:t>25/09/2014</a:t>
            </a:r>
            <a:endParaRPr lang="fr-FR"/>
          </a:p>
        </p:txBody>
      </p:sp>
    </p:spTree>
    <p:extLst>
      <p:ext uri="{BB962C8B-B14F-4D97-AF65-F5344CB8AC3E}">
        <p14:creationId xmlns:p14="http://schemas.microsoft.com/office/powerpoint/2010/main" val="2643550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Source : Gautier-</a:t>
            </a:r>
            <a:r>
              <a:rPr lang="fr-FR" dirty="0" err="1" smtClean="0"/>
              <a:t>Poupeau</a:t>
            </a:r>
            <a:r>
              <a:rPr lang="fr-FR" dirty="0" smtClean="0"/>
              <a:t>,</a:t>
            </a:r>
            <a:r>
              <a:rPr lang="fr-FR" baseline="0" dirty="0" smtClean="0"/>
              <a:t> poupeau_data_enssib_2018.ppt, </a:t>
            </a:r>
            <a:r>
              <a:rPr lang="fr-FR" baseline="0" dirty="0" err="1" smtClean="0"/>
              <a:t>Enssib</a:t>
            </a:r>
            <a:r>
              <a:rPr lang="fr-FR" baseline="0" dirty="0" smtClean="0"/>
              <a:t> formation continue 2018, Les nouveaux horizons des catalogues</a:t>
            </a:r>
            <a:r>
              <a:rPr lang="fr-FR" baseline="0" dirty="0" smtClean="0"/>
              <a:t>.</a:t>
            </a:r>
          </a:p>
          <a:p>
            <a:endParaRPr lang="fr-FR" baseline="0" dirty="0" smtClean="0"/>
          </a:p>
        </p:txBody>
      </p:sp>
      <p:sp>
        <p:nvSpPr>
          <p:cNvPr id="4" name="Espace réservé du numéro de diapositive 3"/>
          <p:cNvSpPr>
            <a:spLocks noGrp="1"/>
          </p:cNvSpPr>
          <p:nvPr>
            <p:ph type="sldNum" sz="quarter" idx="10"/>
          </p:nvPr>
        </p:nvSpPr>
        <p:spPr/>
        <p:txBody>
          <a:bodyPr/>
          <a:lstStyle/>
          <a:p>
            <a:fld id="{9717F4E3-A7C2-4C61-BB71-EC48627B2CA6}" type="slidenum">
              <a:rPr lang="fr-FR" smtClean="0"/>
              <a:pPr/>
              <a:t>5</a:t>
            </a:fld>
            <a:endParaRPr lang="fr-FR"/>
          </a:p>
        </p:txBody>
      </p:sp>
    </p:spTree>
    <p:extLst>
      <p:ext uri="{BB962C8B-B14F-4D97-AF65-F5344CB8AC3E}">
        <p14:creationId xmlns:p14="http://schemas.microsoft.com/office/powerpoint/2010/main" val="14446079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717F4E3-A7C2-4C61-BB71-EC48627B2CA6}" type="slidenum">
              <a:rPr lang="fr-FR" smtClean="0"/>
              <a:pPr/>
              <a:t>7</a:t>
            </a:fld>
            <a:endParaRPr lang="fr-FR"/>
          </a:p>
        </p:txBody>
      </p:sp>
    </p:spTree>
    <p:extLst>
      <p:ext uri="{BB962C8B-B14F-4D97-AF65-F5344CB8AC3E}">
        <p14:creationId xmlns:p14="http://schemas.microsoft.com/office/powerpoint/2010/main" val="11899958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smtClean="0"/>
              <a:t>Besoin</a:t>
            </a:r>
            <a:r>
              <a:rPr lang="fr-FR" baseline="0" dirty="0" smtClean="0"/>
              <a:t> humain comme machine</a:t>
            </a:r>
            <a:endParaRPr lang="fr-FR"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smtClean="0"/>
              <a:t>Source : Gautier-</a:t>
            </a:r>
            <a:r>
              <a:rPr lang="fr-FR" dirty="0" err="1" smtClean="0"/>
              <a:t>Poupeau</a:t>
            </a:r>
            <a:r>
              <a:rPr lang="fr-FR" dirty="0" smtClean="0"/>
              <a:t>,</a:t>
            </a:r>
            <a:r>
              <a:rPr lang="fr-FR" baseline="0" dirty="0" smtClean="0"/>
              <a:t> poupeau_data_enssib_2018.ppt, </a:t>
            </a:r>
            <a:r>
              <a:rPr lang="fr-FR" baseline="0" dirty="0" err="1" smtClean="0"/>
              <a:t>Enssib</a:t>
            </a:r>
            <a:r>
              <a:rPr lang="fr-FR" baseline="0" dirty="0" smtClean="0"/>
              <a:t> formation continue 2018, Les nouveaux horizons des catalogues.</a:t>
            </a:r>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9717F4E3-A7C2-4C61-BB71-EC48627B2CA6}" type="slidenum">
              <a:rPr lang="fr-FR" smtClean="0"/>
              <a:pPr/>
              <a:t>9</a:t>
            </a:fld>
            <a:endParaRPr lang="fr-FR"/>
          </a:p>
        </p:txBody>
      </p:sp>
    </p:spTree>
    <p:extLst>
      <p:ext uri="{BB962C8B-B14F-4D97-AF65-F5344CB8AC3E}">
        <p14:creationId xmlns:p14="http://schemas.microsoft.com/office/powerpoint/2010/main" val="25977932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smtClean="0"/>
              <a:t>Besoin</a:t>
            </a:r>
            <a:r>
              <a:rPr lang="fr-FR" baseline="0" dirty="0" smtClean="0"/>
              <a:t> humain comme machine</a:t>
            </a:r>
            <a:endParaRPr lang="fr-FR"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smtClean="0"/>
              <a:t>Source : Gautier-</a:t>
            </a:r>
            <a:r>
              <a:rPr lang="fr-FR" dirty="0" err="1" smtClean="0"/>
              <a:t>Poupeau</a:t>
            </a:r>
            <a:r>
              <a:rPr lang="fr-FR" dirty="0" smtClean="0"/>
              <a:t>,</a:t>
            </a:r>
            <a:r>
              <a:rPr lang="fr-FR" baseline="0" dirty="0" smtClean="0"/>
              <a:t> poupeau_data_enssib_2018.ppt, </a:t>
            </a:r>
            <a:r>
              <a:rPr lang="fr-FR" baseline="0" dirty="0" err="1" smtClean="0"/>
              <a:t>Enssib</a:t>
            </a:r>
            <a:r>
              <a:rPr lang="fr-FR" baseline="0" dirty="0" smtClean="0"/>
              <a:t> formation continue 2018, Les nouveaux horizons des catalogues.</a:t>
            </a:r>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9717F4E3-A7C2-4C61-BB71-EC48627B2CA6}" type="slidenum">
              <a:rPr lang="fr-FR" smtClean="0"/>
              <a:pPr/>
              <a:t>10</a:t>
            </a:fld>
            <a:endParaRPr lang="fr-FR"/>
          </a:p>
        </p:txBody>
      </p:sp>
    </p:spTree>
    <p:extLst>
      <p:ext uri="{BB962C8B-B14F-4D97-AF65-F5344CB8AC3E}">
        <p14:creationId xmlns:p14="http://schemas.microsoft.com/office/powerpoint/2010/main" val="39597112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smtClean="0"/>
              <a:t>Besoin</a:t>
            </a:r>
            <a:r>
              <a:rPr lang="fr-FR" baseline="0" dirty="0" smtClean="0"/>
              <a:t> humain comme machine</a:t>
            </a:r>
            <a:endParaRPr lang="fr-FR"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smtClean="0"/>
              <a:t>Source : Gautier-</a:t>
            </a:r>
            <a:r>
              <a:rPr lang="fr-FR" dirty="0" err="1" smtClean="0"/>
              <a:t>Poupeau</a:t>
            </a:r>
            <a:r>
              <a:rPr lang="fr-FR" dirty="0" smtClean="0"/>
              <a:t>,</a:t>
            </a:r>
            <a:r>
              <a:rPr lang="fr-FR" baseline="0" dirty="0" smtClean="0"/>
              <a:t> poupeau_data_enssib_2018.ppt, </a:t>
            </a:r>
            <a:r>
              <a:rPr lang="fr-FR" baseline="0" dirty="0" err="1" smtClean="0"/>
              <a:t>Enssib</a:t>
            </a:r>
            <a:r>
              <a:rPr lang="fr-FR" baseline="0" dirty="0" smtClean="0"/>
              <a:t> formation continue 2018, Les nouveaux horizons des catalogues.</a:t>
            </a:r>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9717F4E3-A7C2-4C61-BB71-EC48627B2CA6}" type="slidenum">
              <a:rPr lang="fr-FR" smtClean="0"/>
              <a:pPr/>
              <a:t>11</a:t>
            </a:fld>
            <a:endParaRPr lang="fr-FR"/>
          </a:p>
        </p:txBody>
      </p:sp>
    </p:spTree>
    <p:extLst>
      <p:ext uri="{BB962C8B-B14F-4D97-AF65-F5344CB8AC3E}">
        <p14:creationId xmlns:p14="http://schemas.microsoft.com/office/powerpoint/2010/main" val="25928830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4AF1AFB5-915E-4D0A-971C-5AE5F329E906}" type="datetimeFigureOut">
              <a:rPr lang="fr-FR" smtClean="0"/>
              <a:pPr/>
              <a:t>29/11/2018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FDDB0EE-562A-402E-B0CB-D9B0904D3576}" type="slidenum">
              <a:rPr lang="fr-FR" smtClean="0"/>
              <a:pPr/>
              <a:t>‹N°›</a:t>
            </a:fld>
            <a:endParaRPr lang="fr-FR"/>
          </a:p>
        </p:txBody>
      </p:sp>
    </p:spTree>
    <p:extLst>
      <p:ext uri="{BB962C8B-B14F-4D97-AF65-F5344CB8AC3E}">
        <p14:creationId xmlns:p14="http://schemas.microsoft.com/office/powerpoint/2010/main" val="8199605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4AF1AFB5-915E-4D0A-971C-5AE5F329E906}" type="datetimeFigureOut">
              <a:rPr lang="fr-FR" smtClean="0"/>
              <a:pPr/>
              <a:t>29/11/2018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FDDB0EE-562A-402E-B0CB-D9B0904D3576}" type="slidenum">
              <a:rPr lang="fr-FR" smtClean="0"/>
              <a:pPr/>
              <a:t>‹N°›</a:t>
            </a:fld>
            <a:endParaRPr lang="fr-FR"/>
          </a:p>
        </p:txBody>
      </p:sp>
    </p:spTree>
    <p:extLst>
      <p:ext uri="{BB962C8B-B14F-4D97-AF65-F5344CB8AC3E}">
        <p14:creationId xmlns:p14="http://schemas.microsoft.com/office/powerpoint/2010/main" val="17007409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4AF1AFB5-915E-4D0A-971C-5AE5F329E906}" type="datetimeFigureOut">
              <a:rPr lang="fr-FR" smtClean="0"/>
              <a:pPr/>
              <a:t>29/11/2018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FDDB0EE-562A-402E-B0CB-D9B0904D3576}" type="slidenum">
              <a:rPr lang="fr-FR" smtClean="0"/>
              <a:pPr/>
              <a:t>‹N°›</a:t>
            </a:fld>
            <a:endParaRPr lang="fr-FR"/>
          </a:p>
        </p:txBody>
      </p:sp>
    </p:spTree>
    <p:extLst>
      <p:ext uri="{BB962C8B-B14F-4D97-AF65-F5344CB8AC3E}">
        <p14:creationId xmlns:p14="http://schemas.microsoft.com/office/powerpoint/2010/main" val="6998519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4AF1AFB5-915E-4D0A-971C-5AE5F329E906}" type="datetimeFigureOut">
              <a:rPr lang="fr-FR" smtClean="0"/>
              <a:pPr/>
              <a:t>29/11/2018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FDDB0EE-562A-402E-B0CB-D9B0904D3576}" type="slidenum">
              <a:rPr lang="fr-FR" smtClean="0"/>
              <a:pPr/>
              <a:t>‹N°›</a:t>
            </a:fld>
            <a:endParaRPr lang="fr-FR"/>
          </a:p>
        </p:txBody>
      </p:sp>
    </p:spTree>
    <p:extLst>
      <p:ext uri="{BB962C8B-B14F-4D97-AF65-F5344CB8AC3E}">
        <p14:creationId xmlns:p14="http://schemas.microsoft.com/office/powerpoint/2010/main" val="5696121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4AF1AFB5-915E-4D0A-971C-5AE5F329E906}" type="datetimeFigureOut">
              <a:rPr lang="fr-FR" smtClean="0"/>
              <a:pPr/>
              <a:t>29/11/2018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FDDB0EE-562A-402E-B0CB-D9B0904D3576}" type="slidenum">
              <a:rPr lang="fr-FR" smtClean="0"/>
              <a:pPr/>
              <a:t>‹N°›</a:t>
            </a:fld>
            <a:endParaRPr lang="fr-FR"/>
          </a:p>
        </p:txBody>
      </p:sp>
    </p:spTree>
    <p:extLst>
      <p:ext uri="{BB962C8B-B14F-4D97-AF65-F5344CB8AC3E}">
        <p14:creationId xmlns:p14="http://schemas.microsoft.com/office/powerpoint/2010/main" val="40105721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4AF1AFB5-915E-4D0A-971C-5AE5F329E906}" type="datetimeFigureOut">
              <a:rPr lang="fr-FR" smtClean="0"/>
              <a:pPr/>
              <a:t>29/11/2018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FDDB0EE-562A-402E-B0CB-D9B0904D3576}" type="slidenum">
              <a:rPr lang="fr-FR" smtClean="0"/>
              <a:pPr/>
              <a:t>‹N°›</a:t>
            </a:fld>
            <a:endParaRPr lang="fr-FR"/>
          </a:p>
        </p:txBody>
      </p:sp>
    </p:spTree>
    <p:extLst>
      <p:ext uri="{BB962C8B-B14F-4D97-AF65-F5344CB8AC3E}">
        <p14:creationId xmlns:p14="http://schemas.microsoft.com/office/powerpoint/2010/main" val="23081379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4AF1AFB5-915E-4D0A-971C-5AE5F329E906}" type="datetimeFigureOut">
              <a:rPr lang="fr-FR" smtClean="0"/>
              <a:pPr/>
              <a:t>29/11/2018</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4FDDB0EE-562A-402E-B0CB-D9B0904D3576}" type="slidenum">
              <a:rPr lang="fr-FR" smtClean="0"/>
              <a:pPr/>
              <a:t>‹N°›</a:t>
            </a:fld>
            <a:endParaRPr lang="fr-FR"/>
          </a:p>
        </p:txBody>
      </p:sp>
    </p:spTree>
    <p:extLst>
      <p:ext uri="{BB962C8B-B14F-4D97-AF65-F5344CB8AC3E}">
        <p14:creationId xmlns:p14="http://schemas.microsoft.com/office/powerpoint/2010/main" val="11060549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4AF1AFB5-915E-4D0A-971C-5AE5F329E906}" type="datetimeFigureOut">
              <a:rPr lang="fr-FR" smtClean="0"/>
              <a:pPr/>
              <a:t>29/11/2018</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4FDDB0EE-562A-402E-B0CB-D9B0904D3576}" type="slidenum">
              <a:rPr lang="fr-FR" smtClean="0"/>
              <a:pPr/>
              <a:t>‹N°›</a:t>
            </a:fld>
            <a:endParaRPr lang="fr-FR"/>
          </a:p>
        </p:txBody>
      </p:sp>
    </p:spTree>
    <p:extLst>
      <p:ext uri="{BB962C8B-B14F-4D97-AF65-F5344CB8AC3E}">
        <p14:creationId xmlns:p14="http://schemas.microsoft.com/office/powerpoint/2010/main" val="37285457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4AF1AFB5-915E-4D0A-971C-5AE5F329E906}" type="datetimeFigureOut">
              <a:rPr lang="fr-FR" smtClean="0"/>
              <a:pPr/>
              <a:t>29/11/2018</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4FDDB0EE-562A-402E-B0CB-D9B0904D3576}" type="slidenum">
              <a:rPr lang="fr-FR" smtClean="0"/>
              <a:pPr/>
              <a:t>‹N°›</a:t>
            </a:fld>
            <a:endParaRPr lang="fr-FR"/>
          </a:p>
        </p:txBody>
      </p:sp>
    </p:spTree>
    <p:extLst>
      <p:ext uri="{BB962C8B-B14F-4D97-AF65-F5344CB8AC3E}">
        <p14:creationId xmlns:p14="http://schemas.microsoft.com/office/powerpoint/2010/main" val="2632354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4AF1AFB5-915E-4D0A-971C-5AE5F329E906}" type="datetimeFigureOut">
              <a:rPr lang="fr-FR" smtClean="0"/>
              <a:pPr/>
              <a:t>29/11/2018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FDDB0EE-562A-402E-B0CB-D9B0904D3576}" type="slidenum">
              <a:rPr lang="fr-FR" smtClean="0"/>
              <a:pPr/>
              <a:t>‹N°›</a:t>
            </a:fld>
            <a:endParaRPr lang="fr-FR"/>
          </a:p>
        </p:txBody>
      </p:sp>
    </p:spTree>
    <p:extLst>
      <p:ext uri="{BB962C8B-B14F-4D97-AF65-F5344CB8AC3E}">
        <p14:creationId xmlns:p14="http://schemas.microsoft.com/office/powerpoint/2010/main" val="27180301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4AF1AFB5-915E-4D0A-971C-5AE5F329E906}" type="datetimeFigureOut">
              <a:rPr lang="fr-FR" smtClean="0"/>
              <a:pPr/>
              <a:t>29/11/2018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FDDB0EE-562A-402E-B0CB-D9B0904D3576}" type="slidenum">
              <a:rPr lang="fr-FR" smtClean="0"/>
              <a:pPr/>
              <a:t>‹N°›</a:t>
            </a:fld>
            <a:endParaRPr lang="fr-FR"/>
          </a:p>
        </p:txBody>
      </p:sp>
    </p:spTree>
    <p:extLst>
      <p:ext uri="{BB962C8B-B14F-4D97-AF65-F5344CB8AC3E}">
        <p14:creationId xmlns:p14="http://schemas.microsoft.com/office/powerpoint/2010/main" val="1581494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F1AFB5-915E-4D0A-971C-5AE5F329E906}" type="datetimeFigureOut">
              <a:rPr lang="fr-FR" smtClean="0"/>
              <a:pPr/>
              <a:t>29/11/2018</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DDB0EE-562A-402E-B0CB-D9B0904D3576}" type="slidenum">
              <a:rPr lang="fr-FR" smtClean="0"/>
              <a:pPr/>
              <a:t>‹N°›</a:t>
            </a:fld>
            <a:endParaRPr lang="fr-FR"/>
          </a:p>
        </p:txBody>
      </p:sp>
    </p:spTree>
    <p:extLst>
      <p:ext uri="{BB962C8B-B14F-4D97-AF65-F5344CB8AC3E}">
        <p14:creationId xmlns:p14="http://schemas.microsoft.com/office/powerpoint/2010/main" val="28853012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http://moodle.abes.fr/"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jpe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png"/></Relationships>
</file>

<file path=ppt/slides/_rels/slide19.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15.png"/><Relationship Id="rId7" Type="http://schemas.openxmlformats.org/officeDocument/2006/relationships/image" Target="../media/image40.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9.jpeg"/><Relationship Id="rId5" Type="http://schemas.openxmlformats.org/officeDocument/2006/relationships/image" Target="../media/image38.gif"/><Relationship Id="rId10" Type="http://schemas.openxmlformats.org/officeDocument/2006/relationships/image" Target="../media/image43.jpeg"/><Relationship Id="rId4" Type="http://schemas.openxmlformats.org/officeDocument/2006/relationships/image" Target="../media/image37.jpeg"/><Relationship Id="rId9" Type="http://schemas.openxmlformats.org/officeDocument/2006/relationships/image" Target="../media/image42.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49.png"/><Relationship Id="rId13" Type="http://schemas.openxmlformats.org/officeDocument/2006/relationships/image" Target="../media/image54.png"/><Relationship Id="rId18" Type="http://schemas.openxmlformats.org/officeDocument/2006/relationships/image" Target="../media/image59.png"/><Relationship Id="rId3" Type="http://schemas.openxmlformats.org/officeDocument/2006/relationships/image" Target="../media/image44.jpg"/><Relationship Id="rId21" Type="http://schemas.openxmlformats.org/officeDocument/2006/relationships/image" Target="../media/image62.png"/><Relationship Id="rId7" Type="http://schemas.openxmlformats.org/officeDocument/2006/relationships/image" Target="../media/image48.png"/><Relationship Id="rId12" Type="http://schemas.openxmlformats.org/officeDocument/2006/relationships/image" Target="../media/image53.png"/><Relationship Id="rId17" Type="http://schemas.openxmlformats.org/officeDocument/2006/relationships/image" Target="../media/image58.png"/><Relationship Id="rId25" Type="http://schemas.openxmlformats.org/officeDocument/2006/relationships/image" Target="../media/image66.png"/><Relationship Id="rId2" Type="http://schemas.openxmlformats.org/officeDocument/2006/relationships/notesSlide" Target="../notesSlides/notesSlide18.xml"/><Relationship Id="rId16" Type="http://schemas.openxmlformats.org/officeDocument/2006/relationships/image" Target="../media/image57.png"/><Relationship Id="rId20" Type="http://schemas.openxmlformats.org/officeDocument/2006/relationships/image" Target="../media/image61.png"/><Relationship Id="rId1" Type="http://schemas.openxmlformats.org/officeDocument/2006/relationships/slideLayout" Target="../slideLayouts/slideLayout7.xml"/><Relationship Id="rId6" Type="http://schemas.openxmlformats.org/officeDocument/2006/relationships/image" Target="../media/image47.png"/><Relationship Id="rId11" Type="http://schemas.openxmlformats.org/officeDocument/2006/relationships/image" Target="../media/image52.png"/><Relationship Id="rId24" Type="http://schemas.openxmlformats.org/officeDocument/2006/relationships/image" Target="../media/image65.png"/><Relationship Id="rId5" Type="http://schemas.openxmlformats.org/officeDocument/2006/relationships/image" Target="../media/image46.png"/><Relationship Id="rId15" Type="http://schemas.openxmlformats.org/officeDocument/2006/relationships/image" Target="../media/image56.png"/><Relationship Id="rId23" Type="http://schemas.openxmlformats.org/officeDocument/2006/relationships/image" Target="../media/image64.png"/><Relationship Id="rId10" Type="http://schemas.openxmlformats.org/officeDocument/2006/relationships/image" Target="../media/image51.png"/><Relationship Id="rId19" Type="http://schemas.openxmlformats.org/officeDocument/2006/relationships/image" Target="../media/image60.png"/><Relationship Id="rId4" Type="http://schemas.openxmlformats.org/officeDocument/2006/relationships/image" Target="../media/image45.png"/><Relationship Id="rId9" Type="http://schemas.openxmlformats.org/officeDocument/2006/relationships/image" Target="../media/image50.png"/><Relationship Id="rId14" Type="http://schemas.openxmlformats.org/officeDocument/2006/relationships/image" Target="../media/image55.png"/><Relationship Id="rId22" Type="http://schemas.openxmlformats.org/officeDocument/2006/relationships/image" Target="../media/image63.png"/></Relationships>
</file>

<file path=ppt/slides/_rels/slide21.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70.png"/><Relationship Id="rId4" Type="http://schemas.openxmlformats.org/officeDocument/2006/relationships/image" Target="../media/image69.png"/></Relationships>
</file>

<file path=ppt/slides/_rels/slide24.xml.rels><?xml version="1.0" encoding="UTF-8" standalone="yes"?>
<Relationships xmlns="http://schemas.openxmlformats.org/package/2006/relationships"><Relationship Id="rId3" Type="http://schemas.openxmlformats.org/officeDocument/2006/relationships/image" Target="../media/image71.png"/><Relationship Id="rId7" Type="http://schemas.openxmlformats.org/officeDocument/2006/relationships/image" Target="../media/image75.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74.png"/><Relationship Id="rId5" Type="http://schemas.openxmlformats.org/officeDocument/2006/relationships/image" Target="../media/image73.png"/><Relationship Id="rId4" Type="http://schemas.openxmlformats.org/officeDocument/2006/relationships/image" Target="../media/image72.png"/></Relationships>
</file>

<file path=ppt/slides/_rels/slide25.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78.png"/><Relationship Id="rId4" Type="http://schemas.openxmlformats.org/officeDocument/2006/relationships/image" Target="../media/image77.png"/></Relationships>
</file>

<file path=ppt/slides/_rels/slide26.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81.png"/><Relationship Id="rId4" Type="http://schemas.openxmlformats.org/officeDocument/2006/relationships/image" Target="../media/image80.png"/></Relationships>
</file>

<file path=ppt/slides/_rels/slide27.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84.png"/><Relationship Id="rId4" Type="http://schemas.openxmlformats.org/officeDocument/2006/relationships/image" Target="../media/image83.png"/></Relationships>
</file>

<file path=ppt/slides/_rels/slide28.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87.png"/><Relationship Id="rId4" Type="http://schemas.openxmlformats.org/officeDocument/2006/relationships/image" Target="../media/image86.png"/></Relationships>
</file>

<file path=ppt/slides/_rels/slide29.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90.png"/><Relationship Id="rId4" Type="http://schemas.openxmlformats.org/officeDocument/2006/relationships/image" Target="../media/image89.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9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image" Target="../media/image9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95.png"/><Relationship Id="rId7" Type="http://schemas.openxmlformats.org/officeDocument/2006/relationships/image" Target="../media/image99.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98.png"/><Relationship Id="rId5" Type="http://schemas.openxmlformats.org/officeDocument/2006/relationships/image" Target="../media/image97.png"/><Relationship Id="rId4" Type="http://schemas.openxmlformats.org/officeDocument/2006/relationships/image" Target="../media/image96.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re 1"/>
          <p:cNvSpPr txBox="1">
            <a:spLocks/>
          </p:cNvSpPr>
          <p:nvPr/>
        </p:nvSpPr>
        <p:spPr>
          <a:xfrm>
            <a:off x="684213" y="1166887"/>
            <a:ext cx="7772400" cy="1470025"/>
          </a:xfrm>
          <a:prstGeom prst="rect">
            <a:avLst/>
          </a:prstGeom>
        </p:spPr>
        <p:txBody>
          <a:bodyPr vert="horz" lIns="91440" tIns="45720" rIns="91440" bIns="45720" rtlCol="0" anchor="ctr">
            <a:normAutofit fontScale="9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fr-FR" b="1" dirty="0" smtClean="0">
                <a:solidFill>
                  <a:srgbClr val="1E2B62"/>
                </a:solidFill>
              </a:rPr>
              <a:t>IdRef : nouveaux enrichissements bibliographiques </a:t>
            </a:r>
            <a:endParaRPr lang="fr-FR" b="1" dirty="0">
              <a:solidFill>
                <a:srgbClr val="1E2B62"/>
              </a:solidFill>
            </a:endParaRPr>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879" y="6143068"/>
            <a:ext cx="900156" cy="601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rotWithShape="1">
          <a:blip r:embed="rId4">
            <a:extLst>
              <a:ext uri="{28A0092B-C50C-407E-A947-70E740481C1C}">
                <a14:useLocalDpi xmlns:a14="http://schemas.microsoft.com/office/drawing/2010/main" val="0"/>
              </a:ext>
            </a:extLst>
          </a:blip>
          <a:srcRect l="12807" r="18012"/>
          <a:stretch/>
        </p:blipFill>
        <p:spPr bwMode="auto">
          <a:xfrm>
            <a:off x="0" y="195671"/>
            <a:ext cx="9144000" cy="6410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Rectangle 23"/>
          <p:cNvSpPr/>
          <p:nvPr/>
        </p:nvSpPr>
        <p:spPr>
          <a:xfrm>
            <a:off x="323528" y="3140968"/>
            <a:ext cx="4032448" cy="1354217"/>
          </a:xfrm>
          <a:prstGeom prst="rect">
            <a:avLst/>
          </a:prstGeom>
        </p:spPr>
        <p:txBody>
          <a:bodyPr wrap="square">
            <a:spAutoFit/>
          </a:bodyPr>
          <a:lstStyle/>
          <a:p>
            <a:r>
              <a:rPr lang="fr-FR" b="1" dirty="0">
                <a:solidFill>
                  <a:schemeClr val="tx2"/>
                </a:solidFill>
              </a:rPr>
              <a:t>Description</a:t>
            </a:r>
            <a:endParaRPr lang="fr-FR" dirty="0" smtClean="0">
              <a:solidFill>
                <a:schemeClr val="tx2"/>
              </a:solidFill>
            </a:endParaRPr>
          </a:p>
          <a:p>
            <a:r>
              <a:rPr lang="fr-FR" sz="1600" dirty="0" smtClean="0"/>
              <a:t>Il s’agit d’exposer les nouveaux enrichissements bibliographiques d’IdRef ; et ainsi de revenir sur la trajectoire de l’application IdRef.</a:t>
            </a:r>
          </a:p>
        </p:txBody>
      </p:sp>
      <p:sp>
        <p:nvSpPr>
          <p:cNvPr id="36" name="Rectangle 35"/>
          <p:cNvSpPr/>
          <p:nvPr/>
        </p:nvSpPr>
        <p:spPr>
          <a:xfrm>
            <a:off x="4716016" y="3140968"/>
            <a:ext cx="4104456" cy="2092881"/>
          </a:xfrm>
          <a:prstGeom prst="rect">
            <a:avLst/>
          </a:prstGeom>
        </p:spPr>
        <p:txBody>
          <a:bodyPr wrap="square">
            <a:spAutoFit/>
          </a:bodyPr>
          <a:lstStyle/>
          <a:p>
            <a:r>
              <a:rPr lang="fr-FR" b="1" dirty="0" smtClean="0">
                <a:solidFill>
                  <a:schemeClr val="tx2"/>
                </a:solidFill>
              </a:rPr>
              <a:t>Public</a:t>
            </a:r>
            <a:endParaRPr lang="fr-FR" dirty="0" smtClean="0">
              <a:solidFill>
                <a:schemeClr val="tx2"/>
              </a:solidFill>
            </a:endParaRPr>
          </a:p>
          <a:p>
            <a:r>
              <a:rPr lang="fr-FR" sz="1600" dirty="0" smtClean="0"/>
              <a:t>Correspondant Autorité</a:t>
            </a:r>
          </a:p>
          <a:p>
            <a:r>
              <a:rPr lang="fr-FR" sz="1600" dirty="0" smtClean="0"/>
              <a:t>Correspondant Catalogage</a:t>
            </a:r>
          </a:p>
          <a:p>
            <a:r>
              <a:rPr lang="fr-FR" sz="1600" dirty="0" smtClean="0"/>
              <a:t>Coordinateur </a:t>
            </a:r>
            <a:r>
              <a:rPr lang="fr-FR" sz="1600" dirty="0" err="1" smtClean="0"/>
              <a:t>Sudoc</a:t>
            </a:r>
            <a:endParaRPr lang="fr-FR" sz="1600" dirty="0" smtClean="0"/>
          </a:p>
          <a:p>
            <a:endParaRPr lang="fr-FR" sz="1600" dirty="0"/>
          </a:p>
          <a:p>
            <a:endParaRPr lang="fr-FR" sz="1600" dirty="0" smtClean="0"/>
          </a:p>
          <a:p>
            <a:endParaRPr lang="fr-FR" sz="1600" dirty="0"/>
          </a:p>
          <a:p>
            <a:endParaRPr lang="fr-FR" sz="1600" dirty="0"/>
          </a:p>
        </p:txBody>
      </p:sp>
      <p:sp>
        <p:nvSpPr>
          <p:cNvPr id="37" name="Rectangle 36"/>
          <p:cNvSpPr/>
          <p:nvPr/>
        </p:nvSpPr>
        <p:spPr>
          <a:xfrm>
            <a:off x="107504" y="4726885"/>
            <a:ext cx="8856984" cy="861774"/>
          </a:xfrm>
          <a:prstGeom prst="rect">
            <a:avLst/>
          </a:prstGeom>
        </p:spPr>
        <p:txBody>
          <a:bodyPr wrap="square">
            <a:spAutoFit/>
          </a:bodyPr>
          <a:lstStyle/>
          <a:p>
            <a:pPr algn="ctr"/>
            <a:r>
              <a:rPr lang="fr-FR" b="1" dirty="0" smtClean="0">
                <a:solidFill>
                  <a:schemeClr val="tx2"/>
                </a:solidFill>
              </a:rPr>
              <a:t>Intervenants</a:t>
            </a:r>
          </a:p>
          <a:p>
            <a:pPr algn="ctr"/>
            <a:r>
              <a:rPr lang="fr-FR" sz="1600" dirty="0"/>
              <a:t>François Mistral, responsable </a:t>
            </a:r>
            <a:r>
              <a:rPr lang="fr-FR" sz="1600" dirty="0" err="1"/>
              <a:t>IdRef</a:t>
            </a:r>
            <a:r>
              <a:rPr lang="fr-FR" sz="1600" dirty="0"/>
              <a:t>-Autorités</a:t>
            </a:r>
          </a:p>
          <a:p>
            <a:pPr algn="ctr"/>
            <a:r>
              <a:rPr lang="fr-FR" sz="1600" dirty="0">
                <a:solidFill>
                  <a:schemeClr val="bg1">
                    <a:lumMod val="50000"/>
                  </a:schemeClr>
                </a:solidFill>
              </a:rPr>
              <a:t>modérateur : Raphaëlle Poveda, service </a:t>
            </a:r>
            <a:r>
              <a:rPr lang="fr-FR" sz="1600" dirty="0" smtClean="0">
                <a:solidFill>
                  <a:schemeClr val="bg1">
                    <a:lumMod val="50000"/>
                  </a:schemeClr>
                </a:solidFill>
              </a:rPr>
              <a:t>Accompagnement des réseaux</a:t>
            </a:r>
            <a:endParaRPr lang="fr-FR" sz="1600" dirty="0">
              <a:solidFill>
                <a:schemeClr val="bg1">
                  <a:lumMod val="50000"/>
                </a:schemeClr>
              </a:solidFill>
            </a:endParaRPr>
          </a:p>
        </p:txBody>
      </p:sp>
      <p:sp>
        <p:nvSpPr>
          <p:cNvPr id="31" name="Rectangle 30"/>
          <p:cNvSpPr/>
          <p:nvPr/>
        </p:nvSpPr>
        <p:spPr>
          <a:xfrm>
            <a:off x="1115615" y="6141204"/>
            <a:ext cx="7200801" cy="600164"/>
          </a:xfrm>
          <a:prstGeom prst="rect">
            <a:avLst/>
          </a:prstGeom>
          <a:solidFill>
            <a:srgbClr val="E2E2E2"/>
          </a:solidFill>
        </p:spPr>
        <p:txBody>
          <a:bodyPr wrap="square">
            <a:spAutoFit/>
          </a:bodyPr>
          <a:lstStyle/>
          <a:p>
            <a:pPr algn="ctr"/>
            <a:r>
              <a:rPr lang="fr-FR" sz="1100" dirty="0" smtClean="0"/>
              <a:t>La formation débutera à 11h, merci de votre patience…</a:t>
            </a:r>
            <a:r>
              <a:rPr lang="fr-FR" sz="1100" dirty="0"/>
              <a:t/>
            </a:r>
            <a:br>
              <a:rPr lang="fr-FR" sz="1100" dirty="0"/>
            </a:br>
            <a:r>
              <a:rPr lang="fr-FR" sz="1100" u="sng" dirty="0"/>
              <a:t>Attention :</a:t>
            </a:r>
            <a:r>
              <a:rPr lang="fr-FR" sz="1100" dirty="0"/>
              <a:t> </a:t>
            </a:r>
            <a:r>
              <a:rPr lang="fr-FR" sz="1100" dirty="0" smtClean="0"/>
              <a:t>La </a:t>
            </a:r>
            <a:r>
              <a:rPr lang="fr-FR" sz="1100" dirty="0"/>
              <a:t>session sera enregistrée afin d'être diffusée sur notre </a:t>
            </a:r>
            <a:r>
              <a:rPr lang="fr-FR" sz="1100" dirty="0" smtClean="0"/>
              <a:t>plateforme d'autoformation </a:t>
            </a:r>
            <a:r>
              <a:rPr lang="fr-FR" sz="1100" dirty="0" smtClean="0">
                <a:hlinkClick r:id="rId5"/>
              </a:rPr>
              <a:t>http://moodle.abes.fr</a:t>
            </a:r>
            <a:r>
              <a:rPr lang="fr-FR" sz="1100" dirty="0" smtClean="0"/>
              <a:t>.</a:t>
            </a:r>
            <a:br>
              <a:rPr lang="fr-FR" sz="1100" dirty="0" smtClean="0"/>
            </a:br>
            <a:r>
              <a:rPr lang="fr-FR" sz="1100" dirty="0" smtClean="0"/>
              <a:t>En </a:t>
            </a:r>
            <a:r>
              <a:rPr lang="fr-FR" sz="1100" dirty="0"/>
              <a:t>rejoignant cette session, vous consentez à ces enregistrements.</a:t>
            </a:r>
          </a:p>
        </p:txBody>
      </p:sp>
    </p:spTree>
    <p:extLst>
      <p:ext uri="{BB962C8B-B14F-4D97-AF65-F5344CB8AC3E}">
        <p14:creationId xmlns:p14="http://schemas.microsoft.com/office/powerpoint/2010/main" val="19226358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re 1"/>
          <p:cNvSpPr>
            <a:spLocks noGrp="1"/>
          </p:cNvSpPr>
          <p:nvPr>
            <p:ph type="title"/>
          </p:nvPr>
        </p:nvSpPr>
        <p:spPr/>
        <p:txBody>
          <a:bodyPr anchor="t"/>
          <a:lstStyle/>
          <a:p>
            <a:pPr eaLnBrk="1" hangingPunct="1"/>
            <a:r>
              <a:rPr lang="fr-FR" altLang="fr-FR" dirty="0" smtClean="0">
                <a:solidFill>
                  <a:srgbClr val="4A452A"/>
                </a:solidFill>
              </a:rPr>
              <a:t>Besoin d’organiser les données</a:t>
            </a:r>
          </a:p>
        </p:txBody>
      </p:sp>
      <p:pic>
        <p:nvPicPr>
          <p:cNvPr id="20483" name="Picture 2"/>
          <p:cNvPicPr>
            <a:picLocks noChangeAspect="1" noChangeArrowheads="1"/>
          </p:cNvPicPr>
          <p:nvPr/>
        </p:nvPicPr>
        <p:blipFill>
          <a:blip r:embed="rId3">
            <a:extLst>
              <a:ext uri="{28A0092B-C50C-407E-A947-70E740481C1C}">
                <a14:useLocalDpi xmlns:a14="http://schemas.microsoft.com/office/drawing/2010/main" val="0"/>
              </a:ext>
            </a:extLst>
          </a:blip>
          <a:srcRect l="8784" r="2489" b="12239"/>
          <a:stretch>
            <a:fillRect/>
          </a:stretch>
        </p:blipFill>
        <p:spPr bwMode="auto">
          <a:xfrm>
            <a:off x="984250" y="1989138"/>
            <a:ext cx="7332663" cy="40767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0484" name="ZoneTexte 5"/>
          <p:cNvSpPr txBox="1">
            <a:spLocks noChangeArrowheads="1"/>
          </p:cNvSpPr>
          <p:nvPr/>
        </p:nvSpPr>
        <p:spPr bwMode="auto">
          <a:xfrm>
            <a:off x="763588" y="1196975"/>
            <a:ext cx="76168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2800"/>
              <a:t>ou la nécessité de disposer de données structurées</a:t>
            </a:r>
          </a:p>
        </p:txBody>
      </p:sp>
      <p:sp>
        <p:nvSpPr>
          <p:cNvPr id="20485" name="ZoneTexte 4"/>
          <p:cNvSpPr txBox="1">
            <a:spLocks noChangeArrowheads="1"/>
          </p:cNvSpPr>
          <p:nvPr/>
        </p:nvSpPr>
        <p:spPr bwMode="auto">
          <a:xfrm>
            <a:off x="2239168" y="6073775"/>
            <a:ext cx="427059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2800" i="1" dirty="0" err="1" smtClean="0"/>
              <a:t>knowledge</a:t>
            </a:r>
            <a:r>
              <a:rPr lang="fr-FR" altLang="fr-FR" sz="2800" i="1" dirty="0" smtClean="0"/>
              <a:t> </a:t>
            </a:r>
            <a:r>
              <a:rPr lang="fr-FR" altLang="fr-FR" sz="2800" i="1" dirty="0"/>
              <a:t>graph </a:t>
            </a:r>
            <a:r>
              <a:rPr lang="fr-FR" altLang="fr-FR" sz="2800" dirty="0"/>
              <a:t>de Google</a:t>
            </a:r>
          </a:p>
        </p:txBody>
      </p:sp>
      <p:sp>
        <p:nvSpPr>
          <p:cNvPr id="8" name="Rectangle à coins arrondis 7"/>
          <p:cNvSpPr/>
          <p:nvPr/>
        </p:nvSpPr>
        <p:spPr>
          <a:xfrm>
            <a:off x="1042988" y="2046288"/>
            <a:ext cx="923925" cy="230187"/>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9" name="Rectangle à coins arrondis 8"/>
          <p:cNvSpPr/>
          <p:nvPr/>
        </p:nvSpPr>
        <p:spPr>
          <a:xfrm>
            <a:off x="4859338" y="2781300"/>
            <a:ext cx="3025775" cy="3284538"/>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cxnSp>
        <p:nvCxnSpPr>
          <p:cNvPr id="10" name="Connecteur droit avec flèche 9"/>
          <p:cNvCxnSpPr/>
          <p:nvPr/>
        </p:nvCxnSpPr>
        <p:spPr>
          <a:xfrm>
            <a:off x="2124075" y="2276475"/>
            <a:ext cx="2527300" cy="792163"/>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ZoneTexte 10"/>
          <p:cNvSpPr txBox="1"/>
          <p:nvPr/>
        </p:nvSpPr>
        <p:spPr>
          <a:xfrm>
            <a:off x="0" y="6486635"/>
            <a:ext cx="4140386" cy="415498"/>
          </a:xfrm>
          <a:prstGeom prst="rect">
            <a:avLst/>
          </a:prstGeom>
          <a:noFill/>
        </p:spPr>
        <p:txBody>
          <a:bodyPr wrap="square" rtlCol="0">
            <a:spAutoFit/>
          </a:bodyPr>
          <a:lstStyle/>
          <a:p>
            <a:pPr lvl="0">
              <a:defRPr/>
            </a:pPr>
            <a:r>
              <a:rPr lang="fr-FR" sz="1050" dirty="0"/>
              <a:t>Source : Gautier-</a:t>
            </a:r>
            <a:r>
              <a:rPr lang="fr-FR" sz="1050" dirty="0" err="1"/>
              <a:t>Poupeau</a:t>
            </a:r>
            <a:r>
              <a:rPr lang="fr-FR" sz="1050" dirty="0"/>
              <a:t>, poupeau_data_enssib_2018.ppt, </a:t>
            </a:r>
            <a:r>
              <a:rPr lang="fr-FR" sz="1050" dirty="0" err="1"/>
              <a:t>Enssib</a:t>
            </a:r>
            <a:r>
              <a:rPr lang="fr-FR" sz="1050" dirty="0"/>
              <a:t> formation continue 2018, Les nouveaux horizons des catalogues</a:t>
            </a:r>
            <a:r>
              <a:rPr lang="fr-FR" sz="1050" dirty="0" smtClean="0"/>
              <a:t>.</a:t>
            </a:r>
            <a:endParaRPr lang="fr-FR" sz="1050" dirty="0"/>
          </a:p>
        </p:txBody>
      </p:sp>
    </p:spTree>
    <p:extLst>
      <p:ext uri="{BB962C8B-B14F-4D97-AF65-F5344CB8AC3E}">
        <p14:creationId xmlns:p14="http://schemas.microsoft.com/office/powerpoint/2010/main" val="6197932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re 1"/>
          <p:cNvSpPr>
            <a:spLocks noGrp="1"/>
          </p:cNvSpPr>
          <p:nvPr>
            <p:ph type="title"/>
          </p:nvPr>
        </p:nvSpPr>
        <p:spPr/>
        <p:txBody>
          <a:bodyPr anchor="t">
            <a:normAutofit fontScale="90000"/>
          </a:bodyPr>
          <a:lstStyle/>
          <a:p>
            <a:pPr eaLnBrk="1" hangingPunct="1"/>
            <a:r>
              <a:rPr lang="fr-FR" altLang="fr-FR" dirty="0" smtClean="0">
                <a:solidFill>
                  <a:srgbClr val="4A452A"/>
                </a:solidFill>
              </a:rPr>
              <a:t>Besoin de mettre en cohérence les données</a:t>
            </a:r>
          </a:p>
        </p:txBody>
      </p:sp>
      <p:pic>
        <p:nvPicPr>
          <p:cNvPr id="4" name="Imag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79838" y="3354388"/>
            <a:ext cx="1689100" cy="168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6" name="Imag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57872" y="2792623"/>
            <a:ext cx="1265238" cy="1265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Imag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092950" y="2721769"/>
            <a:ext cx="1265238" cy="1265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Imag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44550" y="5300663"/>
            <a:ext cx="1265238" cy="1265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9" name="Imag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092950" y="5300663"/>
            <a:ext cx="1265238" cy="1265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Connecteur droit avec flèche 9"/>
          <p:cNvCxnSpPr/>
          <p:nvPr/>
        </p:nvCxnSpPr>
        <p:spPr>
          <a:xfrm>
            <a:off x="2268538" y="3141663"/>
            <a:ext cx="1627187" cy="64770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Connecteur droit avec flèche 12"/>
          <p:cNvCxnSpPr/>
          <p:nvPr/>
        </p:nvCxnSpPr>
        <p:spPr>
          <a:xfrm flipH="1">
            <a:off x="5638800" y="3141663"/>
            <a:ext cx="1358900" cy="69215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Connecteur droit avec flèche 14"/>
          <p:cNvCxnSpPr/>
          <p:nvPr/>
        </p:nvCxnSpPr>
        <p:spPr>
          <a:xfrm flipV="1">
            <a:off x="2268538" y="4948238"/>
            <a:ext cx="1411287" cy="617537"/>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Connecteur droit avec flèche 16"/>
          <p:cNvCxnSpPr/>
          <p:nvPr/>
        </p:nvCxnSpPr>
        <p:spPr>
          <a:xfrm flipH="1" flipV="1">
            <a:off x="5259388" y="4929188"/>
            <a:ext cx="1616075" cy="87630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444" name="ZoneTexte 19"/>
          <p:cNvSpPr txBox="1">
            <a:spLocks noChangeArrowheads="1"/>
          </p:cNvSpPr>
          <p:nvPr/>
        </p:nvSpPr>
        <p:spPr bwMode="auto">
          <a:xfrm>
            <a:off x="1496865" y="1535266"/>
            <a:ext cx="629063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2800" dirty="0"/>
              <a:t>ou la nécessité de disposer de </a:t>
            </a:r>
            <a:r>
              <a:rPr lang="fr-FR" altLang="fr-FR" sz="2800" dirty="0" smtClean="0"/>
              <a:t>référentiels</a:t>
            </a:r>
            <a:endParaRPr lang="fr-FR" altLang="fr-FR" sz="2800" dirty="0"/>
          </a:p>
        </p:txBody>
      </p:sp>
      <p:sp>
        <p:nvSpPr>
          <p:cNvPr id="2" name="Rectangle 1"/>
          <p:cNvSpPr/>
          <p:nvPr/>
        </p:nvSpPr>
        <p:spPr>
          <a:xfrm>
            <a:off x="3893543" y="5182672"/>
            <a:ext cx="1299395" cy="369332"/>
          </a:xfrm>
          <a:prstGeom prst="rect">
            <a:avLst/>
          </a:prstGeom>
        </p:spPr>
        <p:txBody>
          <a:bodyPr wrap="none">
            <a:spAutoFit/>
          </a:bodyPr>
          <a:lstStyle/>
          <a:p>
            <a:pPr>
              <a:spcBef>
                <a:spcPct val="0"/>
              </a:spcBef>
            </a:pPr>
            <a:r>
              <a:rPr lang="fr-FR" altLang="fr-FR" dirty="0"/>
              <a:t>Référentiels</a:t>
            </a:r>
          </a:p>
        </p:txBody>
      </p:sp>
      <p:sp>
        <p:nvSpPr>
          <p:cNvPr id="14" name="ZoneTexte 13"/>
          <p:cNvSpPr txBox="1"/>
          <p:nvPr/>
        </p:nvSpPr>
        <p:spPr>
          <a:xfrm>
            <a:off x="0" y="6486635"/>
            <a:ext cx="4140386" cy="415498"/>
          </a:xfrm>
          <a:prstGeom prst="rect">
            <a:avLst/>
          </a:prstGeom>
          <a:noFill/>
        </p:spPr>
        <p:txBody>
          <a:bodyPr wrap="square" rtlCol="0">
            <a:spAutoFit/>
          </a:bodyPr>
          <a:lstStyle/>
          <a:p>
            <a:pPr lvl="0">
              <a:defRPr/>
            </a:pPr>
            <a:r>
              <a:rPr lang="fr-FR" sz="1050" dirty="0"/>
              <a:t>Source : Gautier-</a:t>
            </a:r>
            <a:r>
              <a:rPr lang="fr-FR" sz="1050" dirty="0" err="1"/>
              <a:t>Poupeau</a:t>
            </a:r>
            <a:r>
              <a:rPr lang="fr-FR" sz="1050" dirty="0"/>
              <a:t>, poupeau_data_enssib_2018.ppt, </a:t>
            </a:r>
            <a:r>
              <a:rPr lang="fr-FR" sz="1050" dirty="0" err="1"/>
              <a:t>Enssib</a:t>
            </a:r>
            <a:r>
              <a:rPr lang="fr-FR" sz="1050" dirty="0"/>
              <a:t> formation continue 2018, Les nouveaux horizons des catalogues</a:t>
            </a:r>
            <a:r>
              <a:rPr lang="fr-FR" sz="1050" dirty="0" smtClean="0"/>
              <a:t>.</a:t>
            </a:r>
            <a:endParaRPr lang="fr-FR" sz="1050" dirty="0"/>
          </a:p>
        </p:txBody>
      </p:sp>
    </p:spTree>
    <p:extLst>
      <p:ext uri="{BB962C8B-B14F-4D97-AF65-F5344CB8AC3E}">
        <p14:creationId xmlns:p14="http://schemas.microsoft.com/office/powerpoint/2010/main" val="28005640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 name="Picture 2" descr="Linking Open Data cloud diagram, by Richard Cyganiak and Anja Jentzsch. http://lod-cloud.net/ - septembre 2011"/>
          <p:cNvPicPr>
            <a:picLocks noChangeAspect="1" noChangeArrowheads="1"/>
          </p:cNvPicPr>
          <p:nvPr/>
        </p:nvPicPr>
        <p:blipFill>
          <a:blip r:embed="rId3" cstate="print"/>
          <a:srcRect/>
          <a:stretch>
            <a:fillRect/>
          </a:stretch>
        </p:blipFill>
        <p:spPr bwMode="auto">
          <a:xfrm>
            <a:off x="6839339" y="3874735"/>
            <a:ext cx="2322130" cy="1634187"/>
          </a:xfrm>
          <a:prstGeom prst="rect">
            <a:avLst/>
          </a:prstGeom>
          <a:noFill/>
        </p:spPr>
      </p:pic>
      <p:sp>
        <p:nvSpPr>
          <p:cNvPr id="23554" name="Titre 1"/>
          <p:cNvSpPr>
            <a:spLocks noGrp="1"/>
          </p:cNvSpPr>
          <p:nvPr>
            <p:ph type="title"/>
          </p:nvPr>
        </p:nvSpPr>
        <p:spPr/>
        <p:txBody>
          <a:bodyPr anchor="t"/>
          <a:lstStyle/>
          <a:p>
            <a:pPr eaLnBrk="1" hangingPunct="1"/>
            <a:r>
              <a:rPr lang="fr-FR" altLang="fr-FR" dirty="0" smtClean="0">
                <a:solidFill>
                  <a:srgbClr val="4A452A"/>
                </a:solidFill>
              </a:rPr>
              <a:t>« Mise </a:t>
            </a:r>
            <a:r>
              <a:rPr lang="fr-FR" altLang="fr-FR" dirty="0" smtClean="0">
                <a:solidFill>
                  <a:srgbClr val="4A452A"/>
                </a:solidFill>
              </a:rPr>
              <a:t>en </a:t>
            </a:r>
            <a:r>
              <a:rPr lang="fr-FR" altLang="fr-FR" dirty="0" smtClean="0">
                <a:solidFill>
                  <a:srgbClr val="4A452A"/>
                </a:solidFill>
              </a:rPr>
              <a:t>action » </a:t>
            </a:r>
            <a:r>
              <a:rPr lang="fr-FR" altLang="fr-FR" dirty="0" smtClean="0">
                <a:solidFill>
                  <a:srgbClr val="4A452A"/>
                </a:solidFill>
              </a:rPr>
              <a:t>des données</a:t>
            </a:r>
          </a:p>
        </p:txBody>
      </p:sp>
      <p:pic>
        <p:nvPicPr>
          <p:cNvPr id="23555" name="Image 3"/>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950" y="2565400"/>
            <a:ext cx="1655763" cy="146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ZoneTexte 4"/>
          <p:cNvSpPr txBox="1">
            <a:spLocks noChangeArrowheads="1"/>
          </p:cNvSpPr>
          <p:nvPr/>
        </p:nvSpPr>
        <p:spPr bwMode="auto">
          <a:xfrm>
            <a:off x="2520950" y="1033394"/>
            <a:ext cx="17907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2000" dirty="0"/>
              <a:t>(Méta)données</a:t>
            </a:r>
          </a:p>
        </p:txBody>
      </p:sp>
      <p:sp>
        <p:nvSpPr>
          <p:cNvPr id="23557" name="ZoneTexte 7"/>
          <p:cNvSpPr txBox="1">
            <a:spLocks noChangeArrowheads="1"/>
          </p:cNvSpPr>
          <p:nvPr/>
        </p:nvSpPr>
        <p:spPr bwMode="auto">
          <a:xfrm>
            <a:off x="190897" y="2067391"/>
            <a:ext cx="12731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2000" dirty="0"/>
              <a:t>Document</a:t>
            </a:r>
          </a:p>
        </p:txBody>
      </p:sp>
      <p:pic>
        <p:nvPicPr>
          <p:cNvPr id="9" name="Image 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996406" y="1446212"/>
            <a:ext cx="839788" cy="84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Connecteur droit avec flèche 10"/>
          <p:cNvCxnSpPr>
            <a:stCxn id="9" idx="1"/>
            <a:endCxn id="23555" idx="0"/>
          </p:cNvCxnSpPr>
          <p:nvPr/>
        </p:nvCxnSpPr>
        <p:spPr>
          <a:xfrm flipH="1">
            <a:off x="935832" y="1866900"/>
            <a:ext cx="2060574" cy="698500"/>
          </a:xfrm>
          <a:prstGeom prst="straightConnector1">
            <a:avLst/>
          </a:prstGeom>
          <a:ln w="31750">
            <a:solidFill>
              <a:srgbClr val="FFC000"/>
            </a:solidFill>
            <a:tailEnd type="none"/>
          </a:ln>
        </p:spPr>
        <p:style>
          <a:lnRef idx="1">
            <a:schemeClr val="accent1"/>
          </a:lnRef>
          <a:fillRef idx="0">
            <a:schemeClr val="accent1"/>
          </a:fillRef>
          <a:effectRef idx="0">
            <a:schemeClr val="accent1"/>
          </a:effectRef>
          <a:fontRef idx="minor">
            <a:schemeClr val="tx1"/>
          </a:fontRef>
        </p:style>
      </p:cxnSp>
      <p:sp>
        <p:nvSpPr>
          <p:cNvPr id="12" name="Ellipse 11"/>
          <p:cNvSpPr/>
          <p:nvPr/>
        </p:nvSpPr>
        <p:spPr>
          <a:xfrm>
            <a:off x="395288" y="2886075"/>
            <a:ext cx="792162" cy="3492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sz="2000"/>
          </a:p>
        </p:txBody>
      </p:sp>
      <p:cxnSp>
        <p:nvCxnSpPr>
          <p:cNvPr id="14" name="Connecteur droit avec flèche 13"/>
          <p:cNvCxnSpPr>
            <a:stCxn id="23555" idx="2"/>
            <a:endCxn id="32" idx="1"/>
          </p:cNvCxnSpPr>
          <p:nvPr/>
        </p:nvCxnSpPr>
        <p:spPr>
          <a:xfrm>
            <a:off x="935832" y="4027488"/>
            <a:ext cx="1096613" cy="1801149"/>
          </a:xfrm>
          <a:prstGeom prst="straightConnector1">
            <a:avLst/>
          </a:prstGeom>
          <a:ln w="31750">
            <a:solidFill>
              <a:srgbClr val="FFC000"/>
            </a:solidFill>
            <a:tailEnd type="none"/>
          </a:ln>
        </p:spPr>
        <p:style>
          <a:lnRef idx="1">
            <a:schemeClr val="accent1"/>
          </a:lnRef>
          <a:fillRef idx="0">
            <a:schemeClr val="accent1"/>
          </a:fillRef>
          <a:effectRef idx="0">
            <a:schemeClr val="accent1"/>
          </a:effectRef>
          <a:fontRef idx="minor">
            <a:schemeClr val="tx1"/>
          </a:fontRef>
        </p:style>
      </p:cxnSp>
      <p:sp>
        <p:nvSpPr>
          <p:cNvPr id="17" name="ZoneTexte 16"/>
          <p:cNvSpPr txBox="1">
            <a:spLocks noChangeArrowheads="1"/>
          </p:cNvSpPr>
          <p:nvPr/>
        </p:nvSpPr>
        <p:spPr bwMode="auto">
          <a:xfrm>
            <a:off x="1268413" y="5013325"/>
            <a:ext cx="20637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2000" dirty="0"/>
              <a:t>Données extraites</a:t>
            </a:r>
          </a:p>
        </p:txBody>
      </p:sp>
      <p:pic>
        <p:nvPicPr>
          <p:cNvPr id="20" name="Image 19"/>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370865" y="917218"/>
            <a:ext cx="2026568" cy="1799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4" name="Connecteur droit avec flèche 23"/>
          <p:cNvCxnSpPr>
            <a:stCxn id="20" idx="1"/>
            <a:endCxn id="9" idx="3"/>
          </p:cNvCxnSpPr>
          <p:nvPr/>
        </p:nvCxnSpPr>
        <p:spPr>
          <a:xfrm flipH="1">
            <a:off x="3836194" y="1816957"/>
            <a:ext cx="2534671" cy="49943"/>
          </a:xfrm>
          <a:prstGeom prst="straightConnector1">
            <a:avLst/>
          </a:prstGeom>
          <a:ln w="31750">
            <a:solidFill>
              <a:srgbClr val="00B0F0"/>
            </a:solidFill>
            <a:tailEnd type="none"/>
          </a:ln>
        </p:spPr>
        <p:style>
          <a:lnRef idx="1">
            <a:schemeClr val="accent1"/>
          </a:lnRef>
          <a:fillRef idx="0">
            <a:schemeClr val="accent1"/>
          </a:fillRef>
          <a:effectRef idx="0">
            <a:schemeClr val="accent1"/>
          </a:effectRef>
          <a:fontRef idx="minor">
            <a:schemeClr val="tx1"/>
          </a:fontRef>
        </p:style>
      </p:cxnSp>
      <p:pic>
        <p:nvPicPr>
          <p:cNvPr id="29" name="Image 28"/>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055808" y="3235325"/>
            <a:ext cx="1850394" cy="1847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ZoneTexte 29"/>
          <p:cNvSpPr txBox="1">
            <a:spLocks noChangeArrowheads="1"/>
          </p:cNvSpPr>
          <p:nvPr/>
        </p:nvSpPr>
        <p:spPr bwMode="auto">
          <a:xfrm>
            <a:off x="5005218" y="5013325"/>
            <a:ext cx="191353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2800" dirty="0" smtClean="0"/>
              <a:t>Référentiels</a:t>
            </a:r>
            <a:endParaRPr lang="fr-FR" altLang="fr-FR" sz="2000" dirty="0"/>
          </a:p>
        </p:txBody>
      </p:sp>
      <p:cxnSp>
        <p:nvCxnSpPr>
          <p:cNvPr id="31" name="Connecteur droit avec flèche 30"/>
          <p:cNvCxnSpPr>
            <a:stCxn id="32" idx="3"/>
            <a:endCxn id="29" idx="1"/>
          </p:cNvCxnSpPr>
          <p:nvPr/>
        </p:nvCxnSpPr>
        <p:spPr>
          <a:xfrm flipV="1">
            <a:off x="2727770" y="4159108"/>
            <a:ext cx="2328038" cy="1669529"/>
          </a:xfrm>
          <a:prstGeom prst="straightConnector1">
            <a:avLst/>
          </a:prstGeom>
          <a:ln w="31750">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36" name="Connecteur droit avec flèche 35"/>
          <p:cNvCxnSpPr>
            <a:stCxn id="32" idx="0"/>
            <a:endCxn id="9" idx="2"/>
          </p:cNvCxnSpPr>
          <p:nvPr/>
        </p:nvCxnSpPr>
        <p:spPr>
          <a:xfrm flipV="1">
            <a:off x="2380108" y="2287587"/>
            <a:ext cx="1036192" cy="3154494"/>
          </a:xfrm>
          <a:prstGeom prst="straightConnector1">
            <a:avLst/>
          </a:prstGeom>
          <a:ln w="31750">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73" name="Connecteur droit avec flèche 72"/>
          <p:cNvCxnSpPr>
            <a:stCxn id="9" idx="2"/>
            <a:endCxn id="29" idx="1"/>
          </p:cNvCxnSpPr>
          <p:nvPr/>
        </p:nvCxnSpPr>
        <p:spPr>
          <a:xfrm>
            <a:off x="3416300" y="2287587"/>
            <a:ext cx="1639508" cy="1871521"/>
          </a:xfrm>
          <a:prstGeom prst="straightConnector1">
            <a:avLst/>
          </a:prstGeom>
          <a:ln w="31750">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101" name="Connecteur droit avec flèche 100"/>
          <p:cNvCxnSpPr>
            <a:stCxn id="20" idx="2"/>
            <a:endCxn id="29" idx="0"/>
          </p:cNvCxnSpPr>
          <p:nvPr/>
        </p:nvCxnSpPr>
        <p:spPr>
          <a:xfrm flipH="1">
            <a:off x="5981005" y="2716696"/>
            <a:ext cx="1403144" cy="518629"/>
          </a:xfrm>
          <a:prstGeom prst="straightConnector1">
            <a:avLst/>
          </a:prstGeom>
          <a:ln w="31750">
            <a:solidFill>
              <a:srgbClr val="00B0F0"/>
            </a:solidFill>
            <a:tailEnd type="none"/>
          </a:ln>
        </p:spPr>
        <p:style>
          <a:lnRef idx="1">
            <a:schemeClr val="accent1"/>
          </a:lnRef>
          <a:fillRef idx="0">
            <a:schemeClr val="accent1"/>
          </a:fillRef>
          <a:effectRef idx="0">
            <a:schemeClr val="accent1"/>
          </a:effectRef>
          <a:fontRef idx="minor">
            <a:schemeClr val="tx1"/>
          </a:fontRef>
        </p:style>
      </p:cxnSp>
      <p:pic>
        <p:nvPicPr>
          <p:cNvPr id="32" name="Image 31"/>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032445" y="5442081"/>
            <a:ext cx="695325" cy="773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 name="Image 62"/>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478338" y="4349208"/>
            <a:ext cx="695325" cy="773112"/>
          </a:xfrm>
          <a:prstGeom prst="rect">
            <a:avLst/>
          </a:prstGeom>
          <a:noFill/>
          <a:ln w="41275">
            <a:solidFill>
              <a:srgbClr val="00B050"/>
            </a:solidFill>
            <a:miter lim="800000"/>
            <a:headEnd/>
            <a:tailEnd/>
          </a:ln>
          <a:extLst>
            <a:ext uri="{909E8E84-426E-40DD-AFC4-6F175D3DCCD1}">
              <a14:hiddenFill xmlns:a14="http://schemas.microsoft.com/office/drawing/2010/main">
                <a:solidFill>
                  <a:srgbClr val="FFFFFF"/>
                </a:solidFill>
              </a14:hiddenFill>
            </a:ext>
          </a:extLst>
        </p:spPr>
      </p:pic>
      <p:cxnSp>
        <p:nvCxnSpPr>
          <p:cNvPr id="67" name="Connecteur droit avec flèche 66"/>
          <p:cNvCxnSpPr>
            <a:stCxn id="63" idx="0"/>
          </p:cNvCxnSpPr>
          <p:nvPr/>
        </p:nvCxnSpPr>
        <p:spPr>
          <a:xfrm flipH="1" flipV="1">
            <a:off x="5990631" y="3990004"/>
            <a:ext cx="1835370" cy="359204"/>
          </a:xfrm>
          <a:prstGeom prst="straightConnector1">
            <a:avLst/>
          </a:prstGeom>
          <a:ln w="31750">
            <a:solidFill>
              <a:srgbClr val="92D050"/>
            </a:solidFill>
            <a:tailEnd type="none"/>
          </a:ln>
        </p:spPr>
        <p:style>
          <a:lnRef idx="1">
            <a:schemeClr val="accent1"/>
          </a:lnRef>
          <a:fillRef idx="0">
            <a:schemeClr val="accent1"/>
          </a:fillRef>
          <a:effectRef idx="0">
            <a:schemeClr val="accent1"/>
          </a:effectRef>
          <a:fontRef idx="minor">
            <a:schemeClr val="tx1"/>
          </a:fontRef>
        </p:style>
      </p:cxnSp>
      <p:cxnSp>
        <p:nvCxnSpPr>
          <p:cNvPr id="74" name="Connecteur droit avec flèche 73"/>
          <p:cNvCxnSpPr>
            <a:stCxn id="63" idx="2"/>
          </p:cNvCxnSpPr>
          <p:nvPr/>
        </p:nvCxnSpPr>
        <p:spPr>
          <a:xfrm flipH="1" flipV="1">
            <a:off x="5929828" y="4390054"/>
            <a:ext cx="1896173" cy="732266"/>
          </a:xfrm>
          <a:prstGeom prst="straightConnector1">
            <a:avLst/>
          </a:prstGeom>
          <a:ln w="31750">
            <a:solidFill>
              <a:srgbClr val="92D050"/>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3758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722313" y="4149080"/>
            <a:ext cx="7772400" cy="1362075"/>
          </a:xfrm>
        </p:spPr>
        <p:txBody>
          <a:bodyPr>
            <a:normAutofit fontScale="90000"/>
          </a:bodyPr>
          <a:lstStyle/>
          <a:p>
            <a:pPr>
              <a:defRPr/>
            </a:pPr>
            <a:r>
              <a:rPr lang="fr-FR" dirty="0" err="1" smtClean="0">
                <a:solidFill>
                  <a:schemeClr val="accent4">
                    <a:lumMod val="75000"/>
                  </a:schemeClr>
                </a:solidFill>
              </a:rPr>
              <a:t>IdREf</a:t>
            </a:r>
            <a:r>
              <a:rPr lang="fr-FR" dirty="0" smtClean="0">
                <a:solidFill>
                  <a:schemeClr val="accent4">
                    <a:lumMod val="75000"/>
                  </a:schemeClr>
                </a:solidFill>
              </a:rPr>
              <a:t>, creuset des catalogues et palette de services documentaires</a:t>
            </a:r>
            <a:endParaRPr lang="fr-FR" dirty="0">
              <a:solidFill>
                <a:schemeClr val="accent4">
                  <a:lumMod val="75000"/>
                </a:schemeClr>
              </a:solidFill>
            </a:endParaRPr>
          </a:p>
        </p:txBody>
      </p:sp>
    </p:spTree>
    <p:extLst>
      <p:ext uri="{BB962C8B-B14F-4D97-AF65-F5344CB8AC3E}">
        <p14:creationId xmlns:p14="http://schemas.microsoft.com/office/powerpoint/2010/main" val="25610754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457200" y="116632"/>
            <a:ext cx="8229600" cy="1143000"/>
          </a:xfrm>
        </p:spPr>
        <p:txBody>
          <a:bodyPr>
            <a:normAutofit fontScale="90000"/>
          </a:bodyPr>
          <a:lstStyle/>
          <a:p>
            <a:r>
              <a:rPr lang="fr-FR" dirty="0" smtClean="0">
                <a:solidFill>
                  <a:schemeClr val="accent4">
                    <a:lumMod val="75000"/>
                  </a:schemeClr>
                </a:solidFill>
              </a:rPr>
              <a:t>Pouvoir rechercher par les autorités</a:t>
            </a:r>
            <a:endParaRPr lang="fr-FR" dirty="0">
              <a:solidFill>
                <a:schemeClr val="accent4">
                  <a:lumMod val="75000"/>
                </a:schemeClr>
              </a:solidFill>
            </a:endParaRPr>
          </a:p>
        </p:txBody>
      </p:sp>
      <p:pic>
        <p:nvPicPr>
          <p:cNvPr id="2" name="Espace réservé du contenu 1"/>
          <p:cNvPicPr>
            <a:picLocks noGrp="1" noChangeAspect="1"/>
          </p:cNvPicPr>
          <p:nvPr>
            <p:ph idx="1"/>
          </p:nvPr>
        </p:nvPicPr>
        <p:blipFill>
          <a:blip r:embed="rId3"/>
          <a:stretch>
            <a:fillRect/>
          </a:stretch>
        </p:blipFill>
        <p:spPr>
          <a:xfrm>
            <a:off x="161764" y="1417638"/>
            <a:ext cx="8820472" cy="4933188"/>
          </a:xfrm>
          <a:prstGeom prst="rect">
            <a:avLst/>
          </a:prstGeom>
          <a:ln>
            <a:solidFill>
              <a:schemeClr val="tx2"/>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5280552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3"/>
          <a:stretch>
            <a:fillRect/>
          </a:stretch>
        </p:blipFill>
        <p:spPr>
          <a:xfrm>
            <a:off x="4572000" y="3284984"/>
            <a:ext cx="2727129" cy="3343175"/>
          </a:xfrm>
          <a:prstGeom prst="rect">
            <a:avLst/>
          </a:prstGeom>
          <a:ln>
            <a:noFill/>
          </a:ln>
          <a:effectLst>
            <a:outerShdw blurRad="292100" dist="139700" dir="2700000" algn="tl" rotWithShape="0">
              <a:srgbClr val="333333">
                <a:alpha val="65000"/>
              </a:srgbClr>
            </a:outerShdw>
          </a:effectLst>
        </p:spPr>
      </p:pic>
      <p:sp>
        <p:nvSpPr>
          <p:cNvPr id="4" name="Espace réservé de la date 3"/>
          <p:cNvSpPr>
            <a:spLocks noGrp="1"/>
          </p:cNvSpPr>
          <p:nvPr>
            <p:ph type="dt" sz="half" idx="10"/>
          </p:nvPr>
        </p:nvSpPr>
        <p:spPr/>
        <p:txBody>
          <a:bodyPr/>
          <a:lstStyle/>
          <a:p>
            <a:fld id="{B7046984-41A2-9B45-91EE-7FB7DB995A64}" type="datetime3">
              <a:rPr lang="en-US" smtClean="0"/>
              <a:pPr/>
              <a:t>29 November 2018</a:t>
            </a:fld>
            <a:endParaRPr lang="fr-FR"/>
          </a:p>
        </p:txBody>
      </p:sp>
      <p:sp>
        <p:nvSpPr>
          <p:cNvPr id="6" name="Espace réservé du numéro de diapositive 5"/>
          <p:cNvSpPr>
            <a:spLocks noGrp="1"/>
          </p:cNvSpPr>
          <p:nvPr>
            <p:ph type="sldNum" sz="quarter" idx="12"/>
          </p:nvPr>
        </p:nvSpPr>
        <p:spPr/>
        <p:txBody>
          <a:bodyPr/>
          <a:lstStyle/>
          <a:p>
            <a:fld id="{A63E2F55-217E-784D-959E-8EB90DBD2478}" type="slidenum">
              <a:rPr lang="fr-FR" smtClean="0"/>
              <a:pPr/>
              <a:t>15</a:t>
            </a:fld>
            <a:endParaRPr lang="fr-FR"/>
          </a:p>
        </p:txBody>
      </p:sp>
      <p:pic>
        <p:nvPicPr>
          <p:cNvPr id="7" name="Image 6"/>
          <p:cNvPicPr>
            <a:picLocks noChangeAspect="1"/>
          </p:cNvPicPr>
          <p:nvPr/>
        </p:nvPicPr>
        <p:blipFill>
          <a:blip r:embed="rId4"/>
          <a:stretch>
            <a:fillRect/>
          </a:stretch>
        </p:blipFill>
        <p:spPr>
          <a:xfrm>
            <a:off x="10083" y="966635"/>
            <a:ext cx="3943350" cy="1114425"/>
          </a:xfrm>
          <a:prstGeom prst="rect">
            <a:avLst/>
          </a:prstGeom>
        </p:spPr>
      </p:pic>
      <p:pic>
        <p:nvPicPr>
          <p:cNvPr id="8" name="Image 7"/>
          <p:cNvPicPr>
            <a:picLocks noChangeAspect="1"/>
          </p:cNvPicPr>
          <p:nvPr/>
        </p:nvPicPr>
        <p:blipFill>
          <a:blip r:embed="rId5"/>
          <a:stretch>
            <a:fillRect/>
          </a:stretch>
        </p:blipFill>
        <p:spPr>
          <a:xfrm>
            <a:off x="4642142" y="2081060"/>
            <a:ext cx="1847850" cy="552450"/>
          </a:xfrm>
          <a:prstGeom prst="rect">
            <a:avLst/>
          </a:prstGeom>
          <a:ln>
            <a:noFill/>
          </a:ln>
          <a:effectLst>
            <a:outerShdw blurRad="292100" dist="139700" dir="2700000" algn="tl" rotWithShape="0">
              <a:srgbClr val="333333">
                <a:alpha val="65000"/>
              </a:srgbClr>
            </a:outerShdw>
          </a:effectLst>
        </p:spPr>
      </p:pic>
      <p:pic>
        <p:nvPicPr>
          <p:cNvPr id="9" name="Image 8"/>
          <p:cNvPicPr>
            <a:picLocks noChangeAspect="1"/>
          </p:cNvPicPr>
          <p:nvPr/>
        </p:nvPicPr>
        <p:blipFill>
          <a:blip r:embed="rId6"/>
          <a:stretch>
            <a:fillRect/>
          </a:stretch>
        </p:blipFill>
        <p:spPr>
          <a:xfrm>
            <a:off x="4642142" y="2722077"/>
            <a:ext cx="2489076" cy="453674"/>
          </a:xfrm>
          <a:prstGeom prst="rect">
            <a:avLst/>
          </a:prstGeom>
          <a:ln>
            <a:noFill/>
          </a:ln>
          <a:effectLst>
            <a:outerShdw blurRad="292100" dist="139700" dir="2700000" algn="tl" rotWithShape="0">
              <a:srgbClr val="333333">
                <a:alpha val="65000"/>
              </a:srgbClr>
            </a:outerShdw>
          </a:effectLst>
        </p:spPr>
      </p:pic>
      <p:sp>
        <p:nvSpPr>
          <p:cNvPr id="12" name="Titre 3"/>
          <p:cNvSpPr>
            <a:spLocks noGrp="1"/>
          </p:cNvSpPr>
          <p:nvPr>
            <p:ph type="title"/>
          </p:nvPr>
        </p:nvSpPr>
        <p:spPr>
          <a:xfrm>
            <a:off x="0" y="25400"/>
            <a:ext cx="9144000" cy="1143000"/>
          </a:xfrm>
        </p:spPr>
        <p:txBody>
          <a:bodyPr>
            <a:normAutofit/>
          </a:bodyPr>
          <a:lstStyle/>
          <a:p>
            <a:r>
              <a:rPr lang="fr-FR" sz="3600" dirty="0" smtClean="0">
                <a:solidFill>
                  <a:schemeClr val="accent4">
                    <a:lumMod val="75000"/>
                  </a:schemeClr>
                </a:solidFill>
              </a:rPr>
              <a:t>Pouvoir lier des </a:t>
            </a:r>
            <a:r>
              <a:rPr lang="fr-FR" sz="3600" dirty="0" err="1" smtClean="0">
                <a:solidFill>
                  <a:schemeClr val="accent4">
                    <a:lumMod val="75000"/>
                  </a:schemeClr>
                </a:solidFill>
              </a:rPr>
              <a:t>biblios</a:t>
            </a:r>
            <a:r>
              <a:rPr lang="fr-FR" sz="3600" dirty="0" smtClean="0">
                <a:solidFill>
                  <a:schemeClr val="accent4">
                    <a:lumMod val="75000"/>
                  </a:schemeClr>
                </a:solidFill>
              </a:rPr>
              <a:t> et écrire des autorités</a:t>
            </a:r>
            <a:endParaRPr lang="fr-FR" sz="3600" dirty="0">
              <a:solidFill>
                <a:schemeClr val="accent4">
                  <a:lumMod val="75000"/>
                </a:schemeClr>
              </a:solidFill>
            </a:endParaRPr>
          </a:p>
        </p:txBody>
      </p:sp>
      <p:pic>
        <p:nvPicPr>
          <p:cNvPr id="2" name="Image 1"/>
          <p:cNvPicPr>
            <a:picLocks noChangeAspect="1"/>
          </p:cNvPicPr>
          <p:nvPr/>
        </p:nvPicPr>
        <p:blipFill>
          <a:blip r:embed="rId7"/>
          <a:stretch>
            <a:fillRect/>
          </a:stretch>
        </p:blipFill>
        <p:spPr>
          <a:xfrm>
            <a:off x="4659533" y="1505509"/>
            <a:ext cx="1619250" cy="476250"/>
          </a:xfrm>
          <a:prstGeom prst="rect">
            <a:avLst/>
          </a:prstGeom>
          <a:ln>
            <a:noFill/>
          </a:ln>
          <a:effectLst>
            <a:outerShdw blurRad="292100" dist="139700" dir="2700000" algn="tl" rotWithShape="0">
              <a:srgbClr val="333333">
                <a:alpha val="65000"/>
              </a:srgbClr>
            </a:outerShdw>
          </a:effectLst>
        </p:spPr>
      </p:pic>
      <p:pic>
        <p:nvPicPr>
          <p:cNvPr id="5" name="Image 4"/>
          <p:cNvPicPr>
            <a:picLocks noChangeAspect="1"/>
          </p:cNvPicPr>
          <p:nvPr/>
        </p:nvPicPr>
        <p:blipFill>
          <a:blip r:embed="rId8"/>
          <a:stretch>
            <a:fillRect/>
          </a:stretch>
        </p:blipFill>
        <p:spPr>
          <a:xfrm>
            <a:off x="107504" y="1852819"/>
            <a:ext cx="4358655" cy="479789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441889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rotWithShape="1">
          <a:blip r:embed="rId3"/>
          <a:srcRect t="21653"/>
          <a:stretch/>
        </p:blipFill>
        <p:spPr>
          <a:xfrm>
            <a:off x="29592" y="1196752"/>
            <a:ext cx="5903722" cy="4689827"/>
          </a:xfrm>
          <a:prstGeom prst="rect">
            <a:avLst/>
          </a:prstGeom>
          <a:ln>
            <a:solidFill>
              <a:schemeClr val="tx2"/>
            </a:solidFill>
          </a:ln>
          <a:effectLst>
            <a:outerShdw blurRad="292100" dist="139700" dir="2700000" algn="tl" rotWithShape="0">
              <a:srgbClr val="333333">
                <a:alpha val="65000"/>
              </a:srgbClr>
            </a:outerShdw>
          </a:effectLst>
        </p:spPr>
      </p:pic>
      <p:sp>
        <p:nvSpPr>
          <p:cNvPr id="6" name="Espace réservé du numéro de diapositive 5"/>
          <p:cNvSpPr>
            <a:spLocks noGrp="1"/>
          </p:cNvSpPr>
          <p:nvPr>
            <p:ph type="sldNum" sz="quarter" idx="12"/>
          </p:nvPr>
        </p:nvSpPr>
        <p:spPr/>
        <p:txBody>
          <a:bodyPr/>
          <a:lstStyle/>
          <a:p>
            <a:fld id="{A63E2F55-217E-784D-959E-8EB90DBD2478}" type="slidenum">
              <a:rPr lang="fr-FR" smtClean="0"/>
              <a:pPr/>
              <a:t>16</a:t>
            </a:fld>
            <a:endParaRPr lang="fr-FR"/>
          </a:p>
        </p:txBody>
      </p:sp>
      <p:pic>
        <p:nvPicPr>
          <p:cNvPr id="7" name="Image 6"/>
          <p:cNvPicPr>
            <a:picLocks noChangeAspect="1"/>
          </p:cNvPicPr>
          <p:nvPr/>
        </p:nvPicPr>
        <p:blipFill rotWithShape="1">
          <a:blip r:embed="rId4"/>
          <a:srcRect b="12851"/>
          <a:stretch/>
        </p:blipFill>
        <p:spPr>
          <a:xfrm>
            <a:off x="5700536" y="1986434"/>
            <a:ext cx="3443464" cy="4871566"/>
          </a:xfrm>
          <a:prstGeom prst="rect">
            <a:avLst/>
          </a:prstGeom>
          <a:ln>
            <a:solidFill>
              <a:schemeClr val="tx2"/>
            </a:solidFill>
          </a:ln>
          <a:effectLst>
            <a:outerShdw blurRad="292100" dist="139700" dir="2700000" algn="tl" rotWithShape="0">
              <a:srgbClr val="333333">
                <a:alpha val="65000"/>
              </a:srgbClr>
            </a:outerShdw>
          </a:effectLst>
        </p:spPr>
      </p:pic>
      <p:sp>
        <p:nvSpPr>
          <p:cNvPr id="5" name="Titre 3"/>
          <p:cNvSpPr>
            <a:spLocks noGrp="1"/>
          </p:cNvSpPr>
          <p:nvPr>
            <p:ph type="title"/>
          </p:nvPr>
        </p:nvSpPr>
        <p:spPr>
          <a:xfrm>
            <a:off x="0" y="25400"/>
            <a:ext cx="9144000" cy="1143000"/>
          </a:xfrm>
        </p:spPr>
        <p:txBody>
          <a:bodyPr>
            <a:normAutofit/>
          </a:bodyPr>
          <a:lstStyle/>
          <a:p>
            <a:r>
              <a:rPr lang="fr-FR" sz="3600" dirty="0" smtClean="0">
                <a:solidFill>
                  <a:schemeClr val="accent4">
                    <a:lumMod val="75000"/>
                  </a:schemeClr>
                </a:solidFill>
              </a:rPr>
              <a:t>Accéder à toute l’information</a:t>
            </a:r>
            <a:endParaRPr lang="fr-FR" sz="3600" dirty="0">
              <a:solidFill>
                <a:schemeClr val="accent4">
                  <a:lumMod val="75000"/>
                </a:schemeClr>
              </a:solidFill>
            </a:endParaRPr>
          </a:p>
        </p:txBody>
      </p:sp>
    </p:spTree>
    <p:extLst>
      <p:ext uri="{BB962C8B-B14F-4D97-AF65-F5344CB8AC3E}">
        <p14:creationId xmlns:p14="http://schemas.microsoft.com/office/powerpoint/2010/main" val="355627988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 11"/>
          <p:cNvPicPr>
            <a:picLocks noChangeAspect="1"/>
          </p:cNvPicPr>
          <p:nvPr/>
        </p:nvPicPr>
        <p:blipFill>
          <a:blip r:embed="rId3"/>
          <a:stretch>
            <a:fillRect/>
          </a:stretch>
        </p:blipFill>
        <p:spPr>
          <a:xfrm>
            <a:off x="457200" y="0"/>
            <a:ext cx="3517511" cy="476672"/>
          </a:xfrm>
          <a:prstGeom prst="rect">
            <a:avLst/>
          </a:prstGeom>
        </p:spPr>
      </p:pic>
      <p:pic>
        <p:nvPicPr>
          <p:cNvPr id="5" name="Image 4"/>
          <p:cNvPicPr>
            <a:picLocks noChangeAspect="1"/>
          </p:cNvPicPr>
          <p:nvPr/>
        </p:nvPicPr>
        <p:blipFill rotWithShape="1">
          <a:blip r:embed="rId4"/>
          <a:srcRect r="4814" b="9081"/>
          <a:stretch/>
        </p:blipFill>
        <p:spPr>
          <a:xfrm>
            <a:off x="4590655" y="434181"/>
            <a:ext cx="4373834" cy="6235179"/>
          </a:xfrm>
          <a:prstGeom prst="rect">
            <a:avLst/>
          </a:prstGeom>
          <a:ln>
            <a:solidFill>
              <a:schemeClr val="tx2"/>
            </a:solidFill>
          </a:ln>
          <a:effectLst>
            <a:outerShdw blurRad="292100" dist="139700" dir="2700000" algn="tl" rotWithShape="0">
              <a:srgbClr val="333333">
                <a:alpha val="65000"/>
              </a:srgbClr>
            </a:outerShdw>
          </a:effectLst>
        </p:spPr>
      </p:pic>
      <p:pic>
        <p:nvPicPr>
          <p:cNvPr id="7" name="Image 6"/>
          <p:cNvPicPr>
            <a:picLocks noChangeAspect="1"/>
          </p:cNvPicPr>
          <p:nvPr/>
        </p:nvPicPr>
        <p:blipFill rotWithShape="1">
          <a:blip r:embed="rId5"/>
          <a:srcRect b="9082"/>
          <a:stretch/>
        </p:blipFill>
        <p:spPr>
          <a:xfrm>
            <a:off x="224908" y="434181"/>
            <a:ext cx="4195053" cy="6235179"/>
          </a:xfrm>
          <a:prstGeom prst="rect">
            <a:avLst/>
          </a:prstGeom>
          <a:ln>
            <a:solidFill>
              <a:schemeClr val="tx2"/>
            </a:solidFill>
          </a:ln>
          <a:effectLst>
            <a:outerShdw blurRad="292100" dist="139700" dir="2700000" algn="tl" rotWithShape="0">
              <a:srgbClr val="333333">
                <a:alpha val="65000"/>
              </a:srgbClr>
            </a:outerShdw>
          </a:effectLst>
        </p:spPr>
      </p:pic>
      <p:sp>
        <p:nvSpPr>
          <p:cNvPr id="8" name="Ellipse 7"/>
          <p:cNvSpPr/>
          <p:nvPr/>
        </p:nvSpPr>
        <p:spPr>
          <a:xfrm>
            <a:off x="464096" y="1678063"/>
            <a:ext cx="3024336" cy="288032"/>
          </a:xfrm>
          <a:prstGeom prst="ellipse">
            <a:avLst/>
          </a:prstGeom>
          <a:no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0" name="Connecteur droit avec flèche 9"/>
          <p:cNvCxnSpPr>
            <a:stCxn id="8" idx="6"/>
          </p:cNvCxnSpPr>
          <p:nvPr/>
        </p:nvCxnSpPr>
        <p:spPr>
          <a:xfrm flipV="1">
            <a:off x="3488432" y="457682"/>
            <a:ext cx="2523728" cy="1364397"/>
          </a:xfrm>
          <a:prstGeom prst="straightConnector1">
            <a:avLst/>
          </a:prstGeom>
          <a:ln w="44450">
            <a:solidFill>
              <a:srgbClr val="92D050"/>
            </a:solidFill>
            <a:tailEnd type="triangle"/>
          </a:ln>
        </p:spPr>
        <p:style>
          <a:lnRef idx="1">
            <a:schemeClr val="accent1"/>
          </a:lnRef>
          <a:fillRef idx="0">
            <a:schemeClr val="accent1"/>
          </a:fillRef>
          <a:effectRef idx="0">
            <a:schemeClr val="accent1"/>
          </a:effectRef>
          <a:fontRef idx="minor">
            <a:schemeClr val="tx1"/>
          </a:fontRef>
        </p:style>
      </p:cxnSp>
      <p:pic>
        <p:nvPicPr>
          <p:cNvPr id="11" name="Image 10"/>
          <p:cNvPicPr>
            <a:picLocks noChangeAspect="1"/>
          </p:cNvPicPr>
          <p:nvPr/>
        </p:nvPicPr>
        <p:blipFill>
          <a:blip r:embed="rId6"/>
          <a:stretch>
            <a:fillRect/>
          </a:stretch>
        </p:blipFill>
        <p:spPr>
          <a:xfrm>
            <a:off x="4932040" y="-141883"/>
            <a:ext cx="3659701" cy="576064"/>
          </a:xfrm>
          <a:prstGeom prst="rect">
            <a:avLst/>
          </a:prstGeom>
          <a:ln w="50800">
            <a:solidFill>
              <a:srgbClr val="92D050"/>
            </a:solidFill>
          </a:ln>
        </p:spPr>
      </p:pic>
    </p:spTree>
    <p:extLst>
      <p:ext uri="{BB962C8B-B14F-4D97-AF65-F5344CB8AC3E}">
        <p14:creationId xmlns:p14="http://schemas.microsoft.com/office/powerpoint/2010/main" val="33940168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p:cNvPicPr>
            <a:picLocks noChangeAspect="1"/>
          </p:cNvPicPr>
          <p:nvPr/>
        </p:nvPicPr>
        <p:blipFill>
          <a:blip r:embed="rId3"/>
          <a:stretch>
            <a:fillRect/>
          </a:stretch>
        </p:blipFill>
        <p:spPr>
          <a:xfrm>
            <a:off x="1760636" y="0"/>
            <a:ext cx="5191125" cy="2428875"/>
          </a:xfrm>
          <a:prstGeom prst="rect">
            <a:avLst/>
          </a:prstGeom>
          <a:ln>
            <a:solidFill>
              <a:srgbClr val="1E2B62"/>
            </a:solidFill>
          </a:ln>
        </p:spPr>
      </p:pic>
      <p:pic>
        <p:nvPicPr>
          <p:cNvPr id="9" name="Espace réservé du contenu 8"/>
          <p:cNvPicPr>
            <a:picLocks noGrp="1" noChangeAspect="1"/>
          </p:cNvPicPr>
          <p:nvPr>
            <p:ph idx="1"/>
          </p:nvPr>
        </p:nvPicPr>
        <p:blipFill>
          <a:blip r:embed="rId4"/>
          <a:stretch>
            <a:fillRect/>
          </a:stretch>
        </p:blipFill>
        <p:spPr>
          <a:xfrm>
            <a:off x="1149141" y="4835912"/>
            <a:ext cx="6414113" cy="2016224"/>
          </a:xfrm>
          <a:prstGeom prst="rect">
            <a:avLst/>
          </a:prstGeom>
          <a:ln w="12700">
            <a:solidFill>
              <a:srgbClr val="1E2B62"/>
            </a:solidFill>
          </a:ln>
        </p:spPr>
      </p:pic>
      <p:pic>
        <p:nvPicPr>
          <p:cNvPr id="7" name="Image 6"/>
          <p:cNvPicPr>
            <a:picLocks noChangeAspect="1"/>
          </p:cNvPicPr>
          <p:nvPr/>
        </p:nvPicPr>
        <p:blipFill>
          <a:blip r:embed="rId5"/>
          <a:stretch>
            <a:fillRect/>
          </a:stretch>
        </p:blipFill>
        <p:spPr>
          <a:xfrm>
            <a:off x="1691680" y="2484552"/>
            <a:ext cx="5226472" cy="2304256"/>
          </a:xfrm>
          <a:prstGeom prst="rect">
            <a:avLst/>
          </a:prstGeom>
          <a:ln>
            <a:solidFill>
              <a:srgbClr val="1E2B62"/>
            </a:solidFill>
          </a:ln>
        </p:spPr>
      </p:pic>
    </p:spTree>
    <p:extLst>
      <p:ext uri="{BB962C8B-B14F-4D97-AF65-F5344CB8AC3E}">
        <p14:creationId xmlns:p14="http://schemas.microsoft.com/office/powerpoint/2010/main" val="13105144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 descr="Linking Open Data cloud diagram, by Richard Cyganiak and Anja Jentzsch. http://lod-cloud.net/ - septembre 2011"/>
          <p:cNvPicPr>
            <a:picLocks noChangeAspect="1" noChangeArrowheads="1"/>
          </p:cNvPicPr>
          <p:nvPr/>
        </p:nvPicPr>
        <p:blipFill>
          <a:blip r:embed="rId3" cstate="print"/>
          <a:srcRect/>
          <a:stretch>
            <a:fillRect/>
          </a:stretch>
        </p:blipFill>
        <p:spPr bwMode="auto">
          <a:xfrm>
            <a:off x="3968709" y="3955613"/>
            <a:ext cx="3399438" cy="2392337"/>
          </a:xfrm>
          <a:prstGeom prst="rect">
            <a:avLst/>
          </a:prstGeom>
          <a:noFill/>
        </p:spPr>
      </p:pic>
      <p:sp>
        <p:nvSpPr>
          <p:cNvPr id="6" name="Espace réservé du numéro de diapositive 5"/>
          <p:cNvSpPr>
            <a:spLocks noGrp="1"/>
          </p:cNvSpPr>
          <p:nvPr>
            <p:ph type="sldNum" sz="quarter" idx="12"/>
          </p:nvPr>
        </p:nvSpPr>
        <p:spPr/>
        <p:txBody>
          <a:bodyPr/>
          <a:lstStyle/>
          <a:p>
            <a:fld id="{A63E2F55-217E-784D-959E-8EB90DBD2478}" type="slidenum">
              <a:rPr lang="fr-FR" smtClean="0"/>
              <a:pPr/>
              <a:t>19</a:t>
            </a:fld>
            <a:endParaRPr lang="fr-FR"/>
          </a:p>
        </p:txBody>
      </p:sp>
      <p:pic>
        <p:nvPicPr>
          <p:cNvPr id="7" name="Picture 3" descr="C:\Users\mistral\Desktop\EuroCRIS2015\logo-Calames.jpg"/>
          <p:cNvPicPr>
            <a:picLocks noChangeAspect="1" noChangeArrowheads="1"/>
          </p:cNvPicPr>
          <p:nvPr/>
        </p:nvPicPr>
        <p:blipFill>
          <a:blip r:embed="rId4"/>
          <a:srcRect/>
          <a:stretch>
            <a:fillRect/>
          </a:stretch>
        </p:blipFill>
        <p:spPr bwMode="auto">
          <a:xfrm>
            <a:off x="3239995" y="801943"/>
            <a:ext cx="1302179" cy="1217362"/>
          </a:xfrm>
          <a:prstGeom prst="rect">
            <a:avLst/>
          </a:prstGeom>
          <a:noFill/>
        </p:spPr>
      </p:pic>
      <p:pic>
        <p:nvPicPr>
          <p:cNvPr id="10" name="Picture 4" descr="C:\Users\mistral\Desktop\EuroCRIS2015\logo_theses.gif"/>
          <p:cNvPicPr>
            <a:picLocks noChangeAspect="1" noChangeArrowheads="1"/>
          </p:cNvPicPr>
          <p:nvPr/>
        </p:nvPicPr>
        <p:blipFill>
          <a:blip r:embed="rId5"/>
          <a:srcRect/>
          <a:stretch>
            <a:fillRect/>
          </a:stretch>
        </p:blipFill>
        <p:spPr bwMode="auto">
          <a:xfrm>
            <a:off x="5390836" y="998535"/>
            <a:ext cx="2965039" cy="640448"/>
          </a:xfrm>
          <a:prstGeom prst="rect">
            <a:avLst/>
          </a:prstGeom>
          <a:noFill/>
        </p:spPr>
      </p:pic>
      <p:pic>
        <p:nvPicPr>
          <p:cNvPr id="11" name="Picture 3" descr="C:\Users\mistral\Desktop\EuroCRIS2015\logo-Sudoc.jpg"/>
          <p:cNvPicPr>
            <a:picLocks noChangeAspect="1" noChangeArrowheads="1"/>
          </p:cNvPicPr>
          <p:nvPr/>
        </p:nvPicPr>
        <p:blipFill>
          <a:blip r:embed="rId6"/>
          <a:srcRect/>
          <a:stretch>
            <a:fillRect/>
          </a:stretch>
        </p:blipFill>
        <p:spPr bwMode="auto">
          <a:xfrm>
            <a:off x="100364" y="871010"/>
            <a:ext cx="1684993" cy="1584894"/>
          </a:xfrm>
          <a:prstGeom prst="rect">
            <a:avLst/>
          </a:prstGeom>
          <a:noFill/>
        </p:spPr>
      </p:pic>
      <p:cxnSp>
        <p:nvCxnSpPr>
          <p:cNvPr id="14" name="Connecteur droit avec flèche 13"/>
          <p:cNvCxnSpPr>
            <a:endCxn id="3" idx="3"/>
          </p:cNvCxnSpPr>
          <p:nvPr/>
        </p:nvCxnSpPr>
        <p:spPr>
          <a:xfrm rot="5400000">
            <a:off x="4811510" y="2427405"/>
            <a:ext cx="976095" cy="847580"/>
          </a:xfrm>
          <a:prstGeom prst="curvedConnector2">
            <a:avLst/>
          </a:prstGeom>
          <a:ln>
            <a:headEnd type="triangle"/>
            <a:tailEnd type="arrow"/>
          </a:ln>
        </p:spPr>
        <p:style>
          <a:lnRef idx="2">
            <a:schemeClr val="accent1"/>
          </a:lnRef>
          <a:fillRef idx="0">
            <a:schemeClr val="accent1"/>
          </a:fillRef>
          <a:effectRef idx="1">
            <a:schemeClr val="accent1"/>
          </a:effectRef>
          <a:fontRef idx="minor">
            <a:schemeClr val="tx1"/>
          </a:fontRef>
        </p:style>
      </p:cxnSp>
      <p:cxnSp>
        <p:nvCxnSpPr>
          <p:cNvPr id="22" name="Connecteur droit avec flèche 13"/>
          <p:cNvCxnSpPr>
            <a:stCxn id="7" idx="2"/>
            <a:endCxn id="3" idx="0"/>
          </p:cNvCxnSpPr>
          <p:nvPr/>
        </p:nvCxnSpPr>
        <p:spPr>
          <a:xfrm rot="5400000">
            <a:off x="3111477" y="2002421"/>
            <a:ext cx="762725" cy="796493"/>
          </a:xfrm>
          <a:prstGeom prst="curvedConnector3">
            <a:avLst>
              <a:gd name="adj1" fmla="val 50000"/>
            </a:avLst>
          </a:prstGeom>
          <a:ln>
            <a:headEnd type="triangle"/>
            <a:tailEnd type="arrow"/>
          </a:ln>
        </p:spPr>
        <p:style>
          <a:lnRef idx="2">
            <a:schemeClr val="accent1"/>
          </a:lnRef>
          <a:fillRef idx="0">
            <a:schemeClr val="accent1"/>
          </a:fillRef>
          <a:effectRef idx="1">
            <a:schemeClr val="accent1"/>
          </a:effectRef>
          <a:fontRef idx="minor">
            <a:schemeClr val="tx1"/>
          </a:fontRef>
        </p:style>
      </p:cxnSp>
      <p:cxnSp>
        <p:nvCxnSpPr>
          <p:cNvPr id="25" name="Connecteur droit avec flèche 13"/>
          <p:cNvCxnSpPr>
            <a:stCxn id="11" idx="2"/>
            <a:endCxn id="3" idx="1"/>
          </p:cNvCxnSpPr>
          <p:nvPr/>
        </p:nvCxnSpPr>
        <p:spPr>
          <a:xfrm rot="16200000" flipH="1">
            <a:off x="686470" y="2712295"/>
            <a:ext cx="883339" cy="370556"/>
          </a:xfrm>
          <a:prstGeom prst="curvedConnector2">
            <a:avLst/>
          </a:prstGeom>
          <a:ln>
            <a:headEnd type="triangle"/>
            <a:tailEnd type="arrow"/>
          </a:ln>
        </p:spPr>
        <p:style>
          <a:lnRef idx="2">
            <a:schemeClr val="accent1"/>
          </a:lnRef>
          <a:fillRef idx="0">
            <a:schemeClr val="accent1"/>
          </a:fillRef>
          <a:effectRef idx="1">
            <a:schemeClr val="accent1"/>
          </a:effectRef>
          <a:fontRef idx="minor">
            <a:schemeClr val="tx1"/>
          </a:fontRef>
        </p:style>
      </p:cxnSp>
      <p:cxnSp>
        <p:nvCxnSpPr>
          <p:cNvPr id="39" name="Connecteur droit avec flèche 13"/>
          <p:cNvCxnSpPr>
            <a:stCxn id="28" idx="1"/>
            <a:endCxn id="3" idx="2"/>
          </p:cNvCxnSpPr>
          <p:nvPr/>
        </p:nvCxnSpPr>
        <p:spPr>
          <a:xfrm rot="10800000">
            <a:off x="3094593" y="3896456"/>
            <a:ext cx="874117" cy="1255327"/>
          </a:xfrm>
          <a:prstGeom prst="curvedConnector2">
            <a:avLst/>
          </a:prstGeom>
          <a:ln w="31750">
            <a:solidFill>
              <a:srgbClr val="00B0F0"/>
            </a:solidFill>
            <a:headEnd type="arrow"/>
            <a:tailEnd type="none"/>
          </a:ln>
        </p:spPr>
        <p:style>
          <a:lnRef idx="2">
            <a:schemeClr val="accent1"/>
          </a:lnRef>
          <a:fillRef idx="0">
            <a:schemeClr val="accent1"/>
          </a:fillRef>
          <a:effectRef idx="1">
            <a:schemeClr val="accent1"/>
          </a:effectRef>
          <a:fontRef idx="minor">
            <a:schemeClr val="tx1"/>
          </a:fontRef>
        </p:style>
      </p:cxnSp>
      <p:pic>
        <p:nvPicPr>
          <p:cNvPr id="164" name="Image 16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401803" y="4798686"/>
            <a:ext cx="1225968" cy="901627"/>
          </a:xfrm>
          <a:prstGeom prst="rect">
            <a:avLst/>
          </a:prstGeom>
        </p:spPr>
      </p:pic>
      <p:cxnSp>
        <p:nvCxnSpPr>
          <p:cNvPr id="165" name="Connecteur droit avec flèche 13"/>
          <p:cNvCxnSpPr>
            <a:stCxn id="164" idx="3"/>
            <a:endCxn id="3" idx="2"/>
          </p:cNvCxnSpPr>
          <p:nvPr/>
        </p:nvCxnSpPr>
        <p:spPr>
          <a:xfrm flipV="1">
            <a:off x="2627771" y="3896455"/>
            <a:ext cx="466821" cy="1353045"/>
          </a:xfrm>
          <a:prstGeom prst="curvedConnector2">
            <a:avLst/>
          </a:prstGeom>
          <a:ln w="31750">
            <a:solidFill>
              <a:srgbClr val="00B0F0"/>
            </a:solidFill>
            <a:headEnd type="arrow"/>
            <a:tailEnd type="none"/>
          </a:ln>
        </p:spPr>
        <p:style>
          <a:lnRef idx="2">
            <a:schemeClr val="accent1"/>
          </a:lnRef>
          <a:fillRef idx="0">
            <a:schemeClr val="accent1"/>
          </a:fillRef>
          <a:effectRef idx="1">
            <a:schemeClr val="accent1"/>
          </a:effectRef>
          <a:fontRef idx="minor">
            <a:schemeClr val="tx1"/>
          </a:fontRef>
        </p:style>
      </p:cxnSp>
      <p:pic>
        <p:nvPicPr>
          <p:cNvPr id="3" name="Image 2"/>
          <p:cNvPicPr>
            <a:picLocks noChangeAspect="1"/>
          </p:cNvPicPr>
          <p:nvPr/>
        </p:nvPicPr>
        <p:blipFill>
          <a:blip r:embed="rId8"/>
          <a:stretch>
            <a:fillRect/>
          </a:stretch>
        </p:blipFill>
        <p:spPr>
          <a:xfrm>
            <a:off x="1313417" y="2782030"/>
            <a:ext cx="3562350" cy="1114425"/>
          </a:xfrm>
          <a:prstGeom prst="rect">
            <a:avLst/>
          </a:prstGeom>
        </p:spPr>
      </p:pic>
      <p:pic>
        <p:nvPicPr>
          <p:cNvPr id="15" name="Espace réservé du contenu 11" descr="logo-step.jpg"/>
          <p:cNvPicPr>
            <a:picLocks noGrp="1" noChangeAspect="1"/>
          </p:cNvPicPr>
          <p:nvPr>
            <p:ph idx="1"/>
          </p:nvPr>
        </p:nvPicPr>
        <p:blipFill>
          <a:blip r:embed="rId9"/>
          <a:stretch>
            <a:fillRect/>
          </a:stretch>
        </p:blipFill>
        <p:spPr>
          <a:xfrm>
            <a:off x="6294678" y="2364524"/>
            <a:ext cx="2830145" cy="618439"/>
          </a:xfrm>
        </p:spPr>
      </p:pic>
      <p:pic>
        <p:nvPicPr>
          <p:cNvPr id="16" name="Picture 5" descr="C:\Users\mistral\Desktop\EuroCRIS2015\logo-star.jpg"/>
          <p:cNvPicPr>
            <a:picLocks noChangeAspect="1" noChangeArrowheads="1"/>
          </p:cNvPicPr>
          <p:nvPr/>
        </p:nvPicPr>
        <p:blipFill>
          <a:blip r:embed="rId10"/>
          <a:srcRect/>
          <a:stretch>
            <a:fillRect/>
          </a:stretch>
        </p:blipFill>
        <p:spPr bwMode="auto">
          <a:xfrm>
            <a:off x="5903714" y="1663457"/>
            <a:ext cx="2928866" cy="661114"/>
          </a:xfrm>
          <a:prstGeom prst="rect">
            <a:avLst/>
          </a:prstGeom>
          <a:noFill/>
        </p:spPr>
      </p:pic>
    </p:spTree>
    <p:extLst>
      <p:ext uri="{BB962C8B-B14F-4D97-AF65-F5344CB8AC3E}">
        <p14:creationId xmlns:p14="http://schemas.microsoft.com/office/powerpoint/2010/main" val="298975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rgbClr val="00B050"/>
                </a:solidFill>
              </a:rPr>
              <a:t>Votre rôle</a:t>
            </a:r>
            <a:endParaRPr lang="fr-FR" dirty="0">
              <a:solidFill>
                <a:srgbClr val="00B050"/>
              </a:solidFill>
            </a:endParaRPr>
          </a:p>
        </p:txBody>
      </p:sp>
      <p:sp>
        <p:nvSpPr>
          <p:cNvPr id="3" name="Espace réservé du contenu 2"/>
          <p:cNvSpPr>
            <a:spLocks noGrp="1"/>
          </p:cNvSpPr>
          <p:nvPr>
            <p:ph idx="1"/>
          </p:nvPr>
        </p:nvSpPr>
        <p:spPr>
          <a:xfrm>
            <a:off x="457200" y="1414230"/>
            <a:ext cx="8229600" cy="4967098"/>
          </a:xfrm>
        </p:spPr>
        <p:txBody>
          <a:bodyPr>
            <a:normAutofit/>
          </a:bodyPr>
          <a:lstStyle/>
          <a:p>
            <a:r>
              <a:rPr lang="fr-FR" sz="2400" dirty="0" smtClean="0"/>
              <a:t>En tant que Coordinateur </a:t>
            </a:r>
            <a:r>
              <a:rPr lang="fr-FR" sz="2400" dirty="0" err="1" smtClean="0"/>
              <a:t>Sudoc</a:t>
            </a:r>
            <a:r>
              <a:rPr lang="fr-FR" sz="2400" dirty="0" smtClean="0"/>
              <a:t>, Correspondant Autorités, Correspondant Catalogage, Catalogueur, vous utilisez les outils et services de votre choix ;</a:t>
            </a:r>
          </a:p>
          <a:p>
            <a:endParaRPr lang="fr-FR" sz="2400" dirty="0" smtClean="0"/>
          </a:p>
          <a:p>
            <a:r>
              <a:rPr lang="fr-FR" sz="2400" dirty="0" smtClean="0"/>
              <a:t>Il importe que vous en connaissiez la palette ainsi que les cas d’usages et les finalités pour </a:t>
            </a:r>
            <a:r>
              <a:rPr lang="fr-FR" sz="2400" dirty="0" smtClean="0">
                <a:solidFill>
                  <a:srgbClr val="7030A0"/>
                </a:solidFill>
              </a:rPr>
              <a:t>accompagner</a:t>
            </a:r>
            <a:r>
              <a:rPr lang="fr-FR" sz="2400" dirty="0" smtClean="0"/>
              <a:t> les </a:t>
            </a:r>
            <a:r>
              <a:rPr lang="fr-FR" sz="2400" dirty="0" smtClean="0"/>
              <a:t>pratiques </a:t>
            </a:r>
            <a:r>
              <a:rPr lang="fr-FR" sz="2400" dirty="0" smtClean="0"/>
              <a:t>de vos collègues professionnels </a:t>
            </a:r>
            <a:r>
              <a:rPr lang="fr-FR" sz="2400" dirty="0" smtClean="0"/>
              <a:t>et </a:t>
            </a:r>
            <a:r>
              <a:rPr lang="fr-FR" sz="2400" dirty="0" smtClean="0"/>
              <a:t>de vos </a:t>
            </a:r>
            <a:r>
              <a:rPr lang="fr-FR" sz="2400" dirty="0" smtClean="0"/>
              <a:t>utilisateurs</a:t>
            </a:r>
            <a:r>
              <a:rPr lang="fr-FR" sz="2400" dirty="0" smtClean="0"/>
              <a:t>.</a:t>
            </a:r>
          </a:p>
          <a:p>
            <a:endParaRPr lang="fr-FR" sz="2400" dirty="0" smtClean="0"/>
          </a:p>
          <a:p>
            <a:r>
              <a:rPr lang="fr-FR" sz="2400" dirty="0" smtClean="0"/>
              <a:t>Il importe également que vous nous </a:t>
            </a:r>
            <a:r>
              <a:rPr lang="fr-FR" sz="2400" dirty="0" smtClean="0">
                <a:solidFill>
                  <a:srgbClr val="7030A0"/>
                </a:solidFill>
              </a:rPr>
              <a:t>relayer</a:t>
            </a:r>
            <a:r>
              <a:rPr lang="fr-FR" sz="2400" dirty="0" smtClean="0"/>
              <a:t> ces besoins s’ils ne </a:t>
            </a:r>
            <a:r>
              <a:rPr lang="fr-FR" sz="2400" dirty="0"/>
              <a:t>sont que partiellement satisfaits </a:t>
            </a:r>
            <a:r>
              <a:rPr lang="fr-FR" sz="2400" dirty="0" smtClean="0"/>
              <a:t>par les outils </a:t>
            </a:r>
            <a:r>
              <a:rPr lang="fr-FR" sz="2400" dirty="0" smtClean="0"/>
              <a:t>mis à disposition.</a:t>
            </a:r>
            <a:endParaRPr lang="fr-FR" sz="2400" dirty="0"/>
          </a:p>
        </p:txBody>
      </p:sp>
    </p:spTree>
    <p:extLst>
      <p:ext uri="{BB962C8B-B14F-4D97-AF65-F5344CB8AC3E}">
        <p14:creationId xmlns:p14="http://schemas.microsoft.com/office/powerpoint/2010/main" val="179061488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F00A60E7-BA16-D44D-81DD-875A854163A5}" type="datetime3">
              <a:rPr lang="en-US" smtClean="0"/>
              <a:pPr/>
              <a:t>29 November 2018</a:t>
            </a:fld>
            <a:endParaRPr lang="fr-FR"/>
          </a:p>
        </p:txBody>
      </p:sp>
      <p:sp>
        <p:nvSpPr>
          <p:cNvPr id="4" name="Espace réservé du numéro de diapositive 3"/>
          <p:cNvSpPr>
            <a:spLocks noGrp="1"/>
          </p:cNvSpPr>
          <p:nvPr>
            <p:ph type="sldNum" sz="quarter" idx="12"/>
          </p:nvPr>
        </p:nvSpPr>
        <p:spPr/>
        <p:txBody>
          <a:bodyPr/>
          <a:lstStyle/>
          <a:p>
            <a:fld id="{A63E2F55-217E-784D-959E-8EB90DBD2478}" type="slidenum">
              <a:rPr lang="fr-FR" smtClean="0"/>
              <a:pPr/>
              <a:t>20</a:t>
            </a:fld>
            <a:endParaRPr lang="fr-FR"/>
          </a:p>
        </p:txBody>
      </p:sp>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880" y="550371"/>
            <a:ext cx="9144000" cy="6096000"/>
          </a:xfrm>
          <a:prstGeom prst="rect">
            <a:avLst/>
          </a:prstGeom>
        </p:spPr>
      </p:pic>
      <p:sp>
        <p:nvSpPr>
          <p:cNvPr id="6" name="ZoneTexte 5"/>
          <p:cNvSpPr txBox="1"/>
          <p:nvPr/>
        </p:nvSpPr>
        <p:spPr>
          <a:xfrm>
            <a:off x="-33314" y="6610288"/>
            <a:ext cx="6579704" cy="261610"/>
          </a:xfrm>
          <a:prstGeom prst="rect">
            <a:avLst/>
          </a:prstGeom>
          <a:noFill/>
        </p:spPr>
        <p:txBody>
          <a:bodyPr wrap="square" rtlCol="0">
            <a:spAutoFit/>
          </a:bodyPr>
          <a:lstStyle/>
          <a:p>
            <a:r>
              <a:rPr lang="en-US" sz="1100" dirty="0" err="1"/>
              <a:t>Crédits</a:t>
            </a:r>
            <a:r>
              <a:rPr lang="en-US" sz="1100" dirty="0"/>
              <a:t> : </a:t>
            </a:r>
            <a:r>
              <a:rPr lang="fr-FR" sz="1100" dirty="0" smtClean="0"/>
              <a:t>Oliver</a:t>
            </a:r>
            <a:r>
              <a:rPr lang="fr-FR" sz="1100" dirty="0"/>
              <a:t>, Thread, https://www.flickr.com/photos/ollily/8106824233</a:t>
            </a:r>
          </a:p>
        </p:txBody>
      </p:sp>
      <p:pic>
        <p:nvPicPr>
          <p:cNvPr id="7" name="Image 6"/>
          <p:cNvPicPr>
            <a:picLocks noChangeAspect="1"/>
          </p:cNvPicPr>
          <p:nvPr/>
        </p:nvPicPr>
        <p:blipFill>
          <a:blip r:embed="rId4"/>
          <a:stretch>
            <a:fillRect/>
          </a:stretch>
        </p:blipFill>
        <p:spPr>
          <a:xfrm>
            <a:off x="3138520" y="4875411"/>
            <a:ext cx="688240" cy="540000"/>
          </a:xfrm>
          <a:prstGeom prst="rect">
            <a:avLst/>
          </a:prstGeom>
        </p:spPr>
      </p:pic>
      <p:pic>
        <p:nvPicPr>
          <p:cNvPr id="8" name="Image 7"/>
          <p:cNvPicPr>
            <a:picLocks noChangeAspect="1"/>
          </p:cNvPicPr>
          <p:nvPr/>
        </p:nvPicPr>
        <p:blipFill>
          <a:blip r:embed="rId5"/>
          <a:stretch>
            <a:fillRect/>
          </a:stretch>
        </p:blipFill>
        <p:spPr>
          <a:xfrm>
            <a:off x="4230240" y="4900425"/>
            <a:ext cx="540000" cy="540000"/>
          </a:xfrm>
          <a:prstGeom prst="rect">
            <a:avLst/>
          </a:prstGeom>
        </p:spPr>
      </p:pic>
      <p:pic>
        <p:nvPicPr>
          <p:cNvPr id="10" name="Image 9"/>
          <p:cNvPicPr>
            <a:picLocks noChangeAspect="1"/>
          </p:cNvPicPr>
          <p:nvPr/>
        </p:nvPicPr>
        <p:blipFill>
          <a:blip r:embed="rId6"/>
          <a:stretch>
            <a:fillRect/>
          </a:stretch>
        </p:blipFill>
        <p:spPr>
          <a:xfrm>
            <a:off x="2423757" y="702415"/>
            <a:ext cx="1515700" cy="619460"/>
          </a:xfrm>
          <a:prstGeom prst="rect">
            <a:avLst/>
          </a:prstGeom>
        </p:spPr>
      </p:pic>
      <p:pic>
        <p:nvPicPr>
          <p:cNvPr id="11" name="Image 10"/>
          <p:cNvPicPr>
            <a:picLocks noChangeAspect="1"/>
          </p:cNvPicPr>
          <p:nvPr/>
        </p:nvPicPr>
        <p:blipFill>
          <a:blip r:embed="rId7"/>
          <a:stretch>
            <a:fillRect/>
          </a:stretch>
        </p:blipFill>
        <p:spPr>
          <a:xfrm>
            <a:off x="5261516" y="765771"/>
            <a:ext cx="709412" cy="540000"/>
          </a:xfrm>
          <a:prstGeom prst="rect">
            <a:avLst/>
          </a:prstGeom>
        </p:spPr>
      </p:pic>
      <p:pic>
        <p:nvPicPr>
          <p:cNvPr id="12" name="Image 11"/>
          <p:cNvPicPr>
            <a:picLocks noChangeAspect="1"/>
          </p:cNvPicPr>
          <p:nvPr/>
        </p:nvPicPr>
        <p:blipFill>
          <a:blip r:embed="rId8"/>
          <a:stretch>
            <a:fillRect/>
          </a:stretch>
        </p:blipFill>
        <p:spPr>
          <a:xfrm>
            <a:off x="6179678" y="1026600"/>
            <a:ext cx="733425" cy="295275"/>
          </a:xfrm>
          <a:prstGeom prst="rect">
            <a:avLst/>
          </a:prstGeom>
        </p:spPr>
      </p:pic>
      <p:pic>
        <p:nvPicPr>
          <p:cNvPr id="13" name="Image 12"/>
          <p:cNvPicPr>
            <a:picLocks noChangeAspect="1"/>
          </p:cNvPicPr>
          <p:nvPr/>
        </p:nvPicPr>
        <p:blipFill>
          <a:blip r:embed="rId9"/>
          <a:stretch>
            <a:fillRect/>
          </a:stretch>
        </p:blipFill>
        <p:spPr>
          <a:xfrm>
            <a:off x="7151524" y="1065099"/>
            <a:ext cx="792000" cy="311334"/>
          </a:xfrm>
          <a:prstGeom prst="rect">
            <a:avLst/>
          </a:prstGeom>
        </p:spPr>
      </p:pic>
      <p:pic>
        <p:nvPicPr>
          <p:cNvPr id="14" name="Image 13"/>
          <p:cNvPicPr>
            <a:picLocks noChangeAspect="1"/>
          </p:cNvPicPr>
          <p:nvPr/>
        </p:nvPicPr>
        <p:blipFill>
          <a:blip r:embed="rId10"/>
          <a:stretch>
            <a:fillRect/>
          </a:stretch>
        </p:blipFill>
        <p:spPr>
          <a:xfrm>
            <a:off x="4593999" y="795099"/>
            <a:ext cx="563142" cy="540000"/>
          </a:xfrm>
          <a:prstGeom prst="rect">
            <a:avLst/>
          </a:prstGeom>
        </p:spPr>
      </p:pic>
      <p:pic>
        <p:nvPicPr>
          <p:cNvPr id="15" name="Image 14"/>
          <p:cNvPicPr>
            <a:picLocks noChangeAspect="1"/>
          </p:cNvPicPr>
          <p:nvPr/>
        </p:nvPicPr>
        <p:blipFill>
          <a:blip r:embed="rId11"/>
          <a:stretch>
            <a:fillRect/>
          </a:stretch>
        </p:blipFill>
        <p:spPr>
          <a:xfrm>
            <a:off x="7051910" y="5744062"/>
            <a:ext cx="1044000" cy="334716"/>
          </a:xfrm>
          <a:prstGeom prst="rect">
            <a:avLst/>
          </a:prstGeom>
        </p:spPr>
      </p:pic>
      <p:pic>
        <p:nvPicPr>
          <p:cNvPr id="16" name="Image 15"/>
          <p:cNvPicPr>
            <a:picLocks noChangeAspect="1"/>
          </p:cNvPicPr>
          <p:nvPr/>
        </p:nvPicPr>
        <p:blipFill>
          <a:blip r:embed="rId12"/>
          <a:stretch>
            <a:fillRect/>
          </a:stretch>
        </p:blipFill>
        <p:spPr>
          <a:xfrm>
            <a:off x="5393704" y="3990374"/>
            <a:ext cx="487258" cy="466073"/>
          </a:xfrm>
          <a:prstGeom prst="rect">
            <a:avLst/>
          </a:prstGeom>
        </p:spPr>
      </p:pic>
      <p:pic>
        <p:nvPicPr>
          <p:cNvPr id="17" name="Image 16"/>
          <p:cNvPicPr>
            <a:picLocks noChangeAspect="1"/>
          </p:cNvPicPr>
          <p:nvPr/>
        </p:nvPicPr>
        <p:blipFill>
          <a:blip r:embed="rId13"/>
          <a:stretch>
            <a:fillRect/>
          </a:stretch>
        </p:blipFill>
        <p:spPr>
          <a:xfrm>
            <a:off x="7926551" y="3214518"/>
            <a:ext cx="756000" cy="335446"/>
          </a:xfrm>
          <a:prstGeom prst="rect">
            <a:avLst/>
          </a:prstGeom>
        </p:spPr>
      </p:pic>
      <p:pic>
        <p:nvPicPr>
          <p:cNvPr id="18" name="Image 17"/>
          <p:cNvPicPr>
            <a:picLocks noChangeAspect="1"/>
          </p:cNvPicPr>
          <p:nvPr/>
        </p:nvPicPr>
        <p:blipFill>
          <a:blip r:embed="rId14"/>
          <a:stretch>
            <a:fillRect/>
          </a:stretch>
        </p:blipFill>
        <p:spPr>
          <a:xfrm>
            <a:off x="6733160" y="4900425"/>
            <a:ext cx="504000" cy="382067"/>
          </a:xfrm>
          <a:prstGeom prst="rect">
            <a:avLst/>
          </a:prstGeom>
        </p:spPr>
      </p:pic>
      <p:pic>
        <p:nvPicPr>
          <p:cNvPr id="19" name="Image 18"/>
          <p:cNvPicPr>
            <a:picLocks noChangeAspect="1"/>
          </p:cNvPicPr>
          <p:nvPr/>
        </p:nvPicPr>
        <p:blipFill>
          <a:blip r:embed="rId15"/>
          <a:stretch>
            <a:fillRect/>
          </a:stretch>
        </p:blipFill>
        <p:spPr>
          <a:xfrm>
            <a:off x="7314551" y="3682057"/>
            <a:ext cx="612000" cy="437415"/>
          </a:xfrm>
          <a:prstGeom prst="rect">
            <a:avLst/>
          </a:prstGeom>
        </p:spPr>
      </p:pic>
      <p:pic>
        <p:nvPicPr>
          <p:cNvPr id="20" name="Image 19"/>
          <p:cNvPicPr>
            <a:picLocks noChangeAspect="1"/>
          </p:cNvPicPr>
          <p:nvPr/>
        </p:nvPicPr>
        <p:blipFill>
          <a:blip r:embed="rId16"/>
          <a:stretch>
            <a:fillRect/>
          </a:stretch>
        </p:blipFill>
        <p:spPr>
          <a:xfrm>
            <a:off x="8376551" y="6129558"/>
            <a:ext cx="612000" cy="403029"/>
          </a:xfrm>
          <a:prstGeom prst="rect">
            <a:avLst/>
          </a:prstGeom>
        </p:spPr>
      </p:pic>
      <p:pic>
        <p:nvPicPr>
          <p:cNvPr id="21" name="Image 20"/>
          <p:cNvPicPr>
            <a:picLocks noChangeAspect="1"/>
          </p:cNvPicPr>
          <p:nvPr/>
        </p:nvPicPr>
        <p:blipFill>
          <a:blip r:embed="rId17"/>
          <a:stretch>
            <a:fillRect/>
          </a:stretch>
        </p:blipFill>
        <p:spPr>
          <a:xfrm>
            <a:off x="361190" y="5837741"/>
            <a:ext cx="1044000" cy="296518"/>
          </a:xfrm>
          <a:prstGeom prst="rect">
            <a:avLst/>
          </a:prstGeom>
        </p:spPr>
      </p:pic>
      <p:pic>
        <p:nvPicPr>
          <p:cNvPr id="22" name="Image 21"/>
          <p:cNvPicPr>
            <a:picLocks noChangeAspect="1"/>
          </p:cNvPicPr>
          <p:nvPr/>
        </p:nvPicPr>
        <p:blipFill>
          <a:blip r:embed="rId18"/>
          <a:stretch>
            <a:fillRect/>
          </a:stretch>
        </p:blipFill>
        <p:spPr>
          <a:xfrm>
            <a:off x="1045261" y="6249496"/>
            <a:ext cx="648000" cy="444812"/>
          </a:xfrm>
          <a:prstGeom prst="rect">
            <a:avLst/>
          </a:prstGeom>
        </p:spPr>
      </p:pic>
      <p:pic>
        <p:nvPicPr>
          <p:cNvPr id="23" name="Image 22"/>
          <p:cNvPicPr>
            <a:picLocks noChangeAspect="1"/>
          </p:cNvPicPr>
          <p:nvPr/>
        </p:nvPicPr>
        <p:blipFill>
          <a:blip r:embed="rId19"/>
          <a:stretch>
            <a:fillRect/>
          </a:stretch>
        </p:blipFill>
        <p:spPr>
          <a:xfrm>
            <a:off x="-19880" y="5197128"/>
            <a:ext cx="900000" cy="412888"/>
          </a:xfrm>
          <a:prstGeom prst="rect">
            <a:avLst/>
          </a:prstGeom>
        </p:spPr>
      </p:pic>
      <p:pic>
        <p:nvPicPr>
          <p:cNvPr id="24" name="Image 23"/>
          <p:cNvPicPr>
            <a:picLocks noChangeAspect="1"/>
          </p:cNvPicPr>
          <p:nvPr/>
        </p:nvPicPr>
        <p:blipFill>
          <a:blip r:embed="rId20"/>
          <a:stretch>
            <a:fillRect/>
          </a:stretch>
        </p:blipFill>
        <p:spPr>
          <a:xfrm>
            <a:off x="6011706" y="5191339"/>
            <a:ext cx="540000" cy="540000"/>
          </a:xfrm>
          <a:prstGeom prst="rect">
            <a:avLst/>
          </a:prstGeom>
        </p:spPr>
      </p:pic>
      <p:pic>
        <p:nvPicPr>
          <p:cNvPr id="25" name="Image 24"/>
          <p:cNvPicPr>
            <a:picLocks noChangeAspect="1"/>
          </p:cNvPicPr>
          <p:nvPr/>
        </p:nvPicPr>
        <p:blipFill>
          <a:blip r:embed="rId21"/>
          <a:stretch>
            <a:fillRect/>
          </a:stretch>
        </p:blipFill>
        <p:spPr>
          <a:xfrm>
            <a:off x="1796849" y="5992587"/>
            <a:ext cx="591086" cy="540000"/>
          </a:xfrm>
          <a:prstGeom prst="rect">
            <a:avLst/>
          </a:prstGeom>
        </p:spPr>
      </p:pic>
      <p:pic>
        <p:nvPicPr>
          <p:cNvPr id="26" name="Image 25"/>
          <p:cNvPicPr>
            <a:picLocks noChangeAspect="1"/>
          </p:cNvPicPr>
          <p:nvPr/>
        </p:nvPicPr>
        <p:blipFill>
          <a:blip r:embed="rId22"/>
          <a:stretch>
            <a:fillRect/>
          </a:stretch>
        </p:blipFill>
        <p:spPr>
          <a:xfrm>
            <a:off x="536821" y="2754893"/>
            <a:ext cx="555882" cy="540000"/>
          </a:xfrm>
          <a:prstGeom prst="rect">
            <a:avLst/>
          </a:prstGeom>
        </p:spPr>
      </p:pic>
      <p:pic>
        <p:nvPicPr>
          <p:cNvPr id="27" name="Image 26"/>
          <p:cNvPicPr>
            <a:picLocks noChangeAspect="1"/>
          </p:cNvPicPr>
          <p:nvPr/>
        </p:nvPicPr>
        <p:blipFill>
          <a:blip r:embed="rId23"/>
          <a:stretch>
            <a:fillRect/>
          </a:stretch>
        </p:blipFill>
        <p:spPr>
          <a:xfrm>
            <a:off x="1353689" y="2382323"/>
            <a:ext cx="591430" cy="540000"/>
          </a:xfrm>
          <a:prstGeom prst="rect">
            <a:avLst/>
          </a:prstGeom>
        </p:spPr>
      </p:pic>
      <p:pic>
        <p:nvPicPr>
          <p:cNvPr id="28" name="Image 27"/>
          <p:cNvPicPr>
            <a:picLocks noChangeAspect="1"/>
          </p:cNvPicPr>
          <p:nvPr/>
        </p:nvPicPr>
        <p:blipFill>
          <a:blip r:embed="rId24"/>
          <a:stretch>
            <a:fillRect/>
          </a:stretch>
        </p:blipFill>
        <p:spPr>
          <a:xfrm>
            <a:off x="2104321" y="2890924"/>
            <a:ext cx="532394" cy="540000"/>
          </a:xfrm>
          <a:prstGeom prst="rect">
            <a:avLst/>
          </a:prstGeom>
        </p:spPr>
      </p:pic>
      <p:pic>
        <p:nvPicPr>
          <p:cNvPr id="29" name="Image 28"/>
          <p:cNvPicPr>
            <a:picLocks noChangeAspect="1"/>
          </p:cNvPicPr>
          <p:nvPr/>
        </p:nvPicPr>
        <p:blipFill>
          <a:blip r:embed="rId25"/>
          <a:stretch>
            <a:fillRect/>
          </a:stretch>
        </p:blipFill>
        <p:spPr>
          <a:xfrm>
            <a:off x="2262220" y="5539418"/>
            <a:ext cx="876300" cy="285750"/>
          </a:xfrm>
          <a:prstGeom prst="rect">
            <a:avLst/>
          </a:prstGeom>
        </p:spPr>
      </p:pic>
    </p:spTree>
    <p:extLst>
      <p:ext uri="{BB962C8B-B14F-4D97-AF65-F5344CB8AC3E}">
        <p14:creationId xmlns:p14="http://schemas.microsoft.com/office/powerpoint/2010/main" val="131893506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11"/>
          </p:nvPr>
        </p:nvSpPr>
        <p:spPr>
          <a:xfrm>
            <a:off x="2701172" y="6245634"/>
            <a:ext cx="3752056" cy="365125"/>
          </a:xfrm>
        </p:spPr>
        <p:txBody>
          <a:bodyPr/>
          <a:lstStyle/>
          <a:p>
            <a:r>
              <a:rPr lang="fr-FR" sz="3200" dirty="0" smtClean="0"/>
              <a:t>IdRef c’est quoi ?</a:t>
            </a:r>
            <a:endParaRPr lang="fr-FR" sz="3200" dirty="0"/>
          </a:p>
        </p:txBody>
      </p:sp>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862" y="623680"/>
            <a:ext cx="8959969" cy="5456524"/>
          </a:xfrm>
          <a:prstGeom prst="rect">
            <a:avLst/>
          </a:prstGeom>
        </p:spPr>
      </p:pic>
      <p:sp>
        <p:nvSpPr>
          <p:cNvPr id="6" name="ZoneTexte 5"/>
          <p:cNvSpPr txBox="1"/>
          <p:nvPr/>
        </p:nvSpPr>
        <p:spPr>
          <a:xfrm>
            <a:off x="-19881" y="6572304"/>
            <a:ext cx="9276521" cy="261610"/>
          </a:xfrm>
          <a:prstGeom prst="rect">
            <a:avLst/>
          </a:prstGeom>
          <a:noFill/>
        </p:spPr>
        <p:txBody>
          <a:bodyPr wrap="square" rtlCol="0">
            <a:spAutoFit/>
          </a:bodyPr>
          <a:lstStyle/>
          <a:p>
            <a:r>
              <a:rPr lang="fr-FR" sz="1100" dirty="0" smtClean="0"/>
              <a:t>Crédits : Katie </a:t>
            </a:r>
            <a:r>
              <a:rPr lang="fr-FR" sz="1100" dirty="0"/>
              <a:t>Sauter, </a:t>
            </a:r>
            <a:r>
              <a:rPr lang="fr-FR" sz="1100" dirty="0" smtClean="0"/>
              <a:t>Sauter_stock4_extra1</a:t>
            </a:r>
            <a:r>
              <a:rPr lang="fr-FR" sz="1100" dirty="0"/>
              <a:t>, https://www.flickr.com/photos/katie-sauter/30457855190/</a:t>
            </a:r>
          </a:p>
        </p:txBody>
      </p:sp>
      <p:sp>
        <p:nvSpPr>
          <p:cNvPr id="7" name="ZoneTexte 6"/>
          <p:cNvSpPr txBox="1"/>
          <p:nvPr/>
        </p:nvSpPr>
        <p:spPr>
          <a:xfrm>
            <a:off x="3587851" y="3480010"/>
            <a:ext cx="1607001" cy="646331"/>
          </a:xfrm>
          <a:prstGeom prst="rect">
            <a:avLst/>
          </a:prstGeom>
          <a:noFill/>
        </p:spPr>
        <p:txBody>
          <a:bodyPr wrap="square" rtlCol="0">
            <a:spAutoFit/>
          </a:bodyPr>
          <a:lstStyle/>
          <a:p>
            <a:r>
              <a:rPr lang="fr-FR" dirty="0" smtClean="0">
                <a:solidFill>
                  <a:schemeClr val="bg1"/>
                </a:solidFill>
              </a:rPr>
              <a:t>des données d’autorité</a:t>
            </a:r>
            <a:endParaRPr lang="fr-FR" dirty="0">
              <a:solidFill>
                <a:schemeClr val="bg1"/>
              </a:solidFill>
            </a:endParaRPr>
          </a:p>
        </p:txBody>
      </p:sp>
      <p:sp>
        <p:nvSpPr>
          <p:cNvPr id="8" name="ZoneTexte 7"/>
          <p:cNvSpPr txBox="1"/>
          <p:nvPr/>
        </p:nvSpPr>
        <p:spPr>
          <a:xfrm>
            <a:off x="1252823" y="3822719"/>
            <a:ext cx="1683026" cy="923330"/>
          </a:xfrm>
          <a:prstGeom prst="rect">
            <a:avLst/>
          </a:prstGeom>
          <a:noFill/>
        </p:spPr>
        <p:txBody>
          <a:bodyPr wrap="square" rtlCol="0">
            <a:spAutoFit/>
          </a:bodyPr>
          <a:lstStyle/>
          <a:p>
            <a:r>
              <a:rPr lang="fr-FR" dirty="0" smtClean="0">
                <a:solidFill>
                  <a:schemeClr val="bg1"/>
                </a:solidFill>
              </a:rPr>
              <a:t>une interface publique de consultation</a:t>
            </a:r>
            <a:endParaRPr lang="fr-FR" dirty="0">
              <a:solidFill>
                <a:schemeClr val="bg1"/>
              </a:solidFill>
            </a:endParaRPr>
          </a:p>
        </p:txBody>
      </p:sp>
      <p:sp>
        <p:nvSpPr>
          <p:cNvPr id="9" name="ZoneTexte 8"/>
          <p:cNvSpPr txBox="1"/>
          <p:nvPr/>
        </p:nvSpPr>
        <p:spPr>
          <a:xfrm>
            <a:off x="2279515" y="5057862"/>
            <a:ext cx="2242931" cy="923330"/>
          </a:xfrm>
          <a:prstGeom prst="rect">
            <a:avLst/>
          </a:prstGeom>
          <a:noFill/>
        </p:spPr>
        <p:txBody>
          <a:bodyPr wrap="square" rtlCol="0">
            <a:spAutoFit/>
          </a:bodyPr>
          <a:lstStyle/>
          <a:p>
            <a:r>
              <a:rPr lang="fr-FR" dirty="0">
                <a:solidFill>
                  <a:schemeClr val="bg1"/>
                </a:solidFill>
              </a:rPr>
              <a:t>u</a:t>
            </a:r>
            <a:r>
              <a:rPr lang="fr-FR" dirty="0" smtClean="0">
                <a:solidFill>
                  <a:schemeClr val="bg1"/>
                </a:solidFill>
              </a:rPr>
              <a:t>ne interface de production sur authentification</a:t>
            </a:r>
            <a:endParaRPr lang="fr-FR" dirty="0">
              <a:solidFill>
                <a:schemeClr val="bg1"/>
              </a:solidFill>
            </a:endParaRPr>
          </a:p>
        </p:txBody>
      </p:sp>
      <p:sp>
        <p:nvSpPr>
          <p:cNvPr id="10" name="ZoneTexte 9"/>
          <p:cNvSpPr txBox="1"/>
          <p:nvPr/>
        </p:nvSpPr>
        <p:spPr>
          <a:xfrm>
            <a:off x="6505781" y="3844420"/>
            <a:ext cx="1751372" cy="646331"/>
          </a:xfrm>
          <a:prstGeom prst="rect">
            <a:avLst/>
          </a:prstGeom>
          <a:noFill/>
        </p:spPr>
        <p:txBody>
          <a:bodyPr wrap="square" rtlCol="0">
            <a:spAutoFit/>
          </a:bodyPr>
          <a:lstStyle/>
          <a:p>
            <a:r>
              <a:rPr lang="fr-FR" dirty="0">
                <a:solidFill>
                  <a:schemeClr val="bg1"/>
                </a:solidFill>
              </a:rPr>
              <a:t>d</a:t>
            </a:r>
            <a:r>
              <a:rPr lang="fr-FR" dirty="0" smtClean="0">
                <a:solidFill>
                  <a:schemeClr val="bg1"/>
                </a:solidFill>
              </a:rPr>
              <a:t>es </a:t>
            </a:r>
            <a:r>
              <a:rPr lang="fr-FR" dirty="0" err="1" smtClean="0">
                <a:solidFill>
                  <a:schemeClr val="bg1"/>
                </a:solidFill>
              </a:rPr>
              <a:t>webservices</a:t>
            </a:r>
            <a:r>
              <a:rPr lang="fr-FR" dirty="0" smtClean="0">
                <a:solidFill>
                  <a:schemeClr val="bg1"/>
                </a:solidFill>
              </a:rPr>
              <a:t> d’exposition</a:t>
            </a:r>
            <a:endParaRPr lang="fr-FR" dirty="0">
              <a:solidFill>
                <a:schemeClr val="bg1"/>
              </a:solidFill>
            </a:endParaRPr>
          </a:p>
        </p:txBody>
      </p:sp>
      <p:sp>
        <p:nvSpPr>
          <p:cNvPr id="11" name="ZoneTexte 10"/>
          <p:cNvSpPr txBox="1"/>
          <p:nvPr/>
        </p:nvSpPr>
        <p:spPr>
          <a:xfrm>
            <a:off x="5717237" y="2578951"/>
            <a:ext cx="2040250" cy="646331"/>
          </a:xfrm>
          <a:prstGeom prst="rect">
            <a:avLst/>
          </a:prstGeom>
          <a:noFill/>
        </p:spPr>
        <p:txBody>
          <a:bodyPr wrap="square" rtlCol="0">
            <a:spAutoFit/>
          </a:bodyPr>
          <a:lstStyle/>
          <a:p>
            <a:r>
              <a:rPr lang="fr-FR" dirty="0">
                <a:solidFill>
                  <a:schemeClr val="bg1"/>
                </a:solidFill>
              </a:rPr>
              <a:t>d</a:t>
            </a:r>
            <a:r>
              <a:rPr lang="fr-FR" dirty="0" smtClean="0">
                <a:solidFill>
                  <a:schemeClr val="bg1"/>
                </a:solidFill>
              </a:rPr>
              <a:t>es </a:t>
            </a:r>
            <a:r>
              <a:rPr lang="fr-FR" dirty="0" err="1" smtClean="0">
                <a:solidFill>
                  <a:schemeClr val="bg1"/>
                </a:solidFill>
              </a:rPr>
              <a:t>webservices</a:t>
            </a:r>
            <a:r>
              <a:rPr lang="fr-FR" dirty="0" smtClean="0">
                <a:solidFill>
                  <a:schemeClr val="bg1"/>
                </a:solidFill>
              </a:rPr>
              <a:t> de contrôle qualité</a:t>
            </a:r>
            <a:endParaRPr lang="fr-FR" dirty="0">
              <a:solidFill>
                <a:schemeClr val="bg1"/>
              </a:solidFill>
            </a:endParaRPr>
          </a:p>
        </p:txBody>
      </p:sp>
      <p:sp>
        <p:nvSpPr>
          <p:cNvPr id="12" name="ZoneTexte 11"/>
          <p:cNvSpPr txBox="1"/>
          <p:nvPr/>
        </p:nvSpPr>
        <p:spPr>
          <a:xfrm>
            <a:off x="203863" y="2653339"/>
            <a:ext cx="1751372" cy="923330"/>
          </a:xfrm>
          <a:prstGeom prst="rect">
            <a:avLst/>
          </a:prstGeom>
          <a:noFill/>
        </p:spPr>
        <p:txBody>
          <a:bodyPr wrap="square" rtlCol="0">
            <a:spAutoFit/>
          </a:bodyPr>
          <a:lstStyle/>
          <a:p>
            <a:r>
              <a:rPr lang="fr-FR" dirty="0">
                <a:solidFill>
                  <a:schemeClr val="bg1"/>
                </a:solidFill>
              </a:rPr>
              <a:t>u</a:t>
            </a:r>
            <a:r>
              <a:rPr lang="fr-FR" dirty="0" smtClean="0">
                <a:solidFill>
                  <a:schemeClr val="bg1"/>
                </a:solidFill>
              </a:rPr>
              <a:t>n programme d’alignement de personnes</a:t>
            </a:r>
            <a:endParaRPr lang="fr-FR" dirty="0">
              <a:solidFill>
                <a:schemeClr val="bg1"/>
              </a:solidFill>
            </a:endParaRPr>
          </a:p>
        </p:txBody>
      </p:sp>
      <p:sp>
        <p:nvSpPr>
          <p:cNvPr id="13" name="ZoneTexte 12"/>
          <p:cNvSpPr txBox="1"/>
          <p:nvPr/>
        </p:nvSpPr>
        <p:spPr>
          <a:xfrm>
            <a:off x="5384316" y="5549879"/>
            <a:ext cx="2242931" cy="369332"/>
          </a:xfrm>
          <a:prstGeom prst="rect">
            <a:avLst/>
          </a:prstGeom>
          <a:noFill/>
        </p:spPr>
        <p:txBody>
          <a:bodyPr wrap="square" rtlCol="0">
            <a:spAutoFit/>
          </a:bodyPr>
          <a:lstStyle/>
          <a:p>
            <a:r>
              <a:rPr lang="fr-FR" dirty="0">
                <a:solidFill>
                  <a:schemeClr val="bg1"/>
                </a:solidFill>
              </a:rPr>
              <a:t>u</a:t>
            </a:r>
            <a:r>
              <a:rPr lang="fr-FR" dirty="0" smtClean="0">
                <a:solidFill>
                  <a:schemeClr val="bg1"/>
                </a:solidFill>
              </a:rPr>
              <a:t>n identifiant pivot</a:t>
            </a:r>
            <a:endParaRPr lang="fr-FR" dirty="0">
              <a:solidFill>
                <a:schemeClr val="bg1"/>
              </a:solidFill>
            </a:endParaRPr>
          </a:p>
        </p:txBody>
      </p:sp>
      <p:sp>
        <p:nvSpPr>
          <p:cNvPr id="14" name="ZoneTexte 13"/>
          <p:cNvSpPr txBox="1"/>
          <p:nvPr/>
        </p:nvSpPr>
        <p:spPr>
          <a:xfrm>
            <a:off x="2368893" y="1932620"/>
            <a:ext cx="1285461" cy="646331"/>
          </a:xfrm>
          <a:prstGeom prst="rect">
            <a:avLst/>
          </a:prstGeom>
          <a:noFill/>
        </p:spPr>
        <p:txBody>
          <a:bodyPr wrap="square" rtlCol="0">
            <a:spAutoFit/>
          </a:bodyPr>
          <a:lstStyle/>
          <a:p>
            <a:r>
              <a:rPr lang="fr-FR" dirty="0">
                <a:solidFill>
                  <a:schemeClr val="bg1"/>
                </a:solidFill>
              </a:rPr>
              <a:t>u</a:t>
            </a:r>
            <a:r>
              <a:rPr lang="fr-FR" dirty="0" smtClean="0">
                <a:solidFill>
                  <a:schemeClr val="bg1"/>
                </a:solidFill>
              </a:rPr>
              <a:t>ne base de données</a:t>
            </a:r>
            <a:endParaRPr lang="fr-FR" dirty="0">
              <a:solidFill>
                <a:schemeClr val="bg1"/>
              </a:solidFill>
            </a:endParaRPr>
          </a:p>
        </p:txBody>
      </p:sp>
      <p:sp>
        <p:nvSpPr>
          <p:cNvPr id="15" name="ZoneTexte 14"/>
          <p:cNvSpPr txBox="1"/>
          <p:nvPr/>
        </p:nvSpPr>
        <p:spPr>
          <a:xfrm>
            <a:off x="4283968" y="1776713"/>
            <a:ext cx="1531875" cy="646331"/>
          </a:xfrm>
          <a:prstGeom prst="rect">
            <a:avLst/>
          </a:prstGeom>
          <a:noFill/>
        </p:spPr>
        <p:txBody>
          <a:bodyPr wrap="square" rtlCol="0">
            <a:spAutoFit/>
          </a:bodyPr>
          <a:lstStyle/>
          <a:p>
            <a:r>
              <a:rPr lang="fr-FR" dirty="0">
                <a:solidFill>
                  <a:schemeClr val="bg1"/>
                </a:solidFill>
              </a:rPr>
              <a:t>d</a:t>
            </a:r>
            <a:r>
              <a:rPr lang="fr-FR" dirty="0" smtClean="0">
                <a:solidFill>
                  <a:schemeClr val="bg1"/>
                </a:solidFill>
              </a:rPr>
              <a:t>u catalogage partagé</a:t>
            </a:r>
            <a:endParaRPr lang="fr-FR" dirty="0">
              <a:solidFill>
                <a:schemeClr val="bg1"/>
              </a:solidFill>
            </a:endParaRPr>
          </a:p>
        </p:txBody>
      </p:sp>
    </p:spTree>
    <p:extLst>
      <p:ext uri="{BB962C8B-B14F-4D97-AF65-F5344CB8AC3E}">
        <p14:creationId xmlns:p14="http://schemas.microsoft.com/office/powerpoint/2010/main" val="324290609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fontScale="90000"/>
          </a:bodyPr>
          <a:lstStyle/>
          <a:p>
            <a:pPr>
              <a:defRPr/>
            </a:pPr>
            <a:r>
              <a:rPr lang="fr-FR" dirty="0" smtClean="0">
                <a:solidFill>
                  <a:schemeClr val="accent2">
                    <a:lumMod val="75000"/>
                  </a:schemeClr>
                </a:solidFill>
              </a:rPr>
              <a:t>IDREF : Nouveaux enrichissements bibliographiques</a:t>
            </a:r>
            <a:endParaRPr lang="fr-FR" dirty="0">
              <a:solidFill>
                <a:schemeClr val="accent2">
                  <a:lumMod val="75000"/>
                </a:schemeClr>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3"/>
          <a:stretch>
            <a:fillRect/>
          </a:stretch>
        </p:blipFill>
        <p:spPr>
          <a:xfrm>
            <a:off x="199066" y="274638"/>
            <a:ext cx="5018721" cy="4666530"/>
          </a:xfrm>
          <a:prstGeom prst="rect">
            <a:avLst/>
          </a:prstGeom>
          <a:ln>
            <a:solidFill>
              <a:schemeClr val="tx2"/>
            </a:solidFill>
          </a:ln>
          <a:effectLst>
            <a:outerShdw blurRad="292100" dist="139700" dir="2700000" algn="tl" rotWithShape="0">
              <a:srgbClr val="333333">
                <a:alpha val="65000"/>
              </a:srgbClr>
            </a:outerShdw>
          </a:effectLst>
        </p:spPr>
      </p:pic>
      <p:pic>
        <p:nvPicPr>
          <p:cNvPr id="5" name="Image 4"/>
          <p:cNvPicPr>
            <a:picLocks noChangeAspect="1"/>
          </p:cNvPicPr>
          <p:nvPr/>
        </p:nvPicPr>
        <p:blipFill>
          <a:blip r:embed="rId4"/>
          <a:stretch>
            <a:fillRect/>
          </a:stretch>
        </p:blipFill>
        <p:spPr>
          <a:xfrm>
            <a:off x="836763" y="4797152"/>
            <a:ext cx="3743325" cy="1381125"/>
          </a:xfrm>
          <a:prstGeom prst="rect">
            <a:avLst/>
          </a:prstGeom>
          <a:ln>
            <a:solidFill>
              <a:schemeClr val="tx2"/>
            </a:solidFill>
          </a:ln>
          <a:effectLst>
            <a:outerShdw blurRad="292100" dist="139700" dir="2700000" algn="tl" rotWithShape="0">
              <a:srgbClr val="333333">
                <a:alpha val="65000"/>
              </a:srgbClr>
            </a:outerShdw>
          </a:effectLst>
        </p:spPr>
      </p:pic>
      <p:pic>
        <p:nvPicPr>
          <p:cNvPr id="6" name="Image 5"/>
          <p:cNvPicPr>
            <a:picLocks noChangeAspect="1"/>
          </p:cNvPicPr>
          <p:nvPr/>
        </p:nvPicPr>
        <p:blipFill>
          <a:blip r:embed="rId5"/>
          <a:stretch>
            <a:fillRect/>
          </a:stretch>
        </p:blipFill>
        <p:spPr>
          <a:xfrm>
            <a:off x="4067944" y="2276872"/>
            <a:ext cx="4821093" cy="4437112"/>
          </a:xfrm>
          <a:prstGeom prst="rect">
            <a:avLst/>
          </a:prstGeom>
          <a:ln>
            <a:solidFill>
              <a:schemeClr val="tx2"/>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6488870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Espace réservé du contenu 3"/>
          <p:cNvPicPr>
            <a:picLocks noGrp="1" noChangeAspect="1"/>
          </p:cNvPicPr>
          <p:nvPr>
            <p:ph idx="1"/>
          </p:nvPr>
        </p:nvPicPr>
        <p:blipFill>
          <a:blip r:embed="rId3"/>
          <a:stretch>
            <a:fillRect/>
          </a:stretch>
        </p:blipFill>
        <p:spPr>
          <a:xfrm>
            <a:off x="-25735" y="2615"/>
            <a:ext cx="4948101" cy="2634297"/>
          </a:xfrm>
          <a:prstGeom prst="rect">
            <a:avLst/>
          </a:prstGeom>
          <a:ln>
            <a:solidFill>
              <a:schemeClr val="tx2"/>
            </a:solidFill>
          </a:ln>
          <a:effectLst>
            <a:outerShdw blurRad="292100" dist="139700" dir="2700000" algn="tl" rotWithShape="0">
              <a:srgbClr val="333333">
                <a:alpha val="65000"/>
              </a:srgbClr>
            </a:outerShdw>
          </a:effectLst>
        </p:spPr>
      </p:pic>
      <p:pic>
        <p:nvPicPr>
          <p:cNvPr id="5" name="Image 4"/>
          <p:cNvPicPr>
            <a:picLocks noChangeAspect="1"/>
          </p:cNvPicPr>
          <p:nvPr/>
        </p:nvPicPr>
        <p:blipFill>
          <a:blip r:embed="rId4"/>
          <a:stretch>
            <a:fillRect/>
          </a:stretch>
        </p:blipFill>
        <p:spPr>
          <a:xfrm>
            <a:off x="4063405" y="333358"/>
            <a:ext cx="5004048" cy="2933407"/>
          </a:xfrm>
          <a:prstGeom prst="rect">
            <a:avLst/>
          </a:prstGeom>
          <a:ln>
            <a:solidFill>
              <a:schemeClr val="tx2"/>
            </a:solidFill>
          </a:ln>
          <a:effectLst>
            <a:outerShdw blurRad="292100" dist="139700" dir="2700000" algn="tl" rotWithShape="0">
              <a:srgbClr val="333333">
                <a:alpha val="65000"/>
              </a:srgbClr>
            </a:outerShdw>
          </a:effectLst>
        </p:spPr>
      </p:pic>
      <p:pic>
        <p:nvPicPr>
          <p:cNvPr id="6" name="Image 5"/>
          <p:cNvPicPr>
            <a:picLocks noChangeAspect="1"/>
          </p:cNvPicPr>
          <p:nvPr/>
        </p:nvPicPr>
        <p:blipFill>
          <a:blip r:embed="rId5"/>
          <a:stretch>
            <a:fillRect/>
          </a:stretch>
        </p:blipFill>
        <p:spPr>
          <a:xfrm>
            <a:off x="0" y="2071694"/>
            <a:ext cx="5857875" cy="2038350"/>
          </a:xfrm>
          <a:prstGeom prst="rect">
            <a:avLst/>
          </a:prstGeom>
          <a:ln>
            <a:solidFill>
              <a:schemeClr val="tx2"/>
            </a:solidFill>
          </a:ln>
          <a:effectLst>
            <a:outerShdw blurRad="292100" dist="139700" dir="2700000" algn="tl" rotWithShape="0">
              <a:srgbClr val="333333">
                <a:alpha val="65000"/>
              </a:srgbClr>
            </a:outerShdw>
          </a:effectLst>
        </p:spPr>
      </p:pic>
      <p:pic>
        <p:nvPicPr>
          <p:cNvPr id="7" name="Image 6"/>
          <p:cNvPicPr>
            <a:picLocks noChangeAspect="1"/>
          </p:cNvPicPr>
          <p:nvPr/>
        </p:nvPicPr>
        <p:blipFill>
          <a:blip r:embed="rId6"/>
          <a:stretch>
            <a:fillRect/>
          </a:stretch>
        </p:blipFill>
        <p:spPr>
          <a:xfrm>
            <a:off x="3585244" y="2982608"/>
            <a:ext cx="5450012" cy="1876425"/>
          </a:xfrm>
          <a:prstGeom prst="rect">
            <a:avLst/>
          </a:prstGeom>
          <a:ln>
            <a:solidFill>
              <a:schemeClr val="tx2"/>
            </a:solidFill>
          </a:ln>
          <a:effectLst>
            <a:outerShdw blurRad="292100" dist="139700" dir="2700000" algn="tl" rotWithShape="0">
              <a:srgbClr val="333333">
                <a:alpha val="65000"/>
              </a:srgbClr>
            </a:outerShdw>
          </a:effectLst>
        </p:spPr>
      </p:pic>
      <p:pic>
        <p:nvPicPr>
          <p:cNvPr id="8" name="Image 7"/>
          <p:cNvPicPr>
            <a:picLocks noChangeAspect="1"/>
          </p:cNvPicPr>
          <p:nvPr/>
        </p:nvPicPr>
        <p:blipFill>
          <a:blip r:embed="rId7"/>
          <a:stretch>
            <a:fillRect/>
          </a:stretch>
        </p:blipFill>
        <p:spPr>
          <a:xfrm>
            <a:off x="252350" y="4736801"/>
            <a:ext cx="6057900" cy="1876425"/>
          </a:xfrm>
          <a:prstGeom prst="rect">
            <a:avLst/>
          </a:prstGeom>
          <a:ln w="12700">
            <a:solidFill>
              <a:schemeClr val="tx2"/>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14451727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6" name="Image 5"/>
          <p:cNvPicPr>
            <a:picLocks noChangeAspect="1"/>
          </p:cNvPicPr>
          <p:nvPr/>
        </p:nvPicPr>
        <p:blipFill>
          <a:blip r:embed="rId3"/>
          <a:stretch>
            <a:fillRect/>
          </a:stretch>
        </p:blipFill>
        <p:spPr>
          <a:xfrm>
            <a:off x="457200" y="246063"/>
            <a:ext cx="8582025" cy="2343150"/>
          </a:xfrm>
          <a:prstGeom prst="rect">
            <a:avLst/>
          </a:prstGeom>
          <a:ln>
            <a:solidFill>
              <a:srgbClr val="1E2B62"/>
            </a:solidFill>
          </a:ln>
        </p:spPr>
      </p:pic>
      <p:pic>
        <p:nvPicPr>
          <p:cNvPr id="5" name="Espace réservé du contenu 4"/>
          <p:cNvPicPr>
            <a:picLocks noGrp="1" noChangeAspect="1"/>
          </p:cNvPicPr>
          <p:nvPr>
            <p:ph idx="1"/>
          </p:nvPr>
        </p:nvPicPr>
        <p:blipFill>
          <a:blip r:embed="rId4"/>
          <a:stretch>
            <a:fillRect/>
          </a:stretch>
        </p:blipFill>
        <p:spPr>
          <a:xfrm>
            <a:off x="0" y="2276872"/>
            <a:ext cx="8229600" cy="3034835"/>
          </a:xfrm>
          <a:prstGeom prst="rect">
            <a:avLst/>
          </a:prstGeom>
          <a:ln w="12700">
            <a:solidFill>
              <a:srgbClr val="1E2B62"/>
            </a:solidFill>
          </a:ln>
        </p:spPr>
      </p:pic>
      <p:pic>
        <p:nvPicPr>
          <p:cNvPr id="4" name="Image 3"/>
          <p:cNvPicPr>
            <a:picLocks noChangeAspect="1"/>
          </p:cNvPicPr>
          <p:nvPr/>
        </p:nvPicPr>
        <p:blipFill>
          <a:blip r:embed="rId5"/>
          <a:stretch>
            <a:fillRect/>
          </a:stretch>
        </p:blipFill>
        <p:spPr>
          <a:xfrm>
            <a:off x="573479" y="4797153"/>
            <a:ext cx="8602621" cy="2060848"/>
          </a:xfrm>
          <a:prstGeom prst="rect">
            <a:avLst/>
          </a:prstGeom>
          <a:ln w="12700">
            <a:solidFill>
              <a:srgbClr val="1E2B62"/>
            </a:solidFill>
          </a:ln>
        </p:spPr>
      </p:pic>
    </p:spTree>
    <p:extLst>
      <p:ext uri="{BB962C8B-B14F-4D97-AF65-F5344CB8AC3E}">
        <p14:creationId xmlns:p14="http://schemas.microsoft.com/office/powerpoint/2010/main" val="314340638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668" y="176541"/>
            <a:ext cx="8229600" cy="1143000"/>
          </a:xfrm>
        </p:spPr>
        <p:txBody>
          <a:bodyPr>
            <a:noAutofit/>
          </a:bodyPr>
          <a:lstStyle/>
          <a:p>
            <a:r>
              <a:rPr lang="fr-FR" sz="3600" dirty="0" smtClean="0">
                <a:solidFill>
                  <a:schemeClr val="accent2">
                    <a:lumMod val="75000"/>
                  </a:schemeClr>
                </a:solidFill>
              </a:rPr>
              <a:t>« Collectivités associées dans le </a:t>
            </a:r>
            <a:r>
              <a:rPr lang="fr-FR" sz="3600" dirty="0" err="1" smtClean="0">
                <a:solidFill>
                  <a:schemeClr val="accent2">
                    <a:lumMod val="75000"/>
                  </a:schemeClr>
                </a:solidFill>
              </a:rPr>
              <a:t>Sudoc</a:t>
            </a:r>
            <a:r>
              <a:rPr lang="fr-FR" sz="3600" dirty="0" smtClean="0">
                <a:solidFill>
                  <a:schemeClr val="accent2">
                    <a:lumMod val="75000"/>
                  </a:schemeClr>
                </a:solidFill>
              </a:rPr>
              <a:t> »</a:t>
            </a:r>
            <a:endParaRPr lang="fr-FR" sz="3600" dirty="0">
              <a:solidFill>
                <a:schemeClr val="accent2">
                  <a:lumMod val="75000"/>
                </a:schemeClr>
              </a:solidFill>
            </a:endParaRPr>
          </a:p>
        </p:txBody>
      </p:sp>
      <p:pic>
        <p:nvPicPr>
          <p:cNvPr id="8" name="Espace réservé du contenu 7"/>
          <p:cNvPicPr>
            <a:picLocks noGrp="1" noChangeAspect="1"/>
          </p:cNvPicPr>
          <p:nvPr>
            <p:ph idx="1"/>
          </p:nvPr>
        </p:nvPicPr>
        <p:blipFill>
          <a:blip r:embed="rId3"/>
          <a:stretch>
            <a:fillRect/>
          </a:stretch>
        </p:blipFill>
        <p:spPr>
          <a:xfrm>
            <a:off x="3131840" y="1143830"/>
            <a:ext cx="5753075" cy="5461956"/>
          </a:xfrm>
          <a:prstGeom prst="rect">
            <a:avLst/>
          </a:prstGeom>
          <a:ln>
            <a:solidFill>
              <a:schemeClr val="tx2"/>
            </a:solidFill>
          </a:ln>
          <a:effectLst>
            <a:outerShdw blurRad="292100" dist="139700" dir="2700000" algn="tl" rotWithShape="0">
              <a:srgbClr val="333333">
                <a:alpha val="65000"/>
              </a:srgbClr>
            </a:outerShdw>
          </a:effectLst>
        </p:spPr>
      </p:pic>
      <p:pic>
        <p:nvPicPr>
          <p:cNvPr id="9" name="Image 8"/>
          <p:cNvPicPr>
            <a:picLocks noChangeAspect="1"/>
          </p:cNvPicPr>
          <p:nvPr/>
        </p:nvPicPr>
        <p:blipFill>
          <a:blip r:embed="rId4"/>
          <a:stretch>
            <a:fillRect/>
          </a:stretch>
        </p:blipFill>
        <p:spPr>
          <a:xfrm>
            <a:off x="251748" y="1173091"/>
            <a:ext cx="2721340" cy="373087"/>
          </a:xfrm>
          <a:prstGeom prst="rect">
            <a:avLst/>
          </a:prstGeom>
        </p:spPr>
      </p:pic>
      <p:pic>
        <p:nvPicPr>
          <p:cNvPr id="10" name="Image 9"/>
          <p:cNvPicPr>
            <a:picLocks noChangeAspect="1"/>
          </p:cNvPicPr>
          <p:nvPr/>
        </p:nvPicPr>
        <p:blipFill>
          <a:blip r:embed="rId5"/>
          <a:stretch>
            <a:fillRect/>
          </a:stretch>
        </p:blipFill>
        <p:spPr>
          <a:xfrm>
            <a:off x="449371" y="1772816"/>
            <a:ext cx="2194530" cy="288032"/>
          </a:xfrm>
          <a:prstGeom prst="rect">
            <a:avLst/>
          </a:prstGeom>
        </p:spPr>
      </p:pic>
      <p:cxnSp>
        <p:nvCxnSpPr>
          <p:cNvPr id="12" name="Connecteur droit 11"/>
          <p:cNvCxnSpPr/>
          <p:nvPr/>
        </p:nvCxnSpPr>
        <p:spPr>
          <a:xfrm>
            <a:off x="6732240" y="2276872"/>
            <a:ext cx="2088232" cy="0"/>
          </a:xfrm>
          <a:prstGeom prst="line">
            <a:avLst/>
          </a:prstGeom>
          <a:ln w="41275"/>
        </p:spPr>
        <p:style>
          <a:lnRef idx="1">
            <a:schemeClr val="accent1"/>
          </a:lnRef>
          <a:fillRef idx="0">
            <a:schemeClr val="accent1"/>
          </a:fillRef>
          <a:effectRef idx="0">
            <a:schemeClr val="accent1"/>
          </a:effectRef>
          <a:fontRef idx="minor">
            <a:schemeClr val="tx1"/>
          </a:fontRef>
        </p:style>
      </p:cxnSp>
      <p:sp>
        <p:nvSpPr>
          <p:cNvPr id="13" name="Ellipse 12"/>
          <p:cNvSpPr/>
          <p:nvPr/>
        </p:nvSpPr>
        <p:spPr>
          <a:xfrm>
            <a:off x="2989002" y="2059385"/>
            <a:ext cx="379632" cy="216024"/>
          </a:xfrm>
          <a:prstGeom prst="ellipse">
            <a:avLst/>
          </a:prstGeom>
          <a:noFill/>
          <a:ln w="476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Ellipse 14"/>
          <p:cNvSpPr/>
          <p:nvPr/>
        </p:nvSpPr>
        <p:spPr>
          <a:xfrm>
            <a:off x="5724129" y="2275409"/>
            <a:ext cx="576064" cy="289495"/>
          </a:xfrm>
          <a:prstGeom prst="ellipse">
            <a:avLst/>
          </a:prstGeom>
          <a:noFill/>
          <a:ln w="476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6" name="Connecteur droit 15"/>
          <p:cNvCxnSpPr/>
          <p:nvPr/>
        </p:nvCxnSpPr>
        <p:spPr>
          <a:xfrm>
            <a:off x="4283968" y="2492896"/>
            <a:ext cx="1440161" cy="0"/>
          </a:xfrm>
          <a:prstGeom prst="line">
            <a:avLst/>
          </a:prstGeom>
          <a:ln w="41275"/>
        </p:spPr>
        <p:style>
          <a:lnRef idx="1">
            <a:schemeClr val="accent1"/>
          </a:lnRef>
          <a:fillRef idx="0">
            <a:schemeClr val="accent1"/>
          </a:fillRef>
          <a:effectRef idx="0">
            <a:schemeClr val="accent1"/>
          </a:effectRef>
          <a:fontRef idx="minor">
            <a:schemeClr val="tx1"/>
          </a:fontRef>
        </p:style>
      </p:cxnSp>
      <p:sp>
        <p:nvSpPr>
          <p:cNvPr id="18" name="Ellipse 17"/>
          <p:cNvSpPr/>
          <p:nvPr/>
        </p:nvSpPr>
        <p:spPr>
          <a:xfrm>
            <a:off x="3491880" y="2780928"/>
            <a:ext cx="720080" cy="289495"/>
          </a:xfrm>
          <a:prstGeom prst="ellipse">
            <a:avLst/>
          </a:prstGeom>
          <a:noFill/>
          <a:ln w="476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52869044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solidFill>
                  <a:schemeClr val="accent2">
                    <a:lumMod val="75000"/>
                  </a:schemeClr>
                </a:solidFill>
              </a:rPr>
              <a:t>« </a:t>
            </a:r>
            <a:r>
              <a:rPr lang="fr-FR" dirty="0" smtClean="0">
                <a:solidFill>
                  <a:schemeClr val="accent2">
                    <a:lumMod val="75000"/>
                  </a:schemeClr>
                </a:solidFill>
              </a:rPr>
              <a:t>Concepts Rameau associées </a:t>
            </a:r>
            <a:r>
              <a:rPr lang="fr-FR" dirty="0">
                <a:solidFill>
                  <a:schemeClr val="accent2">
                    <a:lumMod val="75000"/>
                  </a:schemeClr>
                </a:solidFill>
              </a:rPr>
              <a:t>dans </a:t>
            </a:r>
            <a:r>
              <a:rPr lang="fr-FR" dirty="0" smtClean="0">
                <a:solidFill>
                  <a:schemeClr val="accent2">
                    <a:lumMod val="75000"/>
                  </a:schemeClr>
                </a:solidFill>
              </a:rPr>
              <a:t>le </a:t>
            </a:r>
            <a:r>
              <a:rPr lang="fr-FR" dirty="0" err="1">
                <a:solidFill>
                  <a:schemeClr val="accent2">
                    <a:lumMod val="75000"/>
                  </a:schemeClr>
                </a:solidFill>
              </a:rPr>
              <a:t>Sudoc</a:t>
            </a:r>
            <a:r>
              <a:rPr lang="fr-FR" dirty="0">
                <a:solidFill>
                  <a:schemeClr val="accent2">
                    <a:lumMod val="75000"/>
                  </a:schemeClr>
                </a:solidFill>
              </a:rPr>
              <a:t> »</a:t>
            </a:r>
            <a:endParaRPr lang="fr-FR" dirty="0"/>
          </a:p>
        </p:txBody>
      </p:sp>
      <p:pic>
        <p:nvPicPr>
          <p:cNvPr id="4" name="Espace réservé du contenu 3"/>
          <p:cNvPicPr>
            <a:picLocks noGrp="1" noChangeAspect="1"/>
          </p:cNvPicPr>
          <p:nvPr>
            <p:ph idx="1"/>
          </p:nvPr>
        </p:nvPicPr>
        <p:blipFill>
          <a:blip r:embed="rId3"/>
          <a:stretch>
            <a:fillRect/>
          </a:stretch>
        </p:blipFill>
        <p:spPr>
          <a:xfrm>
            <a:off x="3203848" y="1628800"/>
            <a:ext cx="5722064" cy="2520280"/>
          </a:xfrm>
          <a:prstGeom prst="rect">
            <a:avLst/>
          </a:prstGeom>
          <a:ln>
            <a:solidFill>
              <a:schemeClr val="tx2"/>
            </a:solidFill>
          </a:ln>
          <a:effectLst>
            <a:outerShdw blurRad="292100" dist="139700" dir="2700000" algn="tl" rotWithShape="0">
              <a:srgbClr val="333333">
                <a:alpha val="65000"/>
              </a:srgbClr>
            </a:outerShdw>
          </a:effectLst>
        </p:spPr>
      </p:pic>
      <p:pic>
        <p:nvPicPr>
          <p:cNvPr id="5" name="Image 4"/>
          <p:cNvPicPr>
            <a:picLocks noChangeAspect="1"/>
          </p:cNvPicPr>
          <p:nvPr/>
        </p:nvPicPr>
        <p:blipFill>
          <a:blip r:embed="rId4"/>
          <a:stretch>
            <a:fillRect/>
          </a:stretch>
        </p:blipFill>
        <p:spPr>
          <a:xfrm>
            <a:off x="452469" y="1628800"/>
            <a:ext cx="2672056" cy="343550"/>
          </a:xfrm>
          <a:prstGeom prst="rect">
            <a:avLst/>
          </a:prstGeom>
        </p:spPr>
      </p:pic>
      <p:pic>
        <p:nvPicPr>
          <p:cNvPr id="6" name="Image 5"/>
          <p:cNvPicPr>
            <a:picLocks noChangeAspect="1"/>
          </p:cNvPicPr>
          <p:nvPr/>
        </p:nvPicPr>
        <p:blipFill>
          <a:blip r:embed="rId5"/>
          <a:stretch>
            <a:fillRect/>
          </a:stretch>
        </p:blipFill>
        <p:spPr>
          <a:xfrm>
            <a:off x="835997" y="2116366"/>
            <a:ext cx="1905000" cy="257175"/>
          </a:xfrm>
          <a:prstGeom prst="rect">
            <a:avLst/>
          </a:prstGeom>
        </p:spPr>
      </p:pic>
      <p:sp>
        <p:nvSpPr>
          <p:cNvPr id="7" name="Ellipse 6"/>
          <p:cNvSpPr/>
          <p:nvPr/>
        </p:nvSpPr>
        <p:spPr>
          <a:xfrm>
            <a:off x="3124525" y="2708920"/>
            <a:ext cx="379632" cy="288032"/>
          </a:xfrm>
          <a:prstGeom prst="ellipse">
            <a:avLst/>
          </a:prstGeom>
          <a:noFill/>
          <a:ln w="4762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Ellipse 8"/>
          <p:cNvSpPr/>
          <p:nvPr/>
        </p:nvSpPr>
        <p:spPr>
          <a:xfrm>
            <a:off x="3648173" y="3717032"/>
            <a:ext cx="923827" cy="288032"/>
          </a:xfrm>
          <a:prstGeom prst="ellipse">
            <a:avLst/>
          </a:prstGeom>
          <a:noFill/>
          <a:ln w="4762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0" name="Connecteur droit 9"/>
          <p:cNvCxnSpPr/>
          <p:nvPr/>
        </p:nvCxnSpPr>
        <p:spPr>
          <a:xfrm>
            <a:off x="7524328" y="2996952"/>
            <a:ext cx="1162472" cy="0"/>
          </a:xfrm>
          <a:prstGeom prst="line">
            <a:avLst/>
          </a:prstGeom>
          <a:ln w="412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2" name="Connecteur droit 11"/>
          <p:cNvCxnSpPr/>
          <p:nvPr/>
        </p:nvCxnSpPr>
        <p:spPr>
          <a:xfrm>
            <a:off x="5436096" y="3284984"/>
            <a:ext cx="720080" cy="0"/>
          </a:xfrm>
          <a:prstGeom prst="line">
            <a:avLst/>
          </a:prstGeom>
          <a:ln w="412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4" name="Connecteur droit 13"/>
          <p:cNvCxnSpPr/>
          <p:nvPr/>
        </p:nvCxnSpPr>
        <p:spPr>
          <a:xfrm>
            <a:off x="4499992" y="3284984"/>
            <a:ext cx="720080" cy="0"/>
          </a:xfrm>
          <a:prstGeom prst="line">
            <a:avLst/>
          </a:prstGeom>
          <a:ln w="41275">
            <a:solidFill>
              <a:srgbClr val="7030A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99267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4000" dirty="0" smtClean="0">
                <a:solidFill>
                  <a:schemeClr val="accent2">
                    <a:lumMod val="75000"/>
                  </a:schemeClr>
                </a:solidFill>
              </a:rPr>
              <a:t>« CRCB </a:t>
            </a:r>
            <a:r>
              <a:rPr lang="fr-FR" sz="4000" dirty="0">
                <a:solidFill>
                  <a:schemeClr val="accent2">
                    <a:lumMod val="75000"/>
                  </a:schemeClr>
                </a:solidFill>
              </a:rPr>
              <a:t>- Bibliographie dans </a:t>
            </a:r>
            <a:r>
              <a:rPr lang="fr-FR" sz="4000" dirty="0" smtClean="0">
                <a:solidFill>
                  <a:schemeClr val="accent2">
                    <a:lumMod val="75000"/>
                  </a:schemeClr>
                </a:solidFill>
              </a:rPr>
              <a:t>PRELIB »</a:t>
            </a:r>
            <a:endParaRPr lang="fr-FR" sz="4000" dirty="0">
              <a:solidFill>
                <a:schemeClr val="accent2">
                  <a:lumMod val="75000"/>
                </a:schemeClr>
              </a:solidFill>
            </a:endParaRPr>
          </a:p>
        </p:txBody>
      </p:sp>
      <p:pic>
        <p:nvPicPr>
          <p:cNvPr id="6" name="Image 5"/>
          <p:cNvPicPr>
            <a:picLocks noChangeAspect="1"/>
          </p:cNvPicPr>
          <p:nvPr/>
        </p:nvPicPr>
        <p:blipFill>
          <a:blip r:embed="rId3"/>
          <a:stretch>
            <a:fillRect/>
          </a:stretch>
        </p:blipFill>
        <p:spPr>
          <a:xfrm>
            <a:off x="905098" y="2492896"/>
            <a:ext cx="7781702" cy="3633268"/>
          </a:xfrm>
          <a:prstGeom prst="rect">
            <a:avLst/>
          </a:prstGeom>
          <a:ln>
            <a:solidFill>
              <a:schemeClr val="tx2"/>
            </a:solidFill>
          </a:ln>
          <a:effectLst>
            <a:outerShdw blurRad="292100" dist="139700" dir="2700000" algn="tl" rotWithShape="0">
              <a:srgbClr val="333333">
                <a:alpha val="65000"/>
              </a:srgbClr>
            </a:outerShdw>
          </a:effectLst>
        </p:spPr>
      </p:pic>
      <p:pic>
        <p:nvPicPr>
          <p:cNvPr id="7" name="Image 6"/>
          <p:cNvPicPr>
            <a:picLocks noChangeAspect="1"/>
          </p:cNvPicPr>
          <p:nvPr/>
        </p:nvPicPr>
        <p:blipFill>
          <a:blip r:embed="rId4"/>
          <a:stretch>
            <a:fillRect/>
          </a:stretch>
        </p:blipFill>
        <p:spPr>
          <a:xfrm>
            <a:off x="457200" y="1600200"/>
            <a:ext cx="2419350" cy="400050"/>
          </a:xfrm>
          <a:prstGeom prst="rect">
            <a:avLst/>
          </a:prstGeom>
        </p:spPr>
      </p:pic>
      <p:pic>
        <p:nvPicPr>
          <p:cNvPr id="8" name="Image 7"/>
          <p:cNvPicPr>
            <a:picLocks noChangeAspect="1"/>
          </p:cNvPicPr>
          <p:nvPr/>
        </p:nvPicPr>
        <p:blipFill>
          <a:blip r:embed="rId5"/>
          <a:stretch>
            <a:fillRect/>
          </a:stretch>
        </p:blipFill>
        <p:spPr>
          <a:xfrm>
            <a:off x="700087" y="2000250"/>
            <a:ext cx="1933575" cy="219075"/>
          </a:xfrm>
          <a:prstGeom prst="rect">
            <a:avLst/>
          </a:prstGeom>
        </p:spPr>
      </p:pic>
    </p:spTree>
    <p:extLst>
      <p:ext uri="{BB962C8B-B14F-4D97-AF65-F5344CB8AC3E}">
        <p14:creationId xmlns:p14="http://schemas.microsoft.com/office/powerpoint/2010/main" val="197650812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4000" dirty="0" smtClean="0">
                <a:solidFill>
                  <a:schemeClr val="accent2">
                    <a:lumMod val="75000"/>
                  </a:schemeClr>
                </a:solidFill>
              </a:rPr>
              <a:t>« Notices </a:t>
            </a:r>
            <a:r>
              <a:rPr lang="fr-FR" sz="4000" dirty="0">
                <a:solidFill>
                  <a:schemeClr val="accent2">
                    <a:lumMod val="75000"/>
                  </a:schemeClr>
                </a:solidFill>
              </a:rPr>
              <a:t>bibliographiques liées dans le catalogue </a:t>
            </a:r>
            <a:r>
              <a:rPr lang="fr-FR" sz="4000" dirty="0" err="1" smtClean="0">
                <a:solidFill>
                  <a:schemeClr val="accent2">
                    <a:lumMod val="75000"/>
                  </a:schemeClr>
                </a:solidFill>
              </a:rPr>
              <a:t>BnF</a:t>
            </a:r>
            <a:r>
              <a:rPr lang="fr-FR" sz="4000" dirty="0" smtClean="0">
                <a:solidFill>
                  <a:schemeClr val="accent2">
                    <a:lumMod val="75000"/>
                  </a:schemeClr>
                </a:solidFill>
              </a:rPr>
              <a:t> »</a:t>
            </a:r>
            <a:endParaRPr lang="fr-FR" sz="4000" dirty="0">
              <a:solidFill>
                <a:schemeClr val="accent2">
                  <a:lumMod val="75000"/>
                </a:schemeClr>
              </a:solidFill>
            </a:endParaRPr>
          </a:p>
        </p:txBody>
      </p:sp>
      <p:pic>
        <p:nvPicPr>
          <p:cNvPr id="7" name="Espace réservé du contenu 6"/>
          <p:cNvPicPr>
            <a:picLocks noGrp="1" noChangeAspect="1"/>
          </p:cNvPicPr>
          <p:nvPr>
            <p:ph idx="1"/>
          </p:nvPr>
        </p:nvPicPr>
        <p:blipFill>
          <a:blip r:embed="rId3"/>
          <a:stretch>
            <a:fillRect/>
          </a:stretch>
        </p:blipFill>
        <p:spPr>
          <a:xfrm>
            <a:off x="304800" y="1924050"/>
            <a:ext cx="1905000" cy="228600"/>
          </a:xfrm>
          <a:prstGeom prst="rect">
            <a:avLst/>
          </a:prstGeom>
        </p:spPr>
      </p:pic>
      <p:pic>
        <p:nvPicPr>
          <p:cNvPr id="5" name="Image 4"/>
          <p:cNvPicPr>
            <a:picLocks noChangeAspect="1"/>
          </p:cNvPicPr>
          <p:nvPr/>
        </p:nvPicPr>
        <p:blipFill>
          <a:blip r:embed="rId4"/>
          <a:stretch>
            <a:fillRect/>
          </a:stretch>
        </p:blipFill>
        <p:spPr>
          <a:xfrm>
            <a:off x="175958" y="2430462"/>
            <a:ext cx="8792084" cy="3590826"/>
          </a:xfrm>
          <a:prstGeom prst="rect">
            <a:avLst/>
          </a:prstGeom>
          <a:ln>
            <a:solidFill>
              <a:schemeClr val="tx2"/>
            </a:solidFill>
          </a:ln>
          <a:effectLst>
            <a:outerShdw blurRad="292100" dist="139700" dir="2700000" algn="tl" rotWithShape="0">
              <a:srgbClr val="333333">
                <a:alpha val="65000"/>
              </a:srgbClr>
            </a:outerShdw>
          </a:effectLst>
        </p:spPr>
      </p:pic>
      <p:pic>
        <p:nvPicPr>
          <p:cNvPr id="6" name="Image 5"/>
          <p:cNvPicPr>
            <a:picLocks noChangeAspect="1"/>
          </p:cNvPicPr>
          <p:nvPr/>
        </p:nvPicPr>
        <p:blipFill>
          <a:blip r:embed="rId5"/>
          <a:stretch>
            <a:fillRect/>
          </a:stretch>
        </p:blipFill>
        <p:spPr>
          <a:xfrm>
            <a:off x="457200" y="1600200"/>
            <a:ext cx="1600200" cy="323850"/>
          </a:xfrm>
          <a:prstGeom prst="rect">
            <a:avLst/>
          </a:prstGeom>
        </p:spPr>
      </p:pic>
    </p:spTree>
    <p:extLst>
      <p:ext uri="{BB962C8B-B14F-4D97-AF65-F5344CB8AC3E}">
        <p14:creationId xmlns:p14="http://schemas.microsoft.com/office/powerpoint/2010/main" val="39285445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defRPr/>
            </a:pPr>
            <a:r>
              <a:rPr lang="fr-FR" sz="4000" b="1" cap="all" dirty="0" smtClean="0">
                <a:solidFill>
                  <a:schemeClr val="tx2">
                    <a:lumMod val="60000"/>
                    <a:lumOff val="40000"/>
                  </a:schemeClr>
                </a:solidFill>
              </a:rPr>
              <a:t>plan</a:t>
            </a:r>
          </a:p>
        </p:txBody>
      </p:sp>
      <p:sp>
        <p:nvSpPr>
          <p:cNvPr id="16387" name="Espace réservé du contenu 2"/>
          <p:cNvSpPr>
            <a:spLocks noGrp="1"/>
          </p:cNvSpPr>
          <p:nvPr>
            <p:ph idx="1"/>
          </p:nvPr>
        </p:nvSpPr>
        <p:spPr>
          <a:xfrm>
            <a:off x="428624" y="1556792"/>
            <a:ext cx="8535864" cy="4310608"/>
          </a:xfrm>
        </p:spPr>
        <p:txBody>
          <a:bodyPr>
            <a:normAutofit/>
          </a:bodyPr>
          <a:lstStyle/>
          <a:p>
            <a:pPr eaLnBrk="1" fontAlgn="auto" hangingPunct="1">
              <a:spcAft>
                <a:spcPts val="0"/>
              </a:spcAft>
              <a:buFont typeface="Arial" pitchFamily="34" charset="0"/>
              <a:buChar char="•"/>
              <a:defRPr/>
            </a:pPr>
            <a:endParaRPr lang="fr-FR" dirty="0" smtClean="0">
              <a:solidFill>
                <a:schemeClr val="bg2">
                  <a:lumMod val="25000"/>
                </a:schemeClr>
              </a:solidFill>
            </a:endParaRPr>
          </a:p>
          <a:p>
            <a:pPr eaLnBrk="1" fontAlgn="auto" hangingPunct="1">
              <a:spcAft>
                <a:spcPts val="0"/>
              </a:spcAft>
              <a:buFont typeface="Arial" pitchFamily="34" charset="0"/>
              <a:buChar char="•"/>
              <a:defRPr/>
            </a:pPr>
            <a:endParaRPr lang="fr-FR" dirty="0">
              <a:solidFill>
                <a:schemeClr val="bg2">
                  <a:lumMod val="25000"/>
                </a:schemeClr>
              </a:solidFill>
            </a:endParaRPr>
          </a:p>
          <a:p>
            <a:pPr eaLnBrk="1" fontAlgn="auto" hangingPunct="1">
              <a:spcAft>
                <a:spcPts val="0"/>
              </a:spcAft>
              <a:buFont typeface="Arial" pitchFamily="34" charset="0"/>
              <a:buChar char="•"/>
              <a:defRPr/>
            </a:pPr>
            <a:r>
              <a:rPr lang="fr-FR" dirty="0" smtClean="0">
                <a:solidFill>
                  <a:schemeClr val="bg2">
                    <a:lumMod val="25000"/>
                  </a:schemeClr>
                </a:solidFill>
              </a:rPr>
              <a:t>Les </a:t>
            </a:r>
            <a:r>
              <a:rPr lang="fr-FR" dirty="0" smtClean="0">
                <a:solidFill>
                  <a:srgbClr val="4A452A"/>
                </a:solidFill>
              </a:rPr>
              <a:t>autorités </a:t>
            </a:r>
            <a:r>
              <a:rPr lang="fr-FR" dirty="0" smtClean="0">
                <a:solidFill>
                  <a:schemeClr val="bg2">
                    <a:lumMod val="25000"/>
                  </a:schemeClr>
                </a:solidFill>
              </a:rPr>
              <a:t>au cœur des données</a:t>
            </a:r>
            <a:endParaRPr lang="fr-FR" dirty="0">
              <a:solidFill>
                <a:schemeClr val="bg2">
                  <a:lumMod val="25000"/>
                </a:schemeClr>
              </a:solidFill>
            </a:endParaRPr>
          </a:p>
          <a:p>
            <a:pPr>
              <a:defRPr/>
            </a:pPr>
            <a:r>
              <a:rPr lang="fr-FR" dirty="0" smtClean="0">
                <a:solidFill>
                  <a:schemeClr val="accent4">
                    <a:lumMod val="75000"/>
                  </a:schemeClr>
                </a:solidFill>
              </a:rPr>
              <a:t>IdRef, creuset </a:t>
            </a:r>
            <a:r>
              <a:rPr lang="fr-FR" dirty="0">
                <a:solidFill>
                  <a:schemeClr val="accent4">
                    <a:lumMod val="75000"/>
                  </a:schemeClr>
                </a:solidFill>
              </a:rPr>
              <a:t>des catalogues et palette de services documentaires</a:t>
            </a:r>
          </a:p>
          <a:p>
            <a:pPr>
              <a:defRPr/>
            </a:pPr>
            <a:r>
              <a:rPr lang="fr-FR" dirty="0" smtClean="0">
                <a:solidFill>
                  <a:schemeClr val="accent2">
                    <a:lumMod val="75000"/>
                  </a:schemeClr>
                </a:solidFill>
              </a:rPr>
              <a:t>Nouveaux enrichissements bibliographiques</a:t>
            </a:r>
            <a:endParaRPr lang="fr-FR" dirty="0" smtClean="0">
              <a:solidFill>
                <a:schemeClr val="accent4">
                  <a:lumMod val="75000"/>
                </a:schemeClr>
              </a:solidFill>
            </a:endParaRPr>
          </a:p>
        </p:txBody>
      </p:sp>
    </p:spTree>
    <p:extLst>
      <p:ext uri="{BB962C8B-B14F-4D97-AF65-F5344CB8AC3E}">
        <p14:creationId xmlns:p14="http://schemas.microsoft.com/office/powerpoint/2010/main" val="31328448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4000" dirty="0">
                <a:solidFill>
                  <a:schemeClr val="accent2">
                    <a:lumMod val="75000"/>
                  </a:schemeClr>
                </a:solidFill>
              </a:rPr>
              <a:t>Identifiants et références en </a:t>
            </a:r>
            <a:r>
              <a:rPr lang="fr-FR" sz="4000" i="1" dirty="0">
                <a:solidFill>
                  <a:schemeClr val="accent2">
                    <a:lumMod val="75000"/>
                  </a:schemeClr>
                </a:solidFill>
              </a:rPr>
              <a:t>web </a:t>
            </a:r>
            <a:r>
              <a:rPr lang="fr-FR" sz="4000" i="1" dirty="0" smtClean="0">
                <a:solidFill>
                  <a:schemeClr val="accent2">
                    <a:lumMod val="75000"/>
                  </a:schemeClr>
                </a:solidFill>
              </a:rPr>
              <a:t>services</a:t>
            </a:r>
            <a:endParaRPr lang="fr-FR" sz="4000" i="1" dirty="0">
              <a:solidFill>
                <a:schemeClr val="accent2">
                  <a:lumMod val="75000"/>
                </a:schemeClr>
              </a:solidFill>
            </a:endParaRPr>
          </a:p>
        </p:txBody>
      </p:sp>
      <p:sp>
        <p:nvSpPr>
          <p:cNvPr id="3" name="Espace réservé du contenu 2"/>
          <p:cNvSpPr>
            <a:spLocks noGrp="1"/>
          </p:cNvSpPr>
          <p:nvPr>
            <p:ph idx="1"/>
          </p:nvPr>
        </p:nvSpPr>
        <p:spPr/>
        <p:txBody>
          <a:bodyPr>
            <a:normAutofit fontScale="92500" lnSpcReduction="20000"/>
          </a:bodyPr>
          <a:lstStyle/>
          <a:p>
            <a:r>
              <a:rPr lang="fr-FR" dirty="0" smtClean="0"/>
              <a:t>« </a:t>
            </a:r>
            <a:r>
              <a:rPr lang="fr-FR" u="sng" dirty="0" smtClean="0">
                <a:solidFill>
                  <a:srgbClr val="7030A0"/>
                </a:solidFill>
              </a:rPr>
              <a:t>références</a:t>
            </a:r>
            <a:r>
              <a:rPr lang="fr-FR" dirty="0" smtClean="0"/>
              <a:t> » </a:t>
            </a:r>
          </a:p>
          <a:p>
            <a:pPr marL="0" indent="0">
              <a:buNone/>
            </a:pPr>
            <a:r>
              <a:rPr lang="fr-FR" dirty="0" smtClean="0"/>
              <a:t>Obtenir la </a:t>
            </a:r>
            <a:r>
              <a:rPr lang="fr-FR" dirty="0">
                <a:solidFill>
                  <a:srgbClr val="7030A0"/>
                </a:solidFill>
              </a:rPr>
              <a:t>liste des documents</a:t>
            </a:r>
            <a:r>
              <a:rPr lang="fr-FR" dirty="0"/>
              <a:t> auxquels l'entité est associée dans les différents catalogues </a:t>
            </a:r>
            <a:r>
              <a:rPr lang="fr-FR" dirty="0" smtClean="0"/>
              <a:t>sources </a:t>
            </a:r>
            <a:r>
              <a:rPr lang="fr-FR" dirty="0"/>
              <a:t>de données bibliographiques connus </a:t>
            </a:r>
            <a:r>
              <a:rPr lang="fr-FR" dirty="0" smtClean="0"/>
              <a:t>d'IdRef : SUDOC, CALAMES, theses.fr, </a:t>
            </a:r>
            <a:r>
              <a:rPr lang="fr-FR" dirty="0" smtClean="0">
                <a:solidFill>
                  <a:srgbClr val="00B050"/>
                </a:solidFill>
              </a:rPr>
              <a:t>BNF</a:t>
            </a:r>
            <a:r>
              <a:rPr lang="fr-FR" dirty="0" smtClean="0"/>
              <a:t>, Persée, HAL, ISTEX, ORCID, OATAO, OKINA</a:t>
            </a:r>
          </a:p>
          <a:p>
            <a:endParaRPr lang="fr-FR" dirty="0"/>
          </a:p>
          <a:p>
            <a:r>
              <a:rPr lang="fr-FR" dirty="0" smtClean="0"/>
              <a:t>« </a:t>
            </a:r>
            <a:r>
              <a:rPr lang="fr-FR" u="sng" dirty="0" smtClean="0">
                <a:solidFill>
                  <a:srgbClr val="7030A0"/>
                </a:solidFill>
              </a:rPr>
              <a:t>idref2id</a:t>
            </a:r>
            <a:r>
              <a:rPr lang="fr-FR" dirty="0" smtClean="0"/>
              <a:t> » et « </a:t>
            </a:r>
            <a:r>
              <a:rPr lang="fr-FR" u="sng" dirty="0" smtClean="0">
                <a:solidFill>
                  <a:srgbClr val="7030A0"/>
                </a:solidFill>
              </a:rPr>
              <a:t>id2idref</a:t>
            </a:r>
            <a:r>
              <a:rPr lang="fr-FR" dirty="0" smtClean="0"/>
              <a:t> » :</a:t>
            </a:r>
          </a:p>
          <a:p>
            <a:pPr marL="0" indent="0">
              <a:buNone/>
            </a:pPr>
            <a:r>
              <a:rPr lang="fr-FR" dirty="0"/>
              <a:t>obtenir la </a:t>
            </a:r>
            <a:r>
              <a:rPr lang="fr-FR" dirty="0">
                <a:solidFill>
                  <a:srgbClr val="7030A0"/>
                </a:solidFill>
              </a:rPr>
              <a:t>liste des identifiants</a:t>
            </a:r>
            <a:r>
              <a:rPr lang="fr-FR" dirty="0"/>
              <a:t> d'autres systèmes </a:t>
            </a:r>
            <a:r>
              <a:rPr lang="fr-FR" dirty="0" smtClean="0"/>
              <a:t>alignés et inversement </a:t>
            </a:r>
            <a:r>
              <a:rPr lang="fr-FR" dirty="0"/>
              <a:t>: BNF, </a:t>
            </a:r>
            <a:r>
              <a:rPr lang="fr-FR" dirty="0" smtClean="0">
                <a:solidFill>
                  <a:srgbClr val="00B050"/>
                </a:solidFill>
              </a:rPr>
              <a:t>ISNI</a:t>
            </a:r>
            <a:r>
              <a:rPr lang="fr-FR" dirty="0" smtClean="0"/>
              <a:t>, VIAF, ORCID, HAL, </a:t>
            </a:r>
            <a:r>
              <a:rPr lang="fr-FR" dirty="0" smtClean="0">
                <a:solidFill>
                  <a:srgbClr val="00B050"/>
                </a:solidFill>
              </a:rPr>
              <a:t>RNSR</a:t>
            </a:r>
            <a:r>
              <a:rPr lang="fr-FR" dirty="0" smtClean="0"/>
              <a:t>, WIKIDATA, </a:t>
            </a:r>
            <a:r>
              <a:rPr lang="fr-FR" dirty="0" smtClean="0">
                <a:solidFill>
                  <a:srgbClr val="00B050"/>
                </a:solidFill>
              </a:rPr>
              <a:t>WIKIPEDIA</a:t>
            </a:r>
            <a:endParaRPr lang="fr-FR" dirty="0">
              <a:solidFill>
                <a:srgbClr val="00B050"/>
              </a:solidFill>
            </a:endParaRPr>
          </a:p>
        </p:txBody>
      </p:sp>
    </p:spTree>
    <p:extLst>
      <p:ext uri="{BB962C8B-B14F-4D97-AF65-F5344CB8AC3E}">
        <p14:creationId xmlns:p14="http://schemas.microsoft.com/office/powerpoint/2010/main" val="180447324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4000" dirty="0">
                <a:solidFill>
                  <a:schemeClr val="accent2">
                    <a:lumMod val="75000"/>
                  </a:schemeClr>
                </a:solidFill>
              </a:rPr>
              <a:t>Formulaires </a:t>
            </a:r>
            <a:r>
              <a:rPr lang="fr-FR" sz="4000" dirty="0" smtClean="0">
                <a:solidFill>
                  <a:schemeClr val="accent2">
                    <a:lumMod val="75000"/>
                  </a:schemeClr>
                </a:solidFill>
              </a:rPr>
              <a:t>de demande</a:t>
            </a:r>
            <a:endParaRPr lang="fr-FR" sz="4000" dirty="0">
              <a:solidFill>
                <a:schemeClr val="accent2">
                  <a:lumMod val="75000"/>
                </a:schemeClr>
              </a:solidFill>
            </a:endParaRPr>
          </a:p>
        </p:txBody>
      </p:sp>
      <p:sp>
        <p:nvSpPr>
          <p:cNvPr id="3" name="Espace réservé du contenu 2"/>
          <p:cNvSpPr>
            <a:spLocks noGrp="1"/>
          </p:cNvSpPr>
          <p:nvPr>
            <p:ph idx="1"/>
          </p:nvPr>
        </p:nvSpPr>
        <p:spPr>
          <a:xfrm>
            <a:off x="251520" y="1340768"/>
            <a:ext cx="3384376" cy="4709120"/>
          </a:xfrm>
        </p:spPr>
        <p:txBody>
          <a:bodyPr>
            <a:noAutofit/>
          </a:bodyPr>
          <a:lstStyle/>
          <a:p>
            <a:pPr marL="0" indent="0">
              <a:buNone/>
            </a:pPr>
            <a:r>
              <a:rPr lang="fr-FR" sz="2400" dirty="0" smtClean="0">
                <a:solidFill>
                  <a:srgbClr val="7030A0"/>
                </a:solidFill>
              </a:rPr>
              <a:t>L’assistance déportée </a:t>
            </a:r>
            <a:r>
              <a:rPr lang="fr-FR" sz="2400" dirty="0" smtClean="0"/>
              <a:t>:</a:t>
            </a:r>
          </a:p>
          <a:p>
            <a:pPr marL="0" indent="0">
              <a:buNone/>
            </a:pPr>
            <a:r>
              <a:rPr lang="fr-FR" sz="2400" dirty="0" smtClean="0"/>
              <a:t>Les </a:t>
            </a:r>
            <a:r>
              <a:rPr lang="fr-FR" sz="2400" dirty="0"/>
              <a:t>messages </a:t>
            </a:r>
            <a:r>
              <a:rPr lang="fr-FR" sz="2400" dirty="0" smtClean="0"/>
              <a:t>ont </a:t>
            </a:r>
            <a:r>
              <a:rPr lang="fr-FR" sz="2400" dirty="0"/>
              <a:t>été </a:t>
            </a:r>
            <a:r>
              <a:rPr lang="fr-FR" sz="2400" dirty="0" smtClean="0"/>
              <a:t>clarifiés, l’algorithme </a:t>
            </a:r>
            <a:r>
              <a:rPr lang="fr-FR" sz="2400" dirty="0"/>
              <a:t>de sélection du destinataire </a:t>
            </a:r>
            <a:r>
              <a:rPr lang="fr-FR" sz="2400" dirty="0" smtClean="0"/>
              <a:t>affiné et l’adresse du service autorités de l’ABES indiqué comme </a:t>
            </a:r>
            <a:r>
              <a:rPr lang="fr-FR" sz="2400" dirty="0"/>
              <a:t>adresse « refuge </a:t>
            </a:r>
            <a:r>
              <a:rPr lang="fr-FR" sz="2400" dirty="0" smtClean="0"/>
              <a:t>»</a:t>
            </a:r>
            <a:endParaRPr lang="fr-FR" sz="2400" dirty="0"/>
          </a:p>
          <a:p>
            <a:pPr marL="0" indent="0">
              <a:buNone/>
            </a:pPr>
            <a:r>
              <a:rPr lang="fr-FR" sz="2400" dirty="0"/>
              <a:t> </a:t>
            </a:r>
          </a:p>
        </p:txBody>
      </p:sp>
      <p:pic>
        <p:nvPicPr>
          <p:cNvPr id="4" name="Image 3"/>
          <p:cNvPicPr>
            <a:picLocks noChangeAspect="1"/>
          </p:cNvPicPr>
          <p:nvPr/>
        </p:nvPicPr>
        <p:blipFill>
          <a:blip r:embed="rId2"/>
          <a:stretch>
            <a:fillRect/>
          </a:stretch>
        </p:blipFill>
        <p:spPr>
          <a:xfrm>
            <a:off x="5724128" y="1916832"/>
            <a:ext cx="3136824" cy="4689949"/>
          </a:xfrm>
          <a:prstGeom prst="rect">
            <a:avLst/>
          </a:prstGeom>
          <a:ln>
            <a:noFill/>
          </a:ln>
          <a:effectLst>
            <a:outerShdw blurRad="292100" dist="139700" dir="2700000" algn="tl" rotWithShape="0">
              <a:srgbClr val="333333">
                <a:alpha val="65000"/>
              </a:srgbClr>
            </a:outerShdw>
          </a:effectLst>
        </p:spPr>
      </p:pic>
      <p:pic>
        <p:nvPicPr>
          <p:cNvPr id="5" name="Image 4"/>
          <p:cNvPicPr>
            <a:picLocks noChangeAspect="1"/>
          </p:cNvPicPr>
          <p:nvPr/>
        </p:nvPicPr>
        <p:blipFill>
          <a:blip r:embed="rId3"/>
          <a:stretch>
            <a:fillRect/>
          </a:stretch>
        </p:blipFill>
        <p:spPr>
          <a:xfrm>
            <a:off x="3491880" y="1417638"/>
            <a:ext cx="2939391" cy="4941168"/>
          </a:xfrm>
          <a:prstGeom prst="rect">
            <a:avLst/>
          </a:prstGeom>
          <a:ln>
            <a:solidFill>
              <a:schemeClr val="tx2"/>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00522310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4000" dirty="0">
                <a:solidFill>
                  <a:schemeClr val="accent2">
                    <a:lumMod val="75000"/>
                  </a:schemeClr>
                </a:solidFill>
              </a:rPr>
              <a:t>Formulaires d’édition</a:t>
            </a:r>
          </a:p>
        </p:txBody>
      </p:sp>
      <p:sp>
        <p:nvSpPr>
          <p:cNvPr id="3" name="Espace réservé du contenu 2"/>
          <p:cNvSpPr>
            <a:spLocks noGrp="1"/>
          </p:cNvSpPr>
          <p:nvPr>
            <p:ph idx="1"/>
          </p:nvPr>
        </p:nvSpPr>
        <p:spPr>
          <a:xfrm>
            <a:off x="426443" y="1484784"/>
            <a:ext cx="8229600" cy="4709120"/>
          </a:xfrm>
        </p:spPr>
        <p:txBody>
          <a:bodyPr>
            <a:noAutofit/>
          </a:bodyPr>
          <a:lstStyle/>
          <a:p>
            <a:r>
              <a:rPr lang="fr-FR" sz="2800" dirty="0" smtClean="0"/>
              <a:t>des </a:t>
            </a:r>
            <a:r>
              <a:rPr lang="fr-FR" sz="2800" dirty="0">
                <a:solidFill>
                  <a:srgbClr val="7030A0"/>
                </a:solidFill>
              </a:rPr>
              <a:t>sous-zones </a:t>
            </a:r>
            <a:r>
              <a:rPr lang="fr-FR" sz="2800" dirty="0" smtClean="0">
                <a:solidFill>
                  <a:srgbClr val="7030A0"/>
                </a:solidFill>
              </a:rPr>
              <a:t>déplaçables </a:t>
            </a:r>
            <a:r>
              <a:rPr lang="fr-FR" sz="2800" dirty="0"/>
              <a:t>simplement par la souris. </a:t>
            </a:r>
            <a:r>
              <a:rPr lang="fr-FR" sz="2800" dirty="0" smtClean="0"/>
              <a:t> (Cela </a:t>
            </a:r>
            <a:r>
              <a:rPr lang="fr-FR" sz="2800" dirty="0"/>
              <a:t>permet de résoudre certains problèmes d'ordre des zones et sous-zones </a:t>
            </a:r>
            <a:r>
              <a:rPr lang="fr-FR" sz="2800" dirty="0" err="1"/>
              <a:t>unimarc</a:t>
            </a:r>
            <a:r>
              <a:rPr lang="fr-FR" sz="2800" dirty="0"/>
              <a:t> susceptibles de survenir lors de la modification de notices anciennes ou </a:t>
            </a:r>
            <a:r>
              <a:rPr lang="fr-FR" sz="2800" dirty="0" smtClean="0"/>
              <a:t>minimales)</a:t>
            </a:r>
          </a:p>
          <a:p>
            <a:r>
              <a:rPr lang="fr-FR" sz="2800" dirty="0"/>
              <a:t>l’</a:t>
            </a:r>
            <a:r>
              <a:rPr lang="fr-FR" sz="2800" dirty="0" err="1">
                <a:solidFill>
                  <a:srgbClr val="7030A0"/>
                </a:solidFill>
              </a:rPr>
              <a:t>iframe</a:t>
            </a:r>
            <a:r>
              <a:rPr lang="fr-FR" sz="2800" dirty="0">
                <a:solidFill>
                  <a:srgbClr val="7030A0"/>
                </a:solidFill>
              </a:rPr>
              <a:t> déplaçable </a:t>
            </a:r>
            <a:r>
              <a:rPr lang="fr-FR" sz="2800" dirty="0"/>
              <a:t>par déplacement de la </a:t>
            </a:r>
            <a:r>
              <a:rPr lang="fr-FR" sz="2800" dirty="0" smtClean="0"/>
              <a:t>souris</a:t>
            </a:r>
          </a:p>
          <a:p>
            <a:r>
              <a:rPr lang="fr-FR" sz="2800" dirty="0" smtClean="0"/>
              <a:t>le </a:t>
            </a:r>
            <a:r>
              <a:rPr lang="fr-FR" sz="2800" dirty="0" err="1">
                <a:solidFill>
                  <a:srgbClr val="7030A0"/>
                </a:solidFill>
              </a:rPr>
              <a:t>préremplissage</a:t>
            </a:r>
            <a:r>
              <a:rPr lang="fr-FR" sz="2800" dirty="0">
                <a:solidFill>
                  <a:srgbClr val="7030A0"/>
                </a:solidFill>
              </a:rPr>
              <a:t> </a:t>
            </a:r>
            <a:r>
              <a:rPr lang="fr-FR" sz="2800" dirty="0"/>
              <a:t>accepte </a:t>
            </a:r>
            <a:r>
              <a:rPr lang="fr-FR" sz="2800" dirty="0" smtClean="0"/>
              <a:t>l’ajout </a:t>
            </a:r>
            <a:r>
              <a:rPr lang="fr-FR" sz="2800" dirty="0"/>
              <a:t>de zones et sous-zones absentes du formulaire par défaut </a:t>
            </a:r>
            <a:r>
              <a:rPr lang="fr-FR" sz="2800" dirty="0" smtClean="0"/>
              <a:t>et les </a:t>
            </a:r>
            <a:r>
              <a:rPr lang="fr-FR" sz="2800" dirty="0"/>
              <a:t>valeurs multiples pour des zones </a:t>
            </a:r>
            <a:r>
              <a:rPr lang="fr-FR" sz="2800" dirty="0" smtClean="0"/>
              <a:t>répétables</a:t>
            </a:r>
          </a:p>
          <a:p>
            <a:r>
              <a:rPr lang="fr-FR" sz="2800" dirty="0" smtClean="0"/>
              <a:t>corrections de </a:t>
            </a:r>
            <a:r>
              <a:rPr lang="fr-FR" sz="2800" dirty="0" smtClean="0">
                <a:solidFill>
                  <a:srgbClr val="7030A0"/>
                </a:solidFill>
              </a:rPr>
              <a:t>petits bugs</a:t>
            </a:r>
            <a:endParaRPr lang="fr-FR" sz="2800" dirty="0">
              <a:solidFill>
                <a:srgbClr val="7030A0"/>
              </a:solidFill>
            </a:endParaRPr>
          </a:p>
        </p:txBody>
      </p:sp>
    </p:spTree>
    <p:extLst>
      <p:ext uri="{BB962C8B-B14F-4D97-AF65-F5344CB8AC3E}">
        <p14:creationId xmlns:p14="http://schemas.microsoft.com/office/powerpoint/2010/main" val="415559488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4000" dirty="0">
                <a:solidFill>
                  <a:schemeClr val="accent2">
                    <a:lumMod val="75000"/>
                  </a:schemeClr>
                </a:solidFill>
              </a:rPr>
              <a:t>Nouveaux </a:t>
            </a:r>
            <a:r>
              <a:rPr lang="fr-FR" sz="4000" dirty="0" err="1">
                <a:solidFill>
                  <a:schemeClr val="accent2">
                    <a:lumMod val="75000"/>
                  </a:schemeClr>
                </a:solidFill>
              </a:rPr>
              <a:t>nouveaux</a:t>
            </a:r>
            <a:r>
              <a:rPr lang="fr-FR" sz="4000" dirty="0">
                <a:solidFill>
                  <a:schemeClr val="accent2">
                    <a:lumMod val="75000"/>
                  </a:schemeClr>
                </a:solidFill>
              </a:rPr>
              <a:t> enrichissements ?</a:t>
            </a:r>
          </a:p>
        </p:txBody>
      </p:sp>
      <p:sp>
        <p:nvSpPr>
          <p:cNvPr id="3" name="Espace réservé du contenu 2"/>
          <p:cNvSpPr>
            <a:spLocks noGrp="1"/>
          </p:cNvSpPr>
          <p:nvPr>
            <p:ph idx="1"/>
          </p:nvPr>
        </p:nvSpPr>
        <p:spPr/>
        <p:txBody>
          <a:bodyPr>
            <a:normAutofit fontScale="92500"/>
          </a:bodyPr>
          <a:lstStyle/>
          <a:p>
            <a:r>
              <a:rPr lang="fr-FR" dirty="0" smtClean="0"/>
              <a:t>Pas de limite a priori</a:t>
            </a:r>
          </a:p>
          <a:p>
            <a:endParaRPr lang="fr-FR" dirty="0"/>
          </a:p>
          <a:p>
            <a:r>
              <a:rPr lang="fr-FR" dirty="0" smtClean="0"/>
              <a:t>Parmi les prochains candidats au déploiement dans IdRef, on trouve :</a:t>
            </a:r>
          </a:p>
          <a:p>
            <a:pPr lvl="1"/>
            <a:r>
              <a:rPr lang="fr-FR" dirty="0"/>
              <a:t>d</a:t>
            </a:r>
            <a:r>
              <a:rPr lang="fr-FR" dirty="0" smtClean="0"/>
              <a:t>es </a:t>
            </a:r>
            <a:r>
              <a:rPr lang="fr-FR" dirty="0" smtClean="0">
                <a:solidFill>
                  <a:srgbClr val="7030A0"/>
                </a:solidFill>
              </a:rPr>
              <a:t>Archives institutionnelles</a:t>
            </a:r>
            <a:r>
              <a:rPr lang="fr-FR" dirty="0" smtClean="0"/>
              <a:t> - OAK, Alsace ; Bordeaux</a:t>
            </a:r>
          </a:p>
          <a:p>
            <a:pPr lvl="1"/>
            <a:r>
              <a:rPr lang="fr-FR" dirty="0" smtClean="0"/>
              <a:t>un </a:t>
            </a:r>
            <a:r>
              <a:rPr lang="fr-FR" dirty="0" smtClean="0">
                <a:solidFill>
                  <a:srgbClr val="7030A0"/>
                </a:solidFill>
              </a:rPr>
              <a:t>corpus de recherche</a:t>
            </a:r>
            <a:r>
              <a:rPr lang="fr-FR" dirty="0" smtClean="0"/>
              <a:t> - Siprojuris</a:t>
            </a:r>
          </a:p>
          <a:p>
            <a:pPr lvl="1"/>
            <a:r>
              <a:rPr lang="fr-FR" dirty="0" smtClean="0"/>
              <a:t>un </a:t>
            </a:r>
            <a:r>
              <a:rPr lang="fr-FR" dirty="0" smtClean="0">
                <a:solidFill>
                  <a:srgbClr val="7030A0"/>
                </a:solidFill>
              </a:rPr>
              <a:t>entrepôt de données de la recherche</a:t>
            </a:r>
            <a:r>
              <a:rPr lang="fr-FR" dirty="0" smtClean="0"/>
              <a:t> - </a:t>
            </a:r>
            <a:r>
              <a:rPr lang="fr-FR" dirty="0" err="1" smtClean="0"/>
              <a:t>Didemona</a:t>
            </a:r>
            <a:r>
              <a:rPr lang="fr-FR" dirty="0" smtClean="0"/>
              <a:t>, EHESS</a:t>
            </a:r>
          </a:p>
          <a:p>
            <a:pPr lvl="1"/>
            <a:r>
              <a:rPr lang="fr-FR" dirty="0" smtClean="0"/>
              <a:t>une </a:t>
            </a:r>
            <a:r>
              <a:rPr lang="fr-FR" dirty="0" smtClean="0">
                <a:solidFill>
                  <a:srgbClr val="7030A0"/>
                </a:solidFill>
              </a:rPr>
              <a:t>plateforme de vidéos </a:t>
            </a:r>
            <a:r>
              <a:rPr lang="fr-FR" dirty="0" smtClean="0"/>
              <a:t>- </a:t>
            </a:r>
            <a:r>
              <a:rPr lang="fr-FR" dirty="0" err="1" smtClean="0"/>
              <a:t>CanalU</a:t>
            </a:r>
            <a:endParaRPr lang="fr-FR" dirty="0" smtClean="0"/>
          </a:p>
        </p:txBody>
      </p:sp>
    </p:spTree>
    <p:extLst>
      <p:ext uri="{BB962C8B-B14F-4D97-AF65-F5344CB8AC3E}">
        <p14:creationId xmlns:p14="http://schemas.microsoft.com/office/powerpoint/2010/main" val="41450005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16632"/>
            <a:ext cx="8229600" cy="753952"/>
          </a:xfrm>
        </p:spPr>
        <p:txBody>
          <a:bodyPr>
            <a:normAutofit/>
          </a:bodyPr>
          <a:lstStyle/>
          <a:p>
            <a:r>
              <a:rPr lang="fr-FR" sz="4000" b="1" cap="all" dirty="0">
                <a:solidFill>
                  <a:schemeClr val="accent3">
                    <a:lumMod val="75000"/>
                  </a:schemeClr>
                </a:solidFill>
              </a:rPr>
              <a:t>Documentation d’appui</a:t>
            </a:r>
          </a:p>
        </p:txBody>
      </p:sp>
      <p:sp>
        <p:nvSpPr>
          <p:cNvPr id="3" name="Espace réservé du contenu 2"/>
          <p:cNvSpPr>
            <a:spLocks noGrp="1"/>
          </p:cNvSpPr>
          <p:nvPr>
            <p:ph idx="1"/>
          </p:nvPr>
        </p:nvSpPr>
        <p:spPr>
          <a:xfrm>
            <a:off x="1321104" y="870584"/>
            <a:ext cx="6691772" cy="360040"/>
          </a:xfrm>
        </p:spPr>
        <p:txBody>
          <a:bodyPr>
            <a:normAutofit fontScale="62500" lnSpcReduction="20000"/>
          </a:bodyPr>
          <a:lstStyle/>
          <a:p>
            <a:pPr marL="0" indent="0">
              <a:buNone/>
            </a:pPr>
            <a:r>
              <a:rPr lang="fr-FR" dirty="0"/>
              <a:t>http://documentation.abes.fr/aideidref/accueil/fr/index.html</a:t>
            </a:r>
          </a:p>
        </p:txBody>
      </p:sp>
      <p:pic>
        <p:nvPicPr>
          <p:cNvPr id="4" name="Image 3"/>
          <p:cNvPicPr>
            <a:picLocks noChangeAspect="1"/>
          </p:cNvPicPr>
          <p:nvPr/>
        </p:nvPicPr>
        <p:blipFill>
          <a:blip r:embed="rId2"/>
          <a:stretch>
            <a:fillRect/>
          </a:stretch>
        </p:blipFill>
        <p:spPr>
          <a:xfrm>
            <a:off x="1907704" y="1340768"/>
            <a:ext cx="5817140" cy="5373216"/>
          </a:xfrm>
          <a:prstGeom prst="rect">
            <a:avLst/>
          </a:prstGeom>
          <a:ln>
            <a:solidFill>
              <a:schemeClr val="tx2"/>
            </a:solidFill>
          </a:ln>
          <a:effectLst>
            <a:outerShdw blurRad="292100" dist="139700" dir="2700000" algn="tl" rotWithShape="0">
              <a:srgbClr val="333333">
                <a:alpha val="65000"/>
              </a:srgbClr>
            </a:outerShdw>
          </a:effectLst>
        </p:spPr>
      </p:pic>
      <p:pic>
        <p:nvPicPr>
          <p:cNvPr id="5" name="Image 4"/>
          <p:cNvPicPr>
            <a:picLocks noChangeAspect="1"/>
          </p:cNvPicPr>
          <p:nvPr/>
        </p:nvPicPr>
        <p:blipFill>
          <a:blip r:embed="rId3"/>
          <a:stretch>
            <a:fillRect/>
          </a:stretch>
        </p:blipFill>
        <p:spPr>
          <a:xfrm>
            <a:off x="827584" y="1340768"/>
            <a:ext cx="704850" cy="723900"/>
          </a:xfrm>
          <a:prstGeom prst="rect">
            <a:avLst/>
          </a:prstGeom>
          <a:ln>
            <a:solidFill>
              <a:schemeClr val="tx2"/>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98129393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4000" b="1" cap="all" dirty="0">
                <a:solidFill>
                  <a:schemeClr val="accent3">
                    <a:lumMod val="75000"/>
                  </a:schemeClr>
                </a:solidFill>
              </a:rPr>
              <a:t>Détection d’anomalies </a:t>
            </a:r>
          </a:p>
        </p:txBody>
      </p:sp>
      <p:pic>
        <p:nvPicPr>
          <p:cNvPr id="4" name="Image 3"/>
          <p:cNvPicPr>
            <a:picLocks noChangeAspect="1"/>
          </p:cNvPicPr>
          <p:nvPr/>
        </p:nvPicPr>
        <p:blipFill>
          <a:blip r:embed="rId3"/>
          <a:stretch>
            <a:fillRect/>
          </a:stretch>
        </p:blipFill>
        <p:spPr>
          <a:xfrm>
            <a:off x="487576" y="2324807"/>
            <a:ext cx="3063257" cy="1003250"/>
          </a:xfrm>
          <a:prstGeom prst="rect">
            <a:avLst/>
          </a:prstGeom>
          <a:ln w="12700">
            <a:solidFill>
              <a:srgbClr val="1E2B62"/>
            </a:solidFill>
          </a:ln>
        </p:spPr>
      </p:pic>
      <p:pic>
        <p:nvPicPr>
          <p:cNvPr id="6" name="Image 5"/>
          <p:cNvPicPr>
            <a:picLocks noChangeAspect="1"/>
          </p:cNvPicPr>
          <p:nvPr/>
        </p:nvPicPr>
        <p:blipFill>
          <a:blip r:embed="rId4"/>
          <a:stretch>
            <a:fillRect/>
          </a:stretch>
        </p:blipFill>
        <p:spPr>
          <a:xfrm>
            <a:off x="5089229" y="3500065"/>
            <a:ext cx="4029075" cy="1171575"/>
          </a:xfrm>
          <a:prstGeom prst="rect">
            <a:avLst/>
          </a:prstGeom>
          <a:ln w="12700">
            <a:solidFill>
              <a:srgbClr val="1E2B62"/>
            </a:solidFill>
          </a:ln>
        </p:spPr>
      </p:pic>
      <p:pic>
        <p:nvPicPr>
          <p:cNvPr id="7" name="Image 6"/>
          <p:cNvPicPr>
            <a:picLocks noChangeAspect="1"/>
          </p:cNvPicPr>
          <p:nvPr/>
        </p:nvPicPr>
        <p:blipFill>
          <a:blip r:embed="rId5"/>
          <a:stretch>
            <a:fillRect/>
          </a:stretch>
        </p:blipFill>
        <p:spPr>
          <a:xfrm>
            <a:off x="4193879" y="1365262"/>
            <a:ext cx="4924425" cy="1790700"/>
          </a:xfrm>
          <a:prstGeom prst="rect">
            <a:avLst/>
          </a:prstGeom>
          <a:ln w="12700">
            <a:solidFill>
              <a:srgbClr val="1E2B62"/>
            </a:solidFill>
          </a:ln>
        </p:spPr>
      </p:pic>
      <p:pic>
        <p:nvPicPr>
          <p:cNvPr id="8" name="Image 7"/>
          <p:cNvPicPr>
            <a:picLocks noChangeAspect="1"/>
          </p:cNvPicPr>
          <p:nvPr/>
        </p:nvPicPr>
        <p:blipFill>
          <a:blip r:embed="rId6"/>
          <a:stretch>
            <a:fillRect/>
          </a:stretch>
        </p:blipFill>
        <p:spPr>
          <a:xfrm>
            <a:off x="5089229" y="5373217"/>
            <a:ext cx="4029075" cy="1484784"/>
          </a:xfrm>
          <a:prstGeom prst="rect">
            <a:avLst/>
          </a:prstGeom>
          <a:ln>
            <a:solidFill>
              <a:srgbClr val="1E2B62"/>
            </a:solidFill>
          </a:ln>
        </p:spPr>
      </p:pic>
      <p:pic>
        <p:nvPicPr>
          <p:cNvPr id="9" name="Image 8"/>
          <p:cNvPicPr>
            <a:picLocks noChangeAspect="1"/>
          </p:cNvPicPr>
          <p:nvPr/>
        </p:nvPicPr>
        <p:blipFill>
          <a:blip r:embed="rId7"/>
          <a:stretch>
            <a:fillRect/>
          </a:stretch>
        </p:blipFill>
        <p:spPr>
          <a:xfrm>
            <a:off x="23192" y="3500152"/>
            <a:ext cx="4867275" cy="2533650"/>
          </a:xfrm>
          <a:prstGeom prst="rect">
            <a:avLst/>
          </a:prstGeom>
          <a:ln>
            <a:solidFill>
              <a:srgbClr val="1E2B62"/>
            </a:solidFill>
          </a:ln>
        </p:spPr>
      </p:pic>
      <p:sp>
        <p:nvSpPr>
          <p:cNvPr id="3" name="Espace réservé du contenu 2"/>
          <p:cNvSpPr>
            <a:spLocks noGrp="1"/>
          </p:cNvSpPr>
          <p:nvPr>
            <p:ph idx="1"/>
          </p:nvPr>
        </p:nvSpPr>
        <p:spPr>
          <a:xfrm>
            <a:off x="649408" y="1597519"/>
            <a:ext cx="2746648" cy="663093"/>
          </a:xfrm>
          <a:ln>
            <a:solidFill>
              <a:srgbClr val="1E2B62"/>
            </a:solidFill>
          </a:ln>
        </p:spPr>
        <p:txBody>
          <a:bodyPr>
            <a:normAutofit fontScale="47500" lnSpcReduction="20000"/>
          </a:bodyPr>
          <a:lstStyle/>
          <a:p>
            <a:pPr marL="0" indent="0">
              <a:buNone/>
            </a:pPr>
            <a:r>
              <a:rPr lang="fr-FR" dirty="0" smtClean="0"/>
              <a:t>026957167</a:t>
            </a:r>
          </a:p>
          <a:p>
            <a:pPr marL="0" indent="0">
              <a:buNone/>
            </a:pPr>
            <a:r>
              <a:rPr lang="fr-FR" dirty="0" err="1" smtClean="0"/>
              <a:t>Labbé</a:t>
            </a:r>
            <a:r>
              <a:rPr lang="fr-FR" dirty="0"/>
              <a:t>, Jean-Claude (1947-</a:t>
            </a:r>
            <a:r>
              <a:rPr lang="fr-FR" dirty="0" smtClean="0"/>
              <a:t>....)</a:t>
            </a:r>
          </a:p>
        </p:txBody>
      </p:sp>
      <p:cxnSp>
        <p:nvCxnSpPr>
          <p:cNvPr id="11" name="Connecteur droit 10"/>
          <p:cNvCxnSpPr/>
          <p:nvPr/>
        </p:nvCxnSpPr>
        <p:spPr>
          <a:xfrm>
            <a:off x="7524328" y="2636912"/>
            <a:ext cx="720080" cy="0"/>
          </a:xfrm>
          <a:prstGeom prst="line">
            <a:avLst/>
          </a:prstGeom>
          <a:ln w="254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2" name="Connecteur droit 11"/>
          <p:cNvCxnSpPr/>
          <p:nvPr/>
        </p:nvCxnSpPr>
        <p:spPr>
          <a:xfrm>
            <a:off x="5940152" y="2996952"/>
            <a:ext cx="720080" cy="0"/>
          </a:xfrm>
          <a:prstGeom prst="line">
            <a:avLst/>
          </a:prstGeom>
          <a:ln w="254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3" name="Connecteur droit 12"/>
          <p:cNvCxnSpPr/>
          <p:nvPr/>
        </p:nvCxnSpPr>
        <p:spPr>
          <a:xfrm>
            <a:off x="6084168" y="4149080"/>
            <a:ext cx="720080" cy="0"/>
          </a:xfrm>
          <a:prstGeom prst="line">
            <a:avLst/>
          </a:prstGeom>
          <a:ln w="254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4" name="Connecteur droit 13"/>
          <p:cNvCxnSpPr/>
          <p:nvPr/>
        </p:nvCxnSpPr>
        <p:spPr>
          <a:xfrm>
            <a:off x="755576" y="3155962"/>
            <a:ext cx="720080" cy="0"/>
          </a:xfrm>
          <a:prstGeom prst="line">
            <a:avLst/>
          </a:prstGeom>
          <a:ln w="254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5" name="Connecteur droit 14"/>
          <p:cNvCxnSpPr/>
          <p:nvPr/>
        </p:nvCxnSpPr>
        <p:spPr>
          <a:xfrm>
            <a:off x="6474896" y="6033802"/>
            <a:ext cx="720080" cy="0"/>
          </a:xfrm>
          <a:prstGeom prst="line">
            <a:avLst/>
          </a:prstGeom>
          <a:ln w="254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6" name="Connecteur droit 15"/>
          <p:cNvCxnSpPr/>
          <p:nvPr/>
        </p:nvCxnSpPr>
        <p:spPr>
          <a:xfrm>
            <a:off x="1691680" y="4221088"/>
            <a:ext cx="720080" cy="0"/>
          </a:xfrm>
          <a:prstGeom prst="line">
            <a:avLst/>
          </a:prstGeom>
          <a:ln w="254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7" name="Connecteur droit 16"/>
          <p:cNvCxnSpPr/>
          <p:nvPr/>
        </p:nvCxnSpPr>
        <p:spPr>
          <a:xfrm>
            <a:off x="2195736" y="5301208"/>
            <a:ext cx="720080" cy="0"/>
          </a:xfrm>
          <a:prstGeom prst="line">
            <a:avLst/>
          </a:prstGeom>
          <a:ln w="254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8" name="Connecteur droit 17"/>
          <p:cNvCxnSpPr/>
          <p:nvPr/>
        </p:nvCxnSpPr>
        <p:spPr>
          <a:xfrm>
            <a:off x="2195736" y="4509120"/>
            <a:ext cx="720080" cy="0"/>
          </a:xfrm>
          <a:prstGeom prst="line">
            <a:avLst/>
          </a:prstGeom>
          <a:ln w="254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9" name="Connecteur droit 18"/>
          <p:cNvCxnSpPr/>
          <p:nvPr/>
        </p:nvCxnSpPr>
        <p:spPr>
          <a:xfrm>
            <a:off x="1619672" y="5517232"/>
            <a:ext cx="720080" cy="0"/>
          </a:xfrm>
          <a:prstGeom prst="line">
            <a:avLst/>
          </a:prstGeom>
          <a:ln w="25400">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73242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defRPr/>
            </a:pPr>
            <a:r>
              <a:rPr lang="fr-FR" dirty="0">
                <a:solidFill>
                  <a:schemeClr val="bg2">
                    <a:lumMod val="25000"/>
                  </a:schemeClr>
                </a:solidFill>
              </a:rPr>
              <a:t>Les autorités au cœur des </a:t>
            </a:r>
            <a:r>
              <a:rPr lang="fr-FR" dirty="0" smtClean="0">
                <a:solidFill>
                  <a:schemeClr val="bg2">
                    <a:lumMod val="25000"/>
                  </a:schemeClr>
                </a:solidFill>
              </a:rPr>
              <a:t>données</a:t>
            </a:r>
            <a:endParaRPr lang="fr-FR" dirty="0">
              <a:solidFill>
                <a:schemeClr val="bg2">
                  <a:lumMod val="25000"/>
                </a:schemeClr>
              </a:solidFill>
            </a:endParaRPr>
          </a:p>
        </p:txBody>
      </p:sp>
    </p:spTree>
    <p:extLst>
      <p:ext uri="{BB962C8B-B14F-4D97-AF65-F5344CB8AC3E}">
        <p14:creationId xmlns:p14="http://schemas.microsoft.com/office/powerpoint/2010/main" val="17112407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re 1"/>
          <p:cNvSpPr>
            <a:spLocks noGrp="1"/>
          </p:cNvSpPr>
          <p:nvPr>
            <p:ph type="title"/>
          </p:nvPr>
        </p:nvSpPr>
        <p:spPr>
          <a:xfrm>
            <a:off x="0" y="0"/>
            <a:ext cx="9144000" cy="1417638"/>
          </a:xfrm>
        </p:spPr>
        <p:txBody>
          <a:bodyPr rtlCol="0">
            <a:normAutofit/>
          </a:bodyPr>
          <a:lstStyle/>
          <a:p>
            <a:pPr eaLnBrk="1" fontAlgn="auto" hangingPunct="1">
              <a:spcAft>
                <a:spcPts val="0"/>
              </a:spcAft>
              <a:defRPr/>
            </a:pPr>
            <a:r>
              <a:rPr lang="fr-FR" altLang="fr-FR" dirty="0" smtClean="0">
                <a:solidFill>
                  <a:srgbClr val="4A452A"/>
                </a:solidFill>
              </a:rPr>
              <a:t>L’indexation automatique du contenu </a:t>
            </a:r>
            <a:br>
              <a:rPr lang="fr-FR" altLang="fr-FR" dirty="0" smtClean="0">
                <a:solidFill>
                  <a:srgbClr val="4A452A"/>
                </a:solidFill>
              </a:rPr>
            </a:br>
            <a:r>
              <a:rPr lang="fr-FR" altLang="fr-FR" sz="3100" dirty="0" smtClean="0"/>
              <a:t>ou la remise en cause du catalogage</a:t>
            </a:r>
          </a:p>
        </p:txBody>
      </p:sp>
      <p:sp>
        <p:nvSpPr>
          <p:cNvPr id="11" name="Rectangle 10"/>
          <p:cNvSpPr>
            <a:spLocks noChangeArrowheads="1"/>
          </p:cNvSpPr>
          <p:nvPr/>
        </p:nvSpPr>
        <p:spPr bwMode="auto">
          <a:xfrm>
            <a:off x="395288" y="5529263"/>
            <a:ext cx="64230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fontAlgn="auto" hangingPunct="1">
              <a:spcBef>
                <a:spcPct val="0"/>
              </a:spcBef>
              <a:spcAft>
                <a:spcPts val="0"/>
              </a:spcAft>
              <a:buFontTx/>
              <a:buNone/>
              <a:defRPr/>
            </a:pPr>
            <a:r>
              <a:rPr lang="en-US" altLang="fr-FR" sz="2400" dirty="0" smtClean="0">
                <a:latin typeface="+mn-lt"/>
                <a:cs typeface="+mn-cs"/>
              </a:rPr>
              <a:t>“the unreasonable effectiveness of data”</a:t>
            </a:r>
            <a:endParaRPr lang="fr-FR" altLang="fr-FR" sz="2400" dirty="0" smtClean="0">
              <a:latin typeface="+mn-lt"/>
              <a:cs typeface="+mn-cs"/>
            </a:endParaRPr>
          </a:p>
        </p:txBody>
      </p:sp>
      <p:pic>
        <p:nvPicPr>
          <p:cNvPr id="12" name="Image 2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65975" y="4587875"/>
            <a:ext cx="18034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ZoneTexte 25"/>
          <p:cNvSpPr txBox="1">
            <a:spLocks noChangeArrowheads="1"/>
          </p:cNvSpPr>
          <p:nvPr/>
        </p:nvSpPr>
        <p:spPr bwMode="auto">
          <a:xfrm>
            <a:off x="4906963" y="6165850"/>
            <a:ext cx="40624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r" eaLnBrk="1" fontAlgn="auto" hangingPunct="1">
              <a:spcBef>
                <a:spcPct val="0"/>
              </a:spcBef>
              <a:spcAft>
                <a:spcPts val="0"/>
              </a:spcAft>
              <a:buFontTx/>
              <a:buNone/>
              <a:defRPr/>
            </a:pPr>
            <a:r>
              <a:rPr lang="fr-FR" altLang="fr-FR" sz="1800" dirty="0" smtClean="0">
                <a:latin typeface="+mn-lt"/>
                <a:cs typeface="+mn-cs"/>
              </a:rPr>
              <a:t>Peter </a:t>
            </a:r>
            <a:r>
              <a:rPr lang="fr-FR" altLang="fr-FR" sz="1800" dirty="0" err="1" smtClean="0">
                <a:latin typeface="+mn-lt"/>
                <a:cs typeface="+mn-cs"/>
              </a:rPr>
              <a:t>Norvig</a:t>
            </a:r>
            <a:r>
              <a:rPr lang="fr-FR" altLang="fr-FR" sz="1800" dirty="0" smtClean="0">
                <a:latin typeface="+mn-lt"/>
                <a:cs typeface="+mn-cs"/>
              </a:rPr>
              <a:t/>
            </a:r>
            <a:br>
              <a:rPr lang="fr-FR" altLang="fr-FR" sz="1800" dirty="0" smtClean="0">
                <a:latin typeface="+mn-lt"/>
                <a:cs typeface="+mn-cs"/>
              </a:rPr>
            </a:br>
            <a:r>
              <a:rPr lang="fr-FR" altLang="fr-FR" sz="1800" dirty="0" smtClean="0">
                <a:latin typeface="+mn-lt"/>
                <a:cs typeface="+mn-cs"/>
              </a:rPr>
              <a:t>Responsable de la recherche chez Google</a:t>
            </a:r>
          </a:p>
        </p:txBody>
      </p:sp>
      <p:sp>
        <p:nvSpPr>
          <p:cNvPr id="14" name="ZoneTexte 13"/>
          <p:cNvSpPr txBox="1">
            <a:spLocks noChangeArrowheads="1"/>
          </p:cNvSpPr>
          <p:nvPr/>
        </p:nvSpPr>
        <p:spPr bwMode="auto">
          <a:xfrm>
            <a:off x="268288" y="4797425"/>
            <a:ext cx="66770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fontAlgn="auto" hangingPunct="1">
              <a:spcBef>
                <a:spcPct val="0"/>
              </a:spcBef>
              <a:spcAft>
                <a:spcPts val="0"/>
              </a:spcAft>
              <a:buFontTx/>
              <a:buNone/>
              <a:defRPr/>
            </a:pPr>
            <a:r>
              <a:rPr lang="fr-FR" altLang="fr-FR" sz="2400" dirty="0" smtClean="0">
                <a:latin typeface="+mn-lt"/>
                <a:cs typeface="+mn-cs"/>
              </a:rPr>
              <a:t>Article dans la revue : </a:t>
            </a:r>
            <a:r>
              <a:rPr lang="fr-FR" altLang="fr-FR" sz="2400" i="1" dirty="0" smtClean="0">
                <a:latin typeface="+mn-lt"/>
                <a:cs typeface="+mn-cs"/>
              </a:rPr>
              <a:t>EEE Intelligent System journal</a:t>
            </a:r>
            <a:r>
              <a:rPr lang="fr-FR" altLang="fr-FR" sz="2400" dirty="0" smtClean="0">
                <a:latin typeface="+mn-lt"/>
                <a:cs typeface="+mn-cs"/>
              </a:rPr>
              <a:t/>
            </a:r>
            <a:br>
              <a:rPr lang="fr-FR" altLang="fr-FR" sz="2400" dirty="0" smtClean="0">
                <a:latin typeface="+mn-lt"/>
                <a:cs typeface="+mn-cs"/>
              </a:rPr>
            </a:br>
            <a:r>
              <a:rPr lang="fr-FR" altLang="fr-FR" sz="2400" dirty="0" smtClean="0">
                <a:latin typeface="+mn-lt"/>
                <a:cs typeface="+mn-cs"/>
              </a:rPr>
              <a:t>mars  2009</a:t>
            </a:r>
          </a:p>
        </p:txBody>
      </p:sp>
      <p:cxnSp>
        <p:nvCxnSpPr>
          <p:cNvPr id="18" name="Connecteur droit avec flèche 17"/>
          <p:cNvCxnSpPr/>
          <p:nvPr/>
        </p:nvCxnSpPr>
        <p:spPr>
          <a:xfrm>
            <a:off x="1897063" y="2439988"/>
            <a:ext cx="1366837" cy="3556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Connecteur droit avec flèche 18"/>
          <p:cNvCxnSpPr/>
          <p:nvPr/>
        </p:nvCxnSpPr>
        <p:spPr>
          <a:xfrm flipV="1">
            <a:off x="1897063" y="3155950"/>
            <a:ext cx="1366837" cy="71913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Connecteur droit avec flèche 20"/>
          <p:cNvCxnSpPr/>
          <p:nvPr/>
        </p:nvCxnSpPr>
        <p:spPr>
          <a:xfrm flipV="1">
            <a:off x="5281613" y="2919413"/>
            <a:ext cx="1366837"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16394" name="Image 2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79438" y="1766888"/>
            <a:ext cx="1025525" cy="102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Image 2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49288" y="3479800"/>
            <a:ext cx="885825"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6" name="Image 2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552825" y="2205038"/>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7" name="Image 27"/>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973888" y="2103438"/>
            <a:ext cx="1630362"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ZoneTexte 14"/>
          <p:cNvSpPr txBox="1"/>
          <p:nvPr/>
        </p:nvSpPr>
        <p:spPr>
          <a:xfrm>
            <a:off x="0" y="6486635"/>
            <a:ext cx="4140386" cy="415498"/>
          </a:xfrm>
          <a:prstGeom prst="rect">
            <a:avLst/>
          </a:prstGeom>
          <a:noFill/>
        </p:spPr>
        <p:txBody>
          <a:bodyPr wrap="square" rtlCol="0">
            <a:spAutoFit/>
          </a:bodyPr>
          <a:lstStyle/>
          <a:p>
            <a:pPr lvl="0">
              <a:defRPr/>
            </a:pPr>
            <a:r>
              <a:rPr lang="fr-FR" sz="1050" dirty="0"/>
              <a:t>Source : Gautier-</a:t>
            </a:r>
            <a:r>
              <a:rPr lang="fr-FR" sz="1050" dirty="0" err="1"/>
              <a:t>Poupeau</a:t>
            </a:r>
            <a:r>
              <a:rPr lang="fr-FR" sz="1050" dirty="0"/>
              <a:t>, poupeau_data_enssib_2018.ppt, </a:t>
            </a:r>
            <a:r>
              <a:rPr lang="fr-FR" sz="1050" dirty="0" err="1"/>
              <a:t>Enssib</a:t>
            </a:r>
            <a:r>
              <a:rPr lang="fr-FR" sz="1050" dirty="0"/>
              <a:t> formation continue 2018, Les nouveaux horizons des catalogues</a:t>
            </a:r>
            <a:r>
              <a:rPr lang="fr-FR" sz="1050" dirty="0" smtClean="0"/>
              <a:t>.</a:t>
            </a:r>
            <a:endParaRPr lang="fr-FR" sz="1050" dirty="0"/>
          </a:p>
        </p:txBody>
      </p:sp>
    </p:spTree>
    <p:extLst>
      <p:ext uri="{BB962C8B-B14F-4D97-AF65-F5344CB8AC3E}">
        <p14:creationId xmlns:p14="http://schemas.microsoft.com/office/powerpoint/2010/main" val="29803264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re 1"/>
          <p:cNvSpPr>
            <a:spLocks noGrp="1"/>
          </p:cNvSpPr>
          <p:nvPr>
            <p:ph type="title"/>
          </p:nvPr>
        </p:nvSpPr>
        <p:spPr>
          <a:xfrm>
            <a:off x="0" y="0"/>
            <a:ext cx="9144000" cy="1417638"/>
          </a:xfrm>
        </p:spPr>
        <p:txBody>
          <a:bodyPr rtlCol="0">
            <a:normAutofit/>
          </a:bodyPr>
          <a:lstStyle/>
          <a:p>
            <a:pPr eaLnBrk="1" fontAlgn="auto" hangingPunct="1">
              <a:spcAft>
                <a:spcPts val="0"/>
              </a:spcAft>
              <a:defRPr/>
            </a:pPr>
            <a:r>
              <a:rPr lang="fr-FR" altLang="fr-FR" dirty="0" smtClean="0">
                <a:solidFill>
                  <a:srgbClr val="4A452A"/>
                </a:solidFill>
              </a:rPr>
              <a:t>L’indexation automatique du contenu </a:t>
            </a:r>
            <a:br>
              <a:rPr lang="fr-FR" altLang="fr-FR" dirty="0" smtClean="0">
                <a:solidFill>
                  <a:srgbClr val="4A452A"/>
                </a:solidFill>
              </a:rPr>
            </a:br>
            <a:r>
              <a:rPr lang="fr-FR" altLang="fr-FR" sz="3100" dirty="0" smtClean="0"/>
              <a:t>ou la remise en cause du catalogage</a:t>
            </a:r>
          </a:p>
        </p:txBody>
      </p:sp>
      <p:sp>
        <p:nvSpPr>
          <p:cNvPr id="11" name="Rectangle 10"/>
          <p:cNvSpPr>
            <a:spLocks noChangeArrowheads="1"/>
          </p:cNvSpPr>
          <p:nvPr/>
        </p:nvSpPr>
        <p:spPr bwMode="auto">
          <a:xfrm>
            <a:off x="395288" y="5529263"/>
            <a:ext cx="64230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fontAlgn="auto" hangingPunct="1">
              <a:spcBef>
                <a:spcPct val="0"/>
              </a:spcBef>
              <a:spcAft>
                <a:spcPts val="0"/>
              </a:spcAft>
              <a:buFontTx/>
              <a:buNone/>
              <a:defRPr/>
            </a:pPr>
            <a:r>
              <a:rPr lang="en-US" altLang="fr-FR" sz="2400" dirty="0" smtClean="0">
                <a:latin typeface="+mn-lt"/>
                <a:cs typeface="+mn-cs"/>
              </a:rPr>
              <a:t>“the unreasonable effectiveness of data”</a:t>
            </a:r>
            <a:endParaRPr lang="fr-FR" altLang="fr-FR" sz="2400" dirty="0" smtClean="0">
              <a:latin typeface="+mn-lt"/>
              <a:cs typeface="+mn-cs"/>
            </a:endParaRPr>
          </a:p>
        </p:txBody>
      </p:sp>
      <p:pic>
        <p:nvPicPr>
          <p:cNvPr id="12" name="Image 2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165975" y="4587875"/>
            <a:ext cx="18034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ZoneTexte 25"/>
          <p:cNvSpPr txBox="1">
            <a:spLocks noChangeArrowheads="1"/>
          </p:cNvSpPr>
          <p:nvPr/>
        </p:nvSpPr>
        <p:spPr bwMode="auto">
          <a:xfrm>
            <a:off x="4906963" y="6165850"/>
            <a:ext cx="40624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r" eaLnBrk="1" fontAlgn="auto" hangingPunct="1">
              <a:spcBef>
                <a:spcPct val="0"/>
              </a:spcBef>
              <a:spcAft>
                <a:spcPts val="0"/>
              </a:spcAft>
              <a:buFontTx/>
              <a:buNone/>
              <a:defRPr/>
            </a:pPr>
            <a:r>
              <a:rPr lang="fr-FR" altLang="fr-FR" sz="1800" dirty="0" smtClean="0">
                <a:latin typeface="+mn-lt"/>
                <a:cs typeface="+mn-cs"/>
              </a:rPr>
              <a:t>Peter </a:t>
            </a:r>
            <a:r>
              <a:rPr lang="fr-FR" altLang="fr-FR" sz="1800" dirty="0" err="1" smtClean="0">
                <a:latin typeface="+mn-lt"/>
                <a:cs typeface="+mn-cs"/>
              </a:rPr>
              <a:t>Norvig</a:t>
            </a:r>
            <a:r>
              <a:rPr lang="fr-FR" altLang="fr-FR" sz="1800" dirty="0" smtClean="0">
                <a:latin typeface="+mn-lt"/>
                <a:cs typeface="+mn-cs"/>
              </a:rPr>
              <a:t/>
            </a:r>
            <a:br>
              <a:rPr lang="fr-FR" altLang="fr-FR" sz="1800" dirty="0" smtClean="0">
                <a:latin typeface="+mn-lt"/>
                <a:cs typeface="+mn-cs"/>
              </a:rPr>
            </a:br>
            <a:r>
              <a:rPr lang="fr-FR" altLang="fr-FR" sz="1800" dirty="0" smtClean="0">
                <a:latin typeface="+mn-lt"/>
                <a:cs typeface="+mn-cs"/>
              </a:rPr>
              <a:t>Responsable de la recherche chez Google</a:t>
            </a:r>
          </a:p>
        </p:txBody>
      </p:sp>
      <p:sp>
        <p:nvSpPr>
          <p:cNvPr id="14" name="ZoneTexte 13"/>
          <p:cNvSpPr txBox="1">
            <a:spLocks noChangeArrowheads="1"/>
          </p:cNvSpPr>
          <p:nvPr/>
        </p:nvSpPr>
        <p:spPr bwMode="auto">
          <a:xfrm>
            <a:off x="268288" y="4797425"/>
            <a:ext cx="66770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fontAlgn="auto" hangingPunct="1">
              <a:spcBef>
                <a:spcPct val="0"/>
              </a:spcBef>
              <a:spcAft>
                <a:spcPts val="0"/>
              </a:spcAft>
              <a:buFontTx/>
              <a:buNone/>
              <a:defRPr/>
            </a:pPr>
            <a:r>
              <a:rPr lang="fr-FR" altLang="fr-FR" sz="2400" dirty="0" smtClean="0">
                <a:latin typeface="+mn-lt"/>
                <a:cs typeface="+mn-cs"/>
              </a:rPr>
              <a:t>Article dans la revue : </a:t>
            </a:r>
            <a:r>
              <a:rPr lang="fr-FR" altLang="fr-FR" sz="2400" i="1" dirty="0" smtClean="0">
                <a:latin typeface="+mn-lt"/>
                <a:cs typeface="+mn-cs"/>
              </a:rPr>
              <a:t>EEE Intelligent System journal</a:t>
            </a:r>
            <a:r>
              <a:rPr lang="fr-FR" altLang="fr-FR" sz="2400" dirty="0" smtClean="0">
                <a:latin typeface="+mn-lt"/>
                <a:cs typeface="+mn-cs"/>
              </a:rPr>
              <a:t/>
            </a:r>
            <a:br>
              <a:rPr lang="fr-FR" altLang="fr-FR" sz="2400" dirty="0" smtClean="0">
                <a:latin typeface="+mn-lt"/>
                <a:cs typeface="+mn-cs"/>
              </a:rPr>
            </a:br>
            <a:r>
              <a:rPr lang="fr-FR" altLang="fr-FR" sz="2400" dirty="0" smtClean="0">
                <a:latin typeface="+mn-lt"/>
                <a:cs typeface="+mn-cs"/>
              </a:rPr>
              <a:t>mars  2009</a:t>
            </a:r>
          </a:p>
        </p:txBody>
      </p:sp>
      <p:cxnSp>
        <p:nvCxnSpPr>
          <p:cNvPr id="18" name="Connecteur droit avec flèche 17"/>
          <p:cNvCxnSpPr/>
          <p:nvPr/>
        </p:nvCxnSpPr>
        <p:spPr>
          <a:xfrm>
            <a:off x="1897063" y="2439988"/>
            <a:ext cx="1366837" cy="3556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Connecteur droit avec flèche 18"/>
          <p:cNvCxnSpPr/>
          <p:nvPr/>
        </p:nvCxnSpPr>
        <p:spPr>
          <a:xfrm flipV="1">
            <a:off x="1897063" y="3155950"/>
            <a:ext cx="1366837" cy="71913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Connecteur droit avec flèche 20"/>
          <p:cNvCxnSpPr/>
          <p:nvPr/>
        </p:nvCxnSpPr>
        <p:spPr>
          <a:xfrm flipV="1">
            <a:off x="5281613" y="2919413"/>
            <a:ext cx="1366837"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16394" name="Image 2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9438" y="1766888"/>
            <a:ext cx="1025525" cy="102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Image 2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49288" y="3479800"/>
            <a:ext cx="885825"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6" name="Image 2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552825" y="2205038"/>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7" name="Image 2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973888" y="2103438"/>
            <a:ext cx="1630362"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rganigramme : Jonction de sommaire 1"/>
          <p:cNvSpPr/>
          <p:nvPr/>
        </p:nvSpPr>
        <p:spPr>
          <a:xfrm>
            <a:off x="755576" y="365867"/>
            <a:ext cx="7632848" cy="6120680"/>
          </a:xfrm>
          <a:prstGeom prst="flowChartSummingJunction">
            <a:avLst/>
          </a:prstGeom>
          <a:noFill/>
          <a:ln w="1270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598029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re 1"/>
          <p:cNvSpPr>
            <a:spLocks noGrp="1"/>
          </p:cNvSpPr>
          <p:nvPr>
            <p:ph type="title"/>
          </p:nvPr>
        </p:nvSpPr>
        <p:spPr>
          <a:xfrm>
            <a:off x="0" y="0"/>
            <a:ext cx="9144000" cy="1417638"/>
          </a:xfrm>
        </p:spPr>
        <p:txBody>
          <a:bodyPr rtlCol="0">
            <a:normAutofit/>
          </a:bodyPr>
          <a:lstStyle/>
          <a:p>
            <a:pPr eaLnBrk="1" fontAlgn="auto" hangingPunct="1">
              <a:spcAft>
                <a:spcPts val="0"/>
              </a:spcAft>
              <a:defRPr/>
            </a:pPr>
            <a:r>
              <a:rPr lang="fr-FR" altLang="fr-FR" dirty="0" smtClean="0">
                <a:solidFill>
                  <a:srgbClr val="4A452A"/>
                </a:solidFill>
              </a:rPr>
              <a:t>La </a:t>
            </a:r>
            <a:r>
              <a:rPr lang="fr-FR" altLang="fr-FR" dirty="0" err="1" smtClean="0">
                <a:solidFill>
                  <a:srgbClr val="4A452A"/>
                </a:solidFill>
              </a:rPr>
              <a:t>folksonomie</a:t>
            </a:r>
            <a:r>
              <a:rPr lang="fr-FR" altLang="fr-FR" dirty="0" smtClean="0">
                <a:solidFill>
                  <a:srgbClr val="4A452A"/>
                </a:solidFill>
              </a:rPr>
              <a:t> </a:t>
            </a:r>
            <a:br>
              <a:rPr lang="fr-FR" altLang="fr-FR" dirty="0" smtClean="0">
                <a:solidFill>
                  <a:srgbClr val="4A452A"/>
                </a:solidFill>
              </a:rPr>
            </a:br>
            <a:r>
              <a:rPr lang="fr-FR" altLang="fr-FR" sz="3100" dirty="0" smtClean="0"/>
              <a:t>ou la remise en cause du référentiel</a:t>
            </a:r>
          </a:p>
        </p:txBody>
      </p:sp>
      <p:pic>
        <p:nvPicPr>
          <p:cNvPr id="10" name="Imag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02550" y="4581525"/>
            <a:ext cx="1266825" cy="168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2" name="Image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718300" y="1781175"/>
            <a:ext cx="1936750" cy="2579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7413" name="Groupe 14"/>
          <p:cNvGrpSpPr>
            <a:grpSpLocks/>
          </p:cNvGrpSpPr>
          <p:nvPr/>
        </p:nvGrpSpPr>
        <p:grpSpPr bwMode="auto">
          <a:xfrm>
            <a:off x="755650" y="1844675"/>
            <a:ext cx="4968875" cy="2452688"/>
            <a:chOff x="755575" y="1840669"/>
            <a:chExt cx="4968553" cy="2452427"/>
          </a:xfrm>
        </p:grpSpPr>
        <p:pic>
          <p:nvPicPr>
            <p:cNvPr id="17416" name="Image 1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55575" y="1840669"/>
              <a:ext cx="4968553" cy="2452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à coins arrondis 13"/>
            <p:cNvSpPr/>
            <p:nvPr/>
          </p:nvSpPr>
          <p:spPr>
            <a:xfrm>
              <a:off x="4427225" y="4077219"/>
              <a:ext cx="1296903" cy="21587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grpSp>
      <p:sp>
        <p:nvSpPr>
          <p:cNvPr id="16" name="ZoneTexte 25"/>
          <p:cNvSpPr txBox="1">
            <a:spLocks noChangeArrowheads="1"/>
          </p:cNvSpPr>
          <p:nvPr/>
        </p:nvSpPr>
        <p:spPr bwMode="auto">
          <a:xfrm>
            <a:off x="4897438" y="6237288"/>
            <a:ext cx="407193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r" eaLnBrk="1" fontAlgn="auto" hangingPunct="1">
              <a:spcBef>
                <a:spcPct val="0"/>
              </a:spcBef>
              <a:spcAft>
                <a:spcPts val="0"/>
              </a:spcAft>
              <a:buFontTx/>
              <a:buNone/>
              <a:defRPr/>
            </a:pPr>
            <a:r>
              <a:rPr lang="fr-FR" altLang="fr-FR" sz="1800" dirty="0" smtClean="0">
                <a:latin typeface="+mn-lt"/>
                <a:cs typeface="+mn-cs"/>
              </a:rPr>
              <a:t>Clay </a:t>
            </a:r>
            <a:r>
              <a:rPr lang="fr-FR" altLang="fr-FR" sz="1800" dirty="0" err="1" smtClean="0">
                <a:latin typeface="+mn-lt"/>
                <a:cs typeface="+mn-cs"/>
              </a:rPr>
              <a:t>Shirky</a:t>
            </a:r>
            <a:r>
              <a:rPr lang="fr-FR" altLang="fr-FR" sz="1800" dirty="0" smtClean="0">
                <a:latin typeface="+mn-lt"/>
                <a:cs typeface="+mn-cs"/>
              </a:rPr>
              <a:t/>
            </a:r>
            <a:br>
              <a:rPr lang="fr-FR" altLang="fr-FR" sz="1800" dirty="0" smtClean="0">
                <a:latin typeface="+mn-lt"/>
                <a:cs typeface="+mn-cs"/>
              </a:rPr>
            </a:br>
            <a:r>
              <a:rPr lang="fr-FR" altLang="fr-FR" sz="1800" dirty="0" smtClean="0">
                <a:latin typeface="+mn-lt"/>
                <a:cs typeface="+mn-cs"/>
              </a:rPr>
              <a:t>Journaliste spécialisée dans le numérique</a:t>
            </a:r>
          </a:p>
        </p:txBody>
      </p:sp>
      <p:sp>
        <p:nvSpPr>
          <p:cNvPr id="17" name="Rectangle 16"/>
          <p:cNvSpPr>
            <a:spLocks noChangeArrowheads="1"/>
          </p:cNvSpPr>
          <p:nvPr/>
        </p:nvSpPr>
        <p:spPr bwMode="auto">
          <a:xfrm>
            <a:off x="-215900" y="4868863"/>
            <a:ext cx="80279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fr-FR" sz="2400"/>
              <a:t>Article sur le blog : </a:t>
            </a:r>
            <a:r>
              <a:rPr lang="en-US" altLang="fr-FR" sz="2400" i="1"/>
              <a:t>Clay Shirky’s Writings About the Internet</a:t>
            </a:r>
          </a:p>
          <a:p>
            <a:pPr algn="ctr" eaLnBrk="1" hangingPunct="1">
              <a:spcBef>
                <a:spcPct val="0"/>
              </a:spcBef>
              <a:buFontTx/>
              <a:buNone/>
            </a:pPr>
            <a:r>
              <a:rPr lang="en-US" altLang="fr-FR" sz="2400"/>
              <a:t>Printemps 2005</a:t>
            </a:r>
          </a:p>
          <a:p>
            <a:pPr algn="ctr" eaLnBrk="1" hangingPunct="1">
              <a:spcBef>
                <a:spcPct val="0"/>
              </a:spcBef>
              <a:buFontTx/>
              <a:buNone/>
            </a:pPr>
            <a:r>
              <a:rPr lang="en-US" altLang="fr-FR" sz="2400"/>
              <a:t>“Ontology is Overrated: Categories, Links, and Tags”</a:t>
            </a:r>
          </a:p>
        </p:txBody>
      </p:sp>
      <p:sp>
        <p:nvSpPr>
          <p:cNvPr id="2" name="ZoneTexte 1"/>
          <p:cNvSpPr txBox="1"/>
          <p:nvPr/>
        </p:nvSpPr>
        <p:spPr>
          <a:xfrm>
            <a:off x="0" y="6486635"/>
            <a:ext cx="4140386" cy="415498"/>
          </a:xfrm>
          <a:prstGeom prst="rect">
            <a:avLst/>
          </a:prstGeom>
          <a:noFill/>
        </p:spPr>
        <p:txBody>
          <a:bodyPr wrap="square" rtlCol="0">
            <a:spAutoFit/>
          </a:bodyPr>
          <a:lstStyle/>
          <a:p>
            <a:pPr lvl="0">
              <a:defRPr/>
            </a:pPr>
            <a:r>
              <a:rPr lang="fr-FR" sz="1050" dirty="0"/>
              <a:t>Source : Gautier-</a:t>
            </a:r>
            <a:r>
              <a:rPr lang="fr-FR" sz="1050" dirty="0" err="1"/>
              <a:t>Poupeau</a:t>
            </a:r>
            <a:r>
              <a:rPr lang="fr-FR" sz="1050" dirty="0"/>
              <a:t>, poupeau_data_enssib_2018.ppt, </a:t>
            </a:r>
            <a:r>
              <a:rPr lang="fr-FR" sz="1050" dirty="0" err="1"/>
              <a:t>Enssib</a:t>
            </a:r>
            <a:r>
              <a:rPr lang="fr-FR" sz="1050" dirty="0"/>
              <a:t> formation continue 2018, Les nouveaux horizons des catalogues</a:t>
            </a:r>
            <a:r>
              <a:rPr lang="fr-FR" sz="1050" dirty="0" smtClean="0"/>
              <a:t>.</a:t>
            </a:r>
            <a:endParaRPr lang="fr-FR" sz="1050" dirty="0"/>
          </a:p>
        </p:txBody>
      </p:sp>
    </p:spTree>
    <p:extLst>
      <p:ext uri="{BB962C8B-B14F-4D97-AF65-F5344CB8AC3E}">
        <p14:creationId xmlns:p14="http://schemas.microsoft.com/office/powerpoint/2010/main" val="37798358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re 1"/>
          <p:cNvSpPr>
            <a:spLocks noGrp="1"/>
          </p:cNvSpPr>
          <p:nvPr>
            <p:ph type="title"/>
          </p:nvPr>
        </p:nvSpPr>
        <p:spPr>
          <a:xfrm>
            <a:off x="0" y="0"/>
            <a:ext cx="9144000" cy="1417638"/>
          </a:xfrm>
        </p:spPr>
        <p:txBody>
          <a:bodyPr rtlCol="0">
            <a:normAutofit/>
          </a:bodyPr>
          <a:lstStyle/>
          <a:p>
            <a:pPr eaLnBrk="1" fontAlgn="auto" hangingPunct="1">
              <a:spcAft>
                <a:spcPts val="0"/>
              </a:spcAft>
              <a:defRPr/>
            </a:pPr>
            <a:r>
              <a:rPr lang="fr-FR" altLang="fr-FR" dirty="0" smtClean="0">
                <a:solidFill>
                  <a:srgbClr val="4A452A"/>
                </a:solidFill>
              </a:rPr>
              <a:t>La </a:t>
            </a:r>
            <a:r>
              <a:rPr lang="fr-FR" altLang="fr-FR" dirty="0" err="1" smtClean="0">
                <a:solidFill>
                  <a:srgbClr val="4A452A"/>
                </a:solidFill>
              </a:rPr>
              <a:t>folksonomie</a:t>
            </a:r>
            <a:r>
              <a:rPr lang="fr-FR" altLang="fr-FR" dirty="0" smtClean="0">
                <a:solidFill>
                  <a:srgbClr val="4A452A"/>
                </a:solidFill>
              </a:rPr>
              <a:t> </a:t>
            </a:r>
            <a:br>
              <a:rPr lang="fr-FR" altLang="fr-FR" dirty="0" smtClean="0">
                <a:solidFill>
                  <a:srgbClr val="4A452A"/>
                </a:solidFill>
              </a:rPr>
            </a:br>
            <a:r>
              <a:rPr lang="fr-FR" altLang="fr-FR" sz="3100" dirty="0" smtClean="0"/>
              <a:t>ou la remise en cause du référentiel</a:t>
            </a:r>
          </a:p>
        </p:txBody>
      </p:sp>
      <p:pic>
        <p:nvPicPr>
          <p:cNvPr id="10" name="Imag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702550" y="4581525"/>
            <a:ext cx="1266825" cy="168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2" name="Imag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18300" y="1781175"/>
            <a:ext cx="1936750" cy="2579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7413" name="Groupe 14"/>
          <p:cNvGrpSpPr>
            <a:grpSpLocks/>
          </p:cNvGrpSpPr>
          <p:nvPr/>
        </p:nvGrpSpPr>
        <p:grpSpPr bwMode="auto">
          <a:xfrm>
            <a:off x="755650" y="1844675"/>
            <a:ext cx="4968875" cy="2452688"/>
            <a:chOff x="755575" y="1840669"/>
            <a:chExt cx="4968553" cy="2452427"/>
          </a:xfrm>
        </p:grpSpPr>
        <p:pic>
          <p:nvPicPr>
            <p:cNvPr id="17416" name="Image 1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55575" y="1840669"/>
              <a:ext cx="4968553" cy="2452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à coins arrondis 13"/>
            <p:cNvSpPr/>
            <p:nvPr/>
          </p:nvSpPr>
          <p:spPr>
            <a:xfrm>
              <a:off x="4427225" y="4077219"/>
              <a:ext cx="1296903" cy="21587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grpSp>
      <p:sp>
        <p:nvSpPr>
          <p:cNvPr id="16" name="ZoneTexte 25"/>
          <p:cNvSpPr txBox="1">
            <a:spLocks noChangeArrowheads="1"/>
          </p:cNvSpPr>
          <p:nvPr/>
        </p:nvSpPr>
        <p:spPr bwMode="auto">
          <a:xfrm>
            <a:off x="4897438" y="6237288"/>
            <a:ext cx="407193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r" eaLnBrk="1" fontAlgn="auto" hangingPunct="1">
              <a:spcBef>
                <a:spcPct val="0"/>
              </a:spcBef>
              <a:spcAft>
                <a:spcPts val="0"/>
              </a:spcAft>
              <a:buFontTx/>
              <a:buNone/>
              <a:defRPr/>
            </a:pPr>
            <a:r>
              <a:rPr lang="fr-FR" altLang="fr-FR" sz="1800" dirty="0" smtClean="0">
                <a:latin typeface="+mn-lt"/>
                <a:cs typeface="+mn-cs"/>
              </a:rPr>
              <a:t>Clay </a:t>
            </a:r>
            <a:r>
              <a:rPr lang="fr-FR" altLang="fr-FR" sz="1800" dirty="0" err="1" smtClean="0">
                <a:latin typeface="+mn-lt"/>
                <a:cs typeface="+mn-cs"/>
              </a:rPr>
              <a:t>Shirky</a:t>
            </a:r>
            <a:r>
              <a:rPr lang="fr-FR" altLang="fr-FR" sz="1800" dirty="0" smtClean="0">
                <a:latin typeface="+mn-lt"/>
                <a:cs typeface="+mn-cs"/>
              </a:rPr>
              <a:t/>
            </a:r>
            <a:br>
              <a:rPr lang="fr-FR" altLang="fr-FR" sz="1800" dirty="0" smtClean="0">
                <a:latin typeface="+mn-lt"/>
                <a:cs typeface="+mn-cs"/>
              </a:rPr>
            </a:br>
            <a:r>
              <a:rPr lang="fr-FR" altLang="fr-FR" sz="1800" dirty="0" smtClean="0">
                <a:latin typeface="+mn-lt"/>
                <a:cs typeface="+mn-cs"/>
              </a:rPr>
              <a:t>Journaliste spécialisée dans le numérique</a:t>
            </a:r>
          </a:p>
        </p:txBody>
      </p:sp>
      <p:sp>
        <p:nvSpPr>
          <p:cNvPr id="17" name="Rectangle 16"/>
          <p:cNvSpPr>
            <a:spLocks noChangeArrowheads="1"/>
          </p:cNvSpPr>
          <p:nvPr/>
        </p:nvSpPr>
        <p:spPr bwMode="auto">
          <a:xfrm>
            <a:off x="-215900" y="4868863"/>
            <a:ext cx="80279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fr-FR" sz="2400"/>
              <a:t>Article sur le blog : </a:t>
            </a:r>
            <a:r>
              <a:rPr lang="en-US" altLang="fr-FR" sz="2400" i="1"/>
              <a:t>Clay Shirky’s Writings About the Internet</a:t>
            </a:r>
          </a:p>
          <a:p>
            <a:pPr algn="ctr" eaLnBrk="1" hangingPunct="1">
              <a:spcBef>
                <a:spcPct val="0"/>
              </a:spcBef>
              <a:buFontTx/>
              <a:buNone/>
            </a:pPr>
            <a:r>
              <a:rPr lang="en-US" altLang="fr-FR" sz="2400"/>
              <a:t>Printemps 2005</a:t>
            </a:r>
          </a:p>
          <a:p>
            <a:pPr algn="ctr" eaLnBrk="1" hangingPunct="1">
              <a:spcBef>
                <a:spcPct val="0"/>
              </a:spcBef>
              <a:buFontTx/>
              <a:buNone/>
            </a:pPr>
            <a:r>
              <a:rPr lang="en-US" altLang="fr-FR" sz="2400"/>
              <a:t>“Ontology is Overrated: Categories, Links, and Tags”</a:t>
            </a:r>
          </a:p>
        </p:txBody>
      </p:sp>
      <p:sp>
        <p:nvSpPr>
          <p:cNvPr id="11" name="Organigramme : Jonction de sommaire 10"/>
          <p:cNvSpPr/>
          <p:nvPr/>
        </p:nvSpPr>
        <p:spPr>
          <a:xfrm>
            <a:off x="611114" y="404664"/>
            <a:ext cx="7632848" cy="6120680"/>
          </a:xfrm>
          <a:prstGeom prst="flowChartSummingJunction">
            <a:avLst/>
          </a:prstGeom>
          <a:noFill/>
          <a:ln w="1270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5649304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re 1"/>
          <p:cNvSpPr>
            <a:spLocks noGrp="1"/>
          </p:cNvSpPr>
          <p:nvPr>
            <p:ph type="title"/>
          </p:nvPr>
        </p:nvSpPr>
        <p:spPr/>
        <p:txBody>
          <a:bodyPr anchor="t"/>
          <a:lstStyle/>
          <a:p>
            <a:pPr eaLnBrk="1" hangingPunct="1"/>
            <a:r>
              <a:rPr lang="fr-FR" altLang="fr-FR" dirty="0" smtClean="0">
                <a:solidFill>
                  <a:srgbClr val="4A452A"/>
                </a:solidFill>
              </a:rPr>
              <a:t>Besoin de hiérarchiser les données</a:t>
            </a:r>
          </a:p>
        </p:txBody>
      </p:sp>
      <p:sp>
        <p:nvSpPr>
          <p:cNvPr id="19459" name="ZoneTexte 4"/>
          <p:cNvSpPr txBox="1">
            <a:spLocks noChangeArrowheads="1"/>
          </p:cNvSpPr>
          <p:nvPr/>
        </p:nvSpPr>
        <p:spPr bwMode="auto">
          <a:xfrm>
            <a:off x="373063" y="1196975"/>
            <a:ext cx="839787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2800" dirty="0"/>
              <a:t>ou la nécessité de disposer de métadonnées pertinentes</a:t>
            </a:r>
          </a:p>
        </p:txBody>
      </p:sp>
      <p:pic>
        <p:nvPicPr>
          <p:cNvPr id="19460" name="Picture 2"/>
          <p:cNvPicPr>
            <a:picLocks noChangeAspect="1" noChangeArrowheads="1"/>
          </p:cNvPicPr>
          <p:nvPr/>
        </p:nvPicPr>
        <p:blipFill>
          <a:blip r:embed="rId3">
            <a:extLst>
              <a:ext uri="{28A0092B-C50C-407E-A947-70E740481C1C}">
                <a14:useLocalDpi xmlns:a14="http://schemas.microsoft.com/office/drawing/2010/main" val="0"/>
              </a:ext>
            </a:extLst>
          </a:blip>
          <a:srcRect t="9267" r="44141" b="6248"/>
          <a:stretch>
            <a:fillRect/>
          </a:stretch>
        </p:blipFill>
        <p:spPr bwMode="auto">
          <a:xfrm>
            <a:off x="384969" y="2276475"/>
            <a:ext cx="4759325" cy="40465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à coins arrondis 5"/>
          <p:cNvSpPr/>
          <p:nvPr/>
        </p:nvSpPr>
        <p:spPr>
          <a:xfrm>
            <a:off x="1187450" y="2276475"/>
            <a:ext cx="1439863" cy="2317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9462" name="ZoneTexte 6"/>
          <p:cNvSpPr txBox="1">
            <a:spLocks noChangeArrowheads="1"/>
          </p:cNvSpPr>
          <p:nvPr/>
        </p:nvSpPr>
        <p:spPr bwMode="auto">
          <a:xfrm>
            <a:off x="5824538" y="2508250"/>
            <a:ext cx="14843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800"/>
              <a:t>Ma recherche</a:t>
            </a:r>
          </a:p>
        </p:txBody>
      </p:sp>
      <p:cxnSp>
        <p:nvCxnSpPr>
          <p:cNvPr id="9" name="Connecteur droit avec flèche 8"/>
          <p:cNvCxnSpPr>
            <a:stCxn id="19462" idx="1"/>
          </p:cNvCxnSpPr>
          <p:nvPr/>
        </p:nvCxnSpPr>
        <p:spPr>
          <a:xfrm flipH="1" flipV="1">
            <a:off x="2774950" y="2392363"/>
            <a:ext cx="3049588" cy="300037"/>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Rectangle à coins arrondis 11"/>
          <p:cNvSpPr/>
          <p:nvPr/>
        </p:nvSpPr>
        <p:spPr>
          <a:xfrm>
            <a:off x="3132138" y="3357563"/>
            <a:ext cx="1079500" cy="230187"/>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cxnSp>
        <p:nvCxnSpPr>
          <p:cNvPr id="13" name="Connecteur droit avec flèche 12"/>
          <p:cNvCxnSpPr/>
          <p:nvPr/>
        </p:nvCxnSpPr>
        <p:spPr>
          <a:xfrm flipH="1" flipV="1">
            <a:off x="4276725" y="3546475"/>
            <a:ext cx="1735138" cy="150813"/>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ZoneTexte 14"/>
          <p:cNvSpPr txBox="1">
            <a:spLocks noChangeArrowheads="1"/>
          </p:cNvSpPr>
          <p:nvPr/>
        </p:nvSpPr>
        <p:spPr bwMode="auto">
          <a:xfrm>
            <a:off x="6084888" y="3513138"/>
            <a:ext cx="28797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800"/>
              <a:t>Les mots dans l’URL</a:t>
            </a:r>
          </a:p>
        </p:txBody>
      </p:sp>
      <p:sp>
        <p:nvSpPr>
          <p:cNvPr id="16" name="Rectangle à coins arrondis 15"/>
          <p:cNvSpPr/>
          <p:nvPr/>
        </p:nvSpPr>
        <p:spPr>
          <a:xfrm>
            <a:off x="1187450" y="4437063"/>
            <a:ext cx="3671888" cy="72072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cxnSp>
        <p:nvCxnSpPr>
          <p:cNvPr id="17" name="Connecteur droit avec flèche 16"/>
          <p:cNvCxnSpPr/>
          <p:nvPr/>
        </p:nvCxnSpPr>
        <p:spPr>
          <a:xfrm flipH="1" flipV="1">
            <a:off x="4956175" y="4679950"/>
            <a:ext cx="984250" cy="150813"/>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ZoneTexte 18"/>
          <p:cNvSpPr txBox="1">
            <a:spLocks noChangeArrowheads="1"/>
          </p:cNvSpPr>
          <p:nvPr/>
        </p:nvSpPr>
        <p:spPr bwMode="auto">
          <a:xfrm>
            <a:off x="6011863" y="4679950"/>
            <a:ext cx="28813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800"/>
              <a:t>Le format et la provenance du document</a:t>
            </a:r>
          </a:p>
        </p:txBody>
      </p:sp>
      <p:sp>
        <p:nvSpPr>
          <p:cNvPr id="20" name="Rectangle à coins arrondis 19"/>
          <p:cNvSpPr/>
          <p:nvPr/>
        </p:nvSpPr>
        <p:spPr>
          <a:xfrm>
            <a:off x="1187450" y="3868738"/>
            <a:ext cx="3529013" cy="2317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21" name="ZoneTexte 20"/>
          <p:cNvSpPr txBox="1">
            <a:spLocks noChangeArrowheads="1"/>
          </p:cNvSpPr>
          <p:nvPr/>
        </p:nvSpPr>
        <p:spPr bwMode="auto">
          <a:xfrm>
            <a:off x="6051550" y="4140200"/>
            <a:ext cx="28797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800"/>
              <a:t>Les mots dans le titre</a:t>
            </a:r>
          </a:p>
        </p:txBody>
      </p:sp>
      <p:cxnSp>
        <p:nvCxnSpPr>
          <p:cNvPr id="22" name="Connecteur droit avec flèche 21"/>
          <p:cNvCxnSpPr>
            <a:stCxn id="21" idx="1"/>
          </p:cNvCxnSpPr>
          <p:nvPr/>
        </p:nvCxnSpPr>
        <p:spPr>
          <a:xfrm flipH="1" flipV="1">
            <a:off x="4830763" y="4024313"/>
            <a:ext cx="1220787" cy="300037"/>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 name="ZoneTexte 17"/>
          <p:cNvSpPr txBox="1"/>
          <p:nvPr/>
        </p:nvSpPr>
        <p:spPr>
          <a:xfrm>
            <a:off x="0" y="6486635"/>
            <a:ext cx="4140386" cy="415498"/>
          </a:xfrm>
          <a:prstGeom prst="rect">
            <a:avLst/>
          </a:prstGeom>
          <a:noFill/>
        </p:spPr>
        <p:txBody>
          <a:bodyPr wrap="square" rtlCol="0">
            <a:spAutoFit/>
          </a:bodyPr>
          <a:lstStyle/>
          <a:p>
            <a:pPr lvl="0">
              <a:defRPr/>
            </a:pPr>
            <a:r>
              <a:rPr lang="fr-FR" sz="1050" dirty="0"/>
              <a:t>Source : Gautier-</a:t>
            </a:r>
            <a:r>
              <a:rPr lang="fr-FR" sz="1050" dirty="0" err="1"/>
              <a:t>Poupeau</a:t>
            </a:r>
            <a:r>
              <a:rPr lang="fr-FR" sz="1050" dirty="0"/>
              <a:t>, poupeau_data_enssib_2018.ppt, </a:t>
            </a:r>
            <a:r>
              <a:rPr lang="fr-FR" sz="1050" dirty="0" err="1"/>
              <a:t>Enssib</a:t>
            </a:r>
            <a:r>
              <a:rPr lang="fr-FR" sz="1050" dirty="0"/>
              <a:t> formation continue 2018, Les nouveaux horizons des catalogues</a:t>
            </a:r>
            <a:r>
              <a:rPr lang="fr-FR" sz="1050" dirty="0" smtClean="0"/>
              <a:t>.</a:t>
            </a:r>
            <a:endParaRPr lang="fr-FR" sz="1050" dirty="0"/>
          </a:p>
        </p:txBody>
      </p:sp>
    </p:spTree>
    <p:extLst>
      <p:ext uri="{BB962C8B-B14F-4D97-AF65-F5344CB8AC3E}">
        <p14:creationId xmlns:p14="http://schemas.microsoft.com/office/powerpoint/2010/main" val="3770942926"/>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Formation PPT" ma:contentTypeID="0x010100505AF35FDCA54D2FA379F261E520FD37003BA607584A07684089D0538041E4120804070802004495013D04E6D140B0554904C0AFA86A" ma:contentTypeVersion="56" ma:contentTypeDescription="" ma:contentTypeScope="" ma:versionID="550847386f66f7ffc52753c4a3cd6b8c">
  <xsd:schema xmlns:xsd="http://www.w3.org/2001/XMLSchema" xmlns:xs="http://www.w3.org/2001/XMLSchema" xmlns:p="http://schemas.microsoft.com/office/2006/metadata/properties" xmlns:ns2="9cb235b8-7541-4a6e-b886-1bf4192805bd" xmlns:ns3="http://schemas.microsoft.com/sharepoint/v3/fields" xmlns:ns4="$ListId:Supports3;" targetNamespace="http://schemas.microsoft.com/office/2006/metadata/properties" ma:root="true" ma:fieldsID="9d9d7cefc1324ef2f72c89ab73e039cd" ns2:_="" ns3:_="" ns4:_="">
    <xsd:import namespace="9cb235b8-7541-4a6e-b886-1bf4192805bd"/>
    <xsd:import namespace="http://schemas.microsoft.com/sharepoint/v3/fields"/>
    <xsd:import namespace="$ListId:Supports3;"/>
    <xsd:element name="properties">
      <xsd:complexType>
        <xsd:sequence>
          <xsd:element name="documentManagement">
            <xsd:complexType>
              <xsd:all>
                <xsd:element ref="ns2:Structure" minOccurs="0"/>
                <xsd:element ref="ns2:TRI" minOccurs="0"/>
                <xsd:element ref="ns2:Type_x0020_de_x0020_document_x0020_standard" minOccurs="0"/>
                <xsd:element ref="ns2:Etat_x0020_du_x0020_document" minOccurs="0"/>
                <xsd:element ref="ns2:Année" minOccurs="0"/>
                <xsd:element ref="ns3:_DCDateCreated" minOccurs="0"/>
                <xsd:element ref="ns2:Tags" minOccurs="0"/>
                <xsd:element ref="ns2:Lieu_x0020_de_x0020_la_x0020_formation" minOccurs="0"/>
                <xsd:element ref="ns2:N_x00b0__x0020_session" minOccurs="0"/>
                <xsd:element ref="ns4:Exaged_DocName" minOccurs="0"/>
                <xsd:element ref="ns2:Nom_x0020_de_x0020_la_x0020_form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cb235b8-7541-4a6e-b886-1bf4192805bd" elementFormDefault="qualified">
    <xsd:import namespace="http://schemas.microsoft.com/office/2006/documentManagement/types"/>
    <xsd:import namespace="http://schemas.microsoft.com/office/infopath/2007/PartnerControls"/>
    <xsd:element name="Structure" ma:index="2" nillable="true" ma:displayName="Structure émettrice" ma:default="ABES" ma:format="Dropdown" ma:indexed="true" ma:internalName="Structure">
      <xsd:simpleType>
        <xsd:restriction base="dms:Choice">
          <xsd:enumeration value="ABES"/>
          <xsd:enumeration value="ADBU"/>
          <xsd:enumeration value="AMUE"/>
          <xsd:enumeration value="ANR"/>
          <xsd:enumeration value="BNF"/>
          <xsd:enumeration value="CERL"/>
          <xsd:enumeration value="CNRS"/>
          <xsd:enumeration value="CNRS-DIST"/>
          <xsd:enumeration value="Couperin"/>
          <xsd:enumeration value="Cellule budgétaire"/>
          <xsd:enumeration value="Cellule Communication"/>
          <xsd:enumeration value="Cellule Qualité"/>
          <xsd:enumeration value="CINES"/>
          <xsd:enumeration value="CRFCB"/>
          <xsd:enumeration value="CTLes"/>
          <xsd:enumeration value="DART"/>
          <xsd:enumeration value="DEP"/>
          <xsd:enumeration value="Direction"/>
          <xsd:enumeration value="DSG"/>
          <xsd:enumeration value="DSG - PACT"/>
          <xsd:enumeration value="DSG - Finances"/>
          <xsd:enumeration value="DSG - RH"/>
          <xsd:enumeration value="DSG - Secrétariat"/>
          <xsd:enumeration value="Dept ADELE"/>
          <xsd:enumeration value="DSI"/>
          <xsd:enumeration value="DSI - P2I"/>
          <xsd:enumeration value="DSI - PEM"/>
          <xsd:enumeration value="DSI - PSD"/>
          <xsd:enumeration value="DSI - PSIR"/>
          <xsd:enumeration value="DSIN - SSGI"/>
          <xsd:enumeration value="DSR"/>
          <xsd:enumeration value="DSR - Méta"/>
          <xsd:enumeration value="DSR - PFD"/>
          <xsd:enumeration value="DSR - PGC"/>
          <xsd:enumeration value="DSR - PGR"/>
          <xsd:enumeration value="DSR - PIT"/>
          <xsd:enumeration value="FILL"/>
          <xsd:enumeration value="INIST"/>
          <xsd:enumeration value="ISSN"/>
          <xsd:enumeration value="LIRM"/>
          <xsd:enumeration value="MCC"/>
          <xsd:enumeration value="MESR"/>
          <xsd:enumeration value="Mission évaluation"/>
          <xsd:enumeration value="Mission Normalisation"/>
          <xsd:enumeration value="Mission PEB"/>
          <xsd:enumeration value="Missions Projets Européens"/>
          <xsd:enumeration value="Mission Ressources Electroniques"/>
          <xsd:enumeration value="Mission Rétroconversion"/>
          <xsd:enumeration value="Mission SGB mutualisé"/>
          <xsd:enumeration value="Mission Sudoc PS"/>
          <xsd:enumeration value="Mission Thèses"/>
          <xsd:enumeration value="OCLC"/>
          <xsd:enumeration value="Réseau Calames"/>
          <xsd:enumeration value="Réseau Sudoc"/>
          <xsd:enumeration value="Réseau Sudoc-PS"/>
          <xsd:enumeration value="Réseau thèses"/>
          <xsd:enumeration value="RNSR"/>
          <xsd:enumeration value="Autre"/>
        </xsd:restriction>
      </xsd:simpleType>
    </xsd:element>
    <xsd:element name="TRI" ma:index="3" nillable="true" ma:displayName="Trigramme" ma:default="A renseigner" ma:format="Dropdown" ma:internalName="TRI">
      <xsd:simpleType>
        <xsd:restriction base="dms:Choice">
          <xsd:enumeration value="A renseigner"/>
          <xsd:enumeration value="ACT"/>
          <xsd:enumeration value="AFE"/>
          <xsd:enumeration value="AHE"/>
          <xsd:enumeration value="AJL"/>
          <xsd:enumeration value="ALM"/>
          <xsd:enumeration value="ALP"/>
          <xsd:enumeration value="AMZ"/>
          <xsd:enumeration value="BBR"/>
          <xsd:enumeration value="BEB"/>
          <xsd:enumeration value="BML"/>
          <xsd:enumeration value="BTS"/>
          <xsd:enumeration value="CAD"/>
          <xsd:enumeration value="CBD"/>
          <xsd:enumeration value="CCI"/>
          <xsd:enumeration value="CDT"/>
          <xsd:enumeration value="CFY"/>
          <xsd:enumeration value="CLY"/>
          <xsd:enumeration value="CMC"/>
          <xsd:enumeration value="COU"/>
          <xsd:enumeration value="CPD"/>
          <xsd:enumeration value="CST"/>
          <xsd:enumeration value="DAN"/>
          <xsd:enumeration value="DED"/>
          <xsd:enumeration value="DOO"/>
          <xsd:enumeration value="DRY"/>
          <xsd:enumeration value="DSA"/>
          <xsd:enumeration value="ECU"/>
          <xsd:enumeration value="ECT"/>
          <xsd:enumeration value="EHR"/>
          <xsd:enumeration value="ERM"/>
          <xsd:enumeration value="FBE"/>
          <xsd:enumeration value="FBT"/>
          <xsd:enumeration value="FCR"/>
          <xsd:enumeration value="FBR"/>
          <xsd:enumeration value="FML"/>
          <xsd:enumeration value="FPX"/>
          <xsd:enumeration value="GLT"/>
          <xsd:enumeration value="HLE"/>
          <xsd:enumeration value="IAN"/>
          <xsd:enumeration value="ILU"/>
          <xsd:enumeration value="IMN"/>
          <xsd:enumeration value="IMR"/>
          <xsd:enumeration value="JBN"/>
          <xsd:enumeration value="JCE"/>
          <xsd:enumeration value="JFH"/>
          <xsd:enumeration value="JFZ"/>
          <xsd:enumeration value="JGT"/>
          <xsd:enumeration value="JKN"/>
          <xsd:enumeration value="JLR"/>
          <xsd:enumeration value="JLP"/>
          <xsd:enumeration value="JMF"/>
          <xsd:enumeration value="JML"/>
          <xsd:enumeration value="JNO"/>
          <xsd:enumeration value="JPA"/>
          <xsd:enumeration value="KGX"/>
          <xsd:enumeration value="KMI"/>
          <xsd:enumeration value="LBL"/>
          <xsd:enumeration value="LBT"/>
          <xsd:enumeration value="LJZ"/>
          <xsd:enumeration value="LNA"/>
          <xsd:enumeration value="LPL"/>
          <xsd:enumeration value="MBA"/>
          <xsd:enumeration value="MBN"/>
          <xsd:enumeration value="MBT"/>
          <xsd:enumeration value="MCN"/>
          <xsd:enumeration value="MCO"/>
          <xsd:enumeration value="MCR"/>
          <xsd:enumeration value="MCS"/>
          <xsd:enumeration value="MGD"/>
          <xsd:enumeration value="MGT"/>
          <xsd:enumeration value="MGX"/>
          <xsd:enumeration value="MJN"/>
          <xsd:enumeration value="MLD"/>
          <xsd:enumeration value="MLP"/>
          <xsd:enumeration value="MPD"/>
          <xsd:enumeration value="MPN"/>
          <xsd:enumeration value="MPR"/>
          <xsd:enumeration value="MPT"/>
          <xsd:enumeration value="MRX"/>
          <xsd:enumeration value="MSR"/>
          <xsd:enumeration value="MTE"/>
          <xsd:enumeration value="NBD"/>
          <xsd:enumeration value="NBT"/>
          <xsd:enumeration value="OCN"/>
          <xsd:enumeration value="OKI"/>
          <xsd:enumeration value="OMZ"/>
          <xsd:enumeration value="ORX"/>
          <xsd:enumeration value="PDZ"/>
          <xsd:enumeration value="PFK"/>
          <xsd:enumeration value="PLP"/>
          <xsd:enumeration value="PMA"/>
          <xsd:enumeration value="PMI"/>
          <xsd:enumeration value="PML"/>
          <xsd:enumeration value="PPN"/>
          <xsd:enumeration value="PPO"/>
          <xsd:enumeration value="PPS"/>
          <xsd:enumeration value="RBD"/>
          <xsd:enumeration value="RJD"/>
          <xsd:enumeration value="ROA"/>
          <xsd:enumeration value="RPA"/>
          <xsd:enumeration value="RPT"/>
          <xsd:enumeration value="SBL"/>
          <xsd:enumeration value="SDT"/>
          <xsd:enumeration value="SGT"/>
          <xsd:enumeration value="SGY"/>
          <xsd:enumeration value="SPE"/>
          <xsd:enumeration value="SPR"/>
          <xsd:enumeration value="SRY"/>
          <xsd:enumeration value="TCN"/>
          <xsd:enumeration value="TDN"/>
          <xsd:enumeration value="TFU"/>
          <xsd:enumeration value="TMX"/>
          <xsd:enumeration value="VGO"/>
          <xsd:enumeration value="VSA"/>
          <xsd:enumeration value="YDD"/>
          <xsd:enumeration value="YNS"/>
        </xsd:restriction>
      </xsd:simpleType>
    </xsd:element>
    <xsd:element name="Type_x0020_de_x0020_document_x0020_standard" ma:index="4" nillable="true" ma:displayName="Type de document" ma:default="A renseigner" ma:format="Dropdown" ma:internalName="Type_x0020_de_x0020_document_x0020_standard">
      <xsd:simpleType>
        <xsd:restriction base="dms:Choice">
          <xsd:enumeration value="A renseigner"/>
          <xsd:enumeration value="Acte d'engagement"/>
          <xsd:enumeration value="Affichette porte"/>
          <xsd:enumeration value="Annexe"/>
          <xsd:enumeration value="Annexe 2"/>
          <xsd:enumeration value="Annuaire"/>
          <xsd:enumeration value="Avenant"/>
          <xsd:enumeration value="Avenant au marché"/>
          <xsd:enumeration value="BE"/>
          <xsd:enumeration value="Bon de livraison"/>
          <xsd:enumeration value="CCAP"/>
          <xsd:enumeration value="CCTP"/>
          <xsd:enumeration value="Chevalet"/>
          <xsd:enumeration value="Chrono"/>
          <xsd:enumeration value="Compte-rendu réunion"/>
          <xsd:enumeration value="Convention"/>
          <xsd:enumeration value="Courrier"/>
          <xsd:enumeration value="DC 1"/>
          <xsd:enumeration value="DC 2"/>
          <xsd:enumeration value="Demande de précisions"/>
          <xsd:enumeration value="Devis"/>
          <xsd:enumeration value="Diaporama Formation"/>
          <xsd:enumeration value="Documentation fonctionnelle"/>
          <xsd:enumeration value="Documentation technique"/>
          <xsd:enumeration value="Dossier de candidature"/>
          <xsd:enumeration value="Dossier d'exploitation"/>
          <xsd:enumeration value="Dossier de spécifications"/>
          <xsd:enumeration value="Dossier de recette"/>
          <xsd:enumeration value="Etiquette"/>
          <xsd:enumeration value="Etude"/>
          <xsd:enumeration value="Fiche application"/>
          <xsd:enumeration value="Fiche formateur"/>
          <xsd:enumeration value="Fiche projet"/>
          <xsd:enumeration value="Licence"/>
          <xsd:enumeration value="Manuel"/>
          <xsd:enumeration value="Norme"/>
          <xsd:enumeration value="Note"/>
          <xsd:enumeration value="Notification"/>
          <xsd:enumeration value="Notification rejet"/>
          <xsd:enumeration value="Ordre du jour réunion"/>
          <xsd:enumeration value="Organigramme"/>
          <xsd:enumeration value="Ouverture de plis"/>
          <xsd:enumeration value="Plan de formation"/>
          <xsd:enumeration value="Plan de communication"/>
          <xsd:enumeration value="Plaquette - brochure"/>
          <xsd:enumeration value="Présentation - Communication"/>
          <xsd:enumeration value="Procédure"/>
          <xsd:enumeration value="Programme (formation)"/>
          <xsd:enumeration value="Rapport"/>
          <xsd:enumeration value="Rapport d'activité"/>
          <xsd:enumeration value="Rapport de présentation"/>
          <xsd:enumeration value="Reconduction"/>
          <xsd:enumeration value="Revue application"/>
          <xsd:enumeration value="Support"/>
          <xsd:enumeration value="Tableau de bord"/>
          <xsd:enumeration value="Tableau de suivi"/>
          <xsd:enumeration value="TP Formation"/>
          <xsd:enumeration value="TP jeu1"/>
          <xsd:enumeration value="TP jeu2"/>
          <xsd:enumeration value="TP jeu3"/>
          <xsd:enumeration value="Tp jeu corsé"/>
          <xsd:enumeration value="Autre"/>
        </xsd:restriction>
      </xsd:simpleType>
    </xsd:element>
    <xsd:element name="Etat_x0020_du_x0020_document" ma:index="5" nillable="true" ma:displayName="Etat du document" ma:format="Dropdown" ma:internalName="Etat_x0020_du_x0020_document">
      <xsd:simpleType>
        <xsd:restriction base="dms:Choice">
          <xsd:enumeration value="Brouillon"/>
          <xsd:enumeration value="Document de travail"/>
          <xsd:enumeration value="Document préparatoire"/>
          <xsd:enumeration value="A valider"/>
          <xsd:enumeration value="Validé"/>
          <xsd:enumeration value="Diffusé"/>
          <xsd:enumeration value="Applicable"/>
          <xsd:enumeration value="Publié"/>
          <xsd:enumeration value="Périmé"/>
          <xsd:enumeration value="Version finale à conserver"/>
        </xsd:restriction>
      </xsd:simpleType>
    </xsd:element>
    <xsd:element name="Année" ma:index="6" nillable="true" ma:displayName="Année" ma:default="A renseigner" ma:format="Dropdown" ma:internalName="Ann_x00e9_e">
      <xsd:simpleType>
        <xsd:restriction base="dms:Choice">
          <xsd:enumeration value="A renseigner"/>
          <xsd:enumeration value="2018"/>
          <xsd:enumeration value="2017"/>
          <xsd:enumeration value="2016"/>
          <xsd:enumeration value="2015"/>
          <xsd:enumeration value="2014"/>
          <xsd:enumeration value="2013"/>
          <xsd:enumeration value="2012"/>
          <xsd:enumeration value="2011"/>
          <xsd:enumeration value="2010"/>
          <xsd:enumeration value="2009"/>
          <xsd:enumeration value="2008"/>
          <xsd:enumeration value="2007"/>
          <xsd:enumeration value="2006"/>
          <xsd:enumeration value="2005"/>
          <xsd:enumeration value="2004"/>
          <xsd:enumeration value="2003"/>
          <xsd:enumeration value="2002"/>
          <xsd:enumeration value="2001"/>
          <xsd:enumeration value="2000"/>
          <xsd:enumeration value="1999"/>
          <xsd:enumeration value="1998"/>
          <xsd:enumeration value="1997"/>
          <xsd:enumeration value="1996"/>
          <xsd:enumeration value="1995"/>
        </xsd:restriction>
      </xsd:simpleType>
    </xsd:element>
    <xsd:element name="Tags" ma:index="10" nillable="true" ma:displayName="Tags" ma:internalName="Tags">
      <xsd:simpleType>
        <xsd:restriction base="dms:Text">
          <xsd:maxLength value="255"/>
        </xsd:restriction>
      </xsd:simpleType>
    </xsd:element>
    <xsd:element name="Lieu_x0020_de_x0020_la_x0020_formation" ma:index="11" nillable="true" ma:displayName="Lieu de la formation" ma:default="A renseigner" ma:format="Dropdown" ma:internalName="Lieu_x0020_de_x0020_la_x0020_formation">
      <xsd:simpleType>
        <xsd:restriction base="dms:Choice">
          <xsd:enumeration value="A renseigner"/>
          <xsd:enumeration value="Montpellier"/>
          <xsd:enumeration value="Paris"/>
        </xsd:restriction>
      </xsd:simpleType>
    </xsd:element>
    <xsd:element name="N_x00b0__x0020_session" ma:index="12" nillable="true" ma:displayName="N° session" ma:internalName="N_x00B0__x0020_session" ma:readOnly="false">
      <xsd:simpleType>
        <xsd:restriction base="dms:Text">
          <xsd:maxLength value="250"/>
        </xsd:restriction>
      </xsd:simpleType>
    </xsd:element>
    <xsd:element name="Nom_x0020_de_x0020_la_x0020_formation" ma:index="20" nillable="true" ma:displayName="Liste des formations" ma:default="A renseigner" ma:format="Dropdown" ma:internalName="Nom_x0020_de_x0020_la_x0020_formation">
      <xsd:simpleType>
        <xsd:restriction base="dms:Choice">
          <xsd:enumeration value="A renseigner"/>
          <xsd:enumeration value="Calames"/>
          <xsd:enumeration value="Collègues"/>
          <xsd:enumeration value="Coordi"/>
          <xsd:enumeration value="Coraut"/>
          <xsd:enumeration value="Immersion"/>
          <xsd:enumeration value="INIT"/>
          <xsd:enumeration value="Moodle"/>
          <xsd:enumeration value="RespCR"/>
          <xsd:enumeration value="STAR"/>
          <xsd:enumeration value="SUPEB"/>
          <xsd:enumeration value="WebDewey"/>
          <xsd:enumeration value="Webstats"/>
          <xsd:enumeration value="WinIBW"/>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DCDateCreated" ma:index="7" nillable="true" ma:displayName="Date de création" ma:default="[today]" ma:description="Date à laquelle la ressource a été créée" ma:format="DateOnly" ma:internalName="_DCDateCreated">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ListId:Supports3;" elementFormDefault="qualified">
    <xsd:import namespace="http://schemas.microsoft.com/office/2006/documentManagement/types"/>
    <xsd:import namespace="http://schemas.microsoft.com/office/infopath/2007/PartnerControls"/>
    <xsd:element name="Exaged_DocName" ma:index="14" nillable="true" ma:displayName="Nom du document" ma:hidden="true" ma:internalName="Exaged_DocNam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8" ma:displayName="Type de contenu"/>
        <xsd:element ref="dc:title" minOccurs="0" maxOccurs="1" ma:index="1" ma:displayName="Titre"/>
        <xsd:element ref="dc:subject" minOccurs="0" maxOccurs="1"/>
        <xsd:element ref="dc:description" minOccurs="0" maxOccurs="1" ma:index="8" ma:displayName="Commentaires"/>
        <xsd:element name="keywords" minOccurs="0" maxOccurs="1" type="xsd:string" ma:index="9" ma:displayName="Mots clé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ieu_x0020_de_x0020_la_x0020_formation xmlns="9cb235b8-7541-4a6e-b886-1bf4192805bd">Montpellier</Lieu_x0020_de_x0020_la_x0020_formation>
    <Exaged_DocName xmlns="$ListId:Supports3;" xsi:nil="true"/>
    <Etat_x0020_du_x0020_document xmlns="9cb235b8-7541-4a6e-b886-1bf4192805bd">Validé</Etat_x0020_du_x0020_document>
    <Nom_x0020_de_x0020_la_x0020_formation xmlns="9cb235b8-7541-4a6e-b886-1bf4192805bd">A renseigner</Nom_x0020_de_x0020_la_x0020_formation>
    <TRI xmlns="9cb235b8-7541-4a6e-b886-1bf4192805bd">FML</TRI>
    <Tags xmlns="9cb235b8-7541-4a6e-b886-1bf4192805bd" xsi:nil="true"/>
    <Structure xmlns="9cb235b8-7541-4a6e-b886-1bf4192805bd">DSR - PFD</Structure>
    <Type_x0020_de_x0020_document_x0020_standard xmlns="9cb235b8-7541-4a6e-b886-1bf4192805bd">Diaporama Formation</Type_x0020_de_x0020_document_x0020_standard>
    <Année xmlns="9cb235b8-7541-4a6e-b886-1bf4192805bd">2018</Année>
    <N_x00b0__x0020_session xmlns="9cb235b8-7541-4a6e-b886-1bf4192805bd" xsi:nil="true"/>
    <_DCDateCreated xmlns="http://schemas.microsoft.com/sharepoint/v3/fields">2018-11-26T23:00:00+00:00</_DCDateCreated>
  </documentManagement>
</p:properties>
</file>

<file path=customXml/itemProps1.xml><?xml version="1.0" encoding="utf-8"?>
<ds:datastoreItem xmlns:ds="http://schemas.openxmlformats.org/officeDocument/2006/customXml" ds:itemID="{0C19F624-2058-422E-808A-BE4F3A24812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cb235b8-7541-4a6e-b886-1bf4192805bd"/>
    <ds:schemaRef ds:uri="http://schemas.microsoft.com/sharepoint/v3/fields"/>
    <ds:schemaRef ds:uri="$ListId:Supports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33C7513-14A8-4550-AEDA-C4E9602D4A61}">
  <ds:schemaRefs>
    <ds:schemaRef ds:uri="http://schemas.microsoft.com/sharepoint/v3/contenttype/forms"/>
  </ds:schemaRefs>
</ds:datastoreItem>
</file>

<file path=customXml/itemProps3.xml><?xml version="1.0" encoding="utf-8"?>
<ds:datastoreItem xmlns:ds="http://schemas.openxmlformats.org/officeDocument/2006/customXml" ds:itemID="{F1D3DA22-16E7-418E-A1F2-1C90A5F308B5}">
  <ds:schemaRefs>
    <ds:schemaRef ds:uri="http://schemas.microsoft.com/office/2006/metadata/properties"/>
    <ds:schemaRef ds:uri="http://schemas.microsoft.com/office/2006/documentManagement/types"/>
    <ds:schemaRef ds:uri="http://purl.org/dc/elements/1.1/"/>
    <ds:schemaRef ds:uri="$ListId:Supports3;"/>
    <ds:schemaRef ds:uri="http://purl.org/dc/dcmitype/"/>
    <ds:schemaRef ds:uri="http://purl.org/dc/terms/"/>
    <ds:schemaRef ds:uri="http://schemas.microsoft.com/office/infopath/2007/PartnerControls"/>
    <ds:schemaRef ds:uri="9cb235b8-7541-4a6e-b886-1bf4192805bd"/>
    <ds:schemaRef ds:uri="http://schemas.openxmlformats.org/package/2006/metadata/core-properties"/>
    <ds:schemaRef ds:uri="http://schemas.microsoft.com/sharepoint/v3/field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4724</TotalTime>
  <Words>2342</Words>
  <Application>Microsoft Office PowerPoint</Application>
  <PresentationFormat>Affichage à l'écran (4:3)</PresentationFormat>
  <Paragraphs>324</Paragraphs>
  <Slides>35</Slides>
  <Notes>29</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35</vt:i4>
      </vt:variant>
    </vt:vector>
  </HeadingPairs>
  <TitlesOfParts>
    <vt:vector size="39" baseType="lpstr">
      <vt:lpstr>Arial</vt:lpstr>
      <vt:lpstr>Calibri</vt:lpstr>
      <vt:lpstr>Symbol</vt:lpstr>
      <vt:lpstr>Thème Office</vt:lpstr>
      <vt:lpstr>Présentation PowerPoint</vt:lpstr>
      <vt:lpstr>Votre rôle</vt:lpstr>
      <vt:lpstr>plan</vt:lpstr>
      <vt:lpstr>Les autorités au cœur des données</vt:lpstr>
      <vt:lpstr>L’indexation automatique du contenu  ou la remise en cause du catalogage</vt:lpstr>
      <vt:lpstr>L’indexation automatique du contenu  ou la remise en cause du catalogage</vt:lpstr>
      <vt:lpstr>La folksonomie  ou la remise en cause du référentiel</vt:lpstr>
      <vt:lpstr>La folksonomie  ou la remise en cause du référentiel</vt:lpstr>
      <vt:lpstr>Besoin de hiérarchiser les données</vt:lpstr>
      <vt:lpstr>Besoin d’organiser les données</vt:lpstr>
      <vt:lpstr>Besoin de mettre en cohérence les données</vt:lpstr>
      <vt:lpstr>« Mise en action » des données</vt:lpstr>
      <vt:lpstr>IdREf, creuset des catalogues et palette de services documentaires</vt:lpstr>
      <vt:lpstr>Pouvoir rechercher par les autorités</vt:lpstr>
      <vt:lpstr>Pouvoir lier des biblios et écrire des autorités</vt:lpstr>
      <vt:lpstr>Accéder à toute l’information</vt:lpstr>
      <vt:lpstr>Présentation PowerPoint</vt:lpstr>
      <vt:lpstr>Présentation PowerPoint</vt:lpstr>
      <vt:lpstr>Présentation PowerPoint</vt:lpstr>
      <vt:lpstr>Présentation PowerPoint</vt:lpstr>
      <vt:lpstr>Présentation PowerPoint</vt:lpstr>
      <vt:lpstr>IDREF : Nouveaux enrichissements bibliographiques</vt:lpstr>
      <vt:lpstr>Présentation PowerPoint</vt:lpstr>
      <vt:lpstr>Présentation PowerPoint</vt:lpstr>
      <vt:lpstr>Présentation PowerPoint</vt:lpstr>
      <vt:lpstr>« Collectivités associées dans le Sudoc »</vt:lpstr>
      <vt:lpstr>« Concepts Rameau associées dans le Sudoc »</vt:lpstr>
      <vt:lpstr>« CRCB - Bibliographie dans PRELIB »</vt:lpstr>
      <vt:lpstr>« Notices bibliographiques liées dans le catalogue BnF »</vt:lpstr>
      <vt:lpstr>Identifiants et références en web services</vt:lpstr>
      <vt:lpstr>Formulaires de demande</vt:lpstr>
      <vt:lpstr>Formulaires d’édition</vt:lpstr>
      <vt:lpstr>Nouveaux nouveaux enrichissements ?</vt:lpstr>
      <vt:lpstr>Documentation d’appui</vt:lpstr>
      <vt:lpstr>Détection d’anomalies </vt:lpstr>
    </vt:vector>
  </TitlesOfParts>
  <Company>ABES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IdRef Nouveaux enrichissements bibliographiques</dc:title>
  <dc:creator>Olivier Kosinski</dc:creator>
  <cp:keywords/>
  <dc:description/>
  <cp:lastModifiedBy>François Mistral</cp:lastModifiedBy>
  <cp:revision>469</cp:revision>
  <cp:lastPrinted>2018-10-18T07:55:31Z</cp:lastPrinted>
  <dcterms:created xsi:type="dcterms:W3CDTF">2014-12-08T14:08:59Z</dcterms:created>
  <dcterms:modified xsi:type="dcterms:W3CDTF">2018-11-29T09:27:42Z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0x010100505AF35FDCA54D2FA379F261E520FD37003BA607584A07684089D0538041E4120804070802004495013D04E6D140B0554904C0AFA86A</vt:lpwstr>
  </property>
</Properties>
</file>