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8" r:id="rId6"/>
    <p:sldId id="259" r:id="rId7"/>
    <p:sldId id="273" r:id="rId8"/>
    <p:sldId id="271" r:id="rId9"/>
    <p:sldId id="286" r:id="rId10"/>
    <p:sldId id="260" r:id="rId11"/>
    <p:sldId id="306" r:id="rId12"/>
    <p:sldId id="349" r:id="rId13"/>
    <p:sldId id="318" r:id="rId14"/>
    <p:sldId id="366" r:id="rId15"/>
    <p:sldId id="307" r:id="rId16"/>
    <p:sldId id="338" r:id="rId17"/>
    <p:sldId id="369" r:id="rId18"/>
    <p:sldId id="339" r:id="rId19"/>
    <p:sldId id="355" r:id="rId20"/>
    <p:sldId id="322" r:id="rId21"/>
    <p:sldId id="341" r:id="rId22"/>
    <p:sldId id="356" r:id="rId23"/>
    <p:sldId id="323" r:id="rId24"/>
    <p:sldId id="367" r:id="rId25"/>
    <p:sldId id="350" r:id="rId26"/>
    <p:sldId id="362" r:id="rId27"/>
    <p:sldId id="368" r:id="rId28"/>
    <p:sldId id="328" r:id="rId29"/>
    <p:sldId id="370" r:id="rId30"/>
    <p:sldId id="360" r:id="rId31"/>
    <p:sldId id="330" r:id="rId32"/>
    <p:sldId id="344" r:id="rId33"/>
    <p:sldId id="371" r:id="rId34"/>
    <p:sldId id="332" r:id="rId35"/>
    <p:sldId id="359" r:id="rId36"/>
    <p:sldId id="358" r:id="rId37"/>
    <p:sldId id="365" r:id="rId38"/>
    <p:sldId id="372" r:id="rId39"/>
    <p:sldId id="263" r:id="rId40"/>
    <p:sldId id="334" r:id="rId41"/>
    <p:sldId id="352" r:id="rId42"/>
    <p:sldId id="335" r:id="rId43"/>
    <p:sldId id="353" r:id="rId44"/>
    <p:sldId id="354" r:id="rId4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Faivre" initials="AF" lastIdx="81" clrIdx="0">
    <p:extLst>
      <p:ext uri="{19B8F6BF-5375-455C-9EA6-DF929625EA0E}">
        <p15:presenceInfo xmlns:p15="http://schemas.microsoft.com/office/powerpoint/2012/main" userId="S-1-5-21-116659660-2524593236-2569697501-2868" providerId="AD"/>
      </p:ext>
    </p:extLst>
  </p:cmAuthor>
  <p:cmAuthor id="2" name="Olivier Rousseaux" initials="OR" lastIdx="54" clrIdx="1">
    <p:extLst>
      <p:ext uri="{19B8F6BF-5375-455C-9EA6-DF929625EA0E}">
        <p15:presenceInfo xmlns:p15="http://schemas.microsoft.com/office/powerpoint/2012/main" userId="S-1-5-21-116659660-2524593236-2569697501-1165" providerId="AD"/>
      </p:ext>
    </p:extLst>
  </p:cmAuthor>
  <p:cmAuthor id="3" name="Illhem Addoun" initials="IA" lastIdx="11" clrIdx="2">
    <p:extLst>
      <p:ext uri="{19B8F6BF-5375-455C-9EA6-DF929625EA0E}">
        <p15:presenceInfo xmlns:p15="http://schemas.microsoft.com/office/powerpoint/2012/main" userId="S-1-5-21-116659660-2524593236-2569697501-1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  <a:srgbClr val="DCE6F2"/>
    <a:srgbClr val="FF3900"/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3CC3-A794-4B4B-9F0B-FE8CC51212CF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1C8C-D8D5-49E4-B59D-62658DD8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9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50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La réforme commence par une simplification des règles d’utilisation des autorités.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7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0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15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1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2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42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85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183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03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</a:t>
            </a:r>
            <a:r>
              <a:rPr lang="fr-FR" smtClean="0"/>
              <a:t>màj </a:t>
            </a:r>
            <a:r>
              <a:rPr lang="fr-FR"/>
              <a:t>ok dans BnF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73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8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77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ce qui revient à opérer un retournement au lieux donc levée de l’exception de janvier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02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94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471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185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6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02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Ne concerne qu'un nombre infime de vedettes : "Commerce extérieur", "Relations", "Relations extérieures", "Relations économiques extérieures" , "Frontières"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56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</a:t>
            </a:r>
            <a:r>
              <a:rPr lang="fr-FR"/>
              <a:t> oral : avant mai, dans le cas d’une précision géographique multiple, certains «</a:t>
            </a:r>
            <a:r>
              <a:rPr lang="fr-FR" dirty="0"/>
              <a:t> </a:t>
            </a:r>
            <a:r>
              <a:rPr lang="fr-FR"/>
              <a:t>sujets - noms communs» nécessitaient soit une répétition avec une indexation géographique sur plusieurs zones, soit d’être placés en milieu de chaîne d’indexation.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58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3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attention : ici libellés des sous-zones : les modif des valeurs seront faites si nécéssaires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824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177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45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78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1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</a:t>
            </a:r>
            <a:r>
              <a:rPr lang="fr-FR" smtClean="0"/>
              <a:t>GTN </a:t>
            </a:r>
            <a:r>
              <a:rPr lang="fr-FR"/>
              <a:t>et TB ; </a:t>
            </a:r>
            <a:r>
              <a:rPr lang="fr-FR" dirty="0"/>
              <a:t>30</a:t>
            </a:r>
            <a:r>
              <a:rPr lang="fr-FR"/>
              <a:t> ans ; textes d'origine de la diapo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04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/>
              <a:t>comm</a:t>
            </a:r>
            <a:r>
              <a:rPr lang="fr-FR" dirty="0"/>
              <a:t> oral : L’ajout d’une subdivision géographique est laissé à la libre appréciation du catalogueur.+ vers une construction systématique des autorités </a:t>
            </a:r>
            <a:r>
              <a:rPr lang="fr-FR" dirty="0" smtClean="0"/>
              <a:t>nom</a:t>
            </a:r>
            <a:r>
              <a:rPr lang="fr-FR" baseline="0" dirty="0" smtClean="0"/>
              <a:t> commun – lieu - date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112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8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34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comm</a:t>
            </a:r>
            <a:r>
              <a:rPr lang="fr-FR"/>
              <a:t> oral : qui s'inscrit également dans la constitution d'un référentiel dédié ; seulement en 2020 : un jecours sera consacré à cet aspect de la réforme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4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78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0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moodle.abes.fr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pica3://nacarat.sudoc.abes.fr:1040-1055,1,67098/?\zoe+\12+|028054679|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pica3://nacarat.sudoc.abes.fr:1040-1055,1,67098/?\zoe+\12+|027386236|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pica3://nacarat.sudoc.abes.fr:1040-1055,1,67098/?\zoe+\12+|027386236|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pica3://nacarat.sudoc.abes.fr:1040-1055,1,67098/?\zoe+\12+|027386236|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pica3://nacarat.sudoc.abes.fr:1040-1055,1,66962/?\zoe+\12+|027517845|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rameau.bnf.fr/chantier_syntaxe/pdf/rapport_final_syntaxe_rameau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tion.abes.fr/sudoc/normes/indexTB.ht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ameau.bnf.fr/chantier_syntaxe/intro.html" TargetMode="External"/><Relationship Id="rId4" Type="http://schemas.openxmlformats.org/officeDocument/2006/relationships/hyperlink" Target="https://www.transition-bibliographique.fr/2018-11-29-impacts-reforme-rameau-pratiques-catalogage-sigb-201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0" y="1166887"/>
            <a:ext cx="9144000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100" b="1" dirty="0" smtClean="0">
                <a:solidFill>
                  <a:srgbClr val="1E2B62"/>
                </a:solidFill>
              </a:rPr>
              <a:t>La réforme Rameau en 2019</a:t>
            </a:r>
            <a:endParaRPr lang="fr-FR" sz="3300" b="1" dirty="0" smtClean="0">
              <a:solidFill>
                <a:srgbClr val="1E2B62"/>
              </a:solidFill>
            </a:endParaRPr>
          </a:p>
          <a:p>
            <a:pPr>
              <a:defRPr/>
            </a:pPr>
            <a:r>
              <a:rPr lang="fr-FR" sz="2900" b="1" dirty="0" smtClean="0">
                <a:solidFill>
                  <a:srgbClr val="1E2B62"/>
                </a:solidFill>
              </a:rPr>
              <a:t>Présentation et impacts des premières vagues de la réforme</a:t>
            </a:r>
            <a:endParaRPr lang="fr-FR" sz="1600" b="1" dirty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2996952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sz="1600" dirty="0" smtClean="0"/>
              <a:t>Présentation de la réforme Rameau et de ses grands axes ; Présentation des deux premières mises en œuvre et de leurs impacts sur les données en 2019 (simplification de l’indexation géographique et harmonisation des concepts)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6119045" y="2996952"/>
            <a:ext cx="2592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sz="1600" dirty="0" smtClean="0"/>
              <a:t>Correspondant catalogage</a:t>
            </a:r>
          </a:p>
          <a:p>
            <a:pPr algn="just"/>
            <a:r>
              <a:rPr lang="fr-FR" sz="1600" dirty="0" smtClean="0"/>
              <a:t>Correspondant autorité</a:t>
            </a:r>
          </a:p>
          <a:p>
            <a:pPr algn="just"/>
            <a:r>
              <a:rPr lang="fr-FR" sz="1600" dirty="0" smtClean="0"/>
              <a:t>Coordinateurs </a:t>
            </a:r>
            <a:r>
              <a:rPr lang="fr-FR" sz="1600" dirty="0" err="1" smtClean="0"/>
              <a:t>Sudoc</a:t>
            </a:r>
            <a:endParaRPr lang="fr-FR" sz="1600" dirty="0"/>
          </a:p>
          <a:p>
            <a:pPr algn="just"/>
            <a:r>
              <a:rPr lang="fr-FR" sz="1600" dirty="0" smtClean="0"/>
              <a:t>Formateurs-relais </a:t>
            </a:r>
            <a:r>
              <a:rPr lang="fr-FR" sz="1600" dirty="0" err="1" smtClean="0"/>
              <a:t>Sudoc</a:t>
            </a:r>
            <a:endParaRPr lang="fr-FR" sz="16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Formateur : Aurélie Faivre</a:t>
            </a:r>
          </a:p>
          <a:p>
            <a:pPr algn="ctr"/>
            <a:r>
              <a:rPr lang="fr-FR" sz="1600" dirty="0" smtClean="0"/>
              <a:t>Expert : Olivier Rousseaux</a:t>
            </a:r>
          </a:p>
          <a:p>
            <a:pPr algn="ctr"/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38" name="Picture 14" descr="Cala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272"/>
          <a:stretch/>
        </p:blipFill>
        <p:spPr bwMode="auto">
          <a:xfrm>
            <a:off x="9234954" y="2101294"/>
            <a:ext cx="699601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28608"/>
          <a:stretch/>
        </p:blipFill>
        <p:spPr bwMode="auto">
          <a:xfrm>
            <a:off x="9252520" y="2996952"/>
            <a:ext cx="594498" cy="7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E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039"/>
          <a:stretch/>
        </p:blipFill>
        <p:spPr bwMode="auto">
          <a:xfrm>
            <a:off x="9180512" y="3717032"/>
            <a:ext cx="728946" cy="7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ebstat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22051"/>
          <a:stretch/>
        </p:blipFill>
        <p:spPr bwMode="auto">
          <a:xfrm>
            <a:off x="9180512" y="4418299"/>
            <a:ext cx="808487" cy="7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272532"/>
            <a:ext cx="13906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6152112"/>
            <a:ext cx="560039" cy="5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908720"/>
            <a:ext cx="2044977" cy="6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15516" y="1495940"/>
            <a:ext cx="8676964" cy="3877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 b="1" dirty="0">
                <a:solidFill>
                  <a:srgbClr val="FFC000"/>
                </a:solidFill>
              </a:rPr>
              <a:t>(1)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3200" b="1" dirty="0">
                <a:solidFill>
                  <a:srgbClr val="FFC000"/>
                </a:solidFill>
              </a:rPr>
              <a:t>Toutes les autorités « sujet - nom commun » autorisent une subdivision géographique</a:t>
            </a:r>
          </a:p>
          <a:p>
            <a:pPr algn="just"/>
            <a:endParaRPr lang="fr-FR" sz="3200" b="1" dirty="0">
              <a:solidFill>
                <a:schemeClr val="tx1"/>
              </a:solidFill>
            </a:endParaRPr>
          </a:p>
          <a:p>
            <a:pPr algn="just"/>
            <a:r>
              <a:rPr lang="fr-FR" sz="3200" b="1" dirty="0">
                <a:solidFill>
                  <a:srgbClr val="FFC000"/>
                </a:solidFill>
              </a:rPr>
              <a:t>(2) Toutes les autorités «  nom géographique » peuvent être employées en subdivision</a:t>
            </a:r>
          </a:p>
          <a:p>
            <a:pPr algn="just"/>
            <a:endParaRPr lang="fr-FR" sz="1400" i="1" dirty="0">
              <a:solidFill>
                <a:schemeClr val="tx1"/>
              </a:solidFill>
            </a:endParaRPr>
          </a:p>
          <a:p>
            <a:pPr algn="ctr"/>
            <a:r>
              <a:rPr lang="fr-FR" sz="3200" b="1" dirty="0">
                <a:solidFill>
                  <a:srgbClr val="1E2B62"/>
                </a:solidFill>
              </a:rPr>
              <a:t>Ce sont les seules règles qui </a:t>
            </a:r>
            <a:r>
              <a:rPr lang="fr-FR" sz="3200" b="1" dirty="0" smtClean="0">
                <a:solidFill>
                  <a:srgbClr val="1E2B62"/>
                </a:solidFill>
              </a:rPr>
              <a:t>ont changé en </a:t>
            </a:r>
            <a:r>
              <a:rPr lang="fr-FR" sz="3200" b="1" dirty="0">
                <a:solidFill>
                  <a:srgbClr val="1E2B62"/>
                </a:solidFill>
              </a:rPr>
              <a:t>janvier.</a:t>
            </a:r>
          </a:p>
          <a:p>
            <a:pPr algn="just"/>
            <a:endParaRPr lang="fr-FR" sz="1400" i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58355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2492896"/>
            <a:ext cx="8568952" cy="273630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 b="1" dirty="0" smtClean="0">
                <a:solidFill>
                  <a:srgbClr val="FFC000"/>
                </a:solidFill>
              </a:rPr>
              <a:t>(1)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rgbClr val="FFC000"/>
                </a:solidFill>
              </a:rPr>
              <a:t>Toutes les autorités « sujet - nom commun » autorisent une subdivision géographique</a:t>
            </a:r>
          </a:p>
          <a:p>
            <a:pPr algn="just"/>
            <a:endParaRPr lang="fr-FR" sz="32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i="1" dirty="0">
                <a:solidFill>
                  <a:schemeClr val="tx1"/>
                </a:solidFill>
              </a:rPr>
              <a:t>(2) Toutes les autorités « 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>
                <a:solidFill>
                  <a:schemeClr val="tx1"/>
                </a:solidFill>
              </a:rPr>
              <a:t>nom géographique » peuvent être employées en </a:t>
            </a:r>
            <a:r>
              <a:rPr lang="fr-FR" sz="1400" i="1" dirty="0" smtClean="0">
                <a:solidFill>
                  <a:schemeClr val="tx1"/>
                </a:solidFill>
              </a:rPr>
              <a:t>subdivision</a:t>
            </a:r>
          </a:p>
          <a:p>
            <a:pPr algn="just"/>
            <a:endParaRPr lang="fr-FR" sz="1400" i="1" dirty="0">
              <a:solidFill>
                <a:schemeClr val="tx1"/>
              </a:solidFill>
            </a:endParaRPr>
          </a:p>
          <a:p>
            <a:pPr algn="just"/>
            <a:endParaRPr lang="fr-FR" sz="1400" i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58355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157964"/>
            <a:ext cx="817291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/>
              <a:t>AVANT JANVIER 2019, l’ajout d’une </a:t>
            </a:r>
            <a:r>
              <a:rPr lang="fr-FR" sz="2400" dirty="0"/>
              <a:t>subdivision géographique </a:t>
            </a:r>
            <a:r>
              <a:rPr lang="fr-FR" sz="2400" dirty="0" smtClean="0"/>
              <a:t>(B/6XX $y</a:t>
            </a:r>
            <a:r>
              <a:rPr lang="fr-FR" sz="2400" dirty="0"/>
              <a:t>) </a:t>
            </a:r>
            <a:r>
              <a:rPr lang="fr-FR" sz="2400" dirty="0" smtClean="0"/>
              <a:t>était interdite après certains sujets - noms communs.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dirty="0"/>
          </a:p>
          <a:p>
            <a:pPr algn="just">
              <a:lnSpc>
                <a:spcPct val="107000"/>
              </a:lnSpc>
            </a:pPr>
            <a:r>
              <a:rPr lang="fr-FR" sz="2400" b="1" u="sng" dirty="0" smtClean="0">
                <a:sym typeface="Wingdings" panose="05000000000000000000" pitchFamily="2" charset="2"/>
              </a:rPr>
              <a:t> </a:t>
            </a:r>
            <a:r>
              <a:rPr lang="fr-FR" sz="2400" b="1" u="sng" dirty="0" smtClean="0"/>
              <a:t>A </a:t>
            </a:r>
            <a:r>
              <a:rPr lang="fr-FR" sz="2400" b="1" u="sng" dirty="0"/>
              <a:t>PARTIR DE JANVIER 2019</a:t>
            </a:r>
            <a:r>
              <a:rPr lang="fr-FR" sz="2400" b="1" dirty="0"/>
              <a:t>, </a:t>
            </a:r>
            <a:r>
              <a:rPr lang="fr-FR" sz="2400" b="1" dirty="0" smtClean="0"/>
              <a:t>les interdictions existantes </a:t>
            </a:r>
            <a:r>
              <a:rPr lang="fr-FR" sz="2400" b="1" dirty="0"/>
              <a:t>sont levées </a:t>
            </a:r>
            <a:r>
              <a:rPr lang="fr-FR" sz="2400" b="1" dirty="0" smtClean="0"/>
              <a:t>: les sujets - noms communs </a:t>
            </a:r>
            <a:r>
              <a:rPr lang="fr-FR" sz="2000" b="1" dirty="0" smtClean="0"/>
              <a:t>(</a:t>
            </a:r>
            <a:r>
              <a:rPr lang="fr-FR" sz="2000" b="1" u="sng" dirty="0" smtClean="0">
                <a:solidFill>
                  <a:srgbClr val="FF0000"/>
                </a:solidFill>
              </a:rPr>
              <a:t>hors </a:t>
            </a:r>
            <a:r>
              <a:rPr lang="fr-FR" sz="2000" b="1" u="sng" dirty="0">
                <a:solidFill>
                  <a:srgbClr val="FF0000"/>
                </a:solidFill>
              </a:rPr>
              <a:t>liste des subdivisions aux lieux</a:t>
            </a:r>
            <a:r>
              <a:rPr lang="fr-FR" sz="2000" b="1" dirty="0" smtClean="0"/>
              <a:t>)*</a:t>
            </a:r>
            <a:r>
              <a:rPr lang="fr-FR" sz="2400" b="1" dirty="0" smtClean="0"/>
              <a:t> peuvent désormais être librement complétés </a:t>
            </a:r>
            <a:r>
              <a:rPr lang="fr-FR" sz="2400" b="1" dirty="0"/>
              <a:t>d’une subdivision </a:t>
            </a:r>
            <a:r>
              <a:rPr lang="fr-FR" sz="2400" b="1" dirty="0" smtClean="0"/>
              <a:t>géographique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156" r="74412"/>
          <a:stretch/>
        </p:blipFill>
        <p:spPr>
          <a:xfrm>
            <a:off x="265981" y="2085956"/>
            <a:ext cx="489595" cy="10746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156" r="50000"/>
          <a:stretch/>
        </p:blipFill>
        <p:spPr>
          <a:xfrm>
            <a:off x="233174" y="4035679"/>
            <a:ext cx="522402" cy="1146621"/>
          </a:xfrm>
          <a:prstGeom prst="rect">
            <a:avLst/>
          </a:prstGeom>
        </p:spPr>
      </p:pic>
      <p:grpSp>
        <p:nvGrpSpPr>
          <p:cNvPr id="4" name="Groupe 6"/>
          <p:cNvGrpSpPr/>
          <p:nvPr/>
        </p:nvGrpSpPr>
        <p:grpSpPr>
          <a:xfrm>
            <a:off x="179512" y="188640"/>
            <a:ext cx="8861352" cy="830997"/>
            <a:chOff x="282648" y="1424970"/>
            <a:chExt cx="8861352" cy="830997"/>
          </a:xfrm>
        </p:grpSpPr>
        <p:sp>
          <p:nvSpPr>
            <p:cNvPr id="9" name="ZoneTexte 7"/>
            <p:cNvSpPr txBox="1"/>
            <p:nvPr/>
          </p:nvSpPr>
          <p:spPr>
            <a:xfrm>
              <a:off x="971600" y="1424970"/>
              <a:ext cx="81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(1) Toutes les autorités « sujet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- nom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commun »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(Td) autorisent une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subdivision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géographique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" name="Imag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560241"/>
              <a:ext cx="576064" cy="565735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4427984" y="649223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* Cette exception sera levée au mois de mai 2019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00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Short Sighted Solutions: Trade and Energy Policies for the US Auto Industry book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20" y="4749162"/>
            <a:ext cx="1258555" cy="18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5" y="1642366"/>
            <a:ext cx="1293510" cy="191979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27583" y="736615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56176" y="73384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DEPUIS JANVIER </a:t>
            </a:r>
            <a:r>
              <a:rPr lang="fr-FR" b="1" dirty="0" smtClean="0">
                <a:solidFill>
                  <a:srgbClr val="0070C0"/>
                </a:solidFill>
              </a:rPr>
              <a:t>2019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73957" y="993502"/>
            <a:ext cx="9122517" cy="2682766"/>
            <a:chOff x="107504" y="686406"/>
            <a:chExt cx="9122517" cy="2682766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107504" y="734790"/>
              <a:ext cx="8928992" cy="26343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247039" y="686406"/>
              <a:ext cx="8982982" cy="2435498"/>
              <a:chOff x="247039" y="686406"/>
              <a:chExt cx="8982982" cy="2435498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247039" y="686406"/>
                <a:ext cx="3710436" cy="2300774"/>
                <a:chOff x="247039" y="686406"/>
                <a:chExt cx="3710436" cy="2300774"/>
              </a:xfrm>
            </p:grpSpPr>
            <p:sp>
              <p:nvSpPr>
                <p:cNvPr id="4" name="ZoneTexte 3"/>
                <p:cNvSpPr txBox="1"/>
                <p:nvPr/>
              </p:nvSpPr>
              <p:spPr>
                <a:xfrm>
                  <a:off x="301029" y="686406"/>
                  <a:ext cx="365644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/>
                    <a:t>"</a:t>
                  </a:r>
                  <a:r>
                    <a:rPr lang="fr-FR" b="1" dirty="0" smtClean="0"/>
                    <a:t>Tête de vedette"</a:t>
                  </a:r>
                </a:p>
                <a:p>
                  <a:r>
                    <a:rPr lang="fr-FR" dirty="0"/>
                    <a:t>A</a:t>
                  </a:r>
                  <a:r>
                    <a:rPr lang="fr-FR" dirty="0" smtClean="0"/>
                    <a:t>utorité nom commun </a:t>
                  </a:r>
                  <a:r>
                    <a:rPr lang="fr-FR" i="1" dirty="0" smtClean="0"/>
                    <a:t>Pain d’épice : </a:t>
                  </a:r>
                  <a:r>
                    <a:rPr lang="fr-FR" dirty="0" smtClean="0"/>
                    <a:t>pas de subdivision géographique</a:t>
                  </a:r>
                  <a:endParaRPr lang="fr-FR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47039" y="2617848"/>
                  <a:ext cx="3567654" cy="369332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</a:lstStyle>
                <a:p>
                  <a:r>
                    <a:rPr lang="fr-FR" dirty="0" smtClean="0"/>
                    <a:t>B/606</a:t>
                  </a:r>
                  <a:r>
                    <a:rPr lang="fr-FR" b="1" dirty="0" smtClean="0"/>
                    <a:t> </a:t>
                  </a:r>
                  <a:r>
                    <a:rPr lang="fr-FR" dirty="0"/>
                    <a:t>$</a:t>
                  </a:r>
                  <a:r>
                    <a:rPr lang="fr-FR" dirty="0" err="1"/>
                    <a:t>aPain</a:t>
                  </a:r>
                  <a:r>
                    <a:rPr lang="fr-FR" dirty="0"/>
                    <a:t> d’épice</a:t>
                  </a:r>
                </a:p>
              </p:txBody>
            </p:sp>
          </p:grpSp>
          <p:grpSp>
            <p:nvGrpSpPr>
              <p:cNvPr id="31" name="Groupe 30"/>
              <p:cNvGrpSpPr/>
              <p:nvPr/>
            </p:nvGrpSpPr>
            <p:grpSpPr>
              <a:xfrm>
                <a:off x="5569882" y="900986"/>
                <a:ext cx="3660139" cy="2220918"/>
                <a:chOff x="5569882" y="900986"/>
                <a:chExt cx="3660139" cy="2220918"/>
              </a:xfrm>
            </p:grpSpPr>
            <p:sp>
              <p:nvSpPr>
                <p:cNvPr id="9" name="ZoneTexte 8"/>
                <p:cNvSpPr txBox="1"/>
                <p:nvPr/>
              </p:nvSpPr>
              <p:spPr>
                <a:xfrm>
                  <a:off x="5635904" y="900986"/>
                  <a:ext cx="35941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/>
                    <a:t>Pain d’épice </a:t>
                  </a:r>
                  <a:r>
                    <a:rPr lang="fr-FR" dirty="0" smtClean="0"/>
                    <a:t>admet une subdivision géographique</a:t>
                  </a:r>
                  <a:endParaRPr lang="fr-FR" dirty="0"/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5569882" y="2475573"/>
                  <a:ext cx="3255110" cy="646331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</a:lstStyle>
                <a:p>
                  <a:r>
                    <a:rPr lang="fr-FR" dirty="0"/>
                    <a:t>B/606</a:t>
                  </a:r>
                  <a:r>
                    <a:rPr lang="fr-FR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dirty="0"/>
                    <a:t>$</a:t>
                  </a:r>
                  <a:r>
                    <a:rPr lang="fr-FR" dirty="0" err="1"/>
                    <a:t>aPain</a:t>
                  </a:r>
                  <a:r>
                    <a:rPr lang="fr-FR" dirty="0"/>
                    <a:t> d’épice</a:t>
                  </a:r>
                  <a:r>
                    <a:rPr lang="fr-FR" b="1" dirty="0" smtClean="0">
                      <a:solidFill>
                        <a:schemeClr val="accent6">
                          <a:lumMod val="75000"/>
                        </a:schemeClr>
                      </a:solidFill>
                      <a:hlinkClick r:id="rId5"/>
                    </a:rPr>
                    <a:t>‎</a:t>
                  </a:r>
                  <a:r>
                    <a:rPr lang="fr-FR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$</a:t>
                  </a:r>
                  <a:r>
                    <a:rPr lang="fr-FR" b="1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yFrance</a:t>
                  </a:r>
                  <a:r>
                    <a:rPr lang="fr-FR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$</a:t>
                  </a:r>
                  <a:r>
                    <a:rPr lang="fr-FR" b="1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yDijon</a:t>
                  </a:r>
                  <a:r>
                    <a:rPr lang="fr-FR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(Côte d’Or)</a:t>
                  </a:r>
                </a:p>
              </p:txBody>
            </p:sp>
          </p:grpSp>
          <p:sp>
            <p:nvSpPr>
              <p:cNvPr id="21" name="Flèche droite 20"/>
              <p:cNvSpPr/>
              <p:nvPr/>
            </p:nvSpPr>
            <p:spPr>
              <a:xfrm>
                <a:off x="3828265" y="2689856"/>
                <a:ext cx="1728045" cy="28443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73957" y="4106986"/>
            <a:ext cx="8928992" cy="2634382"/>
            <a:chOff x="73957" y="3850540"/>
            <a:chExt cx="8928992" cy="2634382"/>
          </a:xfrm>
        </p:grpSpPr>
        <p:grpSp>
          <p:nvGrpSpPr>
            <p:cNvPr id="28" name="Groupe 27"/>
            <p:cNvGrpSpPr/>
            <p:nvPr/>
          </p:nvGrpSpPr>
          <p:grpSpPr>
            <a:xfrm>
              <a:off x="231256" y="3861048"/>
              <a:ext cx="4988816" cy="2334101"/>
              <a:chOff x="231256" y="3861048"/>
              <a:chExt cx="4988816" cy="2334101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231256" y="3861048"/>
                <a:ext cx="49888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Subdivision uniquement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>Autorité nom commun </a:t>
                </a:r>
                <a:r>
                  <a:rPr lang="fr-FR" i="1" dirty="0"/>
                  <a:t>Dispositifs </a:t>
                </a:r>
                <a:r>
                  <a:rPr lang="fr-FR" i="1" dirty="0" smtClean="0"/>
                  <a:t>antipollution </a:t>
                </a:r>
                <a:r>
                  <a:rPr lang="fr-FR" dirty="0"/>
                  <a:t>: </a:t>
                </a:r>
                <a:r>
                  <a:rPr lang="fr-FR" dirty="0" smtClean="0"/>
                  <a:t>pas de subdivision géographique</a:t>
                </a:r>
                <a:endParaRPr lang="fr-FR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31256" y="5548818"/>
                <a:ext cx="3578477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B/606</a:t>
                </a:r>
                <a:r>
                  <a:rPr lang="fr-FR" b="1" dirty="0" smtClean="0"/>
                  <a:t> </a:t>
                </a:r>
                <a:r>
                  <a:rPr lang="fr-FR" dirty="0"/>
                  <a:t>$</a:t>
                </a:r>
                <a:r>
                  <a:rPr lang="fr-FR" dirty="0" err="1"/>
                  <a:t>aAutomobiles</a:t>
                </a:r>
                <a:r>
                  <a:rPr lang="fr-FR" dirty="0"/>
                  <a:t> </a:t>
                </a:r>
                <a:r>
                  <a:rPr lang="fr-FR" b="1" dirty="0"/>
                  <a:t>$</a:t>
                </a:r>
                <a:r>
                  <a:rPr lang="fr-FR" b="1" dirty="0" err="1"/>
                  <a:t>yÉtats-Unis</a:t>
                </a:r>
                <a:r>
                  <a:rPr lang="fr-FR" dirty="0"/>
                  <a:t>  </a:t>
                </a:r>
                <a:r>
                  <a:rPr lang="fr-FR" b="1" dirty="0"/>
                  <a:t>$</a:t>
                </a:r>
                <a:r>
                  <a:rPr lang="fr-FR" b="1" dirty="0" err="1"/>
                  <a:t>xDispositifs</a:t>
                </a:r>
                <a:r>
                  <a:rPr lang="fr-FR" b="1" dirty="0"/>
                  <a:t> </a:t>
                </a:r>
                <a:r>
                  <a:rPr lang="fr-FR" b="1" dirty="0" smtClean="0"/>
                  <a:t>antipollution</a:t>
                </a:r>
                <a:endParaRPr lang="fr-FR" b="1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84068" y="3966383"/>
              <a:ext cx="3341506" cy="2374523"/>
              <a:chOff x="5584068" y="3966383"/>
              <a:chExt cx="3341506" cy="2374523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5592942" y="3966383"/>
                <a:ext cx="3332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Dispositifs </a:t>
                </a:r>
                <a:r>
                  <a:rPr lang="fr-FR" i="1" dirty="0" smtClean="0"/>
                  <a:t>antipollution </a:t>
                </a:r>
                <a:r>
                  <a:rPr lang="fr-FR" dirty="0"/>
                  <a:t>admet une subdivision géographique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584068" y="5417576"/>
                <a:ext cx="3341506" cy="92333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/>
                  <a:t>B/606 $</a:t>
                </a:r>
                <a:r>
                  <a:rPr lang="fr-FR" dirty="0" err="1"/>
                  <a:t>aAutomobiles</a:t>
                </a:r>
                <a:r>
                  <a:rPr lang="fr-FR" dirty="0"/>
                  <a:t>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xDispositifs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antipollution 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yÉtats-Unis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73957" y="3850540"/>
              <a:ext cx="8928992" cy="26343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3837315" y="5805264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27583" y="378904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56176" y="378904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DEPUIS JANVIER </a:t>
            </a:r>
            <a:r>
              <a:rPr lang="fr-FR" b="1" dirty="0" smtClean="0">
                <a:solidFill>
                  <a:srgbClr val="0070C0"/>
                </a:solidFill>
              </a:rPr>
              <a:t>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91880" y="2024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EXEMPLES</a:t>
            </a:r>
            <a:endParaRPr lang="fr-FR" sz="36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37231" y="1916832"/>
            <a:ext cx="354268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A/250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aPain</a:t>
            </a:r>
            <a:r>
              <a:rPr lang="fr-FR" dirty="0" smtClean="0"/>
              <a:t> d’épice</a:t>
            </a:r>
          </a:p>
          <a:p>
            <a:r>
              <a:rPr lang="fr-FR" dirty="0" smtClean="0"/>
              <a:t>A/106 $ a2 $b1 </a:t>
            </a:r>
            <a:r>
              <a:rPr lang="fr-FR" b="1" dirty="0" smtClean="0"/>
              <a:t>$c0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5547392" y="1916832"/>
            <a:ext cx="325511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A/250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aPain</a:t>
            </a:r>
            <a:r>
              <a:rPr lang="fr-FR" dirty="0" smtClean="0"/>
              <a:t> d’épice</a:t>
            </a:r>
          </a:p>
          <a:p>
            <a:r>
              <a:rPr lang="fr-FR" dirty="0" smtClean="0"/>
              <a:t>A/106 $ a2 $b1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c1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75235" y="5013176"/>
            <a:ext cx="354268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A/250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aDispositifs</a:t>
            </a:r>
            <a:r>
              <a:rPr lang="fr-FR" dirty="0" smtClean="0"/>
              <a:t> antipollution</a:t>
            </a:r>
          </a:p>
          <a:p>
            <a:r>
              <a:rPr lang="fr-FR" dirty="0" smtClean="0"/>
              <a:t>A/106 $ a2 $b2 </a:t>
            </a:r>
            <a:r>
              <a:rPr lang="fr-FR" b="1" dirty="0" smtClean="0"/>
              <a:t>$c0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584067" y="4942909"/>
            <a:ext cx="334150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A/250 </a:t>
            </a:r>
            <a:r>
              <a:rPr lang="fr-FR" dirty="0"/>
              <a:t>‎$ </a:t>
            </a:r>
            <a:r>
              <a:rPr lang="fr-FR" dirty="0" err="1"/>
              <a:t>aDispositifs</a:t>
            </a:r>
            <a:r>
              <a:rPr lang="fr-FR" dirty="0"/>
              <a:t> antipollution</a:t>
            </a:r>
            <a:endParaRPr lang="fr-FR" dirty="0" smtClean="0"/>
          </a:p>
          <a:p>
            <a:r>
              <a:rPr lang="fr-FR" dirty="0" smtClean="0"/>
              <a:t>A/106 $ a2 $b2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$c1</a:t>
            </a:r>
          </a:p>
        </p:txBody>
      </p:sp>
    </p:spTree>
    <p:extLst>
      <p:ext uri="{BB962C8B-B14F-4D97-AF65-F5344CB8AC3E}">
        <p14:creationId xmlns:p14="http://schemas.microsoft.com/office/powerpoint/2010/main" val="11628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L'Ã©piscopat franÃ§ais et constitutionnel et le clergÃ© de la lozÃ¨re durant la rÃ©volution de 1789, tom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76" y="2699287"/>
            <a:ext cx="1535288" cy="21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73957" y="1484783"/>
            <a:ext cx="8928992" cy="4176465"/>
            <a:chOff x="73957" y="3850539"/>
            <a:chExt cx="8928992" cy="2715933"/>
          </a:xfrm>
        </p:grpSpPr>
        <p:grpSp>
          <p:nvGrpSpPr>
            <p:cNvPr id="28" name="Groupe 27"/>
            <p:cNvGrpSpPr/>
            <p:nvPr/>
          </p:nvGrpSpPr>
          <p:grpSpPr>
            <a:xfrm>
              <a:off x="273443" y="3961426"/>
              <a:ext cx="3938517" cy="2322956"/>
              <a:chOff x="273443" y="3961426"/>
              <a:chExt cx="3938517" cy="2322956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03263" y="3961426"/>
                <a:ext cx="3908697" cy="77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Point d’accès construit dans l’autorité</a:t>
                </a:r>
                <a:r>
                  <a:rPr lang="fr-FR" b="1" dirty="0"/>
                  <a:t/>
                </a:r>
                <a:br>
                  <a:rPr lang="fr-FR" b="1" dirty="0"/>
                </a:br>
                <a:r>
                  <a:rPr lang="fr-FR" dirty="0"/>
                  <a:t>Autorité </a:t>
                </a:r>
                <a:r>
                  <a:rPr lang="fr-FR" i="1" dirty="0" smtClean="0"/>
                  <a:t>Eglise catholique -- Clergé </a:t>
                </a:r>
                <a:r>
                  <a:rPr lang="fr-FR" dirty="0" smtClean="0"/>
                  <a:t>: </a:t>
                </a:r>
                <a:r>
                  <a:rPr lang="fr-FR" dirty="0"/>
                  <a:t>pas de subdivision géographique</a:t>
                </a: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73443" y="5864076"/>
                <a:ext cx="3563871" cy="42030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B/606 </a:t>
                </a:r>
                <a:r>
                  <a:rPr lang="fr-FR" dirty="0"/>
                  <a:t>$</a:t>
                </a:r>
                <a:r>
                  <a:rPr lang="fr-FR" dirty="0" err="1" smtClean="0"/>
                  <a:t>aÉglise</a:t>
                </a:r>
                <a:r>
                  <a:rPr lang="fr-FR" dirty="0" smtClean="0"/>
                  <a:t> </a:t>
                </a:r>
                <a:r>
                  <a:rPr lang="fr-FR" dirty="0"/>
                  <a:t>catholique </a:t>
                </a:r>
                <a:r>
                  <a:rPr lang="fr-FR" b="1" dirty="0"/>
                  <a:t>$</a:t>
                </a:r>
                <a:r>
                  <a:rPr lang="fr-FR" b="1" dirty="0" err="1"/>
                  <a:t>yFrance</a:t>
                </a:r>
                <a:r>
                  <a:rPr lang="fr-FR" b="1" dirty="0"/>
                  <a:t> $</a:t>
                </a:r>
                <a:r>
                  <a:rPr lang="fr-FR" b="1" dirty="0" err="1"/>
                  <a:t>yLozère</a:t>
                </a:r>
                <a:r>
                  <a:rPr lang="fr-FR" b="1" dirty="0"/>
                  <a:t> (France) $</a:t>
                </a:r>
                <a:r>
                  <a:rPr lang="fr-FR" b="1" dirty="0" err="1"/>
                  <a:t>xClergé</a:t>
                </a:r>
                <a:endParaRPr lang="fr-FR" b="1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84068" y="4037845"/>
              <a:ext cx="3341506" cy="2333015"/>
              <a:chOff x="5584068" y="4037845"/>
              <a:chExt cx="3341506" cy="2333015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5592942" y="4037845"/>
                <a:ext cx="3332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Eglise catholique -- Clergé </a:t>
                </a:r>
                <a:r>
                  <a:rPr lang="fr-FR" dirty="0" smtClean="0"/>
                  <a:t>admet </a:t>
                </a:r>
                <a:r>
                  <a:rPr lang="fr-FR" dirty="0"/>
                  <a:t>une subdivision géographique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584068" y="5770423"/>
                <a:ext cx="3207377" cy="60043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B/606 </a:t>
                </a:r>
                <a:r>
                  <a:rPr lang="fr-FR" dirty="0"/>
                  <a:t>$a Église </a:t>
                </a:r>
                <a:r>
                  <a:rPr lang="fr-FR" dirty="0" smtClean="0"/>
                  <a:t>catholique -- </a:t>
                </a:r>
                <a:r>
                  <a:rPr lang="fr-FR" dirty="0"/>
                  <a:t>Clergé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yFrance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yLozère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(France)</a:t>
                </a: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73957" y="3850539"/>
              <a:ext cx="8928992" cy="27159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3837315" y="5957729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27583" y="1196752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56176" y="1196752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DEPUIS JANVIER </a:t>
            </a:r>
            <a:r>
              <a:rPr lang="fr-FR" b="1" dirty="0" smtClean="0">
                <a:solidFill>
                  <a:srgbClr val="0070C0"/>
                </a:solidFill>
              </a:rPr>
              <a:t>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91880" y="2024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EXEMPLES</a:t>
            </a:r>
            <a:endParaRPr lang="fr-FR" sz="36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67483" y="2636912"/>
            <a:ext cx="3577026" cy="178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A/250 ‎$</a:t>
            </a:r>
            <a:r>
              <a:rPr lang="fr-FR" dirty="0" err="1"/>
              <a:t>aÉglise</a:t>
            </a:r>
            <a:r>
              <a:rPr lang="fr-FR" dirty="0"/>
              <a:t> catholique  $</a:t>
            </a:r>
            <a:r>
              <a:rPr lang="fr-FR" dirty="0" err="1"/>
              <a:t>xClergé</a:t>
            </a:r>
            <a:r>
              <a:rPr lang="fr-FR" dirty="0"/>
              <a:t> </a:t>
            </a:r>
          </a:p>
          <a:p>
            <a:r>
              <a:rPr lang="fr-FR" dirty="0"/>
              <a:t>A/106 $a2 $b1 </a:t>
            </a:r>
            <a:r>
              <a:rPr lang="fr-FR" b="1" dirty="0"/>
              <a:t>$c0</a:t>
            </a:r>
          </a:p>
          <a:p>
            <a:r>
              <a:rPr lang="fr-FR" dirty="0" smtClean="0"/>
              <a:t>A/330 </a:t>
            </a:r>
            <a:r>
              <a:rPr lang="fr-FR" dirty="0"/>
              <a:t>$</a:t>
            </a:r>
            <a:r>
              <a:rPr lang="fr-FR" dirty="0" err="1"/>
              <a:t>a</a:t>
            </a:r>
            <a:r>
              <a:rPr lang="fr-FR" sz="1400" b="1" dirty="0" err="1"/>
              <a:t>Les</a:t>
            </a:r>
            <a:r>
              <a:rPr lang="fr-FR" sz="1400" b="1" dirty="0"/>
              <a:t> documents sur le clergé catholique dans un lieu particulier se trouvent sous des vedettes-matière du type : Église catholique -- [Subdivision géographique] -- Clergé</a:t>
            </a:r>
            <a:r>
              <a:rPr lang="fr-FR" sz="1400" dirty="0"/>
              <a:t> 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584068" y="3081734"/>
            <a:ext cx="321843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A/250 ‎$</a:t>
            </a:r>
            <a:r>
              <a:rPr lang="fr-FR" dirty="0" err="1"/>
              <a:t>aÉglise</a:t>
            </a:r>
            <a:r>
              <a:rPr lang="fr-FR" dirty="0"/>
              <a:t> catholique  $</a:t>
            </a:r>
            <a:r>
              <a:rPr lang="fr-FR" dirty="0" err="1"/>
              <a:t>xClergé</a:t>
            </a:r>
            <a:r>
              <a:rPr lang="fr-FR" dirty="0"/>
              <a:t> </a:t>
            </a:r>
          </a:p>
          <a:p>
            <a:r>
              <a:rPr lang="fr-FR" dirty="0"/>
              <a:t>A/106</a:t>
            </a:r>
            <a:r>
              <a:rPr lang="fr-FR" b="1" dirty="0"/>
              <a:t> </a:t>
            </a:r>
            <a:r>
              <a:rPr lang="fr-FR" dirty="0"/>
              <a:t>$a2 $b1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1435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images-na.ssl-images-amazon.com/images/I/41CS37GGVBL._SX352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51" y="4941168"/>
            <a:ext cx="1265771" cy="16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27583" y="498244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AVANT JANVIER 2019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56176" y="476672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APRES JANVIER 2019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8642" y="834138"/>
            <a:ext cx="8894307" cy="25228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1"/>
          <p:cNvGrpSpPr/>
          <p:nvPr/>
        </p:nvGrpSpPr>
        <p:grpSpPr>
          <a:xfrm>
            <a:off x="108641" y="3789039"/>
            <a:ext cx="9158084" cy="3024333"/>
            <a:chOff x="108641" y="3822180"/>
            <a:chExt cx="9158084" cy="2662742"/>
          </a:xfrm>
        </p:grpSpPr>
        <p:grpSp>
          <p:nvGrpSpPr>
            <p:cNvPr id="28" name="Groupe 2"/>
            <p:cNvGrpSpPr/>
            <p:nvPr/>
          </p:nvGrpSpPr>
          <p:grpSpPr>
            <a:xfrm>
              <a:off x="231256" y="3843141"/>
              <a:ext cx="4035592" cy="2514985"/>
              <a:chOff x="231256" y="3843141"/>
              <a:chExt cx="4035592" cy="2514985"/>
            </a:xfrm>
          </p:grpSpPr>
          <p:sp>
            <p:nvSpPr>
              <p:cNvPr id="6" name="ZoneTexte 10"/>
              <p:cNvSpPr txBox="1"/>
              <p:nvPr/>
            </p:nvSpPr>
            <p:spPr>
              <a:xfrm>
                <a:off x="231256" y="3843141"/>
                <a:ext cx="4035592" cy="1056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Point d’accès autorisé de l’autorité construit</a:t>
                </a:r>
                <a:r>
                  <a:rPr lang="fr-FR" b="1" dirty="0"/>
                  <a:t> </a:t>
                </a:r>
                <a:r>
                  <a:rPr lang="fr-FR" b="1" dirty="0" smtClean="0"/>
                  <a:t>avec </a:t>
                </a:r>
                <a:r>
                  <a:rPr lang="fr-FR" b="1" dirty="0" err="1"/>
                  <a:t>subd</a:t>
                </a:r>
                <a:r>
                  <a:rPr lang="fr-FR" b="1" dirty="0"/>
                  <a:t>. aux lieux</a:t>
                </a:r>
                <a:br>
                  <a:rPr lang="fr-FR" b="1" dirty="0"/>
                </a:br>
                <a:r>
                  <a:rPr lang="fr-FR" i="1" dirty="0"/>
                  <a:t>Amérique </a:t>
                </a:r>
                <a:r>
                  <a:rPr lang="fr-FR" i="1" dirty="0" smtClean="0"/>
                  <a:t>centrale -- </a:t>
                </a:r>
                <a:r>
                  <a:rPr lang="fr-FR" i="1" dirty="0"/>
                  <a:t>Antiquités</a:t>
                </a:r>
                <a:r>
                  <a:rPr lang="fr-FR" b="1" i="1" dirty="0"/>
                  <a:t> </a:t>
                </a:r>
                <a:r>
                  <a:rPr lang="fr-FR" dirty="0"/>
                  <a:t>: pas de subdivision </a:t>
                </a:r>
                <a:r>
                  <a:rPr lang="fr-FR" dirty="0" smtClean="0"/>
                  <a:t>géographique</a:t>
                </a:r>
                <a:endParaRPr lang="fr-FR" dirty="0"/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331786" y="5789071"/>
                <a:ext cx="3488770" cy="56905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B/607 </a:t>
                </a:r>
                <a:r>
                  <a:rPr lang="fr-FR" dirty="0"/>
                  <a:t>$</a:t>
                </a:r>
                <a:r>
                  <a:rPr lang="fr-FR" dirty="0" err="1"/>
                  <a:t>aAmérique</a:t>
                </a:r>
                <a:r>
                  <a:rPr lang="fr-FR" dirty="0"/>
                  <a:t> centrale</a:t>
                </a:r>
                <a:r>
                  <a:rPr lang="fr-FR" dirty="0">
                    <a:hlinkClick r:id="rId4"/>
                  </a:rPr>
                  <a:t>‎</a:t>
                </a:r>
                <a:r>
                  <a:rPr lang="fr-FR" dirty="0"/>
                  <a:t> -- </a:t>
                </a:r>
                <a:r>
                  <a:rPr lang="fr-FR" b="1" dirty="0"/>
                  <a:t>Antiquités</a:t>
                </a:r>
              </a:p>
            </p:txBody>
          </p:sp>
        </p:grpSp>
        <p:grpSp>
          <p:nvGrpSpPr>
            <p:cNvPr id="29" name="Groupe 3"/>
            <p:cNvGrpSpPr/>
            <p:nvPr/>
          </p:nvGrpSpPr>
          <p:grpSpPr>
            <a:xfrm>
              <a:off x="5292080" y="3822180"/>
              <a:ext cx="3974645" cy="2535946"/>
              <a:chOff x="5292080" y="3822180"/>
              <a:chExt cx="3974645" cy="2535946"/>
            </a:xfrm>
          </p:grpSpPr>
          <p:sp>
            <p:nvSpPr>
              <p:cNvPr id="16" name="ZoneTexte 8"/>
              <p:cNvSpPr txBox="1"/>
              <p:nvPr/>
            </p:nvSpPr>
            <p:spPr>
              <a:xfrm>
                <a:off x="5292080" y="3822180"/>
                <a:ext cx="3974645" cy="100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i="1" dirty="0"/>
                  <a:t>Amérique </a:t>
                </a:r>
                <a:r>
                  <a:rPr lang="fr-FR" sz="1700" i="1" dirty="0" smtClean="0"/>
                  <a:t>centrale -- </a:t>
                </a:r>
                <a:r>
                  <a:rPr lang="fr-FR" sz="1700" i="1" dirty="0"/>
                  <a:t>Antiquités</a:t>
                </a:r>
                <a:r>
                  <a:rPr lang="fr-FR" sz="1700" b="1" i="1" dirty="0"/>
                  <a:t> </a:t>
                </a:r>
                <a:r>
                  <a:rPr lang="fr-FR" sz="1700" dirty="0" smtClean="0"/>
                  <a:t>fait toujours partie </a:t>
                </a:r>
                <a:r>
                  <a:rPr lang="fr-FR" sz="1700" dirty="0"/>
                  <a:t>de la liste de subdivisions aux lieux </a:t>
                </a:r>
                <a:r>
                  <a:rPr lang="fr-FR" sz="1700" dirty="0" smtClean="0"/>
                  <a:t>et n’admet </a:t>
                </a:r>
                <a:r>
                  <a:rPr lang="fr-FR" sz="1700" u="sng" dirty="0" smtClean="0"/>
                  <a:t>toujours pas</a:t>
                </a:r>
                <a:r>
                  <a:rPr lang="fr-FR" sz="1700" dirty="0" smtClean="0"/>
                  <a:t> de </a:t>
                </a:r>
                <a:r>
                  <a:rPr lang="fr-FR" sz="1700" dirty="0"/>
                  <a:t>subdivision </a:t>
                </a:r>
                <a:r>
                  <a:rPr lang="fr-FR" sz="1700" dirty="0" smtClean="0"/>
                  <a:t>géographique</a:t>
                </a:r>
                <a:endParaRPr lang="fr-FR" sz="1700" dirty="0"/>
              </a:p>
            </p:txBody>
          </p:sp>
          <p:sp>
            <p:nvSpPr>
              <p:cNvPr id="17" name="ZoneTexte 9"/>
              <p:cNvSpPr txBox="1"/>
              <p:nvPr/>
            </p:nvSpPr>
            <p:spPr>
              <a:xfrm>
                <a:off x="5582119" y="5789071"/>
                <a:ext cx="3238353" cy="56905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B/607 $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aAmérique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centrale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hlinkClick r:id="rId4"/>
                  </a:rPr>
                  <a:t>‎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-- Antiquités</a:t>
                </a:r>
              </a:p>
            </p:txBody>
          </p:sp>
        </p:grpSp>
        <p:sp>
          <p:nvSpPr>
            <p:cNvPr id="23" name="Rectangle à coins arrondis 4"/>
            <p:cNvSpPr/>
            <p:nvPr/>
          </p:nvSpPr>
          <p:spPr>
            <a:xfrm>
              <a:off x="108641" y="3850540"/>
              <a:ext cx="8894307" cy="26343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7"/>
            <p:cNvSpPr/>
            <p:nvPr/>
          </p:nvSpPr>
          <p:spPr>
            <a:xfrm>
              <a:off x="3837315" y="5946889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27583" y="3501008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AVANT JANVIER 2019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56176" y="3501008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APRES JANVIER 2019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79912" y="463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EXCEPTIONS</a:t>
            </a:r>
            <a:endParaRPr lang="fr-FR" sz="36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31786" y="5013176"/>
            <a:ext cx="348877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A/215 ‎$</a:t>
            </a:r>
            <a:r>
              <a:rPr lang="fr-FR" dirty="0" err="1"/>
              <a:t>aAmérique</a:t>
            </a:r>
            <a:r>
              <a:rPr lang="fr-FR" dirty="0"/>
              <a:t> centrale </a:t>
            </a:r>
            <a:r>
              <a:rPr lang="fr-FR" dirty="0">
                <a:hlinkClick r:id="rId4"/>
              </a:rPr>
              <a:t>‎</a:t>
            </a:r>
            <a:r>
              <a:rPr lang="fr-FR" dirty="0"/>
              <a:t> $</a:t>
            </a:r>
            <a:r>
              <a:rPr lang="fr-FR" dirty="0" err="1"/>
              <a:t>xAntiquités</a:t>
            </a:r>
            <a:endParaRPr lang="fr-FR" dirty="0"/>
          </a:p>
          <a:p>
            <a:r>
              <a:rPr lang="fr-FR" dirty="0"/>
              <a:t>A/106</a:t>
            </a:r>
            <a:r>
              <a:rPr lang="fr-FR" b="1" dirty="0"/>
              <a:t> </a:t>
            </a:r>
            <a:r>
              <a:rPr lang="fr-FR" dirty="0"/>
              <a:t>$a2 $b1 </a:t>
            </a:r>
            <a:r>
              <a:rPr lang="fr-FR" b="1" dirty="0"/>
              <a:t>$c0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565823" y="5025950"/>
            <a:ext cx="325464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A/215 ‎$</a:t>
            </a:r>
            <a:r>
              <a:rPr lang="fr-FR" dirty="0" err="1"/>
              <a:t>aAmérique</a:t>
            </a:r>
            <a:r>
              <a:rPr lang="fr-FR" dirty="0"/>
              <a:t> centrale </a:t>
            </a:r>
            <a:r>
              <a:rPr lang="fr-FR" dirty="0">
                <a:hlinkClick r:id="rId4"/>
              </a:rPr>
              <a:t>‎</a:t>
            </a:r>
            <a:r>
              <a:rPr lang="fr-FR" dirty="0"/>
              <a:t> $</a:t>
            </a:r>
            <a:r>
              <a:rPr lang="fr-FR" dirty="0" err="1"/>
              <a:t>xAntiquités</a:t>
            </a:r>
            <a:endParaRPr lang="fr-FR" dirty="0"/>
          </a:p>
          <a:p>
            <a:r>
              <a:rPr lang="fr-FR" dirty="0"/>
              <a:t>A/106</a:t>
            </a:r>
            <a:r>
              <a:rPr lang="fr-FR" b="1" dirty="0"/>
              <a:t> </a:t>
            </a:r>
            <a:r>
              <a:rPr lang="fr-FR" dirty="0"/>
              <a:t>$a2 $b1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$c0</a:t>
            </a:r>
          </a:p>
        </p:txBody>
      </p:sp>
      <p:sp>
        <p:nvSpPr>
          <p:cNvPr id="39" name="ZoneTexte 63"/>
          <p:cNvSpPr txBox="1"/>
          <p:nvPr/>
        </p:nvSpPr>
        <p:spPr>
          <a:xfrm>
            <a:off x="331787" y="921494"/>
            <a:ext cx="366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Subdivision aux lieux</a:t>
            </a:r>
            <a:br>
              <a:rPr lang="fr-FR" b="1" dirty="0" smtClean="0"/>
            </a:br>
            <a:r>
              <a:rPr lang="fr-FR" i="1" dirty="0" smtClean="0"/>
              <a:t>Opinion publique suisse</a:t>
            </a:r>
            <a:r>
              <a:rPr lang="fr-FR" b="1" dirty="0"/>
              <a:t> </a:t>
            </a:r>
            <a:r>
              <a:rPr lang="fr-FR" b="1" dirty="0" smtClean="0"/>
              <a:t>: </a:t>
            </a:r>
            <a:r>
              <a:rPr lang="fr-FR" dirty="0" smtClean="0"/>
              <a:t>pas de </a:t>
            </a:r>
            <a:r>
              <a:rPr lang="fr-FR" dirty="0"/>
              <a:t>subdivision géographique</a:t>
            </a:r>
          </a:p>
        </p:txBody>
      </p:sp>
      <p:sp>
        <p:nvSpPr>
          <p:cNvPr id="40" name="ZoneTexte 61"/>
          <p:cNvSpPr txBox="1"/>
          <p:nvPr/>
        </p:nvSpPr>
        <p:spPr>
          <a:xfrm>
            <a:off x="5457045" y="836712"/>
            <a:ext cx="3723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i="1" dirty="0"/>
              <a:t>Opinion publique </a:t>
            </a:r>
            <a:r>
              <a:rPr lang="fr-FR" sz="1700" i="1" dirty="0" smtClean="0"/>
              <a:t>suisse </a:t>
            </a:r>
            <a:r>
              <a:rPr lang="fr-FR" sz="1700" dirty="0"/>
              <a:t>fait </a:t>
            </a:r>
            <a:r>
              <a:rPr lang="fr-FR" sz="1700" dirty="0" smtClean="0"/>
              <a:t>toujours partie </a:t>
            </a:r>
            <a:r>
              <a:rPr lang="fr-FR" sz="1700" dirty="0"/>
              <a:t>de la liste de subdivisions aux lieux</a:t>
            </a:r>
            <a:r>
              <a:rPr lang="fr-FR" sz="1700" i="1" dirty="0" smtClean="0"/>
              <a:t> </a:t>
            </a:r>
            <a:r>
              <a:rPr lang="fr-FR" sz="1700" dirty="0" smtClean="0"/>
              <a:t>et</a:t>
            </a:r>
            <a:r>
              <a:rPr lang="fr-FR" sz="1700" i="1" dirty="0" smtClean="0"/>
              <a:t> </a:t>
            </a:r>
            <a:r>
              <a:rPr lang="fr-FR" sz="1700" dirty="0" smtClean="0"/>
              <a:t>n’admet </a:t>
            </a:r>
            <a:r>
              <a:rPr lang="fr-FR" sz="1700" u="sng" dirty="0" smtClean="0"/>
              <a:t>toujours pas </a:t>
            </a:r>
            <a:r>
              <a:rPr lang="fr-FR" sz="1700" dirty="0" smtClean="0"/>
              <a:t>de </a:t>
            </a:r>
            <a:r>
              <a:rPr lang="fr-FR" sz="1700" dirty="0"/>
              <a:t>subdivision </a:t>
            </a:r>
            <a:r>
              <a:rPr lang="fr-FR" sz="1700" dirty="0" smtClean="0"/>
              <a:t>géographique</a:t>
            </a:r>
            <a:endParaRPr lang="fr-FR" sz="1700" dirty="0"/>
          </a:p>
        </p:txBody>
      </p:sp>
      <p:pic>
        <p:nvPicPr>
          <p:cNvPr id="41" name="Picture 2" descr="L'Allemagne vue par les Suisses allemands  De JÃ¼rg Altwegg et Roger de Weck - PP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98" y="1556792"/>
            <a:ext cx="1095757" cy="16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65"/>
          <p:cNvSpPr txBox="1"/>
          <p:nvPr/>
        </p:nvSpPr>
        <p:spPr>
          <a:xfrm>
            <a:off x="478851" y="1917243"/>
            <a:ext cx="330106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A/250 ‎$</a:t>
            </a:r>
            <a:r>
              <a:rPr lang="fr-FR" dirty="0" err="1"/>
              <a:t>aOpinion</a:t>
            </a:r>
            <a:r>
              <a:rPr lang="fr-FR" dirty="0"/>
              <a:t> publique suisse</a:t>
            </a:r>
          </a:p>
          <a:p>
            <a:r>
              <a:rPr lang="fr-FR" dirty="0"/>
              <a:t>A/106 $a2 $b2 </a:t>
            </a:r>
            <a:r>
              <a:rPr lang="fr-FR" b="1" dirty="0"/>
              <a:t>$c0</a:t>
            </a:r>
          </a:p>
        </p:txBody>
      </p:sp>
      <p:sp>
        <p:nvSpPr>
          <p:cNvPr id="43" name="ZoneTexte 67"/>
          <p:cNvSpPr txBox="1"/>
          <p:nvPr/>
        </p:nvSpPr>
        <p:spPr>
          <a:xfrm>
            <a:off x="5526909" y="1918573"/>
            <a:ext cx="329356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A/250 ‎$</a:t>
            </a:r>
            <a:r>
              <a:rPr lang="fr-FR" dirty="0" err="1"/>
              <a:t>aOpinion</a:t>
            </a:r>
            <a:r>
              <a:rPr lang="fr-FR" dirty="0"/>
              <a:t> publique suisse</a:t>
            </a:r>
          </a:p>
          <a:p>
            <a:r>
              <a:rPr lang="fr-FR" dirty="0"/>
              <a:t>A/106 $a2 $b2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$c0</a:t>
            </a:r>
          </a:p>
        </p:txBody>
      </p:sp>
      <p:sp>
        <p:nvSpPr>
          <p:cNvPr id="44" name="ZoneTexte 64"/>
          <p:cNvSpPr txBox="1"/>
          <p:nvPr/>
        </p:nvSpPr>
        <p:spPr>
          <a:xfrm>
            <a:off x="478851" y="2638653"/>
            <a:ext cx="3301061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B/607 </a:t>
            </a:r>
            <a:r>
              <a:rPr lang="fr-FR" b="1" dirty="0"/>
              <a:t>$</a:t>
            </a:r>
            <a:r>
              <a:rPr lang="fr-FR" b="1" dirty="0" err="1" smtClean="0"/>
              <a:t>aAllemagne</a:t>
            </a:r>
            <a:r>
              <a:rPr lang="fr-FR" b="1" dirty="0" smtClean="0">
                <a:hlinkClick r:id="rId4"/>
              </a:rPr>
              <a:t>‎</a:t>
            </a:r>
            <a:r>
              <a:rPr lang="fr-FR" b="1" dirty="0" smtClean="0"/>
              <a:t> $</a:t>
            </a:r>
            <a:r>
              <a:rPr lang="fr-FR" b="1" dirty="0" err="1" smtClean="0"/>
              <a:t>xOpinion</a:t>
            </a:r>
            <a:r>
              <a:rPr lang="fr-FR" b="1" dirty="0" smtClean="0"/>
              <a:t> publique suisse</a:t>
            </a:r>
            <a:endParaRPr lang="fr-FR" b="1" dirty="0"/>
          </a:p>
        </p:txBody>
      </p:sp>
      <p:sp>
        <p:nvSpPr>
          <p:cNvPr id="45" name="ZoneTexte 62"/>
          <p:cNvSpPr txBox="1"/>
          <p:nvPr/>
        </p:nvSpPr>
        <p:spPr>
          <a:xfrm>
            <a:off x="5508104" y="2636912"/>
            <a:ext cx="331236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B/607 $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aAllemagne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‎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$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xOpinion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publique suisse</a:t>
            </a:r>
          </a:p>
        </p:txBody>
      </p:sp>
      <p:sp>
        <p:nvSpPr>
          <p:cNvPr id="46" name="Flèche droite 45"/>
          <p:cNvSpPr/>
          <p:nvPr/>
        </p:nvSpPr>
        <p:spPr>
          <a:xfrm>
            <a:off x="3780059" y="2771974"/>
            <a:ext cx="1728045" cy="28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15" y="-93012"/>
            <a:ext cx="804513" cy="8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2060848"/>
            <a:ext cx="8568952" cy="29523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i="1" dirty="0" smtClean="0">
                <a:solidFill>
                  <a:schemeClr val="tx1"/>
                </a:solidFill>
              </a:rPr>
              <a:t>(1) Toutes les autorités « sujet - nom commun » autorisent une subdivision géographique</a:t>
            </a:r>
          </a:p>
          <a:p>
            <a:pPr algn="just"/>
            <a:endParaRPr lang="fr-F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fr-FR" sz="3200" b="1" dirty="0" smtClean="0">
                <a:solidFill>
                  <a:srgbClr val="FFC000"/>
                </a:solidFill>
              </a:rPr>
              <a:t>(2)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smtClean="0">
                <a:solidFill>
                  <a:srgbClr val="FFC000"/>
                </a:solidFill>
              </a:rPr>
              <a:t>Toutes les autorités « nom géographique » peuvent être employées en subdivision</a:t>
            </a:r>
          </a:p>
          <a:p>
            <a:pPr algn="just"/>
            <a:endParaRPr lang="fr-FR" sz="3200" b="1" dirty="0" smtClean="0">
              <a:solidFill>
                <a:srgbClr val="FFC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58355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556" y="1124744"/>
            <a:ext cx="7992888" cy="5472607"/>
          </a:xfrm>
        </p:spPr>
        <p:txBody>
          <a:bodyPr>
            <a:normAutofit/>
          </a:bodyPr>
          <a:lstStyle/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27584" y="1988840"/>
            <a:ext cx="8100900" cy="358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/>
              <a:t>AVANT JANVIER 2019, l’emploi de certains noms géographiques était interdit en subdivision </a:t>
            </a:r>
            <a:r>
              <a:rPr lang="fr-FR" sz="2400" dirty="0"/>
              <a:t>(</a:t>
            </a:r>
            <a:r>
              <a:rPr lang="fr-FR" sz="2400" dirty="0" smtClean="0"/>
              <a:t>B/6XX $y), limitant leur utilisation en seul élément initial du point d’accès sujet (B/607 $a).</a:t>
            </a:r>
          </a:p>
          <a:p>
            <a:pPr algn="just">
              <a:lnSpc>
                <a:spcPct val="107000"/>
              </a:lnSpc>
            </a:pPr>
            <a:endParaRPr lang="fr-FR" sz="2400" dirty="0" smtClean="0"/>
          </a:p>
          <a:p>
            <a:pPr algn="just">
              <a:lnSpc>
                <a:spcPct val="107000"/>
              </a:lnSpc>
            </a:pP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u="sng" dirty="0" smtClean="0"/>
              <a:t>A </a:t>
            </a:r>
            <a:r>
              <a:rPr lang="fr-FR" sz="2400" b="1" u="sng" dirty="0"/>
              <a:t>PARTIR DE JANVIER 2019</a:t>
            </a:r>
            <a:r>
              <a:rPr lang="fr-FR" sz="2400" b="1" dirty="0"/>
              <a:t>, </a:t>
            </a:r>
            <a:r>
              <a:rPr lang="fr-FR" sz="2400" dirty="0" smtClean="0"/>
              <a:t>les interdictions existantes sont </a:t>
            </a:r>
            <a:r>
              <a:rPr lang="fr-FR" sz="2400" dirty="0"/>
              <a:t>levées, et </a:t>
            </a:r>
            <a:r>
              <a:rPr lang="fr-FR" sz="2400" b="1" dirty="0"/>
              <a:t>tous les noms géographiques </a:t>
            </a:r>
            <a:r>
              <a:rPr lang="fr-FR" sz="2400" b="1" dirty="0" smtClean="0"/>
              <a:t>peuvent désormais être employés en subdivision</a:t>
            </a:r>
            <a:r>
              <a:rPr lang="fr-FR" sz="2400" dirty="0" smtClean="0"/>
              <a:t>.</a:t>
            </a:r>
            <a:endParaRPr lang="fr-FR" sz="24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47840" y="1023484"/>
            <a:ext cx="81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000" b="1" dirty="0">
              <a:solidFill>
                <a:srgbClr val="FFC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156" r="74412"/>
          <a:stretch/>
        </p:blipFill>
        <p:spPr>
          <a:xfrm>
            <a:off x="265981" y="2212369"/>
            <a:ext cx="489595" cy="10746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156" r="50000"/>
          <a:stretch/>
        </p:blipFill>
        <p:spPr>
          <a:xfrm>
            <a:off x="233174" y="4070417"/>
            <a:ext cx="522402" cy="1146621"/>
          </a:xfrm>
          <a:prstGeom prst="rect">
            <a:avLst/>
          </a:prstGeom>
        </p:spPr>
      </p:pic>
      <p:grpSp>
        <p:nvGrpSpPr>
          <p:cNvPr id="14" name="Groupe 3"/>
          <p:cNvGrpSpPr/>
          <p:nvPr/>
        </p:nvGrpSpPr>
        <p:grpSpPr>
          <a:xfrm>
            <a:off x="207453" y="121464"/>
            <a:ext cx="8792952" cy="830997"/>
            <a:chOff x="282648" y="1424970"/>
            <a:chExt cx="8792952" cy="830997"/>
          </a:xfrm>
        </p:grpSpPr>
        <p:sp>
          <p:nvSpPr>
            <p:cNvPr id="15" name="ZoneTexte 5"/>
            <p:cNvSpPr txBox="1"/>
            <p:nvPr/>
          </p:nvSpPr>
          <p:spPr>
            <a:xfrm>
              <a:off x="971600" y="1424970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(2) Toutes les autorités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« nom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géographique 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» (Tg) peuvent être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employées en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subdivision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6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560241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8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37" y="1484784"/>
            <a:ext cx="1021243" cy="16950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67975"/>
            <a:ext cx="1072760" cy="15618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27583" y="551455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56176" y="54868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APRES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73957" y="867248"/>
            <a:ext cx="8928992" cy="2412311"/>
            <a:chOff x="107504" y="827688"/>
            <a:chExt cx="8928992" cy="2541484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107504" y="827688"/>
              <a:ext cx="8928992" cy="25414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171819" y="900217"/>
              <a:ext cx="8864677" cy="2322942"/>
              <a:chOff x="171819" y="900217"/>
              <a:chExt cx="8864677" cy="2322942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171819" y="900217"/>
                <a:ext cx="4361720" cy="2322942"/>
                <a:chOff x="171819" y="900217"/>
                <a:chExt cx="4361720" cy="2322942"/>
              </a:xfrm>
            </p:grpSpPr>
            <p:sp>
              <p:nvSpPr>
                <p:cNvPr id="4" name="ZoneTexte 3"/>
                <p:cNvSpPr txBox="1"/>
                <p:nvPr/>
              </p:nvSpPr>
              <p:spPr>
                <a:xfrm>
                  <a:off x="171819" y="900217"/>
                  <a:ext cx="4361720" cy="972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Autorité nom géographique </a:t>
                  </a:r>
                  <a:r>
                    <a:rPr lang="fr-FR" i="1" dirty="0" smtClean="0"/>
                    <a:t>Eldorado</a:t>
                  </a:r>
                  <a:r>
                    <a:rPr lang="fr-FR" dirty="0" smtClean="0"/>
                    <a:t> : </a:t>
                  </a:r>
                  <a:r>
                    <a:rPr lang="fr-FR" dirty="0"/>
                    <a:t>uniquement </a:t>
                  </a:r>
                  <a:r>
                    <a:rPr lang="fr-FR" dirty="0" smtClean="0"/>
                    <a:t>en élément </a:t>
                  </a:r>
                  <a:r>
                    <a:rPr lang="fr-FR" dirty="0"/>
                    <a:t>initial du point d'accès sujet </a:t>
                  </a:r>
                  <a:r>
                    <a:rPr lang="fr-FR" dirty="0" smtClean="0"/>
                    <a:t>("tête de vedette")</a:t>
                  </a:r>
                  <a:endParaRPr lang="fr-FR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13059" y="2542217"/>
                  <a:ext cx="3567654" cy="680942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/>
                    <a:t>B/606 $</a:t>
                  </a:r>
                  <a:r>
                    <a:rPr lang="fr-FR" b="1" dirty="0" err="1" smtClean="0"/>
                    <a:t>aTrésors</a:t>
                  </a:r>
                  <a:r>
                    <a:rPr lang="fr-FR" b="1" dirty="0" smtClean="0"/>
                    <a:t> -- Recherche </a:t>
                  </a:r>
                </a:p>
                <a:p>
                  <a:r>
                    <a:rPr lang="fr-FR" b="1" dirty="0" smtClean="0"/>
                    <a:t>B/607 $</a:t>
                  </a:r>
                  <a:r>
                    <a:rPr lang="fr-FR" b="1" dirty="0" err="1" smtClean="0"/>
                    <a:t>aEldorado</a:t>
                  </a:r>
                  <a:endParaRPr lang="fr-FR" b="1" dirty="0"/>
                </a:p>
              </p:txBody>
            </p:sp>
          </p:grpSp>
          <p:sp>
            <p:nvSpPr>
              <p:cNvPr id="9" name="ZoneTexte 8"/>
              <p:cNvSpPr txBox="1"/>
              <p:nvPr/>
            </p:nvSpPr>
            <p:spPr>
              <a:xfrm>
                <a:off x="5552383" y="949078"/>
                <a:ext cx="3484113" cy="68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Eldorado</a:t>
                </a:r>
                <a:r>
                  <a:rPr lang="fr-FR" dirty="0"/>
                  <a:t> </a:t>
                </a:r>
                <a:r>
                  <a:rPr lang="fr-FR" dirty="0" smtClean="0"/>
                  <a:t>peut être aussi employée en subdivision géographique</a:t>
                </a:r>
                <a:endParaRPr lang="fr-FR" dirty="0"/>
              </a:p>
            </p:txBody>
          </p:sp>
          <p:sp>
            <p:nvSpPr>
              <p:cNvPr id="21" name="Flèche droite 20"/>
              <p:cNvSpPr/>
              <p:nvPr/>
            </p:nvSpPr>
            <p:spPr>
              <a:xfrm>
                <a:off x="3828265" y="2761700"/>
                <a:ext cx="1728045" cy="28443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73957" y="3717031"/>
            <a:ext cx="8928992" cy="3024337"/>
            <a:chOff x="73957" y="3950193"/>
            <a:chExt cx="8928992" cy="2534729"/>
          </a:xfrm>
        </p:grpSpPr>
        <p:grpSp>
          <p:nvGrpSpPr>
            <p:cNvPr id="28" name="Groupe 27"/>
            <p:cNvGrpSpPr/>
            <p:nvPr/>
          </p:nvGrpSpPr>
          <p:grpSpPr>
            <a:xfrm>
              <a:off x="231256" y="3950193"/>
              <a:ext cx="4412752" cy="2403322"/>
              <a:chOff x="231256" y="3950193"/>
              <a:chExt cx="4412752" cy="2403322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231256" y="3950193"/>
                <a:ext cx="4412752" cy="77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Autorité </a:t>
                </a:r>
                <a:r>
                  <a:rPr lang="fr-FR" i="1" dirty="0" smtClean="0"/>
                  <a:t>Versailles (Yvelines) -- Château</a:t>
                </a:r>
                <a:r>
                  <a:rPr lang="fr-FR" dirty="0" smtClean="0"/>
                  <a:t> : </a:t>
                </a:r>
                <a:r>
                  <a:rPr lang="fr-FR" dirty="0"/>
                  <a:t>uniquement en élément initial du </a:t>
                </a:r>
                <a:r>
                  <a:rPr lang="fr-FR" dirty="0" smtClean="0"/>
                  <a:t>point d'accès sujet</a:t>
                </a:r>
                <a:endParaRPr lang="fr-FR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31256" y="5579662"/>
                <a:ext cx="3578477" cy="77385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/>
                  <a:t>B/606 $aArchitecture</a:t>
                </a:r>
              </a:p>
              <a:p>
                <a:r>
                  <a:rPr lang="fr-FR" b="1" dirty="0" smtClean="0"/>
                  <a:t>B/607 $aVersailles </a:t>
                </a:r>
                <a:r>
                  <a:rPr lang="fr-FR" b="1" dirty="0"/>
                  <a:t>(Yvelines) -- Château</a:t>
                </a: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446828" y="4010544"/>
              <a:ext cx="3445652" cy="2353677"/>
              <a:chOff x="5446828" y="4010544"/>
              <a:chExt cx="3445652" cy="2353677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5446828" y="4010544"/>
                <a:ext cx="3445652" cy="77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i="1" dirty="0" smtClean="0"/>
                  <a:t>Versailles </a:t>
                </a:r>
                <a:r>
                  <a:rPr lang="fr-FR" i="1" dirty="0"/>
                  <a:t>(Yvelines) -- </a:t>
                </a:r>
                <a:r>
                  <a:rPr lang="fr-FR" i="1" dirty="0" smtClean="0"/>
                  <a:t>Château </a:t>
                </a:r>
                <a:r>
                  <a:rPr lang="fr-FR" dirty="0" smtClean="0"/>
                  <a:t>peut être aussi employée en </a:t>
                </a:r>
                <a:r>
                  <a:rPr lang="fr-FR" dirty="0"/>
                  <a:t>subdivision </a:t>
                </a:r>
                <a:r>
                  <a:rPr lang="fr-FR" dirty="0" smtClean="0"/>
                  <a:t>géographique</a:t>
                </a:r>
                <a:endParaRPr lang="fr-FR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588562" y="5590368"/>
                <a:ext cx="3159902" cy="77385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B/606 $</a:t>
                </a:r>
                <a:r>
                  <a:rPr lang="fr-FR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aArchitecture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$</a:t>
                </a:r>
                <a:r>
                  <a:rPr lang="fr-FR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yFrance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$</a:t>
                </a:r>
                <a:r>
                  <a:rPr lang="fr-FR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yVersailles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(Yvelines) -- 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Château</a:t>
                </a:r>
                <a:endParaRPr lang="fr-FR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73957" y="3959830"/>
              <a:ext cx="8928992" cy="25250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3837315" y="5805264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27583" y="3419708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56176" y="3419708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APRES JANVIER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91880" y="2024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EXEMPLES</a:t>
            </a:r>
            <a:endParaRPr lang="fr-FR" sz="36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5539752" y="2492896"/>
            <a:ext cx="3296336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B/606 $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aTrésors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-- Recherche $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yEldorado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ZoneTexte 65"/>
          <p:cNvSpPr txBox="1"/>
          <p:nvPr/>
        </p:nvSpPr>
        <p:spPr>
          <a:xfrm>
            <a:off x="179513" y="1774557"/>
            <a:ext cx="358320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A/215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aEldorado</a:t>
            </a:r>
            <a:endParaRPr lang="fr-FR" dirty="0"/>
          </a:p>
          <a:p>
            <a:r>
              <a:rPr lang="fr-FR" dirty="0"/>
              <a:t>A/106 $a2 </a:t>
            </a:r>
            <a:r>
              <a:rPr lang="fr-FR" b="1" dirty="0"/>
              <a:t>$</a:t>
            </a:r>
            <a:r>
              <a:rPr lang="fr-FR" b="1" dirty="0" smtClean="0"/>
              <a:t>b1 </a:t>
            </a:r>
            <a:r>
              <a:rPr lang="fr-FR" dirty="0"/>
              <a:t>$c0</a:t>
            </a:r>
          </a:p>
        </p:txBody>
      </p:sp>
      <p:sp>
        <p:nvSpPr>
          <p:cNvPr id="37" name="ZoneTexte 65"/>
          <p:cNvSpPr txBox="1"/>
          <p:nvPr/>
        </p:nvSpPr>
        <p:spPr>
          <a:xfrm>
            <a:off x="5539751" y="1774557"/>
            <a:ext cx="32963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A/215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aEldorado</a:t>
            </a:r>
            <a:endParaRPr lang="fr-FR" dirty="0"/>
          </a:p>
          <a:p>
            <a:r>
              <a:rPr lang="fr-FR" dirty="0"/>
              <a:t>A/106 $a2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$b0 </a:t>
            </a:r>
            <a:r>
              <a:rPr lang="fr-FR" dirty="0"/>
              <a:t>$</a:t>
            </a:r>
            <a:r>
              <a:rPr lang="fr-FR" dirty="0" smtClean="0"/>
              <a:t>c0</a:t>
            </a:r>
            <a:endParaRPr lang="fr-FR" dirty="0"/>
          </a:p>
        </p:txBody>
      </p:sp>
      <p:sp>
        <p:nvSpPr>
          <p:cNvPr id="38" name="ZoneTexte 65"/>
          <p:cNvSpPr txBox="1"/>
          <p:nvPr/>
        </p:nvSpPr>
        <p:spPr>
          <a:xfrm>
            <a:off x="254107" y="4653136"/>
            <a:ext cx="358320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smtClean="0"/>
              <a:t>A/215 </a:t>
            </a:r>
            <a:r>
              <a:rPr lang="fr-FR" dirty="0"/>
              <a:t>‎</a:t>
            </a:r>
            <a:r>
              <a:rPr lang="fr-FR" dirty="0" smtClean="0"/>
              <a:t>$</a:t>
            </a:r>
            <a:r>
              <a:rPr lang="fr-FR" dirty="0" err="1" smtClean="0"/>
              <a:t>aVersailles</a:t>
            </a:r>
            <a:r>
              <a:rPr lang="fr-FR" dirty="0" smtClean="0"/>
              <a:t> (Yvelines) $</a:t>
            </a:r>
            <a:r>
              <a:rPr lang="fr-FR" dirty="0" err="1" smtClean="0"/>
              <a:t>xChâteau</a:t>
            </a:r>
            <a:endParaRPr lang="fr-FR" dirty="0"/>
          </a:p>
          <a:p>
            <a:r>
              <a:rPr lang="fr-FR" dirty="0"/>
              <a:t>A/106 $a2 </a:t>
            </a:r>
            <a:r>
              <a:rPr lang="fr-FR" b="1" dirty="0"/>
              <a:t>$</a:t>
            </a:r>
            <a:r>
              <a:rPr lang="fr-FR" b="1" dirty="0" smtClean="0"/>
              <a:t>b1 </a:t>
            </a:r>
            <a:r>
              <a:rPr lang="fr-FR" dirty="0"/>
              <a:t>$c0</a:t>
            </a:r>
          </a:p>
        </p:txBody>
      </p:sp>
      <p:sp>
        <p:nvSpPr>
          <p:cNvPr id="39" name="ZoneTexte 65"/>
          <p:cNvSpPr txBox="1"/>
          <p:nvPr/>
        </p:nvSpPr>
        <p:spPr>
          <a:xfrm>
            <a:off x="5560792" y="4653136"/>
            <a:ext cx="31876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A/215 ‎$</a:t>
            </a:r>
            <a:r>
              <a:rPr lang="fr-FR" dirty="0" err="1" smtClean="0"/>
              <a:t>aVersailles</a:t>
            </a:r>
            <a:r>
              <a:rPr lang="fr-FR" dirty="0" smtClean="0"/>
              <a:t> </a:t>
            </a:r>
            <a:r>
              <a:rPr lang="fr-FR" dirty="0"/>
              <a:t>(Yvelines) $</a:t>
            </a:r>
            <a:r>
              <a:rPr lang="fr-FR" dirty="0" err="1"/>
              <a:t>xChâteau</a:t>
            </a:r>
            <a:endParaRPr lang="fr-FR" dirty="0"/>
          </a:p>
          <a:p>
            <a:r>
              <a:rPr lang="fr-FR" dirty="0" smtClean="0"/>
              <a:t>A/106 </a:t>
            </a:r>
            <a:r>
              <a:rPr lang="fr-FR" dirty="0"/>
              <a:t>$a2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$b0 </a:t>
            </a:r>
            <a:r>
              <a:rPr lang="fr-FR" dirty="0" smtClean="0"/>
              <a:t>$</a:t>
            </a:r>
            <a:r>
              <a:rPr lang="fr-FR" dirty="0"/>
              <a:t>c0</a:t>
            </a:r>
          </a:p>
        </p:txBody>
      </p:sp>
    </p:spTree>
    <p:extLst>
      <p:ext uri="{BB962C8B-B14F-4D97-AF65-F5344CB8AC3E}">
        <p14:creationId xmlns:p14="http://schemas.microsoft.com/office/powerpoint/2010/main" val="474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2564904"/>
            <a:ext cx="8568952" cy="20162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smtClean="0">
                <a:solidFill>
                  <a:srgbClr val="FFC000"/>
                </a:solidFill>
              </a:rPr>
              <a:t>Impacts de cette première étape de la réforme dans les données </a:t>
            </a:r>
          </a:p>
          <a:p>
            <a:pPr algn="just"/>
            <a:endParaRPr lang="fr-FR" sz="3200" b="1" dirty="0" smtClean="0">
              <a:solidFill>
                <a:srgbClr val="FFC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Introduction : la réforme Rameau : pourquoi et comment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1 : la simplification de l’indexation géographique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2 : l’harmonisation des listes de concepts</a:t>
            </a: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906503"/>
            <a:ext cx="8928992" cy="4906873"/>
          </a:xfrm>
        </p:spPr>
        <p:txBody>
          <a:bodyPr>
            <a:noAutofit/>
          </a:bodyPr>
          <a:lstStyle/>
          <a:p>
            <a:pPr algn="just"/>
            <a:r>
              <a:rPr lang="fr-FR" sz="1800" u="sng" dirty="0">
                <a:solidFill>
                  <a:schemeClr val="tx1"/>
                </a:solidFill>
              </a:rPr>
              <a:t>Dans les notices </a:t>
            </a:r>
            <a:r>
              <a:rPr lang="fr-FR" sz="1800" u="sng" dirty="0" smtClean="0">
                <a:solidFill>
                  <a:schemeClr val="tx1"/>
                </a:solidFill>
              </a:rPr>
              <a:t>d’autorités :</a:t>
            </a:r>
          </a:p>
          <a:p>
            <a:pPr algn="just"/>
            <a:endParaRPr lang="fr-FR" sz="900" u="sng" dirty="0" smtClean="0">
              <a:solidFill>
                <a:schemeClr val="tx1"/>
              </a:solidFill>
            </a:endParaRPr>
          </a:p>
          <a:p>
            <a:pPr algn="just"/>
            <a:endParaRPr lang="fr-FR" sz="300" u="sng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Modifications </a:t>
            </a:r>
            <a:r>
              <a:rPr lang="fr-FR" sz="1800" dirty="0">
                <a:solidFill>
                  <a:schemeClr val="tx1"/>
                </a:solidFill>
              </a:rPr>
              <a:t>dans les notices d’autorités </a:t>
            </a:r>
            <a:r>
              <a:rPr lang="fr-FR" sz="1800" u="sng" dirty="0">
                <a:solidFill>
                  <a:schemeClr val="tx1"/>
                </a:solidFill>
              </a:rPr>
              <a:t>Sujet - nom commun</a:t>
            </a:r>
            <a:r>
              <a:rPr lang="fr-FR" sz="1800" dirty="0">
                <a:solidFill>
                  <a:schemeClr val="tx1"/>
                </a:solidFill>
              </a:rPr>
              <a:t> (Td</a:t>
            </a:r>
            <a:r>
              <a:rPr lang="fr-FR" sz="1800" dirty="0" smtClean="0">
                <a:solidFill>
                  <a:schemeClr val="tx1"/>
                </a:solidFill>
              </a:rPr>
              <a:t>) </a:t>
            </a:r>
            <a:r>
              <a:rPr lang="fr-FR" sz="1400" dirty="0">
                <a:solidFill>
                  <a:schemeClr val="tx1"/>
                </a:solidFill>
              </a:rPr>
              <a:t>[sauf </a:t>
            </a:r>
            <a:r>
              <a:rPr lang="fr-FR" sz="1400" dirty="0" smtClean="0">
                <a:solidFill>
                  <a:schemeClr val="tx1"/>
                </a:solidFill>
              </a:rPr>
              <a:t>subdivisions aux lieux]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  <a:endParaRPr lang="fr-FR" sz="1400" dirty="0">
              <a:solidFill>
                <a:schemeClr val="tx1"/>
              </a:solidFill>
            </a:endParaRPr>
          </a:p>
          <a:p>
            <a:pPr algn="just"/>
            <a:endParaRPr lang="fr-FR" sz="400" dirty="0">
              <a:solidFill>
                <a:schemeClr val="tx1"/>
              </a:solidFill>
            </a:endParaRPr>
          </a:p>
          <a:p>
            <a:pPr marL="625475" indent="-263525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Sous-zone </a:t>
            </a:r>
            <a:r>
              <a:rPr lang="fr-FR" sz="1800" b="1" dirty="0">
                <a:solidFill>
                  <a:schemeClr val="tx1"/>
                </a:solidFill>
              </a:rPr>
              <a:t>A/106 $c </a:t>
            </a:r>
            <a:r>
              <a:rPr lang="fr-FR" sz="1800" dirty="0">
                <a:solidFill>
                  <a:schemeClr val="tx1"/>
                </a:solidFill>
              </a:rPr>
              <a:t>(Ajout d’une subdivision </a:t>
            </a:r>
            <a:r>
              <a:rPr lang="fr-FR" sz="1800" dirty="0" smtClean="0">
                <a:solidFill>
                  <a:schemeClr val="tx1"/>
                </a:solidFill>
              </a:rPr>
              <a:t>géographique)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valeur 1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625475" indent="-263525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Zone </a:t>
            </a:r>
            <a:r>
              <a:rPr lang="fr-FR" sz="1800" b="1" dirty="0">
                <a:solidFill>
                  <a:schemeClr val="tx1"/>
                </a:solidFill>
              </a:rPr>
              <a:t>A/330</a:t>
            </a:r>
            <a:r>
              <a:rPr lang="fr-FR" sz="1800" dirty="0">
                <a:solidFill>
                  <a:schemeClr val="tx1"/>
                </a:solidFill>
              </a:rPr>
              <a:t> (Note sur le champ d’application) qui voit </a:t>
            </a:r>
            <a:r>
              <a:rPr lang="fr-FR" sz="1800" dirty="0" smtClean="0">
                <a:solidFill>
                  <a:schemeClr val="tx1"/>
                </a:solidFill>
              </a:rPr>
              <a:t>les mentions </a:t>
            </a:r>
            <a:r>
              <a:rPr lang="fr-FR" sz="1800" i="1" dirty="0">
                <a:solidFill>
                  <a:schemeClr val="tx1"/>
                </a:solidFill>
              </a:rPr>
              <a:t>[sans </a:t>
            </a:r>
            <a:r>
              <a:rPr lang="fr-FR" sz="1800" i="1" dirty="0" err="1">
                <a:solidFill>
                  <a:schemeClr val="tx1"/>
                </a:solidFill>
              </a:rPr>
              <a:t>subd</a:t>
            </a:r>
            <a:r>
              <a:rPr lang="fr-FR" sz="1800" i="1" dirty="0">
                <a:solidFill>
                  <a:schemeClr val="tx1"/>
                </a:solidFill>
              </a:rPr>
              <a:t>. géogr</a:t>
            </a:r>
            <a:r>
              <a:rPr lang="fr-FR" sz="1800" i="1" dirty="0" smtClean="0">
                <a:solidFill>
                  <a:schemeClr val="tx1"/>
                </a:solidFill>
              </a:rPr>
              <a:t>.] </a:t>
            </a:r>
            <a:r>
              <a:rPr lang="fr-FR" sz="1800" dirty="0">
                <a:solidFill>
                  <a:schemeClr val="tx1"/>
                </a:solidFill>
              </a:rPr>
              <a:t>ou</a:t>
            </a:r>
            <a:r>
              <a:rPr lang="fr-FR" sz="1800" i="1" dirty="0">
                <a:solidFill>
                  <a:schemeClr val="tx1"/>
                </a:solidFill>
              </a:rPr>
              <a:t> </a:t>
            </a:r>
            <a:r>
              <a:rPr lang="fr-FR" sz="1800" i="1" dirty="0" smtClean="0">
                <a:solidFill>
                  <a:schemeClr val="tx1"/>
                </a:solidFill>
              </a:rPr>
              <a:t>[+ </a:t>
            </a:r>
            <a:r>
              <a:rPr lang="fr-FR" sz="1800" i="1" dirty="0" err="1" smtClean="0">
                <a:solidFill>
                  <a:schemeClr val="tx1"/>
                </a:solidFill>
              </a:rPr>
              <a:t>subd</a:t>
            </a:r>
            <a:r>
              <a:rPr lang="fr-FR" sz="1800" i="1" dirty="0">
                <a:solidFill>
                  <a:schemeClr val="tx1"/>
                </a:solidFill>
              </a:rPr>
              <a:t>. géogr</a:t>
            </a:r>
            <a:r>
              <a:rPr lang="fr-FR" sz="1800" i="1" dirty="0" smtClean="0">
                <a:solidFill>
                  <a:schemeClr val="tx1"/>
                </a:solidFill>
              </a:rPr>
              <a:t>.] </a:t>
            </a:r>
            <a:r>
              <a:rPr lang="fr-FR" sz="1800" dirty="0" smtClean="0">
                <a:solidFill>
                  <a:schemeClr val="tx1"/>
                </a:solidFill>
              </a:rPr>
              <a:t>disparaître.</a:t>
            </a:r>
          </a:p>
          <a:p>
            <a:pPr algn="just"/>
            <a:endParaRPr lang="fr-FR" sz="9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Modifications dans les notices d’autorités </a:t>
            </a:r>
            <a:r>
              <a:rPr lang="fr-FR" sz="1800" u="sng" dirty="0">
                <a:solidFill>
                  <a:schemeClr val="tx1"/>
                </a:solidFill>
              </a:rPr>
              <a:t>Nom géographique</a:t>
            </a:r>
            <a:r>
              <a:rPr lang="fr-FR" sz="1800" dirty="0">
                <a:solidFill>
                  <a:schemeClr val="tx1"/>
                </a:solidFill>
              </a:rPr>
              <a:t> (Tg</a:t>
            </a:r>
            <a:r>
              <a:rPr lang="fr-FR" sz="1800" dirty="0" smtClean="0">
                <a:solidFill>
                  <a:schemeClr val="tx1"/>
                </a:solidFill>
              </a:rPr>
              <a:t>) </a:t>
            </a:r>
            <a:r>
              <a:rPr lang="fr-FR" sz="1400" dirty="0">
                <a:solidFill>
                  <a:schemeClr val="tx1"/>
                </a:solidFill>
              </a:rPr>
              <a:t>[sauf </a:t>
            </a:r>
            <a:r>
              <a:rPr lang="fr-FR" sz="1400" dirty="0" smtClean="0">
                <a:solidFill>
                  <a:schemeClr val="tx1"/>
                </a:solidFill>
              </a:rPr>
              <a:t>celles construites </a:t>
            </a:r>
            <a:r>
              <a:rPr lang="fr-FR" sz="1400" dirty="0">
                <a:solidFill>
                  <a:schemeClr val="tx1"/>
                </a:solidFill>
              </a:rPr>
              <a:t>avec subdivisions aux lieux] </a:t>
            </a:r>
            <a:r>
              <a:rPr lang="fr-FR" sz="1800" dirty="0">
                <a:solidFill>
                  <a:schemeClr val="tx1"/>
                </a:solidFill>
              </a:rPr>
              <a:t>:</a:t>
            </a:r>
          </a:p>
          <a:p>
            <a:pPr marL="625475" indent="-263525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Sous-zone </a:t>
            </a:r>
            <a:r>
              <a:rPr lang="fr-FR" sz="1800" b="1" dirty="0" smtClean="0">
                <a:solidFill>
                  <a:schemeClr val="tx1"/>
                </a:solidFill>
              </a:rPr>
              <a:t>A/106 $b</a:t>
            </a:r>
            <a:r>
              <a:rPr lang="fr-FR" sz="1800" dirty="0" smtClean="0">
                <a:solidFill>
                  <a:schemeClr val="tx1"/>
                </a:solidFill>
              </a:rPr>
              <a:t> (Type d’emploi en élément initial ou en subdivision) 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valeur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0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FF0000"/>
                </a:solidFill>
              </a:rPr>
              <a:t>Impact </a:t>
            </a:r>
            <a:r>
              <a:rPr lang="fr-FR" sz="2400" b="1" dirty="0">
                <a:solidFill>
                  <a:srgbClr val="FF0000"/>
                </a:solidFill>
              </a:rPr>
              <a:t>uniquement sur </a:t>
            </a:r>
            <a:r>
              <a:rPr lang="fr-FR" sz="2400" b="1" u="sng" dirty="0">
                <a:solidFill>
                  <a:srgbClr val="FF0000"/>
                </a:solidFill>
              </a:rPr>
              <a:t>le contenu</a:t>
            </a:r>
            <a:r>
              <a:rPr lang="fr-FR" sz="2400" b="1" dirty="0">
                <a:solidFill>
                  <a:srgbClr val="FF0000"/>
                </a:solidFill>
              </a:rPr>
              <a:t> des données</a:t>
            </a:r>
            <a:r>
              <a:rPr lang="fr-FR" sz="2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fr-FR" sz="900" dirty="0" smtClean="0">
              <a:solidFill>
                <a:srgbClr val="FF0000"/>
              </a:solidFill>
            </a:endParaRPr>
          </a:p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Les </a:t>
            </a:r>
            <a:r>
              <a:rPr lang="fr-FR" sz="1800" dirty="0">
                <a:solidFill>
                  <a:schemeClr val="tx1"/>
                </a:solidFill>
              </a:rPr>
              <a:t>mises à jour des notices d’autorité dans le </a:t>
            </a:r>
            <a:r>
              <a:rPr lang="fr-FR" sz="1800" dirty="0" err="1">
                <a:solidFill>
                  <a:schemeClr val="tx1"/>
                </a:solidFill>
              </a:rPr>
              <a:t>Sudoc</a:t>
            </a:r>
            <a:r>
              <a:rPr lang="fr-FR" sz="1800" dirty="0">
                <a:solidFill>
                  <a:schemeClr val="tx1"/>
                </a:solidFill>
              </a:rPr>
              <a:t> seront faites par chargement.</a:t>
            </a:r>
          </a:p>
          <a:p>
            <a:pPr algn="just"/>
            <a:endParaRPr lang="fr-FR" sz="900" i="1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i="1" dirty="0" smtClean="0">
                <a:solidFill>
                  <a:schemeClr val="tx1"/>
                </a:solidFill>
              </a:rPr>
              <a:t>A </a:t>
            </a:r>
            <a:r>
              <a:rPr lang="fr-FR" sz="1400" i="1" dirty="0">
                <a:solidFill>
                  <a:schemeClr val="tx1"/>
                </a:solidFill>
              </a:rPr>
              <a:t>noter : au 17 janvier 2019, la mise à jour des notices d’autorités n’est pas encore </a:t>
            </a:r>
            <a:r>
              <a:rPr lang="fr-FR" sz="1400" i="1" dirty="0" smtClean="0">
                <a:solidFill>
                  <a:schemeClr val="tx1"/>
                </a:solidFill>
              </a:rPr>
              <a:t>finalisée dans </a:t>
            </a:r>
            <a:r>
              <a:rPr lang="fr-FR" sz="1400" i="1" dirty="0">
                <a:solidFill>
                  <a:schemeClr val="tx1"/>
                </a:solidFill>
              </a:rPr>
              <a:t>le </a:t>
            </a:r>
            <a:r>
              <a:rPr lang="fr-FR" sz="1400" i="1" dirty="0" err="1">
                <a:solidFill>
                  <a:schemeClr val="tx1"/>
                </a:solidFill>
              </a:rPr>
              <a:t>Sudoc</a:t>
            </a:r>
            <a:r>
              <a:rPr lang="fr-FR" sz="1400" i="1" dirty="0">
                <a:solidFill>
                  <a:schemeClr val="tx1"/>
                </a:solidFill>
              </a:rPr>
              <a:t> ; mais les nouveaux principes de catalogage </a:t>
            </a:r>
            <a:r>
              <a:rPr lang="fr-FR" sz="1400" i="1" dirty="0" smtClean="0">
                <a:solidFill>
                  <a:schemeClr val="tx1"/>
                </a:solidFill>
              </a:rPr>
              <a:t>s'appliquent.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432556" y="197768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LA 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28800"/>
            <a:ext cx="1008112" cy="100811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79512" y="1196752"/>
            <a:ext cx="8713263" cy="830997"/>
            <a:chOff x="282648" y="1560241"/>
            <a:chExt cx="8713263" cy="830997"/>
          </a:xfrm>
        </p:grpSpPr>
        <p:sp>
          <p:nvSpPr>
            <p:cNvPr id="9" name="ZoneTexte 8"/>
            <p:cNvSpPr txBox="1"/>
            <p:nvPr/>
          </p:nvSpPr>
          <p:spPr>
            <a:xfrm>
              <a:off x="891911" y="1560241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Impacts de l’ouverture à la localisation géographique dans les données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704257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432556" y="197768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LA 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janvier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2816"/>
            <a:ext cx="1008112" cy="100811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3518" y="2348880"/>
            <a:ext cx="8676964" cy="3380112"/>
          </a:xfrm>
        </p:spPr>
        <p:txBody>
          <a:bodyPr>
            <a:noAutofit/>
          </a:bodyPr>
          <a:lstStyle/>
          <a:p>
            <a:pPr algn="just"/>
            <a:r>
              <a:rPr lang="fr-FR" u="sng" dirty="0">
                <a:solidFill>
                  <a:schemeClr val="tx1"/>
                </a:solidFill>
              </a:rPr>
              <a:t>Dans les notices bibliographiques :</a:t>
            </a:r>
          </a:p>
          <a:p>
            <a:pPr algn="just"/>
            <a:endParaRPr lang="fr-FR" u="sng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Des indexations « à l’ancienne » et des indexations répondant aux nouvelles pratiques </a:t>
            </a:r>
            <a:r>
              <a:rPr lang="fr-FR" dirty="0" smtClean="0">
                <a:solidFill>
                  <a:schemeClr val="tx1"/>
                </a:solidFill>
              </a:rPr>
              <a:t>coexistent.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L’ABES étudiera les possibilités de traitement rétrospectif dans le </a:t>
            </a:r>
            <a:r>
              <a:rPr lang="fr-FR" dirty="0" err="1">
                <a:solidFill>
                  <a:schemeClr val="tx1"/>
                </a:solidFill>
              </a:rPr>
              <a:t>Sudoc</a:t>
            </a:r>
            <a:r>
              <a:rPr lang="fr-FR" dirty="0">
                <a:solidFill>
                  <a:schemeClr val="tx1"/>
                </a:solidFill>
              </a:rPr>
              <a:t> selon la nature des changements induits par les évolutions.</a:t>
            </a:r>
          </a:p>
          <a:p>
            <a:pPr algn="just"/>
            <a:endParaRPr lang="fr-FR" sz="1900" b="1" dirty="0">
              <a:solidFill>
                <a:schemeClr val="tx1"/>
              </a:solidFill>
            </a:endParaRP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9512" y="1367802"/>
            <a:ext cx="8713263" cy="830997"/>
            <a:chOff x="282648" y="1731291"/>
            <a:chExt cx="8713263" cy="830997"/>
          </a:xfrm>
        </p:grpSpPr>
        <p:sp>
          <p:nvSpPr>
            <p:cNvPr id="9" name="ZoneTexte 8"/>
            <p:cNvSpPr txBox="1"/>
            <p:nvPr/>
          </p:nvSpPr>
          <p:spPr>
            <a:xfrm>
              <a:off x="891911" y="1731291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Impacts de l’ouverture à la localisation géographique dans les données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858602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1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772400" cy="17639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1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simplification DE l’indexation géographique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2ème étape : </a:t>
            </a:r>
            <a:r>
              <a:rPr lang="fr-FR" dirty="0" smtClean="0">
                <a:solidFill>
                  <a:srgbClr val="0070C0"/>
                </a:solidFill>
              </a:rPr>
              <a:t>MAI </a:t>
            </a:r>
            <a:r>
              <a:rPr lang="fr-FR" dirty="0">
                <a:solidFill>
                  <a:srgbClr val="0070C0"/>
                </a:solidFill>
              </a:rPr>
              <a:t>2019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1881389"/>
            <a:ext cx="8568952" cy="39958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arenBoth"/>
            </a:pPr>
            <a:r>
              <a:rPr lang="fr-FR" sz="3200" b="1" dirty="0">
                <a:solidFill>
                  <a:srgbClr val="FFC000"/>
                </a:solidFill>
              </a:rPr>
              <a:t>Disparition de la liste des subdivisions aux lieux</a:t>
            </a: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  <a:p>
            <a:pPr algn="just"/>
            <a:r>
              <a:rPr lang="fr-FR" sz="3200" b="1" dirty="0">
                <a:solidFill>
                  <a:srgbClr val="FFC000"/>
                </a:solidFill>
              </a:rPr>
              <a:t>(2) Retournement des autorités structurées sur le modèle “nom géographique -- subdivision aux lieux”</a:t>
            </a: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  <a:p>
            <a:pPr algn="ctr"/>
            <a:r>
              <a:rPr lang="fr-FR" sz="3200" b="1" dirty="0">
                <a:solidFill>
                  <a:srgbClr val="1E2B62"/>
                </a:solidFill>
              </a:rPr>
              <a:t>Ce</a:t>
            </a:r>
            <a:r>
              <a:rPr lang="fr-FR" sz="3200" b="1">
                <a:solidFill>
                  <a:srgbClr val="1E2B62"/>
                </a:solidFill>
              </a:rPr>
              <a:t> sont les seules règles qui changeront </a:t>
            </a:r>
            <a:r>
              <a:rPr lang="fr-FR" sz="3200" b="1" smtClean="0">
                <a:solidFill>
                  <a:srgbClr val="1E2B62"/>
                </a:solidFill>
              </a:rPr>
              <a:t>en </a:t>
            </a:r>
            <a:r>
              <a:rPr lang="fr-FR" sz="3200" b="1">
                <a:solidFill>
                  <a:srgbClr val="1E2B62"/>
                </a:solidFill>
              </a:rPr>
              <a:t>mai.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2348880"/>
            <a:ext cx="8568952" cy="29523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arenBoth"/>
            </a:pPr>
            <a:r>
              <a:rPr lang="fr-FR" sz="3200" b="1" dirty="0" smtClean="0">
                <a:solidFill>
                  <a:srgbClr val="FFC000"/>
                </a:solidFill>
              </a:rPr>
              <a:t>Disparition de la liste des </a:t>
            </a:r>
            <a:r>
              <a:rPr lang="fr-FR" sz="3200" b="1" dirty="0">
                <a:solidFill>
                  <a:srgbClr val="FFC000"/>
                </a:solidFill>
              </a:rPr>
              <a:t>subdivisions aux </a:t>
            </a:r>
            <a:r>
              <a:rPr lang="fr-FR" sz="3200" b="1" dirty="0" smtClean="0">
                <a:solidFill>
                  <a:srgbClr val="FFC000"/>
                </a:solidFill>
              </a:rPr>
              <a:t>lieux</a:t>
            </a: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  <a:p>
            <a:pPr algn="just"/>
            <a:r>
              <a:rPr lang="fr-FR" sz="1400" i="1" dirty="0">
                <a:solidFill>
                  <a:schemeClr val="tx1"/>
                </a:solidFill>
              </a:rPr>
              <a:t>(2) Retournement des autorités </a:t>
            </a:r>
            <a:r>
              <a:rPr lang="fr-FR" sz="1400" i="1" dirty="0" smtClean="0">
                <a:solidFill>
                  <a:schemeClr val="tx1"/>
                </a:solidFill>
              </a:rPr>
              <a:t>structurées </a:t>
            </a:r>
            <a:r>
              <a:rPr lang="fr-FR" sz="1400" i="1" dirty="0">
                <a:solidFill>
                  <a:schemeClr val="tx1"/>
                </a:solidFill>
              </a:rPr>
              <a:t>sur le modèle “nom géographique </a:t>
            </a:r>
            <a:r>
              <a:rPr lang="fr-FR" sz="1400" i="1" dirty="0" smtClean="0">
                <a:solidFill>
                  <a:schemeClr val="tx1"/>
                </a:solidFill>
              </a:rPr>
              <a:t>-- </a:t>
            </a:r>
            <a:r>
              <a:rPr lang="fr-FR" sz="1400" i="1" dirty="0">
                <a:solidFill>
                  <a:schemeClr val="tx1"/>
                </a:solidFill>
              </a:rPr>
              <a:t>subdivision aux lieux</a:t>
            </a:r>
            <a:r>
              <a:rPr lang="fr-FR" sz="1400" i="1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99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556" y="1124744"/>
            <a:ext cx="7992888" cy="5472607"/>
          </a:xfrm>
        </p:spPr>
        <p:txBody>
          <a:bodyPr>
            <a:normAutofit/>
          </a:bodyPr>
          <a:lstStyle/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532440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/>
              <a:t>AVANT MAI 2019, il existe une liste particulière </a:t>
            </a:r>
            <a:r>
              <a:rPr lang="fr-FR" sz="2400" dirty="0"/>
              <a:t>de noms communs qui </a:t>
            </a:r>
            <a:r>
              <a:rPr lang="fr-FR" sz="2400" dirty="0" smtClean="0"/>
              <a:t>peuvent s’employer en </a:t>
            </a:r>
            <a:r>
              <a:rPr lang="fr-FR" sz="2400" b="1" dirty="0" smtClean="0"/>
              <a:t>subdivision </a:t>
            </a:r>
            <a:r>
              <a:rPr lang="fr-FR" sz="2400" b="1" dirty="0"/>
              <a:t>aux </a:t>
            </a:r>
            <a:r>
              <a:rPr lang="fr-FR" sz="2400" b="1" dirty="0" smtClean="0"/>
              <a:t>lieux.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b="1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b="1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>
                <a:sym typeface="Wingdings" panose="05000000000000000000" pitchFamily="2" charset="2"/>
              </a:rPr>
              <a:t> </a:t>
            </a:r>
            <a:r>
              <a:rPr lang="fr-FR" sz="2400" b="1" u="sng" dirty="0"/>
              <a:t>A PARTIR DE MAI 2019</a:t>
            </a:r>
            <a:r>
              <a:rPr lang="fr-FR" sz="2400" b="1" dirty="0"/>
              <a:t>, </a:t>
            </a:r>
            <a:r>
              <a:rPr lang="fr-FR" sz="2400" b="1" dirty="0" smtClean="0"/>
              <a:t>les noms communs de cette liste ne seront plus employés en subdivision aux lieux. Ils pourront être :</a:t>
            </a:r>
            <a:endParaRPr lang="fr-FR" sz="2400" b="1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utilisés </a:t>
            </a:r>
            <a:r>
              <a:rPr lang="fr-FR" sz="2400" b="1" dirty="0"/>
              <a:t>comme </a:t>
            </a:r>
            <a:r>
              <a:rPr lang="fr-FR" sz="2400" b="1" dirty="0" smtClean="0"/>
              <a:t>élément initial (B/606 $a</a:t>
            </a:r>
            <a:r>
              <a:rPr lang="fr-FR" sz="2400" b="1" dirty="0"/>
              <a:t>) d’une indexation “sujet - nom commun”,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/>
              <a:t>suivis </a:t>
            </a:r>
            <a:r>
              <a:rPr lang="fr-FR" sz="2400" b="1" dirty="0"/>
              <a:t>d’une subdivision </a:t>
            </a:r>
            <a:r>
              <a:rPr lang="fr-FR" sz="2400" b="1" dirty="0" smtClean="0"/>
              <a:t>géographique (B/6XX $y) comme tout Sujet - nom commun </a:t>
            </a:r>
            <a:r>
              <a:rPr lang="fr-FR" sz="2000" i="1" dirty="0" smtClean="0"/>
              <a:t>[Levée de l’exception du mois de janvier 2019]</a:t>
            </a:r>
            <a:endParaRPr lang="fr-FR" sz="2000" i="1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156" r="74412"/>
          <a:stretch/>
        </p:blipFill>
        <p:spPr>
          <a:xfrm>
            <a:off x="163666" y="1556792"/>
            <a:ext cx="489595" cy="10746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156" r="50000"/>
          <a:stretch/>
        </p:blipFill>
        <p:spPr>
          <a:xfrm>
            <a:off x="86971" y="4154587"/>
            <a:ext cx="522402" cy="1146621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54348" y="183954"/>
            <a:ext cx="8889652" cy="579930"/>
            <a:chOff x="298196" y="1853437"/>
            <a:chExt cx="8697715" cy="579930"/>
          </a:xfrm>
        </p:grpSpPr>
        <p:sp>
          <p:nvSpPr>
            <p:cNvPr id="13" name="ZoneTexte 12"/>
            <p:cNvSpPr txBox="1"/>
            <p:nvPr/>
          </p:nvSpPr>
          <p:spPr>
            <a:xfrm>
              <a:off x="891911" y="1987091"/>
              <a:ext cx="8104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300" b="1" dirty="0" smtClean="0">
                  <a:solidFill>
                    <a:schemeClr val="accent6">
                      <a:lumMod val="75000"/>
                    </a:schemeClr>
                  </a:solidFill>
                </a:rPr>
                <a:t>(1) Disparition de la liste des subdivisions aux lieux</a:t>
              </a:r>
              <a:endParaRPr lang="fr-FR" sz="23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98196" y="1853437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2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3491880" y="1166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</a:t>
            </a:r>
            <a:endParaRPr lang="fr-FR" sz="3600" b="1" dirty="0"/>
          </a:p>
        </p:txBody>
      </p:sp>
      <p:grpSp>
        <p:nvGrpSpPr>
          <p:cNvPr id="3" name="Groupe 3"/>
          <p:cNvGrpSpPr/>
          <p:nvPr/>
        </p:nvGrpSpPr>
        <p:grpSpPr>
          <a:xfrm>
            <a:off x="107504" y="1556792"/>
            <a:ext cx="9487937" cy="3456384"/>
            <a:chOff x="107504" y="476672"/>
            <a:chExt cx="9487937" cy="2880320"/>
          </a:xfrm>
        </p:grpSpPr>
        <p:sp>
          <p:nvSpPr>
            <p:cNvPr id="14" name="ZoneTexte 4"/>
            <p:cNvSpPr txBox="1"/>
            <p:nvPr/>
          </p:nvSpPr>
          <p:spPr>
            <a:xfrm>
              <a:off x="827583" y="498244"/>
              <a:ext cx="343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AVANT MAI 2019</a:t>
              </a:r>
            </a:p>
          </p:txBody>
        </p:sp>
        <p:sp>
          <p:nvSpPr>
            <p:cNvPr id="15" name="ZoneTexte 5"/>
            <p:cNvSpPr txBox="1"/>
            <p:nvPr/>
          </p:nvSpPr>
          <p:spPr>
            <a:xfrm>
              <a:off x="6156176" y="476672"/>
              <a:ext cx="343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APRES MAI 2019</a:t>
              </a:r>
            </a:p>
          </p:txBody>
        </p:sp>
        <p:sp>
          <p:nvSpPr>
            <p:cNvPr id="22" name="Rectangle à coins arrondis 6"/>
            <p:cNvSpPr/>
            <p:nvPr/>
          </p:nvSpPr>
          <p:spPr>
            <a:xfrm>
              <a:off x="107504" y="834138"/>
              <a:ext cx="8928992" cy="25228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63"/>
            <p:cNvSpPr txBox="1"/>
            <p:nvPr/>
          </p:nvSpPr>
          <p:spPr>
            <a:xfrm>
              <a:off x="375701" y="921494"/>
              <a:ext cx="362023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i="1" dirty="0" smtClean="0"/>
                <a:t>Opinion publique suisse</a:t>
              </a:r>
              <a:r>
                <a:rPr lang="fr-FR" dirty="0" smtClean="0"/>
                <a:t> est une subdivision aux lieux et n’admet </a:t>
              </a:r>
              <a:r>
                <a:rPr lang="fr-FR" dirty="0"/>
                <a:t>pas de subdivision géographique</a:t>
              </a:r>
            </a:p>
          </p:txBody>
        </p:sp>
        <p:sp>
          <p:nvSpPr>
            <p:cNvPr id="40" name="ZoneTexte 61"/>
            <p:cNvSpPr txBox="1"/>
            <p:nvPr/>
          </p:nvSpPr>
          <p:spPr>
            <a:xfrm>
              <a:off x="5436097" y="776705"/>
              <a:ext cx="3410604" cy="116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1700" i="1" dirty="0"/>
                <a:t>Opinion publique </a:t>
              </a:r>
              <a:r>
                <a:rPr lang="fr-FR" sz="1700" i="1" dirty="0" smtClean="0"/>
                <a:t>suisse </a:t>
              </a:r>
              <a:r>
                <a:rPr lang="fr-FR" sz="1700" dirty="0"/>
                <a:t>ne sera plus une </a:t>
              </a:r>
              <a:r>
                <a:rPr lang="fr-FR" sz="1700" dirty="0" smtClean="0"/>
                <a:t>subdivision, pourra être utilisée en tête de vedette </a:t>
              </a:r>
              <a:r>
                <a:rPr lang="fr-FR" sz="1700" dirty="0" smtClean="0"/>
                <a:t>et </a:t>
              </a:r>
              <a:r>
                <a:rPr lang="fr-FR" sz="1700" dirty="0"/>
                <a:t>admettra désormais une subdivision </a:t>
              </a:r>
              <a:r>
                <a:rPr lang="fr-FR" sz="1700" dirty="0" smtClean="0"/>
                <a:t>géographique</a:t>
              </a:r>
              <a:endParaRPr lang="fr-FR" sz="1700" dirty="0"/>
            </a:p>
          </p:txBody>
        </p:sp>
        <p:grpSp>
          <p:nvGrpSpPr>
            <p:cNvPr id="2" name="Groupe 9"/>
            <p:cNvGrpSpPr/>
            <p:nvPr/>
          </p:nvGrpSpPr>
          <p:grpSpPr>
            <a:xfrm>
              <a:off x="461659" y="1531947"/>
              <a:ext cx="8358813" cy="1753037"/>
              <a:chOff x="461659" y="1531947"/>
              <a:chExt cx="8358813" cy="1753037"/>
            </a:xfrm>
          </p:grpSpPr>
          <p:pic>
            <p:nvPicPr>
              <p:cNvPr id="41" name="Picture 2" descr="L'Allemagne vue par les Suisses allemands  De JÃ¼rg Altwegg et Roger de Weck - PPU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961" y="1531947"/>
                <a:ext cx="1368152" cy="1689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ZoneTexte 65"/>
              <p:cNvSpPr txBox="1"/>
              <p:nvPr/>
            </p:nvSpPr>
            <p:spPr>
              <a:xfrm>
                <a:off x="461659" y="1898929"/>
                <a:ext cx="3301061" cy="646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/>
                  <a:t>A/250 ‎$</a:t>
                </a:r>
                <a:r>
                  <a:rPr lang="fr-FR" dirty="0" err="1"/>
                  <a:t>aOpinion</a:t>
                </a:r>
                <a:r>
                  <a:rPr lang="fr-FR" dirty="0"/>
                  <a:t> publique suisse</a:t>
                </a:r>
              </a:p>
              <a:p>
                <a:r>
                  <a:rPr lang="fr-FR" dirty="0"/>
                  <a:t>A/106 $a2 </a:t>
                </a:r>
                <a:r>
                  <a:rPr lang="fr-FR" b="1" dirty="0"/>
                  <a:t>$b2</a:t>
                </a:r>
                <a:r>
                  <a:rPr lang="fr-FR" dirty="0"/>
                  <a:t> </a:t>
                </a:r>
                <a:r>
                  <a:rPr lang="fr-FR" b="1" dirty="0"/>
                  <a:t>$c0</a:t>
                </a:r>
              </a:p>
            </p:txBody>
          </p:sp>
          <p:sp>
            <p:nvSpPr>
              <p:cNvPr id="43" name="ZoneTexte 67"/>
              <p:cNvSpPr txBox="1"/>
              <p:nvPr/>
            </p:nvSpPr>
            <p:spPr>
              <a:xfrm>
                <a:off x="5526909" y="1918573"/>
                <a:ext cx="3293563" cy="646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/>
                  <a:t>A/250 ‎$</a:t>
                </a:r>
                <a:r>
                  <a:rPr lang="fr-FR" dirty="0" err="1"/>
                  <a:t>aOpinion</a:t>
                </a:r>
                <a:r>
                  <a:rPr lang="fr-FR" dirty="0"/>
                  <a:t> publique suisse</a:t>
                </a:r>
              </a:p>
              <a:p>
                <a:r>
                  <a:rPr lang="fr-FR" dirty="0"/>
                  <a:t>A/106 $a2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$b1 $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c1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ZoneTexte 64"/>
              <p:cNvSpPr txBox="1"/>
              <p:nvPr/>
            </p:nvSpPr>
            <p:spPr>
              <a:xfrm>
                <a:off x="478851" y="2638653"/>
                <a:ext cx="3301061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1" dirty="0" smtClean="0"/>
                  <a:t>B/607 </a:t>
                </a:r>
                <a:r>
                  <a:rPr lang="fr-FR" b="1" dirty="0"/>
                  <a:t>$</a:t>
                </a:r>
                <a:r>
                  <a:rPr lang="fr-FR" b="1" dirty="0" err="1" smtClean="0"/>
                  <a:t>aAllemagne</a:t>
                </a:r>
                <a:r>
                  <a:rPr lang="fr-FR" b="1" dirty="0" smtClean="0">
                    <a:hlinkClick r:id="rId4"/>
                  </a:rPr>
                  <a:t>‎</a:t>
                </a:r>
                <a:r>
                  <a:rPr lang="fr-FR" b="1" dirty="0" smtClean="0"/>
                  <a:t> $</a:t>
                </a:r>
                <a:r>
                  <a:rPr lang="fr-FR" b="1" dirty="0" err="1" smtClean="0"/>
                  <a:t>xOpinion</a:t>
                </a:r>
                <a:r>
                  <a:rPr lang="fr-FR" b="1" dirty="0" smtClean="0"/>
                  <a:t> publique suisse</a:t>
                </a:r>
                <a:endParaRPr lang="fr-FR" b="1" dirty="0"/>
              </a:p>
            </p:txBody>
          </p:sp>
          <p:sp>
            <p:nvSpPr>
              <p:cNvPr id="45" name="ZoneTexte 62"/>
              <p:cNvSpPr txBox="1"/>
              <p:nvPr/>
            </p:nvSpPr>
            <p:spPr>
              <a:xfrm>
                <a:off x="5508104" y="2636912"/>
                <a:ext cx="3312368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B/606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aOpinion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publique 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suisse $</a:t>
                </a:r>
                <a:r>
                  <a:rPr lang="fr-FR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yAllemagne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" name="Flèche droite 17"/>
              <p:cNvSpPr/>
              <p:nvPr/>
            </p:nvSpPr>
            <p:spPr>
              <a:xfrm>
                <a:off x="3780059" y="2771974"/>
                <a:ext cx="1728045" cy="28443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17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1700808"/>
            <a:ext cx="8568952" cy="374441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b="1" dirty="0" smtClean="0">
              <a:solidFill>
                <a:srgbClr val="FFC800"/>
              </a:solidFill>
            </a:endParaRPr>
          </a:p>
          <a:p>
            <a:pPr marL="342900" indent="-342900" algn="just">
              <a:buAutoNum type="arabicParenBoth"/>
            </a:pPr>
            <a:r>
              <a:rPr lang="fr-FR" sz="1400" i="1" dirty="0" smtClean="0">
                <a:solidFill>
                  <a:schemeClr val="tx1"/>
                </a:solidFill>
              </a:rPr>
              <a:t>Disparition de la liste </a:t>
            </a:r>
            <a:r>
              <a:rPr lang="fr-FR" sz="1400" i="1" dirty="0">
                <a:solidFill>
                  <a:schemeClr val="tx1"/>
                </a:solidFill>
              </a:rPr>
              <a:t>des subdivisions aux </a:t>
            </a:r>
            <a:r>
              <a:rPr lang="fr-FR" sz="1400" i="1" dirty="0" smtClean="0">
                <a:solidFill>
                  <a:schemeClr val="tx1"/>
                </a:solidFill>
              </a:rPr>
              <a:t>lieux</a:t>
            </a:r>
            <a:endParaRPr lang="fr-FR" sz="1400" i="1" dirty="0">
              <a:solidFill>
                <a:schemeClr val="tx1"/>
              </a:solidFill>
            </a:endParaRP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  <a:p>
            <a:pPr algn="just"/>
            <a:r>
              <a:rPr lang="fr-FR" sz="3200" b="1" dirty="0">
                <a:solidFill>
                  <a:srgbClr val="FFC800"/>
                </a:solidFill>
              </a:rPr>
              <a:t>(2)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3200" b="1" dirty="0">
                <a:solidFill>
                  <a:srgbClr val="FFC000"/>
                </a:solidFill>
              </a:rPr>
              <a:t>Retournement des autorités </a:t>
            </a:r>
            <a:r>
              <a:rPr lang="fr-FR" sz="3200" b="1" dirty="0" smtClean="0">
                <a:solidFill>
                  <a:srgbClr val="FFC000"/>
                </a:solidFill>
              </a:rPr>
              <a:t>structurées </a:t>
            </a:r>
            <a:r>
              <a:rPr lang="fr-FR" sz="3200" b="1" dirty="0">
                <a:solidFill>
                  <a:srgbClr val="FFC000"/>
                </a:solidFill>
              </a:rPr>
              <a:t>sur le modèle “nom géographique </a:t>
            </a:r>
            <a:r>
              <a:rPr lang="fr-FR" sz="3200" b="1" dirty="0" smtClean="0">
                <a:solidFill>
                  <a:srgbClr val="FFC000"/>
                </a:solidFill>
              </a:rPr>
              <a:t>-- </a:t>
            </a:r>
            <a:r>
              <a:rPr lang="fr-FR" sz="3200" b="1" dirty="0">
                <a:solidFill>
                  <a:srgbClr val="FFC000"/>
                </a:solidFill>
              </a:rPr>
              <a:t>subdivision aux lieux</a:t>
            </a:r>
            <a:r>
              <a:rPr lang="fr-FR" sz="3200" b="1" dirty="0" smtClean="0">
                <a:solidFill>
                  <a:srgbClr val="FFC000"/>
                </a:solidFill>
              </a:rPr>
              <a:t>”</a:t>
            </a:r>
            <a:endParaRPr lang="fr-FR" sz="3200" b="1" dirty="0">
              <a:solidFill>
                <a:srgbClr val="FFC000"/>
              </a:solidFill>
            </a:endParaRPr>
          </a:p>
          <a:p>
            <a:pPr marL="514350" indent="-514350" algn="just">
              <a:buAutoNum type="arabicParenBoth"/>
            </a:pP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89240"/>
            <a:ext cx="1449560" cy="11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3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556" y="1124744"/>
            <a:ext cx="7992888" cy="5472607"/>
          </a:xfrm>
        </p:spPr>
        <p:txBody>
          <a:bodyPr>
            <a:normAutofit/>
          </a:bodyPr>
          <a:lstStyle/>
          <a:p>
            <a:pPr algn="just"/>
            <a:endParaRPr lang="fr-FR" sz="3200" dirty="0" smtClean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77936" y="1772816"/>
            <a:ext cx="833805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/>
              <a:t>AVANT MAI 2019, de nombreuses autorités ont leur point d’accès autorisé construit sur le modèle « nom géographique -- nom commun faisant partie de la liste des subdivisions aux lieux ».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fr-FR" sz="2400" dirty="0"/>
          </a:p>
          <a:p>
            <a:pPr algn="just">
              <a:lnSpc>
                <a:spcPct val="107000"/>
              </a:lnSpc>
            </a:pPr>
            <a:r>
              <a:rPr lang="fr-FR" sz="2400" b="1" u="sng" dirty="0" smtClean="0">
                <a:sym typeface="Wingdings" panose="05000000000000000000" pitchFamily="2" charset="2"/>
              </a:rPr>
              <a:t> </a:t>
            </a:r>
            <a:r>
              <a:rPr lang="fr-FR" sz="2400" b="1" u="sng" dirty="0" smtClean="0"/>
              <a:t>A </a:t>
            </a:r>
            <a:r>
              <a:rPr lang="fr-FR" sz="2400" b="1" u="sng" dirty="0"/>
              <a:t>PARTIR DE MAI 2019</a:t>
            </a:r>
            <a:r>
              <a:rPr lang="fr-FR" sz="2400" b="1" dirty="0"/>
              <a:t>, </a:t>
            </a:r>
            <a:r>
              <a:rPr lang="fr-FR" sz="2400" b="1" dirty="0" smtClean="0"/>
              <a:t>et conséquence directe de la disparition de la liste des subdivisions aux lieux : le point d’accès autorisé de </a:t>
            </a:r>
            <a:r>
              <a:rPr lang="fr-FR" sz="2400" b="1" dirty="0"/>
              <a:t>c</a:t>
            </a:r>
            <a:r>
              <a:rPr lang="fr-FR" sz="2400" b="1" dirty="0" smtClean="0"/>
              <a:t>es autorités est systématiquement inversé pour </a:t>
            </a:r>
            <a:r>
              <a:rPr lang="fr-FR" sz="2400" b="1" dirty="0"/>
              <a:t>commencer par le nom commun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8156" r="74412"/>
          <a:stretch/>
        </p:blipFill>
        <p:spPr>
          <a:xfrm>
            <a:off x="188341" y="1832189"/>
            <a:ext cx="489595" cy="10746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8156" r="50000"/>
          <a:stretch/>
        </p:blipFill>
        <p:spPr>
          <a:xfrm>
            <a:off x="155534" y="3886494"/>
            <a:ext cx="522402" cy="1146621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55534" y="137273"/>
            <a:ext cx="8697715" cy="830997"/>
            <a:chOff x="298196" y="1731291"/>
            <a:chExt cx="8697715" cy="830997"/>
          </a:xfrm>
        </p:grpSpPr>
        <p:sp>
          <p:nvSpPr>
            <p:cNvPr id="13" name="ZoneTexte 12"/>
            <p:cNvSpPr txBox="1"/>
            <p:nvPr/>
          </p:nvSpPr>
          <p:spPr>
            <a:xfrm>
              <a:off x="891911" y="1731291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(2)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Retournement des autorités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structurées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sur le modèle “nom géographique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-- </a:t>
              </a:r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</a:rPr>
                <a:t>subdivision aux lieux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”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98196" y="1853437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2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107504" y="1124744"/>
            <a:ext cx="8928992" cy="4592862"/>
            <a:chOff x="73957" y="3850540"/>
            <a:chExt cx="8928992" cy="2634382"/>
          </a:xfrm>
        </p:grpSpPr>
        <p:sp>
          <p:nvSpPr>
            <p:cNvPr id="6" name="ZoneTexte 5"/>
            <p:cNvSpPr txBox="1"/>
            <p:nvPr/>
          </p:nvSpPr>
          <p:spPr>
            <a:xfrm>
              <a:off x="367270" y="4205395"/>
              <a:ext cx="3595120" cy="8561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France -- Politique et gouvernement -- 2017-....</a:t>
              </a:r>
            </a:p>
            <a:p>
              <a:r>
                <a:rPr lang="fr-FR" dirty="0" err="1" smtClean="0"/>
                <a:t>ppn</a:t>
              </a:r>
              <a:r>
                <a:rPr lang="fr-FR" dirty="0" smtClean="0"/>
                <a:t> </a:t>
              </a:r>
              <a:r>
                <a:rPr lang="fr-FR" dirty="0"/>
                <a:t>204299527</a:t>
              </a:r>
              <a:endParaRPr lang="fr-FR" dirty="0" smtClean="0"/>
            </a:p>
            <a:p>
              <a:r>
                <a:rPr lang="fr-FR" dirty="0" smtClean="0"/>
                <a:t>A/215 $</a:t>
              </a:r>
              <a:r>
                <a:rPr lang="fr-FR" dirty="0" err="1" smtClean="0"/>
                <a:t>aFrance</a:t>
              </a:r>
              <a:r>
                <a:rPr lang="fr-FR" dirty="0" smtClean="0"/>
                <a:t> $</a:t>
              </a:r>
              <a:r>
                <a:rPr lang="fr-FR" dirty="0" err="1" smtClean="0"/>
                <a:t>xPolitique</a:t>
              </a:r>
              <a:r>
                <a:rPr lang="fr-FR" dirty="0" smtClean="0"/>
                <a:t> et gouvernement $z2017-....</a:t>
              </a:r>
            </a:p>
            <a:p>
              <a:endParaRPr lang="fr-FR" sz="1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26747" y="4205395"/>
              <a:ext cx="3553512" cy="85619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Politique et gouvernement -- France -- 2017-....</a:t>
              </a:r>
            </a:p>
            <a:p>
              <a:r>
                <a:rPr lang="fr-FR" dirty="0" err="1" smtClean="0"/>
                <a:t>ppn</a:t>
              </a:r>
              <a:r>
                <a:rPr lang="fr-FR" dirty="0" smtClean="0"/>
                <a:t> </a:t>
              </a:r>
              <a:r>
                <a:rPr lang="fr-FR" dirty="0"/>
                <a:t>204299527</a:t>
              </a:r>
            </a:p>
            <a:p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A/250 $</a:t>
              </a:r>
              <a:r>
                <a:rPr lang="fr-FR" dirty="0" err="1" smtClean="0">
                  <a:solidFill>
                    <a:schemeClr val="accent6">
                      <a:lumMod val="75000"/>
                    </a:schemeClr>
                  </a:solidFill>
                </a:rPr>
                <a:t>aPolitique</a:t>
              </a:r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 et gouvernement $</a:t>
              </a:r>
              <a:r>
                <a:rPr lang="fr-FR" dirty="0" err="1" smtClean="0">
                  <a:solidFill>
                    <a:schemeClr val="accent6">
                      <a:lumMod val="75000"/>
                    </a:schemeClr>
                  </a:solidFill>
                </a:rPr>
                <a:t>yFrance</a:t>
              </a:r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 $z2017-....</a:t>
              </a:r>
            </a:p>
            <a:p>
              <a:endParaRPr lang="fr-FR" sz="100" dirty="0">
                <a:solidFill>
                  <a:srgbClr val="FFC000"/>
                </a:solidFill>
              </a:endParaRPr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73957" y="3850540"/>
              <a:ext cx="8928992" cy="263438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918738" y="80523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12160" y="82088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APRES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252536" y="255936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IMPACTS DU RETOURNEMENT DANS LES NOTICES D’AUTORITE</a:t>
            </a:r>
            <a:endParaRPr lang="fr-FR" sz="28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95536" y="3308791"/>
            <a:ext cx="36067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 smtClean="0"/>
              <a:t>Amérique Centrale -- Antiquités</a:t>
            </a:r>
            <a:endParaRPr lang="fr-FR" dirty="0"/>
          </a:p>
          <a:p>
            <a:r>
              <a:rPr lang="fr-FR" b="0" dirty="0" err="1"/>
              <a:t>ppn</a:t>
            </a:r>
            <a:r>
              <a:rPr lang="fr-FR" b="0" dirty="0"/>
              <a:t> 027853985</a:t>
            </a:r>
          </a:p>
          <a:p>
            <a:r>
              <a:rPr lang="fr-FR" b="0" dirty="0" smtClean="0"/>
              <a:t>A/215</a:t>
            </a:r>
            <a:r>
              <a:rPr lang="fr-FR" dirty="0" smtClean="0"/>
              <a:t> </a:t>
            </a:r>
            <a:r>
              <a:rPr lang="fr-FR" b="0" dirty="0" smtClean="0"/>
              <a:t>$</a:t>
            </a:r>
            <a:r>
              <a:rPr lang="fr-FR" b="0" dirty="0" err="1" smtClean="0"/>
              <a:t>aAmérique</a:t>
            </a:r>
            <a:r>
              <a:rPr lang="fr-FR" b="0" dirty="0" smtClean="0"/>
              <a:t> Centrale $</a:t>
            </a:r>
            <a:r>
              <a:rPr lang="fr-FR" b="0" dirty="0" err="1" smtClean="0"/>
              <a:t>xAntiquités</a:t>
            </a:r>
            <a:endParaRPr lang="fr-FR" b="0" dirty="0"/>
          </a:p>
        </p:txBody>
      </p:sp>
      <p:sp>
        <p:nvSpPr>
          <p:cNvPr id="32" name="ZoneTexte 31"/>
          <p:cNvSpPr txBox="1"/>
          <p:nvPr/>
        </p:nvSpPr>
        <p:spPr>
          <a:xfrm>
            <a:off x="389215" y="4593902"/>
            <a:ext cx="36067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/>
            </a:lvl1pPr>
          </a:lstStyle>
          <a:p>
            <a:r>
              <a:rPr lang="fr-FR" dirty="0"/>
              <a:t>Rome -- Religion</a:t>
            </a:r>
          </a:p>
          <a:p>
            <a:r>
              <a:rPr lang="fr-FR" b="0" dirty="0" err="1" smtClean="0"/>
              <a:t>ppn</a:t>
            </a:r>
            <a:r>
              <a:rPr lang="fr-FR" b="0" dirty="0" smtClean="0"/>
              <a:t> </a:t>
            </a:r>
            <a:r>
              <a:rPr lang="fr-FR" b="0" dirty="0"/>
              <a:t>150911785 </a:t>
            </a:r>
            <a:endParaRPr lang="fr-FR" b="0" dirty="0" smtClean="0"/>
          </a:p>
          <a:p>
            <a:r>
              <a:rPr lang="fr-FR" b="0" dirty="0" smtClean="0"/>
              <a:t>A/215 </a:t>
            </a:r>
            <a:r>
              <a:rPr lang="fr-FR" b="0" dirty="0"/>
              <a:t>$</a:t>
            </a:r>
            <a:r>
              <a:rPr lang="fr-FR" b="0" dirty="0" err="1"/>
              <a:t>aRome</a:t>
            </a:r>
            <a:r>
              <a:rPr lang="fr-FR" b="0" dirty="0"/>
              <a:t> $</a:t>
            </a:r>
            <a:r>
              <a:rPr lang="fr-FR" b="0" dirty="0" err="1"/>
              <a:t>xReligion</a:t>
            </a:r>
            <a:endParaRPr lang="fr-FR" b="0" dirty="0"/>
          </a:p>
        </p:txBody>
      </p:sp>
      <p:sp>
        <p:nvSpPr>
          <p:cNvPr id="35" name="ZoneTexte 34"/>
          <p:cNvSpPr txBox="1"/>
          <p:nvPr/>
        </p:nvSpPr>
        <p:spPr>
          <a:xfrm>
            <a:off x="5160294" y="3308791"/>
            <a:ext cx="3553511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Antiquités -- Amérique Centrale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0" dirty="0" err="1">
                <a:solidFill>
                  <a:schemeClr val="tx1"/>
                </a:solidFill>
              </a:rPr>
              <a:t>ppn</a:t>
            </a:r>
            <a:r>
              <a:rPr lang="fr-FR" b="0" dirty="0">
                <a:solidFill>
                  <a:schemeClr val="tx1"/>
                </a:solidFill>
              </a:rPr>
              <a:t> 027853985</a:t>
            </a:r>
          </a:p>
          <a:p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A/250 $</a:t>
            </a:r>
            <a:r>
              <a:rPr lang="fr-FR" b="0" dirty="0" err="1" smtClean="0">
                <a:solidFill>
                  <a:schemeClr val="accent6">
                    <a:lumMod val="75000"/>
                  </a:schemeClr>
                </a:solidFill>
              </a:rPr>
              <a:t>aAntiquités</a:t>
            </a:r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 $</a:t>
            </a:r>
            <a:r>
              <a:rPr lang="fr-FR" b="0" dirty="0" err="1" smtClean="0">
                <a:solidFill>
                  <a:schemeClr val="accent6">
                    <a:lumMod val="75000"/>
                  </a:schemeClr>
                </a:solidFill>
              </a:rPr>
              <a:t>yAmérique</a:t>
            </a:r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 Centrale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160293" y="4597697"/>
            <a:ext cx="355351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Religion -- Rome</a:t>
            </a:r>
          </a:p>
          <a:p>
            <a:r>
              <a:rPr lang="fr-FR" b="0" dirty="0" err="1">
                <a:solidFill>
                  <a:schemeClr val="tx1"/>
                </a:solidFill>
              </a:rPr>
              <a:t>ppn</a:t>
            </a:r>
            <a:r>
              <a:rPr lang="fr-FR" b="0" dirty="0">
                <a:solidFill>
                  <a:schemeClr val="tx1"/>
                </a:solidFill>
              </a:rPr>
              <a:t> 150911785 </a:t>
            </a:r>
          </a:p>
          <a:p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A/250 </a:t>
            </a:r>
            <a:r>
              <a:rPr lang="fr-FR" b="0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fr-FR" b="0" dirty="0" err="1">
                <a:solidFill>
                  <a:schemeClr val="accent6">
                    <a:lumMod val="75000"/>
                  </a:schemeClr>
                </a:solidFill>
              </a:rPr>
              <a:t>aReligion</a:t>
            </a:r>
            <a:r>
              <a:rPr lang="fr-FR" b="0" dirty="0">
                <a:solidFill>
                  <a:schemeClr val="accent6">
                    <a:lumMod val="75000"/>
                  </a:schemeClr>
                </a:solidFill>
              </a:rPr>
              <a:t> $</a:t>
            </a:r>
            <a:r>
              <a:rPr lang="fr-FR" b="0" dirty="0" err="1">
                <a:solidFill>
                  <a:schemeClr val="accent6">
                    <a:lumMod val="75000"/>
                  </a:schemeClr>
                </a:solidFill>
              </a:rPr>
              <a:t>yRome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01" y="2066355"/>
            <a:ext cx="1039929" cy="84494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86484"/>
            <a:ext cx="1039929" cy="84494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99" y="4708885"/>
            <a:ext cx="1039929" cy="844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580526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Le retournement des points d’accès nécessite un </a:t>
            </a:r>
            <a:r>
              <a:rPr lang="fr-FR" sz="2000" b="1" u="sng" dirty="0" smtClean="0"/>
              <a:t>changement d’étiquette </a:t>
            </a:r>
            <a:r>
              <a:rPr lang="fr-FR" sz="2000" b="1" dirty="0" smtClean="0"/>
              <a:t>et un </a:t>
            </a:r>
            <a:r>
              <a:rPr lang="fr-FR" sz="2000" b="1" u="sng" dirty="0" smtClean="0"/>
              <a:t>changement du type d’entité </a:t>
            </a:r>
            <a:r>
              <a:rPr lang="fr-FR" sz="2000" b="1" dirty="0" smtClean="0"/>
              <a:t>(Nom géographique </a:t>
            </a:r>
            <a:r>
              <a:rPr lang="fr-FR" sz="2000" b="1" dirty="0" smtClean="0">
                <a:sym typeface="Wingdings" panose="05000000000000000000" pitchFamily="2" charset="2"/>
              </a:rPr>
              <a:t>devient Sujet - nom commun)</a:t>
            </a:r>
            <a:r>
              <a:rPr lang="fr-FR" sz="2000" b="1" dirty="0" smtClean="0"/>
              <a:t>. </a:t>
            </a:r>
            <a:r>
              <a:rPr lang="fr-FR" sz="2000" b="1" u="sng" dirty="0" smtClean="0"/>
              <a:t>L’identifiant </a:t>
            </a:r>
            <a:r>
              <a:rPr lang="fr-FR" sz="2000" b="1" u="sng" dirty="0" err="1" smtClean="0"/>
              <a:t>ppn</a:t>
            </a:r>
            <a:r>
              <a:rPr lang="fr-FR" sz="2000" b="1" u="sng" dirty="0" smtClean="0"/>
              <a:t> est inchangé</a:t>
            </a:r>
            <a:r>
              <a:rPr lang="fr-FR" sz="2000" b="1" dirty="0" smtClean="0"/>
              <a:t>.</a:t>
            </a:r>
          </a:p>
        </p:txBody>
      </p:sp>
      <p:sp>
        <p:nvSpPr>
          <p:cNvPr id="19" name="Ellipse 18"/>
          <p:cNvSpPr/>
          <p:nvPr/>
        </p:nvSpPr>
        <p:spPr>
          <a:xfrm>
            <a:off x="6589403" y="1221870"/>
            <a:ext cx="695291" cy="4700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Td</a:t>
            </a: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1844929" y="1215449"/>
            <a:ext cx="695291" cy="47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6915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789040"/>
            <a:ext cx="7772400" cy="19799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cap="none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La REFORME RAMEAU…</a:t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Pourquoi et comment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s://images-na.ssl-images-amazon.com/images/I/41CS37GGVBL._SX352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11" y="1596951"/>
            <a:ext cx="1305849" cy="17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42" y="4644075"/>
            <a:ext cx="1238882" cy="1759290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107504" y="764704"/>
            <a:ext cx="8928992" cy="5688632"/>
            <a:chOff x="73957" y="3850540"/>
            <a:chExt cx="8928992" cy="5688632"/>
          </a:xfrm>
        </p:grpSpPr>
        <p:grpSp>
          <p:nvGrpSpPr>
            <p:cNvPr id="28" name="Groupe 27"/>
            <p:cNvGrpSpPr/>
            <p:nvPr/>
          </p:nvGrpSpPr>
          <p:grpSpPr>
            <a:xfrm>
              <a:off x="231256" y="3899520"/>
              <a:ext cx="3582130" cy="5421887"/>
              <a:chOff x="231256" y="3899520"/>
              <a:chExt cx="3582130" cy="5421887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231256" y="3899520"/>
                <a:ext cx="3567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70621" y="8675076"/>
                <a:ext cx="3542765" cy="64633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/>
                  <a:t>B/607 $</a:t>
                </a:r>
                <a:r>
                  <a:rPr lang="fr-FR" b="1" dirty="0" err="1" smtClean="0"/>
                  <a:t>aFrance</a:t>
                </a:r>
                <a:r>
                  <a:rPr lang="fr-FR" b="1" dirty="0" smtClean="0"/>
                  <a:t> -- Politique </a:t>
                </a:r>
                <a:r>
                  <a:rPr lang="fr-FR" b="1" dirty="0"/>
                  <a:t>et </a:t>
                </a:r>
                <a:r>
                  <a:rPr lang="fr-FR" b="1" dirty="0" smtClean="0"/>
                  <a:t>gouvernement – 2017-....</a:t>
                </a:r>
                <a:endParaRPr lang="fr-FR" b="1" dirty="0">
                  <a:effectLst/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87745" y="3994560"/>
              <a:ext cx="3335370" cy="5544612"/>
              <a:chOff x="5587745" y="3994560"/>
              <a:chExt cx="3335370" cy="5544612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5590483" y="3994560"/>
                <a:ext cx="3332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587745" y="8615842"/>
                <a:ext cx="3213588" cy="92333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B/606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aPolitique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et gouvernement 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-- France -- 2017-....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73957" y="3850540"/>
              <a:ext cx="8928992" cy="263438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3837315" y="5985819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99592" y="476672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33012" y="46738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APRES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75856" y="735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EXEMPLES</a:t>
            </a:r>
            <a:endParaRPr lang="fr-FR" sz="3600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07504" y="3729757"/>
            <a:ext cx="8928992" cy="2867595"/>
            <a:chOff x="73957" y="3850540"/>
            <a:chExt cx="8928992" cy="2634382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73957" y="3850540"/>
              <a:ext cx="8928992" cy="263438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 droite 39"/>
            <p:cNvSpPr/>
            <p:nvPr/>
          </p:nvSpPr>
          <p:spPr>
            <a:xfrm>
              <a:off x="3837315" y="5805264"/>
              <a:ext cx="1728045" cy="2844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899591" y="3429083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AVANT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226418" y="3429000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APRES MAI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04252" y="4305870"/>
            <a:ext cx="354268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err="1" smtClean="0"/>
              <a:t>ppn</a:t>
            </a:r>
            <a:r>
              <a:rPr lang="fr-FR" dirty="0" smtClean="0"/>
              <a:t> </a:t>
            </a:r>
            <a:r>
              <a:rPr lang="fr-FR" dirty="0"/>
              <a:t>204299527 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b="1" dirty="0" smtClean="0"/>
              <a:t>A/215 </a:t>
            </a:r>
            <a:r>
              <a:rPr lang="fr-FR" b="1" dirty="0"/>
              <a:t>‎$</a:t>
            </a:r>
            <a:r>
              <a:rPr lang="fr-FR" b="1" dirty="0" err="1"/>
              <a:t>aFrance</a:t>
            </a:r>
            <a:r>
              <a:rPr lang="fr-FR" b="1" dirty="0"/>
              <a:t>‎ $</a:t>
            </a:r>
            <a:r>
              <a:rPr lang="fr-FR" b="1" dirty="0" err="1"/>
              <a:t>xPolitique</a:t>
            </a:r>
            <a:r>
              <a:rPr lang="fr-FR" b="1" dirty="0"/>
              <a:t> et </a:t>
            </a:r>
            <a:r>
              <a:rPr lang="fr-FR" b="1" dirty="0" smtClean="0"/>
              <a:t>gouvernement $z2017-....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606884" y="4244895"/>
            <a:ext cx="321358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err="1"/>
              <a:t>p</a:t>
            </a:r>
            <a:r>
              <a:rPr lang="fr-FR" dirty="0" err="1" smtClean="0"/>
              <a:t>pn</a:t>
            </a:r>
            <a:r>
              <a:rPr lang="fr-FR" dirty="0" smtClean="0"/>
              <a:t> 204299527</a:t>
            </a:r>
            <a:endParaRPr lang="fr-FR" dirty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A/250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‎$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aPolitique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et gouvernement $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yFrance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z2017-....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96" y="821122"/>
            <a:ext cx="908695" cy="73831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36" y="3949824"/>
            <a:ext cx="908695" cy="738315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1605300" y="1141926"/>
            <a:ext cx="627093" cy="400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Tg</a:t>
            </a:r>
            <a:endParaRPr lang="fr-FR" b="1" dirty="0"/>
          </a:p>
        </p:txBody>
      </p:sp>
      <p:sp>
        <p:nvSpPr>
          <p:cNvPr id="33" name="Ellipse 32"/>
          <p:cNvSpPr/>
          <p:nvPr/>
        </p:nvSpPr>
        <p:spPr>
          <a:xfrm>
            <a:off x="6928260" y="1141926"/>
            <a:ext cx="574885" cy="3878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Td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373579" y="1645982"/>
            <a:ext cx="348877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err="1"/>
              <a:t>p</a:t>
            </a:r>
            <a:r>
              <a:rPr lang="fr-FR" dirty="0" err="1" smtClean="0"/>
              <a:t>pn</a:t>
            </a:r>
            <a:r>
              <a:rPr lang="fr-FR" dirty="0" smtClean="0"/>
              <a:t> </a:t>
            </a:r>
            <a:r>
              <a:rPr lang="fr-FR" dirty="0"/>
              <a:t>027853985</a:t>
            </a:r>
          </a:p>
          <a:p>
            <a:r>
              <a:rPr lang="fr-FR" b="1" dirty="0" smtClean="0"/>
              <a:t>A/215 </a:t>
            </a:r>
            <a:r>
              <a:rPr lang="fr-FR" b="1" dirty="0"/>
              <a:t>‎$</a:t>
            </a:r>
            <a:r>
              <a:rPr lang="fr-FR" b="1" dirty="0" err="1"/>
              <a:t>aAmérique</a:t>
            </a:r>
            <a:r>
              <a:rPr lang="fr-FR" b="1" dirty="0"/>
              <a:t> centrale </a:t>
            </a:r>
            <a:r>
              <a:rPr lang="fr-FR" b="1" dirty="0">
                <a:hlinkClick r:id="rId6"/>
              </a:rPr>
              <a:t>‎</a:t>
            </a:r>
            <a:r>
              <a:rPr lang="fr-FR" b="1" dirty="0"/>
              <a:t> $</a:t>
            </a:r>
            <a:r>
              <a:rPr lang="fr-FR" b="1" dirty="0" err="1" smtClean="0"/>
              <a:t>xAntiquités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596527" y="1645982"/>
            <a:ext cx="323835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 err="1"/>
              <a:t>ppn</a:t>
            </a:r>
            <a:r>
              <a:rPr lang="fr-FR" dirty="0"/>
              <a:t> 027853985</a:t>
            </a:r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A/250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‎$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aAntiquités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$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yAmérique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Centrale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73406" y="2669885"/>
            <a:ext cx="348877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b="1" dirty="0" smtClean="0"/>
              <a:t>B/607 </a:t>
            </a:r>
            <a:r>
              <a:rPr lang="fr-FR" b="1" dirty="0"/>
              <a:t>$</a:t>
            </a:r>
            <a:r>
              <a:rPr lang="fr-FR" b="1" dirty="0" err="1"/>
              <a:t>aAmérique</a:t>
            </a:r>
            <a:r>
              <a:rPr lang="fr-FR" b="1" dirty="0"/>
              <a:t> centrale</a:t>
            </a:r>
            <a:r>
              <a:rPr lang="fr-FR" b="1" dirty="0">
                <a:hlinkClick r:id="rId6"/>
              </a:rPr>
              <a:t>‎</a:t>
            </a:r>
            <a:r>
              <a:rPr lang="fr-FR" b="1" dirty="0"/>
              <a:t> -- Antiquités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596527" y="2664892"/>
            <a:ext cx="3238353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B/606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aAntiquités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-- Amérique Centrale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605300" y="3841326"/>
            <a:ext cx="627093" cy="400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Tg</a:t>
            </a:r>
            <a:endParaRPr lang="fr-FR" b="1" dirty="0"/>
          </a:p>
        </p:txBody>
      </p:sp>
      <p:sp>
        <p:nvSpPr>
          <p:cNvPr id="52" name="Ellipse 51"/>
          <p:cNvSpPr/>
          <p:nvPr/>
        </p:nvSpPr>
        <p:spPr>
          <a:xfrm>
            <a:off x="6928259" y="3799927"/>
            <a:ext cx="574885" cy="3878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767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587" y="2982347"/>
            <a:ext cx="8720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En conséquence du retournement </a:t>
            </a:r>
            <a:r>
              <a:rPr lang="fr-FR" sz="2400" dirty="0"/>
              <a:t>aux </a:t>
            </a:r>
            <a:r>
              <a:rPr lang="fr-FR" sz="2400" dirty="0" smtClean="0"/>
              <a:t>lieux, </a:t>
            </a:r>
            <a:r>
              <a:rPr lang="fr-FR" sz="2400" b="1" dirty="0"/>
              <a:t>la bi-localisation sera </a:t>
            </a:r>
            <a:r>
              <a:rPr lang="fr-FR" sz="2400" b="1" dirty="0" smtClean="0"/>
              <a:t>autorisée </a:t>
            </a:r>
            <a:r>
              <a:rPr lang="fr-FR" sz="2400" dirty="0"/>
              <a:t>derrière certains points d’accès </a:t>
            </a:r>
            <a:r>
              <a:rPr lang="fr-FR" sz="2400" dirty="0" smtClean="0"/>
              <a:t>sujet </a:t>
            </a:r>
            <a:r>
              <a:rPr lang="fr-FR" sz="2400" dirty="0"/>
              <a:t>- nom </a:t>
            </a:r>
            <a:r>
              <a:rPr lang="fr-FR" sz="2400" dirty="0" smtClean="0"/>
              <a:t>commun </a:t>
            </a:r>
            <a:r>
              <a:rPr lang="fr-FR" sz="2400" dirty="0"/>
              <a:t>issus de la liste des subdivisions aux </a:t>
            </a:r>
            <a:r>
              <a:rPr lang="fr-FR" sz="2400" dirty="0" smtClean="0"/>
              <a:t>lieux lorsqu’ils mettent </a:t>
            </a:r>
            <a:r>
              <a:rPr lang="fr-FR" sz="2400" dirty="0"/>
              <a:t>en relation deux </a:t>
            </a:r>
            <a:r>
              <a:rPr lang="fr-FR" sz="2400" dirty="0" smtClean="0"/>
              <a:t>noms géographiques.</a:t>
            </a:r>
            <a:endParaRPr lang="fr-FR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432556" y="197768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LA 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8500" y="1993376"/>
            <a:ext cx="81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Cas particulier de </a:t>
            </a:r>
            <a:r>
              <a:rPr lang="fr-FR" sz="2400" b="1" dirty="0">
                <a:solidFill>
                  <a:srgbClr val="FF0000"/>
                </a:solidFill>
              </a:rPr>
              <a:t>la </a:t>
            </a:r>
            <a:r>
              <a:rPr lang="fr-FR" sz="2400" b="1" dirty="0" smtClean="0">
                <a:solidFill>
                  <a:srgbClr val="FF0000"/>
                </a:solidFill>
              </a:rPr>
              <a:t>bi-localisation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" y="1738720"/>
            <a:ext cx="804513" cy="8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0" y="73560"/>
            <a:ext cx="895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 </a:t>
            </a:r>
            <a:r>
              <a:rPr lang="fr-FR" sz="3600" b="1" dirty="0"/>
              <a:t>: cas particulier de la </a:t>
            </a:r>
            <a:r>
              <a:rPr lang="fr-FR" sz="3600" b="1" dirty="0" smtClean="0"/>
              <a:t>bi-localisation</a:t>
            </a:r>
            <a:endParaRPr lang="fr-FR" sz="3600" b="1" dirty="0"/>
          </a:p>
        </p:txBody>
      </p:sp>
      <p:grpSp>
        <p:nvGrpSpPr>
          <p:cNvPr id="5" name="Groupe 3"/>
          <p:cNvGrpSpPr/>
          <p:nvPr/>
        </p:nvGrpSpPr>
        <p:grpSpPr>
          <a:xfrm>
            <a:off x="201421" y="1665804"/>
            <a:ext cx="9339131" cy="3995443"/>
            <a:chOff x="201421" y="1665805"/>
            <a:chExt cx="9558179" cy="2957296"/>
          </a:xfrm>
        </p:grpSpPr>
        <p:sp>
          <p:nvSpPr>
            <p:cNvPr id="46" name="ZoneTexte 5"/>
            <p:cNvSpPr txBox="1"/>
            <p:nvPr/>
          </p:nvSpPr>
          <p:spPr>
            <a:xfrm>
              <a:off x="6320335" y="1665805"/>
              <a:ext cx="343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APRES MAI 2019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grpSp>
          <p:nvGrpSpPr>
            <p:cNvPr id="3" name="Groupe 6"/>
            <p:cNvGrpSpPr/>
            <p:nvPr/>
          </p:nvGrpSpPr>
          <p:grpSpPr>
            <a:xfrm>
              <a:off x="201421" y="1665888"/>
              <a:ext cx="8928992" cy="2957213"/>
              <a:chOff x="201421" y="1665888"/>
              <a:chExt cx="8928992" cy="2957213"/>
            </a:xfrm>
          </p:grpSpPr>
          <p:pic>
            <p:nvPicPr>
              <p:cNvPr id="32" name="Imag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2330" y="2997193"/>
                <a:ext cx="1202898" cy="1465301"/>
              </a:xfrm>
              <a:prstGeom prst="rect">
                <a:avLst/>
              </a:prstGeom>
            </p:spPr>
          </p:pic>
          <p:grpSp>
            <p:nvGrpSpPr>
              <p:cNvPr id="30" name="Groupe 8"/>
              <p:cNvGrpSpPr/>
              <p:nvPr/>
            </p:nvGrpSpPr>
            <p:grpSpPr>
              <a:xfrm>
                <a:off x="201421" y="1988719"/>
                <a:ext cx="8928992" cy="2634382"/>
                <a:chOff x="73957" y="3850540"/>
                <a:chExt cx="8928992" cy="2634382"/>
              </a:xfrm>
            </p:grpSpPr>
            <p:sp>
              <p:nvSpPr>
                <p:cNvPr id="39" name="Rectangle à coins arrondis 16"/>
                <p:cNvSpPr/>
                <p:nvPr/>
              </p:nvSpPr>
              <p:spPr>
                <a:xfrm>
                  <a:off x="73957" y="3850540"/>
                  <a:ext cx="8928992" cy="2634382"/>
                </a:xfrm>
                <a:prstGeom prst="round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Flèche droite 17"/>
                <p:cNvSpPr/>
                <p:nvPr/>
              </p:nvSpPr>
              <p:spPr>
                <a:xfrm>
                  <a:off x="3837315" y="5805264"/>
                  <a:ext cx="1728045" cy="28443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5" name="ZoneTexte 9"/>
              <p:cNvSpPr txBox="1"/>
              <p:nvPr/>
            </p:nvSpPr>
            <p:spPr>
              <a:xfrm>
                <a:off x="993508" y="1665888"/>
                <a:ext cx="343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70C0"/>
                    </a:solidFill>
                  </a:rPr>
                  <a:t>AVANT MAI 2019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ZoneTexte 10"/>
              <p:cNvSpPr txBox="1"/>
              <p:nvPr/>
            </p:nvSpPr>
            <p:spPr>
              <a:xfrm>
                <a:off x="429334" y="3628062"/>
                <a:ext cx="3506090" cy="88844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/>
                  <a:t>B/607 </a:t>
                </a:r>
                <a:r>
                  <a:rPr lang="fr-FR" b="1" dirty="0"/>
                  <a:t>$</a:t>
                </a:r>
                <a:r>
                  <a:rPr lang="fr-FR" b="1" dirty="0" err="1"/>
                  <a:t>aAlgérie</a:t>
                </a:r>
                <a:r>
                  <a:rPr lang="fr-FR" b="1" dirty="0"/>
                  <a:t> </a:t>
                </a:r>
                <a:r>
                  <a:rPr lang="fr-FR" b="1" dirty="0">
                    <a:hlinkClick r:id="rId4"/>
                  </a:rPr>
                  <a:t>‎</a:t>
                </a:r>
                <a:r>
                  <a:rPr lang="fr-FR" b="1" dirty="0"/>
                  <a:t>$</a:t>
                </a:r>
                <a:r>
                  <a:rPr lang="fr-FR" b="1" dirty="0" err="1"/>
                  <a:t>xFrontières</a:t>
                </a:r>
                <a:r>
                  <a:rPr lang="fr-FR" b="1" dirty="0"/>
                  <a:t>‎ $y Maroc $z1990-…</a:t>
                </a:r>
              </a:p>
              <a:p>
                <a:r>
                  <a:rPr lang="fr-FR" b="1" dirty="0"/>
                  <a:t>B/607 $a Maroc $x Frontières $</a:t>
                </a:r>
                <a:r>
                  <a:rPr lang="fr-FR" b="1" dirty="0" err="1"/>
                  <a:t>yAlgérie</a:t>
                </a:r>
                <a:r>
                  <a:rPr lang="fr-FR" b="1" dirty="0"/>
                  <a:t> $z1990-…</a:t>
                </a:r>
              </a:p>
            </p:txBody>
          </p:sp>
          <p:sp>
            <p:nvSpPr>
              <p:cNvPr id="48" name="ZoneTexte 11"/>
              <p:cNvSpPr txBox="1"/>
              <p:nvPr/>
            </p:nvSpPr>
            <p:spPr>
              <a:xfrm>
                <a:off x="5730312" y="3823632"/>
                <a:ext cx="3233254" cy="47839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B/606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aFrontières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‎ 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yAlgérie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$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yMaroc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 $z1990-…</a:t>
                </a:r>
              </a:p>
            </p:txBody>
          </p:sp>
          <p:sp>
            <p:nvSpPr>
              <p:cNvPr id="2" name="Rectangle 12"/>
              <p:cNvSpPr/>
              <p:nvPr/>
            </p:nvSpPr>
            <p:spPr>
              <a:xfrm>
                <a:off x="395503" y="2164640"/>
                <a:ext cx="3689433" cy="683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 smtClean="0"/>
                  <a:t>L’autorité</a:t>
                </a:r>
                <a:r>
                  <a:rPr lang="fr-FR" dirty="0"/>
                  <a:t> </a:t>
                </a:r>
                <a:r>
                  <a:rPr lang="fr-FR" i="1" dirty="0"/>
                  <a:t>Frontières</a:t>
                </a:r>
                <a:r>
                  <a:rPr lang="fr-FR" dirty="0"/>
                  <a:t> </a:t>
                </a:r>
                <a:r>
                  <a:rPr lang="fr-FR" dirty="0" smtClean="0"/>
                  <a:t>est subdivision aux lieux et admet une subdivision géographique </a:t>
                </a:r>
                <a:endParaRPr lang="fr-FR" dirty="0"/>
              </a:p>
            </p:txBody>
          </p:sp>
          <p:sp>
            <p:nvSpPr>
              <p:cNvPr id="38" name="ZoneTexte 13"/>
              <p:cNvSpPr txBox="1"/>
              <p:nvPr/>
            </p:nvSpPr>
            <p:spPr>
              <a:xfrm>
                <a:off x="5558876" y="2064800"/>
                <a:ext cx="3528084" cy="1025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700" i="1" dirty="0" smtClean="0"/>
                  <a:t>Frontières</a:t>
                </a:r>
                <a:r>
                  <a:rPr lang="fr-FR" sz="1700" dirty="0" smtClean="0"/>
                  <a:t> ne </a:t>
                </a:r>
                <a:r>
                  <a:rPr lang="fr-FR" sz="1700" dirty="0"/>
                  <a:t>sera plus une </a:t>
                </a:r>
                <a:r>
                  <a:rPr lang="fr-FR" sz="1700" dirty="0" smtClean="0"/>
                  <a:t>subdivision aux </a:t>
                </a:r>
                <a:r>
                  <a:rPr lang="fr-FR" sz="1700" dirty="0" smtClean="0"/>
                  <a:t>lieux, pourra être utilisée en tête de vedette </a:t>
                </a:r>
                <a:r>
                  <a:rPr lang="fr-FR" sz="1700" dirty="0"/>
                  <a:t>et </a:t>
                </a:r>
                <a:r>
                  <a:rPr lang="fr-FR" sz="1700" dirty="0" smtClean="0"/>
                  <a:t>être </a:t>
                </a:r>
                <a:r>
                  <a:rPr lang="fr-FR" sz="1700" dirty="0"/>
                  <a:t>« </a:t>
                </a:r>
                <a:r>
                  <a:rPr lang="fr-FR" sz="1700" dirty="0" smtClean="0"/>
                  <a:t>bi-localisée » </a:t>
                </a:r>
                <a:r>
                  <a:rPr lang="fr-FR" sz="1600" dirty="0" smtClean="0"/>
                  <a:t>(dans l’ordre alphabétique des lieux)</a:t>
                </a:r>
                <a:endParaRPr lang="fr-FR" sz="1600" dirty="0"/>
              </a:p>
            </p:txBody>
          </p:sp>
          <p:sp>
            <p:nvSpPr>
              <p:cNvPr id="42" name="ZoneTexte 14"/>
              <p:cNvSpPr txBox="1"/>
              <p:nvPr/>
            </p:nvSpPr>
            <p:spPr>
              <a:xfrm>
                <a:off x="429334" y="3025452"/>
                <a:ext cx="3505194" cy="4783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A/106 ‎</a:t>
                </a:r>
                <a:r>
                  <a:rPr lang="fr-FR" dirty="0"/>
                  <a:t>$a2</a:t>
                </a:r>
                <a:r>
                  <a:rPr lang="fr-FR" dirty="0" smtClean="0"/>
                  <a:t>‎ </a:t>
                </a:r>
                <a:r>
                  <a:rPr lang="fr-FR" b="1" dirty="0" smtClean="0"/>
                  <a:t>$</a:t>
                </a:r>
                <a:r>
                  <a:rPr lang="fr-FR" b="1" dirty="0"/>
                  <a:t>b0</a:t>
                </a:r>
                <a:r>
                  <a:rPr lang="fr-FR" dirty="0" smtClean="0"/>
                  <a:t>‎ </a:t>
                </a:r>
                <a:r>
                  <a:rPr lang="fr-FR" b="1" dirty="0" smtClean="0"/>
                  <a:t>$</a:t>
                </a:r>
                <a:r>
                  <a:rPr lang="fr-FR" b="1" dirty="0"/>
                  <a:t>c3 </a:t>
                </a:r>
                <a:endParaRPr lang="fr-FR" b="1" dirty="0" smtClean="0"/>
              </a:p>
              <a:p>
                <a:r>
                  <a:rPr lang="fr-FR" dirty="0" smtClean="0"/>
                  <a:t>A/250 </a:t>
                </a:r>
                <a:r>
                  <a:rPr lang="fr-FR" dirty="0"/>
                  <a:t>‎$</a:t>
                </a:r>
                <a:r>
                  <a:rPr lang="fr-FR" dirty="0" err="1" smtClean="0"/>
                  <a:t>aFrontières</a:t>
                </a:r>
                <a:endParaRPr lang="fr-FR" dirty="0"/>
              </a:p>
            </p:txBody>
          </p:sp>
          <p:sp>
            <p:nvSpPr>
              <p:cNvPr id="43" name="ZoneTexte 15"/>
              <p:cNvSpPr txBox="1"/>
              <p:nvPr/>
            </p:nvSpPr>
            <p:spPr>
              <a:xfrm>
                <a:off x="5729863" y="3130759"/>
                <a:ext cx="3234150" cy="4783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</a:lstStyle>
              <a:p>
                <a:r>
                  <a:rPr lang="fr-FR" dirty="0" smtClean="0"/>
                  <a:t>A/106 </a:t>
                </a:r>
                <a:r>
                  <a:rPr lang="fr-FR" dirty="0"/>
                  <a:t>‎$a2‎ 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</a:rPr>
                  <a:t>$b1‎ $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c1 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fr-FR" dirty="0" smtClean="0"/>
                  <a:t>A/250 </a:t>
                </a:r>
                <a:r>
                  <a:rPr lang="fr-FR" dirty="0"/>
                  <a:t>‎$</a:t>
                </a:r>
                <a:r>
                  <a:rPr lang="fr-FR" dirty="0" err="1" smtClean="0"/>
                  <a:t>aFrontières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16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87524" y="2420888"/>
            <a:ext cx="8568952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 smtClean="0">
                <a:solidFill>
                  <a:srgbClr val="FFC000"/>
                </a:solidFill>
              </a:rPr>
              <a:t>Impacts de cette deuxième étape de la réforme dans les données </a:t>
            </a:r>
          </a:p>
          <a:p>
            <a:pPr algn="just"/>
            <a:endParaRPr lang="fr-FR" sz="3200" b="1" dirty="0" smtClean="0">
              <a:solidFill>
                <a:srgbClr val="FFC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329859"/>
            <a:ext cx="1091029" cy="10910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9599" y="1546463"/>
            <a:ext cx="8568952" cy="5338921"/>
          </a:xfrm>
        </p:spPr>
        <p:txBody>
          <a:bodyPr>
            <a:noAutofit/>
          </a:bodyPr>
          <a:lstStyle/>
          <a:p>
            <a:pPr algn="just"/>
            <a:r>
              <a:rPr lang="fr-FR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Dans les notices d’autorités :</a:t>
            </a:r>
          </a:p>
          <a:p>
            <a:pPr algn="just"/>
            <a:endParaRPr lang="fr-FR" sz="9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Modifications dans les a</a:t>
            </a:r>
            <a:r>
              <a:rPr lang="fr-FR" sz="1700" dirty="0" smtClean="0">
                <a:solidFill>
                  <a:schemeClr val="tx1"/>
                </a:solidFill>
              </a:rPr>
              <a:t>ctuelles notices d’autorités </a:t>
            </a:r>
            <a:r>
              <a:rPr lang="fr-FR" sz="1700" u="sng" dirty="0" smtClean="0">
                <a:solidFill>
                  <a:schemeClr val="tx1"/>
                </a:solidFill>
              </a:rPr>
              <a:t>subdivisions aux lieux :</a:t>
            </a:r>
            <a:endParaRPr lang="fr-FR" sz="1700" u="sng" dirty="0">
              <a:solidFill>
                <a:schemeClr val="tx1"/>
              </a:solidFill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Sous-zone </a:t>
            </a:r>
            <a:r>
              <a:rPr lang="fr-FR" sz="1700" b="1" dirty="0">
                <a:solidFill>
                  <a:schemeClr val="tx1"/>
                </a:solidFill>
              </a:rPr>
              <a:t>A/106 $b</a:t>
            </a:r>
            <a:r>
              <a:rPr lang="fr-FR" sz="1700" dirty="0">
                <a:solidFill>
                  <a:schemeClr val="tx1"/>
                </a:solidFill>
              </a:rPr>
              <a:t> </a:t>
            </a:r>
            <a:r>
              <a:rPr lang="fr-FR" sz="1700" dirty="0" smtClean="0">
                <a:solidFill>
                  <a:schemeClr val="tx1"/>
                </a:solidFill>
              </a:rPr>
              <a:t>(Type d’emploi </a:t>
            </a:r>
            <a:r>
              <a:rPr lang="fr-FR" sz="1700" dirty="0" smtClean="0">
                <a:solidFill>
                  <a:schemeClr val="tx1"/>
                </a:solidFill>
              </a:rPr>
              <a:t>en </a:t>
            </a:r>
            <a:r>
              <a:rPr lang="fr-FR" sz="1700" dirty="0" smtClean="0">
                <a:solidFill>
                  <a:schemeClr val="tx1"/>
                </a:solidFill>
              </a:rPr>
              <a:t>élément </a:t>
            </a:r>
            <a:r>
              <a:rPr lang="fr-FR" sz="1700" dirty="0">
                <a:solidFill>
                  <a:schemeClr val="tx1"/>
                </a:solidFill>
              </a:rPr>
              <a:t>initial ou </a:t>
            </a:r>
            <a:r>
              <a:rPr lang="fr-FR" sz="1700" dirty="0" smtClean="0">
                <a:solidFill>
                  <a:schemeClr val="tx1"/>
                </a:solidFill>
              </a:rPr>
              <a:t>subdivision</a:t>
            </a:r>
            <a:r>
              <a:rPr lang="fr-FR" sz="1700" dirty="0">
                <a:solidFill>
                  <a:schemeClr val="tx1"/>
                </a:solidFill>
              </a:rPr>
              <a:t>)</a:t>
            </a: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Sous-zone </a:t>
            </a:r>
            <a:r>
              <a:rPr lang="fr-FR" sz="1700" b="1" dirty="0">
                <a:solidFill>
                  <a:schemeClr val="tx1"/>
                </a:solidFill>
              </a:rPr>
              <a:t>A/106 $c </a:t>
            </a:r>
            <a:r>
              <a:rPr lang="fr-FR" sz="1700" dirty="0">
                <a:solidFill>
                  <a:schemeClr val="tx1"/>
                </a:solidFill>
              </a:rPr>
              <a:t>(Ajout d’une subdivision géographique)</a:t>
            </a: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Zone </a:t>
            </a:r>
            <a:r>
              <a:rPr lang="fr-FR" sz="1700" b="1" dirty="0">
                <a:solidFill>
                  <a:schemeClr val="tx1"/>
                </a:solidFill>
              </a:rPr>
              <a:t>A/330</a:t>
            </a:r>
            <a:r>
              <a:rPr lang="fr-FR" sz="1700" dirty="0">
                <a:solidFill>
                  <a:schemeClr val="tx1"/>
                </a:solidFill>
              </a:rPr>
              <a:t> (Note sur le champ d’application) qui </a:t>
            </a:r>
            <a:r>
              <a:rPr lang="fr-FR" sz="1700" dirty="0" smtClean="0">
                <a:solidFill>
                  <a:schemeClr val="tx1"/>
                </a:solidFill>
              </a:rPr>
              <a:t>verra les mentions de type </a:t>
            </a:r>
            <a:r>
              <a:rPr lang="fr-FR" sz="1700" i="1" dirty="0" smtClean="0">
                <a:solidFill>
                  <a:schemeClr val="tx1"/>
                </a:solidFill>
              </a:rPr>
              <a:t>[s’emploie en </a:t>
            </a:r>
            <a:r>
              <a:rPr lang="fr-FR" sz="1700" i="1" dirty="0" err="1" smtClean="0">
                <a:solidFill>
                  <a:schemeClr val="tx1"/>
                </a:solidFill>
              </a:rPr>
              <a:t>subd</a:t>
            </a:r>
            <a:r>
              <a:rPr lang="fr-FR" sz="1700" i="1" dirty="0" smtClean="0">
                <a:solidFill>
                  <a:schemeClr val="tx1"/>
                </a:solidFill>
              </a:rPr>
              <a:t>. aux lieux]</a:t>
            </a:r>
            <a:r>
              <a:rPr lang="fr-FR" sz="1700" dirty="0" smtClean="0">
                <a:solidFill>
                  <a:schemeClr val="tx1"/>
                </a:solidFill>
              </a:rPr>
              <a:t> ou </a:t>
            </a:r>
            <a:r>
              <a:rPr lang="fr-FR" sz="1700" i="1" dirty="0" smtClean="0">
                <a:solidFill>
                  <a:schemeClr val="tx1"/>
                </a:solidFill>
              </a:rPr>
              <a:t>[sans </a:t>
            </a:r>
            <a:r>
              <a:rPr lang="fr-FR" sz="1700" i="1" dirty="0" err="1">
                <a:solidFill>
                  <a:schemeClr val="tx1"/>
                </a:solidFill>
              </a:rPr>
              <a:t>subd</a:t>
            </a:r>
            <a:r>
              <a:rPr lang="fr-FR" sz="1700" i="1" dirty="0">
                <a:solidFill>
                  <a:schemeClr val="tx1"/>
                </a:solidFill>
              </a:rPr>
              <a:t>. géogr.] </a:t>
            </a:r>
            <a:r>
              <a:rPr lang="fr-FR" sz="1700" dirty="0">
                <a:solidFill>
                  <a:schemeClr val="tx1"/>
                </a:solidFill>
              </a:rPr>
              <a:t>disparaître.</a:t>
            </a:r>
          </a:p>
          <a:p>
            <a:pPr algn="just"/>
            <a:endParaRPr lang="fr-FR" sz="700" u="sng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Modifications dans les notices d’autorités </a:t>
            </a:r>
            <a:r>
              <a:rPr lang="fr-FR" sz="17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Nom géographique -- subdivision aux lieux (point d’accès construit dans l’autorité</a:t>
            </a:r>
            <a:r>
              <a:rPr lang="fr-FR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:</a:t>
            </a: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  <a:sym typeface="Wingdings" panose="05000000000000000000" pitchFamily="2" charset="2"/>
              </a:rPr>
              <a:t>Mêmes modifications que ci-dessus</a:t>
            </a: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Etiquette </a:t>
            </a:r>
            <a:r>
              <a:rPr lang="fr-FR" sz="1700" dirty="0">
                <a:solidFill>
                  <a:schemeClr val="tx1"/>
                </a:solidFill>
              </a:rPr>
              <a:t>définissant le point d’accès </a:t>
            </a:r>
            <a:r>
              <a:rPr lang="fr-FR" sz="1700" b="1" dirty="0">
                <a:solidFill>
                  <a:schemeClr val="tx1"/>
                </a:solidFill>
              </a:rPr>
              <a:t> </a:t>
            </a:r>
            <a:r>
              <a:rPr lang="fr-FR" sz="1700" dirty="0" smtClean="0">
                <a:solidFill>
                  <a:schemeClr val="tx1"/>
                </a:solidFill>
              </a:rPr>
              <a:t>: </a:t>
            </a:r>
            <a:r>
              <a:rPr lang="fr-FR" sz="1700" b="1" dirty="0" smtClean="0">
                <a:solidFill>
                  <a:schemeClr val="tx1"/>
                </a:solidFill>
              </a:rPr>
              <a:t>A/215 </a:t>
            </a:r>
            <a:r>
              <a:rPr lang="fr-FR" sz="1700" b="1" dirty="0">
                <a:solidFill>
                  <a:schemeClr val="tx1"/>
                </a:solidFill>
              </a:rPr>
              <a:t>devient </a:t>
            </a:r>
            <a:r>
              <a:rPr lang="fr-FR" sz="1700" b="1" dirty="0" smtClean="0">
                <a:solidFill>
                  <a:schemeClr val="tx1"/>
                </a:solidFill>
              </a:rPr>
              <a:t>A/250</a:t>
            </a:r>
            <a:endParaRPr lang="fr-FR" sz="1700" dirty="0" smtClean="0">
              <a:solidFill>
                <a:schemeClr val="tx1"/>
              </a:solidFill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Type de l’autorité </a:t>
            </a:r>
            <a:r>
              <a:rPr lang="fr-FR" sz="1700" b="1" dirty="0" smtClean="0">
                <a:solidFill>
                  <a:schemeClr val="tx1"/>
                </a:solidFill>
              </a:rPr>
              <a:t>: Nom </a:t>
            </a:r>
            <a:r>
              <a:rPr lang="fr-FR" sz="1700" b="1" dirty="0">
                <a:solidFill>
                  <a:schemeClr val="tx1"/>
                </a:solidFill>
              </a:rPr>
              <a:t>géographique (</a:t>
            </a:r>
            <a:r>
              <a:rPr lang="fr-FR" sz="1700" b="1" dirty="0" smtClean="0">
                <a:solidFill>
                  <a:schemeClr val="tx1"/>
                </a:solidFill>
              </a:rPr>
              <a:t>A/008 $</a:t>
            </a:r>
            <a:r>
              <a:rPr lang="fr-FR" sz="1700" b="1" dirty="0" err="1" smtClean="0">
                <a:solidFill>
                  <a:schemeClr val="tx1"/>
                </a:solidFill>
              </a:rPr>
              <a:t>aTg</a:t>
            </a:r>
            <a:r>
              <a:rPr lang="fr-FR" sz="1700" b="1" dirty="0">
                <a:solidFill>
                  <a:schemeClr val="tx1"/>
                </a:solidFill>
              </a:rPr>
              <a:t>)</a:t>
            </a:r>
            <a:r>
              <a:rPr lang="fr-FR" sz="1700" b="1" dirty="0" smtClean="0">
                <a:solidFill>
                  <a:schemeClr val="tx1"/>
                </a:solidFill>
              </a:rPr>
              <a:t> </a:t>
            </a:r>
            <a:r>
              <a:rPr lang="fr-FR" sz="17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devient Sujet - </a:t>
            </a:r>
            <a:r>
              <a:rPr lang="fr-FR" sz="1700" b="1" dirty="0">
                <a:solidFill>
                  <a:schemeClr val="tx1"/>
                </a:solidFill>
                <a:sym typeface="Wingdings" panose="05000000000000000000" pitchFamily="2" charset="2"/>
              </a:rPr>
              <a:t>nom </a:t>
            </a:r>
            <a:r>
              <a:rPr lang="fr-FR" sz="17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commun </a:t>
            </a:r>
            <a:r>
              <a:rPr lang="fr-FR" sz="1700" b="1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r-FR" sz="17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A/008 $</a:t>
            </a:r>
            <a:r>
              <a:rPr lang="fr-FR" sz="17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aTd</a:t>
            </a:r>
            <a:r>
              <a:rPr lang="fr-FR" sz="17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fr-FR" sz="17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L’identifiant </a:t>
            </a:r>
            <a:r>
              <a:rPr lang="fr-FR" sz="1700" dirty="0" err="1" smtClean="0">
                <a:solidFill>
                  <a:schemeClr val="tx1"/>
                </a:solidFill>
              </a:rPr>
              <a:t>ppn</a:t>
            </a:r>
            <a:r>
              <a:rPr lang="fr-FR" sz="1700" dirty="0" smtClean="0">
                <a:solidFill>
                  <a:schemeClr val="tx1"/>
                </a:solidFill>
              </a:rPr>
              <a:t> de </a:t>
            </a:r>
            <a:r>
              <a:rPr lang="fr-FR" sz="1700" dirty="0">
                <a:solidFill>
                  <a:schemeClr val="tx1"/>
                </a:solidFill>
              </a:rPr>
              <a:t>ces notices d’autorité reste </a:t>
            </a:r>
            <a:r>
              <a:rPr lang="fr-FR" sz="1700" dirty="0" smtClean="0">
                <a:solidFill>
                  <a:schemeClr val="tx1"/>
                </a:solidFill>
              </a:rPr>
              <a:t>identique.</a:t>
            </a:r>
            <a:endParaRPr lang="fr-FR" sz="1700" dirty="0">
              <a:solidFill>
                <a:schemeClr val="tx1"/>
              </a:solidFill>
            </a:endParaRPr>
          </a:p>
          <a:p>
            <a:pPr algn="just"/>
            <a:endParaRPr lang="fr-FR" sz="9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Impact sur </a:t>
            </a:r>
            <a:r>
              <a:rPr lang="fr-FR" sz="24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les </a:t>
            </a:r>
            <a:r>
              <a:rPr lang="fr-FR" sz="2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fr-FR" sz="2400" b="1" u="sng" dirty="0" smtClean="0">
                <a:solidFill>
                  <a:srgbClr val="FF0000"/>
                </a:solidFill>
              </a:rPr>
              <a:t>ontenus </a:t>
            </a:r>
            <a:r>
              <a:rPr lang="fr-FR" sz="2400" b="1" u="sng" dirty="0">
                <a:solidFill>
                  <a:srgbClr val="FF0000"/>
                </a:solidFill>
              </a:rPr>
              <a:t>et </a:t>
            </a:r>
            <a:r>
              <a:rPr lang="fr-FR" sz="2400" b="1" u="sng" dirty="0" smtClean="0">
                <a:solidFill>
                  <a:srgbClr val="FF0000"/>
                </a:solidFill>
              </a:rPr>
              <a:t>sur la structuration </a:t>
            </a:r>
            <a:r>
              <a:rPr lang="fr-FR" sz="2400" b="1" dirty="0" smtClean="0">
                <a:solidFill>
                  <a:srgbClr val="FF0000"/>
                </a:solidFill>
              </a:rPr>
              <a:t>des données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endParaRPr lang="fr-FR" sz="9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700" dirty="0" smtClean="0">
                <a:solidFill>
                  <a:schemeClr val="tx1"/>
                </a:solidFill>
              </a:rPr>
              <a:t>Les </a:t>
            </a:r>
            <a:r>
              <a:rPr lang="fr-FR" sz="1700" dirty="0">
                <a:solidFill>
                  <a:schemeClr val="tx1"/>
                </a:solidFill>
              </a:rPr>
              <a:t>mises à jour des notices d’autorité dans le </a:t>
            </a:r>
            <a:r>
              <a:rPr lang="fr-FR" sz="1700" dirty="0" err="1">
                <a:solidFill>
                  <a:schemeClr val="tx1"/>
                </a:solidFill>
              </a:rPr>
              <a:t>Sudoc</a:t>
            </a:r>
            <a:r>
              <a:rPr lang="fr-FR" sz="1700" dirty="0">
                <a:solidFill>
                  <a:schemeClr val="tx1"/>
                </a:solidFill>
              </a:rPr>
              <a:t> seront faites par chargement. </a:t>
            </a:r>
            <a:endParaRPr lang="fr-FR" sz="17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432556" y="197768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LA 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8872" y="980728"/>
            <a:ext cx="8713263" cy="1002047"/>
            <a:chOff x="282648" y="1560241"/>
            <a:chExt cx="8713263" cy="1002047"/>
          </a:xfrm>
        </p:grpSpPr>
        <p:sp>
          <p:nvSpPr>
            <p:cNvPr id="13" name="ZoneTexte 12"/>
            <p:cNvSpPr txBox="1"/>
            <p:nvPr/>
          </p:nvSpPr>
          <p:spPr>
            <a:xfrm>
              <a:off x="891911" y="1731291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Impacts du retournement aux lieux dans les données</a:t>
              </a:r>
            </a:p>
            <a:p>
              <a:pPr algn="just"/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560241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4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96752"/>
            <a:ext cx="1091029" cy="10910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2844" y="1772816"/>
            <a:ext cx="8678311" cy="5112568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Dans les </a:t>
            </a:r>
            <a:r>
              <a:rPr lang="fr-FR" sz="1800" u="sng" dirty="0">
                <a:solidFill>
                  <a:schemeClr val="tx1"/>
                </a:solidFill>
              </a:rPr>
              <a:t>notices bibliographiques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sz="1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1800" u="sng" dirty="0" smtClean="0">
                <a:solidFill>
                  <a:schemeClr val="tx1"/>
                </a:solidFill>
              </a:rPr>
              <a:t>Modifications du p</a:t>
            </a:r>
            <a:r>
              <a:rPr lang="fr-FR" sz="1800" u="sng" dirty="0" smtClean="0">
                <a:solidFill>
                  <a:schemeClr val="tx1"/>
                </a:solidFill>
              </a:rPr>
              <a:t>oint </a:t>
            </a:r>
            <a:r>
              <a:rPr lang="fr-FR" sz="1800" u="sng" dirty="0">
                <a:solidFill>
                  <a:schemeClr val="tx1"/>
                </a:solidFill>
              </a:rPr>
              <a:t>d'accès sujet contenant un lien </a:t>
            </a:r>
            <a:r>
              <a:rPr lang="fr-FR" sz="1800" u="sng" dirty="0" smtClean="0">
                <a:solidFill>
                  <a:schemeClr val="tx1"/>
                </a:solidFill>
              </a:rPr>
              <a:t>vers </a:t>
            </a:r>
            <a:r>
              <a:rPr lang="fr-FR" sz="1800" u="sng" dirty="0">
                <a:solidFill>
                  <a:schemeClr val="tx1"/>
                </a:solidFill>
              </a:rPr>
              <a:t>une autorité subdivision aux lieux</a:t>
            </a:r>
            <a:r>
              <a:rPr lang="fr-FR" sz="1800" dirty="0">
                <a:solidFill>
                  <a:schemeClr val="tx1"/>
                </a:solidFill>
              </a:rPr>
              <a:t> : </a:t>
            </a:r>
          </a:p>
          <a:p>
            <a:pPr marL="715963" indent="-2730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transformation du point d’accès sujet structuré sur le modèle </a:t>
            </a:r>
            <a:r>
              <a:rPr lang="fr-FR" sz="1800" i="1" dirty="0">
                <a:solidFill>
                  <a:schemeClr val="tx1"/>
                </a:solidFill>
              </a:rPr>
              <a:t>Nom géographique + Subdivision aux lieux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par inversion de l'ordre </a:t>
            </a:r>
            <a:endParaRPr lang="fr-FR" sz="1800" dirty="0">
              <a:solidFill>
                <a:schemeClr val="tx1"/>
              </a:solidFill>
            </a:endParaRPr>
          </a:p>
          <a:p>
            <a:pPr marL="715963" indent="-2730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changement d'étiquette (B/607 devient B/606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  <a:p>
            <a:pPr marL="442913" algn="just"/>
            <a:endParaRPr lang="fr-FR" sz="18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Modifications du p</a:t>
            </a:r>
            <a:r>
              <a:rPr lang="fr-FR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oint </a:t>
            </a:r>
            <a:r>
              <a:rPr lang="fr-FR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d'accès sujet contenant un lien vers une a</a:t>
            </a:r>
            <a:r>
              <a:rPr lang="fr-FR" sz="1800" u="sng" dirty="0" smtClean="0">
                <a:solidFill>
                  <a:schemeClr val="tx1"/>
                </a:solidFill>
              </a:rPr>
              <a:t>utorité construite avec une subdivision aux lieux</a:t>
            </a:r>
            <a:r>
              <a:rPr lang="fr-FR" sz="1800" dirty="0" smtClean="0">
                <a:solidFill>
                  <a:schemeClr val="tx1"/>
                </a:solidFill>
              </a:rPr>
              <a:t> : </a:t>
            </a:r>
          </a:p>
          <a:p>
            <a:pPr marL="715963" indent="-2730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seulement changement d'étiquette (B/607 devient B/606) car l'autorité liée aura été automatiquement retournée.</a:t>
            </a:r>
          </a:p>
          <a:p>
            <a:pPr marL="715963" algn="just"/>
            <a:endParaRPr lang="fr-FR" sz="1400" dirty="0" smtClean="0">
              <a:solidFill>
                <a:schemeClr val="tx1"/>
              </a:solidFill>
            </a:endParaRPr>
          </a:p>
          <a:p>
            <a:pPr algn="just"/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chemeClr val="tx1"/>
                </a:solidFill>
              </a:rPr>
              <a:t>Un </a:t>
            </a:r>
            <a:r>
              <a:rPr lang="fr-FR" b="1" dirty="0">
                <a:solidFill>
                  <a:schemeClr val="tx1"/>
                </a:solidFill>
              </a:rPr>
              <a:t>traitement rétrospectif des notices bibliographiques est envisagé, par lots et sur les différentes applications documentaires de l’ABES.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La méthodologie à adopter est en cours de réflexion, en concertation avec la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BnF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le Centre National Rameau.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432556" y="197768"/>
            <a:ext cx="100091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LA SIMPLIFICATION DE L’INDEXATION GEOGRAPHIQUE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MAI 2019</a:t>
            </a:r>
            <a:endParaRPr lang="fr-FR" sz="3600" dirty="0">
              <a:solidFill>
                <a:srgbClr val="0070C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8872" y="908720"/>
            <a:ext cx="8713263" cy="1002047"/>
            <a:chOff x="282648" y="1560241"/>
            <a:chExt cx="8713263" cy="1002047"/>
          </a:xfrm>
        </p:grpSpPr>
        <p:sp>
          <p:nvSpPr>
            <p:cNvPr id="13" name="ZoneTexte 12"/>
            <p:cNvSpPr txBox="1"/>
            <p:nvPr/>
          </p:nvSpPr>
          <p:spPr>
            <a:xfrm>
              <a:off x="891911" y="1731291"/>
              <a:ext cx="810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Impacts du retournement aux lieux dans les données</a:t>
              </a:r>
            </a:p>
            <a:p>
              <a:pPr algn="just"/>
              <a:endParaRPr lang="fr-FR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050"/>
            <a:stretch/>
          </p:blipFill>
          <p:spPr>
            <a:xfrm rot="10800000">
              <a:off x="282648" y="1560241"/>
              <a:ext cx="576064" cy="56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1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712967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PARTIE 2</a:t>
            </a:r>
            <a:b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HARMONISATION DES LISTES DE CONCEPTS</a:t>
            </a:r>
            <a:endParaRPr lang="fr-FR" sz="3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5516" y="1161308"/>
            <a:ext cx="8712968" cy="1331588"/>
          </a:xfrm>
        </p:spPr>
        <p:txBody>
          <a:bodyPr>
            <a:noAutofit/>
          </a:bodyPr>
          <a:lstStyle/>
          <a:p>
            <a:pPr algn="just"/>
            <a:r>
              <a:rPr lang="fr-FR" sz="1800" dirty="0" smtClean="0">
                <a:solidFill>
                  <a:schemeClr val="tx1"/>
                </a:solidFill>
              </a:rPr>
              <a:t>Deuxième grande vague de </a:t>
            </a:r>
            <a:r>
              <a:rPr lang="fr-FR" sz="1800" dirty="0">
                <a:solidFill>
                  <a:schemeClr val="tx1"/>
                </a:solidFill>
              </a:rPr>
              <a:t>la </a:t>
            </a:r>
            <a:r>
              <a:rPr lang="fr-FR" sz="1800" dirty="0" smtClean="0">
                <a:solidFill>
                  <a:schemeClr val="tx1"/>
                </a:solidFill>
              </a:rPr>
              <a:t>réforme Rameau en 2019, appelée </a:t>
            </a:r>
            <a:r>
              <a:rPr lang="fr-FR" sz="1800" dirty="0">
                <a:solidFill>
                  <a:schemeClr val="tx1"/>
                </a:solidFill>
              </a:rPr>
              <a:t>aussi « lissage terminologique », </a:t>
            </a:r>
            <a:r>
              <a:rPr lang="fr-FR" sz="1800" dirty="0" smtClean="0">
                <a:solidFill>
                  <a:schemeClr val="tx1"/>
                </a:solidFill>
              </a:rPr>
              <a:t>elle tend à mettre </a:t>
            </a:r>
            <a:r>
              <a:rPr lang="fr-FR" sz="1800" b="1" dirty="0" smtClean="0">
                <a:solidFill>
                  <a:schemeClr val="tx1"/>
                </a:solidFill>
              </a:rPr>
              <a:t>fin </a:t>
            </a:r>
            <a:r>
              <a:rPr lang="fr-FR" sz="1800" b="1" dirty="0">
                <a:solidFill>
                  <a:schemeClr val="tx1"/>
                </a:solidFill>
              </a:rPr>
              <a:t>à la dispersion actuelle </a:t>
            </a:r>
            <a:r>
              <a:rPr lang="fr-FR" sz="1800" dirty="0">
                <a:solidFill>
                  <a:schemeClr val="tx1"/>
                </a:solidFill>
              </a:rPr>
              <a:t>du </a:t>
            </a:r>
            <a:r>
              <a:rPr lang="fr-FR" sz="1800" dirty="0" smtClean="0">
                <a:solidFill>
                  <a:schemeClr val="tx1"/>
                </a:solidFill>
              </a:rPr>
              <a:t>vocabulaire, par la mise en place d’une </a:t>
            </a:r>
            <a:r>
              <a:rPr lang="fr-FR" sz="1800" b="1" dirty="0">
                <a:solidFill>
                  <a:schemeClr val="tx1"/>
                </a:solidFill>
              </a:rPr>
              <a:t>liste unique de </a:t>
            </a:r>
            <a:r>
              <a:rPr lang="fr-FR" sz="1800" b="1" dirty="0" smtClean="0">
                <a:solidFill>
                  <a:schemeClr val="tx1"/>
                </a:solidFill>
              </a:rPr>
              <a:t>subdivisions à la place des </a:t>
            </a:r>
            <a:r>
              <a:rPr lang="fr-FR" sz="1800" b="1" dirty="0">
                <a:solidFill>
                  <a:schemeClr val="tx1"/>
                </a:solidFill>
              </a:rPr>
              <a:t>29 </a:t>
            </a:r>
            <a:r>
              <a:rPr lang="fr-FR" sz="1800" b="1" dirty="0" smtClean="0">
                <a:solidFill>
                  <a:schemeClr val="tx1"/>
                </a:solidFill>
              </a:rPr>
              <a:t>listes de concepts actuelles</a:t>
            </a:r>
            <a:r>
              <a:rPr lang="fr-FR" sz="1800" dirty="0">
                <a:solidFill>
                  <a:schemeClr val="tx1"/>
                </a:solidFill>
              </a:rPr>
              <a:t>. 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L’HARMONISATION DES LISTES DE CONCEPTS</a:t>
            </a:r>
            <a:br>
              <a:rPr lang="fr-FR" sz="3600" dirty="0" smtClean="0"/>
            </a:br>
            <a:r>
              <a:rPr lang="fr-FR" sz="3600" dirty="0" err="1" smtClean="0">
                <a:solidFill>
                  <a:srgbClr val="0070C0"/>
                </a:solidFill>
              </a:rPr>
              <a:t>C’eST</a:t>
            </a:r>
            <a:r>
              <a:rPr lang="fr-FR" sz="3600" dirty="0" smtClean="0">
                <a:solidFill>
                  <a:srgbClr val="0070C0"/>
                </a:solidFill>
              </a:rPr>
              <a:t> quoi ?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516" y="2780928"/>
            <a:ext cx="8712968" cy="3674852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fr-FR" sz="2000" u="sng" dirty="0" smtClean="0"/>
              <a:t>Et plus concrètement </a:t>
            </a:r>
            <a:r>
              <a:rPr lang="fr-FR" sz="2000" u="sng" dirty="0"/>
              <a:t>?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fr-FR" sz="2000" dirty="0"/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b="1" dirty="0" smtClean="0"/>
              <a:t>Rapprochement et fusion des subdivisions de sens très proches </a:t>
            </a:r>
            <a:r>
              <a:rPr lang="fr-FR" sz="2000" dirty="0" smtClean="0"/>
              <a:t>: suppression des redondances terminologiques 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b="1" dirty="0" smtClean="0">
                <a:sym typeface="Wingdings" panose="05000000000000000000" pitchFamily="2" charset="2"/>
              </a:rPr>
              <a:t>Harmonisation et fusion entre subdivisions et têtes de vedette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Suppression des règles d’utilisation pour les subdivisions particulières : à </a:t>
            </a:r>
            <a:r>
              <a:rPr lang="fr-FR" sz="2000" dirty="0">
                <a:sym typeface="Wingdings" panose="05000000000000000000" pitchFamily="2" charset="2"/>
              </a:rPr>
              <a:t>terme, </a:t>
            </a:r>
            <a:r>
              <a:rPr lang="fr-FR" sz="2000" b="1" dirty="0">
                <a:sym typeface="Wingdings" panose="05000000000000000000" pitchFamily="2" charset="2"/>
              </a:rPr>
              <a:t>toutes les subdivisions </a:t>
            </a:r>
            <a:r>
              <a:rPr lang="fr-FR" sz="2000" b="1" dirty="0" smtClean="0">
                <a:sym typeface="Wingdings" panose="05000000000000000000" pitchFamily="2" charset="2"/>
              </a:rPr>
              <a:t>s’appliqueront </a:t>
            </a:r>
            <a:r>
              <a:rPr lang="fr-FR" sz="2000" b="1" dirty="0">
                <a:sym typeface="Wingdings" panose="05000000000000000000" pitchFamily="2" charset="2"/>
              </a:rPr>
              <a:t>à </a:t>
            </a:r>
            <a:r>
              <a:rPr lang="fr-FR" sz="2000" b="1" dirty="0" smtClean="0">
                <a:sym typeface="Wingdings" panose="05000000000000000000" pitchFamily="2" charset="2"/>
              </a:rPr>
              <a:t>tout sujet</a:t>
            </a:r>
          </a:p>
          <a:p>
            <a:pPr algn="just">
              <a:spcBef>
                <a:spcPct val="20000"/>
              </a:spcBef>
            </a:pPr>
            <a:endParaRPr lang="fr-FR" sz="2000" b="1" dirty="0"/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Cette réforme a commencé fin 2018 et se prolongera tout au long de l’année 2019.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45" y="2262739"/>
            <a:ext cx="1033139" cy="10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187066" y="1264937"/>
            <a:ext cx="3448830" cy="97249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Greffés</a:t>
            </a:r>
            <a:r>
              <a:rPr lang="fr-FR" dirty="0" smtClean="0">
                <a:solidFill>
                  <a:schemeClr val="tx1"/>
                </a:solidFill>
              </a:rPr>
              <a:t> (Tête de Vedette)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Greffe -- Patients </a:t>
            </a:r>
            <a:r>
              <a:rPr lang="fr-FR" dirty="0" smtClean="0">
                <a:solidFill>
                  <a:schemeClr val="tx1"/>
                </a:solidFill>
              </a:rPr>
              <a:t>(subdivision)</a:t>
            </a:r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95535" y="73560"/>
            <a:ext cx="857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EXEMPLES</a:t>
            </a:r>
            <a:endParaRPr lang="fr-FR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5699485" y="4313323"/>
            <a:ext cx="3267942" cy="86286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Emballage</a:t>
            </a:r>
            <a:r>
              <a:rPr lang="fr-FR" dirty="0" smtClean="0">
                <a:solidFill>
                  <a:schemeClr val="tx1"/>
                </a:solidFill>
              </a:rPr>
              <a:t> (TV ou 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t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Emballages</a:t>
            </a:r>
            <a:r>
              <a:rPr lang="fr-FR" dirty="0" smtClean="0">
                <a:solidFill>
                  <a:schemeClr val="tx1"/>
                </a:solidFill>
              </a:rPr>
              <a:t> (TV ou 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62" y="2987678"/>
            <a:ext cx="1345674" cy="1349893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193256" y="2420939"/>
            <a:ext cx="3409821" cy="124168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Dents -- Soins et Hygiène </a:t>
            </a:r>
            <a:r>
              <a:rPr lang="fr-FR" dirty="0" smtClean="0">
                <a:solidFill>
                  <a:schemeClr val="tx1"/>
                </a:solidFill>
              </a:rPr>
              <a:t>(TV)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Soins dentaires </a:t>
            </a:r>
            <a:r>
              <a:rPr lang="fr-FR" dirty="0" smtClean="0">
                <a:solidFill>
                  <a:schemeClr val="tx1"/>
                </a:solidFill>
              </a:rPr>
              <a:t>(TV ou 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87012" y="836712"/>
            <a:ext cx="40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AUTORITES DE SENS TRES PROCHES 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79961" y="3837287"/>
            <a:ext cx="3423115" cy="124168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Emballage</a:t>
            </a:r>
            <a:r>
              <a:rPr lang="fr-FR" dirty="0" smtClean="0">
                <a:solidFill>
                  <a:schemeClr val="tx1"/>
                </a:solidFill>
              </a:rPr>
              <a:t> (TV ou subdivision)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Conditionnement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(TV ou 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436096" y="1628800"/>
            <a:ext cx="372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AUTORITES COMMENCANT PAR « ET », « DANS », « AU »… 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5681049" y="2354668"/>
            <a:ext cx="3304814" cy="99181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Etat</a:t>
            </a:r>
            <a:r>
              <a:rPr lang="fr-FR" dirty="0" smtClean="0">
                <a:solidFill>
                  <a:schemeClr val="tx1"/>
                </a:solidFill>
              </a:rPr>
              <a:t> (TV)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Et l’Etat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652120" y="3861048"/>
            <a:ext cx="343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AUTORITES SINGULIER / PLURIEL 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5699485" y="5349033"/>
            <a:ext cx="3267942" cy="86286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Désertion</a:t>
            </a:r>
            <a:r>
              <a:rPr lang="fr-FR" dirty="0" smtClean="0">
                <a:solidFill>
                  <a:schemeClr val="tx1"/>
                </a:solidFill>
              </a:rPr>
              <a:t> (TV ou subdivision)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t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Désertions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187066" y="5253635"/>
            <a:ext cx="3416010" cy="124168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Finissage</a:t>
            </a:r>
            <a:r>
              <a:rPr lang="fr-FR" dirty="0" smtClean="0">
                <a:solidFill>
                  <a:schemeClr val="tx1"/>
                </a:solidFill>
              </a:rPr>
              <a:t> (TV)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Finition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subd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99485" y="741717"/>
            <a:ext cx="3409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i="1" dirty="0" smtClean="0">
                <a:solidFill>
                  <a:srgbClr val="FF0000"/>
                </a:solidFill>
              </a:rPr>
              <a:t>NB : les exemples donnés ici sont des types de cas que le Centre National Rameau pourrait être amené à examiner.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3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5516" y="2330501"/>
            <a:ext cx="8712968" cy="441086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Ce travail d’harmonisation ne consiste pas en une modification en masse de données ponctuelle : il s’agit d’un </a:t>
            </a:r>
            <a:r>
              <a:rPr lang="fr-FR" sz="1800" b="1" dirty="0">
                <a:solidFill>
                  <a:schemeClr val="tx1"/>
                </a:solidFill>
              </a:rPr>
              <a:t>chantier progressif </a:t>
            </a:r>
            <a:r>
              <a:rPr lang="fr-FR" sz="1800" dirty="0">
                <a:solidFill>
                  <a:schemeClr val="tx1"/>
                </a:solidFill>
              </a:rPr>
              <a:t>opéré par le Centre National Rameau, sur au moins toute l’année 2019.</a:t>
            </a:r>
          </a:p>
          <a:p>
            <a:pPr algn="just"/>
            <a:endParaRPr lang="fr-FR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Les mises à jour de notices d’autorité RAMEAU liées à cette harmonisation des listes de concepts seront intégrées dans le </a:t>
            </a:r>
            <a:r>
              <a:rPr lang="fr-FR" sz="1800" dirty="0" err="1">
                <a:solidFill>
                  <a:schemeClr val="tx1"/>
                </a:solidFill>
              </a:rPr>
              <a:t>Sudoc</a:t>
            </a:r>
            <a:r>
              <a:rPr lang="fr-FR" sz="1800" dirty="0">
                <a:solidFill>
                  <a:schemeClr val="tx1"/>
                </a:solidFill>
              </a:rPr>
              <a:t> dans le cadre des chargements courants. Les fusions de notices RAMEAU seront probablement </a:t>
            </a:r>
            <a:r>
              <a:rPr lang="fr-FR" sz="1800" b="1" dirty="0">
                <a:solidFill>
                  <a:schemeClr val="tx1"/>
                </a:solidFill>
              </a:rPr>
              <a:t>plus fréquentes pendant cette période</a:t>
            </a:r>
            <a:r>
              <a:rPr lang="fr-FR" sz="1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Les notices bibliographiques pointant vers ces notices d’autorité devront également être mises à jour (bloc B/6XX). </a:t>
            </a:r>
          </a:p>
          <a:p>
            <a:pPr algn="just"/>
            <a:endParaRPr lang="fr-FR" sz="1800" dirty="0">
              <a:solidFill>
                <a:schemeClr val="tx1"/>
              </a:solidFill>
            </a:endParaRPr>
          </a:p>
          <a:p>
            <a:pPr algn="ctr"/>
            <a:r>
              <a:rPr lang="fr-FR" sz="18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tx1"/>
                </a:solidFill>
              </a:rPr>
              <a:t>L’ABES opérera des traitements rétrospectifs dans le </a:t>
            </a:r>
            <a:r>
              <a:rPr lang="fr-FR" b="1" dirty="0" err="1">
                <a:solidFill>
                  <a:schemeClr val="tx1"/>
                </a:solidFill>
              </a:rPr>
              <a:t>Sudoc</a:t>
            </a:r>
            <a:r>
              <a:rPr lang="fr-FR" b="1" dirty="0">
                <a:solidFill>
                  <a:schemeClr val="tx1"/>
                </a:solidFill>
              </a:rPr>
              <a:t> sur </a:t>
            </a:r>
            <a:r>
              <a:rPr lang="fr-FR" b="1" dirty="0" smtClean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notices bibliographiques concernées. </a:t>
            </a:r>
          </a:p>
          <a:p>
            <a:pPr algn="just"/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L’HARMONISATION DES LISTES DE CONCEPTS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70C0"/>
                </a:solidFill>
              </a:rPr>
              <a:t>QUELS IMPACTS ?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846725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OBJECTIFS DE LA REFORME RAMEAU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72" y="3729179"/>
            <a:ext cx="7776864" cy="648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rgbClr val="FF0000"/>
                </a:solidFill>
              </a:rPr>
              <a:t>Rendre Rameau plus </a:t>
            </a:r>
            <a:r>
              <a:rPr lang="fr-FR" sz="2000" b="1" dirty="0" smtClean="0">
                <a:solidFill>
                  <a:srgbClr val="FF0000"/>
                </a:solidFill>
              </a:rPr>
              <a:t>visible et </a:t>
            </a:r>
            <a:r>
              <a:rPr lang="fr-FR" sz="2000" b="1" dirty="0">
                <a:solidFill>
                  <a:srgbClr val="FF0000"/>
                </a:solidFill>
              </a:rPr>
              <a:t>plus </a:t>
            </a:r>
            <a:r>
              <a:rPr lang="fr-FR" sz="2000" b="1" dirty="0" smtClean="0">
                <a:solidFill>
                  <a:srgbClr val="FF0000"/>
                </a:solidFill>
              </a:rPr>
              <a:t>exploitable</a:t>
            </a:r>
            <a:endParaRPr lang="fr-FR" sz="1600" b="1" i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98431" y="1990581"/>
            <a:ext cx="8339689" cy="892552"/>
            <a:chOff x="264759" y="1412776"/>
            <a:chExt cx="8339689" cy="892552"/>
          </a:xfrm>
        </p:grpSpPr>
        <p:sp>
          <p:nvSpPr>
            <p:cNvPr id="7" name="ZoneTexte 6"/>
            <p:cNvSpPr txBox="1"/>
            <p:nvPr/>
          </p:nvSpPr>
          <p:spPr>
            <a:xfrm>
              <a:off x="827584" y="1412776"/>
              <a:ext cx="77768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 smtClean="0">
                  <a:solidFill>
                    <a:srgbClr val="FFC000"/>
                  </a:solidFill>
                </a:rPr>
                <a:t>Faire </a:t>
              </a:r>
              <a:r>
                <a:rPr lang="fr-FR" sz="2000" b="1" dirty="0">
                  <a:solidFill>
                    <a:srgbClr val="FFC000"/>
                  </a:solidFill>
                </a:rPr>
                <a:t>évoluer Rameau </a:t>
              </a:r>
              <a:r>
                <a:rPr lang="fr-FR" sz="1600" dirty="0" smtClean="0"/>
                <a:t>et le rendre </a:t>
              </a:r>
              <a:r>
                <a:rPr lang="fr-FR" sz="1600" b="1" dirty="0" smtClean="0"/>
                <a:t>compatible avec l’ensemble </a:t>
              </a:r>
              <a:r>
                <a:rPr lang="fr-FR" sz="1600" b="1" dirty="0"/>
                <a:t>des évolutions </a:t>
              </a:r>
              <a:r>
                <a:rPr lang="fr-FR" sz="1600" b="1" dirty="0" smtClean="0"/>
                <a:t>actuelles : </a:t>
              </a:r>
              <a:r>
                <a:rPr lang="fr-FR" sz="1600" dirty="0" smtClean="0"/>
                <a:t>web </a:t>
              </a:r>
              <a:r>
                <a:rPr lang="fr-FR" sz="1600" dirty="0"/>
                <a:t>sémantique, modélisation IFLA-LRM, Transition bibliographique, projet de Fichier national des Entités</a:t>
              </a:r>
              <a:r>
                <a:rPr lang="fr-FR" sz="1600" dirty="0" smtClean="0"/>
                <a:t>…</a:t>
              </a:r>
              <a:endParaRPr lang="fr-FR" sz="1600" dirty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59" y="1418857"/>
              <a:ext cx="581259" cy="561152"/>
            </a:xfrm>
            <a:prstGeom prst="rect">
              <a:avLst/>
            </a:prstGeom>
          </p:spPr>
        </p:pic>
      </p:grpSp>
      <p:grpSp>
        <p:nvGrpSpPr>
          <p:cNvPr id="24" name="Groupe 3"/>
          <p:cNvGrpSpPr/>
          <p:nvPr/>
        </p:nvGrpSpPr>
        <p:grpSpPr>
          <a:xfrm>
            <a:off x="468005" y="5124328"/>
            <a:ext cx="8435497" cy="718975"/>
            <a:chOff x="251303" y="2462063"/>
            <a:chExt cx="8435497" cy="718975"/>
          </a:xfrm>
        </p:grpSpPr>
        <p:sp>
          <p:nvSpPr>
            <p:cNvPr id="8" name="ZoneTexte 4"/>
            <p:cNvSpPr txBox="1"/>
            <p:nvPr/>
          </p:nvSpPr>
          <p:spPr>
            <a:xfrm>
              <a:off x="909936" y="2780928"/>
              <a:ext cx="777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</a:rPr>
                <a:t>Rendre Rameau plus simple et plus intuitif</a:t>
              </a:r>
              <a:r>
                <a:rPr lang="fr-FR" sz="1600" dirty="0" smtClean="0"/>
                <a:t>, pour l’</a:t>
              </a:r>
              <a:r>
                <a:rPr lang="fr-FR" sz="1600" b="1" dirty="0" smtClean="0"/>
                <a:t>orienter vers les utilisateurs</a:t>
              </a:r>
              <a:r>
                <a:rPr lang="fr-FR" sz="1600" dirty="0" smtClean="0"/>
                <a:t>. </a:t>
              </a:r>
              <a:endParaRPr lang="fr-FR" sz="1600" dirty="0"/>
            </a:p>
          </p:txBody>
        </p:sp>
        <p:pic>
          <p:nvPicPr>
            <p:cNvPr id="21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9796" y="2483570"/>
              <a:ext cx="637729" cy="594715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70" y="3669632"/>
            <a:ext cx="621110" cy="5961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25181"/>
            <a:ext cx="1451182" cy="8038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1196752"/>
            <a:ext cx="86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définis par un Groupe de Travail National / </a:t>
            </a:r>
            <a:r>
              <a:rPr lang="fr-FR" dirty="0" smtClean="0">
                <a:hlinkClick r:id="rId7"/>
              </a:rPr>
              <a:t>rapport mars 2017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7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70C0"/>
                </a:solidFill>
              </a:rPr>
              <a:t>POUR RESUMER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3083" y="1866304"/>
            <a:ext cx="78130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Ce qu’il faut retenir, en 2019 :</a:t>
            </a:r>
          </a:p>
          <a:p>
            <a:pPr algn="just"/>
            <a:endParaRPr lang="fr-FR" sz="2000" dirty="0" smtClean="0"/>
          </a:p>
          <a:p>
            <a:pPr marL="342900" indent="-342900" algn="just">
              <a:buFontTx/>
              <a:buChar char="-"/>
            </a:pPr>
            <a:r>
              <a:rPr lang="fr-FR" sz="2000" dirty="0" smtClean="0"/>
              <a:t>Fin des exceptions liées à l’indexation géographique : </a:t>
            </a:r>
            <a:r>
              <a:rPr lang="fr-FR" sz="2000" b="1" dirty="0" smtClean="0"/>
              <a:t>tous les noms communs acceptent une localisation géographique et tous les noms géographiques peuvent être employés en subdivision.</a:t>
            </a:r>
            <a:r>
              <a:rPr lang="fr-FR" sz="2000" dirty="0"/>
              <a:t> </a:t>
            </a:r>
            <a:r>
              <a:rPr lang="fr-FR" sz="2000" dirty="0" smtClean="0"/>
              <a:t>Les </a:t>
            </a:r>
            <a:r>
              <a:rPr lang="fr-FR" sz="2000" dirty="0"/>
              <a:t>catalogueurs </a:t>
            </a:r>
            <a:r>
              <a:rPr lang="fr-FR" sz="2000" dirty="0" smtClean="0"/>
              <a:t>n’ont </a:t>
            </a:r>
            <a:r>
              <a:rPr lang="fr-FR" sz="2000" dirty="0"/>
              <a:t>plus à le vérifier dans les autorités </a:t>
            </a:r>
            <a:r>
              <a:rPr lang="fr-FR" sz="2000" dirty="0" smtClean="0"/>
              <a:t>Rameau.</a:t>
            </a:r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marL="342900" indent="-342900" algn="just">
              <a:buFontTx/>
              <a:buChar char="-"/>
            </a:pPr>
            <a:r>
              <a:rPr lang="fr-FR" sz="2000" dirty="0" smtClean="0"/>
              <a:t>La </a:t>
            </a:r>
            <a:r>
              <a:rPr lang="fr-FR" sz="2000" b="1" dirty="0" smtClean="0"/>
              <a:t>réduction des redondances </a:t>
            </a:r>
            <a:r>
              <a:rPr lang="fr-FR" sz="2000" b="1" dirty="0"/>
              <a:t>terminologiques </a:t>
            </a:r>
            <a:r>
              <a:rPr lang="fr-FR" sz="2000" dirty="0" smtClean="0"/>
              <a:t>conduira à une liste de subdivisions unique s’appliquant à tout sujet, qui facilitera et homogénéisera le choix des concepts lors de l’indexation.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30" y="4581128"/>
            <a:ext cx="659156" cy="6612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48" y="3284984"/>
            <a:ext cx="720938" cy="585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70180"/>
            <a:ext cx="842796" cy="8427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7624" y="1167135"/>
            <a:ext cx="685854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Maître-mot de la réforme Rameau : SIMPLIFICATION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332656"/>
            <a:ext cx="8911245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>
                <a:solidFill>
                  <a:srgbClr val="0070C0"/>
                </a:solidFill>
              </a:rPr>
              <a:t>Pour aller plus loin…</a:t>
            </a:r>
          </a:p>
          <a:p>
            <a:pPr algn="just"/>
            <a:endParaRPr lang="fr-FR" b="1" i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i="1" dirty="0"/>
              <a:t>Documentation et informations sur l’organisation et les calendriers des chantiers : </a:t>
            </a:r>
            <a:r>
              <a:rPr lang="fr-FR" i="1" dirty="0">
                <a:hlinkClick r:id="rId3"/>
              </a:rPr>
              <a:t>Guide Méthodologique du </a:t>
            </a:r>
            <a:r>
              <a:rPr lang="fr-FR" i="1" dirty="0" err="1">
                <a:hlinkClick r:id="rId3"/>
              </a:rPr>
              <a:t>Sudoc</a:t>
            </a:r>
            <a:r>
              <a:rPr lang="fr-FR" i="1" dirty="0"/>
              <a:t>, sites </a:t>
            </a:r>
            <a:r>
              <a:rPr lang="fr-FR" i="1" dirty="0">
                <a:hlinkClick r:id="rId4"/>
              </a:rPr>
              <a:t>Transition Bibliographique</a:t>
            </a:r>
            <a:r>
              <a:rPr lang="fr-FR" i="1" dirty="0"/>
              <a:t> et </a:t>
            </a:r>
            <a:r>
              <a:rPr lang="fr-FR" i="1" dirty="0" smtClean="0">
                <a:hlinkClick r:id="rId5"/>
              </a:rPr>
              <a:t>Rameau</a:t>
            </a:r>
            <a:endParaRPr lang="fr-FR" i="1" dirty="0"/>
          </a:p>
          <a:p>
            <a:pPr marL="271463" algn="just"/>
            <a:r>
              <a:rPr lang="fr-FR" sz="1400" b="1" i="1" dirty="0" smtClean="0">
                <a:solidFill>
                  <a:srgbClr val="FF0000"/>
                </a:solidFill>
              </a:rPr>
              <a:t>Attention </a:t>
            </a:r>
            <a:r>
              <a:rPr lang="fr-FR" sz="1400" b="1" i="1" dirty="0">
                <a:solidFill>
                  <a:srgbClr val="FF0000"/>
                </a:solidFill>
              </a:rPr>
              <a:t>: le guide d’indexation Rameau va progressivement devenir obsolète </a:t>
            </a:r>
            <a:r>
              <a:rPr lang="fr-FR" sz="1100" b="1" i="1" dirty="0"/>
              <a:t>[diaporama F. </a:t>
            </a:r>
            <a:r>
              <a:rPr lang="fr-FR" sz="1100" b="1" i="1" dirty="0" err="1"/>
              <a:t>Heauville</a:t>
            </a:r>
            <a:r>
              <a:rPr lang="fr-FR" sz="1100" b="1" i="1" dirty="0"/>
              <a:t> </a:t>
            </a:r>
            <a:r>
              <a:rPr lang="fr-FR" sz="1100" b="1" i="1" dirty="0" smtClean="0"/>
              <a:t>nov. 2018</a:t>
            </a:r>
            <a:r>
              <a:rPr lang="fr-FR" sz="1100" b="1" i="1" dirty="0"/>
              <a:t>] </a:t>
            </a:r>
          </a:p>
          <a:p>
            <a:pPr algn="just"/>
            <a:endParaRPr lang="fr-FR" sz="1200" i="1" dirty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i="1" dirty="0"/>
              <a:t>Questions : guichet d’assistance et listes de </a:t>
            </a:r>
            <a:r>
              <a:rPr lang="fr-FR" i="1" dirty="0" smtClean="0"/>
              <a:t>diffusion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58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5638"/>
            <a:ext cx="8784976" cy="114300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LES DEUX GRANDS AXES DE LA REFORME RAMEAU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501008"/>
            <a:ext cx="6552728" cy="2952328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800" b="1" u="sng" dirty="0"/>
              <a:t>LA CONSTITUTION DE 4 REFERENTIELS DISTINCTS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b="1" dirty="0"/>
              <a:t>Transformer </a:t>
            </a:r>
            <a:r>
              <a:rPr lang="fr-FR" sz="1400" dirty="0"/>
              <a:t>les données actuellement contenues dans </a:t>
            </a:r>
            <a:r>
              <a:rPr lang="fr-FR" sz="1400" dirty="0" smtClean="0"/>
              <a:t>Rameau </a:t>
            </a:r>
            <a:r>
              <a:rPr lang="fr-FR" sz="1400" dirty="0"/>
              <a:t>(sujets/concepts, genres/formes, lieux, événements/périodes) </a:t>
            </a:r>
            <a:r>
              <a:rPr lang="fr-FR" sz="1400" b="1" dirty="0"/>
              <a:t>en autant de types d’entités </a:t>
            </a:r>
            <a:r>
              <a:rPr lang="fr-FR" sz="1400" b="1" dirty="0" smtClean="0"/>
              <a:t>distincts</a:t>
            </a:r>
            <a:r>
              <a:rPr lang="fr-FR" sz="1400" dirty="0" smtClean="0"/>
              <a:t>, en </a:t>
            </a:r>
            <a:r>
              <a:rPr lang="fr-FR" sz="1400" dirty="0"/>
              <a:t>les constituant </a:t>
            </a:r>
            <a:r>
              <a:rPr lang="fr-FR" sz="1400" b="1" dirty="0"/>
              <a:t>sous forme de référentiels séparés</a:t>
            </a:r>
            <a:r>
              <a:rPr lang="fr-FR" sz="1400" b="1" dirty="0" smtClean="0"/>
              <a:t>.</a:t>
            </a:r>
            <a:endParaRPr lang="fr-FR" sz="1400" dirty="0"/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1600" b="1" dirty="0" smtClean="0">
                <a:solidFill>
                  <a:schemeClr val="bg1"/>
                </a:solidFill>
              </a:rPr>
              <a:t>permettre d’autres utilisations de ces entités qu’en seul accès sujet 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1600" b="1" dirty="0" smtClean="0">
                <a:solidFill>
                  <a:schemeClr val="bg1"/>
                </a:solidFill>
              </a:rPr>
              <a:t>démultiplier les possibilités relationnelles de ces entités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1600" b="1" dirty="0" smtClean="0">
                <a:solidFill>
                  <a:schemeClr val="bg1"/>
                </a:solidFill>
              </a:rPr>
              <a:t>optimiser leur circulation sur le web et leur récupération par les machines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1681" y="1082906"/>
            <a:ext cx="7272808" cy="21698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/>
              <a:t>LA SIMPLIFICATION DE LA SYNTAXE ET LE LISSAGE TERMINOLOGIQUE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Etablir un </a:t>
            </a:r>
            <a:r>
              <a:rPr lang="fr-FR" sz="1400" b="1" dirty="0"/>
              <a:t>ensemble unique de descripteurs noms communs </a:t>
            </a:r>
            <a:r>
              <a:rPr lang="fr-FR" sz="1400" dirty="0"/>
              <a:t>: disparition des subdivisions par domaines et des règles spécifiques d’emploi, et de la distinction tête de vedette-subdivision. </a:t>
            </a:r>
            <a:endParaRPr lang="fr-FR" sz="14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Aboutir </a:t>
            </a:r>
            <a:r>
              <a:rPr lang="fr-FR" sz="1400" dirty="0"/>
              <a:t>à un </a:t>
            </a:r>
            <a:r>
              <a:rPr lang="fr-FR" sz="1400" b="1" dirty="0"/>
              <a:t>ordre unique et prévisible </a:t>
            </a:r>
            <a:r>
              <a:rPr lang="fr-FR" sz="1400" dirty="0"/>
              <a:t>de la construction de </a:t>
            </a:r>
            <a:r>
              <a:rPr lang="fr-FR" sz="1400" dirty="0" smtClean="0"/>
              <a:t>la </a:t>
            </a:r>
            <a:r>
              <a:rPr lang="fr-FR" sz="1400" dirty="0"/>
              <a:t>chaîne d’indexation</a:t>
            </a:r>
            <a:r>
              <a:rPr lang="fr-FR" sz="1400" b="1" dirty="0"/>
              <a:t> :  </a:t>
            </a:r>
          </a:p>
          <a:p>
            <a:pPr algn="ctr">
              <a:lnSpc>
                <a:spcPct val="150000"/>
              </a:lnSpc>
            </a:pPr>
            <a:r>
              <a:rPr lang="fr-FR" sz="1400" b="1" i="1" dirty="0" smtClean="0"/>
              <a:t>sujet nom commun </a:t>
            </a:r>
            <a:r>
              <a:rPr lang="fr-FR" sz="1400" b="1" i="1" dirty="0"/>
              <a:t>-- lieu – date </a:t>
            </a:r>
            <a:r>
              <a:rPr lang="fr-FR" sz="1400" b="1" i="1" dirty="0" smtClean="0"/>
              <a:t>[-- genre/forme : sortira </a:t>
            </a:r>
            <a:r>
              <a:rPr lang="fr-FR" sz="1400" b="1" i="1" dirty="0"/>
              <a:t>à terme </a:t>
            </a:r>
            <a:r>
              <a:rPr lang="fr-FR" sz="1400" b="1" i="1" dirty="0" smtClean="0"/>
              <a:t>de </a:t>
            </a:r>
            <a:r>
              <a:rPr lang="fr-FR" sz="1400" b="1" i="1" dirty="0"/>
              <a:t>la chaîne </a:t>
            </a:r>
            <a:r>
              <a:rPr lang="fr-FR" sz="1400" b="1" i="1" dirty="0" smtClean="0"/>
              <a:t>d’indexation]</a:t>
            </a:r>
            <a:endParaRPr lang="fr-FR" sz="1400" b="1" dirty="0"/>
          </a:p>
          <a:p>
            <a:pPr algn="just">
              <a:lnSpc>
                <a:spcPct val="150000"/>
              </a:lnSpc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rendre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Rameau plus simple pour le public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et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pour les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professionnels</a:t>
            </a:r>
            <a:endParaRPr lang="fr-F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94607" cy="767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48264" y="3501008"/>
            <a:ext cx="792088" cy="7603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t="25967" r="12589"/>
          <a:stretch/>
        </p:blipFill>
        <p:spPr>
          <a:xfrm>
            <a:off x="7271401" y="5013176"/>
            <a:ext cx="169308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517" y="3286836"/>
            <a:ext cx="8712966" cy="3477875"/>
          </a:xfr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FR" sz="2800" dirty="0"/>
              <a:t>Les premières mises en œuvre de la réforme :</a:t>
            </a:r>
            <a:endParaRPr lang="fr-FR" sz="2000" b="1" dirty="0"/>
          </a:p>
          <a:p>
            <a:pPr marL="0" indent="0" algn="just">
              <a:buNone/>
            </a:pPr>
            <a:r>
              <a:rPr lang="fr-FR" sz="2800" b="1" u="sng" dirty="0"/>
              <a:t>En 2019</a:t>
            </a:r>
          </a:p>
          <a:p>
            <a:pPr algn="just"/>
            <a:r>
              <a:rPr lang="fr-FR" sz="2800" dirty="0"/>
              <a:t>La </a:t>
            </a:r>
            <a:r>
              <a:rPr lang="fr-FR" sz="2800" b="1" dirty="0"/>
              <a:t>simplification de l’indexation géographique </a:t>
            </a:r>
            <a:r>
              <a:rPr lang="fr-FR" sz="2800" dirty="0"/>
              <a:t>(Partie 1)</a:t>
            </a:r>
          </a:p>
          <a:p>
            <a:pPr algn="just"/>
            <a:r>
              <a:rPr lang="fr-FR" sz="2800" dirty="0"/>
              <a:t>L’</a:t>
            </a:r>
            <a:r>
              <a:rPr lang="fr-FR" sz="2800" b="1" dirty="0"/>
              <a:t>harmonisation des listes de concepts </a:t>
            </a:r>
            <a:r>
              <a:rPr lang="fr-FR" sz="2800" dirty="0"/>
              <a:t>(Partie 2)</a:t>
            </a:r>
          </a:p>
          <a:p>
            <a:pPr marL="0" indent="0" algn="just">
              <a:buNone/>
            </a:pPr>
            <a:endParaRPr lang="fr-FR" sz="2000" b="1" dirty="0"/>
          </a:p>
          <a:p>
            <a:pPr marL="0" indent="0" algn="just">
              <a:buNone/>
            </a:pPr>
            <a:r>
              <a:rPr lang="fr-FR" sz="2800" b="1" u="sng" dirty="0"/>
              <a:t>En 2020</a:t>
            </a:r>
          </a:p>
          <a:p>
            <a:pPr marL="0" algn="just"/>
            <a:r>
              <a:rPr lang="fr-FR" sz="2800" dirty="0" smtClean="0"/>
              <a:t>La réforme de l’</a:t>
            </a:r>
            <a:r>
              <a:rPr lang="fr-FR" sz="2800" b="1" dirty="0" smtClean="0"/>
              <a:t>indexation </a:t>
            </a:r>
            <a:r>
              <a:rPr lang="fr-FR" sz="2800" b="1" dirty="0"/>
              <a:t>au genre et à la </a:t>
            </a:r>
            <a:r>
              <a:rPr lang="fr-FR" sz="2800" b="1" dirty="0" smtClean="0"/>
              <a:t>forme</a:t>
            </a:r>
            <a:endParaRPr lang="fr-FR" sz="2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51720" y="44624"/>
            <a:ext cx="5040560" cy="3122787"/>
            <a:chOff x="2195736" y="12335"/>
            <a:chExt cx="4392488" cy="312278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2335"/>
              <a:ext cx="4392488" cy="312278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652229" y="511742"/>
              <a:ext cx="3684996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 smtClean="0"/>
                <a:t>L’atteinte de ces objectifs nécessite des chantiers progressifs (2017-2022). La réforme Rameau se déclinera en</a:t>
              </a:r>
              <a:r>
                <a:rPr lang="fr-FR" sz="2600" dirty="0"/>
                <a:t> </a:t>
              </a:r>
              <a:r>
                <a:rPr lang="fr-FR" sz="2600" dirty="0" smtClean="0"/>
                <a:t>plusieurs étapes.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1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simplification DE l’indexation géographique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432556" y="306341"/>
            <a:ext cx="10009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LA </a:t>
            </a:r>
            <a:r>
              <a:rPr lang="fr-FR" sz="3600" dirty="0" smtClean="0"/>
              <a:t>SIMPLIFICATION DE L’INDEXATION GEOGRAPHIQUE</a:t>
            </a:r>
            <a:br>
              <a:rPr lang="fr-FR" sz="3600" dirty="0" smtClean="0"/>
            </a:br>
            <a:r>
              <a:rPr lang="fr-FR" sz="3600" dirty="0" err="1" smtClean="0">
                <a:solidFill>
                  <a:srgbClr val="0070C0"/>
                </a:solidFill>
              </a:rPr>
              <a:t>C’eST</a:t>
            </a:r>
            <a:r>
              <a:rPr lang="fr-FR" sz="3600" dirty="0" smtClean="0">
                <a:solidFill>
                  <a:srgbClr val="0070C0"/>
                </a:solidFill>
              </a:rPr>
              <a:t> quoi ?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556792"/>
            <a:ext cx="8864121" cy="4059573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dirty="0"/>
              <a:t>Autoriser la subdivision géographique pour tout </a:t>
            </a:r>
            <a:r>
              <a:rPr lang="fr-FR" sz="2000" dirty="0" smtClean="0"/>
              <a:t>sujet - nom commun </a:t>
            </a:r>
            <a:r>
              <a:rPr lang="fr-FR" sz="1600" dirty="0" smtClean="0"/>
              <a:t>(008 $</a:t>
            </a:r>
            <a:r>
              <a:rPr lang="fr-FR" sz="1600" dirty="0" err="1" smtClean="0"/>
              <a:t>aTd</a:t>
            </a:r>
            <a:r>
              <a:rPr lang="fr-FR" sz="1600" dirty="0" smtClean="0"/>
              <a:t>)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dirty="0" smtClean="0"/>
              <a:t> Autoriser </a:t>
            </a:r>
            <a:r>
              <a:rPr lang="fr-FR" sz="2000" dirty="0"/>
              <a:t>l’emploi en </a:t>
            </a:r>
            <a:r>
              <a:rPr lang="fr-FR" sz="2000" dirty="0" smtClean="0"/>
              <a:t>subdivision </a:t>
            </a:r>
            <a:r>
              <a:rPr lang="fr-FR" sz="2000" dirty="0"/>
              <a:t>de tout nom </a:t>
            </a:r>
            <a:r>
              <a:rPr lang="fr-FR" sz="2000" dirty="0" smtClean="0"/>
              <a:t>géographique </a:t>
            </a:r>
            <a:r>
              <a:rPr lang="fr-FR" sz="1600" dirty="0" smtClean="0"/>
              <a:t>(008 $</a:t>
            </a:r>
            <a:r>
              <a:rPr lang="fr-FR" sz="1600" dirty="0" err="1" smtClean="0"/>
              <a:t>aTg</a:t>
            </a:r>
            <a:r>
              <a:rPr lang="fr-FR" sz="1600" dirty="0" smtClean="0"/>
              <a:t>)</a:t>
            </a:r>
            <a:endParaRPr lang="fr-FR" sz="1600" dirty="0"/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fr-FR" sz="2000" dirty="0"/>
              <a:t>Faire disparaître la notion de subdivision aux </a:t>
            </a:r>
            <a:r>
              <a:rPr lang="fr-FR" sz="2000" dirty="0" smtClean="0"/>
              <a:t>lieux ; et par conséquent, de retourner le points d’accès des autorités actuellement construit </a:t>
            </a:r>
            <a:r>
              <a:rPr lang="fr-FR" sz="2000" dirty="0"/>
              <a:t>sur le modèle </a:t>
            </a:r>
            <a:endParaRPr lang="fr-FR" sz="2000" dirty="0" smtClean="0"/>
          </a:p>
          <a:p>
            <a:pPr indent="271463" algn="just">
              <a:spcBef>
                <a:spcPct val="20000"/>
              </a:spcBef>
            </a:pPr>
            <a:r>
              <a:rPr lang="fr-FR" sz="2000" dirty="0" smtClean="0"/>
              <a:t>«</a:t>
            </a:r>
            <a:r>
              <a:rPr lang="fr-FR" sz="2000" dirty="0"/>
              <a:t> nom géographique -- </a:t>
            </a:r>
            <a:r>
              <a:rPr lang="fr-FR" sz="2000" dirty="0" err="1"/>
              <a:t>subd</a:t>
            </a:r>
            <a:r>
              <a:rPr lang="fr-FR" sz="2000" dirty="0"/>
              <a:t>. aux lieux </a:t>
            </a:r>
            <a:r>
              <a:rPr lang="fr-FR" sz="2000" dirty="0" smtClean="0"/>
              <a:t>»</a:t>
            </a:r>
            <a:endParaRPr lang="fr-FR" sz="2000" b="1" dirty="0" smtClean="0"/>
          </a:p>
          <a:p>
            <a:pPr algn="just">
              <a:spcBef>
                <a:spcPct val="20000"/>
              </a:spcBef>
            </a:pPr>
            <a:endParaRPr lang="fr-FR" sz="2000" b="1" dirty="0"/>
          </a:p>
          <a:p>
            <a:pPr algn="just"/>
            <a:r>
              <a:rPr lang="fr-FR" sz="2400" b="1" dirty="0" smtClean="0"/>
              <a:t>Ceci systématisera la construction des autorités sur le modèle sujet nom commun – </a:t>
            </a:r>
            <a:r>
              <a:rPr lang="fr-FR" sz="2400" b="1" dirty="0"/>
              <a:t>lieu – date, </a:t>
            </a:r>
            <a:r>
              <a:rPr lang="fr-FR" sz="2400" b="1" dirty="0" smtClean="0"/>
              <a:t>en mettant fin </a:t>
            </a:r>
            <a:r>
              <a:rPr lang="fr-FR" sz="2400" b="1" dirty="0"/>
              <a:t>aux exceptions liées à l’indexation </a:t>
            </a:r>
            <a:r>
              <a:rPr lang="fr-FR" sz="2400" b="1" dirty="0" smtClean="0"/>
              <a:t>géographique.</a:t>
            </a:r>
          </a:p>
          <a:p>
            <a:pPr algn="just"/>
            <a:endParaRPr lang="fr-FR" sz="2100" b="1" dirty="0"/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2400" b="1" dirty="0">
                <a:solidFill>
                  <a:srgbClr val="FF0000"/>
                </a:solidFill>
              </a:rPr>
              <a:t>Deux </a:t>
            </a:r>
            <a:r>
              <a:rPr lang="fr-FR" sz="2400" b="1" dirty="0" smtClean="0">
                <a:solidFill>
                  <a:srgbClr val="FF0000"/>
                </a:solidFill>
              </a:rPr>
              <a:t>étapes </a:t>
            </a:r>
            <a:r>
              <a:rPr lang="fr-FR" sz="2400" b="1" dirty="0">
                <a:solidFill>
                  <a:srgbClr val="FF0000"/>
                </a:solidFill>
              </a:rPr>
              <a:t>en 2019 pour y parvenir : </a:t>
            </a:r>
            <a:r>
              <a:rPr lang="fr-FR" sz="2400" b="1" dirty="0" smtClean="0">
                <a:solidFill>
                  <a:srgbClr val="FF0000"/>
                </a:solidFill>
              </a:rPr>
              <a:t>1er janvier </a:t>
            </a:r>
            <a:r>
              <a:rPr lang="fr-FR" sz="2400" b="1" dirty="0">
                <a:solidFill>
                  <a:srgbClr val="FF0000"/>
                </a:solidFill>
              </a:rPr>
              <a:t>et </a:t>
            </a:r>
            <a:r>
              <a:rPr lang="fr-FR" sz="2400" b="1" dirty="0" smtClean="0">
                <a:solidFill>
                  <a:srgbClr val="FF0000"/>
                </a:solidFill>
              </a:rPr>
              <a:t>1er </a:t>
            </a:r>
            <a:r>
              <a:rPr lang="fr-FR" sz="2400" b="1" dirty="0">
                <a:solidFill>
                  <a:srgbClr val="FF0000"/>
                </a:solidFill>
              </a:rPr>
              <a:t>mai.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36" y="1700808"/>
            <a:ext cx="744047" cy="744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36" y="2769106"/>
            <a:ext cx="723552" cy="5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772400" cy="17639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1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simplification DE l’indexation géographique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1ère </a:t>
            </a:r>
            <a:r>
              <a:rPr lang="fr-FR" dirty="0">
                <a:solidFill>
                  <a:srgbClr val="0070C0"/>
                </a:solidFill>
              </a:rPr>
              <a:t>étape : </a:t>
            </a:r>
            <a:r>
              <a:rPr lang="fr-FR" dirty="0" smtClean="0">
                <a:solidFill>
                  <a:srgbClr val="0070C0"/>
                </a:solidFill>
              </a:rPr>
              <a:t>janvier </a:t>
            </a:r>
            <a:r>
              <a:rPr lang="fr-FR" dirty="0">
                <a:solidFill>
                  <a:srgbClr val="0070C0"/>
                </a:solidFill>
              </a:rPr>
              <a:t>2019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0be1d44dac82eddd28f4e63b4199838a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71d5be44fa0ea28435933fe05eaf1b98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at_x0020_du_x0020_document xmlns="9cb235b8-7541-4a6e-b886-1bf4192805bd">Version finale à conserver</Etat_x0020_du_x0020_document>
    <Nom_x0020_de_x0020_la_x0020_formation xmlns="9cb235b8-7541-4a6e-b886-1bf4192805bd">A renseigner</Nom_x0020_de_x0020_la_x0020_formation>
    <TRI xmlns="9cb235b8-7541-4a6e-b886-1bf4192805bd">AFE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_DCDateCreated xmlns="http://schemas.microsoft.com/sharepoint/v3/fields">2018-01-09T23:00:00+00:00</_DCDateCreated>
    <Exaged_DocName xmlns="$ListId:Supports3;" xsi:nil="true"/>
    <Lieu_x0020_de_x0020_la_x0020_formation xmlns="9cb235b8-7541-4a6e-b886-1bf4192805bd">A renseigner</Lieu_x0020_de_x0020_la_x0020_formation>
    <N_x00b0__x0020_session xmlns="9cb235b8-7541-4a6e-b886-1bf4192805bd" xsi:nil="true"/>
  </documentManagement>
</p:properties>
</file>

<file path=customXml/itemProps1.xml><?xml version="1.0" encoding="utf-8"?>
<ds:datastoreItem xmlns:ds="http://schemas.openxmlformats.org/officeDocument/2006/customXml" ds:itemID="{633C7513-14A8-4550-AEDA-C4E9602D4A61}"/>
</file>

<file path=customXml/itemProps2.xml><?xml version="1.0" encoding="utf-8"?>
<ds:datastoreItem xmlns:ds="http://schemas.openxmlformats.org/officeDocument/2006/customXml" ds:itemID="{C6EEB019-A757-4D30-969B-1F5C000B5229}"/>
</file>

<file path=customXml/itemProps3.xml><?xml version="1.0" encoding="utf-8"?>
<ds:datastoreItem xmlns:ds="http://schemas.openxmlformats.org/officeDocument/2006/customXml" ds:itemID="{F1D3DA22-16E7-418E-A1F2-1C90A5F308B5}"/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2834</Words>
  <Application>Microsoft Office PowerPoint</Application>
  <PresentationFormat>Affichage à l'écran (4:3)</PresentationFormat>
  <Paragraphs>430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Thème Office</vt:lpstr>
      <vt:lpstr>Présentation PowerPoint</vt:lpstr>
      <vt:lpstr>plan</vt:lpstr>
      <vt:lpstr>Introduction La REFORME RAMEAU… Pourquoi et comment ?</vt:lpstr>
      <vt:lpstr>OBJECTIFS DE LA REFORME RAMEAU</vt:lpstr>
      <vt:lpstr>LES DEUX GRANDS AXES DE LA REFORME RAMEAU</vt:lpstr>
      <vt:lpstr>Présentation PowerPoint</vt:lpstr>
      <vt:lpstr>PARTIE 1 La simplification DE l’indexation géographique</vt:lpstr>
      <vt:lpstr>LA SIMPLIFICATION DE L’INDEXATION GEOGRAPHIQUE C’eST quoi ?</vt:lpstr>
      <vt:lpstr>PARTIE 1 La simplification DE l’indexation géographique 1ère étape : janvier 2019</vt:lpstr>
      <vt:lpstr>LA SIMPLIFICATION DE L’INDEXATION GEOGRAPHIQUE janvier 2019</vt:lpstr>
      <vt:lpstr>LA SIMPLIFICATION DE L’INDEXATION GEOGRAPHIQUE janvier 2019</vt:lpstr>
      <vt:lpstr>Présentation PowerPoint</vt:lpstr>
      <vt:lpstr>Présentation PowerPoint</vt:lpstr>
      <vt:lpstr>Présentation PowerPoint</vt:lpstr>
      <vt:lpstr>Présentation PowerPoint</vt:lpstr>
      <vt:lpstr>LA SIMPLIFICATION DE L’INDEXATION GEOGRAPHIQUE janvier 2019</vt:lpstr>
      <vt:lpstr>Présentation PowerPoint</vt:lpstr>
      <vt:lpstr>Présentation PowerPoint</vt:lpstr>
      <vt:lpstr>LA SIMPLIFICATION DE L’INDEXATION GEOGRAPHIQUE janvier 2019</vt:lpstr>
      <vt:lpstr>Présentation PowerPoint</vt:lpstr>
      <vt:lpstr>Présentation PowerPoint</vt:lpstr>
      <vt:lpstr>PARTIE 1 La simplification DE l’indexation géographique 2ème étape : MAI 2019</vt:lpstr>
      <vt:lpstr>LA SIMPLIFICATION DE L’INDEXATION GEOGRAPHIQUE MAI 2019</vt:lpstr>
      <vt:lpstr>LA SIMPLIFICATION DE L’INDEXATION GEOGRAPHIQUE MAI 2019</vt:lpstr>
      <vt:lpstr>Présentation PowerPoint</vt:lpstr>
      <vt:lpstr>Présentation PowerPoint</vt:lpstr>
      <vt:lpstr>LA SIMPLIFICATION DE L’INDEXATION GEOGRAPHIQUE MAI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SIMPLIFICATION DE L’INDEXATION GEOGRAPHIQUE MAI 2019</vt:lpstr>
      <vt:lpstr>Présentation PowerPoint</vt:lpstr>
      <vt:lpstr>Présentation PowerPoint</vt:lpstr>
      <vt:lpstr>PARTIE 2 HARMONISATION DES LISTES DE CONCEPTS</vt:lpstr>
      <vt:lpstr>L’HARMONISATION DES LISTES DE CONCEPTS C’eST quoi ?</vt:lpstr>
      <vt:lpstr>Présentation PowerPoint</vt:lpstr>
      <vt:lpstr>L’HARMONISATION DES LISTES DE CONCEPTS QUELS IMPACTS ?</vt:lpstr>
      <vt:lpstr>POUR RESUMER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J.e-cours Réforme Rameau catalogueurs 17/01/2019</dc:title>
  <dc:creator>Olivier Kosinski</dc:creator>
  <cp:keywords/>
  <dc:description/>
  <cp:lastModifiedBy>Aurélie Faivre</cp:lastModifiedBy>
  <cp:revision>1669</cp:revision>
  <cp:lastPrinted>2019-01-16T15:45:42Z</cp:lastPrinted>
  <dcterms:created xsi:type="dcterms:W3CDTF">2014-12-08T14:08:59Z</dcterms:created>
  <dcterms:modified xsi:type="dcterms:W3CDTF">2019-01-16T17:03:05Z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  <property fmtid="{D5CDD505-2E9C-101B-9397-08002B2CF9AE}" pid="3" name="Nom du marché">
    <vt:lpwstr>A renseigner</vt:lpwstr>
  </property>
  <property fmtid="{D5CDD505-2E9C-101B-9397-08002B2CF9AE}" pid="4" name="Type spec">
    <vt:lpwstr>;#A renseigner;#</vt:lpwstr>
  </property>
  <property fmtid="{D5CDD505-2E9C-101B-9397-08002B2CF9AE}" pid="5" name="Type de document technique">
    <vt:lpwstr>A renseigner</vt:lpwstr>
  </property>
  <property fmtid="{D5CDD505-2E9C-101B-9397-08002B2CF9AE}" pid="6" name="Sujet convention">
    <vt:lpwstr>A renseigner</vt:lpwstr>
  </property>
</Properties>
</file>