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39"/>
  </p:notesMasterIdLst>
  <p:sldIdLst>
    <p:sldId id="256" r:id="rId5"/>
    <p:sldId id="258" r:id="rId6"/>
    <p:sldId id="259" r:id="rId7"/>
    <p:sldId id="267" r:id="rId8"/>
    <p:sldId id="295" r:id="rId9"/>
    <p:sldId id="273" r:id="rId10"/>
    <p:sldId id="274" r:id="rId11"/>
    <p:sldId id="260" r:id="rId12"/>
    <p:sldId id="261" r:id="rId13"/>
    <p:sldId id="283" r:id="rId14"/>
    <p:sldId id="278" r:id="rId15"/>
    <p:sldId id="279" r:id="rId16"/>
    <p:sldId id="280" r:id="rId17"/>
    <p:sldId id="281" r:id="rId18"/>
    <p:sldId id="282" r:id="rId19"/>
    <p:sldId id="263" r:id="rId20"/>
    <p:sldId id="277" r:id="rId21"/>
    <p:sldId id="271" r:id="rId22"/>
    <p:sldId id="297" r:id="rId23"/>
    <p:sldId id="298" r:id="rId24"/>
    <p:sldId id="270" r:id="rId25"/>
    <p:sldId id="262" r:id="rId26"/>
    <p:sldId id="299" r:id="rId27"/>
    <p:sldId id="300" r:id="rId28"/>
    <p:sldId id="301" r:id="rId29"/>
    <p:sldId id="302" r:id="rId30"/>
    <p:sldId id="303" r:id="rId31"/>
    <p:sldId id="304" r:id="rId32"/>
    <p:sldId id="305" r:id="rId33"/>
    <p:sldId id="294" r:id="rId34"/>
    <p:sldId id="291" r:id="rId35"/>
    <p:sldId id="292" r:id="rId36"/>
    <p:sldId id="293" r:id="rId37"/>
    <p:sldId id="268" r:id="rId3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E2E2"/>
    <a:srgbClr val="1E2B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04" autoAdjust="0"/>
    <p:restoredTop sz="78136" autoAdjust="0"/>
  </p:normalViewPr>
  <p:slideViewPr>
    <p:cSldViewPr>
      <p:cViewPr varScale="1">
        <p:scale>
          <a:sx n="81" d="100"/>
          <a:sy n="81" d="100"/>
        </p:scale>
        <p:origin x="1698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E117C9-DC69-4474-95AE-B5B905E0C089}" type="datetimeFigureOut">
              <a:rPr lang="fr-FR" smtClean="0"/>
              <a:t>15/04/2019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1E5AB4-6DAB-460B-B1F2-D187681C32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2216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Ce </a:t>
            </a:r>
            <a:r>
              <a:rPr lang="fr-F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J.e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-cours porte sur les consignes de catalogage des thèses.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Ces consignes ont fait l’objet d’une refonte suite à plusieurs questions posées par les membres du réseau en 2017. Il est apparu qu’il y avait des lacunes, des zones de flou, voire des incohérences dans les règles en vigueur, mais surtout des problèmes de méthode dans l’identification des documents à cataloguer. La refonte des consignes de catalogage des thèses a donc eu pour but de clarifier les choses et de proposer une nouvelle méthode de travail. Les règles de catalogage en </a:t>
            </a:r>
            <a:r>
              <a:rPr lang="fr-F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Unimarc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ont très peu changé.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noter : la refonte a pour l’instant porté sur les thèses de doctorat « nouveau régime » (soutenues à partir de 1985). Une réflexion sera menée prochainement sur les thèses de doctorat et 3</a:t>
            </a:r>
            <a:r>
              <a:rPr lang="fr-FR" sz="1200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cycle du XIXe et XXe siècle.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1E5AB4-6DAB-460B-B1F2-D187681C329E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673544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baseline="0" dirty="0" smtClean="0"/>
              <a:t>Je suis établissement de soutenance, je réalise une reproduction à des fins de conservation : même support, même contenu, à partir de mon exemplaire de thèse originelle =&gt; je m’</a:t>
            </a:r>
            <a:r>
              <a:rPr lang="fr-FR" baseline="0" dirty="0" err="1" smtClean="0"/>
              <a:t>exemplarise</a:t>
            </a:r>
            <a:r>
              <a:rPr lang="fr-FR" baseline="0" dirty="0" smtClean="0"/>
              <a:t> sous la notice de la thèse originelle, la reproduction tient lieu de thèse originelle.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1E5AB4-6DAB-460B-B1F2-D187681C329E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82427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1E5AB4-6DAB-460B-B1F2-D187681C329E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9692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1E5AB4-6DAB-460B-B1F2-D187681C329E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864338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1E5AB4-6DAB-460B-B1F2-D187681C329E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113780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1E5AB4-6DAB-460B-B1F2-D187681C329E}" type="slidenum">
              <a:rPr lang="fr-FR" smtClean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695171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b="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39E1EE5-6A75-46C7-B7A1-1981E51235D0}" type="slidenum">
              <a:rPr lang="fr-FR" smtClean="0"/>
              <a:pPr>
                <a:defRPr/>
              </a:pPr>
              <a:t>16</a:t>
            </a:fld>
            <a:endParaRPr lang="fr-FR"/>
          </a:p>
        </p:txBody>
      </p:sp>
      <p:sp>
        <p:nvSpPr>
          <p:cNvPr id="2" name="Espace réservé de la date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25/09/2014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532190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fr-FR" dirty="0" smtClean="0"/>
              <a:t>*Cette diapositive a été modifiée et complétée suite aux échanges avec le réseau, lors de la séance Questions/Réponses</a:t>
            </a:r>
            <a:r>
              <a:rPr lang="fr-FR" baseline="0" dirty="0" smtClean="0"/>
              <a:t> du </a:t>
            </a:r>
            <a:r>
              <a:rPr lang="fr-FR" baseline="0" dirty="0" err="1" smtClean="0"/>
              <a:t>J.e</a:t>
            </a:r>
            <a:r>
              <a:rPr lang="fr-FR" baseline="0" dirty="0" smtClean="0"/>
              <a:t>-cours.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fr-FR" baseline="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fr-FR" dirty="0" smtClean="0"/>
              <a:t>Ces ajouts seront apportés prochainement. Le réseau sera tenu informé.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1E5AB4-6DAB-460B-B1F2-D187681C329E}" type="slidenum">
              <a:rPr lang="fr-FR" smtClean="0"/>
              <a:t>19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827766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* Cette diapositive a été ajoutée suite aux échanges avec le réseau, lors de la séance Questions/Réponses</a:t>
            </a:r>
            <a:r>
              <a:rPr lang="fr-FR" baseline="0" dirty="0" smtClean="0"/>
              <a:t> du </a:t>
            </a:r>
            <a:r>
              <a:rPr lang="fr-FR" baseline="0" dirty="0" err="1" smtClean="0"/>
              <a:t>J.e</a:t>
            </a:r>
            <a:r>
              <a:rPr lang="fr-FR" baseline="0" dirty="0" smtClean="0"/>
              <a:t>-cours.</a:t>
            </a:r>
          </a:p>
          <a:p>
            <a:endParaRPr lang="fr-FR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 smtClean="0"/>
              <a:t>Ces ajouts seront apportés prochainement. Le réseau sera tenu informé.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1E5AB4-6DAB-460B-B1F2-D187681C329E}" type="slidenum">
              <a:rPr lang="fr-FR" smtClean="0"/>
              <a:t>20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141710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b="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39E1EE5-6A75-46C7-B7A1-1981E51235D0}" type="slidenum">
              <a:rPr lang="fr-FR" smtClean="0"/>
              <a:pPr>
                <a:defRPr/>
              </a:pPr>
              <a:t>21</a:t>
            </a:fld>
            <a:endParaRPr lang="fr-FR"/>
          </a:p>
        </p:txBody>
      </p:sp>
      <p:sp>
        <p:nvSpPr>
          <p:cNvPr id="2" name="Espace réservé de la date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25/09/2014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45921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b="1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3539A91-674E-4F70-A4A9-5F92CE3A298B}" type="slidenum">
              <a:rPr lang="fr-FR" smtClean="0"/>
              <a:pPr>
                <a:defRPr/>
              </a:pPr>
              <a:t>30</a:t>
            </a:fld>
            <a:endParaRPr lang="fr-FR"/>
          </a:p>
        </p:txBody>
      </p:sp>
      <p:sp>
        <p:nvSpPr>
          <p:cNvPr id="2" name="Espace réservé de la date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25/09/2014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04296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sz="1200" b="0" baseline="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0B2254C-B2CA-47D4-BFD4-19CC24CAB27B}" type="slidenum">
              <a:rPr lang="fr-FR" smtClean="0"/>
              <a:pPr>
                <a:defRPr/>
              </a:pPr>
              <a:t>2</a:t>
            </a:fld>
            <a:endParaRPr lang="fr-FR"/>
          </a:p>
        </p:txBody>
      </p:sp>
      <p:sp>
        <p:nvSpPr>
          <p:cNvPr id="2" name="Espace réservé de la date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25/09/2014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597725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1E5AB4-6DAB-460B-B1F2-D187681C329E}" type="slidenum">
              <a:rPr lang="fr-FR" smtClean="0"/>
              <a:t>32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716143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b="1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3539A91-674E-4F70-A4A9-5F92CE3A298B}" type="slidenum">
              <a:rPr lang="fr-FR" smtClean="0"/>
              <a:pPr>
                <a:defRPr/>
              </a:pPr>
              <a:t>34</a:t>
            </a:fld>
            <a:endParaRPr lang="fr-FR"/>
          </a:p>
        </p:txBody>
      </p:sp>
      <p:sp>
        <p:nvSpPr>
          <p:cNvPr id="2" name="Espace réservé de la date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25/09/2014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66226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sz="1200" b="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39E1EE5-6A75-46C7-B7A1-1981E51235D0}" type="slidenum">
              <a:rPr lang="fr-FR" smtClean="0"/>
              <a:pPr>
                <a:defRPr/>
              </a:pPr>
              <a:t>3</a:t>
            </a:fld>
            <a:endParaRPr lang="fr-FR"/>
          </a:p>
        </p:txBody>
      </p:sp>
      <p:sp>
        <p:nvSpPr>
          <p:cNvPr id="2" name="Espace réservé de la date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25/09/2014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59839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 corpus se divise en trois ensembles de documents. 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L’ensemble le plus important porte sur les thèses de doctorat « nouveau régime ». Il se compose de 3 chapitres et d’un recueil d’exemples :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définitions des concepts (thèse originelle, reproduction, autre édition), rappel de qui fait quoi (qui signale, qui s’</a:t>
            </a:r>
            <a:r>
              <a:rPr lang="fr-F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exemplarise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), rappel du rôle de l’établissement de soutenance =&gt; ce document est inédit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règles de signalement </a:t>
            </a:r>
            <a:r>
              <a:rPr lang="fr-F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Unimarc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 la version</a:t>
            </a:r>
            <a:r>
              <a:rPr lang="fr-F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originelle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=&gt; reprise des anciennes consignes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règles de signalement </a:t>
            </a:r>
            <a:r>
              <a:rPr lang="fr-F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Unimarc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des reproductions et autres éditions =&gt; reprise des anciennes consignes</a:t>
            </a:r>
          </a:p>
          <a:p>
            <a:endParaRPr lang="fr-F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Les deux autres ensembles se composent : l’un des consignes de catalogage </a:t>
            </a:r>
            <a:r>
              <a:rPr lang="fr-F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Unimarc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(+exemples) concernant les autres types de thèses (anciennes, exercice, ECP, ICP) / l’autre les consignes de catalogage </a:t>
            </a:r>
            <a:r>
              <a:rPr lang="fr-F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Unimarc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(+exemples) des autres types de documents universitaires (mémoires, HDR, rapports de stage)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1E5AB4-6DAB-460B-B1F2-D187681C329E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67959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Il s’agit d’un pas à pas.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=&gt; s’applique à tout, pour tout.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1E5AB4-6DAB-460B-B1F2-D187681C329E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88421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Détail des zones </a:t>
            </a:r>
            <a:r>
              <a:rPr lang="fr-F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Unimarc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avec un comparatif thèse originelle/</a:t>
            </a:r>
            <a:r>
              <a:rPr lang="fr-F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repro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/autre édition, en fonction des supports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Synthèse entre le tableau d’aide à la décision et les zones </a:t>
            </a:r>
            <a:r>
              <a:rPr lang="fr-F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Unimarc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à saisir (les plus importantes : 029, 105$b, 328,</a:t>
            </a:r>
            <a:r>
              <a:rPr lang="fr-F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liens en 45X, jury de thèse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=&gt; recense des cas particuliers et la façon de les traiter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1E5AB4-6DAB-460B-B1F2-D187681C329E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06902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b="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39E1EE5-6A75-46C7-B7A1-1981E51235D0}" type="slidenum">
              <a:rPr lang="fr-FR" smtClean="0">
                <a:solidFill>
                  <a:prstClr val="black"/>
                </a:solidFill>
              </a:rPr>
              <a:pPr>
                <a:defRPr/>
              </a:pPr>
              <a:t>8</a:t>
            </a:fld>
            <a:endParaRPr lang="fr-FR">
              <a:solidFill>
                <a:prstClr val="black"/>
              </a:solidFill>
            </a:endParaRPr>
          </a:p>
        </p:txBody>
      </p:sp>
      <p:sp>
        <p:nvSpPr>
          <p:cNvPr id="2" name="Espace réservé de la date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>
                <a:solidFill>
                  <a:prstClr val="black"/>
                </a:solidFill>
              </a:rPr>
              <a:t>25/09/2014</a:t>
            </a:r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87091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1E5AB4-6DAB-460B-B1F2-D187681C329E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63737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Je ne suis pas établissement de soutenance : je peux cataloguer une thèse qui n’a pas été soutenue en mon</a:t>
            </a:r>
            <a:r>
              <a:rPr lang="fr-FR" baseline="0" dirty="0" smtClean="0"/>
              <a:t> sein SI et seulement SI l’établissement de soutenance m’a délégué cette mission par convention ou si l’établissement de soutenance m’a désigné comme dépositaire d’un second dépôt légal =&gt; je signale la thèse en concertation avec l’établissement de soutenance. L’établissement de soutenance est mon autorité référente. Il coordonne le travail de signalement de ses thèses.</a:t>
            </a:r>
          </a:p>
          <a:p>
            <a:r>
              <a:rPr lang="fr-FR" baseline="0" dirty="0" smtClean="0"/>
              <a:t>Ex : BIU, CADIST</a:t>
            </a:r>
          </a:p>
          <a:p>
            <a:r>
              <a:rPr lang="fr-FR" baseline="0" dirty="0" smtClean="0"/>
              <a:t>Je ne suis pas établissement de soutenance : je peux me localiser SI j’ai reçu mon exemplaire en dépôt, en don ou en échange de la part de l’établissement de soutenance.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baseline="0" dirty="0" smtClean="0"/>
              <a:t>Ex : BIU, CADIST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1E5AB4-6DAB-460B-B1F2-D187681C329E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68172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1AFB5-915E-4D0A-971C-5AE5F329E906}" type="datetimeFigureOut">
              <a:rPr lang="fr-FR" smtClean="0"/>
              <a:t>15/04/2019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DB0EE-562A-402E-B0CB-D9B0904D35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9960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1AFB5-915E-4D0A-971C-5AE5F329E906}" type="datetimeFigureOut">
              <a:rPr lang="fr-FR" smtClean="0"/>
              <a:t>15/04/2019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DB0EE-562A-402E-B0CB-D9B0904D35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0740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1AFB5-915E-4D0A-971C-5AE5F329E906}" type="datetimeFigureOut">
              <a:rPr lang="fr-FR" smtClean="0"/>
              <a:t>15/04/2019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DB0EE-562A-402E-B0CB-D9B0904D35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9851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1AFB5-915E-4D0A-971C-5AE5F329E906}" type="datetimeFigureOut">
              <a:rPr lang="fr-FR" smtClean="0"/>
              <a:t>15/04/2019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DB0EE-562A-402E-B0CB-D9B0904D35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9612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1AFB5-915E-4D0A-971C-5AE5F329E906}" type="datetimeFigureOut">
              <a:rPr lang="fr-FR" smtClean="0"/>
              <a:t>15/04/2019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DB0EE-562A-402E-B0CB-D9B0904D35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0572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1AFB5-915E-4D0A-971C-5AE5F329E906}" type="datetimeFigureOut">
              <a:rPr lang="fr-FR" smtClean="0"/>
              <a:t>15/04/2019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DB0EE-562A-402E-B0CB-D9B0904D35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8137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1AFB5-915E-4D0A-971C-5AE5F329E906}" type="datetimeFigureOut">
              <a:rPr lang="fr-FR" smtClean="0"/>
              <a:t>15/04/2019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DB0EE-562A-402E-B0CB-D9B0904D35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6054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1AFB5-915E-4D0A-971C-5AE5F329E906}" type="datetimeFigureOut">
              <a:rPr lang="fr-FR" smtClean="0"/>
              <a:t>15/04/2019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DB0EE-562A-402E-B0CB-D9B0904D35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8545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1AFB5-915E-4D0A-971C-5AE5F329E906}" type="datetimeFigureOut">
              <a:rPr lang="fr-FR" smtClean="0"/>
              <a:t>15/04/2019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DB0EE-562A-402E-B0CB-D9B0904D35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235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1AFB5-915E-4D0A-971C-5AE5F329E906}" type="datetimeFigureOut">
              <a:rPr lang="fr-FR" smtClean="0"/>
              <a:t>15/04/2019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DB0EE-562A-402E-B0CB-D9B0904D35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8030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1AFB5-915E-4D0A-971C-5AE5F329E906}" type="datetimeFigureOut">
              <a:rPr lang="fr-FR" smtClean="0"/>
              <a:t>15/04/2019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DB0EE-562A-402E-B0CB-D9B0904D35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149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F1AFB5-915E-4D0A-971C-5AE5F329E906}" type="datetimeFigureOut">
              <a:rPr lang="fr-FR" smtClean="0"/>
              <a:t>15/04/2019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DDB0EE-562A-402E-B0CB-D9B0904D35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5301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hyperlink" Target="http://moodle.abes.fr/" TargetMode="Externa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documentation.abes.fr/sudoc/regles/Catalogage/Theses_NatureDocument.pdf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documentation.abes.fr/sudoc/regles/Catalogage/Theses_NatureDocument.pdf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://documentation.abes.fr/sudoc/regles/Catalogage/Theses_NatureDocument.pdf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://documentation.abes.fr/sudoc/regles/Catalogage/Theses_NatureDocument.pdf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documentation.abes.fr/sudoc/regles/Catalogage/Theses_AutresDocsUniv.pdf" TargetMode="External"/><Relationship Id="rId3" Type="http://schemas.openxmlformats.org/officeDocument/2006/relationships/hyperlink" Target="http://documentation.abes.fr/sudoc/regles/Catalogage/Theses_Fondamentaux.pdf" TargetMode="External"/><Relationship Id="rId7" Type="http://schemas.openxmlformats.org/officeDocument/2006/relationships/hyperlink" Target="http://documentation.abes.fr/sudoc/regles/Catalogage/Theses_Avant85EtAutresTypes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documentation.abes.fr/sudoc/regles/Catalogage/Theses_Exemples.pdf" TargetMode="External"/><Relationship Id="rId5" Type="http://schemas.openxmlformats.org/officeDocument/2006/relationships/hyperlink" Target="http://documentation.abes.fr/sudoc/regles/Catalogage/Theses_SignalementAutres.pdf" TargetMode="External"/><Relationship Id="rId4" Type="http://schemas.openxmlformats.org/officeDocument/2006/relationships/hyperlink" Target="http://documentation.abes.fr/sudoc/regles/Catalogage/Theses_SignalementOriginelle.pdf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documentation.abes.fr/sudoc/regles/Catalogage/Theses_NatureDocument.pdf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documentation.abes.fr/sudoc/regles/Catalogage/Theses_RecapDetail.pdf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documentation.abes.fr/sudoc/regles/Catalogage/Theses_RecapSynthese.pdf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documentation.abes.fr/sudoc/regles/Catalogage/Theses_Fondamentaux.pdf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re 1"/>
          <p:cNvSpPr txBox="1">
            <a:spLocks/>
          </p:cNvSpPr>
          <p:nvPr/>
        </p:nvSpPr>
        <p:spPr>
          <a:xfrm>
            <a:off x="684213" y="1166887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fr-FR" b="1" dirty="0" smtClean="0">
                <a:solidFill>
                  <a:srgbClr val="1E2B62"/>
                </a:solidFill>
              </a:rPr>
              <a:t>Echanges autour des consignes de catalogage des thèses</a:t>
            </a:r>
            <a:endParaRPr lang="fr-FR" b="1" dirty="0">
              <a:solidFill>
                <a:srgbClr val="1E2B62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879" y="6143068"/>
            <a:ext cx="900156" cy="601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07" r="18012"/>
          <a:stretch/>
        </p:blipFill>
        <p:spPr bwMode="auto">
          <a:xfrm>
            <a:off x="0" y="195671"/>
            <a:ext cx="9144000" cy="6410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" name="Rectangle 23"/>
          <p:cNvSpPr/>
          <p:nvPr/>
        </p:nvSpPr>
        <p:spPr>
          <a:xfrm>
            <a:off x="323528" y="2636912"/>
            <a:ext cx="4032448" cy="3077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>
                <a:solidFill>
                  <a:schemeClr val="tx2"/>
                </a:solidFill>
              </a:rPr>
              <a:t>Description</a:t>
            </a:r>
            <a:endParaRPr lang="fr-FR" dirty="0">
              <a:solidFill>
                <a:schemeClr val="tx2"/>
              </a:solidFill>
            </a:endParaRPr>
          </a:p>
          <a:p>
            <a:r>
              <a:rPr lang="fr-FR" sz="1600" dirty="0"/>
              <a:t>Introduction à la discussion :</a:t>
            </a:r>
          </a:p>
          <a:p>
            <a:pPr marL="285750" indent="-285750">
              <a:buFontTx/>
              <a:buChar char="-"/>
            </a:pPr>
            <a:r>
              <a:rPr lang="fr-FR" sz="1600" dirty="0"/>
              <a:t>présentation du corpus de documents</a:t>
            </a:r>
          </a:p>
          <a:p>
            <a:pPr marL="285750" indent="-285750">
              <a:buFontTx/>
              <a:buChar char="-"/>
            </a:pPr>
            <a:r>
              <a:rPr lang="fr-FR" sz="1600" dirty="0"/>
              <a:t>rappel des concepts et du raisonnements à appliquer pour déterminer la nature des documents à signaler</a:t>
            </a:r>
          </a:p>
          <a:p>
            <a:pPr marL="285750" indent="-285750">
              <a:buFontTx/>
              <a:buChar char="-"/>
            </a:pPr>
            <a:r>
              <a:rPr lang="fr-FR" sz="1600" dirty="0"/>
              <a:t>revue des évolutions catalographiques</a:t>
            </a:r>
          </a:p>
          <a:p>
            <a:pPr marL="285750" indent="-285750">
              <a:buFontTx/>
              <a:buChar char="-"/>
            </a:pPr>
            <a:r>
              <a:rPr lang="fr-FR" sz="1600" dirty="0"/>
              <a:t>cas </a:t>
            </a:r>
            <a:r>
              <a:rPr lang="fr-FR" sz="1600" dirty="0" smtClean="0"/>
              <a:t>pratiques.</a:t>
            </a:r>
            <a:endParaRPr lang="fr-FR" sz="1600" dirty="0"/>
          </a:p>
          <a:p>
            <a:endParaRPr lang="fr-FR" sz="1600" dirty="0"/>
          </a:p>
          <a:p>
            <a:endParaRPr lang="fr-FR" sz="1600" dirty="0"/>
          </a:p>
          <a:p>
            <a:endParaRPr lang="fr-FR" sz="1600" dirty="0"/>
          </a:p>
          <a:p>
            <a:endParaRPr lang="fr-FR" sz="1600" dirty="0"/>
          </a:p>
        </p:txBody>
      </p:sp>
      <p:sp>
        <p:nvSpPr>
          <p:cNvPr id="36" name="Rectangle 35"/>
          <p:cNvSpPr/>
          <p:nvPr/>
        </p:nvSpPr>
        <p:spPr>
          <a:xfrm>
            <a:off x="4716016" y="2636912"/>
            <a:ext cx="4104456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>
                <a:solidFill>
                  <a:schemeClr val="tx2"/>
                </a:solidFill>
              </a:rPr>
              <a:t>Public</a:t>
            </a:r>
            <a:endParaRPr lang="fr-FR" dirty="0" smtClean="0">
              <a:solidFill>
                <a:schemeClr val="tx2"/>
              </a:solidFill>
            </a:endParaRPr>
          </a:p>
          <a:p>
            <a:r>
              <a:rPr lang="fr-FR" sz="1600" dirty="0" smtClean="0"/>
              <a:t>Personnels chargés du catalogage des thèses imprimées dans le Sudoc.</a:t>
            </a:r>
          </a:p>
          <a:p>
            <a:endParaRPr lang="fr-FR" sz="1600" dirty="0"/>
          </a:p>
          <a:p>
            <a:endParaRPr lang="fr-FR" sz="1600" dirty="0" smtClean="0"/>
          </a:p>
          <a:p>
            <a:endParaRPr lang="fr-FR" sz="1600" dirty="0"/>
          </a:p>
          <a:p>
            <a:endParaRPr lang="fr-FR" sz="1600" dirty="0"/>
          </a:p>
        </p:txBody>
      </p:sp>
      <p:sp>
        <p:nvSpPr>
          <p:cNvPr id="37" name="Rectangle 36"/>
          <p:cNvSpPr/>
          <p:nvPr/>
        </p:nvSpPr>
        <p:spPr>
          <a:xfrm>
            <a:off x="107504" y="4726885"/>
            <a:ext cx="885698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b="1" dirty="0" smtClean="0">
                <a:solidFill>
                  <a:schemeClr val="tx2"/>
                </a:solidFill>
              </a:rPr>
              <a:t>Intervenants</a:t>
            </a:r>
          </a:p>
          <a:p>
            <a:pPr algn="ctr"/>
            <a:r>
              <a:rPr lang="fr-FR" sz="1600" dirty="0" smtClean="0"/>
              <a:t>Thomas Fresneau, membre du Service des Thèses</a:t>
            </a:r>
            <a:endParaRPr lang="fr-FR" sz="1600" dirty="0"/>
          </a:p>
          <a:p>
            <a:pPr algn="ctr"/>
            <a:r>
              <a:rPr lang="fr-FR" sz="1600" dirty="0" smtClean="0"/>
              <a:t>Laure </a:t>
            </a:r>
            <a:r>
              <a:rPr lang="fr-FR" sz="1600" dirty="0" err="1" smtClean="0"/>
              <a:t>Jestaz</a:t>
            </a:r>
            <a:r>
              <a:rPr lang="fr-FR" sz="1600" dirty="0" smtClean="0"/>
              <a:t>, responsable du </a:t>
            </a:r>
            <a:r>
              <a:rPr lang="fr-FR" sz="1600" smtClean="0"/>
              <a:t>Service Monographies, </a:t>
            </a:r>
            <a:r>
              <a:rPr lang="fr-FR" sz="1600" dirty="0" smtClean="0"/>
              <a:t>Archives et Autres Ressources</a:t>
            </a:r>
          </a:p>
          <a:p>
            <a:pPr algn="ctr"/>
            <a:r>
              <a:rPr lang="fr-FR" sz="1600" dirty="0" smtClean="0"/>
              <a:t>Maïté Roux, responsable du Service des Thèses</a:t>
            </a:r>
            <a:endParaRPr lang="fr-FR" sz="1600" dirty="0"/>
          </a:p>
        </p:txBody>
      </p:sp>
      <p:sp>
        <p:nvSpPr>
          <p:cNvPr id="31" name="Rectangle 30"/>
          <p:cNvSpPr/>
          <p:nvPr/>
        </p:nvSpPr>
        <p:spPr>
          <a:xfrm>
            <a:off x="1115615" y="6141204"/>
            <a:ext cx="7200801" cy="600164"/>
          </a:xfrm>
          <a:prstGeom prst="rect">
            <a:avLst/>
          </a:prstGeom>
          <a:solidFill>
            <a:srgbClr val="E2E2E2"/>
          </a:solidFill>
        </p:spPr>
        <p:txBody>
          <a:bodyPr wrap="square">
            <a:spAutoFit/>
          </a:bodyPr>
          <a:lstStyle/>
          <a:p>
            <a:pPr algn="ctr"/>
            <a:r>
              <a:rPr lang="fr-FR" sz="1100" dirty="0" smtClean="0"/>
              <a:t>La formation débutera à 11h, merci de votre patience…</a:t>
            </a:r>
            <a:r>
              <a:rPr lang="fr-FR" sz="1100" dirty="0"/>
              <a:t/>
            </a:r>
            <a:br>
              <a:rPr lang="fr-FR" sz="1100" dirty="0"/>
            </a:br>
            <a:r>
              <a:rPr lang="fr-FR" sz="1100" u="sng" dirty="0"/>
              <a:t>Attention :</a:t>
            </a:r>
            <a:r>
              <a:rPr lang="fr-FR" sz="1100" dirty="0"/>
              <a:t> </a:t>
            </a:r>
            <a:r>
              <a:rPr lang="fr-FR" sz="1100" dirty="0" smtClean="0"/>
              <a:t>La </a:t>
            </a:r>
            <a:r>
              <a:rPr lang="fr-FR" sz="1100" dirty="0"/>
              <a:t>session sera enregistrée afin d'être diffusée sur notre </a:t>
            </a:r>
            <a:r>
              <a:rPr lang="fr-FR" sz="1100" dirty="0" smtClean="0"/>
              <a:t>plateforme d'autoformation </a:t>
            </a:r>
            <a:r>
              <a:rPr lang="fr-FR" sz="1100" dirty="0" smtClean="0">
                <a:hlinkClick r:id="rId5"/>
              </a:rPr>
              <a:t>http://moodle.abes.fr</a:t>
            </a:r>
            <a:r>
              <a:rPr lang="fr-FR" sz="1100" dirty="0" smtClean="0"/>
              <a:t>.</a:t>
            </a:r>
            <a:br>
              <a:rPr lang="fr-FR" sz="1100" dirty="0" smtClean="0"/>
            </a:br>
            <a:r>
              <a:rPr lang="fr-FR" sz="1100" dirty="0" smtClean="0"/>
              <a:t>En </a:t>
            </a:r>
            <a:r>
              <a:rPr lang="fr-FR" sz="1100" dirty="0"/>
              <a:t>rejoignant cette session, vous consentez à ces enregistrements.</a:t>
            </a:r>
          </a:p>
        </p:txBody>
      </p:sp>
      <p:pic>
        <p:nvPicPr>
          <p:cNvPr id="1040" name="Picture 16" descr="Sudoc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624" r="24717"/>
          <a:stretch/>
        </p:blipFill>
        <p:spPr bwMode="auto">
          <a:xfrm>
            <a:off x="8366789" y="6093296"/>
            <a:ext cx="731938" cy="708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6151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Thèse originelle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107706"/>
          </a:xfrm>
        </p:spPr>
        <p:txBody>
          <a:bodyPr>
            <a:normAutofit lnSpcReduction="10000"/>
          </a:bodyPr>
          <a:lstStyle/>
          <a:p>
            <a:r>
              <a:rPr lang="fr-FR" dirty="0" smtClean="0"/>
              <a:t>version de la thèse </a:t>
            </a:r>
            <a:r>
              <a:rPr lang="fr-FR" b="1" dirty="0" smtClean="0"/>
              <a:t>soutenue</a:t>
            </a:r>
            <a:r>
              <a:rPr lang="fr-FR" dirty="0" smtClean="0"/>
              <a:t>, </a:t>
            </a:r>
            <a:r>
              <a:rPr lang="fr-FR" b="1" dirty="0" smtClean="0"/>
              <a:t>validée</a:t>
            </a:r>
            <a:r>
              <a:rPr lang="fr-FR" dirty="0" smtClean="0"/>
              <a:t> par le jury, </a:t>
            </a:r>
            <a:r>
              <a:rPr lang="fr-FR" b="1" dirty="0" smtClean="0"/>
              <a:t>corrigée</a:t>
            </a:r>
            <a:r>
              <a:rPr lang="fr-FR" dirty="0" smtClean="0"/>
              <a:t> à la demande du jury.</a:t>
            </a:r>
          </a:p>
          <a:p>
            <a:r>
              <a:rPr lang="fr-FR" dirty="0" smtClean="0"/>
              <a:t>archivée par l’établissement de soutenance dans le cadre du </a:t>
            </a:r>
            <a:r>
              <a:rPr lang="fr-FR" b="1" dirty="0" smtClean="0"/>
              <a:t>dépôt légal</a:t>
            </a:r>
            <a:r>
              <a:rPr lang="fr-FR" dirty="0" smtClean="0"/>
              <a:t>.</a:t>
            </a:r>
          </a:p>
          <a:p>
            <a:r>
              <a:rPr lang="fr-FR" dirty="0" smtClean="0"/>
              <a:t>l’</a:t>
            </a:r>
            <a:r>
              <a:rPr lang="fr-FR" b="1" dirty="0" smtClean="0"/>
              <a:t>établissement de soutenance crée la notice bibliographique</a:t>
            </a:r>
            <a:r>
              <a:rPr lang="fr-FR" dirty="0" smtClean="0"/>
              <a:t> OU un établissement qui a reçu délégation pour le faire.</a:t>
            </a:r>
          </a:p>
          <a:p>
            <a:r>
              <a:rPr lang="fr-FR" dirty="0"/>
              <a:t>l</a:t>
            </a:r>
            <a:r>
              <a:rPr lang="fr-FR" dirty="0" smtClean="0"/>
              <a:t>’</a:t>
            </a:r>
            <a:r>
              <a:rPr lang="fr-FR" b="1" dirty="0" smtClean="0"/>
              <a:t>établissement de soutenance se localise sous la notice </a:t>
            </a:r>
            <a:r>
              <a:rPr lang="fr-FR" dirty="0" smtClean="0"/>
              <a:t>+ les établissements auquel il a fait don d’un ou plusieurs exemplaires.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25900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Reproduction conforme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107706"/>
          </a:xfrm>
        </p:spPr>
        <p:txBody>
          <a:bodyPr>
            <a:normAutofit fontScale="92500" lnSpcReduction="10000"/>
          </a:bodyPr>
          <a:lstStyle/>
          <a:p>
            <a:r>
              <a:rPr lang="fr-FR" b="1" dirty="0"/>
              <a:t>c</a:t>
            </a:r>
            <a:r>
              <a:rPr lang="fr-FR" b="1" dirty="0" smtClean="0"/>
              <a:t>ontenu strictement identique </a:t>
            </a:r>
            <a:r>
              <a:rPr lang="fr-FR" dirty="0" smtClean="0"/>
              <a:t>à la thèse originelle.</a:t>
            </a:r>
          </a:p>
          <a:p>
            <a:r>
              <a:rPr lang="fr-FR" dirty="0"/>
              <a:t>s</a:t>
            </a:r>
            <a:r>
              <a:rPr lang="fr-FR" dirty="0" smtClean="0"/>
              <a:t>upport identique ou différent.</a:t>
            </a:r>
          </a:p>
          <a:p>
            <a:r>
              <a:rPr lang="fr-FR" dirty="0"/>
              <a:t>e</a:t>
            </a:r>
            <a:r>
              <a:rPr lang="fr-FR" dirty="0" smtClean="0"/>
              <a:t>xemples : microfiches, thèses à la carte, thèses numérisées, thèses imprimées à partir d’un fichier électronique.</a:t>
            </a:r>
          </a:p>
          <a:p>
            <a:r>
              <a:rPr lang="fr-FR" b="1" u="sng" dirty="0" smtClean="0"/>
              <a:t>Cas particulier </a:t>
            </a:r>
            <a:r>
              <a:rPr lang="fr-FR" dirty="0" smtClean="0"/>
              <a:t>: reproduction sur support identique, réalisée par l’établissement de soutenance, à partir de l’exemplaire de la thèse originelle, à des fins de conservation ou diffusion</a:t>
            </a:r>
          </a:p>
          <a:p>
            <a:pPr lvl="1"/>
            <a:r>
              <a:rPr lang="fr-FR" dirty="0" err="1" smtClean="0"/>
              <a:t>Exemplarisation</a:t>
            </a:r>
            <a:r>
              <a:rPr lang="fr-FR" dirty="0" smtClean="0"/>
              <a:t> sous la notice de thèse originelle.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89639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Autres éditions/versions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107706"/>
          </a:xfrm>
        </p:spPr>
        <p:txBody>
          <a:bodyPr>
            <a:normAutofit/>
          </a:bodyPr>
          <a:lstStyle/>
          <a:p>
            <a:r>
              <a:rPr lang="fr-FR" dirty="0"/>
              <a:t>l</a:t>
            </a:r>
            <a:r>
              <a:rPr lang="fr-FR" dirty="0" smtClean="0"/>
              <a:t>e document </a:t>
            </a:r>
            <a:r>
              <a:rPr lang="fr-FR" b="1" dirty="0" smtClean="0"/>
              <a:t>n’est pas la version validée de la thèse</a:t>
            </a:r>
            <a:r>
              <a:rPr lang="fr-FR" dirty="0" smtClean="0"/>
              <a:t> =&gt; contenu différent</a:t>
            </a:r>
          </a:p>
          <a:p>
            <a:r>
              <a:rPr lang="fr-FR" dirty="0" smtClean="0"/>
              <a:t>Exemples : version avant soutenance et corrections / version publiée chez un éditeur / version remaniée par l’auteur</a:t>
            </a:r>
          </a:p>
          <a:p>
            <a:r>
              <a:rPr lang="fr-FR" dirty="0" smtClean="0"/>
              <a:t>Tous les cas douteux sont à considérer comme des « autres éditions » de la thèse.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93798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Autres documents universitaires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107706"/>
          </a:xfrm>
        </p:spPr>
        <p:txBody>
          <a:bodyPr>
            <a:normAutofit/>
          </a:bodyPr>
          <a:lstStyle/>
          <a:p>
            <a:r>
              <a:rPr lang="fr-FR" dirty="0" smtClean="0"/>
              <a:t>HDR, mémoires, rapports de stage</a:t>
            </a:r>
          </a:p>
          <a:p>
            <a:r>
              <a:rPr lang="fr-FR" dirty="0" smtClean="0"/>
              <a:t>MAIS aussi : des documents qui auraient pu être des thèses, mais ne le sont pas</a:t>
            </a:r>
          </a:p>
          <a:p>
            <a:pPr lvl="1"/>
            <a:r>
              <a:rPr lang="fr-FR" dirty="0" smtClean="0"/>
              <a:t>la thèse était plagiée =&gt; le diplôme a été retiré au docteur, la thèse est invalidée </a:t>
            </a:r>
          </a:p>
          <a:p>
            <a:pPr lvl="1"/>
            <a:r>
              <a:rPr lang="fr-FR" dirty="0" smtClean="0"/>
              <a:t>la thèse n’a jamais été soutenue.</a:t>
            </a:r>
          </a:p>
          <a:p>
            <a:pPr lvl="1"/>
            <a:r>
              <a:rPr lang="fr-FR" dirty="0"/>
              <a:t>l</a:t>
            </a:r>
            <a:r>
              <a:rPr lang="fr-FR" dirty="0" smtClean="0"/>
              <a:t>a thèse a été soutenue mais n’a pas été validée par le jury.</a:t>
            </a:r>
          </a:p>
          <a:p>
            <a:pPr marL="457200" lvl="1" indent="0">
              <a:buNone/>
            </a:pPr>
            <a:r>
              <a:rPr lang="fr-FR" dirty="0" smtClean="0"/>
              <a:t>=&gt; le document est considéré comme un autre type de document universitaire et non comme une thèse.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23464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 quel cas de figure ai-je affaire 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107706"/>
          </a:xfrm>
        </p:spPr>
        <p:txBody>
          <a:bodyPr>
            <a:normAutofit fontScale="92500" lnSpcReduction="10000"/>
          </a:bodyPr>
          <a:lstStyle/>
          <a:p>
            <a:r>
              <a:rPr lang="fr-FR" dirty="0"/>
              <a:t>Je suis le pas-à-pas du tableau « </a:t>
            </a:r>
            <a:r>
              <a:rPr lang="fr-FR" dirty="0" err="1"/>
              <a:t>These</a:t>
            </a:r>
            <a:r>
              <a:rPr lang="fr-FR" dirty="0"/>
              <a:t> or not </a:t>
            </a:r>
            <a:r>
              <a:rPr lang="fr-FR" dirty="0" err="1"/>
              <a:t>these</a:t>
            </a:r>
            <a:r>
              <a:rPr lang="fr-FR" dirty="0"/>
              <a:t>? »</a:t>
            </a:r>
          </a:p>
          <a:p>
            <a:r>
              <a:rPr lang="fr-FR" dirty="0"/>
              <a:t>Je me pose </a:t>
            </a:r>
            <a:r>
              <a:rPr lang="fr-FR"/>
              <a:t>une série </a:t>
            </a:r>
            <a:r>
              <a:rPr lang="fr-FR" smtClean="0"/>
              <a:t>de </a:t>
            </a:r>
            <a:r>
              <a:rPr lang="fr-FR" dirty="0"/>
              <a:t>questions qui me permettent de déterminer dans quel cas de figure je me trouve.</a:t>
            </a:r>
          </a:p>
          <a:p>
            <a:r>
              <a:rPr lang="fr-FR" dirty="0"/>
              <a:t>En suivant le raisonnement, je peux traiter tous les cas de figure, même les plus bizarres.</a:t>
            </a:r>
          </a:p>
          <a:p>
            <a:endParaRPr lang="fr-FR" dirty="0"/>
          </a:p>
          <a:p>
            <a:r>
              <a:rPr lang="fr-FR" dirty="0"/>
              <a:t>Voir le tableau </a:t>
            </a:r>
            <a:r>
              <a:rPr lang="fr-FR" dirty="0">
                <a:hlinkClick r:id="rId3"/>
              </a:rPr>
              <a:t>« </a:t>
            </a:r>
            <a:r>
              <a:rPr lang="fr-FR" dirty="0" err="1">
                <a:hlinkClick r:id="rId3"/>
              </a:rPr>
              <a:t>These</a:t>
            </a:r>
            <a:r>
              <a:rPr lang="fr-FR" dirty="0">
                <a:hlinkClick r:id="rId3"/>
              </a:rPr>
              <a:t> or not </a:t>
            </a:r>
            <a:r>
              <a:rPr lang="fr-FR" dirty="0" err="1">
                <a:hlinkClick r:id="rId3"/>
              </a:rPr>
              <a:t>these</a:t>
            </a:r>
            <a:r>
              <a:rPr lang="fr-FR" dirty="0">
                <a:hlinkClick r:id="rId3"/>
              </a:rPr>
              <a:t> ? Comment déterminer la nature du document que je dois cataloguer ? »</a:t>
            </a:r>
            <a:r>
              <a:rPr lang="fr-FR" dirty="0"/>
              <a:t>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71773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Je doute donc je suis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107706"/>
          </a:xfrm>
        </p:spPr>
        <p:txBody>
          <a:bodyPr>
            <a:normAutofit fontScale="92500" lnSpcReduction="20000"/>
          </a:bodyPr>
          <a:lstStyle/>
          <a:p>
            <a:r>
              <a:rPr lang="fr-FR" dirty="0"/>
              <a:t>Suis-je établissement de soutenance ?</a:t>
            </a:r>
          </a:p>
          <a:p>
            <a:pPr lvl="1"/>
            <a:r>
              <a:rPr lang="fr-FR" dirty="0"/>
              <a:t>Si non, quelle est la provenance du document ?</a:t>
            </a:r>
          </a:p>
          <a:p>
            <a:r>
              <a:rPr lang="fr-FR" dirty="0" smtClean="0"/>
              <a:t>La thèse a-t-elle été validée ?</a:t>
            </a:r>
          </a:p>
          <a:p>
            <a:r>
              <a:rPr lang="fr-FR" dirty="0" smtClean="0"/>
              <a:t>Des </a:t>
            </a:r>
            <a:r>
              <a:rPr lang="fr-FR" dirty="0"/>
              <a:t>corrections </a:t>
            </a:r>
            <a:r>
              <a:rPr lang="fr-FR" dirty="0" err="1"/>
              <a:t>ont-elles</a:t>
            </a:r>
            <a:r>
              <a:rPr lang="fr-FR" dirty="0"/>
              <a:t> été demandées au docteur ? </a:t>
            </a:r>
            <a:r>
              <a:rPr lang="fr-FR" dirty="0" err="1"/>
              <a:t>Ont-elles</a:t>
            </a:r>
            <a:r>
              <a:rPr lang="fr-FR" dirty="0"/>
              <a:t> été apportées au document versé ?</a:t>
            </a:r>
          </a:p>
          <a:p>
            <a:r>
              <a:rPr lang="fr-FR" dirty="0"/>
              <a:t>Si je ne sais pas, si j’ai un doute </a:t>
            </a:r>
          </a:p>
          <a:p>
            <a:pPr lvl="1"/>
            <a:r>
              <a:rPr lang="fr-FR" b="1" dirty="0"/>
              <a:t>Si je suis établissement de soutenance =&gt; je suis l’autorité légitime pour trancher.</a:t>
            </a:r>
          </a:p>
          <a:p>
            <a:pPr lvl="1"/>
            <a:r>
              <a:rPr lang="fr-FR" dirty="0"/>
              <a:t>Si je ne suis pas établissement de soutenance =&gt; je me réfère à l’établissement de soutenance pour trancher OU, je signale une « autre version » de la thèse.</a:t>
            </a:r>
          </a:p>
        </p:txBody>
      </p:sp>
    </p:spTree>
    <p:extLst>
      <p:ext uri="{BB962C8B-B14F-4D97-AF65-F5344CB8AC3E}">
        <p14:creationId xmlns:p14="http://schemas.microsoft.com/office/powerpoint/2010/main" val="435224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fr-FR" dirty="0" smtClean="0">
                <a:solidFill>
                  <a:schemeClr val="accent4">
                    <a:lumMod val="75000"/>
                  </a:schemeClr>
                </a:solidFill>
              </a:rPr>
              <a:t>PARTIE 3 : Evolutions catalographiques</a:t>
            </a:r>
            <a:endParaRPr lang="fr-FR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7692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Fin des cas particuliers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r>
              <a:rPr lang="fr-FR" dirty="0" smtClean="0"/>
              <a:t>Les thèses non corrigées et cas douteux sont désormais traités comme des « autres versions » de thèses et non plus comme des monographies (</a:t>
            </a:r>
            <a:r>
              <a:rPr lang="fr-FR" strike="sngStrike" dirty="0" smtClean="0">
                <a:solidFill>
                  <a:srgbClr val="FF0000"/>
                </a:solidFill>
              </a:rPr>
              <a:t>note en 311, lien en 488</a:t>
            </a:r>
            <a:r>
              <a:rPr lang="fr-FR" dirty="0" smtClean="0"/>
              <a:t>).</a:t>
            </a:r>
          </a:p>
          <a:p>
            <a:r>
              <a:rPr lang="fr-FR" dirty="0" smtClean="0"/>
              <a:t>Les tirages imprimés de thèses électroniques </a:t>
            </a:r>
            <a:r>
              <a:rPr lang="fr-FR" dirty="0" smtClean="0">
                <a:solidFill>
                  <a:srgbClr val="FF0000"/>
                </a:solidFill>
              </a:rPr>
              <a:t>ne doivent plus être signalés sous la notice de la ressource électronique (</a:t>
            </a:r>
            <a:r>
              <a:rPr lang="fr-FR" strike="sngStrike" dirty="0" smtClean="0">
                <a:solidFill>
                  <a:srgbClr val="FF0000"/>
                </a:solidFill>
              </a:rPr>
              <a:t>E316</a:t>
            </a:r>
            <a:r>
              <a:rPr lang="fr-FR" dirty="0" smtClean="0">
                <a:solidFill>
                  <a:srgbClr val="FF0000"/>
                </a:solidFill>
              </a:rPr>
              <a:t>)</a:t>
            </a:r>
            <a:r>
              <a:rPr lang="fr-FR" dirty="0" smtClean="0"/>
              <a:t>, mais </a:t>
            </a:r>
            <a:r>
              <a:rPr lang="fr-FR" dirty="0" smtClean="0">
                <a:solidFill>
                  <a:srgbClr val="00B050"/>
                </a:solidFill>
              </a:rPr>
              <a:t>faire l’objet d’une nouvelle notice bibliographique Aa</a:t>
            </a:r>
            <a:r>
              <a:rPr lang="fr-FR" dirty="0" smtClean="0"/>
              <a:t>.</a:t>
            </a:r>
          </a:p>
          <a:p>
            <a:endParaRPr lang="fr-FR" dirty="0" smtClean="0"/>
          </a:p>
          <a:p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1109980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Tirages à la demande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B050"/>
                </a:solidFill>
              </a:rPr>
              <a:t>Zone 100 </a:t>
            </a:r>
            <a:r>
              <a:rPr lang="fr-FR" dirty="0" smtClean="0"/>
              <a:t>: ajout d’une </a:t>
            </a:r>
            <a:r>
              <a:rPr lang="fr-FR" b="1" dirty="0" smtClean="0"/>
              <a:t>$</a:t>
            </a:r>
            <a:r>
              <a:rPr lang="fr-FR" b="1" dirty="0" err="1" smtClean="0"/>
              <a:t>e</a:t>
            </a:r>
            <a:r>
              <a:rPr lang="fr-FR" i="1" dirty="0" err="1" smtClean="0"/>
              <a:t>AAAA</a:t>
            </a:r>
            <a:r>
              <a:rPr lang="fr-FR" i="1" dirty="0" smtClean="0"/>
              <a:t> </a:t>
            </a:r>
            <a:r>
              <a:rPr lang="fr-FR" dirty="0" smtClean="0"/>
              <a:t>en plus de la </a:t>
            </a:r>
            <a:r>
              <a:rPr lang="fr-FR" b="1" dirty="0" smtClean="0"/>
              <a:t>$</a:t>
            </a:r>
            <a:r>
              <a:rPr lang="fr-FR" b="1" dirty="0" err="1" smtClean="0"/>
              <a:t>a</a:t>
            </a:r>
            <a:r>
              <a:rPr lang="fr-FR" i="1" dirty="0" err="1" smtClean="0"/>
              <a:t>AAAA</a:t>
            </a:r>
            <a:endParaRPr lang="fr-FR" i="1" dirty="0" smtClean="0"/>
          </a:p>
          <a:p>
            <a:r>
              <a:rPr lang="fr-FR" dirty="0" smtClean="0">
                <a:solidFill>
                  <a:srgbClr val="00B050"/>
                </a:solidFill>
              </a:rPr>
              <a:t>Zone 305 </a:t>
            </a:r>
            <a:r>
              <a:rPr lang="fr-FR" dirty="0" smtClean="0"/>
              <a:t>: </a:t>
            </a:r>
            <a:r>
              <a:rPr lang="fr-FR" b="1" dirty="0" smtClean="0"/>
              <a:t>$</a:t>
            </a:r>
            <a:r>
              <a:rPr lang="fr-FR" b="1" i="1" dirty="0" err="1" smtClean="0"/>
              <a:t>a</a:t>
            </a:r>
            <a:r>
              <a:rPr lang="fr-FR" i="1" dirty="0" err="1" smtClean="0"/>
              <a:t>Tirage</a:t>
            </a:r>
            <a:r>
              <a:rPr lang="fr-FR" i="1" dirty="0" smtClean="0"/>
              <a:t> réalisé à la demande </a:t>
            </a:r>
            <a:r>
              <a:rPr lang="fr-FR" dirty="0" smtClean="0"/>
              <a:t>remplace </a:t>
            </a:r>
            <a:r>
              <a:rPr lang="fr-FR" i="1" strike="sngStrike" dirty="0" smtClean="0"/>
              <a:t>Tirage à la demande de l’éditeur </a:t>
            </a:r>
          </a:p>
          <a:p>
            <a:r>
              <a:rPr lang="fr-FR" dirty="0"/>
              <a:t>Suppression de la </a:t>
            </a:r>
            <a:r>
              <a:rPr lang="fr-FR" strike="sngStrike" dirty="0" smtClean="0">
                <a:solidFill>
                  <a:srgbClr val="FF0000"/>
                </a:solidFill>
              </a:rPr>
              <a:t>205</a:t>
            </a:r>
            <a:endParaRPr lang="fr-FR" dirty="0" smtClean="0"/>
          </a:p>
          <a:p>
            <a:r>
              <a:rPr lang="fr-FR" dirty="0" smtClean="0"/>
              <a:t>Ajout d’une zone </a:t>
            </a:r>
            <a:r>
              <a:rPr lang="fr-FR" dirty="0" smtClean="0">
                <a:solidFill>
                  <a:srgbClr val="00B050"/>
                </a:solidFill>
              </a:rPr>
              <a:t>324</a:t>
            </a:r>
            <a:r>
              <a:rPr lang="fr-FR" b="1" dirty="0" smtClean="0"/>
              <a:t>$a</a:t>
            </a:r>
            <a:r>
              <a:rPr lang="fr-FR" i="1" dirty="0" smtClean="0"/>
              <a:t>Reproduction en fac-similé de la thèse originelle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85861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Ce qui change et que nous avons oublié dans le GM</a:t>
            </a:r>
            <a:r>
              <a:rPr lang="fr-FR" dirty="0" smtClean="0">
                <a:solidFill>
                  <a:srgbClr val="FF0000"/>
                </a:solidFill>
              </a:rPr>
              <a:t>*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6076" y="1628800"/>
            <a:ext cx="8229600" cy="4752528"/>
          </a:xfrm>
        </p:spPr>
        <p:txBody>
          <a:bodyPr>
            <a:normAutofit fontScale="85000" lnSpcReduction="20000"/>
          </a:bodyPr>
          <a:lstStyle/>
          <a:p>
            <a:r>
              <a:rPr lang="fr-FR" dirty="0" smtClean="0"/>
              <a:t>Autres versions d’une thèse (</a:t>
            </a:r>
            <a:r>
              <a:rPr lang="fr-FR" b="1" dirty="0" smtClean="0"/>
              <a:t>hors éditions commerciales</a:t>
            </a:r>
            <a:r>
              <a:rPr lang="fr-FR" dirty="0" smtClean="0"/>
              <a:t>) : </a:t>
            </a:r>
          </a:p>
          <a:p>
            <a:pPr lvl="1"/>
            <a:r>
              <a:rPr lang="fr-FR" dirty="0" smtClean="0">
                <a:solidFill>
                  <a:srgbClr val="00B050"/>
                </a:solidFill>
              </a:rPr>
              <a:t>ajouter une note en 305 </a:t>
            </a:r>
            <a:r>
              <a:rPr lang="fr-FR" dirty="0" smtClean="0"/>
              <a:t>(Note sur l’édition) pour préciser ce dont il s’agit</a:t>
            </a:r>
          </a:p>
          <a:p>
            <a:pPr marL="457200" lvl="1" indent="0">
              <a:buNone/>
            </a:pPr>
            <a:r>
              <a:rPr lang="fr-FR" dirty="0" smtClean="0"/>
              <a:t>Ex : 305</a:t>
            </a:r>
            <a:r>
              <a:rPr lang="fr-FR" b="1" dirty="0" smtClean="0"/>
              <a:t>$a</a:t>
            </a:r>
            <a:r>
              <a:rPr lang="fr-FR" i="1" dirty="0" smtClean="0"/>
              <a:t>Version non corrigée de la thèse</a:t>
            </a:r>
          </a:p>
          <a:p>
            <a:pPr lvl="1"/>
            <a:r>
              <a:rPr lang="fr-FR" dirty="0" smtClean="0">
                <a:solidFill>
                  <a:srgbClr val="00B050"/>
                </a:solidFill>
              </a:rPr>
              <a:t>Indiquer en 6XX le genre-forme « Thèses et écrits académiques » ou « Dissertations universitaires »</a:t>
            </a:r>
          </a:p>
          <a:p>
            <a:r>
              <a:rPr lang="fr-FR" dirty="0"/>
              <a:t>Le document n’est pas une thèse :</a:t>
            </a:r>
          </a:p>
          <a:p>
            <a:pPr lvl="1"/>
            <a:r>
              <a:rPr lang="fr-FR" dirty="0"/>
              <a:t>Pour tous les autres documents universitaires =&gt; </a:t>
            </a:r>
            <a:r>
              <a:rPr lang="fr-FR" dirty="0" smtClean="0"/>
              <a:t>zone 328 obligatoire</a:t>
            </a:r>
            <a:endParaRPr lang="fr-FR" dirty="0"/>
          </a:p>
          <a:p>
            <a:pPr lvl="1"/>
            <a:r>
              <a:rPr lang="fr-FR" dirty="0"/>
              <a:t>Exception : </a:t>
            </a:r>
            <a:r>
              <a:rPr lang="fr-FR" dirty="0">
                <a:solidFill>
                  <a:srgbClr val="FF0000"/>
                </a:solidFill>
              </a:rPr>
              <a:t>pas de 328 </a:t>
            </a:r>
            <a:r>
              <a:rPr lang="fr-FR" dirty="0"/>
              <a:t>pour les documents qui perdent ou n’ont jamais eu le qualificatif de thèse (ex : retrait de diplôme pour plagiat OU refus de soutenance, mais l’établissement conserve quand même le document</a:t>
            </a:r>
            <a:r>
              <a:rPr lang="fr-FR" dirty="0" smtClean="0"/>
              <a:t>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83072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 sz="4000" b="1" cap="all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plan</a:t>
            </a:r>
          </a:p>
        </p:txBody>
      </p:sp>
      <p:sp>
        <p:nvSpPr>
          <p:cNvPr id="16387" name="Espace réservé du contenu 2"/>
          <p:cNvSpPr>
            <a:spLocks noGrp="1"/>
          </p:cNvSpPr>
          <p:nvPr>
            <p:ph idx="1"/>
          </p:nvPr>
        </p:nvSpPr>
        <p:spPr>
          <a:xfrm>
            <a:off x="428624" y="1556792"/>
            <a:ext cx="8535864" cy="431060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fr-FR" dirty="0">
              <a:solidFill>
                <a:schemeClr val="bg2">
                  <a:lumMod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dirty="0" smtClean="0">
                <a:solidFill>
                  <a:schemeClr val="bg2">
                    <a:lumMod val="25000"/>
                  </a:schemeClr>
                </a:solidFill>
              </a:rPr>
              <a:t>Présentation du corpus de documents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dirty="0" smtClean="0">
                <a:solidFill>
                  <a:schemeClr val="accent2">
                    <a:lumMod val="75000"/>
                  </a:schemeClr>
                </a:solidFill>
              </a:rPr>
              <a:t>Définition des 4 grands cas de figure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dirty="0" smtClean="0">
                <a:solidFill>
                  <a:schemeClr val="accent4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Evolutions catalographiques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dirty="0" smtClean="0">
                <a:solidFill>
                  <a:schemeClr val="accent6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Cas pratiques</a:t>
            </a:r>
            <a:endParaRPr lang="fr-FR" dirty="0">
              <a:solidFill>
                <a:schemeClr val="accent6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810240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Ce qui ne change pas mais que nous avons oublié dans le GM</a:t>
            </a:r>
            <a:r>
              <a:rPr lang="fr-FR" dirty="0" smtClean="0">
                <a:solidFill>
                  <a:srgbClr val="FF0000"/>
                </a:solidFill>
              </a:rPr>
              <a:t>*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27237"/>
            <a:ext cx="8229600" cy="4798107"/>
          </a:xfrm>
        </p:spPr>
        <p:txBody>
          <a:bodyPr>
            <a:normAutofit lnSpcReduction="10000"/>
          </a:bodyPr>
          <a:lstStyle/>
          <a:p>
            <a:r>
              <a:rPr lang="fr-FR" dirty="0" smtClean="0"/>
              <a:t>Thèses anciennes (fin XIXe - début XXe siècles):</a:t>
            </a:r>
          </a:p>
          <a:p>
            <a:pPr lvl="1"/>
            <a:r>
              <a:rPr lang="fr-FR" dirty="0" smtClean="0"/>
              <a:t>Si la thèse a été imprimée pour être présentée en soutenance et porte une mention d’impression : </a:t>
            </a:r>
            <a:r>
              <a:rPr lang="fr-FR" dirty="0" smtClean="0">
                <a:solidFill>
                  <a:srgbClr val="00B050"/>
                </a:solidFill>
              </a:rPr>
              <a:t>ajout d’une 306 </a:t>
            </a:r>
          </a:p>
          <a:p>
            <a:pPr lvl="1"/>
            <a:r>
              <a:rPr lang="fr-FR" dirty="0" smtClean="0"/>
              <a:t>Rappel sur l’usage de la 105 et de la 219.</a:t>
            </a:r>
            <a:endParaRPr lang="fr-FR" dirty="0"/>
          </a:p>
          <a:p>
            <a:r>
              <a:rPr lang="fr-FR" dirty="0"/>
              <a:t>Thèses étrangères (hors cotutelles): </a:t>
            </a:r>
          </a:p>
          <a:p>
            <a:pPr lvl="1"/>
            <a:r>
              <a:rPr lang="fr-FR" dirty="0">
                <a:solidFill>
                  <a:srgbClr val="FF0000"/>
                </a:solidFill>
              </a:rPr>
              <a:t>Pas de </a:t>
            </a:r>
            <a:r>
              <a:rPr lang="fr-FR" dirty="0" smtClean="0">
                <a:solidFill>
                  <a:srgbClr val="FF0000"/>
                </a:solidFill>
              </a:rPr>
              <a:t>NNT</a:t>
            </a:r>
            <a:endParaRPr lang="fr-FR" dirty="0">
              <a:solidFill>
                <a:srgbClr val="FF0000"/>
              </a:solidFill>
            </a:endParaRPr>
          </a:p>
          <a:p>
            <a:r>
              <a:rPr lang="fr-FR" dirty="0" smtClean="0"/>
              <a:t>Reproductions et autres éditions :</a:t>
            </a:r>
            <a:endParaRPr lang="fr-FR" dirty="0"/>
          </a:p>
          <a:p>
            <a:pPr lvl="1"/>
            <a:r>
              <a:rPr lang="fr-FR" dirty="0" smtClean="0"/>
              <a:t>Rappel sur l’usage </a:t>
            </a:r>
            <a:r>
              <a:rPr lang="fr-FR" smtClean="0"/>
              <a:t>du NNT.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59442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fr-FR" smtClean="0">
                <a:solidFill>
                  <a:schemeClr val="accent6">
                    <a:lumMod val="50000"/>
                  </a:schemeClr>
                </a:solidFill>
              </a:rPr>
              <a:t>PARTIE 4: Cas pratiques</a:t>
            </a:r>
            <a:endParaRPr lang="fr-FR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9433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Je suis établissement de soutenance.</a:t>
            </a:r>
          </a:p>
          <a:p>
            <a:r>
              <a:rPr lang="fr-FR" dirty="0" smtClean="0"/>
              <a:t>Je ne suis pas établissement de soutenance et je ne connais pas la provenance du document.</a:t>
            </a:r>
          </a:p>
          <a:p>
            <a:r>
              <a:rPr lang="fr-FR" dirty="0" smtClean="0"/>
              <a:t>Je ne suis pas établissement de soutenance et je connais la provenance du document.</a:t>
            </a:r>
          </a:p>
        </p:txBody>
      </p:sp>
    </p:spTree>
    <p:extLst>
      <p:ext uri="{BB962C8B-B14F-4D97-AF65-F5344CB8AC3E}">
        <p14:creationId xmlns:p14="http://schemas.microsoft.com/office/powerpoint/2010/main" val="664536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lnSpcReduction="10000"/>
          </a:bodyPr>
          <a:lstStyle/>
          <a:p>
            <a:r>
              <a:rPr lang="fr-FR" dirty="0"/>
              <a:t>Je suis établissement de soutenance.</a:t>
            </a:r>
          </a:p>
          <a:p>
            <a:r>
              <a:rPr lang="fr-FR" dirty="0"/>
              <a:t>La thèse a-t-elle été validée par le jury ?</a:t>
            </a:r>
          </a:p>
          <a:p>
            <a:pPr lvl="1"/>
            <a:r>
              <a:rPr lang="fr-FR" dirty="0"/>
              <a:t>Oui</a:t>
            </a:r>
          </a:p>
          <a:p>
            <a:r>
              <a:rPr lang="fr-FR" dirty="0"/>
              <a:t>Des corrections </a:t>
            </a:r>
            <a:r>
              <a:rPr lang="fr-FR" dirty="0" err="1"/>
              <a:t>ont-elles</a:t>
            </a:r>
            <a:r>
              <a:rPr lang="fr-FR" dirty="0"/>
              <a:t> été demandées par le jury ?</a:t>
            </a:r>
          </a:p>
          <a:p>
            <a:pPr lvl="1"/>
            <a:r>
              <a:rPr lang="fr-FR" dirty="0"/>
              <a:t>Je ne sais pas.</a:t>
            </a:r>
          </a:p>
          <a:p>
            <a:r>
              <a:rPr lang="fr-FR" dirty="0"/>
              <a:t>Je me reporte au tableau « </a:t>
            </a:r>
            <a:r>
              <a:rPr lang="fr-FR" dirty="0" err="1">
                <a:hlinkClick r:id="rId2"/>
              </a:rPr>
              <a:t>These</a:t>
            </a:r>
            <a:r>
              <a:rPr lang="fr-FR" dirty="0">
                <a:hlinkClick r:id="rId2"/>
              </a:rPr>
              <a:t> or not </a:t>
            </a:r>
            <a:r>
              <a:rPr lang="fr-FR" dirty="0" err="1">
                <a:hlinkClick r:id="rId2"/>
              </a:rPr>
              <a:t>these</a:t>
            </a:r>
            <a:r>
              <a:rPr lang="fr-FR" dirty="0">
                <a:hlinkClick r:id="rId2"/>
              </a:rPr>
              <a:t>?</a:t>
            </a:r>
            <a:r>
              <a:rPr lang="fr-FR" dirty="0"/>
              <a:t> » </a:t>
            </a:r>
          </a:p>
          <a:p>
            <a:pPr lvl="1"/>
            <a:r>
              <a:rPr lang="fr-FR" dirty="0"/>
              <a:t>rubrique « Je suis l’établissement de soutenance et je me trouve devant un cas douteux », p.4</a:t>
            </a:r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Je suis établissement de soutenance (1)</a:t>
            </a:r>
          </a:p>
        </p:txBody>
      </p:sp>
    </p:spTree>
    <p:extLst>
      <p:ext uri="{BB962C8B-B14F-4D97-AF65-F5344CB8AC3E}">
        <p14:creationId xmlns:p14="http://schemas.microsoft.com/office/powerpoint/2010/main" val="338225564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92500" lnSpcReduction="10000"/>
          </a:bodyPr>
          <a:lstStyle/>
          <a:p>
            <a:r>
              <a:rPr lang="fr-FR" dirty="0"/>
              <a:t>Cas de figure : « Je ne sais pas si le jury a demandé des corrections au docteur. »</a:t>
            </a:r>
          </a:p>
          <a:p>
            <a:r>
              <a:rPr lang="fr-FR" dirty="0"/>
              <a:t>Action à mener : j’utilise les archives de l’Université (PV de soutenance, avis du jury) pour déterminer si des demandes de correction on été émises par le jury.</a:t>
            </a:r>
          </a:p>
          <a:p>
            <a:r>
              <a:rPr lang="fr-FR" dirty="0"/>
              <a:t>Le doute est-il levé ?</a:t>
            </a:r>
          </a:p>
          <a:p>
            <a:pPr lvl="1"/>
            <a:r>
              <a:rPr lang="fr-FR" dirty="0" smtClean="0"/>
              <a:t>Je ne sais pas / Non </a:t>
            </a:r>
            <a:r>
              <a:rPr lang="fr-FR" dirty="0"/>
              <a:t>: je signale le document comme une « autre édition » de la thèse originelle</a:t>
            </a:r>
            <a:r>
              <a:rPr lang="fr-FR" dirty="0" smtClean="0"/>
              <a:t>.</a:t>
            </a:r>
          </a:p>
          <a:p>
            <a:pPr lvl="1"/>
            <a:r>
              <a:rPr lang="fr-FR" dirty="0" smtClean="0"/>
              <a:t>Oui : je poursuis le raisonnement =&gt; les corrections </a:t>
            </a:r>
            <a:r>
              <a:rPr lang="fr-FR" dirty="0" err="1" smtClean="0"/>
              <a:t>ont-elles</a:t>
            </a:r>
            <a:r>
              <a:rPr lang="fr-FR" dirty="0" smtClean="0"/>
              <a:t> été apportées ? </a:t>
            </a:r>
            <a:endParaRPr lang="fr-FR" dirty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Je suis établissement de soutenance </a:t>
            </a:r>
            <a:r>
              <a:rPr lang="fr-FR" dirty="0" smtClean="0"/>
              <a:t>(2)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8974123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Je suis établissement de soutenance </a:t>
            </a:r>
            <a:r>
              <a:rPr lang="fr-FR" dirty="0" smtClean="0"/>
              <a:t>(3)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2988"/>
          </a:xfrm>
          <a:prstGeom prst="round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lnSpcReduction="10000"/>
          </a:bodyPr>
          <a:lstStyle/>
          <a:p>
            <a:pPr algn="ctr"/>
            <a:r>
              <a:rPr lang="fr-FR" sz="2200" dirty="0" smtClean="0"/>
              <a:t>Je suis l’établissement de soutenance =&gt; </a:t>
            </a:r>
            <a:r>
              <a:rPr lang="fr-FR" sz="2200" b="1" dirty="0" smtClean="0"/>
              <a:t>je suis légitime pour déclarer qu’un document est la version originelle d’une thèse</a:t>
            </a:r>
            <a:r>
              <a:rPr lang="fr-FR" sz="2200" dirty="0" smtClean="0"/>
              <a:t>.</a:t>
            </a:r>
          </a:p>
          <a:p>
            <a:pPr algn="ctr"/>
            <a:endParaRPr lang="fr-FR" sz="2200" dirty="0" smtClean="0"/>
          </a:p>
          <a:p>
            <a:pPr algn="ctr"/>
            <a:r>
              <a:rPr lang="fr-FR" sz="2200" dirty="0" smtClean="0"/>
              <a:t>Cette décision doit être réfléchie et prise </a:t>
            </a:r>
            <a:r>
              <a:rPr lang="fr-FR" sz="2200" b="1" dirty="0" smtClean="0"/>
              <a:t>au regard de la gestion historique du fonds de thèses </a:t>
            </a:r>
            <a:r>
              <a:rPr lang="fr-FR" sz="2200" dirty="0" smtClean="0"/>
              <a:t>(comment le dépôt des thèses était-il réalisé par le passé ? Puis-je être sûr que les documents déposés étaient bien les thèses originelles, corrigées le cas échéant?). </a:t>
            </a:r>
          </a:p>
          <a:p>
            <a:pPr algn="ctr"/>
            <a:endParaRPr lang="fr-FR" sz="2200" dirty="0"/>
          </a:p>
          <a:p>
            <a:pPr algn="ctr"/>
            <a:r>
              <a:rPr lang="fr-FR" sz="2200" dirty="0" smtClean="0"/>
              <a:t>Il revient aux instances compétentes (direction du SCD, conseil scientifique de l’établissement, collège doctoral, etc.) de se prononcer.</a:t>
            </a:r>
            <a:endParaRPr lang="fr-FR" sz="2200" dirty="0"/>
          </a:p>
        </p:txBody>
      </p:sp>
    </p:spTree>
    <p:extLst>
      <p:ext uri="{BB962C8B-B14F-4D97-AF65-F5344CB8AC3E}">
        <p14:creationId xmlns:p14="http://schemas.microsoft.com/office/powerpoint/2010/main" val="1157369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r>
              <a:rPr lang="fr-FR" dirty="0"/>
              <a:t>Je ne suis pas établissement de soutenance.</a:t>
            </a:r>
          </a:p>
          <a:p>
            <a:r>
              <a:rPr lang="fr-FR" dirty="0"/>
              <a:t>Je dispose d’un document estampillé « thèse » que je souhaite signaler.</a:t>
            </a:r>
          </a:p>
          <a:p>
            <a:r>
              <a:rPr lang="fr-FR" dirty="0"/>
              <a:t>Je ne sais pas d’où provient le document.</a:t>
            </a:r>
          </a:p>
          <a:p>
            <a:r>
              <a:rPr lang="fr-FR" dirty="0"/>
              <a:t>Je me reporte au tableau « </a:t>
            </a:r>
            <a:r>
              <a:rPr lang="fr-FR" dirty="0" err="1">
                <a:hlinkClick r:id="rId2"/>
              </a:rPr>
              <a:t>These</a:t>
            </a:r>
            <a:r>
              <a:rPr lang="fr-FR" dirty="0">
                <a:hlinkClick r:id="rId2"/>
              </a:rPr>
              <a:t> or not </a:t>
            </a:r>
            <a:r>
              <a:rPr lang="fr-FR" dirty="0" err="1">
                <a:hlinkClick r:id="rId2"/>
              </a:rPr>
              <a:t>these</a:t>
            </a:r>
            <a:r>
              <a:rPr lang="fr-FR" dirty="0">
                <a:hlinkClick r:id="rId2"/>
              </a:rPr>
              <a:t>?</a:t>
            </a:r>
            <a:r>
              <a:rPr lang="fr-FR" dirty="0"/>
              <a:t> » </a:t>
            </a:r>
          </a:p>
          <a:p>
            <a:pPr lvl="1"/>
            <a:r>
              <a:rPr lang="fr-FR" dirty="0"/>
              <a:t>rubrique « Je ne suis pas l’établissement de soutenance et je ne connais pas la provenance du document », p.7</a:t>
            </a:r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Je ne suis pas établissement de soutenance (1)</a:t>
            </a:r>
          </a:p>
        </p:txBody>
      </p:sp>
    </p:spTree>
    <p:extLst>
      <p:ext uri="{BB962C8B-B14F-4D97-AF65-F5344CB8AC3E}">
        <p14:creationId xmlns:p14="http://schemas.microsoft.com/office/powerpoint/2010/main" val="239615113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92500" lnSpcReduction="10000"/>
          </a:bodyPr>
          <a:lstStyle/>
          <a:p>
            <a:r>
              <a:rPr lang="fr-FR" dirty="0"/>
              <a:t>La notice de la thèse originelle est-elle présente dans le Sudoc ?</a:t>
            </a:r>
          </a:p>
          <a:p>
            <a:pPr lvl="1"/>
            <a:r>
              <a:rPr lang="fr-FR" dirty="0"/>
              <a:t>Non : je ne considère pas ce document comme une thèse tant que l’établissement de soutenance n’a pas signalé la version originelle =&gt; je peux prendre contact avec l’établissement</a:t>
            </a:r>
          </a:p>
          <a:p>
            <a:pPr lvl="1"/>
            <a:r>
              <a:rPr lang="fr-FR" dirty="0"/>
              <a:t>Oui : le contenu de mon document est-il identique à la thèse originelle (je dois en être sûr) ?</a:t>
            </a:r>
          </a:p>
          <a:p>
            <a:pPr lvl="2"/>
            <a:r>
              <a:rPr lang="fr-FR" dirty="0"/>
              <a:t>Non / Je ne sais pas =&gt; je considère le document comme une autre édition de la thèse</a:t>
            </a:r>
          </a:p>
          <a:p>
            <a:pPr lvl="2"/>
            <a:r>
              <a:rPr lang="fr-FR" dirty="0"/>
              <a:t>Oui =&gt; je signale le document comme une reproduction conforme.</a:t>
            </a:r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Je ne suis pas établissement de soutenance </a:t>
            </a:r>
            <a:r>
              <a:rPr lang="fr-FR" dirty="0" smtClean="0"/>
              <a:t>(2)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1229974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lnSpcReduction="10000"/>
          </a:bodyPr>
          <a:lstStyle/>
          <a:p>
            <a:r>
              <a:rPr lang="fr-FR" dirty="0"/>
              <a:t>Je ne suis pas établissement de soutenance.</a:t>
            </a:r>
          </a:p>
          <a:p>
            <a:r>
              <a:rPr lang="fr-FR" dirty="0"/>
              <a:t>Je dispose d’un document estampillé « thèse » que je souhaite signaler.</a:t>
            </a:r>
          </a:p>
          <a:p>
            <a:r>
              <a:rPr lang="fr-FR" dirty="0"/>
              <a:t>Je sais d’où provient le document : don d’un membre du jury</a:t>
            </a:r>
          </a:p>
          <a:p>
            <a:r>
              <a:rPr lang="fr-FR" dirty="0"/>
              <a:t>Je me reporte au tableau « </a:t>
            </a:r>
            <a:r>
              <a:rPr lang="fr-FR" dirty="0" err="1">
                <a:hlinkClick r:id="rId2"/>
              </a:rPr>
              <a:t>These</a:t>
            </a:r>
            <a:r>
              <a:rPr lang="fr-FR" dirty="0">
                <a:hlinkClick r:id="rId2"/>
              </a:rPr>
              <a:t> or not </a:t>
            </a:r>
            <a:r>
              <a:rPr lang="fr-FR" dirty="0" err="1">
                <a:hlinkClick r:id="rId2"/>
              </a:rPr>
              <a:t>these</a:t>
            </a:r>
            <a:r>
              <a:rPr lang="fr-FR" dirty="0">
                <a:hlinkClick r:id="rId2"/>
              </a:rPr>
              <a:t>?</a:t>
            </a:r>
            <a:r>
              <a:rPr lang="fr-FR" dirty="0"/>
              <a:t> » </a:t>
            </a:r>
          </a:p>
          <a:p>
            <a:pPr lvl="1"/>
            <a:r>
              <a:rPr lang="fr-FR" dirty="0"/>
              <a:t>rubrique « Je ne suis pas l’établissement de soutenance et je connais la provenance du document », p.5</a:t>
            </a:r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Je ne suis pas établissement de soutenance (1 bis)</a:t>
            </a:r>
          </a:p>
        </p:txBody>
      </p:sp>
    </p:spTree>
    <p:extLst>
      <p:ext uri="{BB962C8B-B14F-4D97-AF65-F5344CB8AC3E}">
        <p14:creationId xmlns:p14="http://schemas.microsoft.com/office/powerpoint/2010/main" val="407172979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421088"/>
          </a:xfrm>
        </p:spPr>
        <p:txBody>
          <a:bodyPr>
            <a:normAutofit fontScale="70000" lnSpcReduction="20000"/>
          </a:bodyPr>
          <a:lstStyle/>
          <a:p>
            <a:r>
              <a:rPr lang="fr-FR" dirty="0"/>
              <a:t>Comment ai-je acquis le document ?</a:t>
            </a:r>
          </a:p>
          <a:p>
            <a:pPr lvl="1"/>
            <a:r>
              <a:rPr lang="fr-FR" dirty="0"/>
              <a:t>Don d’un membre du jury =&gt; mon exemplaire est un exemplaire « avant soutenance </a:t>
            </a:r>
            <a:r>
              <a:rPr lang="fr-FR" dirty="0" smtClean="0"/>
              <a:t>», sans corrections</a:t>
            </a:r>
            <a:endParaRPr lang="fr-FR" dirty="0"/>
          </a:p>
          <a:p>
            <a:r>
              <a:rPr lang="fr-FR" dirty="0"/>
              <a:t>Le jury </a:t>
            </a:r>
            <a:r>
              <a:rPr lang="fr-FR" dirty="0" err="1"/>
              <a:t>a-t-il</a:t>
            </a:r>
            <a:r>
              <a:rPr lang="fr-FR" dirty="0"/>
              <a:t> demandé des corrections ? </a:t>
            </a:r>
          </a:p>
          <a:p>
            <a:pPr lvl="1"/>
            <a:r>
              <a:rPr lang="fr-FR" dirty="0"/>
              <a:t>3 cas de figure possibles: pas de corrections demandées / corrections demandées / je ne sais pas si des corrections ont été demandées</a:t>
            </a:r>
          </a:p>
          <a:p>
            <a:pPr lvl="1"/>
            <a:r>
              <a:rPr lang="fr-FR" dirty="0"/>
              <a:t>Dans mon exemple, je ne sais pas si des corrections ont été demandées.</a:t>
            </a:r>
          </a:p>
          <a:p>
            <a:r>
              <a:rPr lang="fr-FR" dirty="0"/>
              <a:t>La notice de la thèse originelle est-elle présente dans le Sudoc ?</a:t>
            </a:r>
          </a:p>
          <a:p>
            <a:pPr lvl="1"/>
            <a:r>
              <a:rPr lang="fr-FR" dirty="0"/>
              <a:t>Non : je ne considère pas ce document comme une thèse tant que l’établissement de soutenance n’a pas signalé la version originelle </a:t>
            </a:r>
          </a:p>
          <a:p>
            <a:pPr lvl="2"/>
            <a:r>
              <a:rPr lang="fr-FR" dirty="0"/>
              <a:t>je peux prendre contact avec l’établissement</a:t>
            </a:r>
          </a:p>
          <a:p>
            <a:pPr lvl="1"/>
            <a:r>
              <a:rPr lang="fr-FR" dirty="0"/>
              <a:t>Oui : comme je ne sais pas si des corrections ont été demandées et si le contenu du document est identique à la thèse originelle, </a:t>
            </a:r>
          </a:p>
          <a:p>
            <a:pPr lvl="2"/>
            <a:r>
              <a:rPr lang="fr-FR" dirty="0"/>
              <a:t>je signale le document comme une autre édition de la thèse.</a:t>
            </a:r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Je ne suis pas établissement de soutenance (2 bis)</a:t>
            </a:r>
          </a:p>
        </p:txBody>
      </p:sp>
    </p:spTree>
    <p:extLst>
      <p:ext uri="{BB962C8B-B14F-4D97-AF65-F5344CB8AC3E}">
        <p14:creationId xmlns:p14="http://schemas.microsoft.com/office/powerpoint/2010/main" val="559887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fr-FR" dirty="0" smtClean="0">
                <a:solidFill>
                  <a:schemeClr val="bg2">
                    <a:lumMod val="25000"/>
                  </a:schemeClr>
                </a:solidFill>
              </a:rPr>
              <a:t>PARTIE 1 : Présentation du corpus de documents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00179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Conclusion</a:t>
            </a:r>
            <a:endParaRPr lang="fr-FR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3414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Ce qui change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92500" lnSpcReduction="10000"/>
          </a:bodyPr>
          <a:lstStyle/>
          <a:p>
            <a:r>
              <a:rPr lang="fr-FR" dirty="0"/>
              <a:t>La </a:t>
            </a:r>
            <a:r>
              <a:rPr lang="fr-FR" b="1" dirty="0"/>
              <a:t>façon d’appréhender les documents</a:t>
            </a:r>
            <a:r>
              <a:rPr lang="fr-FR" dirty="0"/>
              <a:t>.</a:t>
            </a:r>
          </a:p>
          <a:p>
            <a:pPr lvl="1"/>
            <a:r>
              <a:rPr lang="fr-FR" dirty="0"/>
              <a:t>J’interroge, je doute, je raisonne.</a:t>
            </a:r>
          </a:p>
          <a:p>
            <a:pPr lvl="1"/>
            <a:r>
              <a:rPr lang="fr-FR" dirty="0"/>
              <a:t>Je n’applique </a:t>
            </a:r>
            <a:r>
              <a:rPr lang="fr-FR"/>
              <a:t>plus à la lettre , </a:t>
            </a:r>
            <a:r>
              <a:rPr lang="fr-FR" dirty="0"/>
              <a:t>je </a:t>
            </a:r>
            <a:r>
              <a:rPr lang="fr-FR"/>
              <a:t>comprends l’esprit.</a:t>
            </a:r>
            <a:endParaRPr lang="fr-FR" dirty="0"/>
          </a:p>
          <a:p>
            <a:r>
              <a:rPr lang="fr-FR" dirty="0"/>
              <a:t>La </a:t>
            </a:r>
            <a:r>
              <a:rPr lang="fr-FR" b="1" dirty="0"/>
              <a:t>fin des cas particuliers et des exceptions multiples</a:t>
            </a:r>
            <a:r>
              <a:rPr lang="fr-FR" dirty="0"/>
              <a:t>.</a:t>
            </a:r>
          </a:p>
          <a:p>
            <a:pPr lvl="1"/>
            <a:r>
              <a:rPr lang="fr-FR"/>
              <a:t>Il y a 4 </a:t>
            </a:r>
            <a:r>
              <a:rPr lang="fr-FR" dirty="0"/>
              <a:t>grands cas </a:t>
            </a:r>
            <a:r>
              <a:rPr lang="fr-FR"/>
              <a:t>de figure, </a:t>
            </a:r>
            <a:endParaRPr lang="fr-FR" dirty="0"/>
          </a:p>
          <a:p>
            <a:pPr lvl="1"/>
            <a:r>
              <a:rPr lang="fr-FR" dirty="0"/>
              <a:t>J’identifie le cas dont relève mon document = je sais comment le signaler. </a:t>
            </a:r>
          </a:p>
          <a:p>
            <a:pPr lvl="1"/>
            <a:r>
              <a:rPr lang="fr-FR" dirty="0"/>
              <a:t>Je pars du général pour aller au particulier, et pas l’inverse =&gt; je ne fais plus de mon cas particulier une règle.</a:t>
            </a:r>
          </a:p>
        </p:txBody>
      </p:sp>
    </p:spTree>
    <p:extLst>
      <p:ext uri="{BB962C8B-B14F-4D97-AF65-F5344CB8AC3E}">
        <p14:creationId xmlns:p14="http://schemas.microsoft.com/office/powerpoint/2010/main" val="152156141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Ce qui ne change pas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/>
          </a:bodyPr>
          <a:lstStyle/>
          <a:p>
            <a:r>
              <a:rPr lang="fr-FR" dirty="0" smtClean="0"/>
              <a:t>Les </a:t>
            </a:r>
            <a:r>
              <a:rPr lang="fr-FR" b="1" dirty="0" smtClean="0"/>
              <a:t>règles de catalogage </a:t>
            </a:r>
            <a:r>
              <a:rPr lang="fr-FR" dirty="0" smtClean="0"/>
              <a:t>(ou très peu)</a:t>
            </a:r>
          </a:p>
          <a:p>
            <a:endParaRPr lang="fr-FR" dirty="0" smtClean="0"/>
          </a:p>
          <a:p>
            <a:r>
              <a:rPr lang="fr-FR" dirty="0" smtClean="0"/>
              <a:t>Le </a:t>
            </a:r>
            <a:r>
              <a:rPr lang="fr-FR" b="1" dirty="0" smtClean="0"/>
              <a:t>rôle de l’établissement de soutenance</a:t>
            </a:r>
            <a:r>
              <a:rPr lang="fr-FR" dirty="0" smtClean="0"/>
              <a:t>. </a:t>
            </a:r>
          </a:p>
          <a:p>
            <a:pPr lvl="1"/>
            <a:r>
              <a:rPr lang="fr-FR" dirty="0"/>
              <a:t>L</a:t>
            </a:r>
            <a:r>
              <a:rPr lang="fr-FR" dirty="0" smtClean="0"/>
              <a:t>’autorité scientifique de l’établissement de soutenance est réaffirmée.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2964454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En bref, on se rassure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035698"/>
          </a:xfrm>
        </p:spPr>
        <p:txBody>
          <a:bodyPr>
            <a:normAutofit fontScale="92500" lnSpcReduction="10000"/>
          </a:bodyPr>
          <a:lstStyle/>
          <a:p>
            <a:r>
              <a:rPr lang="fr-FR" dirty="0" smtClean="0"/>
              <a:t>Les </a:t>
            </a:r>
            <a:r>
              <a:rPr lang="fr-FR" dirty="0"/>
              <a:t>changements sont peu </a:t>
            </a:r>
            <a:r>
              <a:rPr lang="fr-FR" dirty="0" smtClean="0"/>
              <a:t>nombreux. </a:t>
            </a:r>
          </a:p>
          <a:p>
            <a:r>
              <a:rPr lang="fr-FR" dirty="0" smtClean="0"/>
              <a:t>La </a:t>
            </a:r>
            <a:r>
              <a:rPr lang="fr-FR" dirty="0"/>
              <a:t>refonte des consignes visait avant tout à clarifier les choses et à supprimer toutes les exceptions.</a:t>
            </a:r>
          </a:p>
          <a:p>
            <a:r>
              <a:rPr lang="fr-FR" dirty="0" smtClean="0"/>
              <a:t>Ayez </a:t>
            </a:r>
            <a:r>
              <a:rPr lang="fr-FR" dirty="0"/>
              <a:t>confiance en vous et en vos </a:t>
            </a:r>
            <a:r>
              <a:rPr lang="fr-FR" dirty="0" smtClean="0"/>
              <a:t>prédécesseurs.</a:t>
            </a:r>
          </a:p>
          <a:p>
            <a:endParaRPr lang="fr-FR" dirty="0"/>
          </a:p>
          <a:p>
            <a:r>
              <a:rPr lang="fr-FR" dirty="0"/>
              <a:t>Faut-il reprendre les anciennes notices biblio. ?</a:t>
            </a:r>
          </a:p>
          <a:p>
            <a:pPr lvl="1"/>
            <a:r>
              <a:rPr lang="fr-FR" dirty="0"/>
              <a:t>Non : l’ABES analysera la plus-value et la faisabilité d’une reprise des données. Si reprise il y a, elle sera effectuée par l’ABES, de manière automatisée</a:t>
            </a:r>
            <a:r>
              <a:rPr lang="fr-FR" dirty="0" smtClean="0"/>
              <a:t>. Vous en serez informés.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7161546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Des questions ?</a:t>
            </a:r>
            <a:endParaRPr lang="fr-FR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5981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Les consignes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64496"/>
          </a:xfrm>
        </p:spPr>
        <p:txBody>
          <a:bodyPr>
            <a:normAutofit fontScale="92500" lnSpcReduction="10000"/>
          </a:bodyPr>
          <a:lstStyle/>
          <a:p>
            <a:r>
              <a:rPr lang="fr-FR" dirty="0" smtClean="0"/>
              <a:t>Catalogage des thèses de doctorat « nouveau régime » soutenues à partir de 1985</a:t>
            </a:r>
          </a:p>
          <a:p>
            <a:pPr lvl="1"/>
            <a:r>
              <a:rPr lang="fr-FR" dirty="0" smtClean="0">
                <a:hlinkClick r:id="rId3"/>
              </a:rPr>
              <a:t>Fondamentaux, définition et grands principes</a:t>
            </a:r>
            <a:endParaRPr lang="fr-FR" dirty="0" smtClean="0"/>
          </a:p>
          <a:p>
            <a:pPr lvl="1"/>
            <a:r>
              <a:rPr lang="fr-FR" dirty="0">
                <a:hlinkClick r:id="rId4"/>
              </a:rPr>
              <a:t>Règles de signalement de la version originelle</a:t>
            </a:r>
            <a:endParaRPr lang="fr-FR" dirty="0"/>
          </a:p>
          <a:p>
            <a:pPr lvl="1"/>
            <a:r>
              <a:rPr lang="fr-FR" dirty="0" smtClean="0">
                <a:hlinkClick r:id="rId5"/>
              </a:rPr>
              <a:t>Règles </a:t>
            </a:r>
            <a:r>
              <a:rPr lang="fr-FR" dirty="0">
                <a:hlinkClick r:id="rId5"/>
              </a:rPr>
              <a:t>de signalement des reproductions et autres </a:t>
            </a:r>
            <a:r>
              <a:rPr lang="fr-FR" dirty="0" smtClean="0">
                <a:hlinkClick r:id="rId5"/>
              </a:rPr>
              <a:t>éditions</a:t>
            </a:r>
            <a:endParaRPr lang="fr-FR" dirty="0" smtClean="0"/>
          </a:p>
          <a:p>
            <a:pPr lvl="1"/>
            <a:r>
              <a:rPr lang="fr-FR" dirty="0" smtClean="0">
                <a:hlinkClick r:id="rId6"/>
              </a:rPr>
              <a:t>Exemples</a:t>
            </a:r>
            <a:endParaRPr lang="fr-FR" dirty="0" smtClean="0"/>
          </a:p>
          <a:p>
            <a:r>
              <a:rPr lang="fr-FR" dirty="0" smtClean="0">
                <a:hlinkClick r:id="rId7"/>
              </a:rPr>
              <a:t>Catalogage des autres types de thèses</a:t>
            </a:r>
            <a:endParaRPr lang="fr-FR" dirty="0" smtClean="0"/>
          </a:p>
          <a:p>
            <a:r>
              <a:rPr lang="fr-FR" dirty="0" smtClean="0">
                <a:hlinkClick r:id="rId8"/>
              </a:rPr>
              <a:t>Catalogage des autres types de documents universitaires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2304100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Le tableau d’aide à la décision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752" y="1916832"/>
            <a:ext cx="8229600" cy="4248472"/>
          </a:xfrm>
        </p:spPr>
        <p:txBody>
          <a:bodyPr>
            <a:normAutofit/>
          </a:bodyPr>
          <a:lstStyle/>
          <a:p>
            <a:r>
              <a:rPr lang="fr-FR" dirty="0"/>
              <a:t>T</a:t>
            </a:r>
            <a:r>
              <a:rPr lang="fr-FR" dirty="0" smtClean="0"/>
              <a:t>ableau </a:t>
            </a:r>
            <a:r>
              <a:rPr lang="fr-FR" dirty="0" smtClean="0">
                <a:hlinkClick r:id="rId3"/>
              </a:rPr>
              <a:t>« </a:t>
            </a:r>
            <a:r>
              <a:rPr lang="fr-FR" dirty="0" err="1" smtClean="0">
                <a:hlinkClick r:id="rId3"/>
              </a:rPr>
              <a:t>These</a:t>
            </a:r>
            <a:r>
              <a:rPr lang="fr-FR" dirty="0" smtClean="0">
                <a:hlinkClick r:id="rId3"/>
              </a:rPr>
              <a:t> or not </a:t>
            </a:r>
            <a:r>
              <a:rPr lang="fr-FR" dirty="0" err="1" smtClean="0">
                <a:hlinkClick r:id="rId3"/>
              </a:rPr>
              <a:t>these</a:t>
            </a:r>
            <a:r>
              <a:rPr lang="fr-FR" dirty="0" smtClean="0">
                <a:hlinkClick r:id="rId3"/>
              </a:rPr>
              <a:t> ? Comment déterminer la nature du document que je dois cataloguer ? »</a:t>
            </a:r>
            <a:r>
              <a:rPr lang="fr-FR" dirty="0" smtClean="0"/>
              <a:t> </a:t>
            </a:r>
          </a:p>
          <a:p>
            <a:pPr lvl="1"/>
            <a:r>
              <a:rPr lang="fr-FR" b="1" u="sng" dirty="0" smtClean="0"/>
              <a:t>maïeutique des thèses</a:t>
            </a:r>
          </a:p>
          <a:p>
            <a:pPr lvl="1"/>
            <a:r>
              <a:rPr lang="fr-FR" dirty="0" smtClean="0"/>
              <a:t>Suite </a:t>
            </a:r>
            <a:r>
              <a:rPr lang="fr-FR" dirty="0"/>
              <a:t>de questions qu’il faut se poser pour déterminer à quel type de document on a affaire </a:t>
            </a:r>
            <a:endParaRPr lang="fr-FR" b="1" u="sng" dirty="0" smtClean="0"/>
          </a:p>
          <a:p>
            <a:pPr lvl="1"/>
            <a:r>
              <a:rPr lang="fr-FR" b="1" u="sng" dirty="0" smtClean="0"/>
              <a:t>En suivant ce document, je peux résoudre tous les cas de figure possibles.</a:t>
            </a:r>
          </a:p>
        </p:txBody>
      </p:sp>
    </p:spTree>
    <p:extLst>
      <p:ext uri="{BB962C8B-B14F-4D97-AF65-F5344CB8AC3E}">
        <p14:creationId xmlns:p14="http://schemas.microsoft.com/office/powerpoint/2010/main" val="2149084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Les tableaux récapitulatifs (1)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525963"/>
          </a:xfrm>
        </p:spPr>
        <p:txBody>
          <a:bodyPr>
            <a:normAutofit/>
          </a:bodyPr>
          <a:lstStyle/>
          <a:p>
            <a:r>
              <a:rPr lang="fr-FR" dirty="0" smtClean="0">
                <a:hlinkClick r:id="rId3"/>
              </a:rPr>
              <a:t>Tableau récapitulatif des zones </a:t>
            </a:r>
            <a:r>
              <a:rPr lang="fr-FR" dirty="0" err="1" smtClean="0">
                <a:hlinkClick r:id="rId3"/>
              </a:rPr>
              <a:t>Unimarc</a:t>
            </a:r>
            <a:r>
              <a:rPr lang="fr-FR" dirty="0" smtClean="0">
                <a:hlinkClick r:id="rId3"/>
              </a:rPr>
              <a:t> à saisir – détail</a:t>
            </a: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 smtClean="0">
                <a:hlinkClick r:id="rId4"/>
              </a:rPr>
              <a:t>Tableau récapitulatif des zones </a:t>
            </a:r>
            <a:r>
              <a:rPr lang="fr-FR" dirty="0" err="1" smtClean="0">
                <a:hlinkClick r:id="rId4"/>
              </a:rPr>
              <a:t>Unimarc</a:t>
            </a:r>
            <a:r>
              <a:rPr lang="fr-FR" dirty="0" smtClean="0">
                <a:hlinkClick r:id="rId4"/>
              </a:rPr>
              <a:t> à saisir – synthèse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3765397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5262" y="188640"/>
            <a:ext cx="8229600" cy="1143000"/>
          </a:xfrm>
        </p:spPr>
        <p:txBody>
          <a:bodyPr>
            <a:normAutofit/>
          </a:bodyPr>
          <a:lstStyle/>
          <a:p>
            <a:r>
              <a:rPr lang="fr-FR" dirty="0" smtClean="0"/>
              <a:t>Les tableaux récapitulatifs (2)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030019"/>
          </a:xfrm>
        </p:spPr>
        <p:txBody>
          <a:bodyPr>
            <a:normAutofit fontScale="92500"/>
          </a:bodyPr>
          <a:lstStyle/>
          <a:p>
            <a:r>
              <a:rPr lang="fr-FR" dirty="0" smtClean="0"/>
              <a:t>Les tableaux récapitulatifs sont des pense-bêtes.</a:t>
            </a:r>
          </a:p>
          <a:p>
            <a:r>
              <a:rPr lang="fr-FR" dirty="0" smtClean="0"/>
              <a:t>Ils n’ont pas vocation à mentionner tous les cas et </a:t>
            </a:r>
            <a:r>
              <a:rPr lang="fr-FR" dirty="0" err="1" smtClean="0"/>
              <a:t>sous-cas</a:t>
            </a:r>
            <a:r>
              <a:rPr lang="fr-FR" dirty="0" smtClean="0"/>
              <a:t> de figure possibles et imaginables.</a:t>
            </a:r>
          </a:p>
          <a:p>
            <a:r>
              <a:rPr lang="fr-FR" b="1" dirty="0" smtClean="0">
                <a:solidFill>
                  <a:srgbClr val="FF0000"/>
                </a:solidFill>
              </a:rPr>
              <a:t>Ils ne doivent pas être appris par cœur et appliqués bêtement.</a:t>
            </a:r>
          </a:p>
          <a:p>
            <a:r>
              <a:rPr lang="fr-FR" dirty="0" smtClean="0"/>
              <a:t>Ils sont là pour vous aider en cas de doute.</a:t>
            </a:r>
          </a:p>
          <a:p>
            <a:r>
              <a:rPr lang="fr-FR" dirty="0" smtClean="0"/>
              <a:t>Avant de me précipiter sur les tableaux récapitulatifs, </a:t>
            </a:r>
            <a:r>
              <a:rPr lang="fr-FR" b="1" u="sng" dirty="0" smtClean="0"/>
              <a:t>je suis le raisonnement qui doit me permettre de déterminer la nature du document que je catalogue</a:t>
            </a:r>
            <a:r>
              <a:rPr lang="fr-FR" u="sng" dirty="0" smtClean="0"/>
              <a:t>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98305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fr-FR" dirty="0" err="1" smtClean="0">
                <a:solidFill>
                  <a:schemeClr val="accent2">
                    <a:lumMod val="75000"/>
                  </a:schemeClr>
                </a:solidFill>
              </a:rPr>
              <a:t>PARtIE</a:t>
            </a:r>
            <a:r>
              <a:rPr lang="fr-FR" dirty="0" smtClean="0">
                <a:solidFill>
                  <a:schemeClr val="accent2">
                    <a:lumMod val="75000"/>
                  </a:schemeClr>
                </a:solidFill>
              </a:rPr>
              <a:t> 2 : Définitions des 4 grands cas de figure</a:t>
            </a:r>
            <a:endParaRPr lang="fr-FR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1272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4 grands cas de figure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107706"/>
          </a:xfrm>
        </p:spPr>
        <p:txBody>
          <a:bodyPr>
            <a:normAutofit fontScale="85000" lnSpcReduction="20000"/>
          </a:bodyPr>
          <a:lstStyle/>
          <a:p>
            <a:r>
              <a:rPr lang="fr-FR" dirty="0" smtClean="0"/>
              <a:t>Thèse originelle</a:t>
            </a:r>
          </a:p>
          <a:p>
            <a:r>
              <a:rPr lang="fr-FR" dirty="0" smtClean="0"/>
              <a:t>Reproduction conforme à la thèse originelle</a:t>
            </a:r>
          </a:p>
          <a:p>
            <a:r>
              <a:rPr lang="fr-FR" dirty="0" smtClean="0"/>
              <a:t>Autre édition ou version de la thèse</a:t>
            </a:r>
          </a:p>
          <a:p>
            <a:r>
              <a:rPr lang="fr-FR" dirty="0" smtClean="0"/>
              <a:t>Autre document universitaire</a:t>
            </a:r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r>
              <a:rPr lang="fr-FR" dirty="0" smtClean="0"/>
              <a:t>Voir le document </a:t>
            </a:r>
            <a:r>
              <a:rPr lang="fr-FR" dirty="0">
                <a:hlinkClick r:id="rId3"/>
              </a:rPr>
              <a:t>Fondamentaux, définition et grands principes</a:t>
            </a:r>
            <a:r>
              <a:rPr lang="fr-FR" dirty="0"/>
              <a:t> </a:t>
            </a:r>
          </a:p>
        </p:txBody>
      </p:sp>
      <p:sp>
        <p:nvSpPr>
          <p:cNvPr id="4" name="Rectangle à coins arrondis 3"/>
          <p:cNvSpPr/>
          <p:nvPr/>
        </p:nvSpPr>
        <p:spPr>
          <a:xfrm>
            <a:off x="2123728" y="3140968"/>
            <a:ext cx="5184576" cy="2232248"/>
          </a:xfrm>
          <a:prstGeom prst="round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AutoNum type="arabicPeriod"/>
            </a:pPr>
            <a:r>
              <a:rPr lang="fr-FR" sz="2800" dirty="0" smtClean="0"/>
              <a:t>Je détermine à quel cas de figure j’ai affaire.</a:t>
            </a:r>
          </a:p>
          <a:p>
            <a:pPr marL="342900" indent="-342900" algn="ctr">
              <a:buAutoNum type="arabicPeriod"/>
            </a:pPr>
            <a:r>
              <a:rPr lang="fr-FR" sz="2800" dirty="0" smtClean="0"/>
              <a:t>Je signale le document en conséquent.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2726535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ieu_x0020_de_x0020_la_x0020_formation xmlns="9cb235b8-7541-4a6e-b886-1bf4192805bd">A renseigner</Lieu_x0020_de_x0020_la_x0020_formation>
    <Exaged_DocName xmlns="$ListId:Supports3;" xsi:nil="true"/>
    <Etat_x0020_du_x0020_document xmlns="9cb235b8-7541-4a6e-b886-1bf4192805bd">Document de travail</Etat_x0020_du_x0020_document>
    <Nom_x0020_de_x0020_la_x0020_formation xmlns="9cb235b8-7541-4a6e-b886-1bf4192805bd">A renseigner</Nom_x0020_de_x0020_la_x0020_formation>
    <TRI xmlns="9cb235b8-7541-4a6e-b886-1bf4192805bd">MRX</TRI>
    <Tags xmlns="9cb235b8-7541-4a6e-b886-1bf4192805bd" xsi:nil="true"/>
    <Structure xmlns="9cb235b8-7541-4a6e-b886-1bf4192805bd">ABES</Structure>
    <Type_x0020_de_x0020_document_x0020_standard xmlns="9cb235b8-7541-4a6e-b886-1bf4192805bd">Diaporama Formation</Type_x0020_de_x0020_document_x0020_standard>
    <Année xmlns="9cb235b8-7541-4a6e-b886-1bf4192805bd">2019</Année>
    <N_x00b0__x0020_session xmlns="9cb235b8-7541-4a6e-b886-1bf4192805bd" xsi:nil="true"/>
    <_DCDateCreated xmlns="http://schemas.microsoft.com/sharepoint/v3/fields">2019-04-02T22:00:00+00:00</_DCDateCreated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Formation PPT" ma:contentTypeID="0x010100505AF35FDCA54D2FA379F261E520FD37003BA607584A07684089D0538041E4120804070802004495013D04E6D140B0554904C0AFA86A" ma:contentTypeVersion="56" ma:contentTypeDescription="" ma:contentTypeScope="" ma:versionID="fe9b17281652bd24a23e68caaead843e">
  <xsd:schema xmlns:xsd="http://www.w3.org/2001/XMLSchema" xmlns:xs="http://www.w3.org/2001/XMLSchema" xmlns:p="http://schemas.microsoft.com/office/2006/metadata/properties" xmlns:ns2="9cb235b8-7541-4a6e-b886-1bf4192805bd" xmlns:ns3="http://schemas.microsoft.com/sharepoint/v3/fields" xmlns:ns4="$ListId:Supports3;" targetNamespace="http://schemas.microsoft.com/office/2006/metadata/properties" ma:root="true" ma:fieldsID="20bf486d6cafcded3d3f1befc8af732e" ns2:_="" ns3:_="" ns4:_="">
    <xsd:import namespace="9cb235b8-7541-4a6e-b886-1bf4192805bd"/>
    <xsd:import namespace="http://schemas.microsoft.com/sharepoint/v3/fields"/>
    <xsd:import namespace="$ListId:Supports3;"/>
    <xsd:element name="properties">
      <xsd:complexType>
        <xsd:sequence>
          <xsd:element name="documentManagement">
            <xsd:complexType>
              <xsd:all>
                <xsd:element ref="ns2:Structure" minOccurs="0"/>
                <xsd:element ref="ns2:TRI" minOccurs="0"/>
                <xsd:element ref="ns2:Type_x0020_de_x0020_document_x0020_standard" minOccurs="0"/>
                <xsd:element ref="ns2:Etat_x0020_du_x0020_document" minOccurs="0"/>
                <xsd:element ref="ns2:Année" minOccurs="0"/>
                <xsd:element ref="ns3:_DCDateCreated" minOccurs="0"/>
                <xsd:element ref="ns2:Tags" minOccurs="0"/>
                <xsd:element ref="ns2:Lieu_x0020_de_x0020_la_x0020_formation" minOccurs="0"/>
                <xsd:element ref="ns2:N_x00b0__x0020_session" minOccurs="0"/>
                <xsd:element ref="ns4:Exaged_DocName" minOccurs="0"/>
                <xsd:element ref="ns2:Nom_x0020_de_x0020_la_x0020_form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b235b8-7541-4a6e-b886-1bf4192805bd" elementFormDefault="qualified">
    <xsd:import namespace="http://schemas.microsoft.com/office/2006/documentManagement/types"/>
    <xsd:import namespace="http://schemas.microsoft.com/office/infopath/2007/PartnerControls"/>
    <xsd:element name="Structure" ma:index="2" nillable="true" ma:displayName="Structure émettrice" ma:default="ABES" ma:format="Dropdown" ma:indexed="true" ma:internalName="Structure">
      <xsd:simpleType>
        <xsd:restriction base="dms:Choice">
          <xsd:enumeration value="ABES"/>
          <xsd:enumeration value="ADBU"/>
          <xsd:enumeration value="AMUE"/>
          <xsd:enumeration value="ANR"/>
          <xsd:enumeration value="BNF"/>
          <xsd:enumeration value="CERL"/>
          <xsd:enumeration value="CNRS"/>
          <xsd:enumeration value="CNRS-DIST"/>
          <xsd:enumeration value="Couperin"/>
          <xsd:enumeration value="Cellule budgétaire"/>
          <xsd:enumeration value="Cellule Communication"/>
          <xsd:enumeration value="Cellule Qualité"/>
          <xsd:enumeration value="CINES"/>
          <xsd:enumeration value="CRFCB"/>
          <xsd:enumeration value="CTLes"/>
          <xsd:enumeration value="DART"/>
          <xsd:enumeration value="DEP"/>
          <xsd:enumeration value="Direction"/>
          <xsd:enumeration value="DSG"/>
          <xsd:enumeration value="DSG - PACT"/>
          <xsd:enumeration value="DSG - Finances"/>
          <xsd:enumeration value="DSG - RH"/>
          <xsd:enumeration value="DSG - Secrétariat"/>
          <xsd:enumeration value="Dept ADELE"/>
          <xsd:enumeration value="DSI"/>
          <xsd:enumeration value="DSI - P2I"/>
          <xsd:enumeration value="DSI - PEM"/>
          <xsd:enumeration value="DSI - PSD"/>
          <xsd:enumeration value="DSI - PSIR"/>
          <xsd:enumeration value="DSIN - SSGI"/>
          <xsd:enumeration value="DSR"/>
          <xsd:enumeration value="DSR - Méta"/>
          <xsd:enumeration value="DSR - PFD"/>
          <xsd:enumeration value="DSR - PGC"/>
          <xsd:enumeration value="DSR - PGR"/>
          <xsd:enumeration value="DSR - PIT"/>
          <xsd:enumeration value="FILL"/>
          <xsd:enumeration value="INIST"/>
          <xsd:enumeration value="ISSN"/>
          <xsd:enumeration value="LIRM"/>
          <xsd:enumeration value="MCC"/>
          <xsd:enumeration value="MESR"/>
          <xsd:enumeration value="Mission évaluation"/>
          <xsd:enumeration value="Mission Normalisation"/>
          <xsd:enumeration value="Mission PEB"/>
          <xsd:enumeration value="Missions Projets Européens"/>
          <xsd:enumeration value="Mission Ressources Electroniques"/>
          <xsd:enumeration value="Mission Rétroconversion"/>
          <xsd:enumeration value="Mission SGB mutualisé"/>
          <xsd:enumeration value="Mission Sudoc PS"/>
          <xsd:enumeration value="Mission Thèses"/>
          <xsd:enumeration value="OCLC"/>
          <xsd:enumeration value="Réseau Calames"/>
          <xsd:enumeration value="Réseau Sudoc"/>
          <xsd:enumeration value="Réseau Sudoc-PS"/>
          <xsd:enumeration value="Réseau thèses"/>
          <xsd:enumeration value="RNSR"/>
          <xsd:enumeration value="Autre"/>
        </xsd:restriction>
      </xsd:simpleType>
    </xsd:element>
    <xsd:element name="TRI" ma:index="3" nillable="true" ma:displayName="Trigramme" ma:default="A renseigner" ma:format="Dropdown" ma:internalName="TRI">
      <xsd:simpleType>
        <xsd:restriction base="dms:Choice">
          <xsd:enumeration value="A renseigner"/>
          <xsd:enumeration value="ACT"/>
          <xsd:enumeration value="AFE"/>
          <xsd:enumeration value="AHE"/>
          <xsd:enumeration value="AJL"/>
          <xsd:enumeration value="ALM"/>
          <xsd:enumeration value="ALP"/>
          <xsd:enumeration value="AMZ"/>
          <xsd:enumeration value="BBR"/>
          <xsd:enumeration value="BEB"/>
          <xsd:enumeration value="BDE"/>
          <xsd:enumeration value="BML"/>
          <xsd:enumeration value="BTS"/>
          <xsd:enumeration value="CAD"/>
          <xsd:enumeration value="CBD"/>
          <xsd:enumeration value="CCI"/>
          <xsd:enumeration value="CDT"/>
          <xsd:enumeration value="CFY"/>
          <xsd:enumeration value="CLY"/>
          <xsd:enumeration value="CMC"/>
          <xsd:enumeration value="COU"/>
          <xsd:enumeration value="CPD"/>
          <xsd:enumeration value="CST"/>
          <xsd:enumeration value="DAN"/>
          <xsd:enumeration value="DED"/>
          <xsd:enumeration value="DOO"/>
          <xsd:enumeration value="DRY"/>
          <xsd:enumeration value="DSA"/>
          <xsd:enumeration value="ECU"/>
          <xsd:enumeration value="ECT"/>
          <xsd:enumeration value="EHR"/>
          <xsd:enumeration value="EMS"/>
          <xsd:enumeration value="ERM"/>
          <xsd:enumeration value="FBE"/>
          <xsd:enumeration value="FBT"/>
          <xsd:enumeration value="FCR"/>
          <xsd:enumeration value="FBR"/>
          <xsd:enumeration value="FML"/>
          <xsd:enumeration value="FPX"/>
          <xsd:enumeration value="GLT"/>
          <xsd:enumeration value="HLE"/>
          <xsd:enumeration value="IAN"/>
          <xsd:enumeration value="ILU"/>
          <xsd:enumeration value="IMN"/>
          <xsd:enumeration value="IMR"/>
          <xsd:enumeration value="JBN"/>
          <xsd:enumeration value="JCE"/>
          <xsd:enumeration value="JFH"/>
          <xsd:enumeration value="JFZ"/>
          <xsd:enumeration value="JGT"/>
          <xsd:enumeration value="JHN"/>
          <xsd:enumeration value="JKN"/>
          <xsd:enumeration value="JLR"/>
          <xsd:enumeration value="JLP"/>
          <xsd:enumeration value="JMF"/>
          <xsd:enumeration value="JML"/>
          <xsd:enumeration value="JNO"/>
          <xsd:enumeration value="JPA"/>
          <xsd:enumeration value="JVK"/>
          <xsd:enumeration value="KGX"/>
          <xsd:enumeration value="KMI"/>
          <xsd:enumeration value="LBL"/>
          <xsd:enumeration value="LBT"/>
          <xsd:enumeration value="LJZ"/>
          <xsd:enumeration value="LNA"/>
          <xsd:enumeration value="LPL"/>
          <xsd:enumeration value="MBA"/>
          <xsd:enumeration value="MBN"/>
          <xsd:enumeration value="MBT"/>
          <xsd:enumeration value="MCN"/>
          <xsd:enumeration value="MCO"/>
          <xsd:enumeration value="MCR"/>
          <xsd:enumeration value="MCS"/>
          <xsd:enumeration value="MGD"/>
          <xsd:enumeration value="MGT"/>
          <xsd:enumeration value="MGX"/>
          <xsd:enumeration value="MJN"/>
          <xsd:enumeration value="MLD"/>
          <xsd:enumeration value="MLP"/>
          <xsd:enumeration value="MPD"/>
          <xsd:enumeration value="MPN"/>
          <xsd:enumeration value="MPR"/>
          <xsd:enumeration value="MPT"/>
          <xsd:enumeration value="MRX"/>
          <xsd:enumeration value="MSR"/>
          <xsd:enumeration value="MTE"/>
          <xsd:enumeration value="NBD"/>
          <xsd:enumeration value="NBT"/>
          <xsd:enumeration value="OCN"/>
          <xsd:enumeration value="OKI"/>
          <xsd:enumeration value="OMZ"/>
          <xsd:enumeration value="ORX"/>
          <xsd:enumeration value="PDZ"/>
          <xsd:enumeration value="PFK"/>
          <xsd:enumeration value="PLP"/>
          <xsd:enumeration value="PMA"/>
          <xsd:enumeration value="PMI"/>
          <xsd:enumeration value="PML"/>
          <xsd:enumeration value="PPN"/>
          <xsd:enumeration value="PPO"/>
          <xsd:enumeration value="PPS"/>
          <xsd:enumeration value="RBD"/>
          <xsd:enumeration value="RJD"/>
          <xsd:enumeration value="ROA"/>
          <xsd:enumeration value="RPA"/>
          <xsd:enumeration value="RPT"/>
          <xsd:enumeration value="SBL"/>
          <xsd:enumeration value="SDT"/>
          <xsd:enumeration value="SGT"/>
          <xsd:enumeration value="SGY"/>
          <xsd:enumeration value="SPE"/>
          <xsd:enumeration value="SPR"/>
          <xsd:enumeration value="SRY"/>
          <xsd:enumeration value="TCN"/>
          <xsd:enumeration value="TDN"/>
          <xsd:enumeration value="TFU"/>
          <xsd:enumeration value="TMX"/>
          <xsd:enumeration value="VGO"/>
          <xsd:enumeration value="VSA"/>
          <xsd:enumeration value="YDD"/>
          <xsd:enumeration value="YNS"/>
        </xsd:restriction>
      </xsd:simpleType>
    </xsd:element>
    <xsd:element name="Type_x0020_de_x0020_document_x0020_standard" ma:index="4" nillable="true" ma:displayName="Type de document" ma:default="A renseigner" ma:format="Dropdown" ma:internalName="Type_x0020_de_x0020_document_x0020_standard">
      <xsd:simpleType>
        <xsd:restriction base="dms:Choice">
          <xsd:enumeration value="A renseigner"/>
          <xsd:enumeration value="Acte d'engagement"/>
          <xsd:enumeration value="Affichette porte"/>
          <xsd:enumeration value="Annexe"/>
          <xsd:enumeration value="Annexe 2"/>
          <xsd:enumeration value="Annuaire"/>
          <xsd:enumeration value="Avenant"/>
          <xsd:enumeration value="Avenant au marché"/>
          <xsd:enumeration value="BE"/>
          <xsd:enumeration value="Bon de livraison"/>
          <xsd:enumeration value="CCAP"/>
          <xsd:enumeration value="CCTP"/>
          <xsd:enumeration value="Chevalet"/>
          <xsd:enumeration value="Chrono"/>
          <xsd:enumeration value="Compte-rendu réunion"/>
          <xsd:enumeration value="Convention"/>
          <xsd:enumeration value="Courrier"/>
          <xsd:enumeration value="DC 1"/>
          <xsd:enumeration value="DC 2"/>
          <xsd:enumeration value="Demande de précisions"/>
          <xsd:enumeration value="Devis"/>
          <xsd:enumeration value="Diaporama Formation"/>
          <xsd:enumeration value="Documentation fonctionnelle"/>
          <xsd:enumeration value="Documentation technique"/>
          <xsd:enumeration value="Dossier de candidature"/>
          <xsd:enumeration value="Dossier d'exploitation"/>
          <xsd:enumeration value="Dossier de spécifications"/>
          <xsd:enumeration value="Dossier de recette"/>
          <xsd:enumeration value="Etiquette"/>
          <xsd:enumeration value="Etude"/>
          <xsd:enumeration value="Fiche application"/>
          <xsd:enumeration value="Fiche formateur"/>
          <xsd:enumeration value="Fiche projet"/>
          <xsd:enumeration value="Licence"/>
          <xsd:enumeration value="Manuel"/>
          <xsd:enumeration value="Norme"/>
          <xsd:enumeration value="Note"/>
          <xsd:enumeration value="Notification"/>
          <xsd:enumeration value="Notification rejet"/>
          <xsd:enumeration value="Ordre du jour réunion"/>
          <xsd:enumeration value="Organigramme"/>
          <xsd:enumeration value="Ouverture de plis"/>
          <xsd:enumeration value="Plan de formation"/>
          <xsd:enumeration value="Plan de communication"/>
          <xsd:enumeration value="Plaquette - brochure"/>
          <xsd:enumeration value="Présentation - Communication"/>
          <xsd:enumeration value="Procédure"/>
          <xsd:enumeration value="Programme (formation)"/>
          <xsd:enumeration value="Rapport"/>
          <xsd:enumeration value="Rapport d'activité"/>
          <xsd:enumeration value="Rapport de présentation"/>
          <xsd:enumeration value="Reconduction"/>
          <xsd:enumeration value="Revue application"/>
          <xsd:enumeration value="Support"/>
          <xsd:enumeration value="Tableau de bord"/>
          <xsd:enumeration value="Tableau de suivi"/>
          <xsd:enumeration value="TP Formation"/>
          <xsd:enumeration value="TP jeu1"/>
          <xsd:enumeration value="TP jeu2"/>
          <xsd:enumeration value="TP jeu3"/>
          <xsd:enumeration value="Tp jeu corsé"/>
          <xsd:enumeration value="Autre"/>
        </xsd:restriction>
      </xsd:simpleType>
    </xsd:element>
    <xsd:element name="Etat_x0020_du_x0020_document" ma:index="5" nillable="true" ma:displayName="Etat du document" ma:format="Dropdown" ma:internalName="Etat_x0020_du_x0020_document">
      <xsd:simpleType>
        <xsd:restriction base="dms:Choice">
          <xsd:enumeration value="Brouillon"/>
          <xsd:enumeration value="Document de travail"/>
          <xsd:enumeration value="Document préparatoire"/>
          <xsd:enumeration value="A valider"/>
          <xsd:enumeration value="Validé"/>
          <xsd:enumeration value="Diffusé"/>
          <xsd:enumeration value="Applicable"/>
          <xsd:enumeration value="Publié"/>
          <xsd:enumeration value="Périmé"/>
          <xsd:enumeration value="Version finale à conserver"/>
        </xsd:restriction>
      </xsd:simpleType>
    </xsd:element>
    <xsd:element name="Année" ma:index="6" nillable="true" ma:displayName="Année" ma:default="A renseigner" ma:format="Dropdown" ma:internalName="Ann_x00e9_e">
      <xsd:simpleType>
        <xsd:restriction base="dms:Choice">
          <xsd:enumeration value="A renseigner"/>
          <xsd:enumeration value="2019"/>
          <xsd:enumeration value="2018"/>
          <xsd:enumeration value="2017"/>
          <xsd:enumeration value="2016"/>
          <xsd:enumeration value="2015"/>
          <xsd:enumeration value="2014"/>
          <xsd:enumeration value="2013"/>
          <xsd:enumeration value="2012"/>
          <xsd:enumeration value="2011"/>
          <xsd:enumeration value="2010"/>
          <xsd:enumeration value="2009"/>
          <xsd:enumeration value="2008"/>
          <xsd:enumeration value="2007"/>
          <xsd:enumeration value="2006"/>
          <xsd:enumeration value="2005"/>
          <xsd:enumeration value="2004"/>
          <xsd:enumeration value="2003"/>
          <xsd:enumeration value="2002"/>
          <xsd:enumeration value="2001"/>
          <xsd:enumeration value="2000"/>
          <xsd:enumeration value="1999"/>
          <xsd:enumeration value="1998"/>
          <xsd:enumeration value="1997"/>
          <xsd:enumeration value="1996"/>
          <xsd:enumeration value="1995"/>
        </xsd:restriction>
      </xsd:simpleType>
    </xsd:element>
    <xsd:element name="Tags" ma:index="10" nillable="true" ma:displayName="Tags" ma:internalName="Tags">
      <xsd:simpleType>
        <xsd:restriction base="dms:Text">
          <xsd:maxLength value="255"/>
        </xsd:restriction>
      </xsd:simpleType>
    </xsd:element>
    <xsd:element name="Lieu_x0020_de_x0020_la_x0020_formation" ma:index="11" nillable="true" ma:displayName="Lieu de la formation" ma:default="A renseigner" ma:format="Dropdown" ma:internalName="Lieu_x0020_de_x0020_la_x0020_formation">
      <xsd:simpleType>
        <xsd:restriction base="dms:Choice">
          <xsd:enumeration value="A renseigner"/>
          <xsd:enumeration value="Montpellier"/>
          <xsd:enumeration value="Paris"/>
        </xsd:restriction>
      </xsd:simpleType>
    </xsd:element>
    <xsd:element name="N_x00b0__x0020_session" ma:index="12" nillable="true" ma:displayName="N° session" ma:internalName="N_x00B0__x0020_session" ma:readOnly="false">
      <xsd:simpleType>
        <xsd:restriction base="dms:Text">
          <xsd:maxLength value="250"/>
        </xsd:restriction>
      </xsd:simpleType>
    </xsd:element>
    <xsd:element name="Nom_x0020_de_x0020_la_x0020_formation" ma:index="20" nillable="true" ma:displayName="Liste des formations" ma:default="A renseigner" ma:format="Dropdown" ma:internalName="Nom_x0020_de_x0020_la_x0020_formation">
      <xsd:simpleType>
        <xsd:restriction base="dms:Choice">
          <xsd:enumeration value="A renseigner"/>
          <xsd:enumeration value="Calames"/>
          <xsd:enumeration value="Collègues"/>
          <xsd:enumeration value="Coordi"/>
          <xsd:enumeration value="Coraut"/>
          <xsd:enumeration value="Immersion"/>
          <xsd:enumeration value="INIT"/>
          <xsd:enumeration value="Moodle"/>
          <xsd:enumeration value="RespCR"/>
          <xsd:enumeration value="STAR"/>
          <xsd:enumeration value="SUPEB"/>
          <xsd:enumeration value="WebDewey"/>
          <xsd:enumeration value="Webstats"/>
          <xsd:enumeration value="WinIBW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DCDateCreated" ma:index="7" nillable="true" ma:displayName="Date de création" ma:default="[today]" ma:description="Date à laquelle la ressource a été créée" ma:format="DateOnly" ma:internalName="_DCDateCreated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$ListId:Supports3;" elementFormDefault="qualified">
    <xsd:import namespace="http://schemas.microsoft.com/office/2006/documentManagement/types"/>
    <xsd:import namespace="http://schemas.microsoft.com/office/infopath/2007/PartnerControls"/>
    <xsd:element name="Exaged_DocName" ma:index="14" nillable="true" ma:displayName="Nom du document" ma:hidden="true" ma:internalName="Exaged_DocNam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8" ma:displayName="Type de contenu"/>
        <xsd:element ref="dc:title" minOccurs="0" maxOccurs="1" ma:index="1" ma:displayName="Titre"/>
        <xsd:element ref="dc:subject" minOccurs="0" maxOccurs="1"/>
        <xsd:element ref="dc:description" minOccurs="0" maxOccurs="1" ma:index="8" ma:displayName="Commentaires"/>
        <xsd:element name="keywords" minOccurs="0" maxOccurs="1" type="xsd:string" ma:index="9" ma:displayName="Mots clé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1D3DA22-16E7-418E-A1F2-1C90A5F308B5}">
  <ds:schemaRefs>
    <ds:schemaRef ds:uri="9cb235b8-7541-4a6e-b886-1bf4192805bd"/>
    <ds:schemaRef ds:uri="http://schemas.microsoft.com/office/2006/metadata/properties"/>
    <ds:schemaRef ds:uri="http://schemas.microsoft.com/office/2006/documentManagement/types"/>
    <ds:schemaRef ds:uri="http://purl.org/dc/terms/"/>
    <ds:schemaRef ds:uri="http://purl.org/dc/dcmitype/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$ListId:Supports3;"/>
    <ds:schemaRef ds:uri="http://schemas.microsoft.com/sharepoint/v3/field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633C7513-14A8-4550-AEDA-C4E9602D4A6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F9730B0-0D75-463C-BE96-97044B70FBA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cb235b8-7541-4a6e-b886-1bf4192805bd"/>
    <ds:schemaRef ds:uri="http://schemas.microsoft.com/sharepoint/v3/fields"/>
    <ds:schemaRef ds:uri="$ListId:Supports3;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1088</TotalTime>
  <Words>1914</Words>
  <Application>Microsoft Office PowerPoint</Application>
  <PresentationFormat>Affichage à l'écran (4:3)</PresentationFormat>
  <Paragraphs>252</Paragraphs>
  <Slides>34</Slides>
  <Notes>21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34</vt:i4>
      </vt:variant>
    </vt:vector>
  </HeadingPairs>
  <TitlesOfParts>
    <vt:vector size="37" baseType="lpstr">
      <vt:lpstr>Arial</vt:lpstr>
      <vt:lpstr>Calibri</vt:lpstr>
      <vt:lpstr>Thème Office</vt:lpstr>
      <vt:lpstr>Présentation PowerPoint</vt:lpstr>
      <vt:lpstr>plan</vt:lpstr>
      <vt:lpstr>PARTIE 1 : Présentation du corpus de documents</vt:lpstr>
      <vt:lpstr>Les consignes</vt:lpstr>
      <vt:lpstr>Le tableau d’aide à la décision</vt:lpstr>
      <vt:lpstr>Les tableaux récapitulatifs (1)</vt:lpstr>
      <vt:lpstr>Les tableaux récapitulatifs (2)</vt:lpstr>
      <vt:lpstr>PARtIE 2 : Définitions des 4 grands cas de figure</vt:lpstr>
      <vt:lpstr>4 grands cas de figure</vt:lpstr>
      <vt:lpstr>Thèse originelle</vt:lpstr>
      <vt:lpstr>Reproduction conforme</vt:lpstr>
      <vt:lpstr>Autres éditions/versions</vt:lpstr>
      <vt:lpstr>Autres documents universitaires</vt:lpstr>
      <vt:lpstr>A quel cas de figure ai-je affaire ?</vt:lpstr>
      <vt:lpstr>Je doute donc je suis</vt:lpstr>
      <vt:lpstr>PARTIE 3 : Evolutions catalographiques</vt:lpstr>
      <vt:lpstr>Fin des cas particuliers</vt:lpstr>
      <vt:lpstr>Tirages à la demande</vt:lpstr>
      <vt:lpstr>Ce qui change et que nous avons oublié dans le GM*</vt:lpstr>
      <vt:lpstr>Ce qui ne change pas mais que nous avons oublié dans le GM*</vt:lpstr>
      <vt:lpstr>PARTIE 4: Cas pratiques</vt:lpstr>
      <vt:lpstr>Présentation PowerPoint</vt:lpstr>
      <vt:lpstr>Je suis établissement de soutenance (1)</vt:lpstr>
      <vt:lpstr>Je suis établissement de soutenance (2)</vt:lpstr>
      <vt:lpstr>Je suis établissement de soutenance (3)</vt:lpstr>
      <vt:lpstr>Je ne suis pas établissement de soutenance (1)</vt:lpstr>
      <vt:lpstr>Je ne suis pas établissement de soutenance (2)</vt:lpstr>
      <vt:lpstr>Je ne suis pas établissement de soutenance (1 bis)</vt:lpstr>
      <vt:lpstr>Je ne suis pas établissement de soutenance (2 bis)</vt:lpstr>
      <vt:lpstr>Conclusion</vt:lpstr>
      <vt:lpstr>Ce qui change</vt:lpstr>
      <vt:lpstr>Ce qui ne change pas</vt:lpstr>
      <vt:lpstr>En bref, on se rassure</vt:lpstr>
      <vt:lpstr>Des questions ?</vt:lpstr>
    </vt:vector>
  </TitlesOfParts>
  <Company>ABES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Nouvelles consignes de catalogage des thèses</dc:title>
  <dc:creator>Olivier Kosinski</dc:creator>
  <cp:keywords>catalogage, thèses</cp:keywords>
  <dc:description/>
  <cp:lastModifiedBy>Raphaelle Poveda</cp:lastModifiedBy>
  <cp:revision>90</cp:revision>
  <dcterms:created xsi:type="dcterms:W3CDTF">2014-12-08T14:08:59Z</dcterms:created>
  <dcterms:modified xsi:type="dcterms:W3CDTF">2019-04-15T10:26:26Z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0x010100505AF35FDCA54D2FA379F261E520FD37003BA607584A07684089D0538041E4120804070802004495013D04E6D140B0554904C0AFA86A</vt:lpwstr>
  </property>
</Properties>
</file>