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9"/>
  </p:notesMasterIdLst>
  <p:sldIdLst>
    <p:sldId id="256" r:id="rId5"/>
    <p:sldId id="258" r:id="rId6"/>
    <p:sldId id="259" r:id="rId7"/>
    <p:sldId id="267" r:id="rId8"/>
    <p:sldId id="295" r:id="rId9"/>
    <p:sldId id="273" r:id="rId10"/>
    <p:sldId id="274" r:id="rId11"/>
    <p:sldId id="260" r:id="rId12"/>
    <p:sldId id="261" r:id="rId13"/>
    <p:sldId id="283" r:id="rId14"/>
    <p:sldId id="278" r:id="rId15"/>
    <p:sldId id="279" r:id="rId16"/>
    <p:sldId id="280" r:id="rId17"/>
    <p:sldId id="281" r:id="rId18"/>
    <p:sldId id="282" r:id="rId19"/>
    <p:sldId id="263" r:id="rId20"/>
    <p:sldId id="277" r:id="rId21"/>
    <p:sldId id="271" r:id="rId22"/>
    <p:sldId id="297" r:id="rId23"/>
    <p:sldId id="298" r:id="rId24"/>
    <p:sldId id="270" r:id="rId25"/>
    <p:sldId id="262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294" r:id="rId34"/>
    <p:sldId id="291" r:id="rId35"/>
    <p:sldId id="292" r:id="rId36"/>
    <p:sldId id="293" r:id="rId37"/>
    <p:sldId id="268" r:id="rId3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78136" autoAdjust="0"/>
  </p:normalViewPr>
  <p:slideViewPr>
    <p:cSldViewPr>
      <p:cViewPr varScale="1">
        <p:scale>
          <a:sx n="81" d="100"/>
          <a:sy n="81" d="100"/>
        </p:scale>
        <p:origin x="16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117C9-DC69-4474-95AE-B5B905E0C089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E5AB4-6DAB-460B-B1F2-D187681C3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1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-cours porte sur les consignes de catalogage des thèses.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Ces consignes ont fait l’objet d’une refonte suite à plusieurs questions posées par les membres du réseau en 2017. Il est apparu qu’il y avait des lacunes, des zones de flou, voire des incohérences dans les règles en vigueur, mais surtout des problèmes de méthode dans l’identification des documents à cataloguer. La refonte des consignes de catalogage des thèses a donc eu pour but de clarifier les choses et de proposer une nouvelle méthode de travail. Les règles de catalogage en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Unimarc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ont très peu changé.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noter : la refonte a pour l’instant porté sur les thèses de doctorat « nouveau régime » (soutenues à partir de 1985). Une réflexion sera menée prochainement sur les thèses de doctorat et 3</a:t>
            </a:r>
            <a:r>
              <a:rPr lang="fr-FR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cycle du XIXe et XXe siècle.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735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 dirty="0" smtClean="0"/>
              <a:t>Je suis établissement de soutenance, je réalise une reproduction à des fins de conservation : même support, même contenu, à partir de mon exemplaire de thèse originelle =&gt; je m’</a:t>
            </a:r>
            <a:r>
              <a:rPr lang="fr-FR" baseline="0" dirty="0" err="1" smtClean="0"/>
              <a:t>exemplarise</a:t>
            </a:r>
            <a:r>
              <a:rPr lang="fr-FR" baseline="0" dirty="0" smtClean="0"/>
              <a:t> sous la notice de la thèse originelle, la reproduction tient lieu de thèse originelle.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242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6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6433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1378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951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3219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*Cette diapositive a été modifiée et complétée suite aux échanges avec le réseau, lors de la séance Questions/Réponses</a:t>
            </a:r>
            <a:r>
              <a:rPr lang="fr-FR" baseline="0" dirty="0" smtClean="0"/>
              <a:t> du </a:t>
            </a:r>
            <a:r>
              <a:rPr lang="fr-FR" baseline="0" dirty="0" err="1" smtClean="0"/>
              <a:t>J.e</a:t>
            </a:r>
            <a:r>
              <a:rPr lang="fr-FR" baseline="0" dirty="0" smtClean="0"/>
              <a:t>-cours.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Ces ajouts seront apportés prochainement. Le réseau sera tenu informé.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2776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* Cette diapositive a été ajoutée suite aux échanges avec le réseau, lors de la séance Questions/Réponses</a:t>
            </a:r>
            <a:r>
              <a:rPr lang="fr-FR" baseline="0" dirty="0" smtClean="0"/>
              <a:t> du </a:t>
            </a:r>
            <a:r>
              <a:rPr lang="fr-FR" baseline="0" dirty="0" err="1" smtClean="0"/>
              <a:t>J.e</a:t>
            </a:r>
            <a:r>
              <a:rPr lang="fr-FR" baseline="0" dirty="0" smtClean="0"/>
              <a:t>-cours.</a:t>
            </a:r>
          </a:p>
          <a:p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Ces ajouts seront apportés prochainement. Le réseau sera tenu informé.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417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59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39A91-674E-4F70-A4A9-5F92CE3A298B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429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977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1614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39A91-674E-4F70-A4A9-5F92CE3A298B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622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83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corpus se divise en trois ensembles de documents. 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L’ensemble le plus important porte sur les thèses de doctorat « nouveau régime ». Il se compose de 3 chapitres et d’un recueil d’exemples :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définitions des concepts (thèse originelle, reproduction, autre édition), rappel de qui fait quoi (qui signale, qui s’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exemplarise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rappel du rôle de l’établissement de soutenance =&gt; ce document est inédit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règles de signalement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Unimarc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la version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originelle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=&gt; reprise des anciennes consignes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règles de signalement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Unimarc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des reproductions et autres éditions =&gt; reprise des anciennes consignes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deux autres ensembles se composent : l’un des consignes de catalogage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Unimarc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(+exemples) concernant les autres types de thèses (anciennes, exercice, ECP, ICP) / l’autre les consignes de catalogage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Unimarc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(+exemples) des autres types de documents universitaires (mémoires, HDR, rapports de stage)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795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s’agit d’un pas à pas.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=&gt; s’applique à tout, pour tout.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842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Détail des zones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Unimarc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avec un comparatif thèse originelle/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repro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/autre édition, en fonction des supports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Synthèse entre le tableau d’aide à la décision et les zones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Unimarc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à saisir (les plus importantes : 029, 105$b, 328,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liens en 45X, jury de thèse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=&gt; recense des cas particuliers et la façon de les traiter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690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25/09/2014</a:t>
            </a:r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09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373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Je ne suis pas établissement de soutenance : je peux cataloguer une thèse qui n’a pas été soutenue en mon</a:t>
            </a:r>
            <a:r>
              <a:rPr lang="fr-FR" baseline="0" dirty="0" smtClean="0"/>
              <a:t> sein SI et seulement SI l’établissement de soutenance m’a délégué cette mission par convention ou si l’établissement de soutenance m’a désigné comme dépositaire d’un second dépôt légal =&gt; je signale la thèse en concertation avec l’établissement de soutenance. L’établissement de soutenance est mon autorité référente. Il coordonne le travail de signalement de ses thèses.</a:t>
            </a:r>
          </a:p>
          <a:p>
            <a:r>
              <a:rPr lang="fr-FR" baseline="0" dirty="0" smtClean="0"/>
              <a:t>Ex : BIU, CADIST</a:t>
            </a:r>
          </a:p>
          <a:p>
            <a:r>
              <a:rPr lang="fr-FR" baseline="0" dirty="0" smtClean="0"/>
              <a:t>Je ne suis pas établissement de soutenance : je peux me localiser SI j’ai reçu mon exemplaire en dépôt, en don ou en échange de la part de l’établissement de soutenance.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Ex : BIU, CADIST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817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t>15/04/2019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moodle.abes.fr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ation.abes.fr/sudoc/regles/Catalogage/Theses_NatureDocument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documentation.abes.fr/sudoc/regles/Catalogage/Theses_NatureDocument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documentation.abes.fr/sudoc/regles/Catalogage/Theses_NatureDocument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documentation.abes.fr/sudoc/regles/Catalogage/Theses_NatureDocument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ocumentation.abes.fr/sudoc/regles/Catalogage/Theses_AutresDocsUniv.pdf" TargetMode="External"/><Relationship Id="rId3" Type="http://schemas.openxmlformats.org/officeDocument/2006/relationships/hyperlink" Target="http://documentation.abes.fr/sudoc/regles/Catalogage/Theses_Fondamentaux.pdf" TargetMode="External"/><Relationship Id="rId7" Type="http://schemas.openxmlformats.org/officeDocument/2006/relationships/hyperlink" Target="http://documentation.abes.fr/sudoc/regles/Catalogage/Theses_Avant85EtAutresTypes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umentation.abes.fr/sudoc/regles/Catalogage/Theses_Exemples.pdf" TargetMode="External"/><Relationship Id="rId5" Type="http://schemas.openxmlformats.org/officeDocument/2006/relationships/hyperlink" Target="http://documentation.abes.fr/sudoc/regles/Catalogage/Theses_SignalementAutres.pdf" TargetMode="External"/><Relationship Id="rId4" Type="http://schemas.openxmlformats.org/officeDocument/2006/relationships/hyperlink" Target="http://documentation.abes.fr/sudoc/regles/Catalogage/Theses_SignalementOriginelle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ation.abes.fr/sudoc/regles/Catalogage/Theses_NatureDocument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ation.abes.fr/sudoc/regles/Catalogage/Theses_RecapDetail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umentation.abes.fr/sudoc/regles/Catalogage/Theses_RecapSynthese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ation.abes.fr/sudoc/regles/Catalogage/Theses_Fondamentaux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4213" y="11668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 smtClean="0">
                <a:solidFill>
                  <a:srgbClr val="1E2B62"/>
                </a:solidFill>
              </a:rPr>
              <a:t>Echanges autour des consignes de catalogage des thèses</a:t>
            </a:r>
            <a:endParaRPr lang="fr-FR" b="1" dirty="0">
              <a:solidFill>
                <a:srgbClr val="1E2B6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0" y="195671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23528" y="2636912"/>
            <a:ext cx="403244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>
              <a:solidFill>
                <a:schemeClr val="tx2"/>
              </a:solidFill>
            </a:endParaRPr>
          </a:p>
          <a:p>
            <a:r>
              <a:rPr lang="fr-FR" sz="1600" dirty="0"/>
              <a:t>Introduction à la discussion :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présentation du corpus de documents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rappel des concepts et du raisonnements à appliquer pour déterminer la nature des documents à signaler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revue des évolutions catalographiques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cas </a:t>
            </a:r>
            <a:r>
              <a:rPr lang="fr-FR" sz="1600" dirty="0" smtClean="0"/>
              <a:t>pratiques.</a:t>
            </a:r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6" name="Rectangle 35"/>
          <p:cNvSpPr/>
          <p:nvPr/>
        </p:nvSpPr>
        <p:spPr>
          <a:xfrm>
            <a:off x="4716016" y="2636912"/>
            <a:ext cx="410445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Public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Personnels chargés du catalogage des thèses imprimées dans le Sudoc.</a:t>
            </a:r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107504" y="4726885"/>
            <a:ext cx="88569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Intervenants</a:t>
            </a:r>
          </a:p>
          <a:p>
            <a:pPr algn="ctr"/>
            <a:r>
              <a:rPr lang="fr-FR" sz="1600" dirty="0" smtClean="0"/>
              <a:t>Thomas Fresneau, membre du Service des Thèses</a:t>
            </a:r>
            <a:endParaRPr lang="fr-FR" sz="1600" dirty="0"/>
          </a:p>
          <a:p>
            <a:pPr algn="ctr"/>
            <a:r>
              <a:rPr lang="fr-FR" sz="1600" dirty="0" smtClean="0"/>
              <a:t>Laure </a:t>
            </a:r>
            <a:r>
              <a:rPr lang="fr-FR" sz="1600" dirty="0" err="1" smtClean="0"/>
              <a:t>Jestaz</a:t>
            </a:r>
            <a:r>
              <a:rPr lang="fr-FR" sz="1600" dirty="0" smtClean="0"/>
              <a:t>, responsable du </a:t>
            </a:r>
            <a:r>
              <a:rPr lang="fr-FR" sz="1600" smtClean="0"/>
              <a:t>Service Monographies, </a:t>
            </a:r>
            <a:r>
              <a:rPr lang="fr-FR" sz="1600" dirty="0" smtClean="0"/>
              <a:t>Archives et Autres Ressources</a:t>
            </a:r>
          </a:p>
          <a:p>
            <a:pPr algn="ctr"/>
            <a:r>
              <a:rPr lang="fr-FR" sz="1600" dirty="0" smtClean="0"/>
              <a:t>Maïté Roux, responsable du Service des Thèses</a:t>
            </a:r>
            <a:endParaRPr lang="fr-FR" sz="1600" dirty="0"/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 smtClean="0"/>
              <a:t>La formation débutera à 11h, merci de votre patience…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100" u="sng" dirty="0"/>
              <a:t>Attention :</a:t>
            </a:r>
            <a:r>
              <a:rPr lang="fr-FR" sz="1100" dirty="0"/>
              <a:t> </a:t>
            </a:r>
            <a:r>
              <a:rPr lang="fr-FR" sz="1100" dirty="0" smtClean="0"/>
              <a:t>La </a:t>
            </a:r>
            <a:r>
              <a:rPr lang="fr-FR" sz="1100" dirty="0"/>
              <a:t>session sera enregistrée afin d'être diffusée sur notre </a:t>
            </a:r>
            <a:r>
              <a:rPr lang="fr-FR" sz="1100" dirty="0" smtClean="0"/>
              <a:t>plateforme d'autoformation </a:t>
            </a:r>
            <a:r>
              <a:rPr lang="fr-FR" sz="1100" dirty="0" smtClean="0">
                <a:hlinkClick r:id="rId5"/>
              </a:rPr>
              <a:t>http://moodle.abes.fr</a:t>
            </a:r>
            <a:r>
              <a:rPr lang="fr-FR" sz="1100" dirty="0" smtClean="0"/>
              <a:t>.</a:t>
            </a:r>
            <a:br>
              <a:rPr lang="fr-FR" sz="1100" dirty="0" smtClean="0"/>
            </a:br>
            <a:r>
              <a:rPr lang="fr-FR" sz="1100" dirty="0" smtClean="0"/>
              <a:t>En </a:t>
            </a:r>
            <a:r>
              <a:rPr lang="fr-FR" sz="1100" dirty="0"/>
              <a:t>rejoignant cette session, vous consentez à ces enregistrements.</a:t>
            </a:r>
          </a:p>
        </p:txBody>
      </p:sp>
      <p:pic>
        <p:nvPicPr>
          <p:cNvPr id="1040" name="Picture 16" descr="Sudoc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4" r="24717"/>
          <a:stretch/>
        </p:blipFill>
        <p:spPr bwMode="auto">
          <a:xfrm>
            <a:off x="8366789" y="6093296"/>
            <a:ext cx="731938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15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Thèse originelle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version de la thèse </a:t>
            </a:r>
            <a:r>
              <a:rPr lang="fr-FR" b="1" dirty="0" smtClean="0"/>
              <a:t>soutenue</a:t>
            </a:r>
            <a:r>
              <a:rPr lang="fr-FR" dirty="0" smtClean="0"/>
              <a:t>, </a:t>
            </a:r>
            <a:r>
              <a:rPr lang="fr-FR" b="1" dirty="0" smtClean="0"/>
              <a:t>validée</a:t>
            </a:r>
            <a:r>
              <a:rPr lang="fr-FR" dirty="0" smtClean="0"/>
              <a:t> par le jury, </a:t>
            </a:r>
            <a:r>
              <a:rPr lang="fr-FR" b="1" dirty="0" smtClean="0"/>
              <a:t>corrigée</a:t>
            </a:r>
            <a:r>
              <a:rPr lang="fr-FR" dirty="0" smtClean="0"/>
              <a:t> à la demande du jury.</a:t>
            </a:r>
          </a:p>
          <a:p>
            <a:r>
              <a:rPr lang="fr-FR" dirty="0" smtClean="0"/>
              <a:t>archivée par l’établissement de soutenance dans le cadre du </a:t>
            </a:r>
            <a:r>
              <a:rPr lang="fr-FR" b="1" dirty="0" smtClean="0"/>
              <a:t>dépôt légal</a:t>
            </a:r>
            <a:r>
              <a:rPr lang="fr-FR" dirty="0" smtClean="0"/>
              <a:t>.</a:t>
            </a:r>
          </a:p>
          <a:p>
            <a:r>
              <a:rPr lang="fr-FR" dirty="0" smtClean="0"/>
              <a:t>l’</a:t>
            </a:r>
            <a:r>
              <a:rPr lang="fr-FR" b="1" dirty="0" smtClean="0"/>
              <a:t>établissement de soutenance crée la notice bibliographique</a:t>
            </a:r>
            <a:r>
              <a:rPr lang="fr-FR" dirty="0" smtClean="0"/>
              <a:t> OU un établissement qui a reçu délégation pour le faire.</a:t>
            </a:r>
          </a:p>
          <a:p>
            <a:r>
              <a:rPr lang="fr-FR" dirty="0"/>
              <a:t>l</a:t>
            </a:r>
            <a:r>
              <a:rPr lang="fr-FR" dirty="0" smtClean="0"/>
              <a:t>’</a:t>
            </a:r>
            <a:r>
              <a:rPr lang="fr-FR" b="1" dirty="0" smtClean="0"/>
              <a:t>établissement de soutenance se localise sous la notice </a:t>
            </a:r>
            <a:r>
              <a:rPr lang="fr-FR" dirty="0" smtClean="0"/>
              <a:t>+ les établissements auquel il a fait don d’un ou plusieurs exemplaires.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590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Reproduction conforme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c</a:t>
            </a:r>
            <a:r>
              <a:rPr lang="fr-FR" b="1" dirty="0" smtClean="0"/>
              <a:t>ontenu strictement identique </a:t>
            </a:r>
            <a:r>
              <a:rPr lang="fr-FR" dirty="0" smtClean="0"/>
              <a:t>à la thèse originelle.</a:t>
            </a:r>
          </a:p>
          <a:p>
            <a:r>
              <a:rPr lang="fr-FR" dirty="0"/>
              <a:t>s</a:t>
            </a:r>
            <a:r>
              <a:rPr lang="fr-FR" dirty="0" smtClean="0"/>
              <a:t>upport identique ou différent.</a:t>
            </a:r>
          </a:p>
          <a:p>
            <a:r>
              <a:rPr lang="fr-FR" dirty="0"/>
              <a:t>e</a:t>
            </a:r>
            <a:r>
              <a:rPr lang="fr-FR" dirty="0" smtClean="0"/>
              <a:t>xemples : microfiches, thèses à la carte, thèses numérisées, thèses imprimées à partir d’un fichier électronique.</a:t>
            </a:r>
          </a:p>
          <a:p>
            <a:r>
              <a:rPr lang="fr-FR" b="1" u="sng" dirty="0" smtClean="0"/>
              <a:t>Cas particulier </a:t>
            </a:r>
            <a:r>
              <a:rPr lang="fr-FR" dirty="0" smtClean="0"/>
              <a:t>: reproduction sur support identique, réalisée par l’établissement de soutenance, à partir de l’exemplaire de la thèse originelle, à des fins de conservation ou diffusion</a:t>
            </a:r>
          </a:p>
          <a:p>
            <a:pPr lvl="1"/>
            <a:r>
              <a:rPr lang="fr-FR" dirty="0" err="1" smtClean="0"/>
              <a:t>Exemplarisation</a:t>
            </a:r>
            <a:r>
              <a:rPr lang="fr-FR" dirty="0" smtClean="0"/>
              <a:t> sous la notice de thèse originelle.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96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éditions/versions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/>
          </a:bodyPr>
          <a:lstStyle/>
          <a:p>
            <a:r>
              <a:rPr lang="fr-FR" dirty="0"/>
              <a:t>l</a:t>
            </a:r>
            <a:r>
              <a:rPr lang="fr-FR" dirty="0" smtClean="0"/>
              <a:t>e document </a:t>
            </a:r>
            <a:r>
              <a:rPr lang="fr-FR" b="1" dirty="0" smtClean="0"/>
              <a:t>n’est pas la version validée de la thèse</a:t>
            </a:r>
            <a:r>
              <a:rPr lang="fr-FR" dirty="0" smtClean="0"/>
              <a:t> =&gt; contenu différent</a:t>
            </a:r>
          </a:p>
          <a:p>
            <a:r>
              <a:rPr lang="fr-FR" dirty="0" smtClean="0"/>
              <a:t>Exemples : version avant soutenance et corrections / version publiée chez un éditeur / version remaniée par l’auteur</a:t>
            </a:r>
          </a:p>
          <a:p>
            <a:r>
              <a:rPr lang="fr-FR" dirty="0" smtClean="0"/>
              <a:t>Tous les cas douteux sont à considérer comme des « autres éditions » de la thèse.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379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documents universitaires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/>
          </a:bodyPr>
          <a:lstStyle/>
          <a:p>
            <a:r>
              <a:rPr lang="fr-FR" dirty="0" smtClean="0"/>
              <a:t>HDR, mémoires, rapports de stage</a:t>
            </a:r>
          </a:p>
          <a:p>
            <a:r>
              <a:rPr lang="fr-FR" dirty="0" smtClean="0"/>
              <a:t>MAIS aussi : des documents qui auraient pu être des thèses, mais ne le sont pas</a:t>
            </a:r>
          </a:p>
          <a:p>
            <a:pPr lvl="1"/>
            <a:r>
              <a:rPr lang="fr-FR" dirty="0" smtClean="0"/>
              <a:t>la thèse était plagiée =&gt; le diplôme a été retiré au docteur, la thèse est invalidée </a:t>
            </a:r>
          </a:p>
          <a:p>
            <a:pPr lvl="1"/>
            <a:r>
              <a:rPr lang="fr-FR" dirty="0" smtClean="0"/>
              <a:t>la thèse n’a jamais été soutenue.</a:t>
            </a:r>
          </a:p>
          <a:p>
            <a:pPr lvl="1"/>
            <a:r>
              <a:rPr lang="fr-FR" dirty="0"/>
              <a:t>l</a:t>
            </a:r>
            <a:r>
              <a:rPr lang="fr-FR" dirty="0" smtClean="0"/>
              <a:t>a thèse a été soutenue mais n’a pas été validée par le jury.</a:t>
            </a:r>
          </a:p>
          <a:p>
            <a:pPr marL="457200" lvl="1" indent="0">
              <a:buNone/>
            </a:pPr>
            <a:r>
              <a:rPr lang="fr-FR" dirty="0" smtClean="0"/>
              <a:t>=&gt; le document est considéré comme un autre type de document universitaire et non comme une thèse.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34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quel cas de figure ai-je affaire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Je suis le pas-à-pas du tableau « </a:t>
            </a:r>
            <a:r>
              <a:rPr lang="fr-FR" dirty="0" err="1"/>
              <a:t>These</a:t>
            </a:r>
            <a:r>
              <a:rPr lang="fr-FR" dirty="0"/>
              <a:t> or not </a:t>
            </a:r>
            <a:r>
              <a:rPr lang="fr-FR" dirty="0" err="1"/>
              <a:t>these</a:t>
            </a:r>
            <a:r>
              <a:rPr lang="fr-FR" dirty="0"/>
              <a:t>? »</a:t>
            </a:r>
          </a:p>
          <a:p>
            <a:r>
              <a:rPr lang="fr-FR" dirty="0"/>
              <a:t>Je me pose </a:t>
            </a:r>
            <a:r>
              <a:rPr lang="fr-FR"/>
              <a:t>une série </a:t>
            </a:r>
            <a:r>
              <a:rPr lang="fr-FR" smtClean="0"/>
              <a:t>de </a:t>
            </a:r>
            <a:r>
              <a:rPr lang="fr-FR" dirty="0"/>
              <a:t>questions qui me permettent de déterminer dans quel cas de figure je me trouve.</a:t>
            </a:r>
          </a:p>
          <a:p>
            <a:r>
              <a:rPr lang="fr-FR" dirty="0"/>
              <a:t>En suivant le raisonnement, je peux traiter tous les cas de figure, même les plus bizarres.</a:t>
            </a:r>
          </a:p>
          <a:p>
            <a:endParaRPr lang="fr-FR" dirty="0"/>
          </a:p>
          <a:p>
            <a:r>
              <a:rPr lang="fr-FR" dirty="0"/>
              <a:t>Voir le tableau </a:t>
            </a:r>
            <a:r>
              <a:rPr lang="fr-FR" dirty="0">
                <a:hlinkClick r:id="rId3"/>
              </a:rPr>
              <a:t>« </a:t>
            </a:r>
            <a:r>
              <a:rPr lang="fr-FR" dirty="0" err="1">
                <a:hlinkClick r:id="rId3"/>
              </a:rPr>
              <a:t>These</a:t>
            </a:r>
            <a:r>
              <a:rPr lang="fr-FR" dirty="0">
                <a:hlinkClick r:id="rId3"/>
              </a:rPr>
              <a:t> or not </a:t>
            </a:r>
            <a:r>
              <a:rPr lang="fr-FR" dirty="0" err="1">
                <a:hlinkClick r:id="rId3"/>
              </a:rPr>
              <a:t>these</a:t>
            </a:r>
            <a:r>
              <a:rPr lang="fr-FR" dirty="0">
                <a:hlinkClick r:id="rId3"/>
              </a:rPr>
              <a:t> ? Comment déterminer la nature du document que je dois cataloguer ? »</a:t>
            </a:r>
            <a:r>
              <a:rPr lang="fr-FR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177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 doute donc je suis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Suis-je établissement de soutenance ?</a:t>
            </a:r>
          </a:p>
          <a:p>
            <a:pPr lvl="1"/>
            <a:r>
              <a:rPr lang="fr-FR" dirty="0"/>
              <a:t>Si non, quelle est la provenance du document ?</a:t>
            </a:r>
          </a:p>
          <a:p>
            <a:r>
              <a:rPr lang="fr-FR" dirty="0" smtClean="0"/>
              <a:t>La thèse a-t-elle été validée ?</a:t>
            </a:r>
          </a:p>
          <a:p>
            <a:r>
              <a:rPr lang="fr-FR" dirty="0" smtClean="0"/>
              <a:t>Des </a:t>
            </a:r>
            <a:r>
              <a:rPr lang="fr-FR" dirty="0"/>
              <a:t>corrections </a:t>
            </a:r>
            <a:r>
              <a:rPr lang="fr-FR" dirty="0" err="1"/>
              <a:t>ont-elles</a:t>
            </a:r>
            <a:r>
              <a:rPr lang="fr-FR" dirty="0"/>
              <a:t> été demandées au docteur ? </a:t>
            </a:r>
            <a:r>
              <a:rPr lang="fr-FR" dirty="0" err="1"/>
              <a:t>Ont-elles</a:t>
            </a:r>
            <a:r>
              <a:rPr lang="fr-FR" dirty="0"/>
              <a:t> été apportées au document versé ?</a:t>
            </a:r>
          </a:p>
          <a:p>
            <a:r>
              <a:rPr lang="fr-FR" dirty="0"/>
              <a:t>Si je ne sais pas, si j’ai un doute </a:t>
            </a:r>
          </a:p>
          <a:p>
            <a:pPr lvl="1"/>
            <a:r>
              <a:rPr lang="fr-FR" b="1" dirty="0"/>
              <a:t>Si je suis établissement de soutenance =&gt; je suis l’autorité légitime pour trancher.</a:t>
            </a:r>
          </a:p>
          <a:p>
            <a:pPr lvl="1"/>
            <a:r>
              <a:rPr lang="fr-FR" dirty="0"/>
              <a:t>Si je ne suis pas établissement de soutenance =&gt; je me réfère à l’établissement de soutenance pour trancher OU, je signale une « autre version » de la thèse.</a:t>
            </a:r>
          </a:p>
        </p:txBody>
      </p:sp>
    </p:spTree>
    <p:extLst>
      <p:ext uri="{BB962C8B-B14F-4D97-AF65-F5344CB8AC3E}">
        <p14:creationId xmlns:p14="http://schemas.microsoft.com/office/powerpoint/2010/main" val="43522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PARTIE 3 : Evolutions catalographiques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9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 des cas particuliers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fr-FR" dirty="0" smtClean="0"/>
              <a:t>Les thèses non corrigées et cas douteux sont désormais traités comme des « autres versions » de thèses et non plus comme des monographies (</a:t>
            </a:r>
            <a:r>
              <a:rPr lang="fr-FR" strike="sngStrike" dirty="0" smtClean="0">
                <a:solidFill>
                  <a:srgbClr val="FF0000"/>
                </a:solidFill>
              </a:rPr>
              <a:t>note en 311, lien en 488</a:t>
            </a:r>
            <a:r>
              <a:rPr lang="fr-FR" dirty="0" smtClean="0"/>
              <a:t>).</a:t>
            </a:r>
          </a:p>
          <a:p>
            <a:r>
              <a:rPr lang="fr-FR" dirty="0" smtClean="0"/>
              <a:t>Les tirages imprimés de thèses électroniques </a:t>
            </a:r>
            <a:r>
              <a:rPr lang="fr-FR" dirty="0" smtClean="0">
                <a:solidFill>
                  <a:srgbClr val="FF0000"/>
                </a:solidFill>
              </a:rPr>
              <a:t>ne doivent plus être signalés sous la notice de la ressource électronique (</a:t>
            </a:r>
            <a:r>
              <a:rPr lang="fr-FR" strike="sngStrike" dirty="0" smtClean="0">
                <a:solidFill>
                  <a:srgbClr val="FF0000"/>
                </a:solidFill>
              </a:rPr>
              <a:t>E316</a:t>
            </a:r>
            <a:r>
              <a:rPr lang="fr-FR" dirty="0" smtClean="0">
                <a:solidFill>
                  <a:srgbClr val="FF0000"/>
                </a:solidFill>
              </a:rPr>
              <a:t>)</a:t>
            </a:r>
            <a:r>
              <a:rPr lang="fr-FR" dirty="0" smtClean="0"/>
              <a:t>, mais </a:t>
            </a:r>
            <a:r>
              <a:rPr lang="fr-FR" dirty="0" smtClean="0">
                <a:solidFill>
                  <a:srgbClr val="00B050"/>
                </a:solidFill>
              </a:rPr>
              <a:t>faire l’objet d’une nouvelle notice bibliographique Aa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0998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Tirages à la demande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Zone 100 </a:t>
            </a:r>
            <a:r>
              <a:rPr lang="fr-FR" dirty="0" smtClean="0"/>
              <a:t>: ajout d’une </a:t>
            </a:r>
            <a:r>
              <a:rPr lang="fr-FR" b="1" dirty="0" smtClean="0"/>
              <a:t>$</a:t>
            </a:r>
            <a:r>
              <a:rPr lang="fr-FR" b="1" dirty="0" err="1" smtClean="0"/>
              <a:t>e</a:t>
            </a:r>
            <a:r>
              <a:rPr lang="fr-FR" i="1" dirty="0" err="1" smtClean="0"/>
              <a:t>AAAA</a:t>
            </a:r>
            <a:r>
              <a:rPr lang="fr-FR" i="1" dirty="0" smtClean="0"/>
              <a:t> </a:t>
            </a:r>
            <a:r>
              <a:rPr lang="fr-FR" dirty="0" smtClean="0"/>
              <a:t>en plus de la </a:t>
            </a:r>
            <a:r>
              <a:rPr lang="fr-FR" b="1" dirty="0" smtClean="0"/>
              <a:t>$</a:t>
            </a:r>
            <a:r>
              <a:rPr lang="fr-FR" b="1" dirty="0" err="1" smtClean="0"/>
              <a:t>a</a:t>
            </a:r>
            <a:r>
              <a:rPr lang="fr-FR" i="1" dirty="0" err="1" smtClean="0"/>
              <a:t>AAAA</a:t>
            </a:r>
            <a:endParaRPr lang="fr-FR" i="1" dirty="0" smtClean="0"/>
          </a:p>
          <a:p>
            <a:r>
              <a:rPr lang="fr-FR" dirty="0" smtClean="0">
                <a:solidFill>
                  <a:srgbClr val="00B050"/>
                </a:solidFill>
              </a:rPr>
              <a:t>Zone 305 </a:t>
            </a:r>
            <a:r>
              <a:rPr lang="fr-FR" dirty="0" smtClean="0"/>
              <a:t>: </a:t>
            </a:r>
            <a:r>
              <a:rPr lang="fr-FR" b="1" dirty="0" smtClean="0"/>
              <a:t>$</a:t>
            </a:r>
            <a:r>
              <a:rPr lang="fr-FR" b="1" i="1" dirty="0" err="1" smtClean="0"/>
              <a:t>a</a:t>
            </a:r>
            <a:r>
              <a:rPr lang="fr-FR" i="1" dirty="0" err="1" smtClean="0"/>
              <a:t>Tirage</a:t>
            </a:r>
            <a:r>
              <a:rPr lang="fr-FR" i="1" dirty="0" smtClean="0"/>
              <a:t> réalisé à la demande </a:t>
            </a:r>
            <a:r>
              <a:rPr lang="fr-FR" dirty="0" smtClean="0"/>
              <a:t>remplace </a:t>
            </a:r>
            <a:r>
              <a:rPr lang="fr-FR" i="1" strike="sngStrike" dirty="0" smtClean="0"/>
              <a:t>Tirage à la demande de l’éditeur </a:t>
            </a:r>
          </a:p>
          <a:p>
            <a:r>
              <a:rPr lang="fr-FR" dirty="0"/>
              <a:t>Suppression de la </a:t>
            </a:r>
            <a:r>
              <a:rPr lang="fr-FR" strike="sngStrike" dirty="0" smtClean="0">
                <a:solidFill>
                  <a:srgbClr val="FF0000"/>
                </a:solidFill>
              </a:rPr>
              <a:t>205</a:t>
            </a:r>
            <a:endParaRPr lang="fr-FR" dirty="0" smtClean="0"/>
          </a:p>
          <a:p>
            <a:r>
              <a:rPr lang="fr-FR" dirty="0" smtClean="0"/>
              <a:t>Ajout d’une zone </a:t>
            </a:r>
            <a:r>
              <a:rPr lang="fr-FR" dirty="0" smtClean="0">
                <a:solidFill>
                  <a:srgbClr val="00B050"/>
                </a:solidFill>
              </a:rPr>
              <a:t>324</a:t>
            </a:r>
            <a:r>
              <a:rPr lang="fr-FR" b="1" dirty="0" smtClean="0"/>
              <a:t>$a</a:t>
            </a:r>
            <a:r>
              <a:rPr lang="fr-FR" i="1" dirty="0" smtClean="0"/>
              <a:t>Reproduction en fac-similé de la thèse originelle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586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Ce qui change et que nous avons oublié dans le GM</a:t>
            </a:r>
            <a:r>
              <a:rPr lang="fr-FR" dirty="0" smtClean="0">
                <a:solidFill>
                  <a:srgbClr val="FF0000"/>
                </a:solidFill>
              </a:rPr>
              <a:t>*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6076" y="1628800"/>
            <a:ext cx="8229600" cy="4752528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Autres versions d’une thèse (</a:t>
            </a:r>
            <a:r>
              <a:rPr lang="fr-FR" b="1" dirty="0" smtClean="0"/>
              <a:t>hors éditions commerciales</a:t>
            </a:r>
            <a:r>
              <a:rPr lang="fr-FR" dirty="0" smtClean="0"/>
              <a:t>) : </a:t>
            </a:r>
          </a:p>
          <a:p>
            <a:pPr lvl="1"/>
            <a:r>
              <a:rPr lang="fr-FR" dirty="0" smtClean="0">
                <a:solidFill>
                  <a:srgbClr val="00B050"/>
                </a:solidFill>
              </a:rPr>
              <a:t>ajouter une note en 305 </a:t>
            </a:r>
            <a:r>
              <a:rPr lang="fr-FR" dirty="0" smtClean="0"/>
              <a:t>(Note sur l’édition) pour préciser ce dont il s’agit</a:t>
            </a:r>
          </a:p>
          <a:p>
            <a:pPr marL="457200" lvl="1" indent="0">
              <a:buNone/>
            </a:pPr>
            <a:r>
              <a:rPr lang="fr-FR" dirty="0" smtClean="0"/>
              <a:t>Ex : 305</a:t>
            </a:r>
            <a:r>
              <a:rPr lang="fr-FR" b="1" dirty="0" smtClean="0"/>
              <a:t>$a</a:t>
            </a:r>
            <a:r>
              <a:rPr lang="fr-FR" i="1" dirty="0" smtClean="0"/>
              <a:t>Version non corrigée de la thèse</a:t>
            </a:r>
          </a:p>
          <a:p>
            <a:pPr lvl="1"/>
            <a:r>
              <a:rPr lang="fr-FR" dirty="0" smtClean="0">
                <a:solidFill>
                  <a:srgbClr val="00B050"/>
                </a:solidFill>
              </a:rPr>
              <a:t>Indiquer en 6XX le genre-forme « Thèses et écrits académiques » ou « Dissertations universitaires »</a:t>
            </a:r>
          </a:p>
          <a:p>
            <a:r>
              <a:rPr lang="fr-FR" dirty="0"/>
              <a:t>Le document n’est pas une thèse :</a:t>
            </a:r>
          </a:p>
          <a:p>
            <a:pPr lvl="1"/>
            <a:r>
              <a:rPr lang="fr-FR" dirty="0"/>
              <a:t>Pour tous les autres documents universitaires =&gt; </a:t>
            </a:r>
            <a:r>
              <a:rPr lang="fr-FR" dirty="0" smtClean="0"/>
              <a:t>zone 328 obligatoire</a:t>
            </a:r>
            <a:endParaRPr lang="fr-FR" dirty="0"/>
          </a:p>
          <a:p>
            <a:pPr lvl="1"/>
            <a:r>
              <a:rPr lang="fr-FR" dirty="0"/>
              <a:t>Exception : </a:t>
            </a:r>
            <a:r>
              <a:rPr lang="fr-FR" dirty="0">
                <a:solidFill>
                  <a:srgbClr val="FF0000"/>
                </a:solidFill>
              </a:rPr>
              <a:t>pas de 328 </a:t>
            </a:r>
            <a:r>
              <a:rPr lang="fr-FR" dirty="0"/>
              <a:t>pour les documents qui perdent ou n’ont jamais eu le qualificatif de thèse (ex : retrait de diplôme pour plagiat OU refus de soutenance, mais l’établissement conserve quand même le document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30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28624" y="1556792"/>
            <a:ext cx="8535864" cy="43106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Présentation du corpus de documents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Définition des 4 grands cas de figure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Evolutions catalographiques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Cas pratiques</a:t>
            </a:r>
            <a:endParaRPr lang="fr-FR" dirty="0">
              <a:solidFill>
                <a:schemeClr val="accent6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024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Ce qui ne change pas mais que nous avons oublié dans le GM</a:t>
            </a:r>
            <a:r>
              <a:rPr lang="fr-FR" dirty="0" smtClean="0">
                <a:solidFill>
                  <a:srgbClr val="FF0000"/>
                </a:solidFill>
              </a:rPr>
              <a:t>*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27237"/>
            <a:ext cx="8229600" cy="4798107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Thèses anciennes (fin XIXe - début XXe siècles):</a:t>
            </a:r>
          </a:p>
          <a:p>
            <a:pPr lvl="1"/>
            <a:r>
              <a:rPr lang="fr-FR" dirty="0" smtClean="0"/>
              <a:t>Si la thèse a été imprimée pour être présentée en soutenance et porte une mention d’impression : </a:t>
            </a:r>
            <a:r>
              <a:rPr lang="fr-FR" dirty="0" smtClean="0">
                <a:solidFill>
                  <a:srgbClr val="00B050"/>
                </a:solidFill>
              </a:rPr>
              <a:t>ajout d’une 306 </a:t>
            </a:r>
          </a:p>
          <a:p>
            <a:pPr lvl="1"/>
            <a:r>
              <a:rPr lang="fr-FR" dirty="0" smtClean="0"/>
              <a:t>Rappel sur l’usage de la 105 et de la 219.</a:t>
            </a:r>
            <a:endParaRPr lang="fr-FR" dirty="0"/>
          </a:p>
          <a:p>
            <a:r>
              <a:rPr lang="fr-FR" dirty="0"/>
              <a:t>Thèses étrangères (hors cotutelles): 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Pas de </a:t>
            </a:r>
            <a:r>
              <a:rPr lang="fr-FR" dirty="0" smtClean="0">
                <a:solidFill>
                  <a:srgbClr val="FF0000"/>
                </a:solidFill>
              </a:rPr>
              <a:t>NNT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/>
              <a:t>Reproductions et autres éditions :</a:t>
            </a:r>
            <a:endParaRPr lang="fr-FR" dirty="0"/>
          </a:p>
          <a:p>
            <a:pPr lvl="1"/>
            <a:r>
              <a:rPr lang="fr-FR" dirty="0" smtClean="0"/>
              <a:t>Rappel sur l’usage </a:t>
            </a:r>
            <a:r>
              <a:rPr lang="fr-FR" smtClean="0"/>
              <a:t>du NNT.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944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smtClean="0">
                <a:solidFill>
                  <a:schemeClr val="accent6">
                    <a:lumMod val="50000"/>
                  </a:schemeClr>
                </a:solidFill>
              </a:rPr>
              <a:t>PARTIE 4: Cas pratiques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43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Je suis établissement de soutenance.</a:t>
            </a:r>
          </a:p>
          <a:p>
            <a:r>
              <a:rPr lang="fr-FR" dirty="0" smtClean="0"/>
              <a:t>Je ne suis pas établissement de soutenance et je ne connais pas la provenance du document.</a:t>
            </a:r>
          </a:p>
          <a:p>
            <a:r>
              <a:rPr lang="fr-FR" dirty="0" smtClean="0"/>
              <a:t>Je ne suis pas établissement de soutenance et je connais la provenance du document.</a:t>
            </a:r>
          </a:p>
        </p:txBody>
      </p:sp>
    </p:spTree>
    <p:extLst>
      <p:ext uri="{BB962C8B-B14F-4D97-AF65-F5344CB8AC3E}">
        <p14:creationId xmlns:p14="http://schemas.microsoft.com/office/powerpoint/2010/main" val="66453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fr-FR" dirty="0"/>
              <a:t>Je suis établissement de soutenance.</a:t>
            </a:r>
          </a:p>
          <a:p>
            <a:r>
              <a:rPr lang="fr-FR" dirty="0"/>
              <a:t>La thèse a-t-elle été validée par le jury ?</a:t>
            </a:r>
          </a:p>
          <a:p>
            <a:pPr lvl="1"/>
            <a:r>
              <a:rPr lang="fr-FR" dirty="0"/>
              <a:t>Oui</a:t>
            </a:r>
          </a:p>
          <a:p>
            <a:r>
              <a:rPr lang="fr-FR" dirty="0"/>
              <a:t>Des corrections </a:t>
            </a:r>
            <a:r>
              <a:rPr lang="fr-FR" dirty="0" err="1"/>
              <a:t>ont-elles</a:t>
            </a:r>
            <a:r>
              <a:rPr lang="fr-FR" dirty="0"/>
              <a:t> été demandées par le jury ?</a:t>
            </a:r>
          </a:p>
          <a:p>
            <a:pPr lvl="1"/>
            <a:r>
              <a:rPr lang="fr-FR" dirty="0"/>
              <a:t>Je ne sais pas.</a:t>
            </a:r>
          </a:p>
          <a:p>
            <a:r>
              <a:rPr lang="fr-FR" dirty="0"/>
              <a:t>Je me reporte au tableau « </a:t>
            </a:r>
            <a:r>
              <a:rPr lang="fr-FR" dirty="0" err="1">
                <a:hlinkClick r:id="rId2"/>
              </a:rPr>
              <a:t>These</a:t>
            </a:r>
            <a:r>
              <a:rPr lang="fr-FR" dirty="0">
                <a:hlinkClick r:id="rId2"/>
              </a:rPr>
              <a:t> or not </a:t>
            </a:r>
            <a:r>
              <a:rPr lang="fr-FR" dirty="0" err="1">
                <a:hlinkClick r:id="rId2"/>
              </a:rPr>
              <a:t>these</a:t>
            </a:r>
            <a:r>
              <a:rPr lang="fr-FR" dirty="0">
                <a:hlinkClick r:id="rId2"/>
              </a:rPr>
              <a:t>?</a:t>
            </a:r>
            <a:r>
              <a:rPr lang="fr-FR" dirty="0"/>
              <a:t> » </a:t>
            </a:r>
          </a:p>
          <a:p>
            <a:pPr lvl="1"/>
            <a:r>
              <a:rPr lang="fr-FR" dirty="0"/>
              <a:t>rubrique « Je suis l’établissement de soutenance et je me trouve devant un cas douteux », p.4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Je suis établissement de soutenance (1)</a:t>
            </a:r>
          </a:p>
        </p:txBody>
      </p:sp>
    </p:spTree>
    <p:extLst>
      <p:ext uri="{BB962C8B-B14F-4D97-AF65-F5344CB8AC3E}">
        <p14:creationId xmlns:p14="http://schemas.microsoft.com/office/powerpoint/2010/main" val="33822556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Cas de figure : « Je ne sais pas si le jury a demandé des corrections au docteur. »</a:t>
            </a:r>
          </a:p>
          <a:p>
            <a:r>
              <a:rPr lang="fr-FR" dirty="0"/>
              <a:t>Action à mener : j’utilise les archives de l’Université (PV de soutenance, avis du jury) pour déterminer si des demandes de correction on été émises par le jury.</a:t>
            </a:r>
          </a:p>
          <a:p>
            <a:r>
              <a:rPr lang="fr-FR" dirty="0"/>
              <a:t>Le doute est-il levé ?</a:t>
            </a:r>
          </a:p>
          <a:p>
            <a:pPr lvl="1"/>
            <a:r>
              <a:rPr lang="fr-FR" dirty="0" smtClean="0"/>
              <a:t>Je ne sais pas / Non </a:t>
            </a:r>
            <a:r>
              <a:rPr lang="fr-FR" dirty="0"/>
              <a:t>: je signale le document comme une « autre édition » de la thèse originelle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Oui : je poursuis le raisonnement =&gt; les corrections </a:t>
            </a:r>
            <a:r>
              <a:rPr lang="fr-FR" dirty="0" err="1" smtClean="0"/>
              <a:t>ont-elles</a:t>
            </a:r>
            <a:r>
              <a:rPr lang="fr-FR" dirty="0" smtClean="0"/>
              <a:t> été apportées ? </a:t>
            </a:r>
            <a:endParaRPr lang="fr-FR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Je suis établissement de soutenance </a:t>
            </a:r>
            <a:r>
              <a:rPr lang="fr-FR" dirty="0" smtClean="0"/>
              <a:t>(2)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9741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Je suis établissement de soutenance </a:t>
            </a:r>
            <a:r>
              <a:rPr lang="fr-FR" dirty="0" smtClean="0"/>
              <a:t>(3)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fr-FR" sz="2200" dirty="0" smtClean="0"/>
              <a:t>Je suis l’établissement de soutenance =&gt; </a:t>
            </a:r>
            <a:r>
              <a:rPr lang="fr-FR" sz="2200" b="1" dirty="0" smtClean="0"/>
              <a:t>je suis légitime pour déclarer qu’un document est la version originelle d’une thèse</a:t>
            </a:r>
            <a:r>
              <a:rPr lang="fr-FR" sz="2200" dirty="0" smtClean="0"/>
              <a:t>.</a:t>
            </a:r>
          </a:p>
          <a:p>
            <a:pPr algn="ctr"/>
            <a:endParaRPr lang="fr-FR" sz="2200" dirty="0" smtClean="0"/>
          </a:p>
          <a:p>
            <a:pPr algn="ctr"/>
            <a:r>
              <a:rPr lang="fr-FR" sz="2200" dirty="0" smtClean="0"/>
              <a:t>Cette décision doit être réfléchie et prise </a:t>
            </a:r>
            <a:r>
              <a:rPr lang="fr-FR" sz="2200" b="1" dirty="0" smtClean="0"/>
              <a:t>au regard de la gestion historique du fonds de thèses </a:t>
            </a:r>
            <a:r>
              <a:rPr lang="fr-FR" sz="2200" dirty="0" smtClean="0"/>
              <a:t>(comment le dépôt des thèses était-il réalisé par le passé ? Puis-je être sûr que les documents déposés étaient bien les thèses originelles, corrigées le cas échéant?). </a:t>
            </a:r>
          </a:p>
          <a:p>
            <a:pPr algn="ctr"/>
            <a:endParaRPr lang="fr-FR" sz="2200" dirty="0"/>
          </a:p>
          <a:p>
            <a:pPr algn="ctr"/>
            <a:r>
              <a:rPr lang="fr-FR" sz="2200" dirty="0" smtClean="0"/>
              <a:t>Il revient aux instances compétentes (direction du SCD, conseil scientifique de l’établissement, collège doctoral, etc.) de se prononcer.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15736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fr-FR" dirty="0"/>
              <a:t>Je ne suis pas établissement de soutenance.</a:t>
            </a:r>
          </a:p>
          <a:p>
            <a:r>
              <a:rPr lang="fr-FR" dirty="0"/>
              <a:t>Je dispose d’un document estampillé « thèse » que je souhaite signaler.</a:t>
            </a:r>
          </a:p>
          <a:p>
            <a:r>
              <a:rPr lang="fr-FR" dirty="0"/>
              <a:t>Je ne sais pas d’où provient le document.</a:t>
            </a:r>
          </a:p>
          <a:p>
            <a:r>
              <a:rPr lang="fr-FR" dirty="0"/>
              <a:t>Je me reporte au tableau « </a:t>
            </a:r>
            <a:r>
              <a:rPr lang="fr-FR" dirty="0" err="1">
                <a:hlinkClick r:id="rId2"/>
              </a:rPr>
              <a:t>These</a:t>
            </a:r>
            <a:r>
              <a:rPr lang="fr-FR" dirty="0">
                <a:hlinkClick r:id="rId2"/>
              </a:rPr>
              <a:t> or not </a:t>
            </a:r>
            <a:r>
              <a:rPr lang="fr-FR" dirty="0" err="1">
                <a:hlinkClick r:id="rId2"/>
              </a:rPr>
              <a:t>these</a:t>
            </a:r>
            <a:r>
              <a:rPr lang="fr-FR" dirty="0">
                <a:hlinkClick r:id="rId2"/>
              </a:rPr>
              <a:t>?</a:t>
            </a:r>
            <a:r>
              <a:rPr lang="fr-FR" dirty="0"/>
              <a:t> » </a:t>
            </a:r>
          </a:p>
          <a:p>
            <a:pPr lvl="1"/>
            <a:r>
              <a:rPr lang="fr-FR" dirty="0"/>
              <a:t>rubrique « Je ne suis pas l’établissement de soutenance et je ne connais pas la provenance du document », p.7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Je ne suis pas établissement de soutenance (1)</a:t>
            </a:r>
          </a:p>
        </p:txBody>
      </p:sp>
    </p:spTree>
    <p:extLst>
      <p:ext uri="{BB962C8B-B14F-4D97-AF65-F5344CB8AC3E}">
        <p14:creationId xmlns:p14="http://schemas.microsoft.com/office/powerpoint/2010/main" val="23961511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La notice de la thèse originelle est-elle présente dans le Sudoc ?</a:t>
            </a:r>
          </a:p>
          <a:p>
            <a:pPr lvl="1"/>
            <a:r>
              <a:rPr lang="fr-FR" dirty="0"/>
              <a:t>Non : je ne considère pas ce document comme une thèse tant que l’établissement de soutenance n’a pas signalé la version originelle =&gt; je peux prendre contact avec l’établissement</a:t>
            </a:r>
          </a:p>
          <a:p>
            <a:pPr lvl="1"/>
            <a:r>
              <a:rPr lang="fr-FR" dirty="0"/>
              <a:t>Oui : le contenu de mon document est-il identique à la thèse originelle (je dois en être sûr) ?</a:t>
            </a:r>
          </a:p>
          <a:p>
            <a:pPr lvl="2"/>
            <a:r>
              <a:rPr lang="fr-FR" dirty="0"/>
              <a:t>Non / Je ne sais pas =&gt; je considère le document comme une autre édition de la thèse</a:t>
            </a:r>
          </a:p>
          <a:p>
            <a:pPr lvl="2"/>
            <a:r>
              <a:rPr lang="fr-FR" dirty="0"/>
              <a:t>Oui =&gt; je signale le document comme une reproduction conforme.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Je ne suis pas établissement de soutenance </a:t>
            </a:r>
            <a:r>
              <a:rPr lang="fr-FR" dirty="0" smtClean="0"/>
              <a:t>(2)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2299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fr-FR" dirty="0"/>
              <a:t>Je ne suis pas établissement de soutenance.</a:t>
            </a:r>
          </a:p>
          <a:p>
            <a:r>
              <a:rPr lang="fr-FR" dirty="0"/>
              <a:t>Je dispose d’un document estampillé « thèse » que je souhaite signaler.</a:t>
            </a:r>
          </a:p>
          <a:p>
            <a:r>
              <a:rPr lang="fr-FR" dirty="0"/>
              <a:t>Je sais d’où provient le document : don d’un membre du jury</a:t>
            </a:r>
          </a:p>
          <a:p>
            <a:r>
              <a:rPr lang="fr-FR" dirty="0"/>
              <a:t>Je me reporte au tableau « </a:t>
            </a:r>
            <a:r>
              <a:rPr lang="fr-FR" dirty="0" err="1">
                <a:hlinkClick r:id="rId2"/>
              </a:rPr>
              <a:t>These</a:t>
            </a:r>
            <a:r>
              <a:rPr lang="fr-FR" dirty="0">
                <a:hlinkClick r:id="rId2"/>
              </a:rPr>
              <a:t> or not </a:t>
            </a:r>
            <a:r>
              <a:rPr lang="fr-FR" dirty="0" err="1">
                <a:hlinkClick r:id="rId2"/>
              </a:rPr>
              <a:t>these</a:t>
            </a:r>
            <a:r>
              <a:rPr lang="fr-FR" dirty="0">
                <a:hlinkClick r:id="rId2"/>
              </a:rPr>
              <a:t>?</a:t>
            </a:r>
            <a:r>
              <a:rPr lang="fr-FR" dirty="0"/>
              <a:t> » </a:t>
            </a:r>
          </a:p>
          <a:p>
            <a:pPr lvl="1"/>
            <a:r>
              <a:rPr lang="fr-FR" dirty="0"/>
              <a:t>rubrique « Je ne suis pas l’établissement de soutenance et je connais la provenance du document », p.5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Je ne suis pas établissement de soutenance (1 bis)</a:t>
            </a:r>
          </a:p>
        </p:txBody>
      </p:sp>
    </p:spTree>
    <p:extLst>
      <p:ext uri="{BB962C8B-B14F-4D97-AF65-F5344CB8AC3E}">
        <p14:creationId xmlns:p14="http://schemas.microsoft.com/office/powerpoint/2010/main" val="40717297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21088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Comment ai-je acquis le document ?</a:t>
            </a:r>
          </a:p>
          <a:p>
            <a:pPr lvl="1"/>
            <a:r>
              <a:rPr lang="fr-FR" dirty="0"/>
              <a:t>Don d’un membre du jury =&gt; mon exemplaire est un exemplaire « avant soutenance </a:t>
            </a:r>
            <a:r>
              <a:rPr lang="fr-FR" dirty="0" smtClean="0"/>
              <a:t>», sans corrections</a:t>
            </a:r>
            <a:endParaRPr lang="fr-FR" dirty="0"/>
          </a:p>
          <a:p>
            <a:r>
              <a:rPr lang="fr-FR" dirty="0"/>
              <a:t>Le jury </a:t>
            </a:r>
            <a:r>
              <a:rPr lang="fr-FR" dirty="0" err="1"/>
              <a:t>a-t-il</a:t>
            </a:r>
            <a:r>
              <a:rPr lang="fr-FR" dirty="0"/>
              <a:t> demandé des corrections ? </a:t>
            </a:r>
          </a:p>
          <a:p>
            <a:pPr lvl="1"/>
            <a:r>
              <a:rPr lang="fr-FR" dirty="0"/>
              <a:t>3 cas de figure possibles: pas de corrections demandées / corrections demandées / je ne sais pas si des corrections ont été demandées</a:t>
            </a:r>
          </a:p>
          <a:p>
            <a:pPr lvl="1"/>
            <a:r>
              <a:rPr lang="fr-FR" dirty="0"/>
              <a:t>Dans mon exemple, je ne sais pas si des corrections ont été demandées.</a:t>
            </a:r>
          </a:p>
          <a:p>
            <a:r>
              <a:rPr lang="fr-FR" dirty="0"/>
              <a:t>La notice de la thèse originelle est-elle présente dans le Sudoc ?</a:t>
            </a:r>
          </a:p>
          <a:p>
            <a:pPr lvl="1"/>
            <a:r>
              <a:rPr lang="fr-FR" dirty="0"/>
              <a:t>Non : je ne considère pas ce document comme une thèse tant que l’établissement de soutenance n’a pas signalé la version originelle </a:t>
            </a:r>
          </a:p>
          <a:p>
            <a:pPr lvl="2"/>
            <a:r>
              <a:rPr lang="fr-FR" dirty="0"/>
              <a:t>je peux prendre contact avec l’établissement</a:t>
            </a:r>
          </a:p>
          <a:p>
            <a:pPr lvl="1"/>
            <a:r>
              <a:rPr lang="fr-FR" dirty="0"/>
              <a:t>Oui : comme je ne sais pas si des corrections ont été demandées et si le contenu du document est identique à la thèse originelle, </a:t>
            </a:r>
          </a:p>
          <a:p>
            <a:pPr lvl="2"/>
            <a:r>
              <a:rPr lang="fr-FR" dirty="0"/>
              <a:t>je signale le document comme une autre édition de la thèse.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Je ne suis pas établissement de soutenance (2 bis)</a:t>
            </a:r>
          </a:p>
        </p:txBody>
      </p:sp>
    </p:spTree>
    <p:extLst>
      <p:ext uri="{BB962C8B-B14F-4D97-AF65-F5344CB8AC3E}">
        <p14:creationId xmlns:p14="http://schemas.microsoft.com/office/powerpoint/2010/main" val="559887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PARTIE 1 : Présentation du corpus de documents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017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Conclusion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1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qui change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La </a:t>
            </a:r>
            <a:r>
              <a:rPr lang="fr-FR" b="1" dirty="0"/>
              <a:t>façon d’appréhender les documents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J’interroge, je doute, je raisonne.</a:t>
            </a:r>
          </a:p>
          <a:p>
            <a:pPr lvl="1"/>
            <a:r>
              <a:rPr lang="fr-FR" dirty="0"/>
              <a:t>Je n’applique </a:t>
            </a:r>
            <a:r>
              <a:rPr lang="fr-FR"/>
              <a:t>plus à la lettre , </a:t>
            </a:r>
            <a:r>
              <a:rPr lang="fr-FR" dirty="0"/>
              <a:t>je </a:t>
            </a:r>
            <a:r>
              <a:rPr lang="fr-FR"/>
              <a:t>comprends l’esprit.</a:t>
            </a:r>
            <a:endParaRPr lang="fr-FR" dirty="0"/>
          </a:p>
          <a:p>
            <a:r>
              <a:rPr lang="fr-FR" dirty="0"/>
              <a:t>La </a:t>
            </a:r>
            <a:r>
              <a:rPr lang="fr-FR" b="1" dirty="0"/>
              <a:t>fin des cas particuliers et des exceptions multiples</a:t>
            </a:r>
            <a:r>
              <a:rPr lang="fr-FR" dirty="0"/>
              <a:t>.</a:t>
            </a:r>
          </a:p>
          <a:p>
            <a:pPr lvl="1"/>
            <a:r>
              <a:rPr lang="fr-FR"/>
              <a:t>Il y a 4 </a:t>
            </a:r>
            <a:r>
              <a:rPr lang="fr-FR" dirty="0"/>
              <a:t>grands cas </a:t>
            </a:r>
            <a:r>
              <a:rPr lang="fr-FR"/>
              <a:t>de figure, </a:t>
            </a:r>
            <a:endParaRPr lang="fr-FR" dirty="0"/>
          </a:p>
          <a:p>
            <a:pPr lvl="1"/>
            <a:r>
              <a:rPr lang="fr-FR" dirty="0"/>
              <a:t>J’identifie le cas dont relève mon document = je sais comment le signaler. </a:t>
            </a:r>
          </a:p>
          <a:p>
            <a:pPr lvl="1"/>
            <a:r>
              <a:rPr lang="fr-FR" dirty="0"/>
              <a:t>Je pars du général pour aller au particulier, et pas l’inverse =&gt; je ne fais plus de mon cas particulier une règle.</a:t>
            </a:r>
          </a:p>
        </p:txBody>
      </p:sp>
    </p:spTree>
    <p:extLst>
      <p:ext uri="{BB962C8B-B14F-4D97-AF65-F5344CB8AC3E}">
        <p14:creationId xmlns:p14="http://schemas.microsoft.com/office/powerpoint/2010/main" val="15215614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qui ne change pas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fr-FR" dirty="0" smtClean="0"/>
              <a:t>Les </a:t>
            </a:r>
            <a:r>
              <a:rPr lang="fr-FR" b="1" dirty="0" smtClean="0"/>
              <a:t>règles de catalogage </a:t>
            </a:r>
            <a:r>
              <a:rPr lang="fr-FR" dirty="0" smtClean="0"/>
              <a:t>(ou très peu)</a:t>
            </a:r>
          </a:p>
          <a:p>
            <a:endParaRPr lang="fr-FR" dirty="0" smtClean="0"/>
          </a:p>
          <a:p>
            <a:r>
              <a:rPr lang="fr-FR" dirty="0" smtClean="0"/>
              <a:t>Le </a:t>
            </a:r>
            <a:r>
              <a:rPr lang="fr-FR" b="1" dirty="0" smtClean="0"/>
              <a:t>rôle de l’établissement de soutenance</a:t>
            </a:r>
            <a:r>
              <a:rPr lang="fr-FR" dirty="0" smtClean="0"/>
              <a:t>. </a:t>
            </a:r>
          </a:p>
          <a:p>
            <a:pPr lvl="1"/>
            <a:r>
              <a:rPr lang="fr-FR" dirty="0"/>
              <a:t>L</a:t>
            </a:r>
            <a:r>
              <a:rPr lang="fr-FR" dirty="0" smtClean="0"/>
              <a:t>’autorité scientifique de l’établissement de soutenance est réaffirmée.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96445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bref, on se rassure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Les </a:t>
            </a:r>
            <a:r>
              <a:rPr lang="fr-FR" dirty="0"/>
              <a:t>changements sont peu </a:t>
            </a:r>
            <a:r>
              <a:rPr lang="fr-FR" dirty="0" smtClean="0"/>
              <a:t>nombreux. </a:t>
            </a:r>
          </a:p>
          <a:p>
            <a:r>
              <a:rPr lang="fr-FR" dirty="0" smtClean="0"/>
              <a:t>La </a:t>
            </a:r>
            <a:r>
              <a:rPr lang="fr-FR" dirty="0"/>
              <a:t>refonte des consignes visait avant tout à clarifier les choses et à supprimer toutes les exceptions.</a:t>
            </a:r>
          </a:p>
          <a:p>
            <a:r>
              <a:rPr lang="fr-FR" dirty="0" smtClean="0"/>
              <a:t>Ayez </a:t>
            </a:r>
            <a:r>
              <a:rPr lang="fr-FR" dirty="0"/>
              <a:t>confiance en vous et en vos </a:t>
            </a:r>
            <a:r>
              <a:rPr lang="fr-FR" dirty="0" smtClean="0"/>
              <a:t>prédécesseurs.</a:t>
            </a:r>
          </a:p>
          <a:p>
            <a:endParaRPr lang="fr-FR" dirty="0"/>
          </a:p>
          <a:p>
            <a:r>
              <a:rPr lang="fr-FR" dirty="0"/>
              <a:t>Faut-il reprendre les anciennes notices biblio. ?</a:t>
            </a:r>
          </a:p>
          <a:p>
            <a:pPr lvl="1"/>
            <a:r>
              <a:rPr lang="fr-FR" dirty="0"/>
              <a:t>Non : l’ABES analysera la plus-value et la faisabilité d’une reprise des données. Si reprise il y a, elle sera effectuée par l’ABES, de manière automatisée</a:t>
            </a:r>
            <a:r>
              <a:rPr lang="fr-FR" dirty="0" smtClean="0"/>
              <a:t>. Vous en serez informés.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16154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Des questions ?</a:t>
            </a: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consignes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4496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Catalogage des thèses de doctorat « nouveau régime » soutenues à partir de 1985</a:t>
            </a:r>
          </a:p>
          <a:p>
            <a:pPr lvl="1"/>
            <a:r>
              <a:rPr lang="fr-FR" dirty="0" smtClean="0">
                <a:hlinkClick r:id="rId3"/>
              </a:rPr>
              <a:t>Fondamentaux, définition et grands principes</a:t>
            </a:r>
            <a:endParaRPr lang="fr-FR" dirty="0" smtClean="0"/>
          </a:p>
          <a:p>
            <a:pPr lvl="1"/>
            <a:r>
              <a:rPr lang="fr-FR" dirty="0">
                <a:hlinkClick r:id="rId4"/>
              </a:rPr>
              <a:t>Règles de signalement de la version originelle</a:t>
            </a:r>
            <a:endParaRPr lang="fr-FR" dirty="0"/>
          </a:p>
          <a:p>
            <a:pPr lvl="1"/>
            <a:r>
              <a:rPr lang="fr-FR" dirty="0" smtClean="0">
                <a:hlinkClick r:id="rId5"/>
              </a:rPr>
              <a:t>Règles </a:t>
            </a:r>
            <a:r>
              <a:rPr lang="fr-FR" dirty="0">
                <a:hlinkClick r:id="rId5"/>
              </a:rPr>
              <a:t>de signalement des reproductions et autres </a:t>
            </a:r>
            <a:r>
              <a:rPr lang="fr-FR" dirty="0" smtClean="0">
                <a:hlinkClick r:id="rId5"/>
              </a:rPr>
              <a:t>éditions</a:t>
            </a:r>
            <a:endParaRPr lang="fr-FR" dirty="0" smtClean="0"/>
          </a:p>
          <a:p>
            <a:pPr lvl="1"/>
            <a:r>
              <a:rPr lang="fr-FR" dirty="0" smtClean="0">
                <a:hlinkClick r:id="rId6"/>
              </a:rPr>
              <a:t>Exemples</a:t>
            </a:r>
            <a:endParaRPr lang="fr-FR" dirty="0" smtClean="0"/>
          </a:p>
          <a:p>
            <a:r>
              <a:rPr lang="fr-FR" dirty="0" smtClean="0">
                <a:hlinkClick r:id="rId7"/>
              </a:rPr>
              <a:t>Catalogage des autres types de thèses</a:t>
            </a:r>
            <a:endParaRPr lang="fr-FR" dirty="0" smtClean="0"/>
          </a:p>
          <a:p>
            <a:r>
              <a:rPr lang="fr-FR" dirty="0" smtClean="0">
                <a:hlinkClick r:id="rId8"/>
              </a:rPr>
              <a:t>Catalogage des autres types de documents universitaires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041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tableau d’aide à la décision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752" y="1916832"/>
            <a:ext cx="8229600" cy="4248472"/>
          </a:xfrm>
        </p:spPr>
        <p:txBody>
          <a:bodyPr>
            <a:normAutofit/>
          </a:bodyPr>
          <a:lstStyle/>
          <a:p>
            <a:r>
              <a:rPr lang="fr-FR" dirty="0"/>
              <a:t>T</a:t>
            </a:r>
            <a:r>
              <a:rPr lang="fr-FR" dirty="0" smtClean="0"/>
              <a:t>ableau </a:t>
            </a:r>
            <a:r>
              <a:rPr lang="fr-FR" dirty="0" smtClean="0">
                <a:hlinkClick r:id="rId3"/>
              </a:rPr>
              <a:t>« </a:t>
            </a:r>
            <a:r>
              <a:rPr lang="fr-FR" dirty="0" err="1" smtClean="0">
                <a:hlinkClick r:id="rId3"/>
              </a:rPr>
              <a:t>These</a:t>
            </a:r>
            <a:r>
              <a:rPr lang="fr-FR" dirty="0" smtClean="0">
                <a:hlinkClick r:id="rId3"/>
              </a:rPr>
              <a:t> or not </a:t>
            </a:r>
            <a:r>
              <a:rPr lang="fr-FR" dirty="0" err="1" smtClean="0">
                <a:hlinkClick r:id="rId3"/>
              </a:rPr>
              <a:t>these</a:t>
            </a:r>
            <a:r>
              <a:rPr lang="fr-FR" dirty="0" smtClean="0">
                <a:hlinkClick r:id="rId3"/>
              </a:rPr>
              <a:t> ? Comment déterminer la nature du document que je dois cataloguer ? »</a:t>
            </a:r>
            <a:r>
              <a:rPr lang="fr-FR" dirty="0" smtClean="0"/>
              <a:t> </a:t>
            </a:r>
          </a:p>
          <a:p>
            <a:pPr lvl="1"/>
            <a:r>
              <a:rPr lang="fr-FR" b="1" u="sng" dirty="0" smtClean="0"/>
              <a:t>maïeutique des thèses</a:t>
            </a:r>
          </a:p>
          <a:p>
            <a:pPr lvl="1"/>
            <a:r>
              <a:rPr lang="fr-FR" dirty="0" smtClean="0"/>
              <a:t>Suite </a:t>
            </a:r>
            <a:r>
              <a:rPr lang="fr-FR" dirty="0"/>
              <a:t>de questions qu’il faut se poser pour déterminer à quel type de document on a affaire </a:t>
            </a:r>
            <a:endParaRPr lang="fr-FR" b="1" u="sng" dirty="0" smtClean="0"/>
          </a:p>
          <a:p>
            <a:pPr lvl="1"/>
            <a:r>
              <a:rPr lang="fr-FR" b="1" u="sng" dirty="0" smtClean="0"/>
              <a:t>En suivant ce document, je peux résoudre tous les cas de figure possibles.</a:t>
            </a:r>
          </a:p>
        </p:txBody>
      </p:sp>
    </p:spTree>
    <p:extLst>
      <p:ext uri="{BB962C8B-B14F-4D97-AF65-F5344CB8AC3E}">
        <p14:creationId xmlns:p14="http://schemas.microsoft.com/office/powerpoint/2010/main" val="214908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tableaux récapitulatifs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 smtClean="0">
                <a:hlinkClick r:id="rId3"/>
              </a:rPr>
              <a:t>Tableau récapitulatif des zones </a:t>
            </a:r>
            <a:r>
              <a:rPr lang="fr-FR" dirty="0" err="1" smtClean="0">
                <a:hlinkClick r:id="rId3"/>
              </a:rPr>
              <a:t>Unimarc</a:t>
            </a:r>
            <a:r>
              <a:rPr lang="fr-FR" dirty="0" smtClean="0">
                <a:hlinkClick r:id="rId3"/>
              </a:rPr>
              <a:t> à saisir – détail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>
                <a:hlinkClick r:id="rId4"/>
              </a:rPr>
              <a:t>Tableau récapitulatif des zones </a:t>
            </a:r>
            <a:r>
              <a:rPr lang="fr-FR" dirty="0" err="1" smtClean="0">
                <a:hlinkClick r:id="rId4"/>
              </a:rPr>
              <a:t>Unimarc</a:t>
            </a:r>
            <a:r>
              <a:rPr lang="fr-FR" dirty="0" smtClean="0">
                <a:hlinkClick r:id="rId4"/>
              </a:rPr>
              <a:t> à saisir – synthèse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6539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5262" y="18864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Les tableaux récapitulatifs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30019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Les tableaux récapitulatifs sont des pense-bêtes.</a:t>
            </a:r>
          </a:p>
          <a:p>
            <a:r>
              <a:rPr lang="fr-FR" dirty="0" smtClean="0"/>
              <a:t>Ils n’ont pas vocation à mentionner tous les cas et </a:t>
            </a:r>
            <a:r>
              <a:rPr lang="fr-FR" dirty="0" err="1" smtClean="0"/>
              <a:t>sous-cas</a:t>
            </a:r>
            <a:r>
              <a:rPr lang="fr-FR" dirty="0" smtClean="0"/>
              <a:t> de figure possibles et imaginables.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Ils ne doivent pas être appris par cœur et appliqués bêtement.</a:t>
            </a:r>
          </a:p>
          <a:p>
            <a:r>
              <a:rPr lang="fr-FR" dirty="0" smtClean="0"/>
              <a:t>Ils sont là pour vous aider en cas de doute.</a:t>
            </a:r>
          </a:p>
          <a:p>
            <a:r>
              <a:rPr lang="fr-FR" dirty="0" smtClean="0"/>
              <a:t>Avant de me précipiter sur les tableaux récapitulatifs, </a:t>
            </a:r>
            <a:r>
              <a:rPr lang="fr-FR" b="1" u="sng" dirty="0" smtClean="0"/>
              <a:t>je suis le raisonnement qui doit me permettre de déterminer la nature du document que je catalogue</a:t>
            </a:r>
            <a:r>
              <a:rPr lang="fr-FR" u="sng" dirty="0" smtClean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83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PARtIE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 2 : Définitions des 4 grands cas de figure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 grands cas de figure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Thèse originelle</a:t>
            </a:r>
          </a:p>
          <a:p>
            <a:r>
              <a:rPr lang="fr-FR" dirty="0" smtClean="0"/>
              <a:t>Reproduction conforme à la thèse originelle</a:t>
            </a:r>
          </a:p>
          <a:p>
            <a:r>
              <a:rPr lang="fr-FR" dirty="0" smtClean="0"/>
              <a:t>Autre édition ou version de la thèse</a:t>
            </a:r>
          </a:p>
          <a:p>
            <a:r>
              <a:rPr lang="fr-FR" dirty="0" smtClean="0"/>
              <a:t>Autre document universitaire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Voir le document </a:t>
            </a:r>
            <a:r>
              <a:rPr lang="fr-FR" dirty="0">
                <a:hlinkClick r:id="rId3"/>
              </a:rPr>
              <a:t>Fondamentaux, définition et grands principes</a:t>
            </a:r>
            <a:r>
              <a:rPr lang="fr-FR" dirty="0"/>
              <a:t> 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123728" y="3140968"/>
            <a:ext cx="5184576" cy="22322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fr-FR" sz="2800" dirty="0" smtClean="0"/>
              <a:t>Je détermine à quel cas de figure j’ai affaire.</a:t>
            </a:r>
          </a:p>
          <a:p>
            <a:pPr marL="342900" indent="-342900" algn="ctr">
              <a:buAutoNum type="arabicPeriod"/>
            </a:pPr>
            <a:r>
              <a:rPr lang="fr-FR" sz="2800" dirty="0" smtClean="0"/>
              <a:t>Je signale le document en conséquent.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7265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Document de travail</Etat_x0020_du_x0020_document>
    <Nom_x0020_de_x0020_la_x0020_formation xmlns="9cb235b8-7541-4a6e-b886-1bf4192805bd">A renseigner</Nom_x0020_de_x0020_la_x0020_formation>
    <TRI xmlns="9cb235b8-7541-4a6e-b886-1bf4192805bd">MRX</TRI>
    <Tags xmlns="9cb235b8-7541-4a6e-b886-1bf4192805bd" xsi:nil="true"/>
    <Structure xmlns="9cb235b8-7541-4a6e-b886-1bf4192805bd">ABES</Structure>
    <Type_x0020_de_x0020_document_x0020_standard xmlns="9cb235b8-7541-4a6e-b886-1bf4192805bd">Diaporama Formation</Type_x0020_de_x0020_document_x0020_standard>
    <Année xmlns="9cb235b8-7541-4a6e-b886-1bf4192805bd">2019</Année>
    <N_x00b0__x0020_session xmlns="9cb235b8-7541-4a6e-b886-1bf4192805bd" xsi:nil="true"/>
    <_DCDateCreated xmlns="http://schemas.microsoft.com/sharepoint/v3/fields">2019-04-02T22:00:00+00:00</_DCDateCreate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4495013D04E6D140B0554904C0AFA86A" ma:contentTypeVersion="56" ma:contentTypeDescription="" ma:contentTypeScope="" ma:versionID="fe9b17281652bd24a23e68caaead843e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20bf486d6cafcded3d3f1befc8af732e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U"/>
          <xsd:enumeration value="ECT"/>
          <xsd:enumeration value="EHR"/>
          <xsd:enumeration value="EMS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HLE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PE"/>
          <xsd:enumeration value="SPR"/>
          <xsd:enumeration value="SRY"/>
          <xsd:enumeration value="TCN"/>
          <xsd:enumeration value="TDN"/>
          <xsd:enumeration value="TFU"/>
          <xsd:enumeration value="TMX"/>
          <xsd:enumeration value="VGO"/>
          <xsd:enumeration value="VSA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on de livraison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3DA22-16E7-418E-A1F2-1C90A5F308B5}">
  <ds:schemaRefs>
    <ds:schemaRef ds:uri="9cb235b8-7541-4a6e-b886-1bf4192805bd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$ListId:Supports3;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9730B0-0D75-463C-BE96-97044B70FB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1914</Words>
  <Application>Microsoft Office PowerPoint</Application>
  <PresentationFormat>Affichage à l'écran (4:3)</PresentationFormat>
  <Paragraphs>252</Paragraphs>
  <Slides>34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7" baseType="lpstr">
      <vt:lpstr>Arial</vt:lpstr>
      <vt:lpstr>Calibri</vt:lpstr>
      <vt:lpstr>Thème Office</vt:lpstr>
      <vt:lpstr>Présentation PowerPoint</vt:lpstr>
      <vt:lpstr>plan</vt:lpstr>
      <vt:lpstr>PARTIE 1 : Présentation du corpus de documents</vt:lpstr>
      <vt:lpstr>Les consignes</vt:lpstr>
      <vt:lpstr>Le tableau d’aide à la décision</vt:lpstr>
      <vt:lpstr>Les tableaux récapitulatifs (1)</vt:lpstr>
      <vt:lpstr>Les tableaux récapitulatifs (2)</vt:lpstr>
      <vt:lpstr>PARtIE 2 : Définitions des 4 grands cas de figure</vt:lpstr>
      <vt:lpstr>4 grands cas de figure</vt:lpstr>
      <vt:lpstr>Thèse originelle</vt:lpstr>
      <vt:lpstr>Reproduction conforme</vt:lpstr>
      <vt:lpstr>Autres éditions/versions</vt:lpstr>
      <vt:lpstr>Autres documents universitaires</vt:lpstr>
      <vt:lpstr>A quel cas de figure ai-je affaire ?</vt:lpstr>
      <vt:lpstr>Je doute donc je suis</vt:lpstr>
      <vt:lpstr>PARTIE 3 : Evolutions catalographiques</vt:lpstr>
      <vt:lpstr>Fin des cas particuliers</vt:lpstr>
      <vt:lpstr>Tirages à la demande</vt:lpstr>
      <vt:lpstr>Ce qui change et que nous avons oublié dans le GM*</vt:lpstr>
      <vt:lpstr>Ce qui ne change pas mais que nous avons oublié dans le GM*</vt:lpstr>
      <vt:lpstr>PARTIE 4: Cas pratiques</vt:lpstr>
      <vt:lpstr>Présentation PowerPoint</vt:lpstr>
      <vt:lpstr>Je suis établissement de soutenance (1)</vt:lpstr>
      <vt:lpstr>Je suis établissement de soutenance (2)</vt:lpstr>
      <vt:lpstr>Je suis établissement de soutenance (3)</vt:lpstr>
      <vt:lpstr>Je ne suis pas établissement de soutenance (1)</vt:lpstr>
      <vt:lpstr>Je ne suis pas établissement de soutenance (2)</vt:lpstr>
      <vt:lpstr>Je ne suis pas établissement de soutenance (1 bis)</vt:lpstr>
      <vt:lpstr>Je ne suis pas établissement de soutenance (2 bis)</vt:lpstr>
      <vt:lpstr>Conclusion</vt:lpstr>
      <vt:lpstr>Ce qui change</vt:lpstr>
      <vt:lpstr>Ce qui ne change pas</vt:lpstr>
      <vt:lpstr>En bref, on se rassure</vt:lpstr>
      <vt:lpstr>Des questions ?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Nouvelles consignes de catalogage des thèses</dc:title>
  <dc:creator>Olivier Kosinski</dc:creator>
  <cp:keywords>catalogage, thèses</cp:keywords>
  <dc:description/>
  <cp:lastModifiedBy>Raphaelle Poveda</cp:lastModifiedBy>
  <cp:revision>90</cp:revision>
  <dcterms:created xsi:type="dcterms:W3CDTF">2014-12-08T14:08:59Z</dcterms:created>
  <dcterms:modified xsi:type="dcterms:W3CDTF">2019-04-15T10:26:26Z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0x010100505AF35FDCA54D2FA379F261E520FD37003BA607584A07684089D0538041E4120804070802004495013D04E6D140B0554904C0AFA86A</vt:lpwstr>
  </property>
</Properties>
</file>