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9" r:id="rId5"/>
    <p:sldId id="291" r:id="rId6"/>
    <p:sldId id="270" r:id="rId7"/>
    <p:sldId id="274" r:id="rId8"/>
    <p:sldId id="278" r:id="rId9"/>
    <p:sldId id="277" r:id="rId10"/>
    <p:sldId id="279" r:id="rId11"/>
    <p:sldId id="28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7D08C-8BDE-CAC9-8FE5-A36F6BA6B07F}" v="6" dt="2024-01-09T15:07:40.985"/>
    <p1510:client id="{E6BC6D7C-C162-4EED-B1A7-1C5642431497}" v="23" dt="2024-01-09T15:14:10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944" autoAdjust="0"/>
  </p:normalViewPr>
  <p:slideViewPr>
    <p:cSldViewPr snapToGrid="0" showGuides="1">
      <p:cViewPr varScale="1">
        <p:scale>
          <a:sx n="78" d="100"/>
          <a:sy n="78" d="100"/>
        </p:scale>
        <p:origin x="181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Lempereur" userId="S::lempereur@abes.fr::3efd2751-ea63-4303-a475-d6d6eaff9da9" providerId="AD" clId="Web-{BD37D08C-8BDE-CAC9-8FE5-A36F6BA6B07F}"/>
    <pc:docChg chg="modSld">
      <pc:chgData name="Julie Lempereur" userId="S::lempereur@abes.fr::3efd2751-ea63-4303-a475-d6d6eaff9da9" providerId="AD" clId="Web-{BD37D08C-8BDE-CAC9-8FE5-A36F6BA6B07F}" dt="2024-01-09T15:07:40.985" v="5" actId="1076"/>
      <pc:docMkLst>
        <pc:docMk/>
      </pc:docMkLst>
      <pc:sldChg chg="addSp delSp modSp">
        <pc:chgData name="Julie Lempereur" userId="S::lempereur@abes.fr::3efd2751-ea63-4303-a475-d6d6eaff9da9" providerId="AD" clId="Web-{BD37D08C-8BDE-CAC9-8FE5-A36F6BA6B07F}" dt="2024-01-09T15:07:40.985" v="5" actId="1076"/>
        <pc:sldMkLst>
          <pc:docMk/>
          <pc:sldMk cId="3946881742" sldId="291"/>
        </pc:sldMkLst>
        <pc:spChg chg="del">
          <ac:chgData name="Julie Lempereur" userId="S::lempereur@abes.fr::3efd2751-ea63-4303-a475-d6d6eaff9da9" providerId="AD" clId="Web-{BD37D08C-8BDE-CAC9-8FE5-A36F6BA6B07F}" dt="2024-01-09T15:07:02.953" v="1"/>
          <ac:spMkLst>
            <pc:docMk/>
            <pc:sldMk cId="3946881742" sldId="291"/>
            <ac:spMk id="61" creationId="{00000000-0000-0000-0000-000000000000}"/>
          </ac:spMkLst>
        </pc:spChg>
        <pc:spChg chg="del topLvl">
          <ac:chgData name="Julie Lempereur" userId="S::lempereur@abes.fr::3efd2751-ea63-4303-a475-d6d6eaff9da9" providerId="AD" clId="Web-{BD37D08C-8BDE-CAC9-8FE5-A36F6BA6B07F}" dt="2024-01-09T15:07:34.422" v="4"/>
          <ac:spMkLst>
            <pc:docMk/>
            <pc:sldMk cId="3946881742" sldId="291"/>
            <ac:spMk id="68" creationId="{00000000-0000-0000-0000-000000000000}"/>
          </ac:spMkLst>
        </pc:spChg>
        <pc:spChg chg="topLvl">
          <ac:chgData name="Julie Lempereur" userId="S::lempereur@abes.fr::3efd2751-ea63-4303-a475-d6d6eaff9da9" providerId="AD" clId="Web-{BD37D08C-8BDE-CAC9-8FE5-A36F6BA6B07F}" dt="2024-01-09T15:07:34.422" v="4"/>
          <ac:spMkLst>
            <pc:docMk/>
            <pc:sldMk cId="3946881742" sldId="291"/>
            <ac:spMk id="70" creationId="{00000000-0000-0000-0000-000000000000}"/>
          </ac:spMkLst>
        </pc:spChg>
        <pc:grpChg chg="del">
          <ac:chgData name="Julie Lempereur" userId="S::lempereur@abes.fr::3efd2751-ea63-4303-a475-d6d6eaff9da9" providerId="AD" clId="Web-{BD37D08C-8BDE-CAC9-8FE5-A36F6BA6B07F}" dt="2024-01-09T15:07:34.422" v="4"/>
          <ac:grpSpMkLst>
            <pc:docMk/>
            <pc:sldMk cId="3946881742" sldId="291"/>
            <ac:grpSpMk id="21" creationId="{00000000-0000-0000-0000-000000000000}"/>
          </ac:grpSpMkLst>
        </pc:grpChg>
        <pc:picChg chg="add mod">
          <ac:chgData name="Julie Lempereur" userId="S::lempereur@abes.fr::3efd2751-ea63-4303-a475-d6d6eaff9da9" providerId="AD" clId="Web-{BD37D08C-8BDE-CAC9-8FE5-A36F6BA6B07F}" dt="2024-01-09T15:07:08.172" v="2" actId="1076"/>
          <ac:picMkLst>
            <pc:docMk/>
            <pc:sldMk cId="3946881742" sldId="291"/>
            <ac:picMk id="12" creationId="{1C8CFD88-CE2C-DA81-E3B2-2156C7841198}"/>
          </ac:picMkLst>
        </pc:picChg>
        <pc:picChg chg="add mod">
          <ac:chgData name="Julie Lempereur" userId="S::lempereur@abes.fr::3efd2751-ea63-4303-a475-d6d6eaff9da9" providerId="AD" clId="Web-{BD37D08C-8BDE-CAC9-8FE5-A36F6BA6B07F}" dt="2024-01-09T15:07:40.985" v="5" actId="1076"/>
          <ac:picMkLst>
            <pc:docMk/>
            <pc:sldMk cId="3946881742" sldId="291"/>
            <ac:picMk id="16" creationId="{507F8990-C0C9-4792-7DA6-C11C3447DFF2}"/>
          </ac:picMkLst>
        </pc:picChg>
      </pc:sldChg>
    </pc:docChg>
  </pc:docChgLst>
  <pc:docChgLst>
    <pc:chgData name="Julie Lempereur" userId="S::lempereur@abes.fr::3efd2751-ea63-4303-a475-d6d6eaff9da9" providerId="AD" clId="Web-{E6BC6D7C-C162-4EED-B1A7-1C5642431497}"/>
    <pc:docChg chg="modSld">
      <pc:chgData name="Julie Lempereur" userId="S::lempereur@abes.fr::3efd2751-ea63-4303-a475-d6d6eaff9da9" providerId="AD" clId="Web-{E6BC6D7C-C162-4EED-B1A7-1C5642431497}" dt="2024-01-09T15:14:07.712" v="18"/>
      <pc:docMkLst>
        <pc:docMk/>
      </pc:docMkLst>
      <pc:sldChg chg="addSp delSp modSp delAnim">
        <pc:chgData name="Julie Lempereur" userId="S::lempereur@abes.fr::3efd2751-ea63-4303-a475-d6d6eaff9da9" providerId="AD" clId="Web-{E6BC6D7C-C162-4EED-B1A7-1C5642431497}" dt="2024-01-09T15:10:35.740" v="3" actId="1076"/>
        <pc:sldMkLst>
          <pc:docMk/>
          <pc:sldMk cId="67382992" sldId="270"/>
        </pc:sldMkLst>
        <pc:spChg chg="del topLvl">
          <ac:chgData name="Julie Lempereur" userId="S::lempereur@abes.fr::3efd2751-ea63-4303-a475-d6d6eaff9da9" providerId="AD" clId="Web-{E6BC6D7C-C162-4EED-B1A7-1C5642431497}" dt="2024-01-09T15:10:28.662" v="2"/>
          <ac:spMkLst>
            <pc:docMk/>
            <pc:sldMk cId="67382992" sldId="270"/>
            <ac:spMk id="29" creationId="{00000000-0000-0000-0000-000000000000}"/>
          </ac:spMkLst>
        </pc:spChg>
        <pc:grpChg chg="del">
          <ac:chgData name="Julie Lempereur" userId="S::lempereur@abes.fr::3efd2751-ea63-4303-a475-d6d6eaff9da9" providerId="AD" clId="Web-{E6BC6D7C-C162-4EED-B1A7-1C5642431497}" dt="2024-01-09T15:10:28.662" v="2"/>
          <ac:grpSpMkLst>
            <pc:docMk/>
            <pc:sldMk cId="67382992" sldId="270"/>
            <ac:grpSpMk id="27" creationId="{00000000-0000-0000-0000-000000000000}"/>
          </ac:grpSpMkLst>
        </pc:grpChg>
        <pc:picChg chg="add mod">
          <ac:chgData name="Julie Lempereur" userId="S::lempereur@abes.fr::3efd2751-ea63-4303-a475-d6d6eaff9da9" providerId="AD" clId="Web-{E6BC6D7C-C162-4EED-B1A7-1C5642431497}" dt="2024-01-09T15:10:35.740" v="3" actId="1076"/>
          <ac:picMkLst>
            <pc:docMk/>
            <pc:sldMk cId="67382992" sldId="270"/>
            <ac:picMk id="4" creationId="{4F405A21-D010-B8E8-520F-6D109516AA11}"/>
          </ac:picMkLst>
        </pc:picChg>
        <pc:picChg chg="topLvl">
          <ac:chgData name="Julie Lempereur" userId="S::lempereur@abes.fr::3efd2751-ea63-4303-a475-d6d6eaff9da9" providerId="AD" clId="Web-{E6BC6D7C-C162-4EED-B1A7-1C5642431497}" dt="2024-01-09T15:10:28.662" v="2"/>
          <ac:picMkLst>
            <pc:docMk/>
            <pc:sldMk cId="67382992" sldId="270"/>
            <ac:picMk id="28" creationId="{00000000-0000-0000-0000-000000000000}"/>
          </ac:picMkLst>
        </pc:picChg>
      </pc:sldChg>
      <pc:sldChg chg="modSp">
        <pc:chgData name="Julie Lempereur" userId="S::lempereur@abes.fr::3efd2751-ea63-4303-a475-d6d6eaff9da9" providerId="AD" clId="Web-{E6BC6D7C-C162-4EED-B1A7-1C5642431497}" dt="2024-01-09T15:14:07.712" v="18"/>
        <pc:sldMkLst>
          <pc:docMk/>
          <pc:sldMk cId="2582773170" sldId="278"/>
        </pc:sldMkLst>
        <pc:graphicFrameChg chg="mod modGraphic">
          <ac:chgData name="Julie Lempereur" userId="S::lempereur@abes.fr::3efd2751-ea63-4303-a475-d6d6eaff9da9" providerId="AD" clId="Web-{E6BC6D7C-C162-4EED-B1A7-1C5642431497}" dt="2024-01-09T15:14:07.712" v="18"/>
          <ac:graphicFrameMkLst>
            <pc:docMk/>
            <pc:sldMk cId="2582773170" sldId="278"/>
            <ac:graphicFrameMk id="16" creationId="{00000000-0000-0000-0000-000000000000}"/>
          </ac:graphicFrameMkLst>
        </pc:graphicFrameChg>
      </pc:sldChg>
      <pc:sldChg chg="addSp delSp modSp">
        <pc:chgData name="Julie Lempereur" userId="S::lempereur@abes.fr::3efd2751-ea63-4303-a475-d6d6eaff9da9" providerId="AD" clId="Web-{E6BC6D7C-C162-4EED-B1A7-1C5642431497}" dt="2024-01-09T15:12:02.976" v="14" actId="1076"/>
        <pc:sldMkLst>
          <pc:docMk/>
          <pc:sldMk cId="3946881742" sldId="291"/>
        </pc:sldMkLst>
        <pc:picChg chg="del">
          <ac:chgData name="Julie Lempereur" userId="S::lempereur@abes.fr::3efd2751-ea63-4303-a475-d6d6eaff9da9" providerId="AD" clId="Web-{E6BC6D7C-C162-4EED-B1A7-1C5642431497}" dt="2024-01-09T15:11:11.585" v="6"/>
          <ac:picMkLst>
            <pc:docMk/>
            <pc:sldMk cId="3946881742" sldId="291"/>
            <ac:picMk id="15" creationId="{00000000-0000-0000-0000-000000000000}"/>
          </ac:picMkLst>
        </pc:picChg>
        <pc:picChg chg="add mod">
          <ac:chgData name="Julie Lempereur" userId="S::lempereur@abes.fr::3efd2751-ea63-4303-a475-d6d6eaff9da9" providerId="AD" clId="Web-{E6BC6D7C-C162-4EED-B1A7-1C5642431497}" dt="2024-01-09T15:11:31.929" v="11" actId="1076"/>
          <ac:picMkLst>
            <pc:docMk/>
            <pc:sldMk cId="3946881742" sldId="291"/>
            <ac:picMk id="21" creationId="{D77E6F4F-7FC0-4CFF-0753-DA7084C8D02A}"/>
          </ac:picMkLst>
        </pc:picChg>
        <pc:picChg chg="add mod">
          <ac:chgData name="Julie Lempereur" userId="S::lempereur@abes.fr::3efd2751-ea63-4303-a475-d6d6eaff9da9" providerId="AD" clId="Web-{E6BC6D7C-C162-4EED-B1A7-1C5642431497}" dt="2024-01-09T15:12:02.976" v="14" actId="1076"/>
          <ac:picMkLst>
            <pc:docMk/>
            <pc:sldMk cId="3946881742" sldId="291"/>
            <ac:picMk id="24" creationId="{5E83C62F-1B58-FEA3-335D-1EAE766CFF57}"/>
          </ac:picMkLst>
        </pc:picChg>
        <pc:picChg chg="del">
          <ac:chgData name="Julie Lempereur" userId="S::lempereur@abes.fr::3efd2751-ea63-4303-a475-d6d6eaff9da9" providerId="AD" clId="Web-{E6BC6D7C-C162-4EED-B1A7-1C5642431497}" dt="2024-01-09T15:11:52.882" v="13"/>
          <ac:picMkLst>
            <pc:docMk/>
            <pc:sldMk cId="3946881742" sldId="291"/>
            <ac:picMk id="79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89649173981271"/>
          <c:y val="0.11554011735396073"/>
          <c:w val="0.38220701652037464"/>
          <c:h val="0.57331068777358685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CIEPS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E5-4D9A-9576-231002FB61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E5-4D9A-9576-231002FB61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E5-4D9A-9576-231002FB61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1E5-4D9A-9576-231002FB61E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Nouvelles notices (imprimées)</c:v>
                </c:pt>
                <c:pt idx="1">
                  <c:v>Nouvelles notices (électroniques)</c:v>
                </c:pt>
                <c:pt idx="2">
                  <c:v>Candidats doublons traités</c:v>
                </c:pt>
                <c:pt idx="3">
                  <c:v>Notices mises à jour (fusions)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18247</c:v>
                </c:pt>
                <c:pt idx="1">
                  <c:v>19786</c:v>
                </c:pt>
                <c:pt idx="2">
                  <c:v>6543</c:v>
                </c:pt>
                <c:pt idx="3">
                  <c:v>165034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E5-4D9A-9576-231002FB61E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29076967995683"/>
          <c:y val="7.2706746212808634E-2"/>
          <c:w val="0.61334826906452578"/>
          <c:h val="0.92002257916591046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ISSN France (BnF)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B3-47B0-9AAC-25AAF2BC7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B3-47B0-9AAC-25AAF2BC7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B3-47B0-9AAC-25AAF2BC7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B3-47B0-9AAC-25AAF2BC76A2}"/>
              </c:ext>
            </c:extLst>
          </c:dPt>
          <c:dLbls>
            <c:dLbl>
              <c:idx val="1"/>
              <c:layout>
                <c:manualLayout>
                  <c:x val="-9.2527808893884428E-2"/>
                  <c:y val="5.78150306026701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B3-47B0-9AAC-25AAF2BC76A2}"/>
                </c:ext>
              </c:extLst>
            </c:dLbl>
            <c:dLbl>
              <c:idx val="2"/>
              <c:layout>
                <c:manualLayout>
                  <c:x val="-0.11022340622453604"/>
                  <c:y val="9.73606306136620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3-47B0-9AAC-25AAF2BC76A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Nouvelles notices (imprimées)</c:v>
                </c:pt>
                <c:pt idx="1">
                  <c:v>Nouvelles notices (électroniques)</c:v>
                </c:pt>
                <c:pt idx="2">
                  <c:v>Candidats doublons traités</c:v>
                </c:pt>
                <c:pt idx="3">
                  <c:v>Notices mises à jour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2487</c:v>
                </c:pt>
                <c:pt idx="1">
                  <c:v>529</c:v>
                </c:pt>
                <c:pt idx="2">
                  <c:v>596</c:v>
                </c:pt>
                <c:pt idx="3">
                  <c:v>13991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B3-47B0-9AAC-25AAF2BC76A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879D5-B9F5-484B-9D36-0A09D8102158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5B19-07F0-4834-9043-8C0469EAA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asis-open.org/" TargetMode="External"/><Relationship Id="rId3" Type="http://schemas.openxmlformats.org/officeDocument/2006/relationships/hyperlink" Target="https://fr.wikipedia.org/wiki/Protocole_de_communication" TargetMode="External"/><Relationship Id="rId7" Type="http://schemas.openxmlformats.org/officeDocument/2006/relationships/hyperlink" Target="https://fr.wikipedia.org/wiki/Search/Retrieve_via_URL#cite_note-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Biblioth%C3%A8que_du_Congr%C3%A8s" TargetMode="External"/><Relationship Id="rId11" Type="http://schemas.openxmlformats.org/officeDocument/2006/relationships/hyperlink" Target="https://fr.wikipedia.org/wiki/Z39.50" TargetMode="External"/><Relationship Id="rId5" Type="http://schemas.openxmlformats.org/officeDocument/2006/relationships/hyperlink" Target="https://www.loc.gov/standards/sru/cql/" TargetMode="External"/><Relationship Id="rId10" Type="http://schemas.openxmlformats.org/officeDocument/2006/relationships/hyperlink" Target="https://fr.wikipedia.org/wiki/Search/Retrieve_via_URL#cite_note-2" TargetMode="External"/><Relationship Id="rId4" Type="http://schemas.openxmlformats.org/officeDocument/2006/relationships/hyperlink" Target="https://fr.wikipedia.org/wiki/Service_web" TargetMode="External"/><Relationship Id="rId9" Type="http://schemas.openxmlformats.org/officeDocument/2006/relationships/hyperlink" Target="https://archive.wikiwix.com/cache/?url=https%3A%2F%2Fwww.oasis-open.org%2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Expliquer le circuit d’import des notices du registre ISSN dans le Sudoc.</a:t>
            </a:r>
          </a:p>
          <a:p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=&gt; Volonté de montrer comment ça se passe « en coulisses », pour mieux comprendre ce qu’il se passe dans le Sudoc quand le réseau crée des notices, fait des demandes </a:t>
            </a:r>
            <a:r>
              <a:rPr lang="fr-FR" baseline="0" dirty="0" err="1"/>
              <a:t>Cidemis</a:t>
            </a:r>
            <a:r>
              <a:rPr lang="fr-FR" baseline="0" dirty="0"/>
              <a:t> numérotation/corrections</a:t>
            </a:r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84577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dirty="0"/>
              <a:t>RAPPEL</a:t>
            </a:r>
            <a:r>
              <a:rPr lang="fr-FR" sz="800" baseline="0" dirty="0"/>
              <a:t> :</a:t>
            </a:r>
            <a:endParaRPr lang="fr-FR" sz="800" dirty="0"/>
          </a:p>
          <a:p>
            <a:r>
              <a:rPr lang="fr-FR" sz="800" dirty="0"/>
              <a:t>CIEPS/ISSN - Centre international d’enregistrement des publications en série (CIEPS) (Centre international de l’ISSN)</a:t>
            </a:r>
          </a:p>
          <a:p>
            <a:endParaRPr lang="fr-FR" sz="800" dirty="0"/>
          </a:p>
          <a:p>
            <a:r>
              <a:rPr lang="fr-FR" sz="800" dirty="0"/>
              <a:t>CIEPS</a:t>
            </a:r>
            <a:r>
              <a:rPr lang="fr-FR" sz="800" baseline="0" dirty="0"/>
              <a:t> : envoi bimensuel des notices : nouvelles notices, notices mises à jour (centres étrangers + international + notices de reproductions numériques FR – rappel : la BnF, donc ISSN France ne fait pas de notices pour les RN)</a:t>
            </a:r>
          </a:p>
          <a:p>
            <a:r>
              <a:rPr lang="fr-FR" sz="800" baseline="0" dirty="0"/>
              <a:t>Export des notices à destination de l’</a:t>
            </a:r>
            <a:r>
              <a:rPr lang="fr-FR" sz="800" baseline="0" dirty="0" err="1"/>
              <a:t>Abes</a:t>
            </a:r>
            <a:r>
              <a:rPr lang="fr-FR" sz="800" baseline="0" dirty="0"/>
              <a:t> (en UNIMARC ISO), via mise à disposition des fichiers sur le cloud (le </a:t>
            </a:r>
            <a:r>
              <a:rPr lang="fr-FR" sz="800" baseline="0" dirty="0" err="1"/>
              <a:t>cieps</a:t>
            </a:r>
            <a:r>
              <a:rPr lang="fr-FR" sz="800" baseline="0" dirty="0"/>
              <a:t> a un espace dédié pour les échanges de fichiers) =&gt; envoi mail : x fichiers à dispo (2 ou 3 généralement, pour un volume d’environ 10 – 15 000 notices, parfois +)</a:t>
            </a:r>
          </a:p>
          <a:p>
            <a:endParaRPr lang="fr-FR" sz="800" baseline="0" dirty="0"/>
          </a:p>
          <a:p>
            <a:r>
              <a:rPr lang="fr-FR" sz="800" baseline="0" dirty="0"/>
              <a:t>Réception des notices, chargement dans l’environnement dédié, puis conversion des notices en PICA+ (= format propriétaire de la base de données qui se cache derrière le </a:t>
            </a:r>
            <a:r>
              <a:rPr lang="fr-FR" sz="800" baseline="0" dirty="0" err="1"/>
              <a:t>Sudoc</a:t>
            </a:r>
            <a:r>
              <a:rPr lang="fr-FR" sz="800" baseline="0" dirty="0"/>
              <a:t>) </a:t>
            </a:r>
          </a:p>
          <a:p>
            <a:r>
              <a:rPr lang="fr-FR" sz="800" baseline="0" dirty="0"/>
              <a:t>+ enrichissements (= données ajoutées par le programme de conversion) : </a:t>
            </a:r>
          </a:p>
          <a:p>
            <a:r>
              <a:rPr lang="fr-FR" sz="800" baseline="0" dirty="0"/>
              <a:t>Date de la conversion en 801</a:t>
            </a:r>
          </a:p>
          <a:p>
            <a:r>
              <a:rPr lang="fr-FR" sz="800" baseline="0" dirty="0"/>
              <a:t>Ajout n° source (035) issn12345678 ; road12345678 si 321 ROAD présente dans la notice importée</a:t>
            </a:r>
          </a:p>
          <a:p>
            <a:r>
              <a:rPr lang="fr-FR" sz="800" baseline="0" dirty="0"/>
              <a:t>210 ou 214, selon les conditions définies (si 202 dans l’une des zones 210 =&gt; 214)</a:t>
            </a:r>
          </a:p>
          <a:p>
            <a:r>
              <a:rPr lang="fr-FR" sz="800" baseline="0" dirty="0"/>
              <a:t>Gère aussi l’éventuelle transformation des 210 en 214 selon les critères établis (si une zone 210 contient 202? &gt; 214)</a:t>
            </a:r>
          </a:p>
          <a:p>
            <a:endParaRPr lang="fr-FR" sz="800" baseline="0" dirty="0"/>
          </a:p>
          <a:p>
            <a:r>
              <a:rPr lang="fr-FR" sz="800" baseline="0" dirty="0"/>
              <a:t>Chargement des notices converties dans une base « signal » = </a:t>
            </a:r>
            <a:r>
              <a:rPr lang="fr-F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base de transit, dotée d’un minimum d’index de même définition que ceux de la base dans laquelle on veut importer les notices (= base de production) ; on l’appelle aussi</a:t>
            </a: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 intermédiaire</a:t>
            </a:r>
            <a:endParaRPr lang="fr-F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moment du chargement, le programme produit un fichier d’erreurs</a:t>
            </a:r>
          </a:p>
          <a:p>
            <a:r>
              <a:rPr lang="fr-FR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Corrections dans la base intermédiaire : si la correction porte sur des données sous autorité ISSN =&gt; suppression</a:t>
            </a: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ré-import de la notice</a:t>
            </a:r>
          </a:p>
          <a:p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Sinon, correction directement dans la base intermédiaire</a:t>
            </a:r>
            <a:endParaRPr lang="fr-FR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Avant/après projet BIF = branchement ISSN France</a:t>
            </a:r>
          </a:p>
          <a:p>
            <a:pPr marL="171450" indent="-171450">
              <a:buFontTx/>
              <a:buChar char="-"/>
            </a:pP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Notices avec 802 code 07 (= centre français) exclues et chargées à part :</a:t>
            </a:r>
          </a:p>
          <a:p>
            <a:pPr marL="0" indent="0">
              <a:buFontTx/>
              <a:buNone/>
            </a:pP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 principe, mais autre circuit : moissonnage du SRU de la BnF, rythme hebdomadaire</a:t>
            </a:r>
          </a:p>
          <a:p>
            <a:pPr marL="0" indent="0">
              <a:buFontTx/>
              <a:buNone/>
            </a:pP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Différence = création d’une localisation automatique, avec RCR </a:t>
            </a:r>
            <a:r>
              <a:rPr lang="fr-FR" sz="800" dirty="0"/>
              <a:t>751131015 </a:t>
            </a:r>
          </a:p>
          <a:p>
            <a:pPr marL="0" indent="0">
              <a:buFontTx/>
              <a:buNone/>
            </a:pPr>
            <a:r>
              <a:rPr lang="fr-FR" sz="800" dirty="0"/>
              <a:t>Centre régional Sudoc-PS de rattachement : 35 : Bibliothèque nationale de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fr-FR" sz="8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sudoc</a:t>
            </a:r>
            <a:r>
              <a:rPr lang="fr-FR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fr-FR" sz="105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Search</a:t>
            </a:r>
            <a:r>
              <a:rPr lang="fr-FR" sz="105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fr-FR" sz="105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Retrieve</a:t>
            </a:r>
            <a:r>
              <a:rPr lang="fr-FR" sz="105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via URL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fr-FR" sz="105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SRU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est un 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Protocole de communication"/>
              </a:rPr>
              <a:t>protocole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standard permettant de générer un 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ervice web"/>
              </a:rPr>
              <a:t>web service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 recherche dans un catalogue de bibliothèques. Il utilise le langage </a:t>
            </a:r>
            <a:r>
              <a:rPr lang="fr-FR" sz="105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Contextual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lang="fr-FR" sz="105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Query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 </a:t>
            </a:r>
            <a:r>
              <a:rPr lang="fr-FR" sz="105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Language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/>
              </a:rPr>
              <a:t> (CQL)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Initialement géré par la 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Bibliothèque du Congrès"/>
              </a:rPr>
              <a:t>Bibliothèque du Congrès</a:t>
            </a:r>
            <a:r>
              <a:rPr lang="fr-FR" sz="1050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/>
              </a:rPr>
              <a:t>1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le protocole et ses évolutions sont désormais pris en charge par le consortium 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/>
              </a:rPr>
              <a:t>OASIS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[</a:t>
            </a:r>
            <a:r>
              <a:rPr lang="fr-FR" sz="1050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9" tooltip="archive sur Wikiwix"/>
              </a:rPr>
              <a:t>archive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]</a:t>
            </a:r>
            <a:r>
              <a:rPr lang="fr-FR" sz="1050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/>
              </a:rPr>
              <a:t>2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protocole SRU est dans la continuité du protocole </a:t>
            </a:r>
            <a:r>
              <a:rPr lang="fr-FR" sz="105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Z39.50"/>
              </a:rPr>
              <a:t>Z39.50</a:t>
            </a:r>
            <a:r>
              <a:rPr lang="fr-FR" sz="105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créé avant Internet afin de permettre l'interrogation distante des catalogues de bibliothèques.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r-FR" sz="8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Maintenant que les notices se trouvent dans cette base « intermédiaire », il va falloir les charger dans la base de production.</a:t>
            </a:r>
          </a:p>
          <a:p>
            <a:r>
              <a:rPr lang="fr-FR" baseline="0" dirty="0"/>
              <a:t>Pb : certaines notices se trouvent déjà dans la base, soit créées par les catalogueurs du réseau, avec demande de numérotation, soit elles ont été mises à jour par le CIEPS, et doivent être rechargées en corrigeant les infos mises à jour.</a:t>
            </a:r>
          </a:p>
          <a:p>
            <a:r>
              <a:rPr lang="fr-FR" baseline="0" dirty="0"/>
              <a:t>D’autres notices doivent être créées, car ne sont pas encore dans le catalogue.</a:t>
            </a:r>
          </a:p>
          <a:p>
            <a:endParaRPr lang="fr-FR" baseline="0" dirty="0"/>
          </a:p>
          <a:p>
            <a:r>
              <a:rPr lang="fr-FR" baseline="0" dirty="0"/>
              <a:t>On va donc définir des paramètres qui permettent de comparer les nouvelles notices avec celles du Sudoc (notices « résidentes ») : le programme va comparer afin de savoir s’il doit faire nouvelle notice, fusion ou candidat doublon.</a:t>
            </a:r>
          </a:p>
          <a:p>
            <a:endParaRPr lang="fr-FR" baseline="0" dirty="0"/>
          </a:p>
          <a:p>
            <a:pPr marL="228600" indent="-228600">
              <a:buAutoNum type="arabicPeriod"/>
            </a:pPr>
            <a:r>
              <a:rPr lang="fr-FR" baseline="0" dirty="0"/>
              <a:t>Vérifier si la notice est déjà dans le Sudoc, grâce aux n° source : 035 et 011 + type de support</a:t>
            </a:r>
          </a:p>
          <a:p>
            <a:pPr marL="0" indent="0">
              <a:buNone/>
            </a:pPr>
            <a:r>
              <a:rPr lang="fr-FR" baseline="0" dirty="0"/>
              <a:t>Si oui &gt; fusion (si toutes les conditions sont réunies)</a:t>
            </a: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Reliquat : soumis à l’autre type de comparaison : index CLM &amp; taux de ressemblance</a:t>
            </a: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CLM =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Matchkey</a:t>
            </a: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Clé titre auteur (9, 4, 2, 2, 1, 4)</a:t>
            </a: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valeurs de cet index sont calculées en prenant les :</a:t>
            </a: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9 premiers caractères du premier mot du titre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 premiers caractères du deuxième mot du titre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 premiers caractères du troisième mot du titre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2 premiers caractères du quatrième mot du titre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 (premier) caractère du cinquième mot du titre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4 premiers caractères du premier mot du nom de l'auteur</a:t>
            </a: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Zones :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200 $a $c $e $h $i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700, 701, 702 $a</a:t>
            </a:r>
          </a:p>
          <a:p>
            <a:pPr marL="0" indent="0">
              <a:buFontTx/>
              <a:buNone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710, 711, 712 $a</a:t>
            </a:r>
          </a:p>
          <a:p>
            <a:pPr marL="0" indent="0">
              <a:buFontTx/>
              <a:buNone/>
            </a:pPr>
            <a:endParaRPr lang="fr-F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baseline="0" dirty="0"/>
              <a:t>A la fin de cette étape, le programme produit des fichiers résultats, qui serviront aux traitements post-chargement</a:t>
            </a:r>
          </a:p>
        </p:txBody>
      </p:sp>
    </p:spTree>
    <p:extLst>
      <p:ext uri="{BB962C8B-B14F-4D97-AF65-F5344CB8AC3E}">
        <p14:creationId xmlns:p14="http://schemas.microsoft.com/office/powerpoint/2010/main" val="41801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CIEPS :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Nouvelles ISSN = 18247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Nouvelles ISSO = 19786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Candidats doublons = 6543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Fusions = 165034</a:t>
            </a:r>
          </a:p>
          <a:p>
            <a:pPr marL="0" indent="0">
              <a:buFontTx/>
              <a:buNone/>
            </a:pPr>
            <a:endParaRPr lang="fr-FR" sz="1200" dirty="0"/>
          </a:p>
          <a:p>
            <a:pPr marL="0" indent="0">
              <a:buFontTx/>
              <a:buNone/>
            </a:pPr>
            <a:r>
              <a:rPr lang="fr-FR" sz="1200" dirty="0"/>
              <a:t>BNF :</a:t>
            </a:r>
          </a:p>
          <a:p>
            <a:pPr marL="0" indent="0">
              <a:buFontTx/>
              <a:buNone/>
            </a:pPr>
            <a:r>
              <a:rPr lang="fr-FR" sz="1200" dirty="0"/>
              <a:t>-   Nouvelles IBNF = 2487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Nouvelles IBNO = 529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Candidats doublons = 596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Fusions = 13991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Localisations avec RCR du RCR BNF = 10592</a:t>
            </a:r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0" indent="0">
              <a:buFontTx/>
              <a:buNone/>
            </a:pPr>
            <a:r>
              <a:rPr lang="fr-FR" sz="1200" dirty="0"/>
              <a:t>CIEPS : export d’un ou plusieurs fichiers correspondant aux nouvelles notices + notices modifiées/mises à jour – Rythme : 2x par mois</a:t>
            </a:r>
          </a:p>
          <a:p>
            <a:pPr marL="0" indent="0">
              <a:buFontTx/>
              <a:buNone/>
            </a:pPr>
            <a:r>
              <a:rPr lang="fr-FR" sz="1200" dirty="0"/>
              <a:t>BNF : pareil, sauf depuis le mois de février : récupération directe des nouvelles notices et notices modifiées 1x par semaine</a:t>
            </a:r>
          </a:p>
          <a:p>
            <a:pPr marL="0" indent="0">
              <a:buFontTx/>
              <a:buNone/>
            </a:pPr>
            <a:r>
              <a:rPr lang="fr-FR" sz="1200" dirty="0"/>
              <a:t>+ localisation automatique avec RCR BnF + exposition des données complètes</a:t>
            </a:r>
          </a:p>
          <a:p>
            <a:pPr marL="0" indent="0">
              <a:buFontTx/>
              <a:buNone/>
            </a:pPr>
            <a:endParaRPr lang="fr-FR" sz="1200" dirty="0"/>
          </a:p>
          <a:p>
            <a:pPr marL="0" indent="0">
              <a:buFontTx/>
              <a:buNone/>
            </a:pPr>
            <a:r>
              <a:rPr lang="fr-FR" sz="1200" b="1" dirty="0"/>
              <a:t>+ opération ponctuelle de localisation en masse : notices BnF de périodiques avec ISSN ne relevant pas du Centre ISSN France (28000 notices) ; ajout ARK dans biblio + exemplaire BnF</a:t>
            </a:r>
          </a:p>
          <a:p>
            <a:pPr marL="0" indent="0">
              <a:buFontTx/>
              <a:buNone/>
            </a:pPr>
            <a:r>
              <a:rPr lang="fr-FR" sz="1200" b="1" dirty="0"/>
              <a:t>=&gt; Fichier fourni par Ph. </a:t>
            </a:r>
            <a:r>
              <a:rPr lang="fr-FR" sz="1200" b="1" dirty="0" err="1"/>
              <a:t>Cantié</a:t>
            </a:r>
            <a:endParaRPr lang="fr-FR" sz="1200" b="1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78854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Fonctionnement des fusions</a:t>
            </a:r>
          </a:p>
          <a:p>
            <a:r>
              <a:rPr lang="fr-FR" dirty="0"/>
              <a:t>On</a:t>
            </a:r>
            <a:r>
              <a:rPr lang="fr-FR" baseline="0" dirty="0"/>
              <a:t> met à jour l</a:t>
            </a:r>
            <a:r>
              <a:rPr lang="fr-FR" dirty="0"/>
              <a:t>es zones sous autorité ISSN</a:t>
            </a:r>
          </a:p>
          <a:p>
            <a:r>
              <a:rPr lang="fr-FR" dirty="0"/>
              <a:t>On conserve au maximum</a:t>
            </a:r>
            <a:r>
              <a:rPr lang="fr-FR" baseline="0" dirty="0"/>
              <a:t> les zones susceptibles d’avoir été modifiées / enrichies par les catalogueurs pour ne pas écraser le travail du réseau</a:t>
            </a:r>
            <a:endParaRPr lang="fr-FR" dirty="0"/>
          </a:p>
          <a:p>
            <a:endParaRPr lang="fr-FR" dirty="0"/>
          </a:p>
          <a:p>
            <a:r>
              <a:rPr lang="fr-FR" dirty="0"/>
              <a:t>1 table .</a:t>
            </a:r>
            <a:r>
              <a:rPr lang="fr-FR" dirty="0" err="1"/>
              <a:t>asc</a:t>
            </a:r>
            <a:r>
              <a:rPr lang="fr-FR" dirty="0"/>
              <a:t> = fichier de commandes, qui liste toutes les zones de la notice, suivi d’instructions pour chaque zone</a:t>
            </a:r>
          </a:p>
          <a:p>
            <a:endParaRPr lang="fr-FR" dirty="0"/>
          </a:p>
          <a:p>
            <a:r>
              <a:rPr lang="fr-FR" dirty="0"/>
              <a:t>3 grands cas de figure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On remplace totalement</a:t>
            </a:r>
            <a:r>
              <a:rPr lang="fr-FR" baseline="0" dirty="0"/>
              <a:t> la zone de la notice résidente par celle de la notice entrante = on « écrase » la zone existante</a:t>
            </a:r>
          </a:p>
          <a:p>
            <a:pPr marL="0" indent="0">
              <a:buFontTx/>
              <a:buNone/>
            </a:pPr>
            <a:r>
              <a:rPr lang="fr-FR" baseline="0" dirty="0"/>
              <a:t>Ex. 100, 530 (= zones sous autorité ISSN)</a:t>
            </a:r>
          </a:p>
          <a:p>
            <a:pPr marL="0" indent="0">
              <a:buFontTx/>
              <a:buNone/>
            </a:pPr>
            <a:r>
              <a:rPr lang="fr-FR" baseline="0" dirty="0"/>
              <a:t>+ quasiment toutes les zones de liens 4XX 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en-US" baseline="0" dirty="0"/>
              <a:t>&amp;036J  REPLACE(KEEP)                       ADD(KEEP) DELETE !430</a:t>
            </a:r>
          </a:p>
          <a:p>
            <a:pPr marL="0" indent="0">
              <a:buFontTx/>
              <a:buNone/>
            </a:pPr>
            <a:r>
              <a:rPr lang="en-US" baseline="0" dirty="0"/>
              <a:t>&amp;036K  REPLACE(KEEP)                       ADD(KEEP) DELETE !440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r>
              <a:rPr lang="fr-FR" dirty="0"/>
              <a:t>Pour la liste de toutes les zones sous autorité ISSN, se référer au GM : http://documentation.abes.fr/sudoc/manuels/controle_bibliographique/circuit_signalement_rc/index.html#CorrectionZoneAutoriteISSN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On ajoute la zone si elle est différente</a:t>
            </a:r>
          </a:p>
          <a:p>
            <a:r>
              <a:rPr lang="fr-FR" dirty="0"/>
              <a:t>Ex.</a:t>
            </a:r>
            <a:r>
              <a:rPr lang="fr-FR" baseline="0" dirty="0"/>
              <a:t> </a:t>
            </a:r>
            <a:r>
              <a:rPr lang="fr-FR" dirty="0"/>
              <a:t>321 : si identique dans la notice résidente et dans entrante, on ne fait rien ; sinon, on ajoute</a:t>
            </a:r>
            <a:r>
              <a:rPr lang="fr-FR" baseline="0" dirty="0"/>
              <a:t> la 321 différente ($a)</a:t>
            </a:r>
          </a:p>
          <a:p>
            <a:r>
              <a:rPr lang="fr-FR" baseline="0" dirty="0"/>
              <a:t>033</a:t>
            </a:r>
          </a:p>
          <a:p>
            <a:r>
              <a:rPr lang="en-US" baseline="0" dirty="0"/>
              <a:t>&amp;009Q  IDENTICAL($a)?KEEP:ADD              ADD(KEEP) KEEP !033</a:t>
            </a:r>
          </a:p>
          <a:p>
            <a:r>
              <a:rPr lang="fr-FR" baseline="0" dirty="0"/>
              <a:t>&amp;046O  IDENTICAL($a)?KEEP:ADD              ADD(KEEP) KEEP   ! 321 si $a identique on garde, sinon on ajoute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0" indent="0">
              <a:buFontTx/>
              <a:buNone/>
            </a:pPr>
            <a:r>
              <a:rPr lang="fr-FR" baseline="0" dirty="0"/>
              <a:t>Paramètre utilisé par ex. pour les zones 7XX, susceptibles d’avoir été liées par les catalogueurs du réseau</a:t>
            </a:r>
          </a:p>
          <a:p>
            <a:pPr marL="0" indent="0">
              <a:buFontTx/>
              <a:buNone/>
            </a:pP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On ajoute la zone si elle est absente</a:t>
            </a:r>
          </a:p>
          <a:p>
            <a:endParaRPr lang="fr-FR" baseline="0" dirty="0"/>
          </a:p>
          <a:p>
            <a:r>
              <a:rPr lang="fr-FR" baseline="0" dirty="0"/>
              <a:t>On conserve les zones de la notice résidente si aucune zone équivalente en entrée</a:t>
            </a:r>
          </a:p>
          <a:p>
            <a:r>
              <a:rPr lang="fr-FR" baseline="0" dirty="0"/>
              <a:t>On ajoute les zones de la notice en entrée qui ne seraient pas dans la notice résidente</a:t>
            </a:r>
          </a:p>
          <a:p>
            <a:r>
              <a:rPr lang="fr-FR" baseline="0" dirty="0"/>
              <a:t>Par défaut, et sans </a:t>
            </a:r>
            <a:r>
              <a:rPr lang="fr-FR" baseline="0"/>
              <a:t>instructions contraires, </a:t>
            </a:r>
            <a:r>
              <a:rPr lang="fr-FR" baseline="0" dirty="0"/>
              <a:t>toutes les zones présentes dans la notice entrante </a:t>
            </a:r>
            <a:r>
              <a:rPr lang="fr-FR" baseline="0"/>
              <a:t>sont ajoutées</a:t>
            </a:r>
            <a:endParaRPr lang="fr-FR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47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fr-FR" baseline="0" dirty="0"/>
              <a:t>Grâce aux fichiers résultats produits au moment de l’intégration des notices dans la base de production, on va pouvoir appliquer d’autres traitements aux notices, après leur chargement</a:t>
            </a:r>
          </a:p>
          <a:p>
            <a:pPr marL="0" lvl="0" indent="0">
              <a:buFontTx/>
              <a:buNone/>
            </a:pPr>
            <a:r>
              <a:rPr lang="fr-FR" baseline="0" dirty="0"/>
              <a:t>Opérations manuelles !</a:t>
            </a:r>
          </a:p>
          <a:p>
            <a:pPr marL="228600" lvl="0" indent="-228600">
              <a:buFontTx/>
              <a:buAutoNum type="arabicPeriod"/>
            </a:pPr>
            <a:endParaRPr lang="fr-FR" baseline="0" dirty="0"/>
          </a:p>
          <a:p>
            <a:pPr marL="228600" lvl="0" indent="-228600">
              <a:buFontTx/>
              <a:buAutoNum type="arabicPeriod"/>
            </a:pPr>
            <a:r>
              <a:rPr lang="fr-FR" baseline="0" dirty="0"/>
              <a:t>Traitement des conflits de support A/O = inversion des ISSN entre l’imprimé et son équivalent électronique</a:t>
            </a:r>
          </a:p>
          <a:p>
            <a:pPr marL="171450" lvl="0" indent="-171450">
              <a:buFontTx/>
              <a:buChar char="-"/>
            </a:pPr>
            <a:r>
              <a:rPr lang="fr-FR" baseline="0" dirty="0"/>
              <a:t>Si erreur &lt; Registre, on garde la notice résidente Sudoc et on supprime la notice erronée de la base intermédiaire (elle ne sera pas chargée) ; la notice résidente ne sera pas modifiée</a:t>
            </a:r>
          </a:p>
          <a:p>
            <a:pPr marL="171450" lvl="0" indent="-171450">
              <a:buFontTx/>
              <a:buChar char="-"/>
            </a:pPr>
            <a:r>
              <a:rPr lang="fr-FR" baseline="0" dirty="0"/>
              <a:t>Si erreur &lt; Sudoc, on corrige la notice résidente (Ab &gt; Ob ou Ob &gt; Ab + zones à mettre à jour), et la notice entrante fusionne avec la résidente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2.</a:t>
            </a:r>
            <a:r>
              <a:rPr lang="fr-FR" baseline="0" dirty="0"/>
              <a:t> </a:t>
            </a:r>
            <a:r>
              <a:rPr lang="fr-FR" dirty="0"/>
              <a:t>Traitement des demandes </a:t>
            </a:r>
            <a:r>
              <a:rPr lang="fr-FR" dirty="0" err="1"/>
              <a:t>Cidemis</a:t>
            </a:r>
            <a:r>
              <a:rPr lang="fr-FR" baseline="0" dirty="0"/>
              <a:t> à partir des fichiers résultats « </a:t>
            </a:r>
            <a:r>
              <a:rPr lang="fr-FR" baseline="0" dirty="0" err="1"/>
              <a:t>merge</a:t>
            </a:r>
            <a:r>
              <a:rPr lang="fr-FR" baseline="0" dirty="0"/>
              <a:t> » ( = pour les notices qui ont fusionné avec les notices résidentes du Sudoc) : repérer les notices qui contiennent une demande </a:t>
            </a:r>
            <a:r>
              <a:rPr lang="fr-FR" baseline="0" dirty="0" err="1"/>
              <a:t>Cidemis</a:t>
            </a:r>
            <a:endParaRPr lang="fr-FR" baseline="0" dirty="0"/>
          </a:p>
          <a:p>
            <a:pPr marL="171450" indent="-171450">
              <a:buFontTx/>
              <a:buChar char="-"/>
            </a:pPr>
            <a:r>
              <a:rPr lang="fr-FR" baseline="0" dirty="0"/>
              <a:t>Pour les demandes de numérotation =&gt; on supprime la zone 301 qui contient la demande, puisque de fait la notice a été numérotée puisqu’elle a été livrée</a:t>
            </a:r>
          </a:p>
          <a:p>
            <a:pPr marL="171450" lvl="0" indent="-171450">
              <a:buFontTx/>
              <a:buChar char="-"/>
            </a:pPr>
            <a:r>
              <a:rPr lang="fr-FR" baseline="0" dirty="0"/>
              <a:t>Pour les demandes de corrections (830) : on vérifie si la correction a été prise en compte</a:t>
            </a:r>
          </a:p>
          <a:p>
            <a:pPr marL="1085850" lvl="2" indent="-171450">
              <a:buFontTx/>
              <a:buChar char="-"/>
            </a:pPr>
            <a:r>
              <a:rPr lang="fr-FR" baseline="0" dirty="0"/>
              <a:t>Si oui, suppression zone de la demande</a:t>
            </a:r>
          </a:p>
          <a:p>
            <a:pPr marL="1085850" lvl="2" indent="-171450">
              <a:buFontTx/>
              <a:buChar char="-"/>
            </a:pPr>
            <a:r>
              <a:rPr lang="fr-FR" baseline="0" dirty="0"/>
              <a:t>Si non, on rétablit la donnée corrigée par le catalogueur (pour mémoire, les demandes de correction portent sur des zones sous autorité ISSN, donc correction proposée est effacée au moment du chargement = donnée écrasée par celle de la notice entrante), et on laisse la zone contenant la demande de correction puisqu’elle n’a pas été prise en compte</a:t>
            </a:r>
          </a:p>
          <a:p>
            <a:pPr marL="0" lvl="0" indent="0">
              <a:buFontTx/>
              <a:buNone/>
            </a:pPr>
            <a:r>
              <a:rPr lang="fr-FR" baseline="0" dirty="0"/>
              <a:t>Pour les demandes de corrections antérieures à la mise en place du circuit </a:t>
            </a:r>
            <a:r>
              <a:rPr lang="fr-FR" baseline="0" dirty="0" err="1"/>
              <a:t>Cidemis</a:t>
            </a:r>
            <a:r>
              <a:rPr lang="fr-FR" baseline="0" dirty="0"/>
              <a:t>, l’</a:t>
            </a:r>
            <a:r>
              <a:rPr lang="fr-FR" baseline="0" dirty="0" err="1"/>
              <a:t>Abes</a:t>
            </a:r>
            <a:r>
              <a:rPr lang="fr-FR" baseline="0" dirty="0"/>
              <a:t> précise en 830 qu’il faut </a:t>
            </a:r>
            <a:r>
              <a:rPr lang="fr-FR" baseline="0" dirty="0" err="1"/>
              <a:t>ré-initialiser</a:t>
            </a:r>
            <a:r>
              <a:rPr lang="fr-FR" baseline="0" dirty="0"/>
              <a:t> la demande dans </a:t>
            </a:r>
            <a:r>
              <a:rPr lang="fr-FR" baseline="0" dirty="0" err="1"/>
              <a:t>Cidemis</a:t>
            </a:r>
            <a:r>
              <a:rPr lang="fr-FR" baseline="0" dirty="0"/>
              <a:t> si elle est toujours d’actualité</a:t>
            </a:r>
          </a:p>
          <a:p>
            <a:pPr marL="0" lvl="0" indent="0">
              <a:buFontTx/>
              <a:buNone/>
            </a:pPr>
            <a:endParaRPr lang="fr-FR" baseline="0" dirty="0"/>
          </a:p>
          <a:p>
            <a:pPr marL="0" lvl="0" indent="0">
              <a:buFontTx/>
              <a:buNone/>
            </a:pPr>
            <a:r>
              <a:rPr lang="fr-FR" baseline="0" dirty="0"/>
              <a:t>Comme souligné précédemment par Yves, la suppression des zones 301 ou 830 contenant la demande dans le Sudoc n’entraîne pas la validation automatique dans </a:t>
            </a:r>
            <a:r>
              <a:rPr lang="fr-FR" baseline="0" dirty="0" err="1"/>
              <a:t>Cidemis</a:t>
            </a:r>
            <a:r>
              <a:rPr lang="fr-FR" baseline="0" dirty="0"/>
              <a:t> (alors que la validation dans </a:t>
            </a:r>
            <a:r>
              <a:rPr lang="fr-FR" baseline="0" dirty="0" err="1"/>
              <a:t>Cidemis</a:t>
            </a:r>
            <a:r>
              <a:rPr lang="fr-FR" baseline="0" dirty="0"/>
              <a:t> entraîne la suppression automatique de la 830 Sudoc)</a:t>
            </a:r>
          </a:p>
          <a:p>
            <a:pPr marL="0" lvl="0" indent="0">
              <a:buFontTx/>
              <a:buNone/>
            </a:pPr>
            <a:endParaRPr lang="fr-FR" baseline="0" dirty="0"/>
          </a:p>
          <a:p>
            <a:pPr marL="0" indent="0">
              <a:buNone/>
            </a:pPr>
            <a:r>
              <a:rPr lang="fr-FR" sz="1200" dirty="0"/>
              <a:t>Il n’y a aucun moyen automatique de « pister » les demandes de correction refusées/acceptées dans les notices du Sudoc et les demandes correspondantes non validées dans </a:t>
            </a:r>
            <a:r>
              <a:rPr lang="fr-FR" sz="1200" dirty="0" err="1"/>
              <a:t>Cidemis</a:t>
            </a:r>
            <a:r>
              <a:rPr lang="fr-FR" sz="1200" dirty="0"/>
              <a:t>.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200" dirty="0"/>
              <a:t>Il est en revanche possible de « pister »</a:t>
            </a:r>
            <a:r>
              <a:rPr lang="fr-FR" sz="1200" baseline="0" dirty="0"/>
              <a:t> </a:t>
            </a:r>
            <a:r>
              <a:rPr lang="fr-FR" sz="1200" dirty="0"/>
              <a:t>les demandes de numérotation acceptées</a:t>
            </a:r>
            <a:r>
              <a:rPr lang="fr-FR" sz="1200" baseline="0" dirty="0"/>
              <a:t> </a:t>
            </a:r>
            <a:r>
              <a:rPr lang="fr-FR" sz="1200" dirty="0"/>
              <a:t>dans les notices du Sudoc</a:t>
            </a:r>
            <a:r>
              <a:rPr lang="fr-FR" sz="1200" baseline="0" dirty="0"/>
              <a:t> </a:t>
            </a:r>
            <a:r>
              <a:rPr lang="fr-FR" sz="1200" dirty="0"/>
              <a:t>et de clore automatiquement</a:t>
            </a:r>
            <a:r>
              <a:rPr lang="fr-FR" sz="1200" baseline="0" dirty="0"/>
              <a:t> </a:t>
            </a:r>
            <a:r>
              <a:rPr lang="fr-FR" sz="1200" dirty="0"/>
              <a:t>les demandes correspondantes dans </a:t>
            </a:r>
            <a:r>
              <a:rPr lang="fr-FR" sz="1200" dirty="0" err="1"/>
              <a:t>Cidemis</a:t>
            </a:r>
            <a:r>
              <a:rPr lang="fr-FR" sz="1200" baseline="0" dirty="0"/>
              <a:t> </a:t>
            </a:r>
            <a:r>
              <a:rPr lang="fr-FR" sz="1200" dirty="0"/>
              <a:t>: </a:t>
            </a:r>
            <a:r>
              <a:rPr lang="fr-FR" sz="1200" u="sng" dirty="0"/>
              <a:t>la base est a priori à jour au 1</a:t>
            </a:r>
            <a:r>
              <a:rPr lang="fr-FR" sz="1200" u="sng" baseline="30000" dirty="0"/>
              <a:t>er</a:t>
            </a:r>
            <a:r>
              <a:rPr lang="fr-FR" sz="1200" u="sng" dirty="0"/>
              <a:t> juin 2021.</a:t>
            </a:r>
          </a:p>
          <a:p>
            <a:pPr marL="0" lvl="0" indent="0">
              <a:buFontTx/>
              <a:buNone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aller valider dans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Cidemis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(moi je fais parfois ça). Et ensuite on croise les doigts pour que le Centre mette à jour dans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Cidemis</a:t>
            </a:r>
            <a:endParaRPr lang="fr-FR" baseline="0" dirty="0"/>
          </a:p>
          <a:p>
            <a:pPr marL="914400" lvl="2" indent="0">
              <a:buFontTx/>
              <a:buNone/>
            </a:pPr>
            <a:endParaRPr lang="fr-FR" baseline="0" dirty="0"/>
          </a:p>
          <a:p>
            <a:pPr marL="0" lvl="0" indent="0">
              <a:buFontTx/>
              <a:buNone/>
            </a:pPr>
            <a:r>
              <a:rPr lang="fr-FR" baseline="0" dirty="0"/>
              <a:t>3. Traitement des candidats-doublons</a:t>
            </a:r>
          </a:p>
          <a:p>
            <a:pPr marL="0" lvl="0" indent="0">
              <a:buFontTx/>
              <a:buNone/>
            </a:pPr>
            <a:r>
              <a:rPr lang="fr-FR" baseline="0" dirty="0"/>
              <a:t>Contrairement aux autres imports (mono, notamment), c’est l’</a:t>
            </a:r>
            <a:r>
              <a:rPr lang="fr-FR" baseline="0" dirty="0" err="1"/>
              <a:t>Abes</a:t>
            </a:r>
            <a:r>
              <a:rPr lang="fr-FR" baseline="0" dirty="0"/>
              <a:t> qui traite les candidats doublons, dès le chargement terminé.</a:t>
            </a:r>
          </a:p>
          <a:p>
            <a:pPr marL="0" lvl="0" indent="0">
              <a:buFontTx/>
              <a:buNone/>
            </a:pPr>
            <a:endParaRPr lang="fr-FR" baseline="0" dirty="0"/>
          </a:p>
          <a:p>
            <a:pPr marL="0" lvl="0" indent="0">
              <a:buFontTx/>
              <a:buNone/>
            </a:pPr>
            <a:r>
              <a:rPr lang="fr-FR" baseline="0" dirty="0"/>
              <a:t>RAPPEL : les fusions se font automatiquement chaque soir / le programme de fusion tourne tous les soirs à 19h</a:t>
            </a:r>
          </a:p>
          <a:p>
            <a:pPr marL="0" lvl="0" indent="0">
              <a:buFontTx/>
              <a:buNone/>
            </a:pPr>
            <a:endParaRPr lang="fr-FR" baseline="0" dirty="0"/>
          </a:p>
          <a:p>
            <a:pPr marL="0" lvl="0" indent="0">
              <a:buFontTx/>
              <a:buNone/>
            </a:pPr>
            <a:r>
              <a:rPr lang="fr-FR" baseline="0" dirty="0"/>
              <a:t>4. Programme de liage (zone 4XX) = remplacer $</a:t>
            </a:r>
            <a:r>
              <a:rPr lang="fr-FR" baseline="0" dirty="0" err="1"/>
              <a:t>tTitre</a:t>
            </a:r>
            <a:r>
              <a:rPr lang="fr-FR" baseline="0" dirty="0"/>
              <a:t> et $</a:t>
            </a:r>
            <a:r>
              <a:rPr lang="fr-FR" baseline="0" dirty="0" err="1"/>
              <a:t>xISSN</a:t>
            </a:r>
            <a:r>
              <a:rPr lang="fr-FR" baseline="0" dirty="0"/>
              <a:t> par $0PPN</a:t>
            </a:r>
          </a:p>
          <a:p>
            <a:pPr marL="0" lvl="0" indent="0">
              <a:buFontTx/>
              <a:buNone/>
            </a:pPr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48317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7840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A2D3B6-7B0B-E526-164D-D91721477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8CFAA2-FAE8-9550-2747-CE7D9DF5E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BD4DDC-481E-5674-B2B1-1B13559C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4D8A7-95BE-6C32-FC98-E9835B59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7D54A3-E98D-8D72-CD20-842093F8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25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2601AD-D38C-810C-82A4-CC3B3A24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E72AEF-2BE9-4281-ACA7-F6DC58950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EDA526-6A8F-C74E-8D36-B2422DAE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A4A69C-C004-4E7B-ACBD-B6067476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4E201-A001-58B0-F465-A1BE40D0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11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28685D-D065-E6F1-C418-4DC9089D3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341755-B37E-3EDA-8CDD-D17342AF8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DFA87D-E22D-BC13-0644-9E63E661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C7C5A5-D310-C691-B613-BBC6897B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0966E7-ED8B-143D-6806-FEBB79D8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936153-2839-E469-1804-3E73097F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DF21B-7970-9227-8E28-478BA73C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E48170-D643-1CED-BF6E-389CAE56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900C0-9946-8369-ED8A-EB07770F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3AF3F-2F54-6A96-D160-FC798A27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4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BF9CA-B13F-6DBB-3774-B29DEF77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ED131-034D-AEB6-AC0C-BD20CA072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C6723-EBC0-9D11-E030-E246EC08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9864A-1106-9689-5C7A-FF802AE6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B6FC7-0F10-29A5-A3FF-84BA96F4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8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B057E-D0A1-E1D1-21FD-F9E47FDE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B360A-259A-8863-C162-2E0AF8E55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E60118-4320-5D05-E142-475A13C81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887968-CFB9-719D-12C2-C56EDB2C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6C8197-0A9B-01B1-C6C2-93FF9D0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01E931-EE8D-5855-D05E-13C02A8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4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E9831-B03E-34D5-876F-4C892328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02F965-BBC5-F6A3-4E97-B7B4E8469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1135ED-4C78-7BDA-CCB1-AD1C2AA48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D396A8-1AD3-A0F4-A640-0382CCEEC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3CD84-C311-A8E2-C9C3-5A04C2613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7F530B6-9D35-8E38-2557-D3349F78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4ED65D-E85B-28C9-DC38-3F9CE27F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87B93C-1C7D-264F-63C3-26355966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5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10AB9-E1D5-2BB6-84CF-11A4AA64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096413-5419-5C5D-F63A-D56872AF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E48F21-A2BE-3886-9627-D6EBDC91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3D6F59-E8B5-B2B2-7C7D-D48C1D4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79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AC2E66-359F-0E8B-44B9-DD770340E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FC64F8-FAE7-AC02-EF88-04F9A843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3F931D-13D3-553C-0205-51E1C969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11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F2427-C2CF-0353-B402-1063938C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574E12-B43B-82AC-4395-77AEE8B0B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B9097E-6028-6BD0-00D9-4EC2CA1B2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F3A3E9-4AD7-C98C-EA64-85189557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56736-D2F0-5C6F-202B-59DC58CE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F5DD04-00C6-82D8-B9F1-E8035FF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2D8B0-495E-26E1-1ED8-FB1C708E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F58D4A-86BB-979E-A1DB-21B58A888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58A238-DBB8-D237-3C1B-A3E5A202F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0124E5-6D0D-F0BF-EC71-CD72D600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09BC95-9CBC-F208-83E5-3FEBEC2A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11442E-7223-FEDB-D063-8314C930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2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E65E24-5110-8161-0ACA-6F2BFD96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6E40C1-969B-9850-C6E1-371388450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97A4F-F333-19B5-AFE6-0DFB9B80D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9860-6C9A-4A78-B814-D2F32ED4B72F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A7731-B4BF-F92A-83E4-B3523DBC9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1190D-3F44-BFB9-B498-BA111B85B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A0BC-9419-4333-806C-D0E207000A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53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ation.abes.fr/sudoc/manuels/controle_bibliographique/circuit_signalement_rc/index.html#CorrectionZoneAutoriteISSN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openxmlformats.org/officeDocument/2006/relationships/image" Target="../media/image41.sv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ation.abes.fr/sudoc/manuels/controle_bibliographique/circuit_signalement_rc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60338" y="2852309"/>
            <a:ext cx="11798300" cy="2387600"/>
          </a:xfrm>
        </p:spPr>
        <p:txBody>
          <a:bodyPr>
            <a:noAutofit/>
          </a:bodyPr>
          <a:lstStyle/>
          <a:p>
            <a:r>
              <a:rPr lang="fr-FR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pastel" pitchFamily="2" charset="0"/>
              </a:rPr>
              <a:t>L’import des notices ISSN dans le Sudoc</a:t>
            </a:r>
            <a:br>
              <a:rPr lang="fr-FR" sz="6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pastel" pitchFamily="2" charset="0"/>
              </a:rPr>
            </a:br>
            <a:endParaRPr lang="fr-FR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742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412F2C4-973A-9AB6-23A4-4DA7DB89311E}"/>
              </a:ext>
            </a:extLst>
          </p:cNvPr>
          <p:cNvCxnSpPr>
            <a:cxnSpLocks/>
          </p:cNvCxnSpPr>
          <p:nvPr/>
        </p:nvCxnSpPr>
        <p:spPr>
          <a:xfrm>
            <a:off x="0" y="3440553"/>
            <a:ext cx="12204000" cy="24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 6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13" y="4069368"/>
            <a:ext cx="971686" cy="1514686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0" y="4006718"/>
            <a:ext cx="1548000" cy="1731644"/>
          </a:xfrm>
          <a:prstGeom prst="rect">
            <a:avLst/>
          </a:prstGeom>
        </p:spPr>
      </p:pic>
      <p:grpSp>
        <p:nvGrpSpPr>
          <p:cNvPr id="41" name="Google Shape;6051;p64"/>
          <p:cNvGrpSpPr>
            <a:grpSpLocks noChangeAspect="1"/>
          </p:cNvGrpSpPr>
          <p:nvPr/>
        </p:nvGrpSpPr>
        <p:grpSpPr>
          <a:xfrm>
            <a:off x="4358370" y="2255455"/>
            <a:ext cx="396000" cy="450539"/>
            <a:chOff x="6264525" y="842250"/>
            <a:chExt cx="423500" cy="481825"/>
          </a:xfrm>
        </p:grpSpPr>
        <p:sp>
          <p:nvSpPr>
            <p:cNvPr id="42" name="Google Shape;6052;p64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53;p64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54;p64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55;p64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56;p64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7;p64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58;p64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596" y="2204432"/>
            <a:ext cx="576000" cy="576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9" y="785008"/>
            <a:ext cx="971686" cy="151468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4" y="677841"/>
            <a:ext cx="1548000" cy="1729021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49A960C5-EE6B-0014-1B6D-6A493EC0E574}"/>
              </a:ext>
            </a:extLst>
          </p:cNvPr>
          <p:cNvGrpSpPr/>
          <p:nvPr/>
        </p:nvGrpSpPr>
        <p:grpSpPr>
          <a:xfrm>
            <a:off x="38681" y="1105793"/>
            <a:ext cx="997513" cy="997511"/>
            <a:chOff x="966064" y="1867388"/>
            <a:chExt cx="997513" cy="997511"/>
          </a:xfrm>
        </p:grpSpPr>
        <p:sp>
          <p:nvSpPr>
            <p:cNvPr id="37" name="Ellipse 36"/>
            <p:cNvSpPr/>
            <p:nvPr/>
          </p:nvSpPr>
          <p:spPr>
            <a:xfrm>
              <a:off x="966064" y="1867388"/>
              <a:ext cx="997513" cy="997511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316" y="2211235"/>
              <a:ext cx="931012" cy="2972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50" name="Google Shape;389;p23"/>
          <p:cNvSpPr>
            <a:spLocks noChangeAspect="1"/>
          </p:cNvSpPr>
          <p:nvPr/>
        </p:nvSpPr>
        <p:spPr>
          <a:xfrm rot="15823835" flipH="1">
            <a:off x="2216477" y="1000998"/>
            <a:ext cx="629159" cy="1944000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91" y="1754365"/>
            <a:ext cx="381000" cy="438150"/>
          </a:xfrm>
          <a:prstGeom prst="rect">
            <a:avLst/>
          </a:prstGeom>
        </p:spPr>
      </p:pic>
      <p:sp>
        <p:nvSpPr>
          <p:cNvPr id="55" name="Google Shape;389;p23"/>
          <p:cNvSpPr>
            <a:spLocks/>
          </p:cNvSpPr>
          <p:nvPr/>
        </p:nvSpPr>
        <p:spPr>
          <a:xfrm rot="16200000" flipH="1">
            <a:off x="4389027" y="1817653"/>
            <a:ext cx="684000" cy="6408000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89;p23"/>
          <p:cNvSpPr>
            <a:spLocks noChangeAspect="1"/>
          </p:cNvSpPr>
          <p:nvPr/>
        </p:nvSpPr>
        <p:spPr>
          <a:xfrm rot="15823835" flipH="1">
            <a:off x="8949913" y="1868925"/>
            <a:ext cx="629159" cy="1944000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43" y="1665254"/>
            <a:ext cx="971686" cy="151468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10391903" y="2092767"/>
            <a:ext cx="1676009" cy="2659470"/>
            <a:chOff x="10391903" y="2092767"/>
            <a:chExt cx="1676009" cy="2659470"/>
          </a:xfrm>
        </p:grpSpPr>
        <p:grpSp>
          <p:nvGrpSpPr>
            <p:cNvPr id="9" name="Groupe 8"/>
            <p:cNvGrpSpPr/>
            <p:nvPr/>
          </p:nvGrpSpPr>
          <p:grpSpPr>
            <a:xfrm>
              <a:off x="10391903" y="2092767"/>
              <a:ext cx="1676009" cy="2659470"/>
              <a:chOff x="6520895" y="2437880"/>
              <a:chExt cx="1676009" cy="265947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895" y="2437880"/>
                <a:ext cx="1676009" cy="187200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3032" y="4017350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4" name="Google Shape;2422;p45"/>
            <p:cNvSpPr>
              <a:spLocks/>
            </p:cNvSpPr>
            <p:nvPr/>
          </p:nvSpPr>
          <p:spPr>
            <a:xfrm>
              <a:off x="10774040" y="2422080"/>
              <a:ext cx="900000" cy="517070"/>
            </a:xfrm>
            <a:custGeom>
              <a:avLst/>
              <a:gdLst/>
              <a:ahLst/>
              <a:cxnLst/>
              <a:rect l="l" t="t" r="r" b="b"/>
              <a:pathLst>
                <a:path w="43999" h="14727" extrusionOk="0">
                  <a:moveTo>
                    <a:pt x="36999" y="1"/>
                  </a:moveTo>
                  <a:cubicBezTo>
                    <a:pt x="36196" y="1"/>
                    <a:pt x="35359" y="16"/>
                    <a:pt x="34625" y="16"/>
                  </a:cubicBezTo>
                  <a:lnTo>
                    <a:pt x="9674" y="16"/>
                  </a:lnTo>
                  <a:cubicBezTo>
                    <a:pt x="8807" y="16"/>
                    <a:pt x="7939" y="16"/>
                    <a:pt x="7072" y="49"/>
                  </a:cubicBezTo>
                  <a:cubicBezTo>
                    <a:pt x="6238" y="49"/>
                    <a:pt x="5404" y="49"/>
                    <a:pt x="4570" y="82"/>
                  </a:cubicBezTo>
                  <a:cubicBezTo>
                    <a:pt x="3770" y="116"/>
                    <a:pt x="3036" y="216"/>
                    <a:pt x="2402" y="316"/>
                  </a:cubicBezTo>
                  <a:cubicBezTo>
                    <a:pt x="1802" y="416"/>
                    <a:pt x="1301" y="516"/>
                    <a:pt x="934" y="649"/>
                  </a:cubicBezTo>
                  <a:cubicBezTo>
                    <a:pt x="601" y="783"/>
                    <a:pt x="601" y="916"/>
                    <a:pt x="401" y="1083"/>
                  </a:cubicBezTo>
                  <a:cubicBezTo>
                    <a:pt x="134" y="1283"/>
                    <a:pt x="167" y="1517"/>
                    <a:pt x="134" y="1717"/>
                  </a:cubicBezTo>
                  <a:cubicBezTo>
                    <a:pt x="134" y="2017"/>
                    <a:pt x="134" y="2317"/>
                    <a:pt x="134" y="2584"/>
                  </a:cubicBezTo>
                  <a:cubicBezTo>
                    <a:pt x="100" y="3151"/>
                    <a:pt x="100" y="3718"/>
                    <a:pt x="67" y="4252"/>
                  </a:cubicBezTo>
                  <a:cubicBezTo>
                    <a:pt x="34" y="5386"/>
                    <a:pt x="34" y="6487"/>
                    <a:pt x="34" y="7588"/>
                  </a:cubicBezTo>
                  <a:cubicBezTo>
                    <a:pt x="34" y="8722"/>
                    <a:pt x="34" y="9823"/>
                    <a:pt x="34" y="10923"/>
                  </a:cubicBezTo>
                  <a:cubicBezTo>
                    <a:pt x="67" y="11791"/>
                    <a:pt x="0" y="12625"/>
                    <a:pt x="434" y="13492"/>
                  </a:cubicBezTo>
                  <a:cubicBezTo>
                    <a:pt x="601" y="13792"/>
                    <a:pt x="868" y="14092"/>
                    <a:pt x="2068" y="14326"/>
                  </a:cubicBezTo>
                  <a:cubicBezTo>
                    <a:pt x="3641" y="14669"/>
                    <a:pt x="5875" y="14694"/>
                    <a:pt x="8141" y="14694"/>
                  </a:cubicBezTo>
                  <a:cubicBezTo>
                    <a:pt x="8519" y="14694"/>
                    <a:pt x="8897" y="14693"/>
                    <a:pt x="9274" y="14693"/>
                  </a:cubicBezTo>
                  <a:cubicBezTo>
                    <a:pt x="10641" y="14726"/>
                    <a:pt x="12009" y="14726"/>
                    <a:pt x="13376" y="14726"/>
                  </a:cubicBezTo>
                  <a:cubicBezTo>
                    <a:pt x="16245" y="14726"/>
                    <a:pt x="19114" y="14726"/>
                    <a:pt x="21949" y="14693"/>
                  </a:cubicBezTo>
                  <a:lnTo>
                    <a:pt x="36059" y="14693"/>
                  </a:lnTo>
                  <a:cubicBezTo>
                    <a:pt x="36369" y="14698"/>
                    <a:pt x="36677" y="14701"/>
                    <a:pt x="36982" y="14701"/>
                  </a:cubicBezTo>
                  <a:cubicBezTo>
                    <a:pt x="38649" y="14701"/>
                    <a:pt x="40228" y="14618"/>
                    <a:pt x="41497" y="14393"/>
                  </a:cubicBezTo>
                  <a:cubicBezTo>
                    <a:pt x="42998" y="14159"/>
                    <a:pt x="43365" y="13826"/>
                    <a:pt x="43531" y="13492"/>
                  </a:cubicBezTo>
                  <a:cubicBezTo>
                    <a:pt x="43998" y="12625"/>
                    <a:pt x="43898" y="11791"/>
                    <a:pt x="43932" y="10923"/>
                  </a:cubicBezTo>
                  <a:cubicBezTo>
                    <a:pt x="43932" y="9823"/>
                    <a:pt x="43932" y="8722"/>
                    <a:pt x="43932" y="7588"/>
                  </a:cubicBezTo>
                  <a:cubicBezTo>
                    <a:pt x="43932" y="6487"/>
                    <a:pt x="43932" y="5386"/>
                    <a:pt x="43898" y="4252"/>
                  </a:cubicBezTo>
                  <a:cubicBezTo>
                    <a:pt x="43898" y="3718"/>
                    <a:pt x="43865" y="3151"/>
                    <a:pt x="43832" y="2584"/>
                  </a:cubicBezTo>
                  <a:cubicBezTo>
                    <a:pt x="43832" y="2317"/>
                    <a:pt x="43832" y="2084"/>
                    <a:pt x="43832" y="1817"/>
                  </a:cubicBezTo>
                  <a:cubicBezTo>
                    <a:pt x="43798" y="1550"/>
                    <a:pt x="43865" y="1317"/>
                    <a:pt x="43565" y="1083"/>
                  </a:cubicBezTo>
                  <a:cubicBezTo>
                    <a:pt x="43465" y="549"/>
                    <a:pt x="41330" y="116"/>
                    <a:pt x="38228" y="16"/>
                  </a:cubicBezTo>
                  <a:lnTo>
                    <a:pt x="38161" y="16"/>
                  </a:lnTo>
                  <a:cubicBezTo>
                    <a:pt x="37794" y="5"/>
                    <a:pt x="37401" y="1"/>
                    <a:pt x="3699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chemeClr val="bg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Base “signal”</a:t>
              </a:r>
              <a:endParaRPr sz="1400" dirty="0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2031313" y="2334499"/>
            <a:ext cx="1008000" cy="992250"/>
            <a:chOff x="2145812" y="3681880"/>
            <a:chExt cx="1188000" cy="116943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812" y="3681880"/>
              <a:ext cx="1188000" cy="1169438"/>
            </a:xfrm>
            <a:prstGeom prst="rect">
              <a:avLst/>
            </a:prstGeom>
          </p:spPr>
        </p:pic>
        <p:sp>
          <p:nvSpPr>
            <p:cNvPr id="40" name="Google Shape;412;p23"/>
            <p:cNvSpPr txBox="1"/>
            <p:nvPr/>
          </p:nvSpPr>
          <p:spPr>
            <a:xfrm>
              <a:off x="2212028" y="3964767"/>
              <a:ext cx="254860" cy="21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4"/>
                  </a:solidFill>
                  <a:latin typeface="CF Crayons" pitchFamily="2" charset="0"/>
                  <a:ea typeface="Roboto"/>
                  <a:cs typeface="Roboto"/>
                  <a:sym typeface="Roboto"/>
                </a:rPr>
                <a:t>x</a:t>
              </a:r>
              <a:endParaRPr sz="1600" b="1" dirty="0">
                <a:solidFill>
                  <a:schemeClr val="accent4"/>
                </a:solidFill>
                <a:latin typeface="CF Crayons" pitchFamily="2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412;p23"/>
            <p:cNvSpPr txBox="1"/>
            <p:nvPr/>
          </p:nvSpPr>
          <p:spPr>
            <a:xfrm>
              <a:off x="2750432" y="4094658"/>
              <a:ext cx="254860" cy="21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accent4"/>
                  </a:solidFill>
                  <a:latin typeface="CF Crayons" pitchFamily="2" charset="0"/>
                  <a:ea typeface="Roboto"/>
                  <a:cs typeface="Roboto"/>
                  <a:sym typeface="Roboto"/>
                </a:rPr>
                <a:t>x</a:t>
              </a:r>
              <a:endParaRPr sz="1600" b="1" dirty="0">
                <a:solidFill>
                  <a:schemeClr val="accent4"/>
                </a:solidFill>
                <a:latin typeface="CF Crayons" pitchFamily="2" charset="0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8440" y="5817609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800" dirty="0"/>
              <a:t>Conversion et enrichissement des notices : deux flux distincts</a:t>
            </a:r>
          </a:p>
        </p:txBody>
      </p:sp>
      <p:sp>
        <p:nvSpPr>
          <p:cNvPr id="65" name="Google Shape;611;p29"/>
          <p:cNvSpPr>
            <a:spLocks/>
          </p:cNvSpPr>
          <p:nvPr/>
        </p:nvSpPr>
        <p:spPr>
          <a:xfrm>
            <a:off x="11171333" y="486748"/>
            <a:ext cx="108000" cy="301749"/>
          </a:xfrm>
          <a:custGeom>
            <a:avLst/>
            <a:gdLst/>
            <a:ahLst/>
            <a:cxnLst/>
            <a:rect l="l" t="t" r="r" b="b"/>
            <a:pathLst>
              <a:path w="5915" h="15236" extrusionOk="0">
                <a:moveTo>
                  <a:pt x="4140" y="0"/>
                </a:moveTo>
                <a:cubicBezTo>
                  <a:pt x="4074" y="0"/>
                  <a:pt x="3997" y="21"/>
                  <a:pt x="3942" y="53"/>
                </a:cubicBezTo>
                <a:cubicBezTo>
                  <a:pt x="3501" y="315"/>
                  <a:pt x="3251" y="791"/>
                  <a:pt x="2966" y="1208"/>
                </a:cubicBezTo>
                <a:cubicBezTo>
                  <a:pt x="2750" y="1510"/>
                  <a:pt x="2566" y="1699"/>
                  <a:pt x="2317" y="1699"/>
                </a:cubicBezTo>
                <a:cubicBezTo>
                  <a:pt x="2223" y="1699"/>
                  <a:pt x="2119" y="1672"/>
                  <a:pt x="2001" y="1613"/>
                </a:cubicBezTo>
                <a:cubicBezTo>
                  <a:pt x="1513" y="1363"/>
                  <a:pt x="1061" y="1053"/>
                  <a:pt x="596" y="755"/>
                </a:cubicBezTo>
                <a:cubicBezTo>
                  <a:pt x="501" y="708"/>
                  <a:pt x="418" y="625"/>
                  <a:pt x="322" y="577"/>
                </a:cubicBezTo>
                <a:cubicBezTo>
                  <a:pt x="267" y="543"/>
                  <a:pt x="219" y="522"/>
                  <a:pt x="180" y="522"/>
                </a:cubicBezTo>
                <a:cubicBezTo>
                  <a:pt x="110" y="522"/>
                  <a:pt x="68" y="588"/>
                  <a:pt x="60" y="755"/>
                </a:cubicBezTo>
                <a:cubicBezTo>
                  <a:pt x="1" y="1422"/>
                  <a:pt x="263" y="2029"/>
                  <a:pt x="310" y="2672"/>
                </a:cubicBezTo>
                <a:cubicBezTo>
                  <a:pt x="322" y="2839"/>
                  <a:pt x="549" y="2982"/>
                  <a:pt x="287" y="3125"/>
                </a:cubicBezTo>
                <a:cubicBezTo>
                  <a:pt x="275" y="3125"/>
                  <a:pt x="275" y="3232"/>
                  <a:pt x="287" y="3244"/>
                </a:cubicBezTo>
                <a:cubicBezTo>
                  <a:pt x="644" y="3363"/>
                  <a:pt x="322" y="3732"/>
                  <a:pt x="489" y="3970"/>
                </a:cubicBezTo>
                <a:cubicBezTo>
                  <a:pt x="549" y="4054"/>
                  <a:pt x="608" y="4458"/>
                  <a:pt x="489" y="4720"/>
                </a:cubicBezTo>
                <a:cubicBezTo>
                  <a:pt x="468" y="4762"/>
                  <a:pt x="511" y="4895"/>
                  <a:pt x="571" y="4895"/>
                </a:cubicBezTo>
                <a:cubicBezTo>
                  <a:pt x="579" y="4895"/>
                  <a:pt x="587" y="4893"/>
                  <a:pt x="596" y="4887"/>
                </a:cubicBezTo>
                <a:cubicBezTo>
                  <a:pt x="668" y="4833"/>
                  <a:pt x="716" y="4812"/>
                  <a:pt x="746" y="4812"/>
                </a:cubicBezTo>
                <a:cubicBezTo>
                  <a:pt x="838" y="4812"/>
                  <a:pt x="778" y="4997"/>
                  <a:pt x="751" y="5042"/>
                </a:cubicBezTo>
                <a:cubicBezTo>
                  <a:pt x="596" y="5304"/>
                  <a:pt x="1096" y="5566"/>
                  <a:pt x="751" y="5816"/>
                </a:cubicBezTo>
                <a:cubicBezTo>
                  <a:pt x="1061" y="5935"/>
                  <a:pt x="811" y="6244"/>
                  <a:pt x="894" y="6399"/>
                </a:cubicBezTo>
                <a:cubicBezTo>
                  <a:pt x="1132" y="6804"/>
                  <a:pt x="1096" y="7280"/>
                  <a:pt x="1227" y="7721"/>
                </a:cubicBezTo>
                <a:cubicBezTo>
                  <a:pt x="1346" y="8137"/>
                  <a:pt x="1346" y="8602"/>
                  <a:pt x="1537" y="9018"/>
                </a:cubicBezTo>
                <a:cubicBezTo>
                  <a:pt x="1608" y="9173"/>
                  <a:pt x="1549" y="9435"/>
                  <a:pt x="1513" y="9649"/>
                </a:cubicBezTo>
                <a:cubicBezTo>
                  <a:pt x="1465" y="9876"/>
                  <a:pt x="1704" y="9911"/>
                  <a:pt x="1704" y="10161"/>
                </a:cubicBezTo>
                <a:cubicBezTo>
                  <a:pt x="1692" y="10549"/>
                  <a:pt x="1650" y="10700"/>
                  <a:pt x="1348" y="10700"/>
                </a:cubicBezTo>
                <a:cubicBezTo>
                  <a:pt x="1325" y="10700"/>
                  <a:pt x="1301" y="10699"/>
                  <a:pt x="1275" y="10697"/>
                </a:cubicBezTo>
                <a:cubicBezTo>
                  <a:pt x="1061" y="10685"/>
                  <a:pt x="882" y="10554"/>
                  <a:pt x="656" y="10531"/>
                </a:cubicBezTo>
                <a:cubicBezTo>
                  <a:pt x="636" y="10528"/>
                  <a:pt x="617" y="10526"/>
                  <a:pt x="600" y="10526"/>
                </a:cubicBezTo>
                <a:cubicBezTo>
                  <a:pt x="403" y="10526"/>
                  <a:pt x="387" y="10705"/>
                  <a:pt x="310" y="10792"/>
                </a:cubicBezTo>
                <a:cubicBezTo>
                  <a:pt x="227" y="10900"/>
                  <a:pt x="299" y="11054"/>
                  <a:pt x="418" y="11126"/>
                </a:cubicBezTo>
                <a:cubicBezTo>
                  <a:pt x="584" y="11209"/>
                  <a:pt x="691" y="11364"/>
                  <a:pt x="751" y="11531"/>
                </a:cubicBezTo>
                <a:cubicBezTo>
                  <a:pt x="953" y="12102"/>
                  <a:pt x="1394" y="12495"/>
                  <a:pt x="1608" y="13055"/>
                </a:cubicBezTo>
                <a:cubicBezTo>
                  <a:pt x="1632" y="13138"/>
                  <a:pt x="1704" y="13198"/>
                  <a:pt x="1787" y="13209"/>
                </a:cubicBezTo>
                <a:cubicBezTo>
                  <a:pt x="1930" y="13233"/>
                  <a:pt x="2025" y="13376"/>
                  <a:pt x="2073" y="13483"/>
                </a:cubicBezTo>
                <a:cubicBezTo>
                  <a:pt x="2263" y="13983"/>
                  <a:pt x="2680" y="14257"/>
                  <a:pt x="3025" y="14602"/>
                </a:cubicBezTo>
                <a:cubicBezTo>
                  <a:pt x="3144" y="14733"/>
                  <a:pt x="3299" y="14781"/>
                  <a:pt x="3382" y="14995"/>
                </a:cubicBezTo>
                <a:cubicBezTo>
                  <a:pt x="3455" y="15154"/>
                  <a:pt x="3606" y="15236"/>
                  <a:pt x="3751" y="15236"/>
                </a:cubicBezTo>
                <a:cubicBezTo>
                  <a:pt x="3867" y="15236"/>
                  <a:pt x="3980" y="15184"/>
                  <a:pt x="4049" y="15079"/>
                </a:cubicBezTo>
                <a:cubicBezTo>
                  <a:pt x="4299" y="14698"/>
                  <a:pt x="4537" y="14293"/>
                  <a:pt x="4728" y="13888"/>
                </a:cubicBezTo>
                <a:cubicBezTo>
                  <a:pt x="4978" y="13328"/>
                  <a:pt x="5240" y="12781"/>
                  <a:pt x="5418" y="12174"/>
                </a:cubicBezTo>
                <a:cubicBezTo>
                  <a:pt x="5621" y="11423"/>
                  <a:pt x="5835" y="10673"/>
                  <a:pt x="5906" y="9911"/>
                </a:cubicBezTo>
                <a:cubicBezTo>
                  <a:pt x="5915" y="9487"/>
                  <a:pt x="5851" y="9329"/>
                  <a:pt x="5654" y="9329"/>
                </a:cubicBezTo>
                <a:cubicBezTo>
                  <a:pt x="5575" y="9329"/>
                  <a:pt x="5474" y="9355"/>
                  <a:pt x="5347" y="9399"/>
                </a:cubicBezTo>
                <a:cubicBezTo>
                  <a:pt x="5109" y="9483"/>
                  <a:pt x="4954" y="9697"/>
                  <a:pt x="4716" y="9721"/>
                </a:cubicBezTo>
                <a:cubicBezTo>
                  <a:pt x="4665" y="9725"/>
                  <a:pt x="4600" y="9734"/>
                  <a:pt x="4540" y="9734"/>
                </a:cubicBezTo>
                <a:cubicBezTo>
                  <a:pt x="4445" y="9734"/>
                  <a:pt x="4363" y="9713"/>
                  <a:pt x="4371" y="9626"/>
                </a:cubicBezTo>
                <a:cubicBezTo>
                  <a:pt x="4418" y="9340"/>
                  <a:pt x="4156" y="9292"/>
                  <a:pt x="4109" y="9090"/>
                </a:cubicBezTo>
                <a:cubicBezTo>
                  <a:pt x="4085" y="9007"/>
                  <a:pt x="3990" y="8935"/>
                  <a:pt x="4061" y="8816"/>
                </a:cubicBezTo>
                <a:cubicBezTo>
                  <a:pt x="4180" y="8602"/>
                  <a:pt x="4156" y="8352"/>
                  <a:pt x="4156" y="8114"/>
                </a:cubicBezTo>
                <a:cubicBezTo>
                  <a:pt x="4144" y="7078"/>
                  <a:pt x="4120" y="6030"/>
                  <a:pt x="4144" y="5006"/>
                </a:cubicBezTo>
                <a:cubicBezTo>
                  <a:pt x="4156" y="4089"/>
                  <a:pt x="4097" y="3161"/>
                  <a:pt x="4156" y="2244"/>
                </a:cubicBezTo>
                <a:cubicBezTo>
                  <a:pt x="4192" y="1601"/>
                  <a:pt x="4299" y="958"/>
                  <a:pt x="4228" y="303"/>
                </a:cubicBezTo>
                <a:cubicBezTo>
                  <a:pt x="4228" y="208"/>
                  <a:pt x="4394" y="89"/>
                  <a:pt x="4228" y="17"/>
                </a:cubicBezTo>
                <a:cubicBezTo>
                  <a:pt x="4204" y="5"/>
                  <a:pt x="4173" y="0"/>
                  <a:pt x="4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Connecteur droit 5"/>
          <p:cNvCxnSpPr/>
          <p:nvPr/>
        </p:nvCxnSpPr>
        <p:spPr>
          <a:xfrm>
            <a:off x="11229906" y="1767101"/>
            <a:ext cx="0" cy="324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0" y="2549504"/>
            <a:ext cx="2816596" cy="60355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81" y="2543407"/>
            <a:ext cx="1572904" cy="609653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48" y="2023769"/>
            <a:ext cx="829128" cy="82303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43" y="1793387"/>
            <a:ext cx="646232" cy="390178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76" y="897096"/>
            <a:ext cx="829128" cy="82912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67" y="91049"/>
            <a:ext cx="2450804" cy="603556"/>
          </a:xfrm>
          <a:prstGeom prst="rect">
            <a:avLst/>
          </a:prstGeom>
        </p:spPr>
      </p:pic>
      <p:sp>
        <p:nvSpPr>
          <p:cNvPr id="60" name="Google Shape;412;p23"/>
          <p:cNvSpPr txBox="1"/>
          <p:nvPr/>
        </p:nvSpPr>
        <p:spPr>
          <a:xfrm>
            <a:off x="1818792" y="285875"/>
            <a:ext cx="1883554" cy="6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400" dirty="0">
                <a:latin typeface="pastel" pitchFamily="2" charset="0"/>
                <a:ea typeface="pastel" pitchFamily="2" charset="0"/>
              </a:rPr>
              <a:t>Nouvelles notices</a:t>
            </a:r>
          </a:p>
          <a:p>
            <a:r>
              <a:rPr lang="fr-FR" sz="1400" dirty="0">
                <a:latin typeface="pastel" pitchFamily="2" charset="0"/>
                <a:ea typeface="pastel" pitchFamily="2" charset="0"/>
              </a:rPr>
              <a:t>Notices mises à jour</a:t>
            </a:r>
          </a:p>
        </p:txBody>
      </p:sp>
      <p:sp>
        <p:nvSpPr>
          <p:cNvPr id="62" name="Bulle ronde 61"/>
          <p:cNvSpPr/>
          <p:nvPr/>
        </p:nvSpPr>
        <p:spPr>
          <a:xfrm>
            <a:off x="3434921" y="509220"/>
            <a:ext cx="2490578" cy="1168276"/>
          </a:xfrm>
          <a:prstGeom prst="wedgeEllipseCallout">
            <a:avLst>
              <a:gd name="adj1" fmla="val -60224"/>
              <a:gd name="adj2" fmla="val -417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Centres étrangers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Centre international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Centre français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(reproductions numériques)</a:t>
            </a:r>
          </a:p>
        </p:txBody>
      </p:sp>
      <p:sp>
        <p:nvSpPr>
          <p:cNvPr id="70" name="Google Shape;395;p23"/>
          <p:cNvSpPr/>
          <p:nvPr/>
        </p:nvSpPr>
        <p:spPr>
          <a:xfrm>
            <a:off x="9164359" y="517196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68961" h="34360" extrusionOk="0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solidFill>
            <a:srgbClr val="1D1D1B"/>
          </a:solidFill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latin typeface="pastel" pitchFamily="2" charset="0"/>
                <a:ea typeface="pastel" pitchFamily="2" charset="0"/>
              </a:rPr>
              <a:t>+</a:t>
            </a:r>
            <a:endParaRPr sz="3200" dirty="0">
              <a:latin typeface="pastel" pitchFamily="2" charset="0"/>
              <a:ea typeface="pastel" pitchFamily="2" charset="0"/>
            </a:endParaRPr>
          </a:p>
        </p:txBody>
      </p:sp>
      <p:sp>
        <p:nvSpPr>
          <p:cNvPr id="67" name="Google Shape;389;p23"/>
          <p:cNvSpPr>
            <a:spLocks noChangeAspect="1"/>
          </p:cNvSpPr>
          <p:nvPr/>
        </p:nvSpPr>
        <p:spPr>
          <a:xfrm rot="15823835" flipH="1">
            <a:off x="5716948" y="1000997"/>
            <a:ext cx="629159" cy="1944000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389;p23"/>
          <p:cNvSpPr>
            <a:spLocks noChangeAspect="1"/>
          </p:cNvSpPr>
          <p:nvPr/>
        </p:nvSpPr>
        <p:spPr>
          <a:xfrm rot="16729155" flipH="1">
            <a:off x="8969864" y="3084109"/>
            <a:ext cx="629159" cy="1944000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48" y="3988937"/>
            <a:ext cx="829128" cy="823031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51" y="4651514"/>
            <a:ext cx="646232" cy="390178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68" y="5022362"/>
            <a:ext cx="829128" cy="829128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31" y="6282228"/>
            <a:ext cx="2450804" cy="603556"/>
          </a:xfrm>
          <a:prstGeom prst="rect">
            <a:avLst/>
          </a:prstGeom>
        </p:spPr>
      </p:pic>
      <p:sp>
        <p:nvSpPr>
          <p:cNvPr id="77" name="Google Shape;611;p29"/>
          <p:cNvSpPr>
            <a:spLocks/>
          </p:cNvSpPr>
          <p:nvPr/>
        </p:nvSpPr>
        <p:spPr>
          <a:xfrm>
            <a:off x="11273706" y="5945411"/>
            <a:ext cx="108000" cy="301749"/>
          </a:xfrm>
          <a:custGeom>
            <a:avLst/>
            <a:gdLst/>
            <a:ahLst/>
            <a:cxnLst/>
            <a:rect l="l" t="t" r="r" b="b"/>
            <a:pathLst>
              <a:path w="5915" h="15236" extrusionOk="0">
                <a:moveTo>
                  <a:pt x="4140" y="0"/>
                </a:moveTo>
                <a:cubicBezTo>
                  <a:pt x="4074" y="0"/>
                  <a:pt x="3997" y="21"/>
                  <a:pt x="3942" y="53"/>
                </a:cubicBezTo>
                <a:cubicBezTo>
                  <a:pt x="3501" y="315"/>
                  <a:pt x="3251" y="791"/>
                  <a:pt x="2966" y="1208"/>
                </a:cubicBezTo>
                <a:cubicBezTo>
                  <a:pt x="2750" y="1510"/>
                  <a:pt x="2566" y="1699"/>
                  <a:pt x="2317" y="1699"/>
                </a:cubicBezTo>
                <a:cubicBezTo>
                  <a:pt x="2223" y="1699"/>
                  <a:pt x="2119" y="1672"/>
                  <a:pt x="2001" y="1613"/>
                </a:cubicBezTo>
                <a:cubicBezTo>
                  <a:pt x="1513" y="1363"/>
                  <a:pt x="1061" y="1053"/>
                  <a:pt x="596" y="755"/>
                </a:cubicBezTo>
                <a:cubicBezTo>
                  <a:pt x="501" y="708"/>
                  <a:pt x="418" y="625"/>
                  <a:pt x="322" y="577"/>
                </a:cubicBezTo>
                <a:cubicBezTo>
                  <a:pt x="267" y="543"/>
                  <a:pt x="219" y="522"/>
                  <a:pt x="180" y="522"/>
                </a:cubicBezTo>
                <a:cubicBezTo>
                  <a:pt x="110" y="522"/>
                  <a:pt x="68" y="588"/>
                  <a:pt x="60" y="755"/>
                </a:cubicBezTo>
                <a:cubicBezTo>
                  <a:pt x="1" y="1422"/>
                  <a:pt x="263" y="2029"/>
                  <a:pt x="310" y="2672"/>
                </a:cubicBezTo>
                <a:cubicBezTo>
                  <a:pt x="322" y="2839"/>
                  <a:pt x="549" y="2982"/>
                  <a:pt x="287" y="3125"/>
                </a:cubicBezTo>
                <a:cubicBezTo>
                  <a:pt x="275" y="3125"/>
                  <a:pt x="275" y="3232"/>
                  <a:pt x="287" y="3244"/>
                </a:cubicBezTo>
                <a:cubicBezTo>
                  <a:pt x="644" y="3363"/>
                  <a:pt x="322" y="3732"/>
                  <a:pt x="489" y="3970"/>
                </a:cubicBezTo>
                <a:cubicBezTo>
                  <a:pt x="549" y="4054"/>
                  <a:pt x="608" y="4458"/>
                  <a:pt x="489" y="4720"/>
                </a:cubicBezTo>
                <a:cubicBezTo>
                  <a:pt x="468" y="4762"/>
                  <a:pt x="511" y="4895"/>
                  <a:pt x="571" y="4895"/>
                </a:cubicBezTo>
                <a:cubicBezTo>
                  <a:pt x="579" y="4895"/>
                  <a:pt x="587" y="4893"/>
                  <a:pt x="596" y="4887"/>
                </a:cubicBezTo>
                <a:cubicBezTo>
                  <a:pt x="668" y="4833"/>
                  <a:pt x="716" y="4812"/>
                  <a:pt x="746" y="4812"/>
                </a:cubicBezTo>
                <a:cubicBezTo>
                  <a:pt x="838" y="4812"/>
                  <a:pt x="778" y="4997"/>
                  <a:pt x="751" y="5042"/>
                </a:cubicBezTo>
                <a:cubicBezTo>
                  <a:pt x="596" y="5304"/>
                  <a:pt x="1096" y="5566"/>
                  <a:pt x="751" y="5816"/>
                </a:cubicBezTo>
                <a:cubicBezTo>
                  <a:pt x="1061" y="5935"/>
                  <a:pt x="811" y="6244"/>
                  <a:pt x="894" y="6399"/>
                </a:cubicBezTo>
                <a:cubicBezTo>
                  <a:pt x="1132" y="6804"/>
                  <a:pt x="1096" y="7280"/>
                  <a:pt x="1227" y="7721"/>
                </a:cubicBezTo>
                <a:cubicBezTo>
                  <a:pt x="1346" y="8137"/>
                  <a:pt x="1346" y="8602"/>
                  <a:pt x="1537" y="9018"/>
                </a:cubicBezTo>
                <a:cubicBezTo>
                  <a:pt x="1608" y="9173"/>
                  <a:pt x="1549" y="9435"/>
                  <a:pt x="1513" y="9649"/>
                </a:cubicBezTo>
                <a:cubicBezTo>
                  <a:pt x="1465" y="9876"/>
                  <a:pt x="1704" y="9911"/>
                  <a:pt x="1704" y="10161"/>
                </a:cubicBezTo>
                <a:cubicBezTo>
                  <a:pt x="1692" y="10549"/>
                  <a:pt x="1650" y="10700"/>
                  <a:pt x="1348" y="10700"/>
                </a:cubicBezTo>
                <a:cubicBezTo>
                  <a:pt x="1325" y="10700"/>
                  <a:pt x="1301" y="10699"/>
                  <a:pt x="1275" y="10697"/>
                </a:cubicBezTo>
                <a:cubicBezTo>
                  <a:pt x="1061" y="10685"/>
                  <a:pt x="882" y="10554"/>
                  <a:pt x="656" y="10531"/>
                </a:cubicBezTo>
                <a:cubicBezTo>
                  <a:pt x="636" y="10528"/>
                  <a:pt x="617" y="10526"/>
                  <a:pt x="600" y="10526"/>
                </a:cubicBezTo>
                <a:cubicBezTo>
                  <a:pt x="403" y="10526"/>
                  <a:pt x="387" y="10705"/>
                  <a:pt x="310" y="10792"/>
                </a:cubicBezTo>
                <a:cubicBezTo>
                  <a:pt x="227" y="10900"/>
                  <a:pt x="299" y="11054"/>
                  <a:pt x="418" y="11126"/>
                </a:cubicBezTo>
                <a:cubicBezTo>
                  <a:pt x="584" y="11209"/>
                  <a:pt x="691" y="11364"/>
                  <a:pt x="751" y="11531"/>
                </a:cubicBezTo>
                <a:cubicBezTo>
                  <a:pt x="953" y="12102"/>
                  <a:pt x="1394" y="12495"/>
                  <a:pt x="1608" y="13055"/>
                </a:cubicBezTo>
                <a:cubicBezTo>
                  <a:pt x="1632" y="13138"/>
                  <a:pt x="1704" y="13198"/>
                  <a:pt x="1787" y="13209"/>
                </a:cubicBezTo>
                <a:cubicBezTo>
                  <a:pt x="1930" y="13233"/>
                  <a:pt x="2025" y="13376"/>
                  <a:pt x="2073" y="13483"/>
                </a:cubicBezTo>
                <a:cubicBezTo>
                  <a:pt x="2263" y="13983"/>
                  <a:pt x="2680" y="14257"/>
                  <a:pt x="3025" y="14602"/>
                </a:cubicBezTo>
                <a:cubicBezTo>
                  <a:pt x="3144" y="14733"/>
                  <a:pt x="3299" y="14781"/>
                  <a:pt x="3382" y="14995"/>
                </a:cubicBezTo>
                <a:cubicBezTo>
                  <a:pt x="3455" y="15154"/>
                  <a:pt x="3606" y="15236"/>
                  <a:pt x="3751" y="15236"/>
                </a:cubicBezTo>
                <a:cubicBezTo>
                  <a:pt x="3867" y="15236"/>
                  <a:pt x="3980" y="15184"/>
                  <a:pt x="4049" y="15079"/>
                </a:cubicBezTo>
                <a:cubicBezTo>
                  <a:pt x="4299" y="14698"/>
                  <a:pt x="4537" y="14293"/>
                  <a:pt x="4728" y="13888"/>
                </a:cubicBezTo>
                <a:cubicBezTo>
                  <a:pt x="4978" y="13328"/>
                  <a:pt x="5240" y="12781"/>
                  <a:pt x="5418" y="12174"/>
                </a:cubicBezTo>
                <a:cubicBezTo>
                  <a:pt x="5621" y="11423"/>
                  <a:pt x="5835" y="10673"/>
                  <a:pt x="5906" y="9911"/>
                </a:cubicBezTo>
                <a:cubicBezTo>
                  <a:pt x="5915" y="9487"/>
                  <a:pt x="5851" y="9329"/>
                  <a:pt x="5654" y="9329"/>
                </a:cubicBezTo>
                <a:cubicBezTo>
                  <a:pt x="5575" y="9329"/>
                  <a:pt x="5474" y="9355"/>
                  <a:pt x="5347" y="9399"/>
                </a:cubicBezTo>
                <a:cubicBezTo>
                  <a:pt x="5109" y="9483"/>
                  <a:pt x="4954" y="9697"/>
                  <a:pt x="4716" y="9721"/>
                </a:cubicBezTo>
                <a:cubicBezTo>
                  <a:pt x="4665" y="9725"/>
                  <a:pt x="4600" y="9734"/>
                  <a:pt x="4540" y="9734"/>
                </a:cubicBezTo>
                <a:cubicBezTo>
                  <a:pt x="4445" y="9734"/>
                  <a:pt x="4363" y="9713"/>
                  <a:pt x="4371" y="9626"/>
                </a:cubicBezTo>
                <a:cubicBezTo>
                  <a:pt x="4418" y="9340"/>
                  <a:pt x="4156" y="9292"/>
                  <a:pt x="4109" y="9090"/>
                </a:cubicBezTo>
                <a:cubicBezTo>
                  <a:pt x="4085" y="9007"/>
                  <a:pt x="3990" y="8935"/>
                  <a:pt x="4061" y="8816"/>
                </a:cubicBezTo>
                <a:cubicBezTo>
                  <a:pt x="4180" y="8602"/>
                  <a:pt x="4156" y="8352"/>
                  <a:pt x="4156" y="8114"/>
                </a:cubicBezTo>
                <a:cubicBezTo>
                  <a:pt x="4144" y="7078"/>
                  <a:pt x="4120" y="6030"/>
                  <a:pt x="4144" y="5006"/>
                </a:cubicBezTo>
                <a:cubicBezTo>
                  <a:pt x="4156" y="4089"/>
                  <a:pt x="4097" y="3161"/>
                  <a:pt x="4156" y="2244"/>
                </a:cubicBezTo>
                <a:cubicBezTo>
                  <a:pt x="4192" y="1601"/>
                  <a:pt x="4299" y="958"/>
                  <a:pt x="4228" y="303"/>
                </a:cubicBezTo>
                <a:cubicBezTo>
                  <a:pt x="4228" y="208"/>
                  <a:pt x="4394" y="89"/>
                  <a:pt x="4228" y="17"/>
                </a:cubicBezTo>
                <a:cubicBezTo>
                  <a:pt x="4204" y="5"/>
                  <a:pt x="4173" y="0"/>
                  <a:pt x="4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" name="Connecteur droit 77"/>
          <p:cNvCxnSpPr/>
          <p:nvPr/>
        </p:nvCxnSpPr>
        <p:spPr>
          <a:xfrm>
            <a:off x="11273706" y="4728072"/>
            <a:ext cx="0" cy="324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CA8376-9234-9BCA-C852-B315E16711CF}"/>
              </a:ext>
            </a:extLst>
          </p:cNvPr>
          <p:cNvGrpSpPr/>
          <p:nvPr/>
        </p:nvGrpSpPr>
        <p:grpSpPr>
          <a:xfrm>
            <a:off x="37103" y="4312455"/>
            <a:ext cx="997513" cy="999026"/>
            <a:chOff x="368168" y="5023781"/>
            <a:chExt cx="997513" cy="999026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69F17F8-0479-31E4-E7D5-A7F665B2A29C}"/>
                </a:ext>
              </a:extLst>
            </p:cNvPr>
            <p:cNvSpPr/>
            <p:nvPr/>
          </p:nvSpPr>
          <p:spPr>
            <a:xfrm>
              <a:off x="368168" y="5023781"/>
              <a:ext cx="997513" cy="999026"/>
            </a:xfrm>
            <a:prstGeom prst="ellipse">
              <a:avLst/>
            </a:prstGeom>
            <a:solidFill>
              <a:srgbClr val="45A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BAC6066-9353-4DCC-5A13-103F3B5D8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4420"/>
            <a:stretch/>
          </p:blipFill>
          <p:spPr>
            <a:xfrm>
              <a:off x="440353" y="5332082"/>
              <a:ext cx="838317" cy="382424"/>
            </a:xfrm>
            <a:prstGeom prst="rect">
              <a:avLst/>
            </a:prstGeom>
          </p:spPr>
        </p:pic>
      </p:grpSp>
      <p:pic>
        <p:nvPicPr>
          <p:cNvPr id="34" name="Image 33">
            <a:extLst>
              <a:ext uri="{FF2B5EF4-FFF2-40B4-BE49-F238E27FC236}">
                <a16:creationId xmlns:a16="http://schemas.microsoft.com/office/drawing/2014/main" id="{B672B1B5-8EB8-D6B0-6158-94790D126E4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76" y="4990566"/>
            <a:ext cx="1030913" cy="648000"/>
          </a:xfrm>
          <a:prstGeom prst="rect">
            <a:avLst/>
          </a:prstGeom>
        </p:spPr>
      </p:pic>
      <p:sp>
        <p:nvSpPr>
          <p:cNvPr id="7" name="Bulle ronde 61">
            <a:extLst>
              <a:ext uri="{FF2B5EF4-FFF2-40B4-BE49-F238E27FC236}">
                <a16:creationId xmlns:a16="http://schemas.microsoft.com/office/drawing/2014/main" id="{027CB1C4-DF61-7C02-CD7E-79A2ADA29551}"/>
              </a:ext>
            </a:extLst>
          </p:cNvPr>
          <p:cNvSpPr/>
          <p:nvPr/>
        </p:nvSpPr>
        <p:spPr>
          <a:xfrm>
            <a:off x="3440297" y="3749716"/>
            <a:ext cx="2490578" cy="1168276"/>
          </a:xfrm>
          <a:prstGeom prst="wedgeEllipseCallout">
            <a:avLst>
              <a:gd name="adj1" fmla="val -60224"/>
              <a:gd name="adj2" fmla="val -4176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Centre français (ISSN France)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sauf</a:t>
            </a:r>
            <a:r>
              <a:rPr lang="fr-FR" sz="1200" dirty="0">
                <a:solidFill>
                  <a:schemeClr val="tx1"/>
                </a:solidFill>
              </a:rPr>
              <a:t> reproductions numériques</a:t>
            </a:r>
          </a:p>
        </p:txBody>
      </p:sp>
      <p:sp>
        <p:nvSpPr>
          <p:cNvPr id="8" name="Google Shape;412;p23">
            <a:extLst>
              <a:ext uri="{FF2B5EF4-FFF2-40B4-BE49-F238E27FC236}">
                <a16:creationId xmlns:a16="http://schemas.microsoft.com/office/drawing/2014/main" id="{AC9663A9-F25B-82AF-A98D-BF82174E67DA}"/>
              </a:ext>
            </a:extLst>
          </p:cNvPr>
          <p:cNvSpPr txBox="1"/>
          <p:nvPr/>
        </p:nvSpPr>
        <p:spPr>
          <a:xfrm>
            <a:off x="1823166" y="3514607"/>
            <a:ext cx="1883554" cy="6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400" dirty="0">
                <a:latin typeface="pastel" pitchFamily="2" charset="0"/>
                <a:ea typeface="pastel" pitchFamily="2" charset="0"/>
              </a:rPr>
              <a:t>Nouvelles notices</a:t>
            </a:r>
          </a:p>
          <a:p>
            <a:r>
              <a:rPr lang="fr-FR" sz="1400" dirty="0">
                <a:latin typeface="pastel" pitchFamily="2" charset="0"/>
                <a:ea typeface="pastel" pitchFamily="2" charset="0"/>
              </a:rPr>
              <a:t>Notices mises à jour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96" y="2857422"/>
            <a:ext cx="2450804" cy="11583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C8CFD88-CE2C-DA81-E3B2-2156C78411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94310" y="5748918"/>
            <a:ext cx="3276600" cy="2667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7F8990-C0C9-4792-7DA6-C11C3447DFF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06858" y="5618356"/>
            <a:ext cx="1771650" cy="304800"/>
          </a:xfrm>
          <a:prstGeom prst="rect">
            <a:avLst/>
          </a:prstGeom>
        </p:spPr>
      </p:pic>
      <p:pic>
        <p:nvPicPr>
          <p:cNvPr id="21" name="Image 20" descr="Une image contenant vitesse, objets en métal, transport, roue&#10;&#10;Description générée automatiquement">
            <a:extLst>
              <a:ext uri="{FF2B5EF4-FFF2-40B4-BE49-F238E27FC236}">
                <a16:creationId xmlns:a16="http://schemas.microsoft.com/office/drawing/2014/main" id="{D77E6F4F-7FC0-4CFF-0753-DA7084C8D02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46289" y="1564540"/>
            <a:ext cx="1057275" cy="866775"/>
          </a:xfrm>
          <a:prstGeom prst="rect">
            <a:avLst/>
          </a:prstGeom>
        </p:spPr>
      </p:pic>
      <p:pic>
        <p:nvPicPr>
          <p:cNvPr id="24" name="Image 23" descr="Une image contenant vitesse, objets en métal, transport, cercle&#10;&#10;Description générée automatiquement">
            <a:extLst>
              <a:ext uri="{FF2B5EF4-FFF2-40B4-BE49-F238E27FC236}">
                <a16:creationId xmlns:a16="http://schemas.microsoft.com/office/drawing/2014/main" id="{5E83C62F-1B58-FEA3-335D-1EAE766CFF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71716" y="4346420"/>
            <a:ext cx="10763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8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0" y="0"/>
            <a:ext cx="971686" cy="1514686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9799758" y="1605676"/>
            <a:ext cx="2106339" cy="3420000"/>
            <a:chOff x="5021215" y="1753586"/>
            <a:chExt cx="2106339" cy="3420000"/>
          </a:xfrm>
        </p:grpSpPr>
        <p:grpSp>
          <p:nvGrpSpPr>
            <p:cNvPr id="38" name="Groupe 37"/>
            <p:cNvGrpSpPr>
              <a:grpSpLocks noChangeAspect="1"/>
            </p:cNvGrpSpPr>
            <p:nvPr/>
          </p:nvGrpSpPr>
          <p:grpSpPr>
            <a:xfrm>
              <a:off x="5021215" y="1753586"/>
              <a:ext cx="2106339" cy="3420000"/>
              <a:chOff x="6440852" y="2006482"/>
              <a:chExt cx="1933857" cy="3139946"/>
            </a:xfrm>
          </p:grpSpPr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0852" y="2006482"/>
                <a:ext cx="1933857" cy="2160000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1781" y="3886428"/>
                <a:ext cx="1260000" cy="12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Google Shape;2422;p45"/>
            <p:cNvSpPr>
              <a:spLocks noChangeAspect="1"/>
            </p:cNvSpPr>
            <p:nvPr/>
          </p:nvSpPr>
          <p:spPr>
            <a:xfrm>
              <a:off x="5455520" y="2121858"/>
              <a:ext cx="1280960" cy="612000"/>
            </a:xfrm>
            <a:custGeom>
              <a:avLst/>
              <a:gdLst/>
              <a:ahLst/>
              <a:cxnLst/>
              <a:rect l="l" t="t" r="r" b="b"/>
              <a:pathLst>
                <a:path w="43999" h="14727" extrusionOk="0">
                  <a:moveTo>
                    <a:pt x="36999" y="1"/>
                  </a:moveTo>
                  <a:cubicBezTo>
                    <a:pt x="36196" y="1"/>
                    <a:pt x="35359" y="16"/>
                    <a:pt x="34625" y="16"/>
                  </a:cubicBezTo>
                  <a:lnTo>
                    <a:pt x="9674" y="16"/>
                  </a:lnTo>
                  <a:cubicBezTo>
                    <a:pt x="8807" y="16"/>
                    <a:pt x="7939" y="16"/>
                    <a:pt x="7072" y="49"/>
                  </a:cubicBezTo>
                  <a:cubicBezTo>
                    <a:pt x="6238" y="49"/>
                    <a:pt x="5404" y="49"/>
                    <a:pt x="4570" y="82"/>
                  </a:cubicBezTo>
                  <a:cubicBezTo>
                    <a:pt x="3770" y="116"/>
                    <a:pt x="3036" y="216"/>
                    <a:pt x="2402" y="316"/>
                  </a:cubicBezTo>
                  <a:cubicBezTo>
                    <a:pt x="1802" y="416"/>
                    <a:pt x="1301" y="516"/>
                    <a:pt x="934" y="649"/>
                  </a:cubicBezTo>
                  <a:cubicBezTo>
                    <a:pt x="601" y="783"/>
                    <a:pt x="601" y="916"/>
                    <a:pt x="401" y="1083"/>
                  </a:cubicBezTo>
                  <a:cubicBezTo>
                    <a:pt x="134" y="1283"/>
                    <a:pt x="167" y="1517"/>
                    <a:pt x="134" y="1717"/>
                  </a:cubicBezTo>
                  <a:cubicBezTo>
                    <a:pt x="134" y="2017"/>
                    <a:pt x="134" y="2317"/>
                    <a:pt x="134" y="2584"/>
                  </a:cubicBezTo>
                  <a:cubicBezTo>
                    <a:pt x="100" y="3151"/>
                    <a:pt x="100" y="3718"/>
                    <a:pt x="67" y="4252"/>
                  </a:cubicBezTo>
                  <a:cubicBezTo>
                    <a:pt x="34" y="5386"/>
                    <a:pt x="34" y="6487"/>
                    <a:pt x="34" y="7588"/>
                  </a:cubicBezTo>
                  <a:cubicBezTo>
                    <a:pt x="34" y="8722"/>
                    <a:pt x="34" y="9823"/>
                    <a:pt x="34" y="10923"/>
                  </a:cubicBezTo>
                  <a:cubicBezTo>
                    <a:pt x="67" y="11791"/>
                    <a:pt x="0" y="12625"/>
                    <a:pt x="434" y="13492"/>
                  </a:cubicBezTo>
                  <a:cubicBezTo>
                    <a:pt x="601" y="13792"/>
                    <a:pt x="868" y="14092"/>
                    <a:pt x="2068" y="14326"/>
                  </a:cubicBezTo>
                  <a:cubicBezTo>
                    <a:pt x="3641" y="14669"/>
                    <a:pt x="5875" y="14694"/>
                    <a:pt x="8141" y="14694"/>
                  </a:cubicBezTo>
                  <a:cubicBezTo>
                    <a:pt x="8519" y="14694"/>
                    <a:pt x="8897" y="14693"/>
                    <a:pt x="9274" y="14693"/>
                  </a:cubicBezTo>
                  <a:cubicBezTo>
                    <a:pt x="10641" y="14726"/>
                    <a:pt x="12009" y="14726"/>
                    <a:pt x="13376" y="14726"/>
                  </a:cubicBezTo>
                  <a:cubicBezTo>
                    <a:pt x="16245" y="14726"/>
                    <a:pt x="19114" y="14726"/>
                    <a:pt x="21949" y="14693"/>
                  </a:cubicBezTo>
                  <a:lnTo>
                    <a:pt x="36059" y="14693"/>
                  </a:lnTo>
                  <a:cubicBezTo>
                    <a:pt x="36369" y="14698"/>
                    <a:pt x="36677" y="14701"/>
                    <a:pt x="36982" y="14701"/>
                  </a:cubicBezTo>
                  <a:cubicBezTo>
                    <a:pt x="38649" y="14701"/>
                    <a:pt x="40228" y="14618"/>
                    <a:pt x="41497" y="14393"/>
                  </a:cubicBezTo>
                  <a:cubicBezTo>
                    <a:pt x="42998" y="14159"/>
                    <a:pt x="43365" y="13826"/>
                    <a:pt x="43531" y="13492"/>
                  </a:cubicBezTo>
                  <a:cubicBezTo>
                    <a:pt x="43998" y="12625"/>
                    <a:pt x="43898" y="11791"/>
                    <a:pt x="43932" y="10923"/>
                  </a:cubicBezTo>
                  <a:cubicBezTo>
                    <a:pt x="43932" y="9823"/>
                    <a:pt x="43932" y="8722"/>
                    <a:pt x="43932" y="7588"/>
                  </a:cubicBezTo>
                  <a:cubicBezTo>
                    <a:pt x="43932" y="6487"/>
                    <a:pt x="43932" y="5386"/>
                    <a:pt x="43898" y="4252"/>
                  </a:cubicBezTo>
                  <a:cubicBezTo>
                    <a:pt x="43898" y="3718"/>
                    <a:pt x="43865" y="3151"/>
                    <a:pt x="43832" y="2584"/>
                  </a:cubicBezTo>
                  <a:cubicBezTo>
                    <a:pt x="43832" y="2317"/>
                    <a:pt x="43832" y="2084"/>
                    <a:pt x="43832" y="1817"/>
                  </a:cubicBezTo>
                  <a:cubicBezTo>
                    <a:pt x="43798" y="1550"/>
                    <a:pt x="43865" y="1317"/>
                    <a:pt x="43565" y="1083"/>
                  </a:cubicBezTo>
                  <a:cubicBezTo>
                    <a:pt x="43465" y="549"/>
                    <a:pt x="41330" y="116"/>
                    <a:pt x="38228" y="16"/>
                  </a:cubicBezTo>
                  <a:lnTo>
                    <a:pt x="38161" y="16"/>
                  </a:lnTo>
                  <a:cubicBezTo>
                    <a:pt x="37794" y="5"/>
                    <a:pt x="37401" y="1"/>
                    <a:pt x="36999" y="1"/>
                  </a:cubicBezTo>
                  <a:close/>
                </a:path>
              </a:pathLst>
            </a:custGeom>
            <a:solidFill>
              <a:srgbClr val="002060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chemeClr val="bg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Base de Production</a:t>
              </a:r>
              <a:endParaRPr sz="1400" dirty="0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33757" y="1993056"/>
            <a:ext cx="1676009" cy="2659470"/>
            <a:chOff x="147508" y="2099265"/>
            <a:chExt cx="1676009" cy="2659470"/>
          </a:xfrm>
        </p:grpSpPr>
        <p:grpSp>
          <p:nvGrpSpPr>
            <p:cNvPr id="9" name="Groupe 8"/>
            <p:cNvGrpSpPr/>
            <p:nvPr/>
          </p:nvGrpSpPr>
          <p:grpSpPr>
            <a:xfrm>
              <a:off x="147508" y="2099265"/>
              <a:ext cx="1676009" cy="2659470"/>
              <a:chOff x="6520895" y="2437880"/>
              <a:chExt cx="1676009" cy="2659470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895" y="2437880"/>
                <a:ext cx="1676009" cy="1872000"/>
              </a:xfrm>
              <a:prstGeom prst="rect">
                <a:avLst/>
              </a:prstGeom>
            </p:spPr>
          </p:pic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3032" y="4017350"/>
                <a:ext cx="1080000" cy="108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Google Shape;2422;p45"/>
            <p:cNvSpPr>
              <a:spLocks/>
            </p:cNvSpPr>
            <p:nvPr/>
          </p:nvSpPr>
          <p:spPr>
            <a:xfrm>
              <a:off x="529645" y="2342652"/>
              <a:ext cx="900000" cy="517070"/>
            </a:xfrm>
            <a:custGeom>
              <a:avLst/>
              <a:gdLst/>
              <a:ahLst/>
              <a:cxnLst/>
              <a:rect l="l" t="t" r="r" b="b"/>
              <a:pathLst>
                <a:path w="43999" h="14727" extrusionOk="0">
                  <a:moveTo>
                    <a:pt x="36999" y="1"/>
                  </a:moveTo>
                  <a:cubicBezTo>
                    <a:pt x="36196" y="1"/>
                    <a:pt x="35359" y="16"/>
                    <a:pt x="34625" y="16"/>
                  </a:cubicBezTo>
                  <a:lnTo>
                    <a:pt x="9674" y="16"/>
                  </a:lnTo>
                  <a:cubicBezTo>
                    <a:pt x="8807" y="16"/>
                    <a:pt x="7939" y="16"/>
                    <a:pt x="7072" y="49"/>
                  </a:cubicBezTo>
                  <a:cubicBezTo>
                    <a:pt x="6238" y="49"/>
                    <a:pt x="5404" y="49"/>
                    <a:pt x="4570" y="82"/>
                  </a:cubicBezTo>
                  <a:cubicBezTo>
                    <a:pt x="3770" y="116"/>
                    <a:pt x="3036" y="216"/>
                    <a:pt x="2402" y="316"/>
                  </a:cubicBezTo>
                  <a:cubicBezTo>
                    <a:pt x="1802" y="416"/>
                    <a:pt x="1301" y="516"/>
                    <a:pt x="934" y="649"/>
                  </a:cubicBezTo>
                  <a:cubicBezTo>
                    <a:pt x="601" y="783"/>
                    <a:pt x="601" y="916"/>
                    <a:pt x="401" y="1083"/>
                  </a:cubicBezTo>
                  <a:cubicBezTo>
                    <a:pt x="134" y="1283"/>
                    <a:pt x="167" y="1517"/>
                    <a:pt x="134" y="1717"/>
                  </a:cubicBezTo>
                  <a:cubicBezTo>
                    <a:pt x="134" y="2017"/>
                    <a:pt x="134" y="2317"/>
                    <a:pt x="134" y="2584"/>
                  </a:cubicBezTo>
                  <a:cubicBezTo>
                    <a:pt x="100" y="3151"/>
                    <a:pt x="100" y="3718"/>
                    <a:pt x="67" y="4252"/>
                  </a:cubicBezTo>
                  <a:cubicBezTo>
                    <a:pt x="34" y="5386"/>
                    <a:pt x="34" y="6487"/>
                    <a:pt x="34" y="7588"/>
                  </a:cubicBezTo>
                  <a:cubicBezTo>
                    <a:pt x="34" y="8722"/>
                    <a:pt x="34" y="9823"/>
                    <a:pt x="34" y="10923"/>
                  </a:cubicBezTo>
                  <a:cubicBezTo>
                    <a:pt x="67" y="11791"/>
                    <a:pt x="0" y="12625"/>
                    <a:pt x="434" y="13492"/>
                  </a:cubicBezTo>
                  <a:cubicBezTo>
                    <a:pt x="601" y="13792"/>
                    <a:pt x="868" y="14092"/>
                    <a:pt x="2068" y="14326"/>
                  </a:cubicBezTo>
                  <a:cubicBezTo>
                    <a:pt x="3641" y="14669"/>
                    <a:pt x="5875" y="14694"/>
                    <a:pt x="8141" y="14694"/>
                  </a:cubicBezTo>
                  <a:cubicBezTo>
                    <a:pt x="8519" y="14694"/>
                    <a:pt x="8897" y="14693"/>
                    <a:pt x="9274" y="14693"/>
                  </a:cubicBezTo>
                  <a:cubicBezTo>
                    <a:pt x="10641" y="14726"/>
                    <a:pt x="12009" y="14726"/>
                    <a:pt x="13376" y="14726"/>
                  </a:cubicBezTo>
                  <a:cubicBezTo>
                    <a:pt x="16245" y="14726"/>
                    <a:pt x="19114" y="14726"/>
                    <a:pt x="21949" y="14693"/>
                  </a:cubicBezTo>
                  <a:lnTo>
                    <a:pt x="36059" y="14693"/>
                  </a:lnTo>
                  <a:cubicBezTo>
                    <a:pt x="36369" y="14698"/>
                    <a:pt x="36677" y="14701"/>
                    <a:pt x="36982" y="14701"/>
                  </a:cubicBezTo>
                  <a:cubicBezTo>
                    <a:pt x="38649" y="14701"/>
                    <a:pt x="40228" y="14618"/>
                    <a:pt x="41497" y="14393"/>
                  </a:cubicBezTo>
                  <a:cubicBezTo>
                    <a:pt x="42998" y="14159"/>
                    <a:pt x="43365" y="13826"/>
                    <a:pt x="43531" y="13492"/>
                  </a:cubicBezTo>
                  <a:cubicBezTo>
                    <a:pt x="43998" y="12625"/>
                    <a:pt x="43898" y="11791"/>
                    <a:pt x="43932" y="10923"/>
                  </a:cubicBezTo>
                  <a:cubicBezTo>
                    <a:pt x="43932" y="9823"/>
                    <a:pt x="43932" y="8722"/>
                    <a:pt x="43932" y="7588"/>
                  </a:cubicBezTo>
                  <a:cubicBezTo>
                    <a:pt x="43932" y="6487"/>
                    <a:pt x="43932" y="5386"/>
                    <a:pt x="43898" y="4252"/>
                  </a:cubicBezTo>
                  <a:cubicBezTo>
                    <a:pt x="43898" y="3718"/>
                    <a:pt x="43865" y="3151"/>
                    <a:pt x="43832" y="2584"/>
                  </a:cubicBezTo>
                  <a:cubicBezTo>
                    <a:pt x="43832" y="2317"/>
                    <a:pt x="43832" y="2084"/>
                    <a:pt x="43832" y="1817"/>
                  </a:cubicBezTo>
                  <a:cubicBezTo>
                    <a:pt x="43798" y="1550"/>
                    <a:pt x="43865" y="1317"/>
                    <a:pt x="43565" y="1083"/>
                  </a:cubicBezTo>
                  <a:cubicBezTo>
                    <a:pt x="43465" y="549"/>
                    <a:pt x="41330" y="116"/>
                    <a:pt x="38228" y="16"/>
                  </a:cubicBezTo>
                  <a:lnTo>
                    <a:pt x="38161" y="16"/>
                  </a:lnTo>
                  <a:cubicBezTo>
                    <a:pt x="37794" y="5"/>
                    <a:pt x="37401" y="1"/>
                    <a:pt x="36999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dirty="0">
                  <a:solidFill>
                    <a:schemeClr val="bg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Base “signal”</a:t>
              </a:r>
              <a:endParaRPr sz="1400" dirty="0">
                <a:solidFill>
                  <a:schemeClr val="bg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" name="Titre 3"/>
          <p:cNvSpPr txBox="1">
            <a:spLocks/>
          </p:cNvSpPr>
          <p:nvPr/>
        </p:nvSpPr>
        <p:spPr>
          <a:xfrm>
            <a:off x="242878" y="6186333"/>
            <a:ext cx="11114010" cy="594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Chargement des notices en base de production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216" y="90990"/>
            <a:ext cx="971686" cy="151468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928" y="90990"/>
            <a:ext cx="971686" cy="151468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6" y="720512"/>
            <a:ext cx="4060288" cy="85961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51" y="186212"/>
            <a:ext cx="8138865" cy="408467"/>
          </a:xfrm>
          <a:prstGeom prst="rect">
            <a:avLst/>
          </a:prstGeom>
        </p:spPr>
      </p:pic>
      <p:pic>
        <p:nvPicPr>
          <p:cNvPr id="106" name="Image 1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00" y="1451373"/>
            <a:ext cx="4237087" cy="1865538"/>
          </a:xfrm>
          <a:prstGeom prst="rect">
            <a:avLst/>
          </a:prstGeom>
        </p:spPr>
      </p:pic>
      <p:pic>
        <p:nvPicPr>
          <p:cNvPr id="108" name="Image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44" y="1451373"/>
            <a:ext cx="5102794" cy="2822693"/>
          </a:xfrm>
          <a:prstGeom prst="rect">
            <a:avLst/>
          </a:prstGeom>
        </p:spPr>
      </p:pic>
      <p:pic>
        <p:nvPicPr>
          <p:cNvPr id="105" name="Imag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451" y="3239186"/>
            <a:ext cx="8138865" cy="408467"/>
          </a:xfrm>
          <a:prstGeom prst="rect">
            <a:avLst/>
          </a:prstGeom>
        </p:spPr>
      </p:pic>
      <p:pic>
        <p:nvPicPr>
          <p:cNvPr id="109" name="Image 10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31" y="3618584"/>
            <a:ext cx="2816596" cy="597460"/>
          </a:xfrm>
          <a:prstGeom prst="rect">
            <a:avLst/>
          </a:prstGeom>
        </p:spPr>
      </p:pic>
      <p:pic>
        <p:nvPicPr>
          <p:cNvPr id="111" name="Image 1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0" y="4179189"/>
            <a:ext cx="8248603" cy="1786283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04" y="5376682"/>
            <a:ext cx="1938696" cy="143268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883" y="5161419"/>
            <a:ext cx="828000" cy="82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405A21-D010-B8E8-520F-6D109516AA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1281" y="5447719"/>
            <a:ext cx="5619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35E816F5-7260-BE36-4E21-1D880A8B5073}"/>
              </a:ext>
            </a:extLst>
          </p:cNvPr>
          <p:cNvSpPr>
            <a:spLocks/>
          </p:cNvSpPr>
          <p:nvPr/>
        </p:nvSpPr>
        <p:spPr>
          <a:xfrm>
            <a:off x="911412" y="1636237"/>
            <a:ext cx="3600000" cy="3600000"/>
          </a:xfrm>
          <a:prstGeom prst="ellipse">
            <a:avLst/>
          </a:prstGeom>
          <a:solidFill>
            <a:srgbClr val="A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F7F5F4-9C1D-8341-8C44-838972C7613F}"/>
              </a:ext>
            </a:extLst>
          </p:cNvPr>
          <p:cNvSpPr>
            <a:spLocks/>
          </p:cNvSpPr>
          <p:nvPr/>
        </p:nvSpPr>
        <p:spPr>
          <a:xfrm>
            <a:off x="7178468" y="1707627"/>
            <a:ext cx="3600000" cy="3600000"/>
          </a:xfrm>
          <a:prstGeom prst="ellipse">
            <a:avLst/>
          </a:prstGeom>
          <a:solidFill>
            <a:srgbClr val="45A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67558" y="6134497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Répartition (statistiques imports 2022)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0A51016-B557-6DC8-8FFD-C73C4A49991D}"/>
              </a:ext>
            </a:extLst>
          </p:cNvPr>
          <p:cNvGrpSpPr>
            <a:grpSpLocks noChangeAspect="1"/>
          </p:cNvGrpSpPr>
          <p:nvPr/>
        </p:nvGrpSpPr>
        <p:grpSpPr>
          <a:xfrm>
            <a:off x="-1488584" y="1184649"/>
            <a:ext cx="13004235" cy="5599994"/>
            <a:chOff x="-6357" y="683186"/>
            <a:chExt cx="9463660" cy="4075320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AEBD5C21-A7E8-5842-D849-D9203F57E7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141724"/>
                </p:ext>
              </p:extLst>
            </p:nvPr>
          </p:nvGraphicFramePr>
          <p:xfrm>
            <a:off x="-6357" y="683186"/>
            <a:ext cx="6112983" cy="4075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75EF7699-3E5F-DD42-0A01-08D7D676C4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352590"/>
                </p:ext>
              </p:extLst>
            </p:nvPr>
          </p:nvGraphicFramePr>
          <p:xfrm>
            <a:off x="5643795" y="1050580"/>
            <a:ext cx="3813508" cy="25423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71742CB8-ABEE-8AC2-010E-DD79DEBC9D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20"/>
          <a:stretch/>
        </p:blipFill>
        <p:spPr>
          <a:xfrm>
            <a:off x="8189307" y="646137"/>
            <a:ext cx="1578321" cy="7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E90994-182D-05C0-E635-1C022B1FC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650" y="4713627"/>
            <a:ext cx="2866700" cy="118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DAC68B-6D9E-65AB-FB24-CF34BC4BC9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21" y="646137"/>
            <a:ext cx="2254781" cy="72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30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1187333" y="182399"/>
            <a:ext cx="10515600" cy="594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RAPPEL : Comment fonctionnent les fusions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4" y="3105055"/>
            <a:ext cx="627942" cy="8657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7" y="4581300"/>
            <a:ext cx="658425" cy="865707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166619" y="3105055"/>
          <a:ext cx="1079442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9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a typeface="Roboto"/>
                          <a:cs typeface="Roboto"/>
                          <a:sym typeface="Roboto"/>
                        </a:rPr>
                        <a:t>La zone de la notice résidente est intégralement remplacée (« écrasée 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Zones concernées (quelques exemples) : 011, 100, 530,</a:t>
                      </a:r>
                      <a:r>
                        <a:rPr lang="fr-FR" baseline="0" dirty="0"/>
                        <a:t> … ; 430, 440, … (zones sous autorité ISSN)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3385"/>
              </p:ext>
            </p:extLst>
          </p:nvPr>
        </p:nvGraphicFramePr>
        <p:xfrm>
          <a:off x="1201906" y="4558117"/>
          <a:ext cx="10779855" cy="74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ym typeface="Roboto"/>
                        </a:rPr>
                        <a:t>La zone est</a:t>
                      </a:r>
                      <a:r>
                        <a:rPr lang="fr-FR" sz="1800" baseline="0" dirty="0">
                          <a:sym typeface="Roboto"/>
                        </a:rPr>
                        <a:t> ajoutée à la </a:t>
                      </a:r>
                      <a:r>
                        <a:rPr lang="fr-FR" sz="1800" dirty="0">
                          <a:sym typeface="Roboto"/>
                        </a:rPr>
                        <a:t>notice résidente si elle est différente</a:t>
                      </a:r>
                      <a:endParaRPr lang="fr-FR" sz="1800" dirty="0">
                        <a:solidFill>
                          <a:schemeClr val="tx1"/>
                        </a:solidFill>
                        <a:ea typeface="Roboto"/>
                        <a:cs typeface="Roboto"/>
                        <a:sym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Zones concernées (quelques exemples) : 033,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321, … ; 7XX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77115"/>
              </p:ext>
            </p:extLst>
          </p:nvPr>
        </p:nvGraphicFramePr>
        <p:xfrm>
          <a:off x="1201906" y="5801715"/>
          <a:ext cx="10794428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9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ym typeface="Roboto"/>
                        </a:rPr>
                        <a:t>La zone est ajoutée à la notice résidente</a:t>
                      </a:r>
                      <a:endParaRPr lang="fr-FR" sz="1800" dirty="0">
                        <a:solidFill>
                          <a:schemeClr val="tx1"/>
                        </a:solidFill>
                        <a:ea typeface="Roboto"/>
                        <a:cs typeface="Roboto"/>
                        <a:sym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Zones concernées :</a:t>
                      </a:r>
                      <a:r>
                        <a:rPr lang="fr-FR" baseline="0" dirty="0"/>
                        <a:t> toutes les autres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4" y="5848121"/>
            <a:ext cx="676715" cy="865707"/>
          </a:xfrm>
          <a:prstGeom prst="rect">
            <a:avLst/>
          </a:prstGeom>
        </p:spPr>
      </p:pic>
      <p:sp>
        <p:nvSpPr>
          <p:cNvPr id="18" name="Google Shape;412;p23"/>
          <p:cNvSpPr txBox="1"/>
          <p:nvPr/>
        </p:nvSpPr>
        <p:spPr>
          <a:xfrm>
            <a:off x="700629" y="1540091"/>
            <a:ext cx="11002304" cy="6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Mettre à jour les zones sous autorité ISSN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Conserver au maximum les zones susceptibles d’avoir été modifiées / enrichies par les catalogueurs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8" y="2539685"/>
            <a:ext cx="3164098" cy="4877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4" y="938162"/>
            <a:ext cx="3170195" cy="487722"/>
          </a:xfrm>
          <a:prstGeom prst="rect">
            <a:avLst/>
          </a:prstGeom>
        </p:spPr>
      </p:pic>
      <p:sp>
        <p:nvSpPr>
          <p:cNvPr id="19" name="Google Shape;412;p23"/>
          <p:cNvSpPr txBox="1"/>
          <p:nvPr/>
        </p:nvSpPr>
        <p:spPr>
          <a:xfrm>
            <a:off x="1216480" y="3767532"/>
            <a:ext cx="10779854" cy="6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 lang="fr-FR" sz="1400" dirty="0">
              <a:hlinkClick r:id="rId8"/>
            </a:endParaRPr>
          </a:p>
          <a:p>
            <a:r>
              <a:rPr lang="fr-FR" sz="1600" dirty="0"/>
              <a:t>               Consulter la liste des zones sous autorité ISSN : </a:t>
            </a:r>
            <a:endParaRPr lang="fr-FR" sz="1600" dirty="0">
              <a:hlinkClick r:id="rId8"/>
            </a:endParaRPr>
          </a:p>
          <a:p>
            <a:pPr algn="r"/>
            <a:r>
              <a:rPr lang="fr-FR" sz="1400" dirty="0">
                <a:hlinkClick r:id="rId8"/>
              </a:rPr>
              <a:t>http://documentation.abes.fr/sudoc/manuels/controle_bibliographique/circuit_signalement_rc/index.html#CorrectionZoneAutoriteISSN</a:t>
            </a:r>
            <a:endParaRPr lang="fr-FR" sz="1400" dirty="0"/>
          </a:p>
          <a:p>
            <a:pPr algn="r"/>
            <a:endParaRPr lang="fr-FR" sz="1400" dirty="0"/>
          </a:p>
        </p:txBody>
      </p:sp>
      <p:sp>
        <p:nvSpPr>
          <p:cNvPr id="20" name="Google Shape;389;p23"/>
          <p:cNvSpPr>
            <a:spLocks noChangeAspect="1"/>
          </p:cNvSpPr>
          <p:nvPr/>
        </p:nvSpPr>
        <p:spPr>
          <a:xfrm rot="19299126" flipH="1">
            <a:off x="1559715" y="3754110"/>
            <a:ext cx="263388" cy="504000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77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193222" y="6181845"/>
            <a:ext cx="10515600" cy="5949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Traitements post-chargement 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22"/>
            <a:ext cx="1938696" cy="14326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8" y="1633284"/>
            <a:ext cx="627942" cy="8657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93" y="2654441"/>
            <a:ext cx="658425" cy="8657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8" y="3736554"/>
            <a:ext cx="676715" cy="8657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8" y="4784217"/>
            <a:ext cx="682811" cy="8657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96" y="1603355"/>
            <a:ext cx="10034886" cy="4084674"/>
          </a:xfrm>
          <a:prstGeom prst="rect">
            <a:avLst/>
          </a:prstGeom>
        </p:spPr>
      </p:pic>
      <p:pic>
        <p:nvPicPr>
          <p:cNvPr id="7" name="Graphique 6" descr="Langue des signes contour">
            <a:extLst>
              <a:ext uri="{FF2B5EF4-FFF2-40B4-BE49-F238E27FC236}">
                <a16:creationId xmlns:a16="http://schemas.microsoft.com/office/drawing/2014/main" id="{A9F2F217-974C-C96A-813F-7012F4277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0865" y="2548326"/>
            <a:ext cx="864000" cy="864000"/>
          </a:xfrm>
          <a:prstGeom prst="rect">
            <a:avLst/>
          </a:prstGeom>
        </p:spPr>
      </p:pic>
      <p:pic>
        <p:nvPicPr>
          <p:cNvPr id="14" name="Graphique 13" descr="Langue des signes contour">
            <a:extLst>
              <a:ext uri="{FF2B5EF4-FFF2-40B4-BE49-F238E27FC236}">
                <a16:creationId xmlns:a16="http://schemas.microsoft.com/office/drawing/2014/main" id="{E616C7C9-C84D-F3AC-9425-489B1BCD6D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14021" y="1481804"/>
            <a:ext cx="864000" cy="864000"/>
          </a:xfrm>
          <a:prstGeom prst="rect">
            <a:avLst/>
          </a:prstGeom>
        </p:spPr>
      </p:pic>
      <p:pic>
        <p:nvPicPr>
          <p:cNvPr id="15" name="Graphique 14" descr="Langue des signes contour">
            <a:extLst>
              <a:ext uri="{FF2B5EF4-FFF2-40B4-BE49-F238E27FC236}">
                <a16:creationId xmlns:a16="http://schemas.microsoft.com/office/drawing/2014/main" id="{AF7F7D4E-6414-9DCA-1523-06586FED69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2378" y="3596264"/>
            <a:ext cx="864000" cy="864000"/>
          </a:xfrm>
          <a:prstGeom prst="rect">
            <a:avLst/>
          </a:prstGeom>
        </p:spPr>
      </p:pic>
      <p:pic>
        <p:nvPicPr>
          <p:cNvPr id="17" name="Graphique 16" descr="Engrenages contour">
            <a:extLst>
              <a:ext uri="{FF2B5EF4-FFF2-40B4-BE49-F238E27FC236}">
                <a16:creationId xmlns:a16="http://schemas.microsoft.com/office/drawing/2014/main" id="{BF285850-00F9-0E5E-84D5-25EDF8C49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33968" y="48701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138488" y="508001"/>
            <a:ext cx="5842000" cy="863599"/>
          </a:xfrm>
        </p:spPr>
        <p:txBody>
          <a:bodyPr anchor="t">
            <a:normAutofit fontScale="90000"/>
          </a:bodyPr>
          <a:lstStyle/>
          <a:p>
            <a:r>
              <a:rPr lang="fr-FR" dirty="0">
                <a:latin typeface="pastel" pitchFamily="2" charset="0"/>
                <a:ea typeface="pastel" pitchFamily="2" charset="0"/>
              </a:rPr>
              <a:t>+ d’informations</a:t>
            </a:r>
            <a:br>
              <a:rPr lang="fr-FR" dirty="0">
                <a:ea typeface="pastel" pitchFamily="2" charset="0"/>
              </a:rPr>
            </a:br>
            <a:endParaRPr lang="fr-FR" dirty="0"/>
          </a:p>
        </p:txBody>
      </p:sp>
      <p:sp>
        <p:nvSpPr>
          <p:cNvPr id="3" name="Titre 3"/>
          <p:cNvSpPr txBox="1">
            <a:spLocks/>
          </p:cNvSpPr>
          <p:nvPr/>
        </p:nvSpPr>
        <p:spPr>
          <a:xfrm>
            <a:off x="204787" y="1602272"/>
            <a:ext cx="11709400" cy="4257351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Pour faire une demande d’import de notice ISSN</a:t>
            </a:r>
          </a:p>
          <a:p>
            <a:pPr algn="ctr"/>
            <a:r>
              <a:rPr lang="fr-FR" sz="3600" dirty="0"/>
              <a:t> « à l’unité » :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Domaine : Demande d’import ISSN</a:t>
            </a:r>
          </a:p>
          <a:p>
            <a:pPr algn="ctr"/>
            <a:endParaRPr lang="fr-FR" sz="3600" dirty="0"/>
          </a:p>
          <a:p>
            <a:pPr algn="ctr"/>
            <a:r>
              <a:rPr lang="fr-FR" sz="3600" dirty="0"/>
              <a:t>       En savoir plus sur le circuit de signalement des ressources</a:t>
            </a:r>
          </a:p>
          <a:p>
            <a:pPr algn="ctr"/>
            <a:r>
              <a:rPr lang="fr-FR" sz="3600" dirty="0"/>
              <a:t>       continues :</a:t>
            </a:r>
          </a:p>
          <a:p>
            <a:pPr algn="ctr"/>
            <a:r>
              <a:rPr lang="fr-FR" sz="2000" dirty="0">
                <a:hlinkClick r:id="rId3"/>
              </a:rPr>
              <a:t>http://documentation.abes.fr/sudoc/manuels/controle_bibliographique/circuit_signalement_rc/index.html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endParaRPr lang="fr-FR" sz="2000" dirty="0"/>
          </a:p>
          <a:p>
            <a:endParaRPr lang="fr-FR" sz="3600" dirty="0"/>
          </a:p>
          <a:p>
            <a:pPr marL="571500" indent="-571500">
              <a:buFont typeface="pastel" pitchFamily="2" charset="0"/>
              <a:buChar char="§"/>
            </a:pPr>
            <a:endParaRPr lang="fr-FR" sz="3600" dirty="0"/>
          </a:p>
          <a:p>
            <a:pPr marL="571500" indent="-571500">
              <a:buFont typeface="pastel" pitchFamily="2" charset="0"/>
              <a:buChar char="§"/>
            </a:pPr>
            <a:endParaRPr lang="fr-FR" sz="3600" dirty="0"/>
          </a:p>
          <a:p>
            <a:endParaRPr lang="fr-FR" sz="20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3600" dirty="0"/>
          </a:p>
          <a:p>
            <a:endParaRPr lang="fr-FR" sz="3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6">
            <a:off x="404210" y="1619383"/>
            <a:ext cx="612000" cy="612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4F3B44-AF6E-D78C-41BB-5B3A453C7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6">
            <a:off x="404210" y="4104479"/>
            <a:ext cx="612000" cy="61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5074AE7-DE5F-27C7-87C0-342D43064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714" y="2748976"/>
            <a:ext cx="1333686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663" y="1884363"/>
            <a:ext cx="1771650" cy="2581275"/>
          </a:xfrm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3138488" y="508001"/>
            <a:ext cx="5842000" cy="863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latin typeface="pastel" pitchFamily="2" charset="0"/>
                <a:ea typeface="pastel" pitchFamily="2" charset="0"/>
              </a:rPr>
              <a:t>Merci !</a:t>
            </a:r>
          </a:p>
          <a:p>
            <a:pPr algn="ctr"/>
            <a:endParaRPr lang="fr-FR" sz="2000" dirty="0">
              <a:latin typeface="pastel" pitchFamily="2" charset="0"/>
              <a:ea typeface="pastel" pitchFamily="2" charset="0"/>
            </a:endParaRPr>
          </a:p>
          <a:p>
            <a:pPr algn="ctr"/>
            <a:br>
              <a:rPr lang="fr-FR" sz="2000" dirty="0">
                <a:ea typeface="pastel" pitchFamily="2" charset="0"/>
              </a:rPr>
            </a:br>
            <a:endParaRPr lang="fr-FR" sz="2000" dirty="0"/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3138488" y="4465638"/>
            <a:ext cx="5842000" cy="8635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800" dirty="0">
              <a:latin typeface="pastel" pitchFamily="2" charset="0"/>
              <a:ea typeface="pastel" pitchFamily="2" charset="0"/>
            </a:endParaRPr>
          </a:p>
          <a:p>
            <a:pPr algn="ctr"/>
            <a:endParaRPr lang="fr-FR" sz="2000" dirty="0">
              <a:latin typeface="pastel" pitchFamily="2" charset="0"/>
              <a:ea typeface="pastel" pitchFamily="2" charset="0"/>
            </a:endParaRPr>
          </a:p>
          <a:p>
            <a:pPr algn="ctr"/>
            <a:r>
              <a:rPr lang="fr-FR" sz="4800" dirty="0">
                <a:latin typeface="pastel" pitchFamily="2" charset="0"/>
                <a:ea typeface="pastel" pitchFamily="2" charset="0"/>
              </a:rPr>
              <a:t>Des questions ?</a:t>
            </a:r>
            <a:br>
              <a:rPr lang="fr-FR" sz="2000" dirty="0">
                <a:ea typeface="pastel" pitchFamily="2" charset="0"/>
              </a:rPr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54230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6CB4AB078024F24B9AD5E0923C09BE39010407020200088AEC4F79217D4EA1F7B9D01DFD78F3" ma:contentTypeVersion="18" ma:contentTypeDescription="" ma:contentTypeScope="" ma:versionID="549e32bc939db7be28ade57397e097a4">
  <xsd:schema xmlns:xsd="http://www.w3.org/2001/XMLSchema" xmlns:xs="http://www.w3.org/2001/XMLSchema" xmlns:p="http://schemas.microsoft.com/office/2006/metadata/properties" xmlns:ns2="9daed285-81c3-49ff-b705-bbc26c42e2d0" xmlns:ns3="75f3bf87-bc9b-423f-98a5-e304451f6252" xmlns:ns4="http://schemas.microsoft.com/sharepoint/v3/fields" targetNamespace="http://schemas.microsoft.com/office/2006/metadata/properties" ma:root="true" ma:fieldsID="977375c649443f6d1b5df469e5a34484" ns2:_="" ns3:_="" ns4:_="">
    <xsd:import namespace="9daed285-81c3-49ff-b705-bbc26c42e2d0"/>
    <xsd:import namespace="75f3bf87-bc9b-423f-98a5-e304451f625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3:Année" minOccurs="0"/>
                <xsd:element ref="ns4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2:Exaged_DocName" minOccurs="0"/>
                <xsd:element ref="ns2:Nom_x0020_de_x0020_la_x0020_formation" minOccurs="0"/>
                <xsd:element ref="ns2:Type_x0020_spec" minOccurs="0"/>
                <xsd:element ref="ns2:Sujet_x0020_convention" minOccurs="0"/>
                <xsd:element ref="ns2:Type_x0020_de_x0020_document_x0020_technique" minOccurs="0"/>
                <xsd:element ref="ns3:Nom_x0020_du_x0020_marché" minOccurs="0"/>
                <xsd:element ref="ns3:Liste_x0020_machines-serveurs" minOccurs="0"/>
                <xsd:element ref="ns2:Liste_x0020_des_x0020_application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d285-81c3-49ff-b705-bbc26c42e2d0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 ma:readOnly="false">
      <xsd:simpleType>
        <xsd:restriction base="dms:Choice">
          <xsd:enumeration value="AAF"/>
          <xsd:enumeration value="ABES"/>
          <xsd:enumeration value="ADBU"/>
          <xsd:enumeration value="AMUE"/>
          <xsd:enumeration value="AN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GT-Calames"/>
          <xsd:enumeration value="GT-EAD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SIAF"/>
          <xsd:enumeration value="Autre"/>
        </xsd:restriction>
      </xsd:simpleType>
    </xsd:element>
    <xsd:element name="TRI" ma:index="3" nillable="true" ma:displayName="Trigramme" ma:default="A renseigner" ma:format="Dropdown" ma:internalName="TRI" ma:readOnly="false">
      <xsd:simpleType>
        <xsd:restriction base="dms:Choice">
          <xsd:enumeration value="A renseigner"/>
          <xsd:enumeration value="ACT"/>
          <xsd:enumeration value="AFE"/>
          <xsd:enumeration value="AFY"/>
          <xsd:enumeration value="AGT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CS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E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DST"/>
          <xsd:enumeration value="ECU"/>
          <xsd:enumeration value="ECT"/>
          <xsd:enumeration value="EHR"/>
          <xsd:enumeration value="ELS"/>
          <xsd:enumeration value="EMS"/>
          <xsd:enumeration value="ENO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FRF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A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EN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A"/>
          <xsd:enumeration value="MPD"/>
          <xsd:enumeration value="MPN"/>
          <xsd:enumeration value="MPR"/>
          <xsd:enumeration value="MPT"/>
          <xsd:enumeration value="MRX"/>
          <xsd:enumeration value="MSO"/>
          <xsd:enumeration value="MSR"/>
          <xsd:enumeration value="MTE"/>
          <xsd:enumeration value="MYG"/>
          <xsd:enumeration value="NBD"/>
          <xsd:enumeration value="NBT"/>
          <xsd:enumeration value="NMN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LM"/>
          <xsd:enumeration value="SNX"/>
          <xsd:enumeration value="SPE"/>
          <xsd:enumeration value="SPR"/>
          <xsd:enumeration value="SQN"/>
          <xsd:enumeration value="SRY"/>
          <xsd:enumeration value="SSI"/>
          <xsd:enumeration value="TCN"/>
          <xsd:enumeration value="TDN"/>
          <xsd:enumeration value="TFU"/>
          <xsd:enumeration value="TMX"/>
          <xsd:enumeration value="TZA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 ma:readOnly="false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esoins fonctionnels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éclaration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Prospective"/>
          <xsd:enumeration value="Rapport"/>
          <xsd:enumeration value="Rapport d'activité"/>
          <xsd:enumeration value="Rapport d'analyse"/>
          <xsd:enumeration value="Rapport de présentation"/>
          <xsd:enumeration value="Reconduction"/>
          <xsd:enumeration value="Revue application"/>
          <xsd:enumeration value="Specs développement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 ma:readOnly="false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En cours de publication"/>
          <xsd:enumeration value="Prêt à publier"/>
          <xsd:enumeration value="Publié"/>
          <xsd:enumeration value="Périmé"/>
          <xsd:enumeration value="Version finale à conserver"/>
        </xsd:restriction>
      </xsd:simpleType>
    </xsd:element>
    <xsd:element name="Tags" ma:index="10" nillable="true" ma:displayName="Tags" ma:internalName="Tags" ma:readOnly="false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 ma:readOnly="false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Exaged_DocName" ma:index="14" nillable="true" ma:displayName="Nom du document" ma:hidden="true" ma:internalName="Exaged_DocName" ma:readOnly="false">
      <xsd:simpleType>
        <xsd:restriction base="dms:Text"/>
      </xsd:simpleType>
    </xsd:element>
    <xsd:element name="Nom_x0020_de_x0020_la_x0020_formation" ma:index="20" nillable="true" ma:displayName="Liste des formations" ma:default="A renseigner" ma:format="Dropdown" ma:internalName="Nom_x0020_de_x0020_la_x0020_formation" ma:readOnly="false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  <xsd:element name="Type_x0020_spec" ma:index="21" nillable="true" ma:displayName="Concerne" ma:default="A renseigner" ma:hidden="true" ma:internalName="Type_x0020_spec" ma:readOnly="fals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 renseigner"/>
                        <xsd:enumeration value="APCC"/>
                        <xsd:enumeration value="CBS"/>
                        <xsd:enumeration value="Exports à la demande"/>
                        <xsd:enumeration value="Exports réguliers"/>
                        <xsd:enumeration value="Exports hors réseaux"/>
                        <xsd:enumeration value="Guide Méthodo"/>
                        <xsd:enumeration value="Imports Sudoc"/>
                        <xsd:enumeration value="PSI"/>
                        <xsd:enumeration value="Scripts"/>
                        <xsd:enumeration value="Self Sudoc"/>
                        <xsd:enumeration value="Site Web"/>
                        <xsd:enumeration value="Supeb"/>
                        <xsd:enumeration value="Webstats"/>
                        <xsd:enumeration value="WinIBW"/>
                        <xsd:enumeration value="Z39-50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ujet_x0020_convention" ma:index="22" nillable="true" ma:displayName="Nom de la convention" ma:default="A renseigner" ma:format="Dropdown" ma:hidden="true" ma:internalName="Sujet_x0020_convention" ma:readOnly="false">
      <xsd:simpleType>
        <xsd:restriction base="dms:Choice">
          <xsd:enumeration value="A renseigner"/>
          <xsd:enumeration value="Calames"/>
          <xsd:enumeration value="CERL"/>
          <xsd:enumeration value="Cession de données"/>
          <xsd:enumeration value="Groupement commandes"/>
          <xsd:enumeration value="IdRef"/>
          <xsd:enumeration value="PebWeb"/>
          <xsd:enumeration value="PebWini"/>
          <xsd:enumeration value="RetroCalames"/>
          <xsd:enumeration value="RetroSociétés"/>
          <xsd:enumeration value="Star"/>
          <xsd:enumeration value="Step"/>
          <xsd:enumeration value="Sudoc"/>
          <xsd:enumeration value="Sudoc-PS"/>
          <xsd:enumeration value="Thèses"/>
          <xsd:enumeration value="WebDewey"/>
          <xsd:enumeration value="WorldCat"/>
          <xsd:enumeration value="Autres"/>
        </xsd:restriction>
      </xsd:simpleType>
    </xsd:element>
    <xsd:element name="Type_x0020_de_x0020_document_x0020_technique" ma:index="23" nillable="true" ma:displayName="Type de document technique" ma:default="A renseigner" ma:format="Dropdown" ma:hidden="true" ma:internalName="Type_x0020_de_x0020_document_x0020_technique" ma:readOnly="false">
      <xsd:simpleType>
        <xsd:restriction base="dms:Choice">
          <xsd:enumeration value="A renseigner"/>
          <xsd:enumeration value="Dossier de recette"/>
          <xsd:enumeration value="Fiche exploitation"/>
          <xsd:enumeration value="Fiche application"/>
          <xsd:enumeration value="Procédure"/>
          <xsd:enumeration value="Revue d'application"/>
        </xsd:restriction>
      </xsd:simpleType>
    </xsd:element>
    <xsd:element name="Liste_x0020_des_x0020_applications" ma:index="26" nillable="true" ma:displayName="Liste des applications" ma:default="Autre" ma:format="Dropdown" ma:internalName="Liste_x0020_des_x0020_applications" ma:readOnly="false">
      <xsd:simpleType>
        <xsd:restriction base="dms:Choice">
          <xsd:enumeration value="Autre"/>
          <xsd:enumeration value="ABESstp"/>
          <xsd:enumeration value="APCC"/>
          <xsd:enumeration value="API"/>
          <xsd:enumeration value="Archives Elsevier"/>
          <xsd:enumeration value="Bacon"/>
          <xsd:enumeration value="Bazar"/>
          <xsd:enumeration value="Bibserv"/>
          <xsd:enumeration value="Bifor"/>
          <xsd:enumeration value="Bodet"/>
          <xsd:enumeration value="BOUDA"/>
          <xsd:enumeration value="Calames"/>
          <xsd:enumeration value="CBS"/>
          <xsd:enumeration value="Cidemis"/>
          <xsd:enumeration value="Colodus"/>
          <xsd:enumeration value="Demande exemplarisation"/>
          <xsd:enumeration value="DocBook-Upcast"/>
          <xsd:enumeration value="Export à la demande"/>
          <xsd:enumeration value="Finances"/>
          <xsd:enumeration value="Formulaires"/>
          <xsd:enumeration value="GALA"/>
          <xsd:enumeration value="Girafe"/>
          <xsd:enumeration value="GTD"/>
          <xsd:enumeration value="Guide méthodo"/>
          <xsd:enumeration value="Hub"/>
          <xsd:enumeration value="IdRef"/>
          <xsd:enumeration value="LAGAF"/>
          <xsd:enumeration value="LN"/>
          <xsd:enumeration value="Logiciels Windows"/>
          <xsd:enumeration value="Messagerie - Listes"/>
          <xsd:enumeration value="Micro webservices"/>
          <xsd:enumeration value="Moodle"/>
          <xsd:enumeration value="Numes"/>
          <xsd:enumeration value="Périscope"/>
          <xsd:enumeration value="PRADA"/>
          <xsd:enumeration value="PSI"/>
          <xsd:enumeration value="Qualinca"/>
          <xsd:enumeration value="RAFA"/>
          <xsd:enumeration value="Réseau"/>
          <xsd:enumeration value="Scenari"/>
          <xsd:enumeration value="Sécurité"/>
          <xsd:enumeration value="Self"/>
          <xsd:enumeration value="SGBm"/>
          <xsd:enumeration value="SI interne"/>
          <xsd:enumeration value="Signets Universités"/>
          <xsd:enumeration value="Site de veille"/>
          <xsd:enumeration value="Site ABES"/>
          <xsd:enumeration value="SNEG"/>
          <xsd:enumeration value="SolrTotal"/>
          <xsd:enumeration value="STAR"/>
          <xsd:enumeration value="Stockage"/>
          <xsd:enumeration value="STEP"/>
          <xsd:enumeration value="Sudoc"/>
          <xsd:enumeration value="Sudoc local"/>
          <xsd:enumeration value="SyRHA"/>
          <xsd:enumeration value="Theses.fr"/>
          <xsd:enumeration value="Transition biblio"/>
          <xsd:enumeration value="Upcast"/>
          <xsd:enumeration value="Webex"/>
          <xsd:enumeration value="Webstats"/>
          <xsd:enumeration value="WinIBW"/>
          <xsd:enumeration value="Winnipri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3bf87-bc9b-423f-98a5-e304451f6252" elementFormDefault="qualified">
    <xsd:import namespace="http://schemas.microsoft.com/office/2006/documentManagement/types"/>
    <xsd:import namespace="http://schemas.microsoft.com/office/infopath/2007/PartnerControls"/>
    <xsd:element name="Année" ma:index="6" nillable="true" ma:displayName="Année" ma:default="A renseigner" ma:format="Dropdown" ma:internalName="Ann_x00e9_e" ma:readOnly="false">
      <xsd:simpleType>
        <xsd:restriction base="dms:Choice">
          <xsd:enumeration value="A renseigner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Nom_x0020_du_x0020_marché" ma:index="24" nillable="true" ma:displayName="Nom du marché" ma:default="A renseigner" ma:format="Dropdown" ma:hidden="true" ma:internalName="Nom_x0020_du_x0020_march_x00e9_" ma:readOnly="false">
      <xsd:simpleType>
        <xsd:restriction base="dms:Choice">
          <xsd:enumeration value="A renseigner"/>
          <xsd:enumeration value="CAIRN"/>
          <xsd:enumeration value="CAS"/>
          <xsd:enumeration value="Dalloz"/>
          <xsd:enumeration value="Doctrinal plus"/>
          <xsd:enumeration value="EBSCO - Business Source"/>
          <xsd:enumeration value="Elsevier-ScienceDirect"/>
          <xsd:enumeration value="JSTOR"/>
          <xsd:enumeration value="Lamyline"/>
          <xsd:enumeration value="Lexis-Nexis - Jurisclasseur"/>
          <xsd:enumeration value="Proquest - Chadwyck-Healey"/>
        </xsd:restriction>
      </xsd:simpleType>
    </xsd:element>
    <xsd:element name="Liste_x0020_machines-serveurs" ma:index="25" nillable="true" ma:displayName="Liste des machines-serveurs" ma:default="à renseigner" ma:format="Dropdown" ma:internalName="Liste_x0020_machines_x002d_serveurs" ma:readOnly="false">
      <xsd:simpleType>
        <xsd:restriction base="dms:Choice">
          <xsd:enumeration value="à renseigner"/>
          <xsd:enumeration value="actif réseau"/>
          <xsd:enumeration value="antivirus"/>
          <xsd:enumeration value="baie de stockage"/>
          <xsd:enumeration value="imprimantes"/>
          <xsd:enumeration value="messagerie"/>
          <xsd:enumeration value="visioconférence"/>
          <xsd:enumeration value="sauvegarde"/>
          <xsd:enumeration value="téléphone"/>
          <xsd:enumeration value="se linux unix"/>
          <xsd:enumeration value="se linux"/>
          <xsd:enumeration value="se unix"/>
          <xsd:enumeration value="se windows"/>
          <xsd:enumeration value="serveur socle"/>
          <xsd:enumeration value="serveur virtuel"/>
          <xsd:enumeration value="solaris"/>
          <xsd:enumeration value="station de travail"/>
        </xsd:restriction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CDateCreated xmlns="http://schemas.microsoft.com/sharepoint/v3/fields">2023-10-23T22:00:00+00:00</_DCDateCreated>
    <Lieu_x0020_de_x0020_la_x0020_formation xmlns="9daed285-81c3-49ff-b705-bbc26c42e2d0">A renseigner</Lieu_x0020_de_x0020_la_x0020_formation>
    <Exaged_DocName xmlns="9daed285-81c3-49ff-b705-bbc26c42e2d0" xsi:nil="true"/>
    <Etat_x0020_du_x0020_document xmlns="9daed285-81c3-49ff-b705-bbc26c42e2d0" xsi:nil="true"/>
    <Nom_x0020_de_x0020_la_x0020_formation xmlns="9daed285-81c3-49ff-b705-bbc26c42e2d0">A renseigner</Nom_x0020_de_x0020_la_x0020_formation>
    <TRI xmlns="9daed285-81c3-49ff-b705-bbc26c42e2d0">JLR</TRI>
    <Tags xmlns="9daed285-81c3-49ff-b705-bbc26c42e2d0" xsi:nil="true"/>
    <Structure xmlns="9daed285-81c3-49ff-b705-bbc26c42e2d0">ABES</Structure>
    <Type_x0020_de_x0020_document_x0020_standard xmlns="9daed285-81c3-49ff-b705-bbc26c42e2d0">Diaporama Formation</Type_x0020_de_x0020_document_x0020_standard>
    <N_x00b0__x0020_session xmlns="9daed285-81c3-49ff-b705-bbc26c42e2d0" xsi:nil="true"/>
    <Nom_x0020_du_x0020_marché xmlns="75f3bf87-bc9b-423f-98a5-e304451f6252" xsi:nil="true"/>
    <Type_x0020_spec xmlns="9daed285-81c3-49ff-b705-bbc26c42e2d0" xsi:nil="true"/>
    <Type_x0020_de_x0020_document_x0020_technique xmlns="9daed285-81c3-49ff-b705-bbc26c42e2d0" xsi:nil="true"/>
    <Liste_x0020_machines-serveurs xmlns="75f3bf87-bc9b-423f-98a5-e304451f6252" xsi:nil="true"/>
    <Sujet_x0020_convention xmlns="9daed285-81c3-49ff-b705-bbc26c42e2d0" xsi:nil="true"/>
    <Liste_x0020_des_x0020_applications xmlns="9daed285-81c3-49ff-b705-bbc26c42e2d0" xsi:nil="true"/>
    <Année xmlns="75f3bf87-bc9b-423f-98a5-e304451f6252">2023</Année>
  </documentManagement>
</p:properties>
</file>

<file path=customXml/itemProps1.xml><?xml version="1.0" encoding="utf-8"?>
<ds:datastoreItem xmlns:ds="http://schemas.openxmlformats.org/officeDocument/2006/customXml" ds:itemID="{6425D603-0CA9-42FF-B867-E0F68EC5B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ed285-81c3-49ff-b705-bbc26c42e2d0"/>
    <ds:schemaRef ds:uri="75f3bf87-bc9b-423f-98a5-e304451f6252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F9F280-97E0-4FD4-8A91-03F893EA0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83945D-D3B4-4501-A8A6-888920DCC370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9daed285-81c3-49ff-b705-bbc26c42e2d0"/>
    <ds:schemaRef ds:uri="75f3bf87-bc9b-423f-98a5-e304451f62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2118</Words>
  <Application>Microsoft Office PowerPoint</Application>
  <PresentationFormat>Grand écran</PresentationFormat>
  <Paragraphs>208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L’import des notices ISSN dans le Sudoc </vt:lpstr>
      <vt:lpstr>Conversion et enrichissement des notices : deux flux distincts</vt:lpstr>
      <vt:lpstr>Présentation PowerPoint</vt:lpstr>
      <vt:lpstr>Présentation PowerPoint</vt:lpstr>
      <vt:lpstr>Présentation PowerPoint</vt:lpstr>
      <vt:lpstr>Présentation PowerPoint</vt:lpstr>
      <vt:lpstr>+ d’informations </vt:lpstr>
      <vt:lpstr>Présentation PowerPoint</vt:lpstr>
    </vt:vector>
  </TitlesOfParts>
  <Company>ABES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L'import des notices ISSN dans le Sudoc</dc:title>
  <dc:creator>Julie Lempereur</dc:creator>
  <cp:keywords/>
  <dc:description/>
  <cp:lastModifiedBy>Julie Lempereur</cp:lastModifiedBy>
  <cp:revision>19</cp:revision>
  <dcterms:created xsi:type="dcterms:W3CDTF">2023-10-24T10:40:50Z</dcterms:created>
  <dcterms:modified xsi:type="dcterms:W3CDTF">2024-01-09T15:14:15Z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0x0101006CB4AB078024F24B9AD5E0923C09BE39010407020200088AEC4F79217D4EA1F7B9D01DFD78F3</vt:lpwstr>
  </property>
  <property fmtid="{D5CDD505-2E9C-101B-9397-08002B2CF9AE}" pid="3" name="Order">
    <vt:r8>23700</vt:r8>
  </property>
  <property fmtid="{D5CDD505-2E9C-101B-9397-08002B2CF9AE}" pid="4" name="Agent Abes">
    <vt:lpwstr/>
  </property>
</Properties>
</file>