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8" r:id="rId7"/>
    <p:sldId id="257" r:id="rId8"/>
    <p:sldId id="259" r:id="rId9"/>
    <p:sldId id="260" r:id="rId10"/>
    <p:sldId id="261" r:id="rId11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98" autoAdjust="0"/>
  </p:normalViewPr>
  <p:slideViewPr>
    <p:cSldViewPr>
      <p:cViewPr varScale="1">
        <p:scale>
          <a:sx n="96" d="100"/>
          <a:sy n="96" d="100"/>
        </p:scale>
        <p:origin x="20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notesViewPr>
    <p:cSldViewPr>
      <p:cViewPr>
        <p:scale>
          <a:sx n="69" d="100"/>
          <a:sy n="69" d="100"/>
        </p:scale>
        <p:origin x="4176" y="4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195A60-F255-4BE2-6FEB-884A0122F5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1DEE1D-AF1A-10E0-8457-E2C3C927997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603EC7F-03FD-4952-A935-90BF92C36580}" type="datetimeFigureOut">
              <a:rPr lang="fr-FR"/>
              <a:pPr>
                <a:defRPr/>
              </a:pPr>
              <a:t>20/10/2023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09E6A608-E01D-5CB2-0554-117DAC5941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4C8E8C0B-18E2-5CA5-0F31-A129D2F927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>
            <a:extLst>
              <a:ext uri="{FF2B5EF4-FFF2-40B4-BE49-F238E27FC236}">
                <a16:creationId xmlns:a16="http://schemas.microsoft.com/office/drawing/2014/main" id="{006B2362-EFE1-63ED-0A94-9B22E6C00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notes 2">
            <a:extLst>
              <a:ext uri="{FF2B5EF4-FFF2-40B4-BE49-F238E27FC236}">
                <a16:creationId xmlns:a16="http://schemas.microsoft.com/office/drawing/2014/main" id="{EE216684-FDEB-5AB1-6F28-24085AAF9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/>
              <a:t>Attention l’URL est fausse : il faut remplacer par celle qui contient ‘cuivre’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>
            <a:extLst>
              <a:ext uri="{FF2B5EF4-FFF2-40B4-BE49-F238E27FC236}">
                <a16:creationId xmlns:a16="http://schemas.microsoft.com/office/drawing/2014/main" id="{6E28FB55-82A9-8641-1E53-46233098BB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notes 2">
            <a:extLst>
              <a:ext uri="{FF2B5EF4-FFF2-40B4-BE49-F238E27FC236}">
                <a16:creationId xmlns:a16="http://schemas.microsoft.com/office/drawing/2014/main" id="{1E77090E-458A-5C53-A4F4-E345948B0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/>
              <a:t>Idem : modifier l’URL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>
            <a:extLst>
              <a:ext uri="{FF2B5EF4-FFF2-40B4-BE49-F238E27FC236}">
                <a16:creationId xmlns:a16="http://schemas.microsoft.com/office/drawing/2014/main" id="{DA452533-04F1-7F77-CEF3-339E879E3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E907041-37A3-B449-36A2-D86A3EE718ED}"/>
              </a:ext>
            </a:extLst>
          </p:cNvPr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>
            <a:extLst>
              <a:ext uri="{FF2B5EF4-FFF2-40B4-BE49-F238E27FC236}">
                <a16:creationId xmlns:a16="http://schemas.microsoft.com/office/drawing/2014/main" id="{621315EA-C8E3-45BB-40CE-F3C70370AE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s://bouda.abes.fr/deptCellMiss/dsr/Pfd/Documentation/Logos-transparentsPNG/sudoc.png">
            <a:extLst>
              <a:ext uri="{FF2B5EF4-FFF2-40B4-BE49-F238E27FC236}">
                <a16:creationId xmlns:a16="http://schemas.microsoft.com/office/drawing/2014/main" id="{F751B63D-A8BA-0E67-C300-01E2D7C0E9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313" y="0"/>
            <a:ext cx="2016126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1A33A24F-AC07-99EB-C08B-3F8B9D9C21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6ECCB3-4CA1-45DB-B43B-ABE89B95216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796411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>
            <a:extLst>
              <a:ext uri="{FF2B5EF4-FFF2-40B4-BE49-F238E27FC236}">
                <a16:creationId xmlns:a16="http://schemas.microsoft.com/office/drawing/2014/main" id="{AA3688C7-77FA-8C9C-9162-14F4C784F5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bouda.abes.fr/deptCellMiss/dsr/Pfd/Documentation/Logos-sanstexte-opacite60/SudocST.png">
            <a:extLst>
              <a:ext uri="{FF2B5EF4-FFF2-40B4-BE49-F238E27FC236}">
                <a16:creationId xmlns:a16="http://schemas.microsoft.com/office/drawing/2014/main" id="{E72412C9-D025-BC72-D7CD-16AEFC60FD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9700"/>
            <a:ext cx="55245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F6175AA-4214-AF89-B223-0285FF1A84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Formation CE - 2016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5F247CF-A2BE-26B3-0A7C-7E1E9213E3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0034FE-0BA4-405C-BD6A-FD8A1B4547A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26035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>
            <a:extLst>
              <a:ext uri="{FF2B5EF4-FFF2-40B4-BE49-F238E27FC236}">
                <a16:creationId xmlns:a16="http://schemas.microsoft.com/office/drawing/2014/main" id="{5B309352-93E6-2375-D3EF-3AC7D3E53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48440AD-2E28-A14D-B1F7-823D8DD02AC3}"/>
              </a:ext>
            </a:extLst>
          </p:cNvPr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>
            <a:extLst>
              <a:ext uri="{FF2B5EF4-FFF2-40B4-BE49-F238E27FC236}">
                <a16:creationId xmlns:a16="http://schemas.microsoft.com/office/drawing/2014/main" id="{36D0AAFC-8851-B230-6AFC-99D7AB76E4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s://bouda.abes.fr/deptCellMiss/dsr/Pfd/Documentation/Logos-transparentsPNG/sudoc.png">
            <a:extLst>
              <a:ext uri="{FF2B5EF4-FFF2-40B4-BE49-F238E27FC236}">
                <a16:creationId xmlns:a16="http://schemas.microsoft.com/office/drawing/2014/main" id="{14F8FCF7-BC7F-E3B2-3EA8-B5C96525F0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5" y="0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B5F57FBA-6886-69B8-7A92-D429F3D061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23FC4C-4D96-4CF1-884C-B8B14A48CC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418508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bouda.abes.fr/deptCellMiss/dsr/Pfd/Documentation/Logos-sanstexte-opacite60/SudocST.png">
            <a:extLst>
              <a:ext uri="{FF2B5EF4-FFF2-40B4-BE49-F238E27FC236}">
                <a16:creationId xmlns:a16="http://schemas.microsoft.com/office/drawing/2014/main" id="{061ECE3D-1C8D-6AE2-14DE-E1D330B865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139700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:\Departements\CCE\ComexternesaufArabesques\LOGO\LogoproduitsABES\LogoABES\logo_ABES.PNG">
            <a:extLst>
              <a:ext uri="{FF2B5EF4-FFF2-40B4-BE49-F238E27FC236}">
                <a16:creationId xmlns:a16="http://schemas.microsoft.com/office/drawing/2014/main" id="{CCDF194C-71BE-0171-2AFE-659A9E3763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96BBC65-ABDD-7162-66F6-21E549277A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01A3DE9D-CC14-E0D7-05DA-8124428B55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8441B5-CFE6-4A35-905F-B2C99525B4F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85289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0143E12A-0E22-059E-8C19-06FE82AA47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6DA5DC73-EBBF-A1B5-6B28-7BA8F4BEA3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5E413B-52CB-CAED-A34D-41849ECC9F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128DBB-2052-A55A-0B28-DAA7AF89D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FB5877E-B760-46A7-B2F2-D494318B986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79549C64-0064-CD7F-EF0A-93D38E8C074E}"/>
              </a:ext>
            </a:extLst>
          </p:cNvPr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</p:sldLayoutIdLst>
  <p:transition/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b.sudoc.abes.fr/pebprof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ation.abes.fr/sudoc/manuels/peb/pebwebpro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b.sudoc.abes.fr/pebprof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documentation.abes.fr/sudoc/manuels/administration/gestion_utilisateurs_cr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3964FAFD-D019-0F44-8D86-E9AC20884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altLang="fr-FR" b="1">
                <a:solidFill>
                  <a:srgbClr val="0070C0"/>
                </a:solidFill>
              </a:rPr>
              <a:t>L’accès au PEB pour les bibliothèques du réseau Sudoc PS</a:t>
            </a:r>
          </a:p>
        </p:txBody>
      </p:sp>
      <p:sp>
        <p:nvSpPr>
          <p:cNvPr id="7171" name="Sous-titre 2">
            <a:extLst>
              <a:ext uri="{FF2B5EF4-FFF2-40B4-BE49-F238E27FC236}">
                <a16:creationId xmlns:a16="http://schemas.microsoft.com/office/drawing/2014/main" id="{42AA80D9-0442-3B11-1590-ED7177E43D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300"/>
          </a:xfrm>
        </p:spPr>
        <p:txBody>
          <a:bodyPr/>
          <a:lstStyle/>
          <a:p>
            <a:r>
              <a:rPr lang="fr-FR" altLang="fr-FR">
                <a:solidFill>
                  <a:srgbClr val="0070C0"/>
                </a:solidFill>
              </a:rPr>
              <a:t>Le module PebWeb « pro »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>
            <a:extLst>
              <a:ext uri="{FF2B5EF4-FFF2-40B4-BE49-F238E27FC236}">
                <a16:creationId xmlns:a16="http://schemas.microsoft.com/office/drawing/2014/main" id="{4471C4A7-45B4-9F07-B336-B7B483A5F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25" y="-315913"/>
            <a:ext cx="8229600" cy="1143001"/>
          </a:xfrm>
        </p:spPr>
        <p:txBody>
          <a:bodyPr/>
          <a:lstStyle/>
          <a:p>
            <a:r>
              <a:rPr lang="fr-FR" altLang="fr-FR"/>
              <a:t>Pour utiliser PebWeb « pro »</a:t>
            </a:r>
          </a:p>
        </p:txBody>
      </p:sp>
      <p:sp>
        <p:nvSpPr>
          <p:cNvPr id="8196" name="Espace réservé du contenu 3">
            <a:extLst>
              <a:ext uri="{FF2B5EF4-FFF2-40B4-BE49-F238E27FC236}">
                <a16:creationId xmlns:a16="http://schemas.microsoft.com/office/drawing/2014/main" id="{CC22A8DD-4BBE-DE31-C7DA-9ABFFE54FB53}"/>
              </a:ext>
            </a:extLst>
          </p:cNvPr>
          <p:cNvSpPr txBox="1">
            <a:spLocks/>
          </p:cNvSpPr>
          <p:nvPr/>
        </p:nvSpPr>
        <p:spPr bwMode="auto">
          <a:xfrm>
            <a:off x="250825" y="981075"/>
            <a:ext cx="8240713" cy="4254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17500" indent="-317500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8975" indent="-265113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060450" indent="-211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484313" indent="-211138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908175" indent="-211138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365375" indent="-211138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822575" indent="-211138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279775" indent="-211138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736975" indent="-211138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fr-FR" altLang="fr-FR" sz="2000" dirty="0"/>
              <a:t>La bibliothèque signale une </a:t>
            </a:r>
            <a:r>
              <a:rPr lang="fr-FR" altLang="fr-FR" sz="2000" b="1" dirty="0"/>
              <a:t>déclaration de participation</a:t>
            </a:r>
          </a:p>
          <a:p>
            <a:pPr marL="423862" lvl="1" indent="0">
              <a:buFont typeface="Arial" panose="020B0604020202020204" pitchFamily="34" charset="0"/>
              <a:buNone/>
              <a:defRPr/>
            </a:pPr>
            <a:r>
              <a:rPr lang="fr-FR" altLang="fr-FR" sz="1600" dirty="0"/>
              <a:t>L'utilisation du service est tacitement renouvelée tant qu’un usage en est fait. Les comptes utilisateurs ne sont désactivés qu'en cas de demande explicite de l'établissement, de sortie du réseau </a:t>
            </a:r>
            <a:r>
              <a:rPr lang="fr-FR" altLang="fr-FR" sz="1600" dirty="0" err="1"/>
              <a:t>Sudoc</a:t>
            </a:r>
            <a:r>
              <a:rPr lang="fr-FR" altLang="fr-FR" sz="1600" dirty="0"/>
              <a:t>-PS (sans intégration dans le réseau </a:t>
            </a:r>
            <a:r>
              <a:rPr lang="fr-FR" altLang="fr-FR" sz="1600" dirty="0" err="1"/>
              <a:t>Sudoc</a:t>
            </a:r>
            <a:r>
              <a:rPr lang="fr-FR" altLang="fr-FR" sz="1600" dirty="0"/>
              <a:t>) ou dès lors que l'</a:t>
            </a:r>
            <a:r>
              <a:rPr lang="fr-FR" altLang="fr-FR" sz="1600" dirty="0" err="1"/>
              <a:t>Abes</a:t>
            </a:r>
            <a:r>
              <a:rPr lang="fr-FR" altLang="fr-FR" sz="1600" dirty="0"/>
              <a:t> constate plus de deux ans d'inactivité du service (aucune demande)</a:t>
            </a:r>
          </a:p>
          <a:p>
            <a:pPr>
              <a:defRPr/>
            </a:pPr>
            <a:endParaRPr lang="fr-FR" altLang="fr-FR" sz="2000" dirty="0"/>
          </a:p>
          <a:p>
            <a:pPr>
              <a:defRPr/>
            </a:pPr>
            <a:r>
              <a:rPr lang="fr-FR" altLang="fr-FR" sz="2000" dirty="0"/>
              <a:t>Elle intègre le réseau SUPEB avec la </a:t>
            </a:r>
            <a:r>
              <a:rPr lang="fr-FR" altLang="fr-FR" sz="2000" b="1" dirty="0"/>
              <a:t>fonction « demandeur » uniquement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fr-FR" altLang="fr-FR" sz="2000" dirty="0"/>
          </a:p>
          <a:p>
            <a:pPr>
              <a:defRPr/>
            </a:pPr>
            <a:r>
              <a:rPr lang="fr-FR" altLang="fr-FR" sz="2000" dirty="0"/>
              <a:t>Elle utilise le </a:t>
            </a:r>
            <a:r>
              <a:rPr lang="fr-FR" altLang="fr-FR" sz="2000" b="1" dirty="0"/>
              <a:t>module </a:t>
            </a:r>
            <a:r>
              <a:rPr lang="fr-FR" altLang="fr-FR" sz="2000" b="1" dirty="0" err="1"/>
              <a:t>PebWeb</a:t>
            </a:r>
            <a:r>
              <a:rPr lang="fr-FR" altLang="fr-FR" sz="2000" b="1" dirty="0"/>
              <a:t> Pro </a:t>
            </a:r>
            <a:r>
              <a:rPr lang="fr-FR" altLang="fr-FR" sz="2000" dirty="0"/>
              <a:t>du catalogue </a:t>
            </a:r>
            <a:r>
              <a:rPr lang="fr-FR" altLang="fr-FR" sz="2000" dirty="0" err="1"/>
              <a:t>Sudoc</a:t>
            </a:r>
            <a:r>
              <a:rPr lang="fr-FR" altLang="fr-FR" sz="2000" dirty="0"/>
              <a:t> via l’URL « professionnelle » : </a:t>
            </a:r>
            <a:r>
              <a:rPr lang="fr-FR" altLang="fr-FR" sz="2000" dirty="0">
                <a:hlinkClick r:id="rId3"/>
              </a:rPr>
              <a:t>http://peb.sudoc.abes.fr/pebprof.html </a:t>
            </a:r>
            <a:endParaRPr lang="fr-FR" altLang="fr-FR" sz="2000" dirty="0"/>
          </a:p>
          <a:p>
            <a:pPr>
              <a:buFont typeface="Wingdings" panose="05000000000000000000" pitchFamily="2" charset="2"/>
              <a:buNone/>
              <a:defRPr/>
            </a:pPr>
            <a:endParaRPr lang="fr-FR" altLang="fr-FR" sz="2000" dirty="0"/>
          </a:p>
          <a:p>
            <a:pPr>
              <a:defRPr/>
            </a:pPr>
            <a:r>
              <a:rPr lang="fr-FR" altLang="fr-FR" sz="2000" dirty="0"/>
              <a:t>Elle dispose d’un accès à </a:t>
            </a:r>
            <a:r>
              <a:rPr lang="fr-FR" altLang="fr-FR" sz="2000" dirty="0" err="1"/>
              <a:t>Webstats</a:t>
            </a:r>
            <a:endParaRPr lang="fr-FR" altLang="fr-FR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altLang="fr-FR" sz="20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730DD5D-3C32-E86A-0273-55248515A2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788" y="4652963"/>
            <a:ext cx="2557462" cy="19621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379601B2-6006-FEEE-3BC9-F34BB7FBD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La bibliothèque Sudoc PS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35F960C-2181-7BDB-380F-8D835AF12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43000"/>
            <a:ext cx="8785225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3" tIns="42436" rIns="84873" bIns="42436"/>
          <a:lstStyle>
            <a:lvl1pPr marL="317500" indent="-317500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8975" indent="-265113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060450" indent="-211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484313" indent="-211138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908175" indent="-211138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365375" indent="-211138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822575" indent="-211138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279775" indent="-211138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736975" indent="-211138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fr-FR" altLang="fr-FR" sz="2800">
                <a:cs typeface="Arial" panose="020B0604020202020204" pitchFamily="34" charset="0"/>
              </a:rPr>
              <a:t>Elle demande la participation au Peb et la 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2800">
                <a:cs typeface="Arial" panose="020B0604020202020204" pitchFamily="34" charset="0"/>
              </a:rPr>
              <a:t>transmet à l’Abes </a:t>
            </a:r>
            <a:r>
              <a:rPr lang="fr-FR" altLang="fr-FR" sz="2000">
                <a:cs typeface="Arial" panose="020B0604020202020204" pitchFamily="34" charset="0"/>
              </a:rPr>
              <a:t>(</a:t>
            </a:r>
            <a:r>
              <a:rPr lang="fr-FR" altLang="fr-FR" sz="2000" u="sng">
                <a:cs typeface="Arial" panose="020B0604020202020204" pitchFamily="34" charset="0"/>
              </a:rPr>
              <a:t>avec copie au responsable CR</a:t>
            </a:r>
            <a:r>
              <a:rPr lang="fr-FR" altLang="fr-FR" sz="2000">
                <a:cs typeface="Arial" panose="020B0604020202020204" pitchFamily="34" charset="0"/>
              </a:rPr>
              <a:t>) </a:t>
            </a:r>
            <a:r>
              <a:rPr lang="fr-FR" altLang="fr-FR"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endParaRPr lang="fr-FR" altLang="fr-FR">
              <a:cs typeface="Arial" panose="020B0604020202020204" pitchFamily="34" charset="0"/>
            </a:endParaRPr>
          </a:p>
          <a:p>
            <a:pPr lvl="1"/>
            <a:endParaRPr lang="fr-FR" altLang="fr-FR">
              <a:cs typeface="Arial" panose="020B0604020202020204" pitchFamily="34" charset="0"/>
            </a:endParaRPr>
          </a:p>
          <a:p>
            <a:pPr lvl="1"/>
            <a:r>
              <a:rPr lang="fr-FR" altLang="fr-FR">
                <a:cs typeface="Arial" panose="020B0604020202020204" pitchFamily="34" charset="0"/>
              </a:rPr>
              <a:t>via le guichet ABESstp           &gt; </a:t>
            </a:r>
          </a:p>
          <a:p>
            <a:pPr>
              <a:buFont typeface="Wingdings" panose="05000000000000000000" pitchFamily="2" charset="2"/>
              <a:buNone/>
            </a:pPr>
            <a:endParaRPr lang="fr-FR" altLang="fr-FR" sz="1000">
              <a:cs typeface="Times New Roman" panose="02020603050405020304" pitchFamily="18" charset="0"/>
            </a:endParaRPr>
          </a:p>
          <a:p>
            <a:pPr lvl="1"/>
            <a:r>
              <a:rPr lang="fr-FR" altLang="fr-FR">
                <a:cs typeface="Arial" panose="020B0604020202020204" pitchFamily="34" charset="0"/>
              </a:rPr>
              <a:t>avec les informations suivantes : </a:t>
            </a:r>
          </a:p>
          <a:p>
            <a:pPr lvl="2"/>
            <a:r>
              <a:rPr lang="fr-FR" altLang="fr-FR" sz="1800"/>
              <a:t>Identification de l’établissement (ILN du CR + RCR)</a:t>
            </a:r>
          </a:p>
          <a:p>
            <a:pPr lvl="2"/>
            <a:r>
              <a:rPr lang="fr-FR" altLang="fr-FR" sz="1800"/>
              <a:t>Coordonnées du service PEB</a:t>
            </a:r>
          </a:p>
          <a:p>
            <a:pPr lvl="2"/>
            <a:r>
              <a:rPr lang="fr-FR" altLang="fr-FR" sz="1800"/>
              <a:t>Nom du responsable</a:t>
            </a:r>
          </a:p>
          <a:p>
            <a:pPr lvl="2"/>
            <a:r>
              <a:rPr lang="fr-FR" altLang="fr-FR" sz="1800"/>
              <a:t>Adresse de la bibliothèque</a:t>
            </a:r>
            <a:endParaRPr lang="fr-FR" altLang="fr-FR" sz="1800">
              <a:cs typeface="Times New Roman" panose="02020603050405020304" pitchFamily="18" charset="0"/>
            </a:endParaRPr>
          </a:p>
        </p:txBody>
      </p:sp>
      <p:pic>
        <p:nvPicPr>
          <p:cNvPr id="9" name="Image 8" descr="logo_abes_stp.jpg">
            <a:extLst>
              <a:ext uri="{FF2B5EF4-FFF2-40B4-BE49-F238E27FC236}">
                <a16:creationId xmlns:a16="http://schemas.microsoft.com/office/drawing/2014/main" id="{7FB02B5B-6453-F912-9B51-60A099CE7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363" y="3068638"/>
            <a:ext cx="728662" cy="493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5" name="Image 6" descr="LogoSudocPro.png">
            <a:extLst>
              <a:ext uri="{FF2B5EF4-FFF2-40B4-BE49-F238E27FC236}">
                <a16:creationId xmlns:a16="http://schemas.microsoft.com/office/drawing/2014/main" id="{8D0902D9-FDA3-6770-4814-8F9EBC5B3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116263"/>
            <a:ext cx="792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ZoneTexte 1">
            <a:extLst>
              <a:ext uri="{FF2B5EF4-FFF2-40B4-BE49-F238E27FC236}">
                <a16:creationId xmlns:a16="http://schemas.microsoft.com/office/drawing/2014/main" id="{9042DDA9-7E7F-859C-F863-99CE7515D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0" y="3022600"/>
            <a:ext cx="1593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fr-FR" sz="1600" u="sng">
                <a:solidFill>
                  <a:srgbClr val="0000FF"/>
                </a:solidFill>
              </a:rPr>
              <a:t>Domaines : </a:t>
            </a:r>
          </a:p>
          <a:p>
            <a:r>
              <a:rPr lang="fr-FR" altLang="fr-FR" sz="1600">
                <a:solidFill>
                  <a:srgbClr val="0000FF"/>
                </a:solidFill>
              </a:rPr>
              <a:t>Prêt entre Bibliothèques (PEB)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>
            <a:extLst>
              <a:ext uri="{FF2B5EF4-FFF2-40B4-BE49-F238E27FC236}">
                <a16:creationId xmlns:a16="http://schemas.microsoft.com/office/drawing/2014/main" id="{003F539E-4291-52C9-B343-7A71BE10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L’Abes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B43135A-A297-FEF4-0F8E-B227B365B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1700213"/>
            <a:ext cx="886777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3" tIns="42436" rIns="84873" bIns="42436"/>
          <a:lstStyle>
            <a:lvl1pPr marL="317500" indent="-317500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8975" indent="-265113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060450" indent="-211138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484313" indent="-211138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908175" indent="-211138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365375" indent="-211138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822575" indent="-211138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279775" indent="-211138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736975" indent="-211138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None/>
            </a:pPr>
            <a:r>
              <a:rPr lang="fr-FR" altLang="fr-FR" sz="2800">
                <a:cs typeface="Arial" panose="020B0604020202020204" pitchFamily="34" charset="0"/>
              </a:rPr>
              <a:t>A réception de la demande, elle :</a:t>
            </a:r>
          </a:p>
          <a:p>
            <a:pPr algn="just"/>
            <a:endParaRPr lang="fr-FR" altLang="fr-FR" sz="100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altLang="fr-FR">
                <a:cs typeface="Arial" panose="020B0604020202020204" pitchFamily="34" charset="0"/>
              </a:rPr>
              <a:t>Paramètre la bibliothèque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fr-FR" altLang="fr-FR" sz="1000"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>
                <a:solidFill>
                  <a:srgbClr val="000000"/>
                </a:solidFill>
                <a:cs typeface="Arial" panose="020B0604020202020204" pitchFamily="34" charset="0"/>
              </a:rPr>
              <a:t>Attribue le login (code </a:t>
            </a:r>
            <a:r>
              <a:rPr lang="fr-FR" altLang="fr-FR">
                <a:cs typeface="Arial" panose="020B0604020202020204" pitchFamily="34" charset="0"/>
              </a:rPr>
              <a:t>PA</a:t>
            </a:r>
            <a:r>
              <a:rPr lang="fr-FR" altLang="fr-FR">
                <a:solidFill>
                  <a:srgbClr val="000000"/>
                </a:solidFill>
                <a:cs typeface="Arial" panose="020B0604020202020204" pitchFamily="34" charset="0"/>
              </a:rPr>
              <a:t>) et mot de passe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altLang="fr-FR" sz="10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>
                <a:solidFill>
                  <a:srgbClr val="000000"/>
                </a:solidFill>
                <a:cs typeface="Arial" panose="020B0604020202020204" pitchFamily="34" charset="0"/>
              </a:rPr>
              <a:t>Envoie un message standard à la bibliothèque </a:t>
            </a:r>
            <a:r>
              <a:rPr lang="fr-FR" altLang="fr-FR" sz="2400" b="1">
                <a:solidFill>
                  <a:srgbClr val="000000"/>
                </a:solidFill>
                <a:cs typeface="Arial" panose="020B0604020202020204" pitchFamily="34" charset="0"/>
              </a:rPr>
              <a:t>avec copie systématique au Responsable CR</a:t>
            </a:r>
          </a:p>
          <a:p>
            <a:endParaRPr lang="fr-FR" altLang="fr-FR" sz="9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>
            <a:extLst>
              <a:ext uri="{FF2B5EF4-FFF2-40B4-BE49-F238E27FC236}">
                <a16:creationId xmlns:a16="http://schemas.microsoft.com/office/drawing/2014/main" id="{8AF88E97-D43A-5FAA-5F7F-98A3F53F4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Les fonctionnalités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BB9075D-B95B-A66B-F744-B6021914A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508500"/>
            <a:ext cx="8642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fr-FR" altLang="fr-FR" sz="2800" b="1">
                <a:solidFill>
                  <a:srgbClr val="000000"/>
                </a:solidFill>
              </a:rPr>
              <a:t>aide</a:t>
            </a:r>
            <a:r>
              <a:rPr lang="fr-FR" altLang="fr-FR" sz="2800">
                <a:solidFill>
                  <a:srgbClr val="000000"/>
                </a:solidFill>
              </a:rPr>
              <a:t> </a:t>
            </a:r>
            <a:r>
              <a:rPr lang="fr-FR" altLang="fr-FR" sz="2800" b="1">
                <a:solidFill>
                  <a:srgbClr val="000000"/>
                </a:solidFill>
              </a:rPr>
              <a:t>en ligne </a:t>
            </a:r>
            <a:r>
              <a:rPr lang="fr-FR" altLang="fr-FR" sz="2800">
                <a:solidFill>
                  <a:srgbClr val="000000"/>
                </a:solidFill>
              </a:rPr>
              <a:t>sur le GM &gt; portail Utilisateurs Supeb : </a:t>
            </a:r>
            <a:r>
              <a:rPr lang="fr-FR" altLang="fr-FR" sz="2000">
                <a:solidFill>
                  <a:srgbClr val="000000"/>
                </a:solidFill>
                <a:hlinkClick r:id="rId3"/>
              </a:rPr>
              <a:t>http://documentation.abes.fr/sudoc/manuels/peb/pebwebpro/index.html</a:t>
            </a:r>
            <a:endParaRPr lang="fr-FR" altLang="fr-FR" sz="2000">
              <a:solidFill>
                <a:srgbClr val="0000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984426A-91D0-AEF4-279F-9708B30BE823}"/>
              </a:ext>
            </a:extLst>
          </p:cNvPr>
          <p:cNvSpPr txBox="1"/>
          <p:nvPr/>
        </p:nvSpPr>
        <p:spPr>
          <a:xfrm>
            <a:off x="684213" y="2314575"/>
            <a:ext cx="8293100" cy="1724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dirty="0"/>
              <a:t>Rechercher un document dans le </a:t>
            </a:r>
            <a:r>
              <a:rPr lang="fr-FR" sz="1800" dirty="0" err="1"/>
              <a:t>Sudoc</a:t>
            </a:r>
            <a:endParaRPr lang="fr-FR" sz="18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dirty="0"/>
              <a:t>Demander un prêt ou une reproduction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dirty="0"/>
              <a:t>Sélectionner un ou plusieurs fournisseurs dans la liste proposée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dirty="0"/>
              <a:t>Suivre le déroulement de la transaction (suivi PEB ou notifications courriel)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dirty="0"/>
              <a:t>Mettre à jour son mot de passe</a:t>
            </a:r>
          </a:p>
          <a:p>
            <a:pPr>
              <a:defRPr/>
            </a:pPr>
            <a:endParaRPr lang="fr-FR" dirty="0"/>
          </a:p>
        </p:txBody>
      </p:sp>
      <p:sp>
        <p:nvSpPr>
          <p:cNvPr id="12293" name="ZoneTexte 2">
            <a:extLst>
              <a:ext uri="{FF2B5EF4-FFF2-40B4-BE49-F238E27FC236}">
                <a16:creationId xmlns:a16="http://schemas.microsoft.com/office/drawing/2014/main" id="{24442AC9-ECAA-5366-B14B-A3F943B2A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66850"/>
            <a:ext cx="8218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fr-FR" sz="2800" b="1">
                <a:solidFill>
                  <a:srgbClr val="000000"/>
                </a:solidFill>
              </a:rPr>
              <a:t>Une seule URL </a:t>
            </a:r>
            <a:r>
              <a:rPr lang="fr-FR" altLang="fr-FR" sz="2400" b="1">
                <a:solidFill>
                  <a:srgbClr val="000000"/>
                </a:solidFill>
              </a:rPr>
              <a:t>: </a:t>
            </a:r>
            <a:r>
              <a:rPr lang="fr-FR" altLang="fr-FR" sz="2400">
                <a:hlinkClick r:id="rId4"/>
              </a:rPr>
              <a:t>http://peb.sudoc.abes.fr/pebprof.html</a:t>
            </a:r>
            <a:endParaRPr lang="fr-FR" altLang="fr-FR" sz="240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2">
            <a:extLst>
              <a:ext uri="{FF2B5EF4-FFF2-40B4-BE49-F238E27FC236}">
                <a16:creationId xmlns:a16="http://schemas.microsoft.com/office/drawing/2014/main" id="{EAFA14AB-ECD8-CDD5-AEDE-5B0F4CC40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19075"/>
            <a:ext cx="9036050" cy="1760538"/>
          </a:xfrm>
        </p:spPr>
        <p:txBody>
          <a:bodyPr/>
          <a:lstStyle/>
          <a:p>
            <a:pPr>
              <a:defRPr/>
            </a:pPr>
            <a:r>
              <a:rPr lang="fr-FR" altLang="fr-FR" dirty="0"/>
              <a:t>Documentation de référence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altLang="fr-FR" sz="12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fr-FR" altLang="fr-FR" sz="2000" dirty="0">
              <a:solidFill>
                <a:schemeClr val="accent1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altLang="fr-FR" dirty="0">
              <a:hlinkClick r:id="rId2"/>
            </a:endParaRPr>
          </a:p>
          <a:p>
            <a:pPr>
              <a:defRPr/>
            </a:pPr>
            <a:endParaRPr lang="fr-FR" altLang="fr-FR" sz="2400" dirty="0"/>
          </a:p>
          <a:p>
            <a:pPr>
              <a:defRPr/>
            </a:pPr>
            <a:endParaRPr lang="fr-FR" altLang="fr-FR" dirty="0"/>
          </a:p>
          <a:p>
            <a:pPr>
              <a:defRPr/>
            </a:pPr>
            <a:endParaRPr lang="fr-FR" altLang="fr-FR" dirty="0"/>
          </a:p>
          <a:p>
            <a:pPr>
              <a:defRPr/>
            </a:pPr>
            <a:endParaRPr lang="fr-FR" altLang="fr-FR" dirty="0"/>
          </a:p>
          <a:p>
            <a:pPr>
              <a:defRPr/>
            </a:pPr>
            <a:endParaRPr lang="fr-FR" altLang="fr-FR" dirty="0"/>
          </a:p>
          <a:p>
            <a:pPr>
              <a:defRPr/>
            </a:pPr>
            <a:endParaRPr lang="fr-FR" altLang="fr-FR" dirty="0"/>
          </a:p>
          <a:p>
            <a:pPr>
              <a:defRPr/>
            </a:pPr>
            <a:r>
              <a:rPr lang="fr-FR" altLang="fr-FR" dirty="0"/>
              <a:t>Guichet d’assistance</a:t>
            </a:r>
            <a:endParaRPr lang="fr-FR" altLang="fr-FR" i="1" dirty="0"/>
          </a:p>
        </p:txBody>
      </p:sp>
      <p:sp>
        <p:nvSpPr>
          <p:cNvPr id="14339" name="ZoneTexte 1">
            <a:extLst>
              <a:ext uri="{FF2B5EF4-FFF2-40B4-BE49-F238E27FC236}">
                <a16:creationId xmlns:a16="http://schemas.microsoft.com/office/drawing/2014/main" id="{61D3355F-C68E-80D0-8055-6882DA483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4413" y="5791200"/>
            <a:ext cx="25542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altLang="fr-FR" sz="1600">
                <a:solidFill>
                  <a:srgbClr val="0000FF"/>
                </a:solidFill>
              </a:rPr>
              <a:t>Prêt entre bibliothèques</a:t>
            </a:r>
          </a:p>
        </p:txBody>
      </p:sp>
      <p:grpSp>
        <p:nvGrpSpPr>
          <p:cNvPr id="14340" name="Groupe 9">
            <a:extLst>
              <a:ext uri="{FF2B5EF4-FFF2-40B4-BE49-F238E27FC236}">
                <a16:creationId xmlns:a16="http://schemas.microsoft.com/office/drawing/2014/main" id="{B37053CF-F4F5-1F4A-3349-8AF8482122B8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5540375"/>
            <a:ext cx="3817938" cy="733425"/>
            <a:chOff x="1115616" y="4085188"/>
            <a:chExt cx="3817837" cy="733425"/>
          </a:xfrm>
        </p:grpSpPr>
        <p:pic>
          <p:nvPicPr>
            <p:cNvPr id="14342" name="Image 6" descr="LogoSudocPro.png">
              <a:extLst>
                <a:ext uri="{FF2B5EF4-FFF2-40B4-BE49-F238E27FC236}">
                  <a16:creationId xmlns:a16="http://schemas.microsoft.com/office/drawing/2014/main" id="{BF070E5C-4708-D17F-3D5D-3D9DDA45FB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0291" y="4085188"/>
              <a:ext cx="1173162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43" name="Groupe 2">
              <a:extLst>
                <a:ext uri="{FF2B5EF4-FFF2-40B4-BE49-F238E27FC236}">
                  <a16:creationId xmlns:a16="http://schemas.microsoft.com/office/drawing/2014/main" id="{DB74FC60-90BC-3D96-B7DD-9FD4CD0BCA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5616" y="4209600"/>
              <a:ext cx="2275631" cy="592137"/>
              <a:chOff x="1115616" y="4209600"/>
              <a:chExt cx="2275631" cy="592137"/>
            </a:xfrm>
          </p:grpSpPr>
          <p:pic>
            <p:nvPicPr>
              <p:cNvPr id="14344" name="Image 5" descr="LogoAbesStp.png">
                <a:extLst>
                  <a:ext uri="{FF2B5EF4-FFF2-40B4-BE49-F238E27FC236}">
                    <a16:creationId xmlns:a16="http://schemas.microsoft.com/office/drawing/2014/main" id="{3A2D3C5F-C741-761B-7B01-52C6999D69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5616" y="4209600"/>
                <a:ext cx="927100" cy="592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Flèche droite 8">
                <a:extLst>
                  <a:ext uri="{FF2B5EF4-FFF2-40B4-BE49-F238E27FC236}">
                    <a16:creationId xmlns:a16="http://schemas.microsoft.com/office/drawing/2014/main" id="{55A153EC-778D-9101-3CA4-79CD1B008A27}"/>
                  </a:ext>
                </a:extLst>
              </p:cNvPr>
              <p:cNvSpPr/>
              <p:nvPr/>
            </p:nvSpPr>
            <p:spPr>
              <a:xfrm>
                <a:off x="2412570" y="4262988"/>
                <a:ext cx="979461" cy="484188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/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BEB97A97-93C4-C3DB-352D-382F46E78C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088" y="1196975"/>
            <a:ext cx="7740650" cy="3409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formation-sudo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Created xmlns="http://schemas.microsoft.com/sharepoint/v3/fields">2023-11-09T23:00:00+00:00</_DCDateCreated>
    <Lieu_x0020_de_x0020_la_x0020_formation xmlns="9daed285-81c3-49ff-b705-bbc26c42e2d0">Montpellier</Lieu_x0020_de_x0020_la_x0020_formation>
    <Exaged_DocName xmlns="9daed285-81c3-49ff-b705-bbc26c42e2d0" xsi:nil="true"/>
    <Etat_x0020_du_x0020_document xmlns="9daed285-81c3-49ff-b705-bbc26c42e2d0">Validé</Etat_x0020_du_x0020_document>
    <Nom_x0020_de_x0020_la_x0020_formation xmlns="9daed285-81c3-49ff-b705-bbc26c42e2d0">A renseigner</Nom_x0020_de_x0020_la_x0020_formation>
    <TRI xmlns="9daed285-81c3-49ff-b705-bbc26c42e2d0">MPR</TRI>
    <Tags xmlns="9daed285-81c3-49ff-b705-bbc26c42e2d0" xsi:nil="true"/>
    <Structure xmlns="9daed285-81c3-49ff-b705-bbc26c42e2d0">DSR - PFD</Structure>
    <Type_x0020_de_x0020_document_x0020_standard xmlns="9daed285-81c3-49ff-b705-bbc26c42e2d0">Diaporama Formation</Type_x0020_de_x0020_document_x0020_standard>
    <N_x00b0__x0020_session xmlns="9daed285-81c3-49ff-b705-bbc26c42e2d0" xsi:nil="true"/>
    <Nom_x0020_du_x0020_marché xmlns="75f3bf87-bc9b-423f-98a5-e304451f6252" xsi:nil="true"/>
    <Type_x0020_spec xmlns="9daed285-81c3-49ff-b705-bbc26c42e2d0">
      <Value>A renseigner</Value>
    </Type_x0020_spec>
    <Type_x0020_de_x0020_document_x0020_technique xmlns="9daed285-81c3-49ff-b705-bbc26c42e2d0" xsi:nil="true"/>
    <Liste_x0020_machines-serveurs xmlns="75f3bf87-bc9b-423f-98a5-e304451f6252" xsi:nil="true"/>
    <Sujet_x0020_convention xmlns="9daed285-81c3-49ff-b705-bbc26c42e2d0" xsi:nil="true"/>
    <Liste_x0020_des_x0020_applications xmlns="9daed285-81c3-49ff-b705-bbc26c42e2d0" xsi:nil="true"/>
    <Année xmlns="75f3bf87-bc9b-423f-98a5-e304451f6252">2023</Année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6CB4AB078024F24B9AD5E0923C09BE39010407020200088AEC4F79217D4EA1F7B9D01DFD78F3" ma:contentTypeVersion="18" ma:contentTypeDescription="" ma:contentTypeScope="" ma:versionID="549e32bc939db7be28ade57397e097a4">
  <xsd:schema xmlns:xsd="http://www.w3.org/2001/XMLSchema" xmlns:xs="http://www.w3.org/2001/XMLSchema" xmlns:p="http://schemas.microsoft.com/office/2006/metadata/properties" xmlns:ns2="9daed285-81c3-49ff-b705-bbc26c42e2d0" xmlns:ns3="75f3bf87-bc9b-423f-98a5-e304451f6252" xmlns:ns4="http://schemas.microsoft.com/sharepoint/v3/fields" targetNamespace="http://schemas.microsoft.com/office/2006/metadata/properties" ma:root="true" ma:fieldsID="977375c649443f6d1b5df469e5a34484" ns2:_="" ns3:_="" ns4:_="">
    <xsd:import namespace="9daed285-81c3-49ff-b705-bbc26c42e2d0"/>
    <xsd:import namespace="75f3bf87-bc9b-423f-98a5-e304451f6252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3:Année" minOccurs="0"/>
                <xsd:element ref="ns4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2:Exaged_DocName" minOccurs="0"/>
                <xsd:element ref="ns2:Nom_x0020_de_x0020_la_x0020_formation" minOccurs="0"/>
                <xsd:element ref="ns2:Type_x0020_spec" minOccurs="0"/>
                <xsd:element ref="ns2:Sujet_x0020_convention" minOccurs="0"/>
                <xsd:element ref="ns2:Type_x0020_de_x0020_document_x0020_technique" minOccurs="0"/>
                <xsd:element ref="ns3:Nom_x0020_du_x0020_marché" minOccurs="0"/>
                <xsd:element ref="ns3:Liste_x0020_machines-serveurs" minOccurs="0"/>
                <xsd:element ref="ns2:Liste_x0020_des_x0020_applications" minOccurs="0"/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d285-81c3-49ff-b705-bbc26c42e2d0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 ma:readOnly="false">
      <xsd:simpleType>
        <xsd:restriction base="dms:Choice">
          <xsd:enumeration value="AAF"/>
          <xsd:enumeration value="ABES"/>
          <xsd:enumeration value="ADBU"/>
          <xsd:enumeration value="AMUE"/>
          <xsd:enumeration value="AN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SIAF"/>
          <xsd:enumeration value="Autre"/>
        </xsd:restriction>
      </xsd:simpleType>
    </xsd:element>
    <xsd:element name="TRI" ma:index="3" nillable="true" ma:displayName="Trigramme" ma:default="A renseigner" ma:format="Dropdown" ma:internalName="TRI" ma:readOnly="false">
      <xsd:simpleType>
        <xsd:restriction base="dms:Choice">
          <xsd:enumeration value="A renseigner"/>
          <xsd:enumeration value="ACT"/>
          <xsd:enumeration value="AFE"/>
          <xsd:enumeration value="AFY"/>
          <xsd:enumeration value="AG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CS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E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DST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FRF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A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A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MYG"/>
          <xsd:enumeration value="NBD"/>
          <xsd:enumeration value="NBT"/>
          <xsd:enumeration value="NMN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NX"/>
          <xsd:enumeration value="SPE"/>
          <xsd:enumeration value="SPR"/>
          <xsd:enumeration value="SQN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TZA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 ma:readOnly="false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esoins fonctionnels"/>
          <xsd:enumeration value="Bon de livraison"/>
          <xsd:enumeration value="Brochure commercial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éclaration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nquê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Prospective"/>
          <xsd:enumeration value="Rapport"/>
          <xsd:enumeration value="Rapport d'activité"/>
          <xsd:enumeration value="Rapport d'analyse"/>
          <xsd:enumeration value="Rapport de présentation"/>
          <xsd:enumeration value="Reconduction"/>
          <xsd:enumeration value="Revue application"/>
          <xsd:enumeration value="Specs développement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 ma:readOnly="false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En cours de publication"/>
          <xsd:enumeration value="Prêt à publier"/>
          <xsd:enumeration value="Publié"/>
          <xsd:enumeration value="Périmé"/>
          <xsd:enumeration value="Version finale à conserver"/>
        </xsd:restriction>
      </xsd:simpleType>
    </xsd:element>
    <xsd:element name="Tags" ma:index="10" nillable="true" ma:displayName="Tags" ma:internalName="Tags" ma:readOnly="false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 ma:readOnly="false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Exaged_DocName" ma:index="14" nillable="true" ma:displayName="Nom du document" ma:hidden="true" ma:internalName="Exaged_DocName" ma:readOnly="false">
      <xsd:simpleType>
        <xsd:restriction base="dms:Text"/>
      </xsd:simpleType>
    </xsd:element>
    <xsd:element name="Nom_x0020_de_x0020_la_x0020_formation" ma:index="20" nillable="true" ma:displayName="Liste des formations" ma:default="A renseigner" ma:format="Dropdown" ma:internalName="Nom_x0020_de_x0020_la_x0020_formation" ma:readOnly="false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Type_x0020_spec" ma:index="21" nillable="true" ma:displayName="Concerne" ma:default="A renseigner" ma:hidden="true" ma:internalName="Type_x0020_spec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 renseigner"/>
                        <xsd:enumeration value="APCC"/>
                        <xsd:enumeration value="CBS"/>
                        <xsd:enumeration value="Exports à la demande"/>
                        <xsd:enumeration value="Exports réguliers"/>
                        <xsd:enumeration value="Exports hors réseaux"/>
                        <xsd:enumeration value="Guide Méthodo"/>
                        <xsd:enumeration value="Imports Sudoc"/>
                        <xsd:enumeration value="PSI"/>
                        <xsd:enumeration value="Scripts"/>
                        <xsd:enumeration value="Self Sudoc"/>
                        <xsd:enumeration value="Site Web"/>
                        <xsd:enumeration value="Supeb"/>
                        <xsd:enumeration value="Webstats"/>
                        <xsd:enumeration value="WinIBW"/>
                        <xsd:enumeration value="Z39-50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ujet_x0020_convention" ma:index="22" nillable="true" ma:displayName="Nom de la convention" ma:default="A renseigner" ma:format="Dropdown" ma:hidden="true" ma:internalName="Sujet_x0020_convention" ma:readOnly="false">
      <xsd:simpleType>
        <xsd:restriction base="dms:Choice">
          <xsd:enumeration value="A renseigner"/>
          <xsd:enumeration value="Calames"/>
          <xsd:enumeration value="CERL"/>
          <xsd:enumeration value="Cession de données"/>
          <xsd:enumeration value="Groupement commandes"/>
          <xsd:enumeration value="IdRef"/>
          <xsd:enumeration value="PebWeb"/>
          <xsd:enumeration value="PebWini"/>
          <xsd:enumeration value="RetroCalames"/>
          <xsd:enumeration value="RetroSociétés"/>
          <xsd:enumeration value="Star"/>
          <xsd:enumeration value="Step"/>
          <xsd:enumeration value="Sudoc"/>
          <xsd:enumeration value="Sudoc-PS"/>
          <xsd:enumeration value="Thèses"/>
          <xsd:enumeration value="WebDewey"/>
          <xsd:enumeration value="WorldCat"/>
          <xsd:enumeration value="Autres"/>
        </xsd:restriction>
      </xsd:simpleType>
    </xsd:element>
    <xsd:element name="Type_x0020_de_x0020_document_x0020_technique" ma:index="23" nillable="true" ma:displayName="Type de document technique" ma:default="A renseigner" ma:format="Dropdown" ma:hidden="true" ma:internalName="Type_x0020_de_x0020_document_x0020_technique" ma:readOnly="false">
      <xsd:simpleType>
        <xsd:restriction base="dms:Choice">
          <xsd:enumeration value="A renseigner"/>
          <xsd:enumeration value="Dossier de recette"/>
          <xsd:enumeration value="Fiche exploitation"/>
          <xsd:enumeration value="Fiche application"/>
          <xsd:enumeration value="Procédure"/>
          <xsd:enumeration value="Revue d'application"/>
        </xsd:restriction>
      </xsd:simpleType>
    </xsd:element>
    <xsd:element name="Liste_x0020_des_x0020_applications" ma:index="26" nillable="true" ma:displayName="Liste des applications" ma:default="Autre" ma:format="Dropdown" ma:internalName="Liste_x0020_des_x0020_applications" ma:readOnly="false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3bf87-bc9b-423f-98a5-e304451f6252" elementFormDefault="qualified">
    <xsd:import namespace="http://schemas.microsoft.com/office/2006/documentManagement/types"/>
    <xsd:import namespace="http://schemas.microsoft.com/office/infopath/2007/PartnerControls"/>
    <xsd:element name="Année" ma:index="6" nillable="true" ma:displayName="Année" ma:default="A renseigner" ma:format="Dropdown" ma:internalName="Ann_x00e9_e" ma:readOnly="false">
      <xsd:simpleType>
        <xsd:restriction base="dms:Choice">
          <xsd:enumeration value="A renseigner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Nom_x0020_du_x0020_marché" ma:index="24" nillable="true" ma:displayName="Nom du marché" ma:default="A renseigner" ma:format="Dropdown" ma:hidden="true" ma:internalName="Nom_x0020_du_x0020_march_x00e9_" ma:readOnly="false">
      <xsd:simpleType>
        <xsd:restriction base="dms:Choice">
          <xsd:enumeration value="A renseigner"/>
          <xsd:enumeration value="CAIRN"/>
          <xsd:enumeration value="CAS"/>
          <xsd:enumeration value="Dalloz"/>
          <xsd:enumeration value="Doctrinal plus"/>
          <xsd:enumeration value="EBSCO - Business Source"/>
          <xsd:enumeration value="Elsevier-ScienceDirect"/>
          <xsd:enumeration value="JSTOR"/>
          <xsd:enumeration value="Lamyline"/>
          <xsd:enumeration value="Lexis-Nexis - Jurisclasseur"/>
          <xsd:enumeration value="Proquest - Chadwyck-Healey"/>
        </xsd:restriction>
      </xsd:simpleType>
    </xsd:element>
    <xsd:element name="Liste_x0020_machines-serveurs" ma:index="25" nillable="true" ma:displayName="Liste des machines-serveurs" ma:default="à renseigner" ma:format="Dropdown" ma:internalName="Liste_x0020_machines_x002d_serveurs" ma:readOnly="false">
      <xsd:simpleType>
        <xsd:restriction base="dms:Choice">
          <xsd:enumeration value="à renseigner"/>
          <xsd:enumeration value="actif réseau"/>
          <xsd:enumeration value="antivirus"/>
          <xsd:enumeration value="baie de stockage"/>
          <xsd:enumeration value="imprimantes"/>
          <xsd:enumeration value="messagerie"/>
          <xsd:enumeration value="visioconférence"/>
          <xsd:enumeration value="sauvegarde"/>
          <xsd:enumeration value="téléphone"/>
          <xsd:enumeration value="se linux unix"/>
          <xsd:enumeration value="se linux"/>
          <xsd:enumeration value="se unix"/>
          <xsd:enumeration value="se windows"/>
          <xsd:enumeration value="serveur socle"/>
          <xsd:enumeration value="serveur virtuel"/>
          <xsd:enumeration value="solaris"/>
          <xsd:enumeration value="station de travail"/>
        </xsd:restriction>
      </xsd:simpleType>
    </xsd:element>
    <xsd:element name="MediaServiceMetadata" ma:index="2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29" nillable="true" ma:displayName="MediaServiceObjectDetectorVersions" ma:description="" ma:hidden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0FCB02-D8F3-466F-8E9D-E920245D38E7}"/>
</file>

<file path=customXml/itemProps2.xml><?xml version="1.0" encoding="utf-8"?>
<ds:datastoreItem xmlns:ds="http://schemas.openxmlformats.org/officeDocument/2006/customXml" ds:itemID="{1B980B93-9694-4781-91E9-C52F59DE1F14}"/>
</file>

<file path=customXml/itemProps3.xml><?xml version="1.0" encoding="utf-8"?>
<ds:datastoreItem xmlns:ds="http://schemas.openxmlformats.org/officeDocument/2006/customXml" ds:itemID="{7C170FA5-005E-403D-B742-C1455FC00433}"/>
</file>

<file path=customXml/itemProps4.xml><?xml version="1.0" encoding="utf-8"?>
<ds:datastoreItem xmlns:ds="http://schemas.openxmlformats.org/officeDocument/2006/customXml" ds:itemID="{3BC50946-D883-45ED-B5AE-423992A251AE}"/>
</file>

<file path=docProps/app.xml><?xml version="1.0" encoding="utf-8"?>
<Properties xmlns="http://schemas.openxmlformats.org/officeDocument/2006/extended-properties" xmlns:vt="http://schemas.openxmlformats.org/officeDocument/2006/docPropsVTypes">
  <Template>formation-sudoc</Template>
  <TotalTime>789</TotalTime>
  <Words>347</Words>
  <Application>Microsoft Office PowerPoint</Application>
  <PresentationFormat>Affichage à l'écran (4:3)</PresentationFormat>
  <Paragraphs>55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Verdana</vt:lpstr>
      <vt:lpstr>Calibri</vt:lpstr>
      <vt:lpstr>Wingdings</vt:lpstr>
      <vt:lpstr>Times New Roman</vt:lpstr>
      <vt:lpstr>formation-sudoc</vt:lpstr>
      <vt:lpstr>L’accès au PEB pour les bibliothèques du réseau Sudoc PS</vt:lpstr>
      <vt:lpstr>Pour utiliser PebWeb « pro »</vt:lpstr>
      <vt:lpstr>La bibliothèque Sudoc PS</vt:lpstr>
      <vt:lpstr>L’Abes</vt:lpstr>
      <vt:lpstr>Les fonctionnalités</vt:lpstr>
      <vt:lpstr>Présentation PowerPoint</vt:lpstr>
    </vt:vector>
  </TitlesOfParts>
  <Company>ABES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formation CR</dc:title>
  <dc:creator>Laurent Piquemal</dc:creator>
  <cp:keywords/>
  <dc:description/>
  <cp:lastModifiedBy>Julie Mistral</cp:lastModifiedBy>
  <cp:revision>126</cp:revision>
  <dcterms:created xsi:type="dcterms:W3CDTF">2012-12-11T11:37:01Z</dcterms:created>
  <dcterms:modified xsi:type="dcterms:W3CDTF">2023-10-20T10:20:18Z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0x0101006CB4AB078024F24B9AD5E0923C09BE39010407020200088AEC4F79217D4EA1F7B9D01DFD78F3</vt:lpwstr>
  </property>
  <property fmtid="{D5CDD505-2E9C-101B-9397-08002B2CF9AE}" pid="3" name="Type spec">
    <vt:lpwstr>;#A renseigner;#</vt:lpwstr>
  </property>
  <property fmtid="{D5CDD505-2E9C-101B-9397-08002B2CF9AE}" pid="4" name="Order">
    <vt:r8>24300</vt:r8>
  </property>
  <property fmtid="{D5CDD505-2E9C-101B-9397-08002B2CF9AE}" pid="5" name="Agent Abes">
    <vt:lpwstr/>
  </property>
</Properties>
</file>