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5"/>
  </p:sldMasterIdLst>
  <p:notesMasterIdLst>
    <p:notesMasterId r:id="rId12"/>
  </p:notesMasterIdLst>
  <p:handoutMasterIdLst>
    <p:handoutMasterId r:id="rId13"/>
  </p:handoutMasterIdLst>
  <p:sldIdLst>
    <p:sldId id="256" r:id="rId6"/>
    <p:sldId id="258" r:id="rId7"/>
    <p:sldId id="257" r:id="rId8"/>
    <p:sldId id="259" r:id="rId9"/>
    <p:sldId id="260" r:id="rId10"/>
    <p:sldId id="261" r:id="rId11"/>
  </p:sldIdLst>
  <p:sldSz cx="9144000" cy="6858000" type="screen4x3"/>
  <p:notesSz cx="7099300" cy="10234613"/>
  <p:defaultTextStyle>
    <a:defPPr>
      <a:defRPr lang="fr-FR"/>
    </a:defPPr>
    <a:lvl1pPr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23863" indent="33338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847725" indent="66675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271588" indent="100013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697038" indent="131763" algn="l" defTabSz="847725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4B06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598" autoAdjust="0"/>
  </p:normalViewPr>
  <p:slideViewPr>
    <p:cSldViewPr>
      <p:cViewPr varScale="1">
        <p:scale>
          <a:sx n="96" d="100"/>
          <a:sy n="96" d="100"/>
        </p:scale>
        <p:origin x="20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notesViewPr>
    <p:cSldViewPr>
      <p:cViewPr>
        <p:scale>
          <a:sx n="69" d="100"/>
          <a:sy n="69" d="100"/>
        </p:scale>
        <p:origin x="4176" y="408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0B195A60-F255-4BE2-6FEB-884A0122F5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21DEE1D-AF1A-10E0-8457-E2C3C927997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defTabSz="919328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3603EC7F-03FD-4952-A935-90BF92C36580}" type="datetimeFigureOut">
              <a:rPr lang="fr-FR"/>
              <a:pPr>
                <a:defRPr/>
              </a:pPr>
              <a:t>20/10/2023</a:t>
            </a:fld>
            <a:endParaRPr lang="fr-FR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09E6A608-E01D-5CB2-0554-117DAC59410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4C8E8C0B-18E2-5CA5-0F31-A129D2F927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3863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47725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7158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97038" algn="l" defTabSz="847725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21789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46148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70505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94862" algn="l" defTabSz="848715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>
            <a:extLst>
              <a:ext uri="{FF2B5EF4-FFF2-40B4-BE49-F238E27FC236}">
                <a16:creationId xmlns:a16="http://schemas.microsoft.com/office/drawing/2014/main" id="{006B2362-EFE1-63ED-0A94-9B22E6C00D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ce réservé des notes 2">
            <a:extLst>
              <a:ext uri="{FF2B5EF4-FFF2-40B4-BE49-F238E27FC236}">
                <a16:creationId xmlns:a16="http://schemas.microsoft.com/office/drawing/2014/main" id="{EE216684-FDEB-5AB1-6F28-24085AAF9E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/>
              <a:t>Attention l’URL est fausse : il faut remplacer par celle qui contient ‘cuivre’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e l'image des diapositives 1">
            <a:extLst>
              <a:ext uri="{FF2B5EF4-FFF2-40B4-BE49-F238E27FC236}">
                <a16:creationId xmlns:a16="http://schemas.microsoft.com/office/drawing/2014/main" id="{6E28FB55-82A9-8641-1E53-46233098BB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Espace réservé des notes 2">
            <a:extLst>
              <a:ext uri="{FF2B5EF4-FFF2-40B4-BE49-F238E27FC236}">
                <a16:creationId xmlns:a16="http://schemas.microsoft.com/office/drawing/2014/main" id="{1E77090E-458A-5C53-A4F4-E345948B0D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fr-FR" altLang="fr-FR"/>
              <a:t>Idem : modifier l’URL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>
            <a:extLst>
              <a:ext uri="{FF2B5EF4-FFF2-40B4-BE49-F238E27FC236}">
                <a16:creationId xmlns:a16="http://schemas.microsoft.com/office/drawing/2014/main" id="{DA452533-04F1-7F77-CEF3-339E879E34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6513513"/>
            <a:ext cx="7572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E907041-37A3-B449-36A2-D86A3EE718ED}"/>
              </a:ext>
            </a:extLst>
          </p:cNvPr>
          <p:cNvSpPr/>
          <p:nvPr userDrawn="1"/>
        </p:nvSpPr>
        <p:spPr>
          <a:xfrm>
            <a:off x="0" y="0"/>
            <a:ext cx="140335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" name="Picture 2" descr="H:\Departements\CCE\ComexternesaufArabesques\LOGO\LogoproduitsABES\LogoABES\logo_ABES.PNG">
            <a:extLst>
              <a:ext uri="{FF2B5EF4-FFF2-40B4-BE49-F238E27FC236}">
                <a16:creationId xmlns:a16="http://schemas.microsoft.com/office/drawing/2014/main" id="{621315EA-C8E3-45BB-40CE-F3C70370AE5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61436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https://bouda.abes.fr/deptCellMiss/dsr/Pfd/Documentation/Logos-transparentsPNG/sudoc.png">
            <a:extLst>
              <a:ext uri="{FF2B5EF4-FFF2-40B4-BE49-F238E27FC236}">
                <a16:creationId xmlns:a16="http://schemas.microsoft.com/office/drawing/2014/main" id="{F751B63D-A8BA-0E67-C300-01E2D7C0E9C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8313" y="0"/>
            <a:ext cx="2016126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2" y="2130444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1A33A24F-AC07-99EB-C08B-3F8B9D9C21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06ECCB3-4CA1-45DB-B43B-ABE89B952164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7964112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4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:\Departements\CCE\ComexternesaufArabesques\LOGO\LogoproduitsABES\LogoABES\logo_ABES.PNG">
            <a:extLst>
              <a:ext uri="{FF2B5EF4-FFF2-40B4-BE49-F238E27FC236}">
                <a16:creationId xmlns:a16="http://schemas.microsoft.com/office/drawing/2014/main" id="{AA3688C7-77FA-8C9C-9162-14F4C784F53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614362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https://bouda.abes.fr/deptCellMiss/dsr/Pfd/Documentation/Logos-sanstexte-opacite60/SudocST.png">
            <a:extLst>
              <a:ext uri="{FF2B5EF4-FFF2-40B4-BE49-F238E27FC236}">
                <a16:creationId xmlns:a16="http://schemas.microsoft.com/office/drawing/2014/main" id="{E72412C9-D025-BC72-D7CD-16AEFC60FD5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39700"/>
            <a:ext cx="552450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1F6175AA-4214-AF89-B223-0285FF1A84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Formation CE - 2016</a:t>
            </a:r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45F247CF-A2BE-26B3-0A7C-7E1E9213E3F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00034FE-0BA4-405C-BD6A-FD8A1B4547A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8260357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re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H:\Reseau\Formation_Reseau\contratCC.png">
            <a:extLst>
              <a:ext uri="{FF2B5EF4-FFF2-40B4-BE49-F238E27FC236}">
                <a16:creationId xmlns:a16="http://schemas.microsoft.com/office/drawing/2014/main" id="{5B309352-93E6-2375-D3EF-3AC7D3E533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0688" y="6513513"/>
            <a:ext cx="5397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48440AD-2E28-A14D-B1F7-823D8DD02AC3}"/>
              </a:ext>
            </a:extLst>
          </p:cNvPr>
          <p:cNvSpPr/>
          <p:nvPr userDrawn="1"/>
        </p:nvSpPr>
        <p:spPr>
          <a:xfrm>
            <a:off x="0" y="0"/>
            <a:ext cx="1403350" cy="981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873" tIns="42436" rIns="84873" bIns="42436" anchor="ctr"/>
          <a:lstStyle/>
          <a:p>
            <a:pPr algn="ctr" defTabSz="84871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pic>
        <p:nvPicPr>
          <p:cNvPr id="6" name="Picture 2" descr="H:\Departements\CCE\ComexternesaufArabesques\LOGO\LogoproduitsABES\LogoABES\logo_ABES.PNG">
            <a:extLst>
              <a:ext uri="{FF2B5EF4-FFF2-40B4-BE49-F238E27FC236}">
                <a16:creationId xmlns:a16="http://schemas.microsoft.com/office/drawing/2014/main" id="{36D0AAFC-8851-B230-6AFC-99D7AB76E42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5111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https://bouda.abes.fr/deptCellMiss/dsr/Pfd/Documentation/Logos-transparentsPNG/sudoc.png">
            <a:extLst>
              <a:ext uri="{FF2B5EF4-FFF2-40B4-BE49-F238E27FC236}">
                <a16:creationId xmlns:a16="http://schemas.microsoft.com/office/drawing/2014/main" id="{14F8FCF7-BC7F-E3B2-3EA8-B5C96525F0B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875" y="0"/>
            <a:ext cx="1676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2" y="2130444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2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243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87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730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974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21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46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70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94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FR" dirty="0"/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B5F57FBA-6886-69B8-7A92-D429F3D0616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23FC4C-4D96-4CF1-884C-B8B14A48CCC7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74185084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u 16/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bouda.abes.fr/deptCellMiss/dsr/Pfd/Documentation/Logos-sanstexte-opacite60/SudocST.png">
            <a:extLst>
              <a:ext uri="{FF2B5EF4-FFF2-40B4-BE49-F238E27FC236}">
                <a16:creationId xmlns:a16="http://schemas.microsoft.com/office/drawing/2014/main" id="{061ECE3D-1C8D-6AE2-14DE-E1D330B8652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139700"/>
            <a:ext cx="4572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H:\Departements\CCE\ComexternesaufArabesques\LOGO\LogoproduitsABES\LogoABES\logo_ABES.PNG">
            <a:extLst>
              <a:ext uri="{FF2B5EF4-FFF2-40B4-BE49-F238E27FC236}">
                <a16:creationId xmlns:a16="http://schemas.microsoft.com/office/drawing/2014/main" id="{CCDF194C-71BE-0171-2AFE-659A9E3763E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6408738"/>
            <a:ext cx="511175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6" name="Espace réservé du pied de page 4">
            <a:extLst>
              <a:ext uri="{FF2B5EF4-FFF2-40B4-BE49-F238E27FC236}">
                <a16:creationId xmlns:a16="http://schemas.microsoft.com/office/drawing/2014/main" id="{E96BBC65-ABDD-7162-66F6-21E549277A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>
            <a:extLst>
              <a:ext uri="{FF2B5EF4-FFF2-40B4-BE49-F238E27FC236}">
                <a16:creationId xmlns:a16="http://schemas.microsoft.com/office/drawing/2014/main" id="{01A3DE9D-CC14-E0D7-05DA-8124428B55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8441B5-CFE6-4A35-905F-B2C99525B4FD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53852897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>
            <a:extLst>
              <a:ext uri="{FF2B5EF4-FFF2-40B4-BE49-F238E27FC236}">
                <a16:creationId xmlns:a16="http://schemas.microsoft.com/office/drawing/2014/main" id="{0143E12A-0E22-059E-8C19-06FE82AA478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68313" y="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Espace réservé du texte 2">
            <a:extLst>
              <a:ext uri="{FF2B5EF4-FFF2-40B4-BE49-F238E27FC236}">
                <a16:creationId xmlns:a16="http://schemas.microsoft.com/office/drawing/2014/main" id="{6DA5DC73-EBBF-A1B5-6B28-7BA8F4BEA30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4873" tIns="42436" rIns="84873" bIns="424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5E413B-52CB-CAED-A34D-41849ECC9F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84873" tIns="42436" rIns="84873" bIns="42436" rtlCol="0" anchor="ctr"/>
          <a:lstStyle>
            <a:lvl1pPr algn="ctr" defTabSz="848715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128DBB-2052-A55A-0B28-DAA7AF89D8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84873" tIns="42436" rIns="84873" bIns="42436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FB5877E-B760-46A7-B2F2-D494318B986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79549C64-0064-CD7F-EF0A-93D38E8C074E}"/>
              </a:ext>
            </a:extLst>
          </p:cNvPr>
          <p:cNvCxnSpPr/>
          <p:nvPr/>
        </p:nvCxnSpPr>
        <p:spPr>
          <a:xfrm>
            <a:off x="0" y="6381750"/>
            <a:ext cx="9144000" cy="0"/>
          </a:xfrm>
          <a:prstGeom prst="line">
            <a:avLst/>
          </a:prstGeom>
          <a:ln w="19050" cmpd="sng">
            <a:solidFill>
              <a:srgbClr val="4877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</p:sldLayoutIdLst>
  <p:transition/>
  <p:hf hdr="0" dt="0"/>
  <p:txStyles>
    <p:titleStyle>
      <a:lvl1pPr algn="ctr" defTabSz="847725" rtl="0" eaLnBrk="0" fontAlgn="base" hangingPunct="0">
        <a:spcBef>
          <a:spcPct val="0"/>
        </a:spcBef>
        <a:spcAft>
          <a:spcPct val="0"/>
        </a:spcAft>
        <a:defRPr sz="27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ctr" defTabSz="847725" rtl="0" eaLnBrk="0" fontAlgn="base" hangingPunct="0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ctr" defTabSz="847725" rtl="0" fontAlgn="base">
        <a:spcBef>
          <a:spcPct val="0"/>
        </a:spcBef>
        <a:spcAft>
          <a:spcPct val="0"/>
        </a:spcAft>
        <a:defRPr sz="27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marL="317500" indent="-317500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688975" indent="-265113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060450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484313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1908175" indent="-211138" algn="l" defTabSz="84772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333969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58327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82685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7044" indent="-212178" algn="l" defTabSz="848715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2435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4871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7307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69743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21789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46148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2970505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394862" algn="l" defTabSz="84871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eb.sudoc.abes.fr/pebprof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ocumentation.abes.fr/sudoc/manuels/peb/pebwebpro/index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eb.sudoc.abes.fr/pebprof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documentation.abes.fr/sudoc/manuels/administration/gestion_utilisateurs_cr/index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>
            <a:extLst>
              <a:ext uri="{FF2B5EF4-FFF2-40B4-BE49-F238E27FC236}">
                <a16:creationId xmlns:a16="http://schemas.microsoft.com/office/drawing/2014/main" id="{3964FAFD-D019-0F44-8D86-E9AC208841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altLang="fr-FR" b="1">
                <a:solidFill>
                  <a:srgbClr val="0070C0"/>
                </a:solidFill>
              </a:rPr>
              <a:t>L’accès au PEB pour les bibliothèques du réseau Sudoc PS</a:t>
            </a:r>
          </a:p>
        </p:txBody>
      </p:sp>
      <p:sp>
        <p:nvSpPr>
          <p:cNvPr id="7171" name="Sous-titre 2">
            <a:extLst>
              <a:ext uri="{FF2B5EF4-FFF2-40B4-BE49-F238E27FC236}">
                <a16:creationId xmlns:a16="http://schemas.microsoft.com/office/drawing/2014/main" id="{42AA80D9-0442-3B11-1590-ED7177E43D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22300"/>
          </a:xfrm>
        </p:spPr>
        <p:txBody>
          <a:bodyPr/>
          <a:lstStyle/>
          <a:p>
            <a:r>
              <a:rPr lang="fr-FR" altLang="fr-FR">
                <a:solidFill>
                  <a:srgbClr val="0070C0"/>
                </a:solidFill>
              </a:rPr>
              <a:t>Le module PebWeb « pro »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>
            <a:extLst>
              <a:ext uri="{FF2B5EF4-FFF2-40B4-BE49-F238E27FC236}">
                <a16:creationId xmlns:a16="http://schemas.microsoft.com/office/drawing/2014/main" id="{4471C4A7-45B4-9F07-B336-B7B483A5F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425" y="-315913"/>
            <a:ext cx="8229600" cy="1143001"/>
          </a:xfrm>
        </p:spPr>
        <p:txBody>
          <a:bodyPr/>
          <a:lstStyle/>
          <a:p>
            <a:r>
              <a:rPr lang="fr-FR" altLang="fr-FR"/>
              <a:t>Pour utiliser PebWeb « pro »</a:t>
            </a:r>
          </a:p>
        </p:txBody>
      </p:sp>
      <p:sp>
        <p:nvSpPr>
          <p:cNvPr id="8196" name="Espace réservé du contenu 3">
            <a:extLst>
              <a:ext uri="{FF2B5EF4-FFF2-40B4-BE49-F238E27FC236}">
                <a16:creationId xmlns:a16="http://schemas.microsoft.com/office/drawing/2014/main" id="{CC22A8DD-4BBE-DE31-C7DA-9ABFFE54FB53}"/>
              </a:ext>
            </a:extLst>
          </p:cNvPr>
          <p:cNvSpPr txBox="1">
            <a:spLocks/>
          </p:cNvSpPr>
          <p:nvPr/>
        </p:nvSpPr>
        <p:spPr bwMode="auto">
          <a:xfrm>
            <a:off x="250825" y="981075"/>
            <a:ext cx="8240713" cy="425450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17500" indent="-317500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8975" indent="-265113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060450" indent="-211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484313" indent="-211138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908175" indent="-211138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365375" indent="-211138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822575" indent="-211138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279775" indent="-211138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736975" indent="-211138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defRPr/>
            </a:pPr>
            <a:r>
              <a:rPr lang="fr-FR" altLang="fr-FR" sz="2000" dirty="0"/>
              <a:t>La bibliothèque signale une </a:t>
            </a:r>
            <a:r>
              <a:rPr lang="fr-FR" altLang="fr-FR" sz="2000" b="1" dirty="0"/>
              <a:t>déclaration de participation</a:t>
            </a:r>
          </a:p>
          <a:p>
            <a:pPr marL="423862" lvl="1" indent="0">
              <a:buFont typeface="Arial" panose="020B0604020202020204" pitchFamily="34" charset="0"/>
              <a:buNone/>
              <a:defRPr/>
            </a:pPr>
            <a:r>
              <a:rPr lang="fr-FR" altLang="fr-FR" sz="1600" dirty="0"/>
              <a:t>L'utilisation du service est tacitement renouvelée tant qu’un usage en est fait. Les comptes utilisateurs ne sont désactivés qu'en cas de demande explicite de l'établissement, de sortie du réseau </a:t>
            </a:r>
            <a:r>
              <a:rPr lang="fr-FR" altLang="fr-FR" sz="1600" dirty="0" err="1"/>
              <a:t>Sudoc</a:t>
            </a:r>
            <a:r>
              <a:rPr lang="fr-FR" altLang="fr-FR" sz="1600" dirty="0"/>
              <a:t>-PS (sans intégration dans le réseau </a:t>
            </a:r>
            <a:r>
              <a:rPr lang="fr-FR" altLang="fr-FR" sz="1600" dirty="0" err="1"/>
              <a:t>Sudoc</a:t>
            </a:r>
            <a:r>
              <a:rPr lang="fr-FR" altLang="fr-FR" sz="1600" dirty="0"/>
              <a:t>) ou dès lors que l'</a:t>
            </a:r>
            <a:r>
              <a:rPr lang="fr-FR" altLang="fr-FR" sz="1600" dirty="0" err="1"/>
              <a:t>Abes</a:t>
            </a:r>
            <a:r>
              <a:rPr lang="fr-FR" altLang="fr-FR" sz="1600" dirty="0"/>
              <a:t> constate plus de deux ans d'inactivité du service (aucune demande)</a:t>
            </a:r>
          </a:p>
          <a:p>
            <a:pPr>
              <a:defRPr/>
            </a:pPr>
            <a:endParaRPr lang="fr-FR" altLang="fr-FR" sz="2000" dirty="0"/>
          </a:p>
          <a:p>
            <a:pPr>
              <a:defRPr/>
            </a:pPr>
            <a:r>
              <a:rPr lang="fr-FR" altLang="fr-FR" sz="2000" dirty="0"/>
              <a:t>Elle intègre le réseau SUPEB avec la </a:t>
            </a:r>
            <a:r>
              <a:rPr lang="fr-FR" altLang="fr-FR" sz="2000" b="1" dirty="0"/>
              <a:t>fonction « demandeur » uniquement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fr-FR" altLang="fr-FR" sz="2000" dirty="0"/>
          </a:p>
          <a:p>
            <a:pPr>
              <a:defRPr/>
            </a:pPr>
            <a:r>
              <a:rPr lang="fr-FR" altLang="fr-FR" sz="2000" dirty="0"/>
              <a:t>Elle utilise le </a:t>
            </a:r>
            <a:r>
              <a:rPr lang="fr-FR" altLang="fr-FR" sz="2000" b="1" dirty="0"/>
              <a:t>module </a:t>
            </a:r>
            <a:r>
              <a:rPr lang="fr-FR" altLang="fr-FR" sz="2000" b="1" dirty="0" err="1"/>
              <a:t>PebWeb</a:t>
            </a:r>
            <a:r>
              <a:rPr lang="fr-FR" altLang="fr-FR" sz="2000" b="1" dirty="0"/>
              <a:t> Pro </a:t>
            </a:r>
            <a:r>
              <a:rPr lang="fr-FR" altLang="fr-FR" sz="2000" dirty="0"/>
              <a:t>du catalogue </a:t>
            </a:r>
            <a:r>
              <a:rPr lang="fr-FR" altLang="fr-FR" sz="2000" dirty="0" err="1"/>
              <a:t>Sudoc</a:t>
            </a:r>
            <a:r>
              <a:rPr lang="fr-FR" altLang="fr-FR" sz="2000" dirty="0"/>
              <a:t> via l’URL « professionnelle » : </a:t>
            </a:r>
            <a:r>
              <a:rPr lang="fr-FR" altLang="fr-FR" sz="2000" dirty="0">
                <a:hlinkClick r:id="rId3"/>
              </a:rPr>
              <a:t>http://peb.sudoc.abes.fr/pebprof.html </a:t>
            </a:r>
            <a:endParaRPr lang="fr-FR" altLang="fr-FR" sz="2000" dirty="0"/>
          </a:p>
          <a:p>
            <a:pPr>
              <a:buFont typeface="Wingdings" panose="05000000000000000000" pitchFamily="2" charset="2"/>
              <a:buNone/>
              <a:defRPr/>
            </a:pPr>
            <a:endParaRPr lang="fr-FR" altLang="fr-FR" sz="2000" dirty="0"/>
          </a:p>
          <a:p>
            <a:pPr>
              <a:defRPr/>
            </a:pPr>
            <a:r>
              <a:rPr lang="fr-FR" altLang="fr-FR" sz="2000" dirty="0"/>
              <a:t>Elle dispose d’un accès à </a:t>
            </a:r>
            <a:r>
              <a:rPr lang="fr-FR" altLang="fr-FR" sz="2000" dirty="0" err="1"/>
              <a:t>Webstats</a:t>
            </a:r>
            <a:endParaRPr lang="fr-FR" altLang="fr-FR" sz="20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fr-FR" altLang="fr-FR" sz="2000"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2730DD5D-3C32-E86A-0273-55248515A2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0788" y="4652963"/>
            <a:ext cx="2557462" cy="1962150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re 1">
            <a:extLst>
              <a:ext uri="{FF2B5EF4-FFF2-40B4-BE49-F238E27FC236}">
                <a16:creationId xmlns:a16="http://schemas.microsoft.com/office/drawing/2014/main" id="{379601B2-6006-FEEE-3BC9-F34BB7FBD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La bibliothèque Sudoc PS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B35F960C-2181-7BDB-380F-8D835AF12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143000"/>
            <a:ext cx="8785225" cy="494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873" tIns="42436" rIns="84873" bIns="42436"/>
          <a:lstStyle>
            <a:lvl1pPr marL="317500" indent="-317500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8975" indent="-265113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060450" indent="-211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484313" indent="-211138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908175" indent="-211138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365375" indent="-211138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822575" indent="-211138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279775" indent="-211138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736975" indent="-211138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fr-FR" altLang="fr-FR" sz="2800">
                <a:cs typeface="Arial" panose="020B0604020202020204" pitchFamily="34" charset="0"/>
              </a:rPr>
              <a:t>Elle demande la participation au Peb et la 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altLang="fr-FR" sz="2800">
                <a:cs typeface="Arial" panose="020B0604020202020204" pitchFamily="34" charset="0"/>
              </a:rPr>
              <a:t>transmet à l’Abes </a:t>
            </a:r>
            <a:r>
              <a:rPr lang="fr-FR" altLang="fr-FR" sz="2000">
                <a:cs typeface="Arial" panose="020B0604020202020204" pitchFamily="34" charset="0"/>
              </a:rPr>
              <a:t>(</a:t>
            </a:r>
            <a:r>
              <a:rPr lang="fr-FR" altLang="fr-FR" sz="2000" u="sng">
                <a:cs typeface="Arial" panose="020B0604020202020204" pitchFamily="34" charset="0"/>
              </a:rPr>
              <a:t>avec copie au responsable CR</a:t>
            </a:r>
            <a:r>
              <a:rPr lang="fr-FR" altLang="fr-FR" sz="2000">
                <a:cs typeface="Arial" panose="020B0604020202020204" pitchFamily="34" charset="0"/>
              </a:rPr>
              <a:t>) </a:t>
            </a:r>
            <a:r>
              <a:rPr lang="fr-FR" altLang="fr-FR">
                <a:cs typeface="Arial" panose="020B0604020202020204" pitchFamily="34" charset="0"/>
              </a:rPr>
              <a:t>:</a:t>
            </a:r>
          </a:p>
          <a:p>
            <a:pPr>
              <a:buFont typeface="Wingdings" panose="05000000000000000000" pitchFamily="2" charset="2"/>
              <a:buNone/>
            </a:pPr>
            <a:endParaRPr lang="fr-FR" altLang="fr-FR">
              <a:cs typeface="Arial" panose="020B0604020202020204" pitchFamily="34" charset="0"/>
            </a:endParaRPr>
          </a:p>
          <a:p>
            <a:pPr lvl="1"/>
            <a:endParaRPr lang="fr-FR" altLang="fr-FR">
              <a:cs typeface="Arial" panose="020B0604020202020204" pitchFamily="34" charset="0"/>
            </a:endParaRPr>
          </a:p>
          <a:p>
            <a:pPr lvl="1"/>
            <a:r>
              <a:rPr lang="fr-FR" altLang="fr-FR">
                <a:cs typeface="Arial" panose="020B0604020202020204" pitchFamily="34" charset="0"/>
              </a:rPr>
              <a:t>via le guichet ABESstp           &gt; </a:t>
            </a:r>
          </a:p>
          <a:p>
            <a:pPr>
              <a:buFont typeface="Wingdings" panose="05000000000000000000" pitchFamily="2" charset="2"/>
              <a:buNone/>
            </a:pPr>
            <a:endParaRPr lang="fr-FR" altLang="fr-FR" sz="1000">
              <a:cs typeface="Times New Roman" panose="02020603050405020304" pitchFamily="18" charset="0"/>
            </a:endParaRPr>
          </a:p>
          <a:p>
            <a:pPr lvl="1"/>
            <a:r>
              <a:rPr lang="fr-FR" altLang="fr-FR">
                <a:cs typeface="Arial" panose="020B0604020202020204" pitchFamily="34" charset="0"/>
              </a:rPr>
              <a:t>avec les informations suivantes : </a:t>
            </a:r>
          </a:p>
          <a:p>
            <a:pPr lvl="2"/>
            <a:r>
              <a:rPr lang="fr-FR" altLang="fr-FR" sz="1800"/>
              <a:t>Identification de l’établissement (ILN du CR + RCR)</a:t>
            </a:r>
          </a:p>
          <a:p>
            <a:pPr lvl="2"/>
            <a:r>
              <a:rPr lang="fr-FR" altLang="fr-FR" sz="1800"/>
              <a:t>Coordonnées du service PEB</a:t>
            </a:r>
          </a:p>
          <a:p>
            <a:pPr lvl="2"/>
            <a:r>
              <a:rPr lang="fr-FR" altLang="fr-FR" sz="1800"/>
              <a:t>Nom du responsable</a:t>
            </a:r>
          </a:p>
          <a:p>
            <a:pPr lvl="2"/>
            <a:r>
              <a:rPr lang="fr-FR" altLang="fr-FR" sz="1800"/>
              <a:t>Adresse de la bibliothèque</a:t>
            </a:r>
            <a:endParaRPr lang="fr-FR" altLang="fr-FR" sz="1800">
              <a:cs typeface="Times New Roman" panose="02020603050405020304" pitchFamily="18" charset="0"/>
            </a:endParaRPr>
          </a:p>
        </p:txBody>
      </p:sp>
      <p:pic>
        <p:nvPicPr>
          <p:cNvPr id="9" name="Image 8" descr="logo_abes_stp.jpg">
            <a:extLst>
              <a:ext uri="{FF2B5EF4-FFF2-40B4-BE49-F238E27FC236}">
                <a16:creationId xmlns:a16="http://schemas.microsoft.com/office/drawing/2014/main" id="{7FB02B5B-6453-F912-9B51-60A099CE7F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2363" y="3068638"/>
            <a:ext cx="728662" cy="4937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45" name="Image 6" descr="LogoSudocPro.png">
            <a:extLst>
              <a:ext uri="{FF2B5EF4-FFF2-40B4-BE49-F238E27FC236}">
                <a16:creationId xmlns:a16="http://schemas.microsoft.com/office/drawing/2014/main" id="{8D0902D9-FDA3-6770-4814-8F9EBC5B31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3116263"/>
            <a:ext cx="7921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ZoneTexte 1">
            <a:extLst>
              <a:ext uri="{FF2B5EF4-FFF2-40B4-BE49-F238E27FC236}">
                <a16:creationId xmlns:a16="http://schemas.microsoft.com/office/drawing/2014/main" id="{9042DDA9-7E7F-859C-F863-99CE7515D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3000" y="3022600"/>
            <a:ext cx="159385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altLang="fr-FR" sz="1600" u="sng">
                <a:solidFill>
                  <a:srgbClr val="0000FF"/>
                </a:solidFill>
              </a:rPr>
              <a:t>Domaines : </a:t>
            </a:r>
          </a:p>
          <a:p>
            <a:r>
              <a:rPr lang="fr-FR" altLang="fr-FR" sz="1600">
                <a:solidFill>
                  <a:srgbClr val="0000FF"/>
                </a:solidFill>
              </a:rPr>
              <a:t>Prêt entre Bibliothèques (PEB)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1">
            <a:extLst>
              <a:ext uri="{FF2B5EF4-FFF2-40B4-BE49-F238E27FC236}">
                <a16:creationId xmlns:a16="http://schemas.microsoft.com/office/drawing/2014/main" id="{003F539E-4291-52C9-B343-7A71BE107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L’Abes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B43135A-A297-FEF4-0F8E-B227B365B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25" y="1700213"/>
            <a:ext cx="8867775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873" tIns="42436" rIns="84873" bIns="42436"/>
          <a:lstStyle>
            <a:lvl1pPr marL="317500" indent="-317500">
              <a:spcBef>
                <a:spcPct val="200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88975" indent="-265113">
              <a:spcBef>
                <a:spcPct val="20000"/>
              </a:spcBef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060450" indent="-211138">
              <a:spcBef>
                <a:spcPct val="2000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484313" indent="-211138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908175" indent="-211138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365375" indent="-211138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2822575" indent="-211138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3279775" indent="-211138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3736975" indent="-211138" defTabSz="847725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algn="just">
              <a:buFont typeface="Wingdings" panose="05000000000000000000" pitchFamily="2" charset="2"/>
              <a:buNone/>
            </a:pPr>
            <a:r>
              <a:rPr lang="fr-FR" altLang="fr-FR" sz="2800">
                <a:cs typeface="Arial" panose="020B0604020202020204" pitchFamily="34" charset="0"/>
              </a:rPr>
              <a:t>A réception de la demande, elle :</a:t>
            </a:r>
          </a:p>
          <a:p>
            <a:pPr algn="just"/>
            <a:endParaRPr lang="fr-FR" altLang="fr-FR" sz="1000">
              <a:solidFill>
                <a:srgbClr val="000000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r-FR" altLang="fr-FR">
                <a:cs typeface="Arial" panose="020B0604020202020204" pitchFamily="34" charset="0"/>
              </a:rPr>
              <a:t>Paramètre la bibliothèque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fr-FR" altLang="fr-FR" sz="1000"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FR" altLang="fr-FR">
                <a:solidFill>
                  <a:srgbClr val="000000"/>
                </a:solidFill>
                <a:cs typeface="Arial" panose="020B0604020202020204" pitchFamily="34" charset="0"/>
              </a:rPr>
              <a:t>Attribue le login (code </a:t>
            </a:r>
            <a:r>
              <a:rPr lang="fr-FR" altLang="fr-FR">
                <a:cs typeface="Arial" panose="020B0604020202020204" pitchFamily="34" charset="0"/>
              </a:rPr>
              <a:t>PA</a:t>
            </a:r>
            <a:r>
              <a:rPr lang="fr-FR" altLang="fr-FR">
                <a:solidFill>
                  <a:srgbClr val="000000"/>
                </a:solidFill>
                <a:cs typeface="Arial" panose="020B0604020202020204" pitchFamily="34" charset="0"/>
              </a:rPr>
              <a:t>) et mot de passe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r-FR" altLang="fr-FR" sz="100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fr-FR" altLang="fr-FR">
                <a:solidFill>
                  <a:srgbClr val="000000"/>
                </a:solidFill>
                <a:cs typeface="Arial" panose="020B0604020202020204" pitchFamily="34" charset="0"/>
              </a:rPr>
              <a:t>Envoie un message standard à la bibliothèque </a:t>
            </a:r>
            <a:r>
              <a:rPr lang="fr-FR" altLang="fr-FR" sz="2400" b="1">
                <a:solidFill>
                  <a:srgbClr val="000000"/>
                </a:solidFill>
                <a:cs typeface="Arial" panose="020B0604020202020204" pitchFamily="34" charset="0"/>
              </a:rPr>
              <a:t>avec copie systématique au Responsable CR</a:t>
            </a:r>
          </a:p>
          <a:p>
            <a:endParaRPr lang="fr-FR" altLang="fr-FR" sz="900" b="1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>
            <a:extLst>
              <a:ext uri="{FF2B5EF4-FFF2-40B4-BE49-F238E27FC236}">
                <a16:creationId xmlns:a16="http://schemas.microsoft.com/office/drawing/2014/main" id="{8AF88E97-D43A-5FAA-5F7F-98A3F53F4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Les fonctionnalités</a:t>
            </a: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6BB9075D-B95B-A66B-F744-B6021914A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508500"/>
            <a:ext cx="864235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fr-FR" altLang="fr-FR" sz="2800" b="1">
                <a:solidFill>
                  <a:srgbClr val="000000"/>
                </a:solidFill>
              </a:rPr>
              <a:t>aide</a:t>
            </a:r>
            <a:r>
              <a:rPr lang="fr-FR" altLang="fr-FR" sz="2800">
                <a:solidFill>
                  <a:srgbClr val="000000"/>
                </a:solidFill>
              </a:rPr>
              <a:t> </a:t>
            </a:r>
            <a:r>
              <a:rPr lang="fr-FR" altLang="fr-FR" sz="2800" b="1">
                <a:solidFill>
                  <a:srgbClr val="000000"/>
                </a:solidFill>
              </a:rPr>
              <a:t>en ligne </a:t>
            </a:r>
            <a:r>
              <a:rPr lang="fr-FR" altLang="fr-FR" sz="2800">
                <a:solidFill>
                  <a:srgbClr val="000000"/>
                </a:solidFill>
              </a:rPr>
              <a:t>sur le GM &gt; portail Utilisateurs Supeb : </a:t>
            </a:r>
            <a:r>
              <a:rPr lang="fr-FR" altLang="fr-FR" sz="2000">
                <a:solidFill>
                  <a:srgbClr val="000000"/>
                </a:solidFill>
                <a:hlinkClick r:id="rId3"/>
              </a:rPr>
              <a:t>http://documentation.abes.fr/sudoc/manuels/peb/pebwebpro/index.html</a:t>
            </a:r>
            <a:endParaRPr lang="fr-FR" altLang="fr-FR" sz="2000">
              <a:solidFill>
                <a:srgbClr val="000000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984426A-91D0-AEF4-279F-9708B30BE823}"/>
              </a:ext>
            </a:extLst>
          </p:cNvPr>
          <p:cNvSpPr txBox="1"/>
          <p:nvPr/>
        </p:nvSpPr>
        <p:spPr>
          <a:xfrm>
            <a:off x="684213" y="2314575"/>
            <a:ext cx="8293100" cy="1724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800" dirty="0"/>
              <a:t>Rechercher un document dans le </a:t>
            </a:r>
            <a:r>
              <a:rPr lang="fr-FR" sz="1800" dirty="0" err="1"/>
              <a:t>Sudoc</a:t>
            </a:r>
            <a:endParaRPr lang="fr-FR" sz="18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800" dirty="0"/>
              <a:t>Demander un prêt ou une reproduction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800" dirty="0"/>
              <a:t>Sélectionner un ou plusieurs fournisseurs dans la liste proposée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800" dirty="0"/>
              <a:t>Suivre le déroulement de la transaction (suivi PEB ou notifications courriel)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fr-FR" sz="1800" dirty="0"/>
              <a:t>Mettre à jour son mot de passe</a:t>
            </a:r>
          </a:p>
          <a:p>
            <a:pPr>
              <a:defRPr/>
            </a:pPr>
            <a:endParaRPr lang="fr-FR" dirty="0"/>
          </a:p>
        </p:txBody>
      </p:sp>
      <p:sp>
        <p:nvSpPr>
          <p:cNvPr id="12293" name="ZoneTexte 2">
            <a:extLst>
              <a:ext uri="{FF2B5EF4-FFF2-40B4-BE49-F238E27FC236}">
                <a16:creationId xmlns:a16="http://schemas.microsoft.com/office/drawing/2014/main" id="{24442AC9-ECAA-5366-B14B-A3F943B2A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466850"/>
            <a:ext cx="82184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altLang="fr-FR" sz="2800" b="1">
                <a:solidFill>
                  <a:srgbClr val="000000"/>
                </a:solidFill>
              </a:rPr>
              <a:t>Une seule URL </a:t>
            </a:r>
            <a:r>
              <a:rPr lang="fr-FR" altLang="fr-FR" sz="2400" b="1">
                <a:solidFill>
                  <a:srgbClr val="000000"/>
                </a:solidFill>
              </a:rPr>
              <a:t>: </a:t>
            </a:r>
            <a:r>
              <a:rPr lang="fr-FR" altLang="fr-FR" sz="2400">
                <a:hlinkClick r:id="rId4"/>
              </a:rPr>
              <a:t>http://peb.sudoc.abes.fr/pebprof.html</a:t>
            </a:r>
            <a:endParaRPr lang="fr-FR" altLang="fr-FR" sz="240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ce réservé du contenu 2">
            <a:extLst>
              <a:ext uri="{FF2B5EF4-FFF2-40B4-BE49-F238E27FC236}">
                <a16:creationId xmlns:a16="http://schemas.microsoft.com/office/drawing/2014/main" id="{EAFA14AB-ECD8-CDD5-AEDE-5B0F4CC40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19075"/>
            <a:ext cx="9036050" cy="1760538"/>
          </a:xfrm>
        </p:spPr>
        <p:txBody>
          <a:bodyPr/>
          <a:lstStyle/>
          <a:p>
            <a:pPr>
              <a:defRPr/>
            </a:pPr>
            <a:r>
              <a:rPr lang="fr-FR" altLang="fr-FR" dirty="0"/>
              <a:t>Documentation de référence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fr-FR" altLang="fr-FR" sz="1200" dirty="0"/>
          </a:p>
          <a:p>
            <a:pPr marL="0" indent="0" algn="ctr">
              <a:buFont typeface="Arial" panose="020B0604020202020204" pitchFamily="34" charset="0"/>
              <a:buNone/>
              <a:defRPr/>
            </a:pPr>
            <a:endParaRPr lang="fr-FR" altLang="fr-FR" sz="2000" dirty="0">
              <a:solidFill>
                <a:schemeClr val="accent1"/>
              </a:solidFill>
            </a:endParaRP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fr-FR" altLang="fr-FR" dirty="0">
              <a:hlinkClick r:id="rId2"/>
            </a:endParaRPr>
          </a:p>
          <a:p>
            <a:pPr>
              <a:defRPr/>
            </a:pPr>
            <a:endParaRPr lang="fr-FR" altLang="fr-FR" sz="2400" dirty="0"/>
          </a:p>
          <a:p>
            <a:pPr>
              <a:defRPr/>
            </a:pPr>
            <a:endParaRPr lang="fr-FR" altLang="fr-FR" dirty="0"/>
          </a:p>
          <a:p>
            <a:pPr>
              <a:defRPr/>
            </a:pPr>
            <a:endParaRPr lang="fr-FR" altLang="fr-FR" dirty="0"/>
          </a:p>
          <a:p>
            <a:pPr>
              <a:defRPr/>
            </a:pPr>
            <a:endParaRPr lang="fr-FR" altLang="fr-FR" dirty="0"/>
          </a:p>
          <a:p>
            <a:pPr>
              <a:defRPr/>
            </a:pPr>
            <a:endParaRPr lang="fr-FR" altLang="fr-FR" dirty="0"/>
          </a:p>
          <a:p>
            <a:pPr>
              <a:defRPr/>
            </a:pPr>
            <a:endParaRPr lang="fr-FR" altLang="fr-FR" dirty="0"/>
          </a:p>
          <a:p>
            <a:pPr>
              <a:defRPr/>
            </a:pPr>
            <a:r>
              <a:rPr lang="fr-FR" altLang="fr-FR" dirty="0"/>
              <a:t>Guichet d’assistance</a:t>
            </a:r>
            <a:endParaRPr lang="fr-FR" altLang="fr-FR" i="1" dirty="0"/>
          </a:p>
        </p:txBody>
      </p:sp>
      <p:sp>
        <p:nvSpPr>
          <p:cNvPr id="14339" name="ZoneTexte 1">
            <a:extLst>
              <a:ext uri="{FF2B5EF4-FFF2-40B4-BE49-F238E27FC236}">
                <a16:creationId xmlns:a16="http://schemas.microsoft.com/office/drawing/2014/main" id="{61D3355F-C68E-80D0-8055-6882DA483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4413" y="5791200"/>
            <a:ext cx="25542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altLang="fr-FR" sz="1600">
                <a:solidFill>
                  <a:srgbClr val="0000FF"/>
                </a:solidFill>
              </a:rPr>
              <a:t>Prêt entre bibliothèques</a:t>
            </a:r>
          </a:p>
        </p:txBody>
      </p:sp>
      <p:grpSp>
        <p:nvGrpSpPr>
          <p:cNvPr id="14340" name="Groupe 9">
            <a:extLst>
              <a:ext uri="{FF2B5EF4-FFF2-40B4-BE49-F238E27FC236}">
                <a16:creationId xmlns:a16="http://schemas.microsoft.com/office/drawing/2014/main" id="{B37053CF-F4F5-1F4A-3349-8AF8482122B8}"/>
              </a:ext>
            </a:extLst>
          </p:cNvPr>
          <p:cNvGrpSpPr>
            <a:grpSpLocks/>
          </p:cNvGrpSpPr>
          <p:nvPr/>
        </p:nvGrpSpPr>
        <p:grpSpPr bwMode="auto">
          <a:xfrm>
            <a:off x="1908175" y="5540375"/>
            <a:ext cx="3817938" cy="733425"/>
            <a:chOff x="1115616" y="4085188"/>
            <a:chExt cx="3817837" cy="733425"/>
          </a:xfrm>
        </p:grpSpPr>
        <p:pic>
          <p:nvPicPr>
            <p:cNvPr id="14342" name="Image 6" descr="LogoSudocPro.png">
              <a:extLst>
                <a:ext uri="{FF2B5EF4-FFF2-40B4-BE49-F238E27FC236}">
                  <a16:creationId xmlns:a16="http://schemas.microsoft.com/office/drawing/2014/main" id="{BF070E5C-4708-D17F-3D5D-3D9DDA45FB5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60291" y="4085188"/>
              <a:ext cx="1173162" cy="7334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4343" name="Groupe 2">
              <a:extLst>
                <a:ext uri="{FF2B5EF4-FFF2-40B4-BE49-F238E27FC236}">
                  <a16:creationId xmlns:a16="http://schemas.microsoft.com/office/drawing/2014/main" id="{DB74FC60-90BC-3D96-B7DD-9FD4CD0BCA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15616" y="4209600"/>
              <a:ext cx="2275631" cy="592137"/>
              <a:chOff x="1115616" y="4209600"/>
              <a:chExt cx="2275631" cy="592137"/>
            </a:xfrm>
          </p:grpSpPr>
          <p:pic>
            <p:nvPicPr>
              <p:cNvPr id="14344" name="Image 5" descr="LogoAbesStp.png">
                <a:extLst>
                  <a:ext uri="{FF2B5EF4-FFF2-40B4-BE49-F238E27FC236}">
                    <a16:creationId xmlns:a16="http://schemas.microsoft.com/office/drawing/2014/main" id="{3A2D3C5F-C741-761B-7B01-52C6999D697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115616" y="4209600"/>
                <a:ext cx="927100" cy="5921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" name="Flèche droite 8">
                <a:extLst>
                  <a:ext uri="{FF2B5EF4-FFF2-40B4-BE49-F238E27FC236}">
                    <a16:creationId xmlns:a16="http://schemas.microsoft.com/office/drawing/2014/main" id="{55A153EC-778D-9101-3CA4-79CD1B008A27}"/>
                  </a:ext>
                </a:extLst>
              </p:cNvPr>
              <p:cNvSpPr/>
              <p:nvPr/>
            </p:nvSpPr>
            <p:spPr>
              <a:xfrm>
                <a:off x="2412570" y="4262988"/>
                <a:ext cx="979461" cy="484188"/>
              </a:xfrm>
              <a:prstGeom prst="rightArrow">
                <a:avLst/>
              </a:prstGeom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fr-FR"/>
              </a:p>
            </p:txBody>
          </p:sp>
        </p:grpSp>
      </p:grpSp>
      <p:pic>
        <p:nvPicPr>
          <p:cNvPr id="4" name="Image 3">
            <a:extLst>
              <a:ext uri="{FF2B5EF4-FFF2-40B4-BE49-F238E27FC236}">
                <a16:creationId xmlns:a16="http://schemas.microsoft.com/office/drawing/2014/main" id="{BEB97A97-93C4-C3DB-352D-382F46E78C9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7088" y="1196975"/>
            <a:ext cx="7740650" cy="34099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formation-sudo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CDateCreated xmlns="http://schemas.microsoft.com/sharepoint/v3/fields">2023-11-09T23:00:00+00:00</_DCDateCreated>
    <Lieu_x0020_de_x0020_la_x0020_formation xmlns="9daed285-81c3-49ff-b705-bbc26c42e2d0">Montpellier</Lieu_x0020_de_x0020_la_x0020_formation>
    <Exaged_DocName xmlns="9daed285-81c3-49ff-b705-bbc26c42e2d0" xsi:nil="true"/>
    <Etat_x0020_du_x0020_document xmlns="9daed285-81c3-49ff-b705-bbc26c42e2d0">Validé</Etat_x0020_du_x0020_document>
    <Nom_x0020_de_x0020_la_x0020_formation xmlns="9daed285-81c3-49ff-b705-bbc26c42e2d0">A renseigner</Nom_x0020_de_x0020_la_x0020_formation>
    <TRI xmlns="9daed285-81c3-49ff-b705-bbc26c42e2d0">MPR</TRI>
    <Tags xmlns="9daed285-81c3-49ff-b705-bbc26c42e2d0" xsi:nil="true"/>
    <Structure xmlns="9daed285-81c3-49ff-b705-bbc26c42e2d0">DSR - PFD</Structure>
    <Type_x0020_de_x0020_document_x0020_standard xmlns="9daed285-81c3-49ff-b705-bbc26c42e2d0">Diaporama Formation</Type_x0020_de_x0020_document_x0020_standard>
    <N_x00b0__x0020_session xmlns="9daed285-81c3-49ff-b705-bbc26c42e2d0" xsi:nil="true"/>
    <Nom_x0020_du_x0020_marché xmlns="75f3bf87-bc9b-423f-98a5-e304451f6252" xsi:nil="true"/>
    <Type_x0020_spec xmlns="9daed285-81c3-49ff-b705-bbc26c42e2d0">
      <Value>A renseigner</Value>
    </Type_x0020_spec>
    <Type_x0020_de_x0020_document_x0020_technique xmlns="9daed285-81c3-49ff-b705-bbc26c42e2d0" xsi:nil="true"/>
    <Liste_x0020_machines-serveurs xmlns="75f3bf87-bc9b-423f-98a5-e304451f6252" xsi:nil="true"/>
    <Sujet_x0020_convention xmlns="9daed285-81c3-49ff-b705-bbc26c42e2d0" xsi:nil="true"/>
    <Liste_x0020_des_x0020_applications xmlns="9daed285-81c3-49ff-b705-bbc26c42e2d0" xsi:nil="true"/>
    <Année xmlns="75f3bf87-bc9b-423f-98a5-e304451f6252">2023</Année>
  </documentManagement>
</p:properties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Formation PPT" ma:contentTypeID="0x0101006CB4AB078024F24B9AD5E0923C09BE39010407020200088AEC4F79217D4EA1F7B9D01DFD78F3" ma:contentTypeVersion="18" ma:contentTypeDescription="" ma:contentTypeScope="" ma:versionID="549e32bc939db7be28ade57397e097a4">
  <xsd:schema xmlns:xsd="http://www.w3.org/2001/XMLSchema" xmlns:xs="http://www.w3.org/2001/XMLSchema" xmlns:p="http://schemas.microsoft.com/office/2006/metadata/properties" xmlns:ns2="9daed285-81c3-49ff-b705-bbc26c42e2d0" xmlns:ns3="75f3bf87-bc9b-423f-98a5-e304451f6252" xmlns:ns4="http://schemas.microsoft.com/sharepoint/v3/fields" targetNamespace="http://schemas.microsoft.com/office/2006/metadata/properties" ma:root="true" ma:fieldsID="977375c649443f6d1b5df469e5a34484" ns2:_="" ns3:_="" ns4:_="">
    <xsd:import namespace="9daed285-81c3-49ff-b705-bbc26c42e2d0"/>
    <xsd:import namespace="75f3bf87-bc9b-423f-98a5-e304451f6252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Structure" minOccurs="0"/>
                <xsd:element ref="ns2:TRI" minOccurs="0"/>
                <xsd:element ref="ns2:Type_x0020_de_x0020_document_x0020_standard" minOccurs="0"/>
                <xsd:element ref="ns2:Etat_x0020_du_x0020_document" minOccurs="0"/>
                <xsd:element ref="ns3:Année" minOccurs="0"/>
                <xsd:element ref="ns4:_DCDateCreated" minOccurs="0"/>
                <xsd:element ref="ns2:Tags" minOccurs="0"/>
                <xsd:element ref="ns2:Lieu_x0020_de_x0020_la_x0020_formation" minOccurs="0"/>
                <xsd:element ref="ns2:N_x00b0__x0020_session" minOccurs="0"/>
                <xsd:element ref="ns2:Exaged_DocName" minOccurs="0"/>
                <xsd:element ref="ns2:Nom_x0020_de_x0020_la_x0020_formation" minOccurs="0"/>
                <xsd:element ref="ns2:Type_x0020_spec" minOccurs="0"/>
                <xsd:element ref="ns2:Sujet_x0020_convention" minOccurs="0"/>
                <xsd:element ref="ns2:Type_x0020_de_x0020_document_x0020_technique" minOccurs="0"/>
                <xsd:element ref="ns3:Nom_x0020_du_x0020_marché" minOccurs="0"/>
                <xsd:element ref="ns3:Liste_x0020_machines-serveurs" minOccurs="0"/>
                <xsd:element ref="ns2:Liste_x0020_des_x0020_applications" minOccurs="0"/>
                <xsd:element ref="ns3:MediaServiceMetadata" minOccurs="0"/>
                <xsd:element ref="ns3:MediaServiceFastMetadata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aed285-81c3-49ff-b705-bbc26c42e2d0" elementFormDefault="qualified">
    <xsd:import namespace="http://schemas.microsoft.com/office/2006/documentManagement/types"/>
    <xsd:import namespace="http://schemas.microsoft.com/office/infopath/2007/PartnerControls"/>
    <xsd:element name="Structure" ma:index="2" nillable="true" ma:displayName="Structure émettrice" ma:default="ABES" ma:format="Dropdown" ma:indexed="true" ma:internalName="Structure" ma:readOnly="false">
      <xsd:simpleType>
        <xsd:restriction base="dms:Choice">
          <xsd:enumeration value="AAF"/>
          <xsd:enumeration value="ABES"/>
          <xsd:enumeration value="ADBU"/>
          <xsd:enumeration value="AMUE"/>
          <xsd:enumeration value="AN"/>
          <xsd:enumeration value="ANR"/>
          <xsd:enumeration value="BNF"/>
          <xsd:enumeration value="CERL"/>
          <xsd:enumeration value="CNRS"/>
          <xsd:enumeration value="CNRS-DIST"/>
          <xsd:enumeration value="Couperin"/>
          <xsd:enumeration value="Cellule budgétaire"/>
          <xsd:enumeration value="Cellule Communication"/>
          <xsd:enumeration value="Cellule Qualité"/>
          <xsd:enumeration value="CINES"/>
          <xsd:enumeration value="CRFCB"/>
          <xsd:enumeration value="CTLes"/>
          <xsd:enumeration value="DART"/>
          <xsd:enumeration value="DEP"/>
          <xsd:enumeration value="Direction"/>
          <xsd:enumeration value="DSG"/>
          <xsd:enumeration value="DSG - PACT"/>
          <xsd:enumeration value="DSG - Finances"/>
          <xsd:enumeration value="DSG - RH"/>
          <xsd:enumeration value="DSG - Secrétariat"/>
          <xsd:enumeration value="Dept ADELE"/>
          <xsd:enumeration value="DSI"/>
          <xsd:enumeration value="DSI - P2I"/>
          <xsd:enumeration value="DSI - PEM"/>
          <xsd:enumeration value="DSI - PSD"/>
          <xsd:enumeration value="DSI - PSIR"/>
          <xsd:enumeration value="DSIN - SSGI"/>
          <xsd:enumeration value="DSR"/>
          <xsd:enumeration value="DSR - Méta"/>
          <xsd:enumeration value="DSR - PFD"/>
          <xsd:enumeration value="DSR - PGC"/>
          <xsd:enumeration value="DSR - PGR"/>
          <xsd:enumeration value="DSR - PIT"/>
          <xsd:enumeration value="GT-Calames"/>
          <xsd:enumeration value="GT-EAD"/>
          <xsd:enumeration value="FILL"/>
          <xsd:enumeration value="INIST"/>
          <xsd:enumeration value="ISSN"/>
          <xsd:enumeration value="LIRM"/>
          <xsd:enumeration value="MCC"/>
          <xsd:enumeration value="MESR"/>
          <xsd:enumeration value="Mission évaluation"/>
          <xsd:enumeration value="Mission Normalisation"/>
          <xsd:enumeration value="Mission PEB"/>
          <xsd:enumeration value="Missions Projets Européens"/>
          <xsd:enumeration value="Mission Ressources Electroniques"/>
          <xsd:enumeration value="Mission Rétroconversion"/>
          <xsd:enumeration value="Mission SGB mutualisé"/>
          <xsd:enumeration value="Mission Sudoc PS"/>
          <xsd:enumeration value="Mission Thèses"/>
          <xsd:enumeration value="OCLC"/>
          <xsd:enumeration value="Réseau Calames"/>
          <xsd:enumeration value="Réseau Sudoc"/>
          <xsd:enumeration value="Réseau Sudoc-PS"/>
          <xsd:enumeration value="Réseau thèses"/>
          <xsd:enumeration value="RNSR"/>
          <xsd:enumeration value="SIAF"/>
          <xsd:enumeration value="Autre"/>
        </xsd:restriction>
      </xsd:simpleType>
    </xsd:element>
    <xsd:element name="TRI" ma:index="3" nillable="true" ma:displayName="Trigramme" ma:default="A renseigner" ma:format="Dropdown" ma:internalName="TRI" ma:readOnly="false">
      <xsd:simpleType>
        <xsd:restriction base="dms:Choice">
          <xsd:enumeration value="A renseigner"/>
          <xsd:enumeration value="ACT"/>
          <xsd:enumeration value="AFE"/>
          <xsd:enumeration value="AFY"/>
          <xsd:enumeration value="AGT"/>
          <xsd:enumeration value="AHE"/>
          <xsd:enumeration value="AJL"/>
          <xsd:enumeration value="ALM"/>
          <xsd:enumeration value="ALP"/>
          <xsd:enumeration value="AMZ"/>
          <xsd:enumeration value="BBR"/>
          <xsd:enumeration value="BCS"/>
          <xsd:enumeration value="BEB"/>
          <xsd:enumeration value="BDE"/>
          <xsd:enumeration value="BML"/>
          <xsd:enumeration value="BTS"/>
          <xsd:enumeration value="CAD"/>
          <xsd:enumeration value="CBD"/>
          <xsd:enumeration value="CCI"/>
          <xsd:enumeration value="CDE"/>
          <xsd:enumeration value="CDT"/>
          <xsd:enumeration value="CFY"/>
          <xsd:enumeration value="CLY"/>
          <xsd:enumeration value="CMC"/>
          <xsd:enumeration value="COU"/>
          <xsd:enumeration value="CPD"/>
          <xsd:enumeration value="CST"/>
          <xsd:enumeration value="DAN"/>
          <xsd:enumeration value="DBZ"/>
          <xsd:enumeration value="DED"/>
          <xsd:enumeration value="DOO"/>
          <xsd:enumeration value="DRY"/>
          <xsd:enumeration value="DSA"/>
          <xsd:enumeration value="DST"/>
          <xsd:enumeration value="ECU"/>
          <xsd:enumeration value="ECT"/>
          <xsd:enumeration value="EHR"/>
          <xsd:enumeration value="ELS"/>
          <xsd:enumeration value="EMS"/>
          <xsd:enumeration value="ENO"/>
          <xsd:enumeration value="ERM"/>
          <xsd:enumeration value="FBE"/>
          <xsd:enumeration value="FBT"/>
          <xsd:enumeration value="FCR"/>
          <xsd:enumeration value="FBR"/>
          <xsd:enumeration value="FML"/>
          <xsd:enumeration value="FPX"/>
          <xsd:enumeration value="FRF"/>
          <xsd:enumeration value="GLT"/>
          <xsd:enumeration value="HLE"/>
          <xsd:enumeration value="HST"/>
          <xsd:enumeration value="IAN"/>
          <xsd:enumeration value="ILU"/>
          <xsd:enumeration value="IMN"/>
          <xsd:enumeration value="IMR"/>
          <xsd:enumeration value="JBN"/>
          <xsd:enumeration value="JCE"/>
          <xsd:enumeration value="JFH"/>
          <xsd:enumeration value="JFZ"/>
          <xsd:enumeration value="JGT"/>
          <xsd:enumeration value="JHN"/>
          <xsd:enumeration value="JKN"/>
          <xsd:enumeration value="JLR"/>
          <xsd:enumeration value="JLP"/>
          <xsd:enumeration value="JMF"/>
          <xsd:enumeration value="JML"/>
          <xsd:enumeration value="JNO"/>
          <xsd:enumeration value="JPA"/>
          <xsd:enumeration value="JVK"/>
          <xsd:enumeration value="KGX"/>
          <xsd:enumeration value="KMI"/>
          <xsd:enumeration value="LBA"/>
          <xsd:enumeration value="LBL"/>
          <xsd:enumeration value="LBT"/>
          <xsd:enumeration value="LJZ"/>
          <xsd:enumeration value="LNA"/>
          <xsd:enumeration value="LPL"/>
          <xsd:enumeration value="MBA"/>
          <xsd:enumeration value="MBN"/>
          <xsd:enumeration value="MBT"/>
          <xsd:enumeration value="MCN"/>
          <xsd:enumeration value="MCO"/>
          <xsd:enumeration value="MCR"/>
          <xsd:enumeration value="MCS"/>
          <xsd:enumeration value="MEN"/>
          <xsd:enumeration value="MGD"/>
          <xsd:enumeration value="MGT"/>
          <xsd:enumeration value="MGX"/>
          <xsd:enumeration value="MJN"/>
          <xsd:enumeration value="MLD"/>
          <xsd:enumeration value="MLP"/>
          <xsd:enumeration value="MPA"/>
          <xsd:enumeration value="MPD"/>
          <xsd:enumeration value="MPN"/>
          <xsd:enumeration value="MPR"/>
          <xsd:enumeration value="MPT"/>
          <xsd:enumeration value="MRX"/>
          <xsd:enumeration value="MSO"/>
          <xsd:enumeration value="MSR"/>
          <xsd:enumeration value="MTE"/>
          <xsd:enumeration value="MYG"/>
          <xsd:enumeration value="NBD"/>
          <xsd:enumeration value="NBT"/>
          <xsd:enumeration value="NMN"/>
          <xsd:enumeration value="OCN"/>
          <xsd:enumeration value="OKI"/>
          <xsd:enumeration value="OMZ"/>
          <xsd:enumeration value="ORX"/>
          <xsd:enumeration value="PDZ"/>
          <xsd:enumeration value="PFK"/>
          <xsd:enumeration value="PLP"/>
          <xsd:enumeration value="PMA"/>
          <xsd:enumeration value="PMI"/>
          <xsd:enumeration value="PML"/>
          <xsd:enumeration value="PPN"/>
          <xsd:enumeration value="PPO"/>
          <xsd:enumeration value="PPS"/>
          <xsd:enumeration value="RBD"/>
          <xsd:enumeration value="RJD"/>
          <xsd:enumeration value="ROA"/>
          <xsd:enumeration value="RPA"/>
          <xsd:enumeration value="RPT"/>
          <xsd:enumeration value="SBL"/>
          <xsd:enumeration value="SDT"/>
          <xsd:enumeration value="SGT"/>
          <xsd:enumeration value="SGY"/>
          <xsd:enumeration value="SLM"/>
          <xsd:enumeration value="SNX"/>
          <xsd:enumeration value="SPE"/>
          <xsd:enumeration value="SPR"/>
          <xsd:enumeration value="SQN"/>
          <xsd:enumeration value="SRY"/>
          <xsd:enumeration value="SSI"/>
          <xsd:enumeration value="TCN"/>
          <xsd:enumeration value="TDN"/>
          <xsd:enumeration value="TFU"/>
          <xsd:enumeration value="TMX"/>
          <xsd:enumeration value="TZA"/>
          <xsd:enumeration value="VGO"/>
          <xsd:enumeration value="VSA"/>
          <xsd:enumeration value="YBN"/>
          <xsd:enumeration value="YDD"/>
          <xsd:enumeration value="YNS"/>
        </xsd:restriction>
      </xsd:simpleType>
    </xsd:element>
    <xsd:element name="Type_x0020_de_x0020_document_x0020_standard" ma:index="4" nillable="true" ma:displayName="Type de document" ma:default="A renseigner" ma:format="Dropdown" ma:internalName="Type_x0020_de_x0020_document_x0020_standard" ma:readOnly="false">
      <xsd:simpleType>
        <xsd:restriction base="dms:Choice">
          <xsd:enumeration value="A renseigner"/>
          <xsd:enumeration value="Acte d'engagement"/>
          <xsd:enumeration value="Affichette porte"/>
          <xsd:enumeration value="Annexe"/>
          <xsd:enumeration value="Annexe 2"/>
          <xsd:enumeration value="Annuaire"/>
          <xsd:enumeration value="Avenant"/>
          <xsd:enumeration value="Avenant au marché"/>
          <xsd:enumeration value="BE"/>
          <xsd:enumeration value="Besoins fonctionnels"/>
          <xsd:enumeration value="Bon de livraison"/>
          <xsd:enumeration value="Brochure commerciale"/>
          <xsd:enumeration value="CCAP"/>
          <xsd:enumeration value="CCTP"/>
          <xsd:enumeration value="Chevalet"/>
          <xsd:enumeration value="Chrono"/>
          <xsd:enumeration value="Compte-rendu réunion"/>
          <xsd:enumeration value="Convention"/>
          <xsd:enumeration value="Courrier"/>
          <xsd:enumeration value="DC 1"/>
          <xsd:enumeration value="DC 2"/>
          <xsd:enumeration value="Déclaration"/>
          <xsd:enumeration value="Demande de précisions"/>
          <xsd:enumeration value="Devis"/>
          <xsd:enumeration value="Diaporama Formation"/>
          <xsd:enumeration value="Documentation fonctionnelle"/>
          <xsd:enumeration value="Documentation technique"/>
          <xsd:enumeration value="Dossier de candidature"/>
          <xsd:enumeration value="Dossier d'exploitation"/>
          <xsd:enumeration value="Dossier de spécifications"/>
          <xsd:enumeration value="Dossier de recette"/>
          <xsd:enumeration value="Enquête"/>
          <xsd:enumeration value="Etiquette"/>
          <xsd:enumeration value="Etude"/>
          <xsd:enumeration value="Fiche application"/>
          <xsd:enumeration value="Fiche formateur"/>
          <xsd:enumeration value="Fiche projet"/>
          <xsd:enumeration value="Licence"/>
          <xsd:enumeration value="Manuel"/>
          <xsd:enumeration value="Norme"/>
          <xsd:enumeration value="Note"/>
          <xsd:enumeration value="Notification"/>
          <xsd:enumeration value="Notification rejet"/>
          <xsd:enumeration value="Ordre du jour réunion"/>
          <xsd:enumeration value="Organigramme"/>
          <xsd:enumeration value="Ouverture de plis"/>
          <xsd:enumeration value="Plan de formation"/>
          <xsd:enumeration value="Plan de communication"/>
          <xsd:enumeration value="Plaquette - brochure"/>
          <xsd:enumeration value="Présentation - Communication"/>
          <xsd:enumeration value="Procédure"/>
          <xsd:enumeration value="Programme (formation)"/>
          <xsd:enumeration value="Prospective"/>
          <xsd:enumeration value="Rapport"/>
          <xsd:enumeration value="Rapport d'activité"/>
          <xsd:enumeration value="Rapport d'analyse"/>
          <xsd:enumeration value="Rapport de présentation"/>
          <xsd:enumeration value="Reconduction"/>
          <xsd:enumeration value="Revue application"/>
          <xsd:enumeration value="Specs développement"/>
          <xsd:enumeration value="Support"/>
          <xsd:enumeration value="Tableau de bord"/>
          <xsd:enumeration value="Tableau de suivi"/>
          <xsd:enumeration value="TP Formation"/>
          <xsd:enumeration value="TP jeu1"/>
          <xsd:enumeration value="TP jeu2"/>
          <xsd:enumeration value="TP jeu3"/>
          <xsd:enumeration value="Tp jeu corsé"/>
          <xsd:enumeration value="Autre"/>
        </xsd:restriction>
      </xsd:simpleType>
    </xsd:element>
    <xsd:element name="Etat_x0020_du_x0020_document" ma:index="5" nillable="true" ma:displayName="Etat du document" ma:format="Dropdown" ma:internalName="Etat_x0020_du_x0020_document" ma:readOnly="false">
      <xsd:simpleType>
        <xsd:restriction base="dms:Choice">
          <xsd:enumeration value="Brouillon"/>
          <xsd:enumeration value="Document de travail"/>
          <xsd:enumeration value="Document préparatoire"/>
          <xsd:enumeration value="A valider"/>
          <xsd:enumeration value="Validé"/>
          <xsd:enumeration value="Diffusé"/>
          <xsd:enumeration value="Applicable"/>
          <xsd:enumeration value="En cours de publication"/>
          <xsd:enumeration value="Prêt à publier"/>
          <xsd:enumeration value="Publié"/>
          <xsd:enumeration value="Périmé"/>
          <xsd:enumeration value="Version finale à conserver"/>
        </xsd:restriction>
      </xsd:simpleType>
    </xsd:element>
    <xsd:element name="Tags" ma:index="10" nillable="true" ma:displayName="Tags" ma:internalName="Tags" ma:readOnly="false">
      <xsd:simpleType>
        <xsd:restriction base="dms:Text">
          <xsd:maxLength value="255"/>
        </xsd:restriction>
      </xsd:simpleType>
    </xsd:element>
    <xsd:element name="Lieu_x0020_de_x0020_la_x0020_formation" ma:index="11" nillable="true" ma:displayName="Lieu de la formation" ma:default="A renseigner" ma:format="Dropdown" ma:internalName="Lieu_x0020_de_x0020_la_x0020_formation" ma:readOnly="false">
      <xsd:simpleType>
        <xsd:restriction base="dms:Choice">
          <xsd:enumeration value="A renseigner"/>
          <xsd:enumeration value="Montpellier"/>
          <xsd:enumeration value="Paris"/>
        </xsd:restriction>
      </xsd:simpleType>
    </xsd:element>
    <xsd:element name="N_x00b0__x0020_session" ma:index="12" nillable="true" ma:displayName="N° session" ma:internalName="N_x00B0__x0020_session" ma:readOnly="false">
      <xsd:simpleType>
        <xsd:restriction base="dms:Text">
          <xsd:maxLength value="250"/>
        </xsd:restriction>
      </xsd:simpleType>
    </xsd:element>
    <xsd:element name="Exaged_DocName" ma:index="14" nillable="true" ma:displayName="Nom du document" ma:hidden="true" ma:internalName="Exaged_DocName" ma:readOnly="false">
      <xsd:simpleType>
        <xsd:restriction base="dms:Text"/>
      </xsd:simpleType>
    </xsd:element>
    <xsd:element name="Nom_x0020_de_x0020_la_x0020_formation" ma:index="20" nillable="true" ma:displayName="Liste des formations" ma:default="A renseigner" ma:format="Dropdown" ma:internalName="Nom_x0020_de_x0020_la_x0020_formation" ma:readOnly="false">
      <xsd:simpleType>
        <xsd:restriction base="dms:Choice">
          <xsd:enumeration value="A renseigner"/>
          <xsd:enumeration value="Calames"/>
          <xsd:enumeration value="Collègues"/>
          <xsd:enumeration value="Coordi"/>
          <xsd:enumeration value="Coraut"/>
          <xsd:enumeration value="Immersion"/>
          <xsd:enumeration value="INIT"/>
          <xsd:enumeration value="Moodle"/>
          <xsd:enumeration value="RespCR"/>
          <xsd:enumeration value="STAR"/>
          <xsd:enumeration value="SUPEB"/>
          <xsd:enumeration value="WebDewey"/>
          <xsd:enumeration value="Webstats"/>
          <xsd:enumeration value="WinIBW"/>
        </xsd:restriction>
      </xsd:simpleType>
    </xsd:element>
    <xsd:element name="Type_x0020_spec" ma:index="21" nillable="true" ma:displayName="Concerne" ma:default="A renseigner" ma:hidden="true" ma:internalName="Type_x0020_spec" ma:readOnly="false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A renseigner"/>
                        <xsd:enumeration value="APCC"/>
                        <xsd:enumeration value="CBS"/>
                        <xsd:enumeration value="Exports à la demande"/>
                        <xsd:enumeration value="Exports réguliers"/>
                        <xsd:enumeration value="Exports hors réseaux"/>
                        <xsd:enumeration value="Guide Méthodo"/>
                        <xsd:enumeration value="Imports Sudoc"/>
                        <xsd:enumeration value="PSI"/>
                        <xsd:enumeration value="Scripts"/>
                        <xsd:enumeration value="Self Sudoc"/>
                        <xsd:enumeration value="Site Web"/>
                        <xsd:enumeration value="Supeb"/>
                        <xsd:enumeration value="Webstats"/>
                        <xsd:enumeration value="WinIBW"/>
                        <xsd:enumeration value="Z39-50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  <xsd:element name="Sujet_x0020_convention" ma:index="22" nillable="true" ma:displayName="Nom de la convention" ma:default="A renseigner" ma:format="Dropdown" ma:hidden="true" ma:internalName="Sujet_x0020_convention" ma:readOnly="false">
      <xsd:simpleType>
        <xsd:restriction base="dms:Choice">
          <xsd:enumeration value="A renseigner"/>
          <xsd:enumeration value="Calames"/>
          <xsd:enumeration value="CERL"/>
          <xsd:enumeration value="Cession de données"/>
          <xsd:enumeration value="Groupement commandes"/>
          <xsd:enumeration value="IdRef"/>
          <xsd:enumeration value="PebWeb"/>
          <xsd:enumeration value="PebWini"/>
          <xsd:enumeration value="RetroCalames"/>
          <xsd:enumeration value="RetroSociétés"/>
          <xsd:enumeration value="Star"/>
          <xsd:enumeration value="Step"/>
          <xsd:enumeration value="Sudoc"/>
          <xsd:enumeration value="Sudoc-PS"/>
          <xsd:enumeration value="Thèses"/>
          <xsd:enumeration value="WebDewey"/>
          <xsd:enumeration value="WorldCat"/>
          <xsd:enumeration value="Autres"/>
        </xsd:restriction>
      </xsd:simpleType>
    </xsd:element>
    <xsd:element name="Type_x0020_de_x0020_document_x0020_technique" ma:index="23" nillable="true" ma:displayName="Type de document technique" ma:default="A renseigner" ma:format="Dropdown" ma:hidden="true" ma:internalName="Type_x0020_de_x0020_document_x0020_technique" ma:readOnly="false">
      <xsd:simpleType>
        <xsd:restriction base="dms:Choice">
          <xsd:enumeration value="A renseigner"/>
          <xsd:enumeration value="Dossier de recette"/>
          <xsd:enumeration value="Fiche exploitation"/>
          <xsd:enumeration value="Fiche application"/>
          <xsd:enumeration value="Procédure"/>
          <xsd:enumeration value="Revue d'application"/>
        </xsd:restriction>
      </xsd:simpleType>
    </xsd:element>
    <xsd:element name="Liste_x0020_des_x0020_applications" ma:index="26" nillable="true" ma:displayName="Liste des applications" ma:default="Autre" ma:format="Dropdown" ma:internalName="Liste_x0020_des_x0020_applications" ma:readOnly="false">
      <xsd:simpleType>
        <xsd:restriction base="dms:Choice">
          <xsd:enumeration value="Autre"/>
          <xsd:enumeration value="ABESstp"/>
          <xsd:enumeration value="APCC"/>
          <xsd:enumeration value="API"/>
          <xsd:enumeration value="Archives Elsevier"/>
          <xsd:enumeration value="Bacon"/>
          <xsd:enumeration value="Bazar"/>
          <xsd:enumeration value="Bibserv"/>
          <xsd:enumeration value="Bifor"/>
          <xsd:enumeration value="Bodet"/>
          <xsd:enumeration value="BOUDA"/>
          <xsd:enumeration value="Calames"/>
          <xsd:enumeration value="CBS"/>
          <xsd:enumeration value="Cidemis"/>
          <xsd:enumeration value="Colodus"/>
          <xsd:enumeration value="Demande exemplarisation"/>
          <xsd:enumeration value="DocBook-Upcast"/>
          <xsd:enumeration value="Export à la demande"/>
          <xsd:enumeration value="Finances"/>
          <xsd:enumeration value="Formulaires"/>
          <xsd:enumeration value="GALA"/>
          <xsd:enumeration value="Girafe"/>
          <xsd:enumeration value="GTD"/>
          <xsd:enumeration value="Guide méthodo"/>
          <xsd:enumeration value="Hub"/>
          <xsd:enumeration value="IdRef"/>
          <xsd:enumeration value="LAGAF"/>
          <xsd:enumeration value="LN"/>
          <xsd:enumeration value="Logiciels Windows"/>
          <xsd:enumeration value="Messagerie - Listes"/>
          <xsd:enumeration value="Micro webservices"/>
          <xsd:enumeration value="Moodle"/>
          <xsd:enumeration value="Numes"/>
          <xsd:enumeration value="Périscope"/>
          <xsd:enumeration value="PRADA"/>
          <xsd:enumeration value="PSI"/>
          <xsd:enumeration value="Qualinca"/>
          <xsd:enumeration value="RAFA"/>
          <xsd:enumeration value="Réseau"/>
          <xsd:enumeration value="Scenari"/>
          <xsd:enumeration value="Sécurité"/>
          <xsd:enumeration value="Self"/>
          <xsd:enumeration value="SGBm"/>
          <xsd:enumeration value="SI interne"/>
          <xsd:enumeration value="Signets Universités"/>
          <xsd:enumeration value="Site de veille"/>
          <xsd:enumeration value="Site ABES"/>
          <xsd:enumeration value="SNEG"/>
          <xsd:enumeration value="SolrTotal"/>
          <xsd:enumeration value="STAR"/>
          <xsd:enumeration value="Stockage"/>
          <xsd:enumeration value="STEP"/>
          <xsd:enumeration value="Sudoc"/>
          <xsd:enumeration value="Sudoc local"/>
          <xsd:enumeration value="SyRHA"/>
          <xsd:enumeration value="Theses.fr"/>
          <xsd:enumeration value="Transition biblio"/>
          <xsd:enumeration value="Upcast"/>
          <xsd:enumeration value="Webex"/>
          <xsd:enumeration value="Webstats"/>
          <xsd:enumeration value="WinIBW"/>
          <xsd:enumeration value="Winniprint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f3bf87-bc9b-423f-98a5-e304451f6252" elementFormDefault="qualified">
    <xsd:import namespace="http://schemas.microsoft.com/office/2006/documentManagement/types"/>
    <xsd:import namespace="http://schemas.microsoft.com/office/infopath/2007/PartnerControls"/>
    <xsd:element name="Année" ma:index="6" nillable="true" ma:displayName="Année" ma:default="A renseigner" ma:format="Dropdown" ma:internalName="Ann_x00e9_e" ma:readOnly="false">
      <xsd:simpleType>
        <xsd:restriction base="dms:Choice">
          <xsd:enumeration value="A renseigner"/>
          <xsd:enumeration value="2024"/>
          <xsd:enumeration value="2023"/>
          <xsd:enumeration value="2022"/>
          <xsd:enumeration value="2021"/>
          <xsd:enumeration value="2020"/>
          <xsd:enumeration value="2019"/>
          <xsd:enumeration value="2018"/>
          <xsd:enumeration value="2017"/>
          <xsd:enumeration value="2016"/>
          <xsd:enumeration value="2015"/>
          <xsd:enumeration value="2014"/>
          <xsd:enumeration value="2013"/>
          <xsd:enumeration value="2012"/>
          <xsd:enumeration value="2011"/>
          <xsd:enumeration value="2010"/>
          <xsd:enumeration value="2009"/>
          <xsd:enumeration value="2008"/>
          <xsd:enumeration value="2007"/>
          <xsd:enumeration value="2006"/>
          <xsd:enumeration value="2005"/>
          <xsd:enumeration value="2004"/>
          <xsd:enumeration value="2003"/>
          <xsd:enumeration value="2002"/>
          <xsd:enumeration value="2001"/>
          <xsd:enumeration value="2000"/>
          <xsd:enumeration value="1999"/>
          <xsd:enumeration value="1998"/>
          <xsd:enumeration value="1997"/>
          <xsd:enumeration value="1996"/>
          <xsd:enumeration value="1995"/>
        </xsd:restriction>
      </xsd:simpleType>
    </xsd:element>
    <xsd:element name="Nom_x0020_du_x0020_marché" ma:index="24" nillable="true" ma:displayName="Nom du marché" ma:default="A renseigner" ma:format="Dropdown" ma:hidden="true" ma:internalName="Nom_x0020_du_x0020_march_x00e9_" ma:readOnly="false">
      <xsd:simpleType>
        <xsd:restriction base="dms:Choice">
          <xsd:enumeration value="A renseigner"/>
          <xsd:enumeration value="CAIRN"/>
          <xsd:enumeration value="CAS"/>
          <xsd:enumeration value="Dalloz"/>
          <xsd:enumeration value="Doctrinal plus"/>
          <xsd:enumeration value="EBSCO - Business Source"/>
          <xsd:enumeration value="Elsevier-ScienceDirect"/>
          <xsd:enumeration value="JSTOR"/>
          <xsd:enumeration value="Lamyline"/>
          <xsd:enumeration value="Lexis-Nexis - Jurisclasseur"/>
          <xsd:enumeration value="Proquest - Chadwyck-Healey"/>
        </xsd:restriction>
      </xsd:simpleType>
    </xsd:element>
    <xsd:element name="Liste_x0020_machines-serveurs" ma:index="25" nillable="true" ma:displayName="Liste des machines-serveurs" ma:default="à renseigner" ma:format="Dropdown" ma:internalName="Liste_x0020_machines_x002d_serveurs" ma:readOnly="false">
      <xsd:simpleType>
        <xsd:restriction base="dms:Choice">
          <xsd:enumeration value="à renseigner"/>
          <xsd:enumeration value="actif réseau"/>
          <xsd:enumeration value="antivirus"/>
          <xsd:enumeration value="baie de stockage"/>
          <xsd:enumeration value="imprimantes"/>
          <xsd:enumeration value="messagerie"/>
          <xsd:enumeration value="visioconférence"/>
          <xsd:enumeration value="sauvegarde"/>
          <xsd:enumeration value="téléphone"/>
          <xsd:enumeration value="se linux unix"/>
          <xsd:enumeration value="se linux"/>
          <xsd:enumeration value="se unix"/>
          <xsd:enumeration value="se windows"/>
          <xsd:enumeration value="serveur socle"/>
          <xsd:enumeration value="serveur virtuel"/>
          <xsd:enumeration value="solaris"/>
          <xsd:enumeration value="station de travail"/>
        </xsd:restriction>
      </xsd:simpleType>
    </xsd:element>
    <xsd:element name="MediaServiceMetadata" ma:index="27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8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29" nillable="true" ma:displayName="MediaServiceObjectDetectorVersions" ma:description="" ma:hidden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DCDateCreated" ma:index="7" nillable="true" ma:displayName="Date de création" ma:default="[today]" ma:description="Date à laquelle la ressource a été créée" ma:format="DateOnly" ma:internalName="_DCDateCreated" ma:readOnly="fals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Type de contenu"/>
        <xsd:element ref="dc:title" minOccurs="0" maxOccurs="1" ma:index="1" ma:displayName="Titre"/>
        <xsd:element ref="dc:subject" minOccurs="0" maxOccurs="1"/>
        <xsd:element ref="dc:description" minOccurs="0" maxOccurs="1" ma:index="8" ma:displayName="Commentaires"/>
        <xsd:element name="keywords" minOccurs="0" maxOccurs="1" type="xsd:string" ma:index="9" ma:displayName="Mots clé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0FCB02-D8F3-466F-8E9D-E920245D38E7}"/>
</file>

<file path=customXml/itemProps2.xml><?xml version="1.0" encoding="utf-8"?>
<ds:datastoreItem xmlns:ds="http://schemas.openxmlformats.org/officeDocument/2006/customXml" ds:itemID="{1B980B93-9694-4781-91E9-C52F59DE1F14}"/>
</file>

<file path=customXml/itemProps3.xml><?xml version="1.0" encoding="utf-8"?>
<ds:datastoreItem xmlns:ds="http://schemas.openxmlformats.org/officeDocument/2006/customXml" ds:itemID="{7C170FA5-005E-403D-B742-C1455FC00433}"/>
</file>

<file path=customXml/itemProps4.xml><?xml version="1.0" encoding="utf-8"?>
<ds:datastoreItem xmlns:ds="http://schemas.openxmlformats.org/officeDocument/2006/customXml" ds:itemID="{3BC50946-D883-45ED-B5AE-423992A251AE}"/>
</file>

<file path=docProps/app.xml><?xml version="1.0" encoding="utf-8"?>
<Properties xmlns="http://schemas.openxmlformats.org/officeDocument/2006/extended-properties" xmlns:vt="http://schemas.openxmlformats.org/officeDocument/2006/docPropsVTypes">
  <Template>formation-sudoc</Template>
  <TotalTime>789</TotalTime>
  <Words>347</Words>
  <Application>Microsoft Office PowerPoint</Application>
  <PresentationFormat>Affichage à l'écran (4:3)</PresentationFormat>
  <Paragraphs>55</Paragraphs>
  <Slides>6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2" baseType="lpstr">
      <vt:lpstr>Arial</vt:lpstr>
      <vt:lpstr>Verdana</vt:lpstr>
      <vt:lpstr>Calibri</vt:lpstr>
      <vt:lpstr>Wingdings</vt:lpstr>
      <vt:lpstr>Times New Roman</vt:lpstr>
      <vt:lpstr>formation-sudoc</vt:lpstr>
      <vt:lpstr>L’accès au PEB pour les bibliothèques du réseau Sudoc PS</vt:lpstr>
      <vt:lpstr>Pour utiliser PebWeb « pro »</vt:lpstr>
      <vt:lpstr>La bibliothèque Sudoc PS</vt:lpstr>
      <vt:lpstr>L’Abes</vt:lpstr>
      <vt:lpstr>Les fonctionnalités</vt:lpstr>
      <vt:lpstr>Présentation PowerPoint</vt:lpstr>
    </vt:vector>
  </TitlesOfParts>
  <Company>ABES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Séquence formation CR</dc:title>
  <dc:creator>Laurent Piquemal</dc:creator>
  <cp:keywords/>
  <dc:description/>
  <cp:lastModifiedBy>Julie Mistral</cp:lastModifiedBy>
  <cp:revision>126</cp:revision>
  <dcterms:created xsi:type="dcterms:W3CDTF">2012-12-11T11:37:01Z</dcterms:created>
  <dcterms:modified xsi:type="dcterms:W3CDTF">2023-10-20T10:20:18Z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0x0101006CB4AB078024F24B9AD5E0923C09BE39010407020200088AEC4F79217D4EA1F7B9D01DFD78F3</vt:lpwstr>
  </property>
  <property fmtid="{D5CDD505-2E9C-101B-9397-08002B2CF9AE}" pid="3" name="Type spec">
    <vt:lpwstr>;#A renseigner;#</vt:lpwstr>
  </property>
  <property fmtid="{D5CDD505-2E9C-101B-9397-08002B2CF9AE}" pid="4" name="Order">
    <vt:r8>24300</vt:r8>
  </property>
  <property fmtid="{D5CDD505-2E9C-101B-9397-08002B2CF9AE}" pid="5" name="Agent Abes">
    <vt:lpwstr/>
  </property>
</Properties>
</file>