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  <p:sldMasterId id="2147483649" r:id="rId6"/>
    <p:sldMasterId id="2147483650" r:id="rId7"/>
    <p:sldMasterId id="2147483651" r:id="rId8"/>
    <p:sldMasterId id="2147483652" r:id="rId9"/>
  </p:sldMasterIdLst>
  <p:notesMasterIdLst>
    <p:notesMasterId r:id="rId20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</p:sldIdLst>
  <p:sldSz cx="9144000" cy="6858000" type="screen4x3"/>
  <p:notesSz cx="7099300" cy="102346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6pPr>
    <a:lvl7pPr marL="2743200" algn="l" defTabSz="914400" rtl="0" eaLnBrk="1" latinLnBrk="0" hangingPunct="1"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7pPr>
    <a:lvl8pPr marL="3200400" algn="l" defTabSz="914400" rtl="0" eaLnBrk="1" latinLnBrk="0" hangingPunct="1"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8pPr>
    <a:lvl9pPr marL="3657600" algn="l" defTabSz="914400" rtl="0" eaLnBrk="1" latinLnBrk="0" hangingPunct="1">
      <a:defRPr sz="1700" kern="1200">
        <a:solidFill>
          <a:schemeClr val="bg1"/>
        </a:solidFill>
        <a:latin typeface="Arial" panose="020B0604020202020204" pitchFamily="34" charset="0"/>
        <a:ea typeface="Verdana" panose="020B0604030504040204" pitchFamily="34" charset="0"/>
        <a:cs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04" autoAdjust="0"/>
  </p:normalViewPr>
  <p:slideViewPr>
    <p:cSldViewPr>
      <p:cViewPr varScale="1">
        <p:scale>
          <a:sx n="84" d="100"/>
          <a:sy n="84" d="100"/>
        </p:scale>
        <p:origin x="1426" y="8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1">
            <a:extLst>
              <a:ext uri="{FF2B5EF4-FFF2-40B4-BE49-F238E27FC236}">
                <a16:creationId xmlns:a16="http://schemas.microsoft.com/office/drawing/2014/main" id="{6D4C1B9C-AE62-55EC-AC1C-E71EBACD2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62467" name="AutoShape 2">
            <a:extLst>
              <a:ext uri="{FF2B5EF4-FFF2-40B4-BE49-F238E27FC236}">
                <a16:creationId xmlns:a16="http://schemas.microsoft.com/office/drawing/2014/main" id="{310041E6-3EEA-BE3C-A7BF-240899E2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62468" name="Text Box 3">
            <a:extLst>
              <a:ext uri="{FF2B5EF4-FFF2-40B4-BE49-F238E27FC236}">
                <a16:creationId xmlns:a16="http://schemas.microsoft.com/office/drawing/2014/main" id="{6E4BBF12-500C-1FDE-840C-F9AAFA872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7A934BBD-8798-7FBC-129E-20C4C8C8EE4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021138" y="0"/>
            <a:ext cx="3073400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2470" name="Rectangle 5">
            <a:extLst>
              <a:ext uri="{FF2B5EF4-FFF2-40B4-BE49-F238E27FC236}">
                <a16:creationId xmlns:a16="http://schemas.microsoft.com/office/drawing/2014/main" id="{0972A2BA-89E6-A4EE-6869-70750C7C7D5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8350"/>
            <a:ext cx="5111750" cy="3833813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553534F5-E6E9-51ED-807F-C9285A48DA1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76900" cy="46021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>
            <a:extLst>
              <a:ext uri="{FF2B5EF4-FFF2-40B4-BE49-F238E27FC236}">
                <a16:creationId xmlns:a16="http://schemas.microsoft.com/office/drawing/2014/main" id="{F8492127-D663-430D-2626-3EB327EF90E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B68BB63C-4A03-95E5-9B3B-DA6D5C01BB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>
            <a:extLst>
              <a:ext uri="{FF2B5EF4-FFF2-40B4-BE49-F238E27FC236}">
                <a16:creationId xmlns:a16="http://schemas.microsoft.com/office/drawing/2014/main" id="{6236F6F7-06B5-B28E-06FE-B85FEEA0676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E19ACA14-3E89-33DD-63E8-73468FCF60F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>
            <a:extLst>
              <a:ext uri="{FF2B5EF4-FFF2-40B4-BE49-F238E27FC236}">
                <a16:creationId xmlns:a16="http://schemas.microsoft.com/office/drawing/2014/main" id="{57748FB7-D4FE-7AF8-DF2F-2EC06019F2C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920750"/>
            <a:ext cx="4800600" cy="3602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3" name="Text Box 2">
            <a:extLst>
              <a:ext uri="{FF2B5EF4-FFF2-40B4-BE49-F238E27FC236}">
                <a16:creationId xmlns:a16="http://schemas.microsoft.com/office/drawing/2014/main" id="{36DEC3A4-C919-189B-28E6-5B58ED59A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9544050"/>
            <a:ext cx="29972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fld id="{3B5C409F-9863-49BD-A736-F186C83DA655}" type="slidenum">
              <a:rPr lang="fr-FR" altLang="fr-FR" sz="1300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2</a:t>
            </a:fld>
            <a:endParaRPr lang="fr-FR" altLang="fr-FR" sz="1300">
              <a:solidFill>
                <a:srgbClr val="000000"/>
              </a:solidFill>
            </a:endParaRP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E2C61BC2-B8F5-B6EB-2753-96B727210F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>
            <a:extLst>
              <a:ext uri="{FF2B5EF4-FFF2-40B4-BE49-F238E27FC236}">
                <a16:creationId xmlns:a16="http://schemas.microsoft.com/office/drawing/2014/main" id="{6C43A236-E680-9694-8C6D-DBD16DF3F771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938213"/>
            <a:ext cx="4887913" cy="36671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7BB02733-12AC-6581-A10E-7B998E274BD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>
            <a:extLst>
              <a:ext uri="{FF2B5EF4-FFF2-40B4-BE49-F238E27FC236}">
                <a16:creationId xmlns:a16="http://schemas.microsoft.com/office/drawing/2014/main" id="{6E3A0A37-A7F6-3E5D-3361-C7C361BD7D2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920750"/>
            <a:ext cx="4800600" cy="3602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9" name="Text Box 2">
            <a:extLst>
              <a:ext uri="{FF2B5EF4-FFF2-40B4-BE49-F238E27FC236}">
                <a16:creationId xmlns:a16="http://schemas.microsoft.com/office/drawing/2014/main" id="{326C89B5-86F9-E484-55EB-48EF5998B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9544050"/>
            <a:ext cx="29972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fld id="{4BD63713-8242-4B83-A86A-6A83CC1AC0E3}" type="slidenum">
              <a:rPr lang="fr-FR" altLang="fr-FR" sz="1300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4</a:t>
            </a:fld>
            <a:endParaRPr lang="fr-FR" altLang="fr-FR" sz="1300">
              <a:solidFill>
                <a:srgbClr val="000000"/>
              </a:solidFill>
            </a:endParaRP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33325D49-B610-7DB7-CFEB-4C64A7803C5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altLang="fr-FR" dirty="0"/>
              <a:t>Avec votre login de CR vous pourrez cataloguer les ressources continues pour les bibliothèques non déployées dans le </a:t>
            </a:r>
            <a:r>
              <a:rPr lang="fr-FR" altLang="fr-FR" dirty="0" err="1"/>
              <a:t>sudoc</a:t>
            </a:r>
            <a:r>
              <a:rPr lang="fr-FR" altLang="fr-FR" dirty="0"/>
              <a:t> de votre périmètre et suivre les demandes déposées dans </a:t>
            </a:r>
            <a:r>
              <a:rPr lang="fr-FR" altLang="fr-FR" dirty="0" err="1"/>
              <a:t>Cidemis</a:t>
            </a:r>
            <a:r>
              <a:rPr lang="fr-FR" altLang="fr-FR" dirty="0"/>
              <a:t> par l’ensemble des bibliothèques de votre CR (déployées comme non déployées)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>
            <a:extLst>
              <a:ext uri="{FF2B5EF4-FFF2-40B4-BE49-F238E27FC236}">
                <a16:creationId xmlns:a16="http://schemas.microsoft.com/office/drawing/2014/main" id="{E0281767-162B-B668-7A94-402758BA519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920750"/>
            <a:ext cx="4800600" cy="3602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7" name="Text Box 2">
            <a:extLst>
              <a:ext uri="{FF2B5EF4-FFF2-40B4-BE49-F238E27FC236}">
                <a16:creationId xmlns:a16="http://schemas.microsoft.com/office/drawing/2014/main" id="{02F0C8A7-A049-EA2A-A05B-FE5271DD0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9544050"/>
            <a:ext cx="29972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fld id="{B453B468-8F3E-4413-AF7E-2040977409C4}" type="slidenum">
              <a:rPr lang="fr-FR" altLang="fr-FR" sz="1300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5</a:t>
            </a:fld>
            <a:endParaRPr lang="fr-FR" altLang="fr-FR" sz="1300">
              <a:solidFill>
                <a:srgbClr val="000000"/>
              </a:solidFill>
            </a:endParaRP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55AF07CA-5CF9-101D-4C8E-78928B4FEA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>
            <a:extLst>
              <a:ext uri="{FF2B5EF4-FFF2-40B4-BE49-F238E27FC236}">
                <a16:creationId xmlns:a16="http://schemas.microsoft.com/office/drawing/2014/main" id="{041CE557-82FE-D543-2EB1-D10568463B6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092F4DD6-AE08-A0FE-FF6D-BC9454531E3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altLang="fr-FR" dirty="0"/>
              <a:t>Les commandes dans </a:t>
            </a:r>
            <a:r>
              <a:rPr lang="fr-FR" altLang="fr-FR" dirty="0" err="1"/>
              <a:t>WinIBW</a:t>
            </a:r>
            <a:r>
              <a:rPr lang="fr-FR" altLang="fr-FR" dirty="0"/>
              <a:t> permettant d’afficher les identifiants de son ILN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>
            <a:extLst>
              <a:ext uri="{FF2B5EF4-FFF2-40B4-BE49-F238E27FC236}">
                <a16:creationId xmlns:a16="http://schemas.microsoft.com/office/drawing/2014/main" id="{0F752128-23CF-32D1-731C-C52492AE582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7234BE1D-F000-5A32-C69E-01068FA01F9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6A3301AF-647C-EEA8-ED15-770DF069781F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920750"/>
            <a:ext cx="4802187" cy="3602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E027775-0EF3-CF19-8015-E01D993E8D2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fr-FR" altLang="fr-FR" dirty="0"/>
              <a:t>La commande dans </a:t>
            </a:r>
            <a:r>
              <a:rPr lang="fr-FR" altLang="fr-FR" dirty="0" err="1"/>
              <a:t>WinIBW</a:t>
            </a:r>
            <a:r>
              <a:rPr lang="fr-FR" altLang="fr-FR" dirty="0"/>
              <a:t>  CRE USA permet de créer des logins professionnels</a:t>
            </a:r>
          </a:p>
        </p:txBody>
      </p:sp>
      <p:sp>
        <p:nvSpPr>
          <p:cNvPr id="78852" name="Text Box 3">
            <a:extLst>
              <a:ext uri="{FF2B5EF4-FFF2-40B4-BE49-F238E27FC236}">
                <a16:creationId xmlns:a16="http://schemas.microsoft.com/office/drawing/2014/main" id="{B8C85298-B26F-9CB3-D582-9565E8BC2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9544050"/>
            <a:ext cx="29972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fld id="{8FE81AE5-3FCD-4083-87E9-C24CBA201E41}" type="slidenum">
              <a:rPr lang="fr-FR" altLang="fr-FR" sz="1300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8</a:t>
            </a:fld>
            <a:endParaRPr lang="fr-FR" altLang="fr-FR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>
            <a:extLst>
              <a:ext uri="{FF2B5EF4-FFF2-40B4-BE49-F238E27FC236}">
                <a16:creationId xmlns:a16="http://schemas.microsoft.com/office/drawing/2014/main" id="{7026A6BB-E8F6-C48B-6102-FFD5260E23B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920750"/>
            <a:ext cx="4802187" cy="3602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7AE9CA69-C541-4979-655B-873DA16BB11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altLang="fr-FR" dirty="0"/>
              <a:t>Règle = dans le réseau </a:t>
            </a:r>
            <a:r>
              <a:rPr lang="fr-FR" altLang="fr-FR" dirty="0" err="1"/>
              <a:t>Sudoc</a:t>
            </a:r>
            <a:r>
              <a:rPr lang="fr-FR" altLang="fr-FR" dirty="0"/>
              <a:t> les coordinateurs doivent créer de nouveaux logins sans réattribuer les anciens : est-ce différent pour les resp. CR ?</a:t>
            </a:r>
          </a:p>
          <a:p>
            <a:r>
              <a:rPr lang="fr-FR" altLang="fr-FR" dirty="0"/>
              <a:t>Grand principe : on ne supprime pas de login on les désactive.</a:t>
            </a:r>
          </a:p>
          <a:p>
            <a:endParaRPr lang="fr-FR" altLang="fr-FR" dirty="0"/>
          </a:p>
        </p:txBody>
      </p:sp>
      <p:sp>
        <p:nvSpPr>
          <p:cNvPr id="80900" name="Text Box 3">
            <a:extLst>
              <a:ext uri="{FF2B5EF4-FFF2-40B4-BE49-F238E27FC236}">
                <a16:creationId xmlns:a16="http://schemas.microsoft.com/office/drawing/2014/main" id="{7F43DADF-AAEC-23A3-CF25-2F0FDC35D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9544050"/>
            <a:ext cx="29972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fld id="{519A3CC5-6445-4C4A-8609-2DFE8AEB0CCE}" type="slidenum">
              <a:rPr lang="fr-FR" altLang="fr-FR" sz="1300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9</a:t>
            </a:fld>
            <a:endParaRPr lang="fr-FR" altLang="fr-FR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5FDCCB-E241-3C17-8B45-D9B1F473EB8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A9259-1249-4B75-A591-4E46CCFB5F2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80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70AB64-7774-F8D2-E980-E2E1910469A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B2C44B-CA34-4E05-B7DD-F6E8B9810E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5749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5750" y="0"/>
            <a:ext cx="2058988" cy="61229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6150" cy="6122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56F060-05AB-6CF2-A7B5-912E77E62F5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F11542-AC88-4EF5-966C-4EF9720228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9715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C507C0-A91D-370F-43EC-55DE564A17C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D48D75-FF76-4197-86DE-94B7F804D1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185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8358E4-221B-E60A-FE1A-5DA1A77598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23F4ED-C8CD-4EFD-807B-6748A9B8CF8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9232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4FF185-3E23-5A18-62D4-3EDA824A0B0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35FF10-D1E7-4F7B-ABBD-AF2923DE51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5212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AD7FA5-6ECD-D7DF-4E5E-8D50E9F5746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6AE148-0D5F-499F-834C-FE3E7B39420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1877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3E6B42-D320-465C-EBCA-4565A8FE523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EA3E81-7562-4F48-9ABE-B05DF78E28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0713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615D7AB-FAE2-C5AA-BA1F-86A6417ED39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2488B8-B548-4AEE-8E7F-5822C0F2C7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66326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A49A8F5-88F3-0A28-6F2A-5274539C6EC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A0F27D-19BE-4421-B73A-C42F528FF7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8116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A10949-6A76-DAE1-67FA-547608A9149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99738A-4CF7-4722-850F-6B60575BAE7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5485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229558-2188-F3E0-7329-C767F7C4EB2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33E73F-76FC-4A93-88AF-24A56406B43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036615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0DC854-D62A-C28F-58CA-7E044383577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C4D13D-D384-41EA-BC85-59CDE0B8A4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7874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15CB50-3AA5-C177-E260-130C1323AB6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03A8B4-7969-4FE4-AFB2-07D9E53766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29518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5750" y="0"/>
            <a:ext cx="2058988" cy="61229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6150" cy="6122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36871E-7272-358B-6731-1FB929A1DA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4B071A-5E03-4833-9654-8B18108B68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56385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D941E0-D709-FD9A-A924-9D9994E3FB0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6B5D87-5080-4389-AA40-7EF448C91A7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641695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08C233-DB4E-7DE1-6DFC-1CBC65659FD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BD504E-7528-4CD2-89E2-38014269830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83039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BF3497-2763-0E88-B055-E39A15D05C2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13D9B6-73B2-400E-ACE1-CA3141A551C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809509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CD85B8-489D-1FA5-95F8-095F81C5434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EBDDC6-4300-4147-AE44-F9CB0D60350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925492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866C0A-A9F7-D414-0DA8-BD6EF718A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191AF8-6809-446C-BFD8-1C5166E5EA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04276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7E00C3A-45F1-102E-27B3-94E594C339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BB6400-B47E-4E50-81B2-BE84CF7548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6935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1347BF6-23D8-CC9B-704A-D2BF446CAE6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386148-39EF-4306-8BCF-60D0D6140E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853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CBDD27-E265-7AF0-78B2-D8792B0402D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E725EF-6297-46CF-81DE-35CD1FAB2D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56814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1C017B-B9D3-1C8B-2EB2-E4BC844DD8B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D5975E2-DE90-4E8A-913F-C31FAEA6DF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106471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802C0B0-2621-57C8-B77C-09B6B852612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F2C847-EFD8-4A49-A3A9-FBCB8F1B4F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115808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DF8DCB-FDEA-229E-4A6A-6CD7D098B4F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AB1EC6-066F-4F9B-B7C8-A960F6796C2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704639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5750" y="0"/>
            <a:ext cx="2058988" cy="61229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6150" cy="6122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DD1846-134D-79F0-F371-4B48E0A5581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704C11-808C-4250-A62A-00DA04CEAB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68675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AF3AFE-A63A-CABB-82A9-40140A0D6AF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8E2530-AB4D-40FA-8435-A0BA87A4476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717311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8F8CD0-3E89-32E8-FF33-CF48134E352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AB66EF-7B08-4BCD-BAC6-BAC18896BF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26345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5AB60C-A5A0-F0A6-880F-7095B069CEE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70591D-4260-4255-B5FC-085266D3E1D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73597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BC981F-A105-2688-36C6-EE8AF16CBA1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04ADBF-305E-44AC-AA3E-56E9A6B1CD3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20934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F91F4B-2CD7-3309-87FD-1DBE1EBA07D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E514A3-A9B7-483E-A685-D2231BE1A33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77035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36CBDF5-D93D-5201-59A0-8E568D82E8B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12BA74-FBF1-4FFF-9256-248E902A0FC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9961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BE7237-969F-554E-2E31-A603C318AE9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22490-3CED-4B76-8A17-10A4C4B7D4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6237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2298123-7AD3-8340-E3A1-41DC604FB0D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8466A-0B78-42F3-A114-DF2C642079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042311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A757C4B-DA9A-A0A5-CCC4-495C44AB993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09B62F-D36B-461D-B766-74EB8DC293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28135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70BDFCB-D10E-3815-ECB2-365E2B74CC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9D7C03-3D29-4D21-9C7A-C67E0A43FA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54347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134EB0-ECBB-CB73-9183-3C0B77625BA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86BE8A-007E-4D67-9E4C-0A46CE1935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84758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5750" y="0"/>
            <a:ext cx="2058988" cy="61229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6150" cy="6122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192EE4-6D12-7E1A-ADEA-300841073CE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35D289-D1D8-4640-AFD3-3792072818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18801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84F49C-8711-9727-DB7E-F8BA7B5CE5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C9397C-0428-44D1-B0C7-0D770D3117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496491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84BEA9-37EA-B1D5-2027-976668EC26E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16EAAC-2DA1-49B6-880E-25AF2C5D5CB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675909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52A067-43A8-5BFC-116F-AE66F542D06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FFDEC3-7DE7-4629-B5C7-2026AD5141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361551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D1AC4F-B8AC-4A52-C76F-D8A453E1226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F8B360-DE67-4029-867A-6DFAC13513B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012071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56329F-7FF4-FF8A-A4E2-1702D7BA7D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74C55-D9EF-4197-AABE-DA02F419F1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658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4FCFF1-C850-2D54-178B-7DEB6C4690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87F796-B76A-49F5-ADB4-89DF23843D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205879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C0556A-DCF3-E33F-6617-9392E895C8A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4365F7-700D-4BEA-B160-B1A7103290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78139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577F5C2-D9A9-CCEA-724A-D60F609A1C3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6EA464-0573-4724-B75E-434F839CB8B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8041344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9BB2CD-0233-4F8F-B7F2-17D255159B8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0464C3-E794-4C6D-B435-5D6B74B750D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59226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4976C2-9D73-E970-BF9D-33C6CFA7B7D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710ECB-80C3-4C4E-8081-0CADA97445A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13862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AF0972-5652-6913-C1F6-2897BE3D8BD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254A65-2DE6-44DB-A2BF-F7280B904C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35413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5750" y="0"/>
            <a:ext cx="2058988" cy="61229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6150" cy="6122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BD64A0-E32D-D34D-6397-99D84A22C0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2038BF-FEFF-43DC-BC85-D30C4F36181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20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7BB6FFC-7A49-2E0F-F69B-418FC2ECC4E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37BC7C-F836-4947-8B5C-3FF2412EB78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963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17C6C06-53BC-2578-EF40-8077BB071AF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525C4A-4218-4087-A176-2921C02E0D1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2755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ABAE65-DED0-654C-8A5C-748730B664D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BD89B3-83A4-471A-A770-672EA6C6EE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479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C86DCA-D0DA-D9F5-71FC-012DD7A8648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6E28C-E599-41B2-9334-0070865EF5B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3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B8DE4AB1-D249-E67C-2E99-E53C429A1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F7AD8DAF-F482-0A94-FF81-3A1997470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979A58D3-ED50-08A0-ED42-064E4C27D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B7CA641-1E73-EEB1-CD23-141B0347557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4DE41F5-469E-4CFB-86A6-F01AE30BD27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30" name="Line 5">
            <a:extLst>
              <a:ext uri="{FF2B5EF4-FFF2-40B4-BE49-F238E27FC236}">
                <a16:creationId xmlns:a16="http://schemas.microsoft.com/office/drawing/2014/main" id="{39E871D4-0225-8963-D858-20F8A71B1C0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81750"/>
            <a:ext cx="9144000" cy="1588"/>
          </a:xfrm>
          <a:prstGeom prst="line">
            <a:avLst/>
          </a:prstGeom>
          <a:noFill/>
          <a:ln w="19080" cap="sq">
            <a:solidFill>
              <a:srgbClr val="4877B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>
            <a:extLst>
              <a:ext uri="{FF2B5EF4-FFF2-40B4-BE49-F238E27FC236}">
                <a16:creationId xmlns:a16="http://schemas.microsoft.com/office/drawing/2014/main" id="{AB35FBEE-F75B-6D28-E7B4-C549EB2CA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81750"/>
            <a:ext cx="9144000" cy="1588"/>
          </a:xfrm>
          <a:prstGeom prst="line">
            <a:avLst/>
          </a:prstGeom>
          <a:noFill/>
          <a:ln w="19080" cap="sq">
            <a:solidFill>
              <a:srgbClr val="4877B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2051" name="Picture 2">
            <a:extLst>
              <a:ext uri="{FF2B5EF4-FFF2-40B4-BE49-F238E27FC236}">
                <a16:creationId xmlns:a16="http://schemas.microsoft.com/office/drawing/2014/main" id="{68E405D1-030F-34BC-A4B5-EB93C1F72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2" name="Rectangle 3">
            <a:extLst>
              <a:ext uri="{FF2B5EF4-FFF2-40B4-BE49-F238E27FC236}">
                <a16:creationId xmlns:a16="http://schemas.microsoft.com/office/drawing/2014/main" id="{2B89D56D-EDAA-9840-7A6A-CAC8E5817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403350" cy="9810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pic>
        <p:nvPicPr>
          <p:cNvPr id="2053" name="Picture 4">
            <a:extLst>
              <a:ext uri="{FF2B5EF4-FFF2-40B4-BE49-F238E27FC236}">
                <a16:creationId xmlns:a16="http://schemas.microsoft.com/office/drawing/2014/main" id="{210C82F0-2588-519A-4AC5-E276D1D0E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4" name="Picture 5">
            <a:extLst>
              <a:ext uri="{FF2B5EF4-FFF2-40B4-BE49-F238E27FC236}">
                <a16:creationId xmlns:a16="http://schemas.microsoft.com/office/drawing/2014/main" id="{FF30BED6-F0BF-3F1C-638C-73FDE0F14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0"/>
            <a:ext cx="2016126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5" name="Rectangle 6">
            <a:extLst>
              <a:ext uri="{FF2B5EF4-FFF2-40B4-BE49-F238E27FC236}">
                <a16:creationId xmlns:a16="http://schemas.microsoft.com/office/drawing/2014/main" id="{F0BE605F-2C60-04AC-C349-9C754C0F5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2056" name="Rectangle 7">
            <a:extLst>
              <a:ext uri="{FF2B5EF4-FFF2-40B4-BE49-F238E27FC236}">
                <a16:creationId xmlns:a16="http://schemas.microsoft.com/office/drawing/2014/main" id="{477BB6DE-0C54-2263-F43B-3265F900C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DAB877EB-3864-B58B-73FB-D62BA28C7CE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100" smtClean="0">
                <a:solidFill>
                  <a:srgbClr val="898989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6BEABDCD-C34E-4EA5-A0CC-357DFD9D51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1">
            <a:extLst>
              <a:ext uri="{FF2B5EF4-FFF2-40B4-BE49-F238E27FC236}">
                <a16:creationId xmlns:a16="http://schemas.microsoft.com/office/drawing/2014/main" id="{7242339F-08AE-084D-1E04-20997BFA8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81750"/>
            <a:ext cx="9144000" cy="1588"/>
          </a:xfrm>
          <a:prstGeom prst="line">
            <a:avLst/>
          </a:prstGeom>
          <a:noFill/>
          <a:ln w="19080" cap="sq">
            <a:solidFill>
              <a:srgbClr val="4877B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3075" name="Picture 2">
            <a:extLst>
              <a:ext uri="{FF2B5EF4-FFF2-40B4-BE49-F238E27FC236}">
                <a16:creationId xmlns:a16="http://schemas.microsoft.com/office/drawing/2014/main" id="{8A906BF9-FB9E-46E1-EBF8-04794081D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6" name="Picture 3">
            <a:extLst>
              <a:ext uri="{FF2B5EF4-FFF2-40B4-BE49-F238E27FC236}">
                <a16:creationId xmlns:a16="http://schemas.microsoft.com/office/drawing/2014/main" id="{B5628B87-CEC3-A747-7D1D-8C3479C48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39700"/>
            <a:ext cx="55245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7" name="Rectangle 4">
            <a:extLst>
              <a:ext uri="{FF2B5EF4-FFF2-40B4-BE49-F238E27FC236}">
                <a16:creationId xmlns:a16="http://schemas.microsoft.com/office/drawing/2014/main" id="{70FBA799-C6AB-DC42-76E0-22A0AFFDD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D22DC27D-11D5-8D3F-C52F-B51269B6BA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3079" name="Text Box 6">
            <a:extLst>
              <a:ext uri="{FF2B5EF4-FFF2-40B4-BE49-F238E27FC236}">
                <a16:creationId xmlns:a16="http://schemas.microsoft.com/office/drawing/2014/main" id="{861AF3AB-6CD9-1462-0FAC-4061296FD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9DB571FC-CA59-CE13-48C8-235284122AF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100" smtClean="0">
                <a:solidFill>
                  <a:srgbClr val="898989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C5685130-D032-486F-9EA3-5CEC511DAB0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1">
            <a:extLst>
              <a:ext uri="{FF2B5EF4-FFF2-40B4-BE49-F238E27FC236}">
                <a16:creationId xmlns:a16="http://schemas.microsoft.com/office/drawing/2014/main" id="{5D842F71-3EEB-2B57-741C-006972CED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81750"/>
            <a:ext cx="9144000" cy="1588"/>
          </a:xfrm>
          <a:prstGeom prst="line">
            <a:avLst/>
          </a:prstGeom>
          <a:noFill/>
          <a:ln w="19080" cap="sq">
            <a:solidFill>
              <a:srgbClr val="4877B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4099" name="Picture 2">
            <a:extLst>
              <a:ext uri="{FF2B5EF4-FFF2-40B4-BE49-F238E27FC236}">
                <a16:creationId xmlns:a16="http://schemas.microsoft.com/office/drawing/2014/main" id="{9BD406EC-146D-2A41-9E0F-93A164DB9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3">
            <a:extLst>
              <a:ext uri="{FF2B5EF4-FFF2-40B4-BE49-F238E27FC236}">
                <a16:creationId xmlns:a16="http://schemas.microsoft.com/office/drawing/2014/main" id="{FFF1228F-CB52-D5A6-6AD8-D5C8D41DB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403350" cy="9810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pic>
        <p:nvPicPr>
          <p:cNvPr id="4101" name="Picture 4">
            <a:extLst>
              <a:ext uri="{FF2B5EF4-FFF2-40B4-BE49-F238E27FC236}">
                <a16:creationId xmlns:a16="http://schemas.microsoft.com/office/drawing/2014/main" id="{3546E2A1-AB42-61E1-704B-EA9521C53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2" name="Picture 5">
            <a:extLst>
              <a:ext uri="{FF2B5EF4-FFF2-40B4-BE49-F238E27FC236}">
                <a16:creationId xmlns:a16="http://schemas.microsoft.com/office/drawing/2014/main" id="{F7B7DD49-AFB7-5703-034B-AC9A649BB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75" y="0"/>
            <a:ext cx="1676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3" name="Rectangle 6">
            <a:extLst>
              <a:ext uri="{FF2B5EF4-FFF2-40B4-BE49-F238E27FC236}">
                <a16:creationId xmlns:a16="http://schemas.microsoft.com/office/drawing/2014/main" id="{A2EEAA92-C795-DAD3-1701-4495DD59C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4104" name="Rectangle 7">
            <a:extLst>
              <a:ext uri="{FF2B5EF4-FFF2-40B4-BE49-F238E27FC236}">
                <a16:creationId xmlns:a16="http://schemas.microsoft.com/office/drawing/2014/main" id="{B6574AC5-A435-D6D9-7292-A276CC2DE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B6619751-5D39-FE1E-9554-93318C69231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100" smtClean="0">
                <a:solidFill>
                  <a:srgbClr val="898989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EE6D0F14-D9EA-4E67-84EB-17101A7E09B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1">
            <a:extLst>
              <a:ext uri="{FF2B5EF4-FFF2-40B4-BE49-F238E27FC236}">
                <a16:creationId xmlns:a16="http://schemas.microsoft.com/office/drawing/2014/main" id="{7A24DC03-ED35-CE84-CBED-9371C22D5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81750"/>
            <a:ext cx="9144000" cy="1588"/>
          </a:xfrm>
          <a:prstGeom prst="line">
            <a:avLst/>
          </a:prstGeom>
          <a:noFill/>
          <a:ln w="19080" cap="sq">
            <a:solidFill>
              <a:srgbClr val="4877B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9CE3A6A6-11B1-9229-7B74-F5CDC2DC8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139700"/>
            <a:ext cx="4572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4" name="Picture 3">
            <a:extLst>
              <a:ext uri="{FF2B5EF4-FFF2-40B4-BE49-F238E27FC236}">
                <a16:creationId xmlns:a16="http://schemas.microsoft.com/office/drawing/2014/main" id="{4C170F8C-3269-2A25-C4F2-B9328A19E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5" name="Rectangle 4">
            <a:extLst>
              <a:ext uri="{FF2B5EF4-FFF2-40B4-BE49-F238E27FC236}">
                <a16:creationId xmlns:a16="http://schemas.microsoft.com/office/drawing/2014/main" id="{ADAF11DF-B75B-AA58-7534-9B44C73C7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3F8F5507-1EFD-5ECC-E108-26224B87D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960" tIns="42480" rIns="84960" bIns="42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5127" name="Text Box 6">
            <a:extLst>
              <a:ext uri="{FF2B5EF4-FFF2-40B4-BE49-F238E27FC236}">
                <a16:creationId xmlns:a16="http://schemas.microsoft.com/office/drawing/2014/main" id="{3134AA28-589B-705B-4ACE-963C0015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ADAA21CA-8C98-D96C-CE0E-50C0B61FD85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4960" tIns="42480" rIns="84960" bIns="424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100" smtClean="0">
                <a:solidFill>
                  <a:srgbClr val="898989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5F36D1BA-9B0A-4B13-9766-C7468EDBFCE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elf.sudoc.f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>
            <a:extLst>
              <a:ext uri="{FF2B5EF4-FFF2-40B4-BE49-F238E27FC236}">
                <a16:creationId xmlns:a16="http://schemas.microsoft.com/office/drawing/2014/main" id="{983D8D5F-235F-5AC2-9704-BB28DE950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938" y="2420938"/>
            <a:ext cx="9144001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7000"/>
              </a:lnSpc>
              <a:buClrTx/>
              <a:buFontTx/>
              <a:buNone/>
            </a:pPr>
            <a:r>
              <a:rPr lang="en-GB" altLang="fr-FR" sz="3600">
                <a:solidFill>
                  <a:srgbClr val="0070C0"/>
                </a:solidFill>
                <a:latin typeface="Arial Narrow" panose="020B0606020202030204" pitchFamily="34" charset="0"/>
              </a:rPr>
              <a:t>Administration des utilisateurs</a:t>
            </a:r>
            <a:br>
              <a:rPr lang="en-GB" altLang="fr-FR" sz="360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en-GB" altLang="fr-FR" sz="3200" b="1">
                <a:solidFill>
                  <a:srgbClr val="0070C0"/>
                </a:solidFill>
                <a:latin typeface="Arial Narrow" panose="020B0606020202030204" pitchFamily="34" charset="0"/>
              </a:rPr>
              <a:t>login professionnel</a:t>
            </a:r>
            <a:br>
              <a:rPr lang="en-GB" altLang="fr-FR" sz="3200" b="1">
                <a:solidFill>
                  <a:srgbClr val="0070C0"/>
                </a:solidFill>
                <a:latin typeface="Arial Narrow" panose="020B0606020202030204" pitchFamily="34" charset="0"/>
              </a:rPr>
            </a:br>
            <a:endParaRPr lang="en-GB" altLang="fr-FR" sz="3200" b="1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>
            <a:extLst>
              <a:ext uri="{FF2B5EF4-FFF2-40B4-BE49-F238E27FC236}">
                <a16:creationId xmlns:a16="http://schemas.microsoft.com/office/drawing/2014/main" id="{D26DC363-7804-ED14-5FF9-A3F85684E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9075"/>
            <a:ext cx="9036050" cy="1760538"/>
          </a:xfrm>
          <a:prstGeom prst="rect">
            <a:avLst/>
          </a:prstGeom>
          <a:noFill/>
          <a:ln>
            <a:noFill/>
          </a:ln>
          <a:effectLst/>
        </p:spPr>
        <p:txBody>
          <a:bodyPr lIns="84960" tIns="42480" rIns="84960" bIns="42480"/>
          <a:lstStyle>
            <a:lvl1pPr marL="314325" indent="-314325"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3000">
                <a:latin typeface="Verdana" panose="020B0604030504040204" pitchFamily="34" charset="0"/>
                <a:ea typeface="+mn-ea"/>
              </a:rPr>
              <a:t>Documentation de référence </a:t>
            </a:r>
          </a:p>
          <a:p>
            <a:pPr marL="317500">
              <a:spcBef>
                <a:spcPts val="300"/>
              </a:spcBef>
              <a:buSzPct val="100000"/>
              <a:defRPr/>
            </a:pPr>
            <a:endParaRPr lang="fr-FR" altLang="fr-FR" sz="1200">
              <a:latin typeface="Verdana" panose="020B0604030504040204" pitchFamily="34" charset="0"/>
              <a:ea typeface="+mn-ea"/>
            </a:endParaRPr>
          </a:p>
          <a:p>
            <a:pPr marL="317500" algn="ctr">
              <a:spcBef>
                <a:spcPts val="500"/>
              </a:spcBef>
              <a:buSzPct val="100000"/>
              <a:defRPr/>
            </a:pPr>
            <a:endParaRPr lang="fr-FR" altLang="fr-FR" sz="2000">
              <a:solidFill>
                <a:srgbClr val="4F81BD"/>
              </a:solidFill>
              <a:latin typeface="Verdana" panose="020B0604030504040204" pitchFamily="34" charset="0"/>
              <a:ea typeface="+mn-ea"/>
            </a:endParaRPr>
          </a:p>
          <a:p>
            <a:pPr marL="317500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600"/>
              </a:spcBef>
              <a:buSzPct val="100000"/>
              <a:defRPr/>
            </a:pPr>
            <a:endParaRPr lang="fr-FR" altLang="fr-FR" sz="24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750"/>
              </a:spcBef>
              <a:buSzPct val="100000"/>
              <a:defRPr/>
            </a:pPr>
            <a:endParaRPr lang="fr-FR" altLang="fr-FR" sz="3000">
              <a:latin typeface="Verdana" panose="020B0604030504040204" pitchFamily="34" charset="0"/>
              <a:ea typeface="+mn-ea"/>
            </a:endParaRPr>
          </a:p>
          <a:p>
            <a:pPr>
              <a:spcBef>
                <a:spcPts val="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3000">
                <a:latin typeface="Verdana" panose="020B0604030504040204" pitchFamily="34" charset="0"/>
                <a:ea typeface="+mn-ea"/>
              </a:rPr>
              <a:t>Guichet d’assistance</a:t>
            </a:r>
          </a:p>
        </p:txBody>
      </p:sp>
      <p:sp>
        <p:nvSpPr>
          <p:cNvPr id="81923" name="Text Box 2">
            <a:extLst>
              <a:ext uri="{FF2B5EF4-FFF2-40B4-BE49-F238E27FC236}">
                <a16:creationId xmlns:a16="http://schemas.microsoft.com/office/drawing/2014/main" id="{8EB68C78-13C0-28FA-A06A-5A953EE09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413" y="5791200"/>
            <a:ext cx="2554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fr-FR" altLang="fr-FR" sz="1600">
                <a:solidFill>
                  <a:srgbClr val="0000FF"/>
                </a:solidFill>
              </a:rPr>
              <a:t>Administration des logins</a:t>
            </a:r>
          </a:p>
        </p:txBody>
      </p:sp>
      <p:grpSp>
        <p:nvGrpSpPr>
          <p:cNvPr id="81924" name="Group 3">
            <a:extLst>
              <a:ext uri="{FF2B5EF4-FFF2-40B4-BE49-F238E27FC236}">
                <a16:creationId xmlns:a16="http://schemas.microsoft.com/office/drawing/2014/main" id="{2A41BFF8-9AF9-2E83-93F8-324E30B6D985}"/>
              </a:ext>
            </a:extLst>
          </p:cNvPr>
          <p:cNvGrpSpPr>
            <a:grpSpLocks/>
          </p:cNvGrpSpPr>
          <p:nvPr/>
        </p:nvGrpSpPr>
        <p:grpSpPr bwMode="auto">
          <a:xfrm>
            <a:off x="1908175" y="5540375"/>
            <a:ext cx="3814763" cy="730250"/>
            <a:chOff x="1202" y="3490"/>
            <a:chExt cx="2403" cy="460"/>
          </a:xfrm>
        </p:grpSpPr>
        <p:pic>
          <p:nvPicPr>
            <p:cNvPr id="81926" name="Picture 4">
              <a:extLst>
                <a:ext uri="{FF2B5EF4-FFF2-40B4-BE49-F238E27FC236}">
                  <a16:creationId xmlns:a16="http://schemas.microsoft.com/office/drawing/2014/main" id="{E8A22ACC-5F7E-035A-60CC-91897AA79F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8" y="3490"/>
              <a:ext cx="737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grpSp>
          <p:nvGrpSpPr>
            <p:cNvPr id="81927" name="Group 5">
              <a:extLst>
                <a:ext uri="{FF2B5EF4-FFF2-40B4-BE49-F238E27FC236}">
                  <a16:creationId xmlns:a16="http://schemas.microsoft.com/office/drawing/2014/main" id="{8253119A-5765-09FC-F413-DACAAD55D9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2" y="3568"/>
              <a:ext cx="1432" cy="371"/>
              <a:chOff x="1202" y="3568"/>
              <a:chExt cx="1432" cy="371"/>
            </a:xfrm>
          </p:grpSpPr>
          <p:pic>
            <p:nvPicPr>
              <p:cNvPr id="81928" name="Picture 6">
                <a:extLst>
                  <a:ext uri="{FF2B5EF4-FFF2-40B4-BE49-F238E27FC236}">
                    <a16:creationId xmlns:a16="http://schemas.microsoft.com/office/drawing/2014/main" id="{3BA101AB-EC8C-395C-D21D-3C914168AD0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2" y="3568"/>
                <a:ext cx="582" cy="3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81929" name="AutoShape 7">
                <a:extLst>
                  <a:ext uri="{FF2B5EF4-FFF2-40B4-BE49-F238E27FC236}">
                    <a16:creationId xmlns:a16="http://schemas.microsoft.com/office/drawing/2014/main" id="{B491443B-42F3-AA92-FF1F-5F6ACFD35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02"/>
                <a:ext cx="615" cy="303"/>
              </a:xfrm>
              <a:prstGeom prst="rightArrow">
                <a:avLst>
                  <a:gd name="adj1" fmla="val 50000"/>
                  <a:gd name="adj2" fmla="val 50169"/>
                </a:avLst>
              </a:prstGeom>
              <a:solidFill>
                <a:srgbClr val="F7964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r-FR" altLang="fr-FR"/>
              </a:p>
            </p:txBody>
          </p:sp>
        </p:grpSp>
      </p:grpSp>
      <p:pic>
        <p:nvPicPr>
          <p:cNvPr id="81925" name="Picture 8">
            <a:extLst>
              <a:ext uri="{FF2B5EF4-FFF2-40B4-BE49-F238E27FC236}">
                <a16:creationId xmlns:a16="http://schemas.microsoft.com/office/drawing/2014/main" id="{2B53D25F-9816-8E60-D64C-9B8FC0BD4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981075"/>
            <a:ext cx="7037388" cy="3960813"/>
          </a:xfrm>
          <a:prstGeom prst="rect">
            <a:avLst/>
          </a:prstGeom>
          <a:noFill/>
          <a:ln>
            <a:noFill/>
          </a:ln>
          <a:effectLst>
            <a:outerShdw dist="139498" dir="2700000" algn="ctr" rotWithShape="0">
              <a:srgbClr val="333333">
                <a:alpha val="6501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>
            <a:extLst>
              <a:ext uri="{FF2B5EF4-FFF2-40B4-BE49-F238E27FC236}">
                <a16:creationId xmlns:a16="http://schemas.microsoft.com/office/drawing/2014/main" id="{9B49CA55-2CAA-1B6D-7E65-690CB453D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0"/>
            <a:ext cx="823118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Logins professionnels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DE8B1E03-7E43-7F0F-0F9A-4C1C7A00F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981075"/>
            <a:ext cx="8878888" cy="5761038"/>
          </a:xfrm>
          <a:prstGeom prst="rect">
            <a:avLst/>
          </a:prstGeom>
          <a:noFill/>
          <a:ln>
            <a:noFill/>
          </a:ln>
          <a:effectLst/>
        </p:spPr>
        <p:txBody>
          <a:bodyPr lIns="84960" tIns="42480" rIns="84960" bIns="4248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388" indent="-26193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SzPct val="100000"/>
              <a:defRPr/>
            </a:pPr>
            <a:r>
              <a:rPr lang="fr-FR" altLang="fr-FR" sz="2800">
                <a:latin typeface="Verdana" panose="020B0604030504040204" pitchFamily="34" charset="0"/>
                <a:ea typeface="+mn-ea"/>
              </a:rPr>
              <a:t>Chaque professionnel dispose de son propre login.</a:t>
            </a:r>
          </a:p>
          <a:p>
            <a:pPr lvl="1" eaLnBrk="1" hangingPunct="1">
              <a:lnSpc>
                <a:spcPct val="90000"/>
              </a:lnSpc>
              <a:buSzPct val="100000"/>
              <a:defRPr/>
            </a:pPr>
            <a:endParaRPr lang="fr-FR" altLang="fr-FR" sz="2800">
              <a:latin typeface="Verdana" panose="020B0604030504040204" pitchFamily="34" charset="0"/>
              <a:ea typeface="+mn-ea"/>
            </a:endParaRPr>
          </a:p>
          <a:p>
            <a:pPr eaLnBrk="1" hangingPunct="1">
              <a:lnSpc>
                <a:spcPct val="90000"/>
              </a:lnSpc>
              <a:buSzPct val="100000"/>
              <a:defRPr/>
            </a:pPr>
            <a:r>
              <a:rPr lang="fr-FR" altLang="fr-FR" sz="2800">
                <a:latin typeface="Verdana" panose="020B0604030504040204" pitchFamily="34" charset="0"/>
                <a:ea typeface="+mn-ea"/>
              </a:rPr>
              <a:t>Un login est unique dans le système</a:t>
            </a:r>
          </a:p>
          <a:p>
            <a:pPr eaLnBrk="1" hangingPunct="1">
              <a:lnSpc>
                <a:spcPct val="90000"/>
              </a:lnSpc>
              <a:buSzPct val="100000"/>
              <a:defRPr/>
            </a:pPr>
            <a:r>
              <a:rPr lang="fr-FR" altLang="fr-FR" sz="2800">
                <a:latin typeface="Verdana" panose="020B0604030504040204" pitchFamily="34" charset="0"/>
                <a:ea typeface="+mn-ea"/>
              </a:rPr>
              <a:t>Le respect d’une nomenclature est exigée</a:t>
            </a:r>
          </a:p>
          <a:p>
            <a:pPr marL="688975" lvl="1" eaLnBrk="1" hangingPunct="1">
              <a:lnSpc>
                <a:spcPct val="90000"/>
              </a:lnSpc>
              <a:buSzPct val="100000"/>
              <a:defRPr/>
            </a:pPr>
            <a:endParaRPr lang="fr-FR" altLang="fr-FR" sz="2400">
              <a:latin typeface="Verdana" panose="020B0604030504040204" pitchFamily="34" charset="0"/>
              <a:ea typeface="+mn-ea"/>
            </a:endParaRPr>
          </a:p>
          <a:p>
            <a:pPr marL="688975" lvl="1" eaLnBrk="1" hangingPunct="1">
              <a:lnSpc>
                <a:spcPct val="90000"/>
              </a:lnSpc>
              <a:buSzPct val="100000"/>
              <a:defRPr/>
            </a:pPr>
            <a:r>
              <a:rPr lang="fr-FR" altLang="fr-FR" sz="2400">
                <a:latin typeface="Verdana" panose="020B0604030504040204" pitchFamily="34" charset="0"/>
                <a:ea typeface="+mn-ea"/>
              </a:rPr>
              <a:t>Exemples : </a:t>
            </a:r>
          </a:p>
          <a:p>
            <a:pPr marL="688975" lvl="1" eaLnBrk="1" hangingPunct="1">
              <a:lnSpc>
                <a:spcPct val="90000"/>
              </a:lnSpc>
              <a:buSzPct val="100000"/>
              <a:defRPr/>
            </a:pPr>
            <a:r>
              <a:rPr lang="fr-FR" altLang="fr-FR" sz="2400">
                <a:solidFill>
                  <a:srgbClr val="00B050"/>
                </a:solidFill>
                <a:latin typeface="Verdana" panose="020B0604030504040204" pitchFamily="34" charset="0"/>
                <a:ea typeface="+mn-ea"/>
              </a:rPr>
              <a:t>221</a:t>
            </a:r>
            <a:r>
              <a:rPr lang="fr-FR" altLang="fr-FR" sz="2400">
                <a:solidFill>
                  <a:srgbClr val="F79646"/>
                </a:solidFill>
                <a:latin typeface="Verdana" panose="020B0604030504040204" pitchFamily="34" charset="0"/>
                <a:ea typeface="+mn-ea"/>
              </a:rPr>
              <a:t>XX</a:t>
            </a:r>
            <a:r>
              <a:rPr lang="fr-FR" altLang="fr-FR" sz="24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1</a:t>
            </a:r>
          </a:p>
          <a:p>
            <a:pPr marL="688975" lvl="1" eaLnBrk="1" hangingPunct="1">
              <a:lnSpc>
                <a:spcPct val="90000"/>
              </a:lnSpc>
              <a:spcBef>
                <a:spcPts val="500"/>
              </a:spcBef>
              <a:buSzPct val="100000"/>
              <a:defRPr/>
            </a:pPr>
            <a:r>
              <a:rPr lang="fr-FR" altLang="fr-FR" sz="20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1</a:t>
            </a:r>
            <a:r>
              <a:rPr lang="fr-FR" altLang="fr-FR" sz="2000" baseline="300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er</a:t>
            </a:r>
            <a:r>
              <a:rPr lang="fr-FR" altLang="fr-FR" sz="20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 login 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pour un </a:t>
            </a:r>
            <a:r>
              <a:rPr lang="fr-FR" altLang="fr-FR" sz="2000">
                <a:solidFill>
                  <a:srgbClr val="F79646"/>
                </a:solidFill>
                <a:latin typeface="Verdana" panose="020B0604030504040204" pitchFamily="34" charset="0"/>
                <a:ea typeface="+mn-ea"/>
              </a:rPr>
              <a:t>responsable CR (groupe XX de rattachement) 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rattaché à l’ILN </a:t>
            </a:r>
            <a:r>
              <a:rPr lang="fr-FR" altLang="fr-FR" sz="2000">
                <a:solidFill>
                  <a:srgbClr val="00B050"/>
                </a:solidFill>
                <a:latin typeface="Verdana" panose="020B0604030504040204" pitchFamily="34" charset="0"/>
                <a:ea typeface="+mn-ea"/>
              </a:rPr>
              <a:t>221 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(Centre du réseau Sudoc-PS Lorraine)</a:t>
            </a:r>
          </a:p>
          <a:p>
            <a:pPr marL="688975" lvl="1" eaLnBrk="1" hangingPunct="1">
              <a:lnSpc>
                <a:spcPct val="90000"/>
              </a:lnSpc>
              <a:spcBef>
                <a:spcPts val="500"/>
              </a:spcBef>
              <a:buSzPct val="100000"/>
              <a:defRPr/>
            </a:pPr>
            <a:endParaRPr lang="fr-FR" altLang="fr-FR" sz="2000">
              <a:latin typeface="Verdana" panose="020B0604030504040204" pitchFamily="34" charset="0"/>
              <a:ea typeface="+mn-ea"/>
            </a:endParaRPr>
          </a:p>
          <a:p>
            <a:pPr marL="688975" lvl="1" eaLnBrk="1" hangingPunct="1">
              <a:lnSpc>
                <a:spcPct val="90000"/>
              </a:lnSpc>
              <a:spcBef>
                <a:spcPts val="600"/>
              </a:spcBef>
              <a:buSzPct val="100000"/>
              <a:defRPr/>
            </a:pPr>
            <a:r>
              <a:rPr lang="fr-FR" altLang="fr-FR" sz="2400">
                <a:solidFill>
                  <a:srgbClr val="00B050"/>
                </a:solidFill>
                <a:latin typeface="Verdana" panose="020B0604030504040204" pitchFamily="34" charset="0"/>
                <a:ea typeface="+mn-ea"/>
              </a:rPr>
              <a:t>221</a:t>
            </a:r>
            <a:r>
              <a:rPr lang="fr-FR" altLang="fr-FR" sz="2400">
                <a:solidFill>
                  <a:srgbClr val="F79646"/>
                </a:solidFill>
                <a:latin typeface="Verdana" panose="020B0604030504040204" pitchFamily="34" charset="0"/>
                <a:ea typeface="+mn-ea"/>
              </a:rPr>
              <a:t>CC</a:t>
            </a:r>
            <a:r>
              <a:rPr lang="fr-FR" altLang="fr-FR" sz="24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001</a:t>
            </a:r>
          </a:p>
          <a:p>
            <a:pPr marL="688975" lvl="1" eaLnBrk="1" hangingPunct="1">
              <a:lnSpc>
                <a:spcPct val="90000"/>
              </a:lnSpc>
              <a:spcBef>
                <a:spcPts val="500"/>
              </a:spcBef>
              <a:buSzPct val="100000"/>
              <a:defRPr/>
            </a:pPr>
            <a:r>
              <a:rPr lang="fr-FR" altLang="fr-FR" sz="2000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1er login 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pour un </a:t>
            </a:r>
            <a:r>
              <a:rPr lang="fr-FR" altLang="fr-FR" sz="2000">
                <a:solidFill>
                  <a:srgbClr val="F79646"/>
                </a:solidFill>
                <a:latin typeface="Verdana" panose="020B0604030504040204" pitchFamily="34" charset="0"/>
                <a:ea typeface="+mn-ea"/>
              </a:rPr>
              <a:t>collègue faisant de l’exemplarisation (groupe CC de rattachement)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 rattaché à l’ILN </a:t>
            </a:r>
            <a:r>
              <a:rPr lang="fr-FR" altLang="fr-FR" sz="2000">
                <a:solidFill>
                  <a:srgbClr val="00B050"/>
                </a:solidFill>
                <a:latin typeface="Verdana" panose="020B0604030504040204" pitchFamily="34" charset="0"/>
                <a:ea typeface="+mn-ea"/>
              </a:rPr>
              <a:t>221</a:t>
            </a:r>
            <a:r>
              <a:rPr lang="fr-FR" altLang="fr-FR" sz="2000">
                <a:latin typeface="Verdana" panose="020B0604030504040204" pitchFamily="34" charset="0"/>
                <a:ea typeface="+mn-ea"/>
              </a:rPr>
              <a:t> (Centre du réseau Sudoc-PS Lorraine)</a:t>
            </a:r>
          </a:p>
          <a:p>
            <a:pPr marL="688975" lvl="1" eaLnBrk="1" hangingPunct="1">
              <a:lnSpc>
                <a:spcPct val="90000"/>
              </a:lnSpc>
              <a:spcBef>
                <a:spcPts val="500"/>
              </a:spcBef>
              <a:buSzPct val="100000"/>
              <a:defRPr/>
            </a:pPr>
            <a:endParaRPr lang="fr-FR" altLang="fr-FR" sz="2000">
              <a:latin typeface="Verdana" panose="020B0604030504040204" pitchFamily="34" charset="0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>
            <a:extLst>
              <a:ext uri="{FF2B5EF4-FFF2-40B4-BE49-F238E27FC236}">
                <a16:creationId xmlns:a16="http://schemas.microsoft.com/office/drawing/2014/main" id="{2A70830C-3D53-305F-3B1E-B8DB6B923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-100013"/>
            <a:ext cx="7772400" cy="72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3200">
                <a:solidFill>
                  <a:srgbClr val="000000"/>
                </a:solidFill>
                <a:latin typeface="Verdana" panose="020B0604030504040204" pitchFamily="34" charset="0"/>
              </a:rPr>
              <a:t>Les groupes d’utilisateurs</a:t>
            </a:r>
          </a:p>
        </p:txBody>
      </p:sp>
      <p:grpSp>
        <p:nvGrpSpPr>
          <p:cNvPr id="67587" name="Group 2">
            <a:extLst>
              <a:ext uri="{FF2B5EF4-FFF2-40B4-BE49-F238E27FC236}">
                <a16:creationId xmlns:a16="http://schemas.microsoft.com/office/drawing/2014/main" id="{CB3177F3-39F9-737C-A1B7-661C73FF1AA8}"/>
              </a:ext>
            </a:extLst>
          </p:cNvPr>
          <p:cNvGrpSpPr>
            <a:grpSpLocks/>
          </p:cNvGrpSpPr>
          <p:nvPr/>
        </p:nvGrpSpPr>
        <p:grpSpPr bwMode="auto">
          <a:xfrm>
            <a:off x="138113" y="2233613"/>
            <a:ext cx="8977312" cy="3532187"/>
            <a:chOff x="87" y="1407"/>
            <a:chExt cx="5655" cy="2225"/>
          </a:xfrm>
        </p:grpSpPr>
        <p:sp>
          <p:nvSpPr>
            <p:cNvPr id="67589" name="Rectangle 3">
              <a:extLst>
                <a:ext uri="{FF2B5EF4-FFF2-40B4-BE49-F238E27FC236}">
                  <a16:creationId xmlns:a16="http://schemas.microsoft.com/office/drawing/2014/main" id="{9DF8AF36-DA70-2913-5639-633D5A2DB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" y="1407"/>
              <a:ext cx="1495" cy="440"/>
            </a:xfrm>
            <a:prstGeom prst="rect">
              <a:avLst/>
            </a:prstGeom>
            <a:solidFill>
              <a:srgbClr val="F7964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2000" b="1" i="1">
                  <a:solidFill>
                    <a:srgbClr val="FFFFFF"/>
                  </a:solidFill>
                  <a:latin typeface="Calibri" panose="020F0502020204030204" pitchFamily="34" charset="0"/>
                </a:rPr>
                <a:t>Utilisateurs Sudoc-PS</a:t>
              </a:r>
            </a:p>
          </p:txBody>
        </p:sp>
        <p:sp>
          <p:nvSpPr>
            <p:cNvPr id="67590" name="Rectangle 4">
              <a:extLst>
                <a:ext uri="{FF2B5EF4-FFF2-40B4-BE49-F238E27FC236}">
                  <a16:creationId xmlns:a16="http://schemas.microsoft.com/office/drawing/2014/main" id="{43ED000F-C031-D3FA-80A7-5EF9142EE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407"/>
              <a:ext cx="1177" cy="440"/>
            </a:xfrm>
            <a:prstGeom prst="rect">
              <a:avLst/>
            </a:prstGeom>
            <a:solidFill>
              <a:srgbClr val="F7964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2000" b="1">
                  <a:solidFill>
                    <a:srgbClr val="FFFFFF"/>
                  </a:solidFill>
                  <a:latin typeface="Calibri" panose="020F0502020204030204" pitchFamily="34" charset="0"/>
                </a:rPr>
                <a:t>NOM du Groupe</a:t>
              </a:r>
            </a:p>
          </p:txBody>
        </p:sp>
        <p:sp>
          <p:nvSpPr>
            <p:cNvPr id="67591" name="Rectangle 5">
              <a:extLst>
                <a:ext uri="{FF2B5EF4-FFF2-40B4-BE49-F238E27FC236}">
                  <a16:creationId xmlns:a16="http://schemas.microsoft.com/office/drawing/2014/main" id="{56C71320-4C69-E406-C2CB-BD3BAC6E8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407"/>
              <a:ext cx="542" cy="440"/>
            </a:xfrm>
            <a:prstGeom prst="rect">
              <a:avLst/>
            </a:prstGeom>
            <a:solidFill>
              <a:srgbClr val="F7964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2000" b="1">
                  <a:solidFill>
                    <a:srgbClr val="FFFFFF"/>
                  </a:solidFill>
                  <a:latin typeface="Calibri" panose="020F0502020204030204" pitchFamily="34" charset="0"/>
                </a:rPr>
                <a:t>CODE login</a:t>
              </a:r>
            </a:p>
          </p:txBody>
        </p:sp>
        <p:sp>
          <p:nvSpPr>
            <p:cNvPr id="67592" name="Rectangle 6">
              <a:extLst>
                <a:ext uri="{FF2B5EF4-FFF2-40B4-BE49-F238E27FC236}">
                  <a16:creationId xmlns:a16="http://schemas.microsoft.com/office/drawing/2014/main" id="{4158614D-E2A0-1289-23C1-CE59E3E6B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1407"/>
              <a:ext cx="1449" cy="440"/>
            </a:xfrm>
            <a:prstGeom prst="rect">
              <a:avLst/>
            </a:prstGeom>
            <a:solidFill>
              <a:srgbClr val="F7964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2000" b="1">
                  <a:solidFill>
                    <a:srgbClr val="FFFFFF"/>
                  </a:solidFill>
                  <a:latin typeface="Calibri" panose="020F0502020204030204" pitchFamily="34" charset="0"/>
                </a:rPr>
                <a:t>Droits d’accès</a:t>
              </a:r>
            </a:p>
          </p:txBody>
        </p:sp>
        <p:sp>
          <p:nvSpPr>
            <p:cNvPr id="67593" name="Rectangle 7">
              <a:extLst>
                <a:ext uri="{FF2B5EF4-FFF2-40B4-BE49-F238E27FC236}">
                  <a16:creationId xmlns:a16="http://schemas.microsoft.com/office/drawing/2014/main" id="{2680ED33-F784-DCC2-A80F-9604A5A6E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407"/>
              <a:ext cx="983" cy="440"/>
            </a:xfrm>
            <a:prstGeom prst="rect">
              <a:avLst/>
            </a:prstGeom>
            <a:solidFill>
              <a:srgbClr val="F7964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2000" b="1">
                  <a:solidFill>
                    <a:srgbClr val="FFFFFF"/>
                  </a:solidFill>
                  <a:latin typeface="Calibri" panose="020F0502020204030204" pitchFamily="34" charset="0"/>
                </a:rPr>
                <a:t>Gestion</a:t>
              </a:r>
            </a:p>
          </p:txBody>
        </p:sp>
        <p:sp>
          <p:nvSpPr>
            <p:cNvPr id="67594" name="Rectangle 8">
              <a:extLst>
                <a:ext uri="{FF2B5EF4-FFF2-40B4-BE49-F238E27FC236}">
                  <a16:creationId xmlns:a16="http://schemas.microsoft.com/office/drawing/2014/main" id="{151715CA-6434-D346-80CE-8E9A09F10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" y="1849"/>
              <a:ext cx="1495" cy="67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CR Sudoc-PS</a:t>
              </a:r>
            </a:p>
          </p:txBody>
        </p:sp>
        <p:sp>
          <p:nvSpPr>
            <p:cNvPr id="67595" name="Rectangle 9">
              <a:extLst>
                <a:ext uri="{FF2B5EF4-FFF2-40B4-BE49-F238E27FC236}">
                  <a16:creationId xmlns:a16="http://schemas.microsoft.com/office/drawing/2014/main" id="{BCFDBBC7-618D-D323-5041-FD2217CFB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849"/>
              <a:ext cx="1177" cy="67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crcat</a:t>
              </a:r>
            </a:p>
          </p:txBody>
        </p:sp>
        <p:sp>
          <p:nvSpPr>
            <p:cNvPr id="67596" name="Rectangle 10">
              <a:extLst>
                <a:ext uri="{FF2B5EF4-FFF2-40B4-BE49-F238E27FC236}">
                  <a16:creationId xmlns:a16="http://schemas.microsoft.com/office/drawing/2014/main" id="{C3C8C39B-6F28-FF6B-C6D7-58B00BEFA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849"/>
              <a:ext cx="542" cy="67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XX</a:t>
              </a:r>
            </a:p>
          </p:txBody>
        </p:sp>
        <p:sp>
          <p:nvSpPr>
            <p:cNvPr id="67597" name="Rectangle 11">
              <a:extLst>
                <a:ext uri="{FF2B5EF4-FFF2-40B4-BE49-F238E27FC236}">
                  <a16:creationId xmlns:a16="http://schemas.microsoft.com/office/drawing/2014/main" id="{923FB360-0DDD-3782-6C78-C312278F6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1849"/>
              <a:ext cx="1449" cy="67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>
                  <a:solidFill>
                    <a:srgbClr val="000000"/>
                  </a:solidFill>
                  <a:latin typeface="Calibri" panose="020F0502020204030204" pitchFamily="34" charset="0"/>
                </a:rPr>
                <a:t>WinIBW, Colodus, Cidemis, IdRef, Paprika, Selfsudoc, Exports à la demande, Webstats</a:t>
              </a:r>
            </a:p>
          </p:txBody>
        </p:sp>
        <p:sp>
          <p:nvSpPr>
            <p:cNvPr id="67598" name="Rectangle 12">
              <a:extLst>
                <a:ext uri="{FF2B5EF4-FFF2-40B4-BE49-F238E27FC236}">
                  <a16:creationId xmlns:a16="http://schemas.microsoft.com/office/drawing/2014/main" id="{B2BF1976-A7CD-F487-8804-A5335516A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849"/>
              <a:ext cx="983" cy="67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créé par l’</a:t>
              </a:r>
              <a:r>
                <a:rPr lang="fr-FR" altLang="fr-FR" sz="16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Abes</a:t>
              </a:r>
              <a:endParaRPr lang="fr-FR" altLang="fr-FR" sz="1600" i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599" name="Rectangle 13">
              <a:extLst>
                <a:ext uri="{FF2B5EF4-FFF2-40B4-BE49-F238E27FC236}">
                  <a16:creationId xmlns:a16="http://schemas.microsoft.com/office/drawing/2014/main" id="{F4305F23-3195-93AB-FB12-1CB109F8F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" y="2520"/>
              <a:ext cx="1495" cy="247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Dédoublonneur</a:t>
              </a:r>
            </a:p>
          </p:txBody>
        </p:sp>
        <p:sp>
          <p:nvSpPr>
            <p:cNvPr id="67600" name="Rectangle 14">
              <a:extLst>
                <a:ext uri="{FF2B5EF4-FFF2-40B4-BE49-F238E27FC236}">
                  <a16:creationId xmlns:a16="http://schemas.microsoft.com/office/drawing/2014/main" id="{DA56F0BB-D3BB-7240-FD50-C6BB13CFB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520"/>
              <a:ext cx="1177" cy="247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dédoublonneur</a:t>
              </a:r>
            </a:p>
          </p:txBody>
        </p:sp>
        <p:sp>
          <p:nvSpPr>
            <p:cNvPr id="67601" name="Rectangle 15">
              <a:extLst>
                <a:ext uri="{FF2B5EF4-FFF2-40B4-BE49-F238E27FC236}">
                  <a16:creationId xmlns:a16="http://schemas.microsoft.com/office/drawing/2014/main" id="{F083C5BE-AEBC-4512-7C6D-DD9152792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2520"/>
              <a:ext cx="542" cy="247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DED</a:t>
              </a:r>
            </a:p>
          </p:txBody>
        </p:sp>
        <p:sp>
          <p:nvSpPr>
            <p:cNvPr id="67602" name="Rectangle 16">
              <a:extLst>
                <a:ext uri="{FF2B5EF4-FFF2-40B4-BE49-F238E27FC236}">
                  <a16:creationId xmlns:a16="http://schemas.microsoft.com/office/drawing/2014/main" id="{5F1FBD4F-EA78-2365-7F86-E72DCA6F5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2520"/>
              <a:ext cx="1449" cy="247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>
                  <a:solidFill>
                    <a:srgbClr val="000000"/>
                  </a:solidFill>
                  <a:latin typeface="Calibri" panose="020F0502020204030204" pitchFamily="34" charset="0"/>
                </a:rPr>
                <a:t>WinIBW</a:t>
              </a:r>
            </a:p>
          </p:txBody>
        </p:sp>
        <p:sp>
          <p:nvSpPr>
            <p:cNvPr id="67603" name="Rectangle 17">
              <a:extLst>
                <a:ext uri="{FF2B5EF4-FFF2-40B4-BE49-F238E27FC236}">
                  <a16:creationId xmlns:a16="http://schemas.microsoft.com/office/drawing/2014/main" id="{DCC867B5-B349-D606-C14B-E3F388F1C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2520"/>
              <a:ext cx="983" cy="247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créé par l’</a:t>
              </a:r>
              <a:r>
                <a:rPr lang="fr-FR" altLang="fr-FR" sz="16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Abes</a:t>
              </a:r>
              <a:endParaRPr lang="fr-FR" altLang="fr-FR" sz="1600" i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604" name="Rectangle 18">
              <a:extLst>
                <a:ext uri="{FF2B5EF4-FFF2-40B4-BE49-F238E27FC236}">
                  <a16:creationId xmlns:a16="http://schemas.microsoft.com/office/drawing/2014/main" id="{2AD0AA00-F402-5540-92C2-89FF417B35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" y="2769"/>
              <a:ext cx="1495" cy="44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Utilisateurs du PEB</a:t>
              </a:r>
            </a:p>
          </p:txBody>
        </p:sp>
        <p:sp>
          <p:nvSpPr>
            <p:cNvPr id="67605" name="Rectangle 19">
              <a:extLst>
                <a:ext uri="{FF2B5EF4-FFF2-40B4-BE49-F238E27FC236}">
                  <a16:creationId xmlns:a16="http://schemas.microsoft.com/office/drawing/2014/main" id="{5D64292C-7390-62C4-C62E-69E94218D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769"/>
              <a:ext cx="1177" cy="44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pebprof</a:t>
              </a:r>
            </a:p>
            <a:p>
              <a:pPr eaLnBrk="1" hangingPunct="1">
                <a:buClrTx/>
                <a:buFontTx/>
                <a:buNone/>
              </a:pPr>
              <a:endParaRPr lang="fr-FR" altLang="fr-FR" sz="16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606" name="Rectangle 20">
              <a:extLst>
                <a:ext uri="{FF2B5EF4-FFF2-40B4-BE49-F238E27FC236}">
                  <a16:creationId xmlns:a16="http://schemas.microsoft.com/office/drawing/2014/main" id="{AEAFCDBA-2992-38B7-30A0-F4D214E96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2769"/>
              <a:ext cx="542" cy="44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>
                  <a:solidFill>
                    <a:srgbClr val="000000"/>
                  </a:solidFill>
                  <a:latin typeface="Calibri" panose="020F0502020204030204" pitchFamily="34" charset="0"/>
                </a:rPr>
                <a:t>PA</a:t>
              </a:r>
            </a:p>
          </p:txBody>
        </p:sp>
        <p:sp>
          <p:nvSpPr>
            <p:cNvPr id="67607" name="Rectangle 21">
              <a:extLst>
                <a:ext uri="{FF2B5EF4-FFF2-40B4-BE49-F238E27FC236}">
                  <a16:creationId xmlns:a16="http://schemas.microsoft.com/office/drawing/2014/main" id="{BB07ABCD-B2A2-E4B5-BE5A-0132334BC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2769"/>
              <a:ext cx="1449" cy="44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>
                  <a:solidFill>
                    <a:srgbClr val="000000"/>
                  </a:solidFill>
                  <a:latin typeface="Calibri" panose="020F0502020204030204" pitchFamily="34" charset="0"/>
                </a:rPr>
                <a:t>PebWeb-Pro</a:t>
              </a:r>
            </a:p>
          </p:txBody>
        </p:sp>
        <p:sp>
          <p:nvSpPr>
            <p:cNvPr id="67608" name="Rectangle 22">
              <a:extLst>
                <a:ext uri="{FF2B5EF4-FFF2-40B4-BE49-F238E27FC236}">
                  <a16:creationId xmlns:a16="http://schemas.microsoft.com/office/drawing/2014/main" id="{0BB552FA-237F-4F54-8697-93B08B83C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2769"/>
              <a:ext cx="983" cy="440"/>
            </a:xfrm>
            <a:prstGeom prst="rect">
              <a:avLst/>
            </a:prstGeom>
            <a:solidFill>
              <a:srgbClr val="FCDD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créé par l’</a:t>
              </a:r>
              <a:r>
                <a:rPr lang="fr-FR" altLang="fr-FR" sz="1600" i="1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Abes</a:t>
              </a:r>
              <a:endParaRPr lang="fr-FR" altLang="fr-FR" sz="1600" i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609" name="Rectangle 23">
              <a:extLst>
                <a:ext uri="{FF2B5EF4-FFF2-40B4-BE49-F238E27FC236}">
                  <a16:creationId xmlns:a16="http://schemas.microsoft.com/office/drawing/2014/main" id="{903AB0D0-E2AA-103F-2978-3FEA359F4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" y="3211"/>
              <a:ext cx="1495" cy="420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b="1">
                  <a:solidFill>
                    <a:srgbClr val="000000"/>
                  </a:solidFill>
                  <a:latin typeface="Calibri" panose="020F0502020204030204" pitchFamily="34" charset="0"/>
                </a:rPr>
                <a:t>Catalogueurs des bibibliothèques Sudoc-PS</a:t>
              </a:r>
            </a:p>
          </p:txBody>
        </p:sp>
        <p:sp>
          <p:nvSpPr>
            <p:cNvPr id="67610" name="Rectangle 24">
              <a:extLst>
                <a:ext uri="{FF2B5EF4-FFF2-40B4-BE49-F238E27FC236}">
                  <a16:creationId xmlns:a16="http://schemas.microsoft.com/office/drawing/2014/main" id="{277A458A-F8F4-5D1F-E0BA-587D7E1E7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211"/>
              <a:ext cx="1177" cy="420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b="1">
                  <a:solidFill>
                    <a:srgbClr val="000000"/>
                  </a:solidFill>
                  <a:latin typeface="Calibri" panose="020F0502020204030204" pitchFamily="34" charset="0"/>
                </a:rPr>
                <a:t>exemplarisation</a:t>
              </a:r>
            </a:p>
          </p:txBody>
        </p:sp>
        <p:sp>
          <p:nvSpPr>
            <p:cNvPr id="67611" name="Rectangle 25">
              <a:extLst>
                <a:ext uri="{FF2B5EF4-FFF2-40B4-BE49-F238E27FC236}">
                  <a16:creationId xmlns:a16="http://schemas.microsoft.com/office/drawing/2014/main" id="{A27473C4-24C8-3B31-9747-423D0547C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3211"/>
              <a:ext cx="542" cy="420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b="1">
                  <a:solidFill>
                    <a:srgbClr val="000000"/>
                  </a:solidFill>
                  <a:latin typeface="Calibri" panose="020F0502020204030204" pitchFamily="34" charset="0"/>
                </a:rPr>
                <a:t>CC</a:t>
              </a:r>
            </a:p>
          </p:txBody>
        </p:sp>
        <p:sp>
          <p:nvSpPr>
            <p:cNvPr id="67612" name="Rectangle 26">
              <a:extLst>
                <a:ext uri="{FF2B5EF4-FFF2-40B4-BE49-F238E27FC236}">
                  <a16:creationId xmlns:a16="http://schemas.microsoft.com/office/drawing/2014/main" id="{149D314A-8D97-A4C7-CA8B-EC3B4A7D2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3211"/>
              <a:ext cx="1449" cy="420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i="1">
                  <a:solidFill>
                    <a:srgbClr val="000000"/>
                  </a:solidFill>
                  <a:latin typeface="Calibri" panose="020F0502020204030204" pitchFamily="34" charset="0"/>
                </a:rPr>
                <a:t>Colodus, Cidemis</a:t>
              </a:r>
            </a:p>
          </p:txBody>
        </p:sp>
        <p:sp>
          <p:nvSpPr>
            <p:cNvPr id="67613" name="Rectangle 27">
              <a:extLst>
                <a:ext uri="{FF2B5EF4-FFF2-40B4-BE49-F238E27FC236}">
                  <a16:creationId xmlns:a16="http://schemas.microsoft.com/office/drawing/2014/main" id="{ED375FFE-A4F1-9F99-65EC-122CFC577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3211"/>
              <a:ext cx="983" cy="420"/>
            </a:xfrm>
            <a:prstGeom prst="rect">
              <a:avLst/>
            </a:prstGeom>
            <a:solidFill>
              <a:srgbClr val="FDEF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fr-FR" altLang="fr-FR" sz="1600" b="1" i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créé par le CR</a:t>
              </a:r>
            </a:p>
          </p:txBody>
        </p:sp>
        <p:sp>
          <p:nvSpPr>
            <p:cNvPr id="67614" name="Line 28">
              <a:extLst>
                <a:ext uri="{FF2B5EF4-FFF2-40B4-BE49-F238E27FC236}">
                  <a16:creationId xmlns:a16="http://schemas.microsoft.com/office/drawing/2014/main" id="{3886B70A-00AA-86E5-670F-7FB475C50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15" name="Line 29">
              <a:extLst>
                <a:ext uri="{FF2B5EF4-FFF2-40B4-BE49-F238E27FC236}">
                  <a16:creationId xmlns:a16="http://schemas.microsoft.com/office/drawing/2014/main" id="{9CCF1AD9-A26D-E05A-FB22-3E1C2D6E4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3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16" name="Line 30">
              <a:extLst>
                <a:ext uri="{FF2B5EF4-FFF2-40B4-BE49-F238E27FC236}">
                  <a16:creationId xmlns:a16="http://schemas.microsoft.com/office/drawing/2014/main" id="{1565881A-581E-60AE-ED07-144868BE6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6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17" name="Line 31">
              <a:extLst>
                <a:ext uri="{FF2B5EF4-FFF2-40B4-BE49-F238E27FC236}">
                  <a16:creationId xmlns:a16="http://schemas.microsoft.com/office/drawing/2014/main" id="{378378DD-3632-C2DC-190E-1E35FF46FB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18" name="Line 32">
              <a:extLst>
                <a:ext uri="{FF2B5EF4-FFF2-40B4-BE49-F238E27FC236}">
                  <a16:creationId xmlns:a16="http://schemas.microsoft.com/office/drawing/2014/main" id="{6AB5FA76-E19E-DA46-A34A-0FEAA32D5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1849"/>
              <a:ext cx="5654" cy="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19" name="Line 33">
              <a:extLst>
                <a:ext uri="{FF2B5EF4-FFF2-40B4-BE49-F238E27FC236}">
                  <a16:creationId xmlns:a16="http://schemas.microsoft.com/office/drawing/2014/main" id="{DC570959-D9C5-1374-442D-3F4C4B10E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2520"/>
              <a:ext cx="5654" cy="0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0" name="Line 34">
              <a:extLst>
                <a:ext uri="{FF2B5EF4-FFF2-40B4-BE49-F238E27FC236}">
                  <a16:creationId xmlns:a16="http://schemas.microsoft.com/office/drawing/2014/main" id="{A724F232-C449-54C4-2619-67C795822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2769"/>
              <a:ext cx="5654" cy="0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1" name="Line 35">
              <a:extLst>
                <a:ext uri="{FF2B5EF4-FFF2-40B4-BE49-F238E27FC236}">
                  <a16:creationId xmlns:a16="http://schemas.microsoft.com/office/drawing/2014/main" id="{7540B50B-FEB0-91F0-3344-1B98E9BA5C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3211"/>
              <a:ext cx="5654" cy="0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2" name="Line 36">
              <a:extLst>
                <a:ext uri="{FF2B5EF4-FFF2-40B4-BE49-F238E27FC236}">
                  <a16:creationId xmlns:a16="http://schemas.microsoft.com/office/drawing/2014/main" id="{AA296DEA-2CBA-9553-D62E-66CF09FF9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3" name="Line 37">
              <a:extLst>
                <a:ext uri="{FF2B5EF4-FFF2-40B4-BE49-F238E27FC236}">
                  <a16:creationId xmlns:a16="http://schemas.microsoft.com/office/drawing/2014/main" id="{1CC452E9-0D3B-DE25-D5D9-0FA0893C5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3" y="1407"/>
              <a:ext cx="0" cy="2224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4" name="Line 38">
              <a:extLst>
                <a:ext uri="{FF2B5EF4-FFF2-40B4-BE49-F238E27FC236}">
                  <a16:creationId xmlns:a16="http://schemas.microsoft.com/office/drawing/2014/main" id="{A92FEA41-9A33-1773-34D0-3493111AD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1407"/>
              <a:ext cx="5654" cy="0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25" name="Line 39">
              <a:extLst>
                <a:ext uri="{FF2B5EF4-FFF2-40B4-BE49-F238E27FC236}">
                  <a16:creationId xmlns:a16="http://schemas.microsoft.com/office/drawing/2014/main" id="{4A43EE8C-CC49-3D8D-72C3-3DC12370D0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3633"/>
              <a:ext cx="5654" cy="0"/>
            </a:xfrm>
            <a:prstGeom prst="line">
              <a:avLst/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7588" name="Text Box 40">
            <a:extLst>
              <a:ext uri="{FF2B5EF4-FFF2-40B4-BE49-F238E27FC236}">
                <a16:creationId xmlns:a16="http://schemas.microsoft.com/office/drawing/2014/main" id="{96399092-A380-5447-0A6A-A1ADE9011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765175"/>
            <a:ext cx="8458200" cy="131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fr-FR" sz="2000" b="1">
                <a:solidFill>
                  <a:srgbClr val="000000"/>
                </a:solidFill>
              </a:rPr>
              <a:t>L’Abes crée </a:t>
            </a:r>
            <a:r>
              <a:rPr lang="fr-FR" altLang="fr-FR" sz="2000">
                <a:solidFill>
                  <a:srgbClr val="000000"/>
                </a:solidFill>
              </a:rPr>
              <a:t>les identifiants des correspondants</a:t>
            </a:r>
            <a:br>
              <a:rPr lang="fr-FR" altLang="fr-FR" sz="2000">
                <a:solidFill>
                  <a:srgbClr val="000000"/>
                </a:solidFill>
              </a:rPr>
            </a:br>
            <a:r>
              <a:rPr lang="fr-FR" altLang="fr-FR" sz="2000" b="1">
                <a:solidFill>
                  <a:srgbClr val="000000"/>
                </a:solidFill>
              </a:rPr>
              <a:t>Le responsable CR crée </a:t>
            </a:r>
            <a:r>
              <a:rPr lang="fr-FR" altLang="fr-FR" sz="2000">
                <a:solidFill>
                  <a:srgbClr val="000000"/>
                </a:solidFill>
              </a:rPr>
              <a:t>les identifiants des professionnels de son périmètre </a:t>
            </a:r>
          </a:p>
          <a:p>
            <a:pPr eaLnBrk="1" hangingPunct="1">
              <a:buClrTx/>
              <a:buFontTx/>
              <a:buNone/>
            </a:pPr>
            <a:endParaRPr lang="fr-FR" altLang="fr-FR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>
            <a:extLst>
              <a:ext uri="{FF2B5EF4-FFF2-40B4-BE49-F238E27FC236}">
                <a16:creationId xmlns:a16="http://schemas.microsoft.com/office/drawing/2014/main" id="{6BB8E27C-8B3B-023C-68F9-ED90C448A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0"/>
            <a:ext cx="823118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Logins CR et habilitations (1)</a:t>
            </a:r>
          </a:p>
        </p:txBody>
      </p:sp>
      <p:sp>
        <p:nvSpPr>
          <p:cNvPr id="69635" name="Text Box 2">
            <a:extLst>
              <a:ext uri="{FF2B5EF4-FFF2-40B4-BE49-F238E27FC236}">
                <a16:creationId xmlns:a16="http://schemas.microsoft.com/office/drawing/2014/main" id="{EDF1FD70-291B-C87A-6B7B-037A746B2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9975"/>
            <a:ext cx="8878887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Le login de responsable CR permet 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endParaRPr lang="fr-FR" altLang="fr-FR" sz="11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le </a:t>
            </a:r>
            <a:r>
              <a:rPr lang="fr-FR" altLang="fr-FR" sz="2400" b="1">
                <a:solidFill>
                  <a:srgbClr val="000000"/>
                </a:solidFill>
                <a:latin typeface="Verdana" panose="020B0604030504040204" pitchFamily="34" charset="0"/>
              </a:rPr>
              <a:t>catalogage de ressources continues </a:t>
            </a: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pour les bibliothèques de son périmètre </a:t>
            </a:r>
            <a:r>
              <a:rPr lang="fr-FR" altLang="fr-FR" sz="1800">
                <a:solidFill>
                  <a:srgbClr val="000000"/>
                </a:solidFill>
                <a:latin typeface="Verdana" panose="020B0604030504040204" pitchFamily="34" charset="0"/>
              </a:rPr>
              <a:t>(WinIBW, IdRef, Colodus)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fr-FR" altLang="fr-FR" sz="18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b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fr-FR" altLang="fr-FR" sz="1600">
                <a:solidFill>
                  <a:srgbClr val="FF3300"/>
                </a:solidFill>
                <a:latin typeface="Verdana" panose="020B0604030504040204" pitchFamily="34" charset="0"/>
              </a:rPr>
              <a:t>[WinIBW] </a:t>
            </a:r>
            <a:r>
              <a:rPr lang="fr-FR" altLang="fr-FR" sz="1600" b="1">
                <a:solidFill>
                  <a:srgbClr val="C0504D"/>
                </a:solidFill>
                <a:latin typeface="Verdana" panose="020B0604030504040204" pitchFamily="34" charset="0"/>
              </a:rPr>
              <a:t>A RETENIR </a:t>
            </a:r>
            <a:r>
              <a:rPr lang="fr-FR" altLang="fr-FR" sz="1600">
                <a:solidFill>
                  <a:srgbClr val="C0504D"/>
                </a:solidFill>
                <a:latin typeface="Verdana" panose="020B0604030504040204" pitchFamily="34" charset="0"/>
              </a:rPr>
              <a:t>: vous devez ajouter le n°RCR de la bibliothèque de localisation dans l’exemplaire (ex : C01 ##$</a:t>
            </a:r>
            <a:r>
              <a:rPr lang="fr-FR" altLang="fr-FR" sz="1600" i="1">
                <a:solidFill>
                  <a:srgbClr val="C0504D"/>
                </a:solidFill>
                <a:latin typeface="Verdana" panose="020B0604030504040204" pitchFamily="34" charset="0"/>
              </a:rPr>
              <a:t>bn° RCR de localisation)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endParaRPr lang="fr-FR" altLang="fr-FR" sz="1600" i="1">
              <a:solidFill>
                <a:srgbClr val="C0504D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endParaRPr lang="fr-FR" altLang="fr-FR" sz="1600" i="1">
              <a:solidFill>
                <a:srgbClr val="C0504D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le </a:t>
            </a:r>
            <a:r>
              <a:rPr lang="fr-FR" altLang="fr-FR" sz="2400" b="1">
                <a:solidFill>
                  <a:srgbClr val="000000"/>
                </a:solidFill>
                <a:latin typeface="Verdana" panose="020B0604030504040204" pitchFamily="34" charset="0"/>
              </a:rPr>
              <a:t>suivi des demandes ISSN dans CIDEMIS</a:t>
            </a: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 de son périmètre Sudoc </a:t>
            </a:r>
            <a:r>
              <a:rPr lang="fr-FR" altLang="fr-FR" sz="1600">
                <a:solidFill>
                  <a:srgbClr val="FF3300"/>
                </a:solidFill>
                <a:latin typeface="Verdana" panose="020B0604030504040204" pitchFamily="34" charset="0"/>
              </a:rPr>
              <a:t>[WinIBW] </a:t>
            </a:r>
            <a:r>
              <a:rPr lang="fr-FR" altLang="fr-FR" sz="1600">
                <a:solidFill>
                  <a:srgbClr val="C0504D"/>
                </a:solidFill>
                <a:latin typeface="Verdana" panose="020B0604030504040204" pitchFamily="34" charset="0"/>
              </a:rPr>
              <a:t>CHE REG n°CR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endParaRPr lang="fr-FR" altLang="fr-FR" sz="2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>
            <a:extLst>
              <a:ext uri="{FF2B5EF4-FFF2-40B4-BE49-F238E27FC236}">
                <a16:creationId xmlns:a16="http://schemas.microsoft.com/office/drawing/2014/main" id="{F8201016-14CE-22CF-1CAE-B889DF924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0"/>
            <a:ext cx="823118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Logins CR et habilitations (2)</a:t>
            </a:r>
          </a:p>
        </p:txBody>
      </p:sp>
      <p:sp>
        <p:nvSpPr>
          <p:cNvPr id="71683" name="Text Box 2">
            <a:extLst>
              <a:ext uri="{FF2B5EF4-FFF2-40B4-BE49-F238E27FC236}">
                <a16:creationId xmlns:a16="http://schemas.microsoft.com/office/drawing/2014/main" id="{AFE62D2E-1C4B-2AFB-EB84-E7C4677FA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9975"/>
            <a:ext cx="8878887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Le login de responsable CR permet :</a:t>
            </a:r>
          </a:p>
          <a:p>
            <a:pPr eaLnBrk="1" hangingPunct="1">
              <a:lnSpc>
                <a:spcPct val="90000"/>
              </a:lnSpc>
              <a:spcBef>
                <a:spcPts val="275"/>
              </a:spcBef>
              <a:buClrTx/>
              <a:buFontTx/>
              <a:buNone/>
            </a:pPr>
            <a:endParaRPr lang="fr-FR" altLang="fr-FR" sz="11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fr-FR" altLang="fr-FR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la création et la mise à jour de </a:t>
            </a:r>
            <a:r>
              <a:rPr lang="fr-FR" altLang="fr-FR" sz="2400" b="1">
                <a:solidFill>
                  <a:srgbClr val="000000"/>
                </a:solidFill>
                <a:latin typeface="Verdana" panose="020B0604030504040204" pitchFamily="34" charset="0"/>
              </a:rPr>
              <a:t>notices RCR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altLang="fr-FR" sz="24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la création et la mise à jour des </a:t>
            </a:r>
            <a:r>
              <a:rPr lang="fr-FR" altLang="fr-FR" sz="2400" b="1">
                <a:solidFill>
                  <a:srgbClr val="000000"/>
                </a:solidFill>
                <a:latin typeface="Verdana" panose="020B0604030504040204" pitchFamily="34" charset="0"/>
              </a:rPr>
              <a:t>logins professionnels </a:t>
            </a: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pour les bibliothèques de son périmètre (</a:t>
            </a:r>
            <a:r>
              <a:rPr lang="fr-FR" altLang="fr-FR" sz="2000" u="sng">
                <a:solidFill>
                  <a:srgbClr val="000000"/>
                </a:solidFill>
                <a:latin typeface="Verdana" panose="020B0604030504040204" pitchFamily="34" charset="0"/>
              </a:rPr>
              <a:t>base de production </a:t>
            </a:r>
            <a:r>
              <a:rPr lang="fr-FR" altLang="fr-FR" sz="2000" b="1" u="sng">
                <a:solidFill>
                  <a:srgbClr val="000000"/>
                </a:solidFill>
                <a:latin typeface="Verdana" panose="020B0604030504040204" pitchFamily="34" charset="0"/>
              </a:rPr>
              <a:t>et</a:t>
            </a:r>
            <a:r>
              <a:rPr lang="fr-FR" altLang="fr-FR" sz="2000" u="sng">
                <a:solidFill>
                  <a:srgbClr val="000000"/>
                </a:solidFill>
                <a:latin typeface="Verdana" panose="020B0604030504040204" pitchFamily="34" charset="0"/>
              </a:rPr>
              <a:t> base de test et d’exercice</a:t>
            </a: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fr-FR" altLang="fr-FR" sz="2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l’accès aux </a:t>
            </a:r>
            <a:r>
              <a:rPr lang="fr-FR" altLang="fr-FR" sz="2400" b="1">
                <a:solidFill>
                  <a:srgbClr val="000000"/>
                </a:solidFill>
                <a:latin typeface="Verdana" panose="020B0604030504040204" pitchFamily="34" charset="0"/>
              </a:rPr>
              <a:t>services autour du Sudoc </a:t>
            </a: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: statistiques (Webstats), exports de données (Selfsudoc et exports à la demande), contrôle données (Paprika)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>
            <a:extLst>
              <a:ext uri="{FF2B5EF4-FFF2-40B4-BE49-F238E27FC236}">
                <a16:creationId xmlns:a16="http://schemas.microsoft.com/office/drawing/2014/main" id="{6FB38DCB-0622-65BF-51F3-6C061E843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63563"/>
            <a:ext cx="8229600" cy="5792787"/>
          </a:xfrm>
          <a:prstGeom prst="rect">
            <a:avLst/>
          </a:prstGeom>
          <a:noFill/>
          <a:ln>
            <a:noFill/>
          </a:ln>
          <a:effectLst/>
        </p:spPr>
        <p:txBody>
          <a:bodyPr lIns="84960" tIns="42480" rIns="84960" bIns="42480"/>
          <a:lstStyle>
            <a:lvl1pPr marL="314325" indent="-314325"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4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1800" b="1">
                <a:latin typeface="Verdana" panose="020B0604030504040204" pitchFamily="34" charset="0"/>
                <a:ea typeface="+mn-ea"/>
              </a:rPr>
              <a:t>AFF USA </a:t>
            </a:r>
            <a:r>
              <a:rPr lang="fr-FR" altLang="fr-FR" sz="1800">
                <a:latin typeface="Verdana" panose="020B0604030504040204" pitchFamily="34" charset="0"/>
                <a:ea typeface="+mn-ea"/>
              </a:rPr>
              <a:t>pour afficher la fiche de son login (une fois connectée)</a:t>
            </a:r>
          </a:p>
          <a:p>
            <a:pPr>
              <a:spcBef>
                <a:spcPts val="4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1800" b="1">
                <a:latin typeface="Verdana" panose="020B0604030504040204" pitchFamily="34" charset="0"/>
                <a:ea typeface="+mn-ea"/>
              </a:rPr>
              <a:t>AFF USA [login]</a:t>
            </a:r>
            <a:r>
              <a:rPr lang="fr-FR" altLang="fr-FR" sz="1800">
                <a:latin typeface="Verdana" panose="020B0604030504040204" pitchFamily="34" charset="0"/>
                <a:ea typeface="+mn-ea"/>
              </a:rPr>
              <a:t> pour afficher la fiche du login indiqué</a:t>
            </a:r>
          </a:p>
          <a:p>
            <a:pPr marL="315913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>
              <a:spcBef>
                <a:spcPts val="4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1800" b="1">
                <a:latin typeface="Verdana" panose="020B0604030504040204" pitchFamily="34" charset="0"/>
                <a:ea typeface="+mn-ea"/>
              </a:rPr>
              <a:t>SEL USA</a:t>
            </a:r>
            <a:br>
              <a:rPr lang="fr-FR" altLang="fr-FR" sz="1800" b="1">
                <a:latin typeface="Verdana" panose="020B0604030504040204" pitchFamily="34" charset="0"/>
                <a:ea typeface="+mn-ea"/>
              </a:rPr>
            </a:br>
            <a:r>
              <a:rPr lang="fr-FR" altLang="fr-FR" sz="1800">
                <a:latin typeface="Verdana" panose="020B0604030504040204" pitchFamily="34" charset="0"/>
                <a:ea typeface="+mn-ea"/>
              </a:rPr>
              <a:t>recherche multicritères pouvant combiner groupe, RCR</a:t>
            </a:r>
          </a:p>
          <a:p>
            <a:pPr marL="315913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 marL="317500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 marL="317500">
              <a:spcBef>
                <a:spcPts val="600"/>
              </a:spcBef>
              <a:buSzPct val="100000"/>
              <a:defRPr/>
            </a:pPr>
            <a:endParaRPr lang="fr-FR" altLang="fr-FR" sz="2400">
              <a:latin typeface="Verdana" panose="020B0604030504040204" pitchFamily="34" charset="0"/>
              <a:ea typeface="+mn-ea"/>
            </a:endParaRPr>
          </a:p>
          <a:p>
            <a:pPr marL="315913">
              <a:spcBef>
                <a:spcPts val="600"/>
              </a:spcBef>
              <a:buSzPct val="100000"/>
              <a:defRPr/>
            </a:pPr>
            <a:endParaRPr lang="fr-FR" altLang="fr-FR" sz="2400">
              <a:latin typeface="Verdana" panose="020B0604030504040204" pitchFamily="34" charset="0"/>
              <a:ea typeface="+mn-ea"/>
            </a:endParaRPr>
          </a:p>
        </p:txBody>
      </p:sp>
      <p:sp>
        <p:nvSpPr>
          <p:cNvPr id="73731" name="Text Box 2">
            <a:extLst>
              <a:ext uri="{FF2B5EF4-FFF2-40B4-BE49-F238E27FC236}">
                <a16:creationId xmlns:a16="http://schemas.microsoft.com/office/drawing/2014/main" id="{82AC393F-D99D-4073-A02B-AA33DF87A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1750"/>
            <a:ext cx="85725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b" anchorCtr="1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Les logins de l’ILN (recherche)</a:t>
            </a:r>
          </a:p>
        </p:txBody>
      </p:sp>
      <p:graphicFrame>
        <p:nvGraphicFramePr>
          <p:cNvPr id="73732" name="Object 3">
            <a:extLst>
              <a:ext uri="{FF2B5EF4-FFF2-40B4-BE49-F238E27FC236}">
                <a16:creationId xmlns:a16="http://schemas.microsoft.com/office/drawing/2014/main" id="{A28DB041-C406-7B2D-525A-683056D6C1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4627563"/>
          <a:ext cx="5999163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250794" imgH="2019048" progId="">
                  <p:embed/>
                </p:oleObj>
              </mc:Choice>
              <mc:Fallback>
                <p:oleObj r:id="rId3" imgW="7250794" imgH="201904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627563"/>
                        <a:ext cx="5999163" cy="167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4">
            <a:extLst>
              <a:ext uri="{FF2B5EF4-FFF2-40B4-BE49-F238E27FC236}">
                <a16:creationId xmlns:a16="http://schemas.microsoft.com/office/drawing/2014/main" id="{E51745C6-8A88-7E88-B86C-D8EEC49558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1888" y="2352675"/>
          <a:ext cx="4146550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396825" imgH="2882540" progId="">
                  <p:embed/>
                </p:oleObj>
              </mc:Choice>
              <mc:Fallback>
                <p:oleObj r:id="rId5" imgW="5396825" imgH="288254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352675"/>
                        <a:ext cx="4146550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>
            <a:extLst>
              <a:ext uri="{FF2B5EF4-FFF2-40B4-BE49-F238E27FC236}">
                <a16:creationId xmlns:a16="http://schemas.microsoft.com/office/drawing/2014/main" id="{79492E82-6B36-E8D4-E245-93E90777B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75779" name="Text Box 2">
            <a:extLst>
              <a:ext uri="{FF2B5EF4-FFF2-40B4-BE49-F238E27FC236}">
                <a16:creationId xmlns:a16="http://schemas.microsoft.com/office/drawing/2014/main" id="{F82BD25A-087D-9267-47A8-AC4354C3A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F2F4058-AA02-4A3D-A37E-2DC768CA5508}" type="slidenum">
              <a:rPr lang="fr-FR" altLang="fr-FR" sz="1100">
                <a:solidFill>
                  <a:srgbClr val="898989"/>
                </a:solidFill>
                <a:latin typeface="Calibri" panose="020F0502020204030204" pitchFamily="34" charset="0"/>
              </a:rPr>
              <a:pPr algn="r" eaLnBrk="1" hangingPunct="1">
                <a:buClrTx/>
                <a:buFontTx/>
                <a:buNone/>
              </a:pPr>
              <a:t>7</a:t>
            </a:fld>
            <a:endParaRPr lang="fr-FR" altLang="fr-FR" sz="11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5780" name="Text Box 3">
            <a:extLst>
              <a:ext uri="{FF2B5EF4-FFF2-40B4-BE49-F238E27FC236}">
                <a16:creationId xmlns:a16="http://schemas.microsoft.com/office/drawing/2014/main" id="{5E45A0B1-3ABD-F0B8-B60E-BD04F71D1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785813"/>
            <a:ext cx="842645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</a:pPr>
            <a:r>
              <a:rPr lang="fr-FR" altLang="fr-FR" sz="2400">
                <a:solidFill>
                  <a:srgbClr val="000000"/>
                </a:solidFill>
                <a:latin typeface="Verdana" panose="020B0604030504040204" pitchFamily="34" charset="0"/>
              </a:rPr>
              <a:t>ILN2USR, un webservice de Self Sudoc</a:t>
            </a:r>
          </a:p>
          <a:p>
            <a:pPr algn="ctr">
              <a:spcBef>
                <a:spcPts val="200"/>
              </a:spcBef>
              <a:buClrTx/>
              <a:buFontTx/>
              <a:buNone/>
            </a:pPr>
            <a:endParaRPr lang="fr-FR" altLang="fr-FR" sz="8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>
              <a:spcBef>
                <a:spcPts val="450"/>
              </a:spcBef>
              <a:buClrTx/>
              <a:buFontTx/>
              <a:buNone/>
            </a:pPr>
            <a:r>
              <a:rPr lang="fr-FR" altLang="fr-FR" sz="18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fr-FR" altLang="fr-FR" sz="1800">
                <a:solidFill>
                  <a:srgbClr val="CCCCFF"/>
                </a:solidFill>
                <a:latin typeface="Verdana" panose="020B0604030504040204" pitchFamily="34" charset="0"/>
                <a:hlinkClick r:id="rId3"/>
              </a:rPr>
              <a:t>http://self.sudoc.fr/</a:t>
            </a:r>
            <a:r>
              <a:rPr lang="fr-FR" altLang="fr-FR" sz="18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  <a:p>
            <a:pPr algn="ctr">
              <a:spcBef>
                <a:spcPts val="450"/>
              </a:spcBef>
              <a:buClrTx/>
              <a:buFontTx/>
              <a:buNone/>
            </a:pPr>
            <a:r>
              <a:rPr lang="fr-FR" altLang="fr-FR" sz="1800">
                <a:solidFill>
                  <a:srgbClr val="000000"/>
                </a:solidFill>
                <a:latin typeface="Verdana" panose="020B0604030504040204" pitchFamily="34" charset="0"/>
              </a:rPr>
              <a:t>pour récupérer la liste de tous les logins rattachés à l’ILN du CR</a:t>
            </a:r>
          </a:p>
        </p:txBody>
      </p:sp>
      <p:sp>
        <p:nvSpPr>
          <p:cNvPr id="75781" name="Text Box 4">
            <a:extLst>
              <a:ext uri="{FF2B5EF4-FFF2-40B4-BE49-F238E27FC236}">
                <a16:creationId xmlns:a16="http://schemas.microsoft.com/office/drawing/2014/main" id="{FBF7AAD5-D12C-1F55-D5C0-071234166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9688"/>
            <a:ext cx="85725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b" anchorCtr="1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Les logins de l’ILN (liste)</a:t>
            </a:r>
          </a:p>
        </p:txBody>
      </p:sp>
      <p:grpSp>
        <p:nvGrpSpPr>
          <p:cNvPr id="75782" name="Group 5">
            <a:extLst>
              <a:ext uri="{FF2B5EF4-FFF2-40B4-BE49-F238E27FC236}">
                <a16:creationId xmlns:a16="http://schemas.microsoft.com/office/drawing/2014/main" id="{C8732737-A044-D294-C21A-80CAC93E211D}"/>
              </a:ext>
            </a:extLst>
          </p:cNvPr>
          <p:cNvGrpSpPr>
            <a:grpSpLocks/>
          </p:cNvGrpSpPr>
          <p:nvPr/>
        </p:nvGrpSpPr>
        <p:grpSpPr bwMode="auto">
          <a:xfrm>
            <a:off x="1846263" y="2301875"/>
            <a:ext cx="5767387" cy="2198688"/>
            <a:chOff x="1163" y="1450"/>
            <a:chExt cx="3633" cy="1385"/>
          </a:xfrm>
        </p:grpSpPr>
        <p:pic>
          <p:nvPicPr>
            <p:cNvPr id="75788" name="Picture 6">
              <a:extLst>
                <a:ext uri="{FF2B5EF4-FFF2-40B4-BE49-F238E27FC236}">
                  <a16:creationId xmlns:a16="http://schemas.microsoft.com/office/drawing/2014/main" id="{D48544BA-05F9-76FB-E595-21F6AB0E03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3" y="1450"/>
              <a:ext cx="3633" cy="1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5789" name="AutoShape 7">
              <a:extLst>
                <a:ext uri="{FF2B5EF4-FFF2-40B4-BE49-F238E27FC236}">
                  <a16:creationId xmlns:a16="http://schemas.microsoft.com/office/drawing/2014/main" id="{891770A2-9550-05C1-C881-56F5EAA68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" y="2582"/>
              <a:ext cx="497" cy="225"/>
            </a:xfrm>
            <a:prstGeom prst="rightArrow">
              <a:avLst>
                <a:gd name="adj1" fmla="val 50000"/>
                <a:gd name="adj2" fmla="val 50262"/>
              </a:avLst>
            </a:prstGeom>
            <a:solidFill>
              <a:srgbClr val="4F81BD"/>
            </a:solidFill>
            <a:ln w="25560" cap="sq">
              <a:solidFill>
                <a:srgbClr val="385D8A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r-FR" altLang="fr-FR"/>
            </a:p>
          </p:txBody>
        </p:sp>
      </p:grpSp>
      <p:grpSp>
        <p:nvGrpSpPr>
          <p:cNvPr id="75783" name="Group 8">
            <a:extLst>
              <a:ext uri="{FF2B5EF4-FFF2-40B4-BE49-F238E27FC236}">
                <a16:creationId xmlns:a16="http://schemas.microsoft.com/office/drawing/2014/main" id="{4B508606-4D2A-B8C0-FFDF-1DF68F535A48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675188"/>
            <a:ext cx="7092950" cy="1497012"/>
            <a:chOff x="192" y="2945"/>
            <a:chExt cx="4468" cy="943"/>
          </a:xfrm>
        </p:grpSpPr>
        <p:pic>
          <p:nvPicPr>
            <p:cNvPr id="75784" name="Picture 9">
              <a:extLst>
                <a:ext uri="{FF2B5EF4-FFF2-40B4-BE49-F238E27FC236}">
                  <a16:creationId xmlns:a16="http://schemas.microsoft.com/office/drawing/2014/main" id="{E6E83C89-52C0-1F7B-7259-27062166D0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" y="3158"/>
              <a:ext cx="3562" cy="7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grpSp>
          <p:nvGrpSpPr>
            <p:cNvPr id="75785" name="Group 10">
              <a:extLst>
                <a:ext uri="{FF2B5EF4-FFF2-40B4-BE49-F238E27FC236}">
                  <a16:creationId xmlns:a16="http://schemas.microsoft.com/office/drawing/2014/main" id="{CBC3D854-A867-03AD-A665-1B4EB529A3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945"/>
              <a:ext cx="881" cy="548"/>
              <a:chOff x="192" y="2945"/>
              <a:chExt cx="881" cy="548"/>
            </a:xfrm>
          </p:grpSpPr>
          <p:sp>
            <p:nvSpPr>
              <p:cNvPr id="75786" name="Text Box 11">
                <a:extLst>
                  <a:ext uri="{FF2B5EF4-FFF2-40B4-BE49-F238E27FC236}">
                    <a16:creationId xmlns:a16="http://schemas.microsoft.com/office/drawing/2014/main" id="{B6EF9645-B414-9F1B-5192-949D7AFF65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" y="2945"/>
                <a:ext cx="559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1700">
                    <a:solidFill>
                      <a:schemeClr val="bg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fr-FR" altLang="fr-FR">
                    <a:solidFill>
                      <a:srgbClr val="000000"/>
                    </a:solidFill>
                  </a:rPr>
                  <a:t>Fichier</a:t>
                </a:r>
              </a:p>
              <a:p>
                <a:pPr>
                  <a:buClrTx/>
                  <a:buFontTx/>
                  <a:buNone/>
                </a:pPr>
                <a:r>
                  <a:rPr lang="fr-FR" altLang="fr-FR">
                    <a:solidFill>
                      <a:srgbClr val="000000"/>
                    </a:solidFill>
                  </a:rPr>
                  <a:t>CSV</a:t>
                </a:r>
              </a:p>
              <a:p>
                <a:pPr>
                  <a:buClrTx/>
                  <a:buFontTx/>
                  <a:buNone/>
                </a:pPr>
                <a:r>
                  <a:rPr lang="fr-FR" altLang="fr-FR">
                    <a:solidFill>
                      <a:srgbClr val="000000"/>
                    </a:solidFill>
                  </a:rPr>
                  <a:t>résultat</a:t>
                </a:r>
              </a:p>
            </p:txBody>
          </p:sp>
          <p:sp>
            <p:nvSpPr>
              <p:cNvPr id="75787" name="AutoShape 12">
                <a:extLst>
                  <a:ext uri="{FF2B5EF4-FFF2-40B4-BE49-F238E27FC236}">
                    <a16:creationId xmlns:a16="http://schemas.microsoft.com/office/drawing/2014/main" id="{6CAA4B0F-024E-410B-319E-7EB28F5CAE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00000">
                <a:off x="703" y="3186"/>
                <a:ext cx="357" cy="179"/>
              </a:xfrm>
              <a:prstGeom prst="rightArrow">
                <a:avLst>
                  <a:gd name="adj1" fmla="val 50000"/>
                  <a:gd name="adj2" fmla="val 51005"/>
                </a:avLst>
              </a:prstGeom>
              <a:solidFill>
                <a:srgbClr val="4F81BD"/>
              </a:solidFill>
              <a:ln w="25560" cap="sq">
                <a:solidFill>
                  <a:srgbClr val="385D8A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r-FR" altLang="fr-FR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>
            <a:extLst>
              <a:ext uri="{FF2B5EF4-FFF2-40B4-BE49-F238E27FC236}">
                <a16:creationId xmlns:a16="http://schemas.microsoft.com/office/drawing/2014/main" id="{7EAF9CF8-F431-33FF-D4AB-9FCFB3760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5888"/>
            <a:ext cx="85725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b" anchorCtr="1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Créer un login professionnel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B67BFEC0-831F-27A6-891C-D543D4DED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5175"/>
            <a:ext cx="8712200" cy="5543550"/>
          </a:xfrm>
          <a:prstGeom prst="rect">
            <a:avLst/>
          </a:prstGeom>
          <a:noFill/>
          <a:ln>
            <a:noFill/>
          </a:ln>
          <a:effectLst/>
        </p:spPr>
        <p:txBody>
          <a:bodyPr lIns="84960" tIns="42480" rIns="84960" bIns="4248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193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60450" indent="-2079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0"/>
              </a:spcBef>
              <a:buSzPct val="100000"/>
              <a:defRPr/>
            </a:pPr>
            <a:r>
              <a:rPr lang="fr-FR" altLang="fr-FR" sz="2000">
                <a:latin typeface="Verdana" panose="020B0604030504040204" pitchFamily="34" charset="0"/>
                <a:ea typeface="+mn-ea"/>
              </a:rPr>
              <a:t>Avec le login XX, le responsable CR crée les logins professionnels pour travailler dans « COLODUS » et « CIDEMIS »</a:t>
            </a:r>
          </a:p>
          <a:p>
            <a:pPr lvl="1">
              <a:spcBef>
                <a:spcPts val="4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fr-FR" altLang="fr-FR" sz="1800">
                <a:latin typeface="Verdana" panose="020B0604030504040204" pitchFamily="34" charset="0"/>
                <a:ea typeface="+mn-ea"/>
              </a:rPr>
              <a:t>La commande est </a:t>
            </a:r>
            <a:r>
              <a:rPr lang="fr-FR" altLang="fr-FR" sz="1800" b="1">
                <a:latin typeface="Verdana" panose="020B0604030504040204" pitchFamily="34" charset="0"/>
                <a:ea typeface="+mn-ea"/>
              </a:rPr>
              <a:t>CRE USA </a:t>
            </a:r>
            <a:r>
              <a:rPr lang="fr-FR" altLang="fr-FR" sz="1600" b="1" i="1">
                <a:latin typeface="Verdana" panose="020B0604030504040204" pitchFamily="34" charset="0"/>
                <a:ea typeface="+mn-ea"/>
              </a:rPr>
              <a:t>ILN</a:t>
            </a:r>
            <a:r>
              <a:rPr lang="fr-FR" altLang="fr-FR" sz="1600" b="1" i="1">
                <a:solidFill>
                  <a:srgbClr val="C00000"/>
                </a:solidFill>
                <a:latin typeface="Verdana" panose="020B0604030504040204" pitchFamily="34" charset="0"/>
                <a:ea typeface="+mn-ea"/>
              </a:rPr>
              <a:t>CC</a:t>
            </a:r>
            <a:r>
              <a:rPr lang="fr-FR" altLang="fr-FR" sz="1600" b="1" i="1">
                <a:latin typeface="Verdana" panose="020B0604030504040204" pitchFamily="34" charset="0"/>
                <a:ea typeface="+mn-ea"/>
              </a:rPr>
              <a:t>00X</a:t>
            </a:r>
          </a:p>
          <a:p>
            <a:pPr lvl="1">
              <a:spcBef>
                <a:spcPts val="4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fr-FR" altLang="fr-FR" sz="1800">
                <a:latin typeface="Verdana" panose="020B0604030504040204" pitchFamily="34" charset="0"/>
                <a:ea typeface="+mn-ea"/>
              </a:rPr>
              <a:t>Le nom du groupe est «</a:t>
            </a:r>
            <a:r>
              <a:rPr lang="fr-FR" altLang="fr-FR" sz="1800" b="1">
                <a:latin typeface="Verdana" panose="020B0604030504040204" pitchFamily="34" charset="0"/>
                <a:ea typeface="+mn-ea"/>
              </a:rPr>
              <a:t>exemplarisation</a:t>
            </a:r>
            <a:r>
              <a:rPr lang="fr-FR" altLang="fr-FR" sz="1800">
                <a:latin typeface="Verdana" panose="020B0604030504040204" pitchFamily="34" charset="0"/>
                <a:ea typeface="+mn-ea"/>
              </a:rPr>
              <a:t>»</a:t>
            </a:r>
          </a:p>
          <a:p>
            <a:pPr lvl="1">
              <a:spcBef>
                <a:spcPts val="4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fr-FR" altLang="fr-FR" sz="1800">
                <a:latin typeface="Verdana" panose="020B0604030504040204" pitchFamily="34" charset="0"/>
                <a:ea typeface="+mn-ea"/>
              </a:rPr>
              <a:t>Il faut </a:t>
            </a:r>
            <a:r>
              <a:rPr lang="fr-FR" altLang="fr-FR" sz="1800" b="1">
                <a:solidFill>
                  <a:srgbClr val="C00000"/>
                </a:solidFill>
                <a:latin typeface="Verdana" panose="020B0604030504040204" pitchFamily="34" charset="0"/>
                <a:ea typeface="+mn-ea"/>
              </a:rPr>
              <a:t>remplacer le numéro RCR dans le champ bibliothèque </a:t>
            </a:r>
            <a:r>
              <a:rPr lang="fr-FR" altLang="fr-FR" sz="1800">
                <a:latin typeface="Verdana" panose="020B0604030504040204" pitchFamily="34" charset="0"/>
                <a:ea typeface="+mn-ea"/>
              </a:rPr>
              <a:t>par celui de la </a:t>
            </a:r>
            <a:r>
              <a:rPr lang="fr-FR" altLang="fr-FR" sz="1800" b="1">
                <a:latin typeface="Verdana" panose="020B0604030504040204" pitchFamily="34" charset="0"/>
                <a:ea typeface="+mn-ea"/>
              </a:rPr>
              <a:t>bibliothèque pour laquelle le login est créé</a:t>
            </a:r>
          </a:p>
          <a:p>
            <a:pPr lvl="2">
              <a:spcBef>
                <a:spcPts val="350"/>
              </a:spcBef>
              <a:buSzPct val="100000"/>
              <a:defRPr/>
            </a:pPr>
            <a:endParaRPr lang="fr-FR" altLang="fr-FR" sz="1400">
              <a:latin typeface="Verdana" panose="020B0604030504040204" pitchFamily="34" charset="0"/>
              <a:ea typeface="+mn-ea"/>
            </a:endParaRPr>
          </a:p>
          <a:p>
            <a:pPr lvl="2">
              <a:spcBef>
                <a:spcPts val="350"/>
              </a:spcBef>
              <a:buSzPct val="100000"/>
              <a:defRPr/>
            </a:pPr>
            <a:endParaRPr lang="fr-FR" altLang="fr-FR" sz="1400">
              <a:latin typeface="Verdana" panose="020B0604030504040204" pitchFamily="34" charset="0"/>
              <a:ea typeface="+mn-ea"/>
            </a:endParaRPr>
          </a:p>
          <a:p>
            <a:pPr lvl="2">
              <a:spcBef>
                <a:spcPts val="350"/>
              </a:spcBef>
              <a:buSzPct val="100000"/>
              <a:defRPr/>
            </a:pPr>
            <a:endParaRPr lang="fr-FR" altLang="fr-FR" sz="1400">
              <a:latin typeface="Verdana" panose="020B0604030504040204" pitchFamily="34" charset="0"/>
              <a:ea typeface="+mn-ea"/>
            </a:endParaRPr>
          </a:p>
          <a:p>
            <a:pPr marL="1058863" lvl="2">
              <a:spcBef>
                <a:spcPts val="350"/>
              </a:spcBef>
              <a:buSzPct val="100000"/>
              <a:defRPr/>
            </a:pPr>
            <a:endParaRPr lang="fr-FR" altLang="fr-FR" sz="1400">
              <a:latin typeface="Verdana" panose="020B0604030504040204" pitchFamily="34" charset="0"/>
              <a:ea typeface="+mn-ea"/>
            </a:endParaRPr>
          </a:p>
          <a:p>
            <a:pPr marL="1058863" lvl="2">
              <a:spcBef>
                <a:spcPts val="300"/>
              </a:spcBef>
              <a:buSzPct val="100000"/>
              <a:defRPr/>
            </a:pPr>
            <a:endParaRPr lang="fr-FR" altLang="fr-FR" sz="1200">
              <a:solidFill>
                <a:srgbClr val="FF0000"/>
              </a:solidFill>
              <a:latin typeface="Verdana" panose="020B0604030504040204" pitchFamily="34" charset="0"/>
              <a:ea typeface="+mn-ea"/>
            </a:endParaRPr>
          </a:p>
          <a:p>
            <a:pPr marL="1058863" lvl="2">
              <a:spcBef>
                <a:spcPts val="300"/>
              </a:spcBef>
              <a:buSzPct val="100000"/>
              <a:defRPr/>
            </a:pPr>
            <a:endParaRPr lang="fr-FR" altLang="fr-FR" sz="1200">
              <a:solidFill>
                <a:srgbClr val="FF0000"/>
              </a:solidFill>
              <a:latin typeface="Verdana" panose="020B0604030504040204" pitchFamily="34" charset="0"/>
              <a:ea typeface="+mn-ea"/>
            </a:endParaRPr>
          </a:p>
          <a:p>
            <a:pPr marL="1058863" lvl="2">
              <a:spcBef>
                <a:spcPts val="300"/>
              </a:spcBef>
              <a:buSzPct val="100000"/>
              <a:defRPr/>
            </a:pPr>
            <a:endParaRPr lang="fr-FR" altLang="fr-FR" sz="1200">
              <a:solidFill>
                <a:srgbClr val="FF0000"/>
              </a:solidFill>
              <a:latin typeface="Verdana" panose="020B0604030504040204" pitchFamily="34" charset="0"/>
              <a:ea typeface="+mn-ea"/>
            </a:endParaRPr>
          </a:p>
          <a:p>
            <a:pPr>
              <a:spcBef>
                <a:spcPts val="500"/>
              </a:spcBef>
              <a:buSzPct val="100000"/>
              <a:defRPr/>
            </a:pPr>
            <a:endParaRPr lang="fr-FR" altLang="fr-FR" sz="2000">
              <a:solidFill>
                <a:srgbClr val="FF0000"/>
              </a:solidFill>
              <a:latin typeface="Verdana" panose="020B0604030504040204" pitchFamily="34" charset="0"/>
              <a:ea typeface="+mn-ea"/>
            </a:endParaRPr>
          </a:p>
          <a:p>
            <a:pPr marL="688975" lvl="1" eaLnBrk="1" hangingPunct="1"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  <a:p>
            <a:pPr>
              <a:spcBef>
                <a:spcPts val="450"/>
              </a:spcBef>
              <a:buSzPct val="100000"/>
              <a:defRPr/>
            </a:pPr>
            <a:endParaRPr lang="fr-FR" altLang="fr-FR" sz="1800">
              <a:latin typeface="Verdana" panose="020B0604030504040204" pitchFamily="34" charset="0"/>
              <a:ea typeface="+mn-ea"/>
            </a:endParaRPr>
          </a:p>
        </p:txBody>
      </p:sp>
      <p:grpSp>
        <p:nvGrpSpPr>
          <p:cNvPr id="77828" name="Group 3">
            <a:extLst>
              <a:ext uri="{FF2B5EF4-FFF2-40B4-BE49-F238E27FC236}">
                <a16:creationId xmlns:a16="http://schemas.microsoft.com/office/drawing/2014/main" id="{087061E3-B6B3-0DF4-B4B4-AEBD99A216F1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2852738"/>
            <a:ext cx="7315200" cy="3319462"/>
            <a:chOff x="703" y="1797"/>
            <a:chExt cx="4608" cy="2091"/>
          </a:xfrm>
        </p:grpSpPr>
        <p:graphicFrame>
          <p:nvGraphicFramePr>
            <p:cNvPr id="77830" name="Object 4">
              <a:extLst>
                <a:ext uri="{FF2B5EF4-FFF2-40B4-BE49-F238E27FC236}">
                  <a16:creationId xmlns:a16="http://schemas.microsoft.com/office/drawing/2014/main" id="{2E1F7659-D190-1ACF-400F-1860905EA1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03" y="1798"/>
            <a:ext cx="2627" cy="20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9015873" imgH="7174603" progId="">
                    <p:embed/>
                  </p:oleObj>
                </mc:Choice>
                <mc:Fallback>
                  <p:oleObj r:id="rId3" imgW="9015873" imgH="7174603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3" y="1798"/>
                          <a:ext cx="2627" cy="20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7831" name="Text Box 5">
              <a:extLst>
                <a:ext uri="{FF2B5EF4-FFF2-40B4-BE49-F238E27FC236}">
                  <a16:creationId xmlns:a16="http://schemas.microsoft.com/office/drawing/2014/main" id="{C263625B-FB54-3E7E-24A7-ECEA7A1BFF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" y="1797"/>
              <a:ext cx="1681" cy="461"/>
            </a:xfrm>
            <a:prstGeom prst="rect">
              <a:avLst/>
            </a:prstGeom>
            <a:noFill/>
            <a:ln w="9360" cap="sq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1700">
                  <a:solidFill>
                    <a:schemeClr val="bg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fr-FR" altLang="fr-FR" sz="1400">
                  <a:solidFill>
                    <a:srgbClr val="000000"/>
                  </a:solidFill>
                </a:rPr>
                <a:t>Exemple de création d’un login </a:t>
              </a:r>
            </a:p>
            <a:p>
              <a:pPr algn="ctr">
                <a:buClrTx/>
                <a:buFontTx/>
                <a:buNone/>
              </a:pPr>
              <a:r>
                <a:rPr lang="fr-FR" altLang="fr-FR" sz="1400">
                  <a:solidFill>
                    <a:srgbClr val="000000"/>
                  </a:solidFill>
                </a:rPr>
                <a:t>exemplarisation</a:t>
              </a:r>
            </a:p>
            <a:p>
              <a:pPr algn="ctr">
                <a:buClrTx/>
                <a:buFontTx/>
                <a:buNone/>
              </a:pPr>
              <a:r>
                <a:rPr lang="fr-FR" altLang="fr-FR" sz="1400">
                  <a:solidFill>
                    <a:srgbClr val="000000"/>
                  </a:solidFill>
                </a:rPr>
                <a:t> </a:t>
              </a:r>
              <a:r>
                <a:rPr lang="fr-FR" altLang="fr-FR" sz="1400">
                  <a:solidFill>
                    <a:srgbClr val="C00000"/>
                  </a:solidFill>
                </a:rPr>
                <a:t>299CC005</a:t>
              </a:r>
            </a:p>
          </p:txBody>
        </p:sp>
      </p:grpSp>
      <p:sp>
        <p:nvSpPr>
          <p:cNvPr id="77829" name="AutoShape 6">
            <a:extLst>
              <a:ext uri="{FF2B5EF4-FFF2-40B4-BE49-F238E27FC236}">
                <a16:creationId xmlns:a16="http://schemas.microsoft.com/office/drawing/2014/main" id="{36D90862-39E5-3294-C26C-F30109A06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4203700"/>
            <a:ext cx="2916237" cy="1954213"/>
          </a:xfrm>
          <a:prstGeom prst="wedgeRoundRectCallout">
            <a:avLst>
              <a:gd name="adj1" fmla="val -17597"/>
              <a:gd name="adj2" fmla="val -73120"/>
              <a:gd name="adj3" fmla="val 16667"/>
            </a:avLst>
          </a:prstGeom>
          <a:noFill/>
          <a:ln w="41400" cap="sq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29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71475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71475" algn="l"/>
                <a:tab pos="819150" algn="l"/>
                <a:tab pos="1268413" algn="l"/>
                <a:tab pos="1717675" algn="l"/>
                <a:tab pos="2166938" algn="l"/>
                <a:tab pos="2616200" algn="l"/>
                <a:tab pos="3065463" algn="l"/>
                <a:tab pos="3514725" algn="l"/>
                <a:tab pos="3963988" algn="l"/>
                <a:tab pos="4413250" algn="l"/>
                <a:tab pos="4862513" algn="l"/>
                <a:tab pos="5311775" algn="l"/>
                <a:tab pos="5761038" algn="l"/>
                <a:tab pos="6210300" algn="l"/>
                <a:tab pos="6659563" algn="l"/>
                <a:tab pos="7108825" algn="l"/>
                <a:tab pos="7558088" algn="l"/>
                <a:tab pos="8007350" algn="l"/>
                <a:tab pos="8456613" algn="l"/>
                <a:tab pos="8905875" algn="l"/>
                <a:tab pos="9355138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lvl="1" indent="0" eaLnBrk="1" hangingPunct="1">
              <a:lnSpc>
                <a:spcPct val="90000"/>
              </a:lnSpc>
              <a:buClrTx/>
              <a:buFontTx/>
              <a:buNone/>
            </a:pPr>
            <a:r>
              <a:rPr lang="fr-FR" altLang="fr-FR" sz="1800">
                <a:solidFill>
                  <a:srgbClr val="C00000"/>
                </a:solidFill>
                <a:latin typeface="Calibri" panose="020F0502020204030204" pitchFamily="34" charset="0"/>
              </a:rPr>
              <a:t>La nomenclature des login est précise : 3 caractères pour l’ILN, 2 pour le code du groupe, 3 pour le numéro d’ordre : </a:t>
            </a:r>
            <a:r>
              <a:rPr lang="fr-FR" altLang="fr-FR" sz="1800" b="1">
                <a:solidFill>
                  <a:srgbClr val="C00000"/>
                </a:solidFill>
                <a:latin typeface="Calibri" panose="020F0502020204030204" pitchFamily="34" charset="0"/>
              </a:rPr>
              <a:t>[ILN]CC[nnn]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>
            <a:extLst>
              <a:ext uri="{FF2B5EF4-FFF2-40B4-BE49-F238E27FC236}">
                <a16:creationId xmlns:a16="http://schemas.microsoft.com/office/drawing/2014/main" id="{24E17D78-F9AE-F53F-D227-877263313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981075"/>
            <a:ext cx="8712200" cy="5256213"/>
          </a:xfrm>
          <a:prstGeom prst="rect">
            <a:avLst/>
          </a:prstGeom>
          <a:noFill/>
          <a:ln>
            <a:noFill/>
          </a:ln>
          <a:effectLst/>
        </p:spPr>
        <p:txBody>
          <a:bodyPr lIns="84960" tIns="42480" rIns="84960" bIns="42480"/>
          <a:lstStyle>
            <a:lvl1pPr marL="314325" indent="-314325"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1475"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4325" algn="l"/>
                <a:tab pos="762000" algn="l"/>
                <a:tab pos="1211263" algn="l"/>
                <a:tab pos="1660525" algn="l"/>
                <a:tab pos="2109788" algn="l"/>
                <a:tab pos="2559050" algn="l"/>
                <a:tab pos="3008313" algn="l"/>
                <a:tab pos="3457575" algn="l"/>
                <a:tab pos="3906838" algn="l"/>
                <a:tab pos="4356100" algn="l"/>
                <a:tab pos="4805363" algn="l"/>
                <a:tab pos="5254625" algn="l"/>
                <a:tab pos="5703888" algn="l"/>
                <a:tab pos="6153150" algn="l"/>
                <a:tab pos="6602413" algn="l"/>
                <a:tab pos="7051675" algn="l"/>
                <a:tab pos="7500938" algn="l"/>
                <a:tab pos="7950200" algn="l"/>
                <a:tab pos="8399463" algn="l"/>
                <a:tab pos="8848725" algn="l"/>
                <a:tab pos="9297988" algn="l"/>
              </a:tabLst>
              <a:defRPr sz="17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2400" b="1">
                <a:latin typeface="Verdana" panose="020B0604030504040204" pitchFamily="34" charset="0"/>
                <a:ea typeface="+mn-ea"/>
              </a:rPr>
              <a:t>Désactiver un login</a:t>
            </a:r>
          </a:p>
          <a:p>
            <a:pPr lvl="1" indent="0">
              <a:spcBef>
                <a:spcPts val="500"/>
              </a:spcBef>
              <a:buSzPct val="100000"/>
              <a:defRPr/>
            </a:pPr>
            <a:r>
              <a:rPr lang="fr-FR" altLang="fr-FR" sz="2000">
                <a:latin typeface="Verdana" panose="020B0604030504040204" pitchFamily="34" charset="0"/>
                <a:ea typeface="+mn-ea"/>
              </a:rPr>
              <a:t>- MOD USA [LOGIN], Identifiant autorisé = « Non »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2400" b="1">
                <a:latin typeface="Verdana" panose="020B0604030504040204" pitchFamily="34" charset="0"/>
                <a:ea typeface="+mn-ea"/>
              </a:rPr>
              <a:t>Réattribuer un login</a:t>
            </a:r>
          </a:p>
          <a:p>
            <a:pPr marL="317500">
              <a:spcBef>
                <a:spcPts val="450"/>
              </a:spcBef>
              <a:buSzPct val="100000"/>
              <a:defRPr/>
            </a:pPr>
            <a:r>
              <a:rPr lang="fr-FR" altLang="fr-FR" sz="2000">
                <a:latin typeface="Verdana" panose="020B0604030504040204" pitchFamily="34" charset="0"/>
                <a:ea typeface="+mn-ea"/>
              </a:rPr>
              <a:t>	</a:t>
            </a:r>
            <a:r>
              <a:rPr lang="fr-FR" altLang="fr-FR" sz="1800" i="1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Pour CIDEMIS et le suivi des demandes ISSN :</a:t>
            </a:r>
          </a:p>
          <a:p>
            <a:pPr marL="368300" lvl="1" indent="0">
              <a:spcBef>
                <a:spcPts val="450"/>
              </a:spcBef>
              <a:buClr>
                <a:srgbClr val="4F81BD"/>
              </a:buClr>
              <a:buSzPct val="100000"/>
              <a:buFont typeface="Wingdings" panose="05000000000000000000" pitchFamily="2" charset="2"/>
              <a:buChar char=""/>
              <a:defRPr/>
            </a:pPr>
            <a:r>
              <a:rPr lang="fr-FR" altLang="fr-FR" sz="1800" i="1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soit ré-attribution d’un login (avec mise à jour du mot de passe)</a:t>
            </a:r>
          </a:p>
          <a:p>
            <a:pPr marL="368300" lvl="1" indent="0">
              <a:spcBef>
                <a:spcPts val="450"/>
              </a:spcBef>
              <a:buClr>
                <a:srgbClr val="4F81BD"/>
              </a:buClr>
              <a:buSzPct val="100000"/>
              <a:buFont typeface="Wingdings" panose="05000000000000000000" pitchFamily="2" charset="2"/>
              <a:buChar char=""/>
              <a:defRPr/>
            </a:pPr>
            <a:r>
              <a:rPr lang="fr-FR" altLang="fr-FR" sz="1800" i="1">
                <a:solidFill>
                  <a:srgbClr val="4F81BD"/>
                </a:solidFill>
                <a:latin typeface="Verdana" panose="020B0604030504040204" pitchFamily="34" charset="0"/>
                <a:ea typeface="+mn-ea"/>
              </a:rPr>
              <a:t>soit ré-attribution des demandes ISSN effectuées par l’ancien login vers le nouveau login (guichet ABESstp &gt; rubrique CIDEMIS)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2400" b="1">
                <a:latin typeface="Verdana" panose="020B0604030504040204" pitchFamily="34" charset="0"/>
                <a:ea typeface="+mn-ea"/>
              </a:rPr>
              <a:t>Mettre à jour le mot de passe</a:t>
            </a:r>
          </a:p>
          <a:p>
            <a:pPr marL="368300" lvl="1" indent="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fr-FR" altLang="fr-FR" sz="2000">
                <a:latin typeface="Verdana" panose="020B0604030504040204" pitchFamily="34" charset="0"/>
                <a:ea typeface="+mn-ea"/>
              </a:rPr>
              <a:t>MOD MOT : </a:t>
            </a:r>
            <a:r>
              <a:rPr lang="fr-FR" altLang="fr-FR" sz="2000" i="1">
                <a:latin typeface="Verdana" panose="020B0604030504040204" pitchFamily="34" charset="0"/>
                <a:ea typeface="+mn-ea"/>
              </a:rPr>
              <a:t>mettre votre mot de passe CR dans « ancien login »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altLang="fr-FR" sz="2400" b="1">
                <a:latin typeface="Verdana" panose="020B0604030504040204" pitchFamily="34" charset="0"/>
                <a:ea typeface="+mn-ea"/>
              </a:rPr>
              <a:t>Données personnelles </a:t>
            </a:r>
          </a:p>
          <a:p>
            <a:pPr marL="368300" lvl="1" indent="0">
              <a:spcBef>
                <a:spcPts val="4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/>
            </a:pPr>
            <a:r>
              <a:rPr lang="fr-FR" altLang="fr-FR" sz="2000">
                <a:latin typeface="Verdana" panose="020B0604030504040204" pitchFamily="34" charset="0"/>
                <a:ea typeface="+mn-ea"/>
              </a:rPr>
              <a:t>Si la fiche utilisateur contient des données personnelles, le responsable CR doit communiquer les informations règlementaires à l’utilisateur </a:t>
            </a:r>
            <a:r>
              <a:rPr lang="fr-FR" altLang="fr-FR" sz="1600" i="1">
                <a:latin typeface="Verdana" panose="020B0604030504040204" pitchFamily="34" charset="0"/>
                <a:ea typeface="+mn-ea"/>
              </a:rPr>
              <a:t>(voir le modèle dans le manuel « gestion des utilisateurs)</a:t>
            </a:r>
          </a:p>
          <a:p>
            <a:pPr marL="317500">
              <a:spcBef>
                <a:spcPts val="400"/>
              </a:spcBef>
              <a:buSzPct val="100000"/>
              <a:defRPr/>
            </a:pPr>
            <a:endParaRPr lang="fr-FR" altLang="fr-FR" sz="1600" i="1">
              <a:latin typeface="Verdana" panose="020B0604030504040204" pitchFamily="34" charset="0"/>
              <a:ea typeface="+mn-ea"/>
            </a:endParaRPr>
          </a:p>
        </p:txBody>
      </p:sp>
      <p:sp>
        <p:nvSpPr>
          <p:cNvPr id="79875" name="Text Box 2">
            <a:extLst>
              <a:ext uri="{FF2B5EF4-FFF2-40B4-BE49-F238E27FC236}">
                <a16:creationId xmlns:a16="http://schemas.microsoft.com/office/drawing/2014/main" id="{76790E7F-4E70-F8E6-C76C-568E2C79D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5888"/>
            <a:ext cx="85725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960" tIns="42480" rIns="84960" bIns="42480" anchor="b" anchorCtr="1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fr-FR" sz="2800">
                <a:solidFill>
                  <a:srgbClr val="000000"/>
                </a:solidFill>
                <a:latin typeface="Verdana" panose="020B0604030504040204" pitchFamily="34" charset="0"/>
              </a:rPr>
              <a:t>Gestion des logins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Verdana"/>
        <a:ea typeface="Verdana"/>
        <a:cs typeface="Verdana"/>
      </a:majorFont>
      <a:minorFont>
        <a:latin typeface="Verdana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Created xmlns="http://schemas.microsoft.com/sharepoint/v3/fields">2023-11-09T23:00:00+00:00</_DCDateCreated>
    <Lieu_x0020_de_x0020_la_x0020_formation xmlns="9daed285-81c3-49ff-b705-bbc26c42e2d0">Montpellier</Lieu_x0020_de_x0020_la_x0020_formation>
    <Exaged_DocName xmlns="9daed285-81c3-49ff-b705-bbc26c42e2d0" xsi:nil="true"/>
    <Etat_x0020_du_x0020_document xmlns="9daed285-81c3-49ff-b705-bbc26c42e2d0">Validé</Etat_x0020_du_x0020_document>
    <Nom_x0020_de_x0020_la_x0020_formation xmlns="9daed285-81c3-49ff-b705-bbc26c42e2d0">RespCR</Nom_x0020_de_x0020_la_x0020_formation>
    <TRI xmlns="9daed285-81c3-49ff-b705-bbc26c42e2d0">MPR</TRI>
    <Tags xmlns="9daed285-81c3-49ff-b705-bbc26c42e2d0" xsi:nil="true"/>
    <Structure xmlns="9daed285-81c3-49ff-b705-bbc26c42e2d0">DSR - PFD</Structure>
    <Type_x0020_de_x0020_document_x0020_standard xmlns="9daed285-81c3-49ff-b705-bbc26c42e2d0">Diaporama Formation</Type_x0020_de_x0020_document_x0020_standard>
    <N_x00b0__x0020_session xmlns="9daed285-81c3-49ff-b705-bbc26c42e2d0" xsi:nil="true"/>
    <Nom_x0020_du_x0020_marché xmlns="75f3bf87-bc9b-423f-98a5-e304451f6252" xsi:nil="true"/>
    <Type_x0020_spec xmlns="9daed285-81c3-49ff-b705-bbc26c42e2d0">
      <Value>A renseigner</Value>
    </Type_x0020_spec>
    <Type_x0020_de_x0020_document_x0020_technique xmlns="9daed285-81c3-49ff-b705-bbc26c42e2d0" xsi:nil="true"/>
    <Liste_x0020_machines-serveurs xmlns="75f3bf87-bc9b-423f-98a5-e304451f6252" xsi:nil="true"/>
    <Sujet_x0020_convention xmlns="9daed285-81c3-49ff-b705-bbc26c42e2d0" xsi:nil="true"/>
    <Liste_x0020_des_x0020_applications xmlns="9daed285-81c3-49ff-b705-bbc26c42e2d0" xsi:nil="true"/>
    <Année xmlns="75f3bf87-bc9b-423f-98a5-e304451f6252">2023</Anné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6CB4AB078024F24B9AD5E0923C09BE39010407020200088AEC4F79217D4EA1F7B9D01DFD78F3" ma:contentTypeVersion="18" ma:contentTypeDescription="" ma:contentTypeScope="" ma:versionID="549e32bc939db7be28ade57397e097a4">
  <xsd:schema xmlns:xsd="http://www.w3.org/2001/XMLSchema" xmlns:xs="http://www.w3.org/2001/XMLSchema" xmlns:p="http://schemas.microsoft.com/office/2006/metadata/properties" xmlns:ns2="9daed285-81c3-49ff-b705-bbc26c42e2d0" xmlns:ns3="75f3bf87-bc9b-423f-98a5-e304451f6252" xmlns:ns4="http://schemas.microsoft.com/sharepoint/v3/fields" targetNamespace="http://schemas.microsoft.com/office/2006/metadata/properties" ma:root="true" ma:fieldsID="977375c649443f6d1b5df469e5a34484" ns2:_="" ns3:_="" ns4:_="">
    <xsd:import namespace="9daed285-81c3-49ff-b705-bbc26c42e2d0"/>
    <xsd:import namespace="75f3bf87-bc9b-423f-98a5-e304451f6252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3:Année" minOccurs="0"/>
                <xsd:element ref="ns4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2:Exaged_DocName" minOccurs="0"/>
                <xsd:element ref="ns2:Nom_x0020_de_x0020_la_x0020_formation" minOccurs="0"/>
                <xsd:element ref="ns2:Type_x0020_spec" minOccurs="0"/>
                <xsd:element ref="ns2:Sujet_x0020_convention" minOccurs="0"/>
                <xsd:element ref="ns2:Type_x0020_de_x0020_document_x0020_technique" minOccurs="0"/>
                <xsd:element ref="ns3:Nom_x0020_du_x0020_marché" minOccurs="0"/>
                <xsd:element ref="ns3:Liste_x0020_machines-serveurs" minOccurs="0"/>
                <xsd:element ref="ns2:Liste_x0020_des_x0020_applications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ed285-81c3-49ff-b705-bbc26c42e2d0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 ma:readOnly="fals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 ma:readOnly="false">
      <xsd:simpleType>
        <xsd:restriction base="dms:Choice">
          <xsd:enumeration value="A renseigner"/>
          <xsd:enumeration value="ACT"/>
          <xsd:enumeration value="AFE"/>
          <xsd:enumeration value="AFY"/>
          <xsd:enumeration value="AG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E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A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NMN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 ma:readOnly="false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éclaration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'analyse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 ma:readOnly="false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Tags" ma:index="10" nillable="true" ma:displayName="Tags" ma:internalName="Tags" ma:readOnly="false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 ma:readOnly="false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Exaged_DocName" ma:index="14" nillable="true" ma:displayName="Nom du document" ma:hidden="true" ma:internalName="Exaged_DocName" ma:readOnly="false">
      <xsd:simpleType>
        <xsd:restriction base="dms:Text"/>
      </xsd:simpleType>
    </xsd:element>
    <xsd:element name="Nom_x0020_de_x0020_la_x0020_formation" ma:index="20" nillable="true" ma:displayName="Liste des formations" ma:default="A renseigner" ma:format="Dropdown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Type_x0020_spec" ma:index="21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Sujet_x0020_convention" ma:index="22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e_x0020_document_x0020_technique" ma:index="23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Liste_x0020_des_x0020_applications" ma:index="26" nillable="true" ma:displayName="Liste des applications" ma:default="Autre" ma:format="Dropdown" ma:internalName="Liste_x0020_des_x0020_applications" ma:readOnly="false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3bf87-bc9b-423f-98a5-e304451f6252" elementFormDefault="qualified">
    <xsd:import namespace="http://schemas.microsoft.com/office/2006/documentManagement/types"/>
    <xsd:import namespace="http://schemas.microsoft.com/office/infopath/2007/PartnerControls"/>
    <xsd:element name="Année" ma:index="6" nillable="true" ma:displayName="Année" ma:default="A renseigner" ma:format="Dropdown" ma:internalName="Ann_x00e9_e" ma:readOnly="false">
      <xsd:simpleType>
        <xsd:restriction base="dms:Choice">
          <xsd:enumeration value="A renseigner"/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Nom_x0020_du_x0020_marché" ma:index="24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  <xsd:element name="Liste_x0020_machines-serveurs" ma:index="25" nillable="true" ma:displayName="Liste des machines-serveurs" ma:default="à renseigner" ma:format="Dropdown" ma:internalName="Liste_x0020_machines_x002d_serveurs" ma:readOnly="false">
      <xsd:simpleType>
        <xsd:restriction base="dms:Choice">
          <xsd:enumeration value="à renseigner"/>
          <xsd:enumeration value="actif réseau"/>
          <xsd:enumeration value="antivirus"/>
          <xsd:enumeration value="baie de stockage"/>
          <xsd:enumeration value="imprimantes"/>
          <xsd:enumeration value="messagerie"/>
          <xsd:enumeration value="visioconférence"/>
          <xsd:enumeration value="sauvegarde"/>
          <xsd:enumeration value="téléphone"/>
          <xsd:enumeration value="se linux unix"/>
          <xsd:enumeration value="se linux"/>
          <xsd:enumeration value="se unix"/>
          <xsd:enumeration value="se windows"/>
          <xsd:enumeration value="serveur socle"/>
          <xsd:enumeration value="serveur virtuel"/>
          <xsd:enumeration value="solaris"/>
          <xsd:enumeration value="station de travail"/>
        </xsd:restriction>
      </xsd:simpleType>
    </xsd:element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9" nillable="true" ma:displayName="MediaServiceObjectDetectorVersions" ma:description="" ma:hidden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71C5A-755A-4530-B53C-5CA59AE8F645}"/>
</file>

<file path=customXml/itemProps2.xml><?xml version="1.0" encoding="utf-8"?>
<ds:datastoreItem xmlns:ds="http://schemas.openxmlformats.org/officeDocument/2006/customXml" ds:itemID="{EB660F1C-1144-4514-9D63-76D3345A59CA}"/>
</file>

<file path=customXml/itemProps3.xml><?xml version="1.0" encoding="utf-8"?>
<ds:datastoreItem xmlns:ds="http://schemas.openxmlformats.org/officeDocument/2006/customXml" ds:itemID="{22EC43D8-1F36-492D-99C4-6FB2E834AFA1}"/>
</file>

<file path=customXml/itemProps4.xml><?xml version="1.0" encoding="utf-8"?>
<ds:datastoreItem xmlns:ds="http://schemas.openxmlformats.org/officeDocument/2006/customXml" ds:itemID="{B68E4A71-297C-4C7C-B6F6-D8C4DCD00A1F}"/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749</Words>
  <Application>Microsoft Office PowerPoint</Application>
  <PresentationFormat>Affichage à l'écran (4:3)</PresentationFormat>
  <Paragraphs>126</Paragraphs>
  <Slides>10</Slides>
  <Notes>10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5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Calibri</vt:lpstr>
      <vt:lpstr>Times New Roman</vt:lpstr>
      <vt:lpstr>Verdana</vt:lpstr>
      <vt:lpstr>Wingdings</vt:lpstr>
      <vt:lpstr>Thème Office</vt:lpstr>
      <vt:lpstr>Thème Office</vt:lpstr>
      <vt:lpstr>Thème Office</vt:lpstr>
      <vt:lpstr>Thème Office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formation CR</dc:title>
  <dc:creator>Laurent Piquemal</dc:creator>
  <cp:keywords/>
  <dc:description/>
  <cp:lastModifiedBy>Marie-Pierre Roux</cp:lastModifiedBy>
  <cp:revision>200</cp:revision>
  <cp:lastPrinted>1601-01-01T00:00:00Z</cp:lastPrinted>
  <dcterms:created xsi:type="dcterms:W3CDTF">2012-12-11T11:37:01Z</dcterms:created>
  <dcterms:modified xsi:type="dcterms:W3CDTF">2023-11-10T15:09:23Z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0x0101006CB4AB078024F24B9AD5E0923C09BE39010407020200088AEC4F79217D4EA1F7B9D01DFD78F3</vt:lpwstr>
  </property>
  <property fmtid="{D5CDD505-2E9C-101B-9397-08002B2CF9AE}" pid="3" name="Type spec">
    <vt:lpwstr>;#A renseigner;#</vt:lpwstr>
  </property>
  <property fmtid="{D5CDD505-2E9C-101B-9397-08002B2CF9AE}" pid="4" name="Order">
    <vt:r8>24200</vt:r8>
  </property>
  <property fmtid="{D5CDD505-2E9C-101B-9397-08002B2CF9AE}" pid="5" name="Agent Abes">
    <vt:lpwstr/>
  </property>
</Properties>
</file>