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  <p:sldMasterId id="2147483696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58" r:id="rId11"/>
    <p:sldId id="259" r:id="rId12"/>
    <p:sldId id="260" r:id="rId13"/>
    <p:sldId id="262" r:id="rId14"/>
    <p:sldId id="261" r:id="rId15"/>
    <p:sldId id="263" r:id="rId16"/>
    <p:sldId id="264" r:id="rId17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426" autoAdjust="0"/>
  </p:normalViewPr>
  <p:slideViewPr>
    <p:cSldViewPr snapToGrid="0">
      <p:cViewPr varScale="1">
        <p:scale>
          <a:sx n="73" d="100"/>
          <a:sy n="73" d="100"/>
        </p:scale>
        <p:origin x="173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81C64F-1D92-1FC2-CC17-A29ED6BB397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7099200" cy="102348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3" name="Espace réservé de l'en-tête 2">
            <a:extLst>
              <a:ext uri="{FF2B5EF4-FFF2-40B4-BE49-F238E27FC236}">
                <a16:creationId xmlns:a16="http://schemas.microsoft.com/office/drawing/2014/main" id="{FB595C33-4A6F-46F9-A8D1-1AF57B92237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560" cy="51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45B6AC-4359-DE12-8EE6-4C04C02FA5E1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021200" y="0"/>
            <a:ext cx="3076560" cy="51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DC010A-198B-D502-36EC-D77DCB281293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721800"/>
            <a:ext cx="3076560" cy="51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0DB2D2-29C6-A0A5-63D8-B65F9B12A5AA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021200" y="9721800"/>
            <a:ext cx="3076560" cy="51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373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6E750A-C54D-B179-639C-5FDC1DF23BF9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7099200" cy="102348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3" name="Espace réservé de l'en-tête 2">
            <a:extLst>
              <a:ext uri="{FF2B5EF4-FFF2-40B4-BE49-F238E27FC236}">
                <a16:creationId xmlns:a16="http://schemas.microsoft.com/office/drawing/2014/main" id="{44432C30-FB18-8033-E966-A519CDFE916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76560" cy="51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9000" tIns="49680" rIns="99000" bIns="49680" anchor="t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  <a:defRPr lang="fr-FR" sz="17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4B6FB4-B3F0-BAE3-4A8D-A7C1C1F17E9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021200" y="0"/>
            <a:ext cx="3076560" cy="51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9000" tIns="49680" rIns="99000" bIns="49680" anchor="t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  <a:defRPr lang="fr-FR" sz="1300" b="0" i="0" u="none" strike="noStrik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Arial" pitchFamily="2"/>
                <a:cs typeface="Arial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'image des diapositives 4">
            <a:extLst>
              <a:ext uri="{FF2B5EF4-FFF2-40B4-BE49-F238E27FC236}">
                <a16:creationId xmlns:a16="http://schemas.microsoft.com/office/drawing/2014/main" id="{29A44251-EB14-5B19-7633-481F41DCE9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59" y="767880"/>
            <a:ext cx="5114879" cy="38372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Espace réservé des notes 5">
            <a:extLst>
              <a:ext uri="{FF2B5EF4-FFF2-40B4-BE49-F238E27FC236}">
                <a16:creationId xmlns:a16="http://schemas.microsoft.com/office/drawing/2014/main" id="{C3966C67-705D-D66E-4217-2D9B622170F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09560" y="4861080"/>
            <a:ext cx="5680079" cy="46051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C8BE237-90A6-5D98-6204-35731276954F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721800"/>
            <a:ext cx="3076560" cy="51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9000" tIns="49680" rIns="99000" bIns="49680" anchor="b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  <a:defRPr lang="fr-FR" sz="17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F13DE47-F4AF-C5DD-A56E-22D443E0C5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021200" y="9721800"/>
            <a:ext cx="3076560" cy="511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9000" tIns="49680" rIns="99000" bIns="49680" anchor="b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  <a:defRPr lang="fr-FR" sz="1300" b="0" i="0" u="none" strike="noStrik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Arial" pitchFamily="2"/>
                <a:cs typeface="Arial" pitchFamily="2"/>
              </a:defRPr>
            </a:lvl1pPr>
          </a:lstStyle>
          <a:p>
            <a:pPr lvl="0"/>
            <a:fld id="{0BF3D064-49AE-4860-B1E9-30FDD1EE70F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04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11"/>
      </a:spcBef>
      <a:spcAft>
        <a:spcPts val="0"/>
      </a:spcAft>
      <a:tabLst>
        <a:tab pos="0" algn="l"/>
        <a:tab pos="847439" algn="l"/>
        <a:tab pos="1695240" algn="l"/>
        <a:tab pos="2543039" algn="l"/>
        <a:tab pos="3390840" algn="l"/>
        <a:tab pos="4238280" algn="l"/>
        <a:tab pos="5086079" algn="l"/>
        <a:tab pos="5933879" algn="l"/>
        <a:tab pos="6781680" algn="l"/>
        <a:tab pos="7629480" algn="l"/>
        <a:tab pos="8476920" algn="l"/>
        <a:tab pos="9324720" algn="l"/>
        <a:tab pos="10172520" algn="l"/>
      </a:tabLst>
      <a:defRPr lang="fr-FR" sz="1100" b="0" i="0" u="none" strike="noStrike" baseline="0">
        <a:ln>
          <a:noFill/>
        </a:ln>
        <a:solidFill>
          <a:srgbClr val="000000"/>
        </a:solidFill>
        <a:latin typeface="Calibri" pitchFamily="34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7">
            <a:extLst>
              <a:ext uri="{FF2B5EF4-FFF2-40B4-BE49-F238E27FC236}">
                <a16:creationId xmlns:a16="http://schemas.microsoft.com/office/drawing/2014/main" id="{5657D4D3-A6B5-9334-2DF5-8CAA2E986B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F42F7F8A-A025-4F6D-B4E1-E00434F8B6CA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6175813-3AAC-44D6-5359-C26F3683DE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92159" y="768240"/>
            <a:ext cx="5114879" cy="38372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099BEC6-AD8F-2685-2F88-4C75C3AB27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anchor="t" anchorCtr="0"/>
          <a:lstStyle/>
          <a:p>
            <a:endParaRPr lang="fr-FR" kern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9CEC041-8461-4110-BF4F-51F7DE6CC51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C75FAD40-6287-4F4D-9C95-040ACB9A9FD2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D1A9C8C-EC34-DF21-1344-8663D93E913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366838" y="814388"/>
            <a:ext cx="4410075" cy="33083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3">
            <a:extLst>
              <a:ext uri="{FF2B5EF4-FFF2-40B4-BE49-F238E27FC236}">
                <a16:creationId xmlns:a16="http://schemas.microsoft.com/office/drawing/2014/main" id="{7FD9251B-72D7-9364-1B24-FD10CEC78A15}"/>
              </a:ext>
            </a:extLst>
          </p:cNvPr>
          <p:cNvSpPr/>
          <p:nvPr/>
        </p:nvSpPr>
        <p:spPr>
          <a:xfrm>
            <a:off x="709560" y="4861080"/>
            <a:ext cx="5680079" cy="460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" name="Espace réservé des notes 3">
            <a:extLst>
              <a:ext uri="{FF2B5EF4-FFF2-40B4-BE49-F238E27FC236}">
                <a16:creationId xmlns:a16="http://schemas.microsoft.com/office/drawing/2014/main" id="{26FE0C0D-9ADE-378B-B6B9-3A6EE68665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anchor="t" anchorCtr="0"/>
          <a:lstStyle/>
          <a:p>
            <a:r>
              <a:rPr lang="fr-FR" kern="1200" dirty="0"/>
              <a:t>Le Répertoire des centres de ressources du SUDOC : </a:t>
            </a:r>
          </a:p>
          <a:p>
            <a:r>
              <a:rPr lang="fr-FR" kern="1200" dirty="0"/>
              <a:t>Les bibliothèques et établissements documentaires des réseaux </a:t>
            </a:r>
            <a:r>
              <a:rPr lang="fr-FR" kern="1200" dirty="0" err="1"/>
              <a:t>Sudoc</a:t>
            </a:r>
            <a:r>
              <a:rPr lang="fr-FR" kern="1200" dirty="0"/>
              <a:t> et </a:t>
            </a:r>
            <a:r>
              <a:rPr lang="fr-FR" kern="1200" dirty="0" err="1"/>
              <a:t>Sudoc</a:t>
            </a:r>
            <a:r>
              <a:rPr lang="fr-FR" kern="1200" dirty="0"/>
              <a:t> PS sont répertoriés dans le Répertoire des Centres de Ressources (RCR) </a:t>
            </a:r>
          </a:p>
          <a:p>
            <a:endParaRPr lang="fr-FR" kern="1200" dirty="0"/>
          </a:p>
          <a:p>
            <a:r>
              <a:rPr lang="fr-FR" kern="1200" dirty="0"/>
              <a:t>Ce sont environ 3400 établissements documentaires qui participent aux activités du réseau </a:t>
            </a:r>
            <a:r>
              <a:rPr lang="fr-FR" kern="1200" dirty="0" err="1"/>
              <a:t>Sudoc</a:t>
            </a:r>
            <a:r>
              <a:rPr lang="fr-FR" kern="1200" dirty="0"/>
              <a:t>. Le « Répertoire des centres de ressources » fournit les informations nécessaires à leur identification, leur localisation et aux services qu'ils proposent (adresse, heures d'ouverture, spécialités, etc.)</a:t>
            </a:r>
          </a:p>
          <a:p>
            <a:endParaRPr lang="fr-FR" kern="1200" dirty="0"/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411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  <a:defRPr/>
            </a:pPr>
            <a:r>
              <a:rPr lang="fr-FR" kern="1200" dirty="0"/>
              <a:t>Le Répertoire donne accès à une notice mentionnant : le numéro RCR de chaque bibliothèque, un descriptif de ses collections et services ainsi que ses coordonnées. </a:t>
            </a:r>
          </a:p>
          <a:p>
            <a:endParaRPr lang="fr-FR" kern="1200" dirty="0"/>
          </a:p>
          <a:p>
            <a:endParaRPr lang="fr-FR" kern="1200" dirty="0"/>
          </a:p>
          <a:p>
            <a:r>
              <a:rPr lang="fr-FR" kern="1200" dirty="0"/>
              <a:t>Vous pouvez accéder directement à ce répertoire pour :</a:t>
            </a:r>
          </a:p>
          <a:p>
            <a:endParaRPr lang="fr-FR" kern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kern="1200" dirty="0"/>
              <a:t>répertorier les bibliothèques d'un département ou d'une ville ; restreindre éventuellement cette recherche à un type d'établissement particulier (BU, Centre d'information et de documentation, etc.), à sa localisation</a:t>
            </a:r>
          </a:p>
          <a:p>
            <a:endParaRPr lang="fr-FR" kern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kern="1200" dirty="0"/>
              <a:t>faire des recherches précises sur un établissement à partir de son nom ou de son identifiant unique : le numéro RCR (9 chiffres dont les 2 premiers identifient le département)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kern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7">
            <a:extLst>
              <a:ext uri="{FF2B5EF4-FFF2-40B4-BE49-F238E27FC236}">
                <a16:creationId xmlns:a16="http://schemas.microsoft.com/office/drawing/2014/main" id="{5BE50DDE-8D53-888C-5FCF-B2DF780FBD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3C47E60C-B0C8-41B3-9E08-58B2815FDF9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C86490A-5047-FC56-C698-ED7D708EEB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3">
            <a:extLst>
              <a:ext uri="{FF2B5EF4-FFF2-40B4-BE49-F238E27FC236}">
                <a16:creationId xmlns:a16="http://schemas.microsoft.com/office/drawing/2014/main" id="{6AD948F0-415D-AA4B-3D4E-165A54F9AA21}"/>
              </a:ext>
            </a:extLst>
          </p:cNvPr>
          <p:cNvSpPr/>
          <p:nvPr/>
        </p:nvSpPr>
        <p:spPr>
          <a:xfrm>
            <a:off x="709560" y="4861080"/>
            <a:ext cx="5680079" cy="460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" name="Espace réservé des notes 3">
            <a:extLst>
              <a:ext uri="{FF2B5EF4-FFF2-40B4-BE49-F238E27FC236}">
                <a16:creationId xmlns:a16="http://schemas.microsoft.com/office/drawing/2014/main" id="{B7237FE6-5B7F-2646-9D11-6C354A7757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notice RCR est une notice d’autorité</a:t>
            </a:r>
          </a:p>
          <a:p>
            <a:endParaRPr lang="fr-FR" dirty="0"/>
          </a:p>
          <a:p>
            <a:r>
              <a:rPr lang="fr-FR" dirty="0"/>
              <a:t>LE RCR est un identifiant normalisé pour les bibliothèques qui permet d’identifier une bibliothèque. </a:t>
            </a:r>
          </a:p>
          <a:p>
            <a:endParaRPr lang="fr-FR" dirty="0"/>
          </a:p>
          <a:p>
            <a:r>
              <a:rPr lang="fr-FR" dirty="0"/>
              <a:t>Au niveau international, on parle de numéro ISIL. Il s’agit du RCR précédé de la mention FR-. Il est utile notamment aux bibliothèques qui souhaitent s'équiper de systèmes RFID.</a:t>
            </a:r>
          </a:p>
          <a:p>
            <a:endParaRPr lang="fr-FR" dirty="0"/>
          </a:p>
          <a:p>
            <a:r>
              <a:rPr lang="fr-FR" dirty="0"/>
              <a:t>L'</a:t>
            </a:r>
            <a:r>
              <a:rPr lang="fr-FR" dirty="0" err="1"/>
              <a:t>Abes</a:t>
            </a:r>
            <a:r>
              <a:rPr lang="fr-FR" dirty="0"/>
              <a:t> est l'agence française d'attribution des numéros ISIL</a:t>
            </a:r>
          </a:p>
          <a:p>
            <a:endParaRPr lang="fr-FR" dirty="0"/>
          </a:p>
          <a:p>
            <a:r>
              <a:rPr lang="fr-FR" dirty="0"/>
              <a:t>Voici 4 vues d’une notice RCR via 4 interfaces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7">
            <a:extLst>
              <a:ext uri="{FF2B5EF4-FFF2-40B4-BE49-F238E27FC236}">
                <a16:creationId xmlns:a16="http://schemas.microsoft.com/office/drawing/2014/main" id="{78A1907A-EEF7-D65D-906C-DF4BF880205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2DA6D669-2F0E-4C48-80CC-4E7E7BF24964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52FE6CB-762C-628A-F20C-DDE6AF461EF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3">
            <a:extLst>
              <a:ext uri="{FF2B5EF4-FFF2-40B4-BE49-F238E27FC236}">
                <a16:creationId xmlns:a16="http://schemas.microsoft.com/office/drawing/2014/main" id="{4AAB2056-B9C5-B1BA-647F-9E2CA8D05865}"/>
              </a:ext>
            </a:extLst>
          </p:cNvPr>
          <p:cNvSpPr/>
          <p:nvPr/>
        </p:nvSpPr>
        <p:spPr>
          <a:xfrm>
            <a:off x="709560" y="4861080"/>
            <a:ext cx="5680079" cy="460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" name="Espace réservé des notes 3">
            <a:extLst>
              <a:ext uri="{FF2B5EF4-FFF2-40B4-BE49-F238E27FC236}">
                <a16:creationId xmlns:a16="http://schemas.microsoft.com/office/drawing/2014/main" id="{D1AFF3A9-2844-7A8D-D038-F5DE18312F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Tout d’abord qu’est-ce qu’un RCR ?</a:t>
            </a:r>
          </a:p>
          <a:p>
            <a:r>
              <a:rPr lang="fr-FR" dirty="0"/>
              <a:t>C’est un identifiant unique qui est propre à chaque établissement documentaire. </a:t>
            </a:r>
          </a:p>
          <a:p>
            <a:r>
              <a:rPr lang="fr-FR" dirty="0"/>
              <a:t>C’est l’ABES qui a en charge la création de ces identifiants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Composé de 9 chiffres dont les 5 premiers correspondent au code INSEE de la commune. Puis les deux chiffres suivants au type de la bib et enfin un numéro séquentiel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Par exemple la bibliothèque municipale de Montpellier 341726101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fr-FR" dirty="0"/>
              <a:t>Les commandes à connaître dans </a:t>
            </a:r>
            <a:r>
              <a:rPr lang="fr-FR" dirty="0" err="1"/>
              <a:t>WinIBW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pour visualiser la liste des notices RCR : CHE ILN &lt;</a:t>
            </a:r>
            <a:r>
              <a:rPr lang="fr-FR" dirty="0" err="1"/>
              <a:t>n°ILN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pour visualiser une notice RCR : CHE RCR &lt;</a:t>
            </a:r>
            <a:r>
              <a:rPr lang="fr-FR" dirty="0" err="1"/>
              <a:t>n°RCR</a:t>
            </a:r>
            <a:r>
              <a:rPr lang="fr-FR" dirty="0"/>
              <a:t>&gt;</a:t>
            </a:r>
          </a:p>
          <a:p>
            <a:pPr marL="0" indent="0"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7">
            <a:extLst>
              <a:ext uri="{FF2B5EF4-FFF2-40B4-BE49-F238E27FC236}">
                <a16:creationId xmlns:a16="http://schemas.microsoft.com/office/drawing/2014/main" id="{3854C37D-DAF4-4363-8799-7D34D73F5B0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00DD25D4-4C7F-4505-A117-36671CF0B1BB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593B2B2-BB1A-3E0A-8462-916616D08A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1A46E1C-063B-58B0-9B7D-C13190AE25B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 kern="1200" dirty="0"/>
          </a:p>
          <a:p>
            <a:r>
              <a:rPr lang="fr-FR" kern="1200" dirty="0"/>
              <a:t>Des outils sont à votre disposition.</a:t>
            </a:r>
          </a:p>
          <a:p>
            <a:endParaRPr lang="fr-FR" b="0" i="0" kern="1200" dirty="0">
              <a:solidFill>
                <a:srgbClr val="13131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411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  <a:defRPr/>
            </a:pPr>
            <a:r>
              <a:rPr lang="fr-FR" b="0" i="0" kern="1200" dirty="0">
                <a:solidFill>
                  <a:srgbClr val="131313"/>
                </a:solidFill>
                <a:effectLst/>
                <a:latin typeface="arial" panose="020B0604020202020204" pitchFamily="34" charset="0"/>
              </a:rPr>
              <a:t>l’interface SELSUDOC va vous donner la possibilité de </a:t>
            </a:r>
            <a:r>
              <a:rPr lang="fr-FR" b="0" kern="1200" dirty="0"/>
              <a:t>générer </a:t>
            </a:r>
            <a:r>
              <a:rPr lang="fr-FR" kern="1200" dirty="0"/>
              <a:t>la liste des RCR rattachés à votre ILN</a:t>
            </a:r>
            <a:r>
              <a:rPr lang="fr-FR" b="0" i="0" kern="1200" dirty="0">
                <a:solidFill>
                  <a:srgbClr val="13131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b="1" i="0" kern="1200" dirty="0">
                <a:solidFill>
                  <a:srgbClr val="131313"/>
                </a:solidFill>
                <a:effectLst/>
                <a:latin typeface="arial" panose="020B0604020202020204" pitchFamily="34" charset="0"/>
              </a:rPr>
              <a:t>au </a:t>
            </a:r>
            <a:r>
              <a:rPr lang="fr-FR" b="1" i="0" dirty="0">
                <a:solidFill>
                  <a:srgbClr val="131313"/>
                </a:solidFill>
                <a:effectLst/>
                <a:latin typeface="arial" panose="020B0604020202020204" pitchFamily="34" charset="0"/>
              </a:rPr>
              <a:t>format CSV</a:t>
            </a:r>
          </a:p>
          <a:p>
            <a:endParaRPr lang="fr-FR" b="1" kern="1200" dirty="0"/>
          </a:p>
          <a:p>
            <a:endParaRPr lang="fr-FR" kern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BA55ABE-E566-FB6E-C12F-8C88C6E6D0F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818E4089-8ED5-47E1-81AB-A93BD0061308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FCC371C-B3A1-3FE2-3F97-984E7BE861C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3">
            <a:extLst>
              <a:ext uri="{FF2B5EF4-FFF2-40B4-BE49-F238E27FC236}">
                <a16:creationId xmlns:a16="http://schemas.microsoft.com/office/drawing/2014/main" id="{2F2FADAA-AC45-4C16-CEFC-5C27671299C9}"/>
              </a:ext>
            </a:extLst>
          </p:cNvPr>
          <p:cNvSpPr/>
          <p:nvPr/>
        </p:nvSpPr>
        <p:spPr>
          <a:xfrm>
            <a:off x="709560" y="4861080"/>
            <a:ext cx="5680079" cy="460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" name="Espace réservé des notes 3">
            <a:extLst>
              <a:ext uri="{FF2B5EF4-FFF2-40B4-BE49-F238E27FC236}">
                <a16:creationId xmlns:a16="http://schemas.microsoft.com/office/drawing/2014/main" id="{E0C2227C-5F36-7B29-8842-0AB1D1ED38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anchor="t" anchorCtr="0"/>
          <a:lstStyle/>
          <a:p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Le format de catalogage des centres de ressources s’inspire de l’</a:t>
            </a:r>
            <a:r>
              <a:rPr lang="fr-FR" dirty="0" err="1">
                <a:solidFill>
                  <a:srgbClr val="000000"/>
                </a:solidFill>
                <a:latin typeface="Verdana" pitchFamily="34"/>
                <a:ea typeface="Verdana" pitchFamily="34"/>
              </a:rPr>
              <a:t>Unimarc</a:t>
            </a: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,</a:t>
            </a:r>
          </a:p>
          <a:p>
            <a:endParaRPr lang="fr-FR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r>
              <a:rPr lang="fr-FR" kern="1200" dirty="0"/>
              <a:t>Dans le bloc 00X, qui correspond aux données codées, la zone 008 permet de verrouiller/déverrouiller la notice (008 Tw6). Fonction du statut 6 ou 7 de la notice</a:t>
            </a:r>
          </a:p>
          <a:p>
            <a:endParaRPr lang="fr-FR" kern="1200" dirty="0"/>
          </a:p>
          <a:p>
            <a:r>
              <a:rPr lang="fr-FR" kern="1200" dirty="0"/>
              <a:t>Il faut toujours modifier une notice RCR avec le login XX du RCR</a:t>
            </a:r>
          </a:p>
          <a:p>
            <a:endParaRPr lang="fr-FR" kern="1200" dirty="0"/>
          </a:p>
          <a:p>
            <a:endParaRPr lang="fr-FR" kern="1200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410B31D-C4D1-34FB-AF3A-35C6D21D7A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0DCF1282-44C2-48FA-9D05-077105CFC6CA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E7331FB-E282-9A97-7826-202A7C244C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3">
            <a:extLst>
              <a:ext uri="{FF2B5EF4-FFF2-40B4-BE49-F238E27FC236}">
                <a16:creationId xmlns:a16="http://schemas.microsoft.com/office/drawing/2014/main" id="{2D30CF0B-80BA-283E-4BDA-F00D70ED650D}"/>
              </a:ext>
            </a:extLst>
          </p:cNvPr>
          <p:cNvSpPr/>
          <p:nvPr/>
        </p:nvSpPr>
        <p:spPr>
          <a:xfrm>
            <a:off x="709560" y="4861080"/>
            <a:ext cx="5680079" cy="460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" name="Espace réservé des notes 3">
            <a:extLst>
              <a:ext uri="{FF2B5EF4-FFF2-40B4-BE49-F238E27FC236}">
                <a16:creationId xmlns:a16="http://schemas.microsoft.com/office/drawing/2014/main" id="{577BC1F3-FF3A-9D49-DA41-E8C3451991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anchor="t" anchorCtr="0"/>
          <a:lstStyle/>
          <a:p>
            <a:r>
              <a:rPr lang="fr-FR" kern="1200" dirty="0"/>
              <a:t>En rouge les principales zones obligatoires</a:t>
            </a:r>
          </a:p>
          <a:p>
            <a:r>
              <a:rPr lang="fr-FR" kern="1200" dirty="0"/>
              <a:t>Bloc 00X : Données codées</a:t>
            </a:r>
          </a:p>
          <a:p>
            <a:endParaRPr lang="fr-FR" kern="1200" dirty="0"/>
          </a:p>
          <a:p>
            <a:r>
              <a:rPr lang="fr-FR" kern="1200" dirty="0"/>
              <a:t>Bloc 1XX : Identification de l'établissement : nom, code type de bibliothèque, RCR..</a:t>
            </a:r>
          </a:p>
          <a:p>
            <a:endParaRPr lang="fr-FR" kern="1200" dirty="0"/>
          </a:p>
          <a:p>
            <a:r>
              <a:rPr lang="fr-FR" kern="1200" dirty="0"/>
              <a:t>Bloc 2XX : Données de localisation de l'établissement : adresses, coordonnées</a:t>
            </a:r>
          </a:p>
          <a:p>
            <a:endParaRPr lang="fr-FR" kern="1200" dirty="0"/>
          </a:p>
          <a:p>
            <a:r>
              <a:rPr lang="fr-FR" kern="1200" dirty="0"/>
              <a:t>Bloc 3XX : Historique de l'établissement : date de création de l'établissement par exemple</a:t>
            </a:r>
          </a:p>
          <a:p>
            <a:endParaRPr lang="fr-FR" kern="1200" dirty="0"/>
          </a:p>
          <a:p>
            <a:r>
              <a:rPr lang="fr-FR" kern="1200" dirty="0"/>
              <a:t>Bloc 4XX : Organismes liés : numéro du CR </a:t>
            </a:r>
            <a:r>
              <a:rPr lang="fr-FR" kern="1200" dirty="0" err="1"/>
              <a:t>Sudoc</a:t>
            </a:r>
            <a:r>
              <a:rPr lang="fr-FR" kern="1200" dirty="0"/>
              <a:t>-PS + N° ILN</a:t>
            </a:r>
          </a:p>
          <a:p>
            <a:endParaRPr lang="fr-FR" kern="1200" dirty="0"/>
          </a:p>
          <a:p>
            <a:r>
              <a:rPr lang="fr-FR" kern="1200" dirty="0"/>
              <a:t>Bloc 5XX : Accessibilité de l'établissement : calendrier de fermeture et heures d’ouverture</a:t>
            </a:r>
          </a:p>
          <a:p>
            <a:endParaRPr lang="fr-FR" kern="1200" dirty="0"/>
          </a:p>
          <a:p>
            <a:r>
              <a:rPr lang="fr-FR" kern="1200" dirty="0"/>
              <a:t>Bloc 6XX : Description de la discipline traitée et des collections</a:t>
            </a:r>
          </a:p>
          <a:p>
            <a:endParaRPr lang="fr-FR" kern="1200" dirty="0"/>
          </a:p>
          <a:p>
            <a:r>
              <a:rPr lang="fr-FR" kern="1200" dirty="0"/>
              <a:t>Bloc 8XX : Services. Services de reproduction, Service de PEB</a:t>
            </a:r>
          </a:p>
          <a:p>
            <a:endParaRPr lang="fr-FR" kern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7">
            <a:extLst>
              <a:ext uri="{FF2B5EF4-FFF2-40B4-BE49-F238E27FC236}">
                <a16:creationId xmlns:a16="http://schemas.microsoft.com/office/drawing/2014/main" id="{9684635E-F913-44D5-3688-B431025C241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6B2333DE-8BAE-4742-8354-E56CF0A5CEBB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DA563B0-12E4-F29A-048E-970BFE91E6A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3">
            <a:extLst>
              <a:ext uri="{FF2B5EF4-FFF2-40B4-BE49-F238E27FC236}">
                <a16:creationId xmlns:a16="http://schemas.microsoft.com/office/drawing/2014/main" id="{59D4E48C-2676-485B-3116-65DC27248B95}"/>
              </a:ext>
            </a:extLst>
          </p:cNvPr>
          <p:cNvSpPr/>
          <p:nvPr/>
        </p:nvSpPr>
        <p:spPr>
          <a:xfrm>
            <a:off x="709560" y="4861080"/>
            <a:ext cx="5680079" cy="460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" name="Espace réservé des notes 3">
            <a:extLst>
              <a:ext uri="{FF2B5EF4-FFF2-40B4-BE49-F238E27FC236}">
                <a16:creationId xmlns:a16="http://schemas.microsoft.com/office/drawing/2014/main" id="{0496E69B-70D8-3FF9-AB44-EB6728DC2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commandes pour modifier une notice RCR :</a:t>
            </a:r>
          </a:p>
          <a:p>
            <a:endParaRPr lang="fr-FR" dirty="0"/>
          </a:p>
          <a:p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CHE RCR </a:t>
            </a:r>
          </a:p>
          <a:p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MOD RCR </a:t>
            </a:r>
          </a:p>
          <a:p>
            <a:endParaRPr lang="fr-FR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r>
              <a:rPr lang="fr-FR" sz="1100" b="1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STATUT 7 (modifiable uniquement par le CR de rattachement)</a:t>
            </a:r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7">
            <a:extLst>
              <a:ext uri="{FF2B5EF4-FFF2-40B4-BE49-F238E27FC236}">
                <a16:creationId xmlns:a16="http://schemas.microsoft.com/office/drawing/2014/main" id="{6466F58F-A699-3A10-7F61-BB1E26829F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9000" tIns="49680" rIns="99000" bIns="49680" anchor="b" anchorCtr="0" compatLnSpc="1">
            <a:noAutofit/>
          </a:bodyPr>
          <a:lstStyle/>
          <a:p>
            <a:pPr lvl="0"/>
            <a:fld id="{F4D263B2-C360-427D-8F2B-393CB1C98188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0648D29-2058-B1C0-473F-56716931323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commentaires 3">
            <a:extLst>
              <a:ext uri="{FF2B5EF4-FFF2-40B4-BE49-F238E27FC236}">
                <a16:creationId xmlns:a16="http://schemas.microsoft.com/office/drawing/2014/main" id="{AABBA101-B883-B6BE-99D9-0DE6B488E436}"/>
              </a:ext>
            </a:extLst>
          </p:cNvPr>
          <p:cNvSpPr/>
          <p:nvPr/>
        </p:nvSpPr>
        <p:spPr>
          <a:xfrm>
            <a:off x="709560" y="4861080"/>
            <a:ext cx="5680079" cy="460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9000" tIns="49680" rIns="99000" bIns="4968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" name="Espace réservé des notes 3">
            <a:extLst>
              <a:ext uri="{FF2B5EF4-FFF2-40B4-BE49-F238E27FC236}">
                <a16:creationId xmlns:a16="http://schemas.microsoft.com/office/drawing/2014/main" id="{B59FA4E0-EE29-5AB1-851D-44A45E8AFC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Suppression pure et simple des localisations ou transfert </a:t>
            </a:r>
            <a:r>
              <a:rPr lang="fr-FR"/>
              <a:t>de collections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2E72B-5416-291D-BAF2-432790041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674E2B-3982-BA37-581C-099F3797E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A9F5671-79A6-44F5-8346-33CBB528DF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43BFE1-2149-9C5A-E681-F4F4F0A9F5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31ADA552-5017-48E3-964A-61192AEFE03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41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0DC512-0186-20DA-21D1-492E67DC6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03EC61-8FE6-05B7-A12C-EBACF8088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3F3419-1334-7197-8577-C6ECB599BE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2BDCE3-C40C-EB23-6854-679A14AF63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70E0633-C12C-4AEA-BA6B-0051A434801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9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F88244B-7E25-A552-63E9-DE6FA4A3B4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38925" y="0"/>
            <a:ext cx="2058988" cy="61261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518ED2-2390-CCEF-EF49-7DA748287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29325" cy="61261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B77466-7808-236B-E406-4564480D4B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A30F47-7B06-84AA-6924-91193F0C26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1F4BE88-E4BE-4C2E-A87B-8EAA7D521E1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526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ED8A5F-768D-1D2D-00C6-F01101D04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81E4AF-AE70-A94C-BDC9-54DEA215A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B63EA0-7F95-F4E0-DDB2-588729B1C2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17098EA-6551-4950-A156-4659CAEFB1D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59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763607-5CFD-E898-4B6B-1AB4B30F3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8E274B-1722-3307-36B2-60C76A950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0C45E3D-AC9D-84B0-22CC-86514315A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50308AF-7B62-42D7-B622-64B383D84FC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274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D2E6C7-9EA7-CAF7-0CC3-732F23F5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F408D2-15FD-09A1-B15A-2BD82E0A2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D1A87A-7046-9A1F-C5D0-79E3EB5460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95563D9-D090-412D-ADC4-61DE66915F2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600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F91564-7099-A3F9-83DD-7E0229CC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27EB50-4147-118B-D503-5118BED7B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BC7270-A403-34D3-4B70-7B8D6157B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5336AB1-19F8-59C2-10B0-0A52E5FFF2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F250A8C-64FF-4811-B98B-725D86A5F41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76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87104D-AFEB-88E6-1770-5F0CBDBE7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4E9437-D149-FB25-EAC5-7D3DD5502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FDD619-17A5-58C4-5FB8-F6C4B9B7D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69009C7-9D30-19B1-62DE-2926CABF2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91589E5-5D71-F457-5C73-F711B1F3AE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E104C0-450B-3EE2-31EF-2DC699D994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8CE4420-0DA9-4FC0-81E6-85C53AE41E9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650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C5582B-BC6D-22AB-791B-E0E4AD15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BB8274B-3F61-D106-7038-3CF8AA2104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468D7C8-82D8-48FE-8D4C-B9C071024E5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784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0F0A858-CE50-657D-C684-005F7E1A8C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515AB2F-C4D3-4732-A4C5-E800AE4B539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83361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DB165-A307-5386-3CE5-BD363219D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F8FAB7-1EDF-E4EF-696C-45AD6C64C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2257BD-1154-3346-E115-4B6750A08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62588E-2306-A91E-B91F-74E3669E5E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79DF155-6413-4451-8AF6-0C43137A0AF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80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CB2E5-E861-7299-5854-530677ACB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438136-192D-5C88-D2CF-ADE46C6B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B35BE56-CF89-0EC4-E26B-B166E90C12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BB371A-BBDF-65E8-9F07-B2DF700CA0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CD78ED7C-DB2F-402E-B114-C2636089BF1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6829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8791B8-9999-22D5-7B0E-BEA47F804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69EE026-017B-EAA2-E822-C7884EA7B7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80F77C-EC6F-427D-5ED7-DB759E4C0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381AF2-E097-C378-639A-B887AF0A8E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61B8B1D-F5E9-492D-9B6F-DCA23B8ADCC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5061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C507B8-1527-CA79-D62D-10085F49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197A84-739F-B845-1363-723DB2C33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312B51-91CA-2EDE-735E-D3B0263EFC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96B9E66-3541-4AC1-AA78-472A2DEBC16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038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D4DDC98-BC0E-4BBB-C570-1338E6E67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38925" y="0"/>
            <a:ext cx="2058988" cy="61261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AD41BF-CF60-25FE-9424-45A90266A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29325" cy="61261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ECB2CB-3797-16DA-C677-7C305ACA74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8C4552C-FB9C-405D-89D0-7863C7D922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777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5AA43B-BBAF-FE05-68AD-E88BBB26F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865C64-05B8-6350-F476-F0BA18FEC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0C719A-481D-1777-1098-46AB9C4F8B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6440DC-18BA-AB31-B09D-2E4DE40162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21094D7-CF2E-437F-B05B-B5B567FC4FC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9007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C36836-272B-2E57-D3DF-D65C47D8A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CFBA0F-CA0E-5253-6E2E-692B00748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466F38-CF95-114B-7347-A9A4463F6F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0A9727-D363-B9EA-642B-73A56B0842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0A200A05-BD83-48AB-A968-18ECFA3215E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8658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7D598-7E0A-A9D5-4844-03566753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DD3B4D-62C3-8611-6306-A16C15098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A6DA6B-8D69-EA81-547F-A315BBB5B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5FF27F-9D37-37F6-FB03-8FA265206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4C8D411-55A0-4A3C-B59D-538BD885E1B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273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7954F0-C3F5-906E-465C-A325B42E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6A502C-956F-FF4E-747A-38D23611F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BA9730-AF41-0B24-D27B-8F576AE1C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BC853-751B-3D82-1084-5CEA978B57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A88894-E8CE-C6F8-BED7-CF4BE5C90B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872A409-ABD8-4A05-BAD7-1032D40DED2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171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F8A441-DE9B-0478-6872-FC9C37D98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1D193E-F84A-788F-92AB-A0039323A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25128C-FB50-7494-3FC1-69CFDB0DE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A595B6-9972-0E13-9689-EC75B4753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FCEFCC3-D302-3B73-7D36-6D351D440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2184E04-B8C6-57FE-31EE-D8D1E6C9DD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C6FCDC5E-C3DD-7F51-EA62-AF0D6251E5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5189543-5248-4BF6-8B7F-FBD8E43D2CA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5858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C0A10-72C7-28C8-783A-30BB37C8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29C7276-CBF5-8994-28FB-0F169EACCA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AC4C1A-7847-6FA1-5467-4960C13C5F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03303FCB-4F32-4362-AEE6-D5BD5158A25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814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2D0D3466-C905-080C-116F-1B7E0716A7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749815D-F8C4-09E9-136B-2F8967B8C9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561255C7-2F7E-46C4-9473-42969D3BD10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2862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908B3-1C3A-F921-08C1-42F05E418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F587D0-2264-FE99-05AA-D7219217E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1E1BDF9-2C49-741B-7A46-5A87403D6C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31C63B-5047-2BF5-2749-913CCA23D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51BCC86-5D52-47C7-9B6E-E8CB1567D66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8485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A1587-6006-3070-93F5-792215461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4C79F9-5A5D-B3D7-7166-17D72D4A3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215F2C-E19E-C96F-4908-FB9BB7934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0FE323-002E-4817-DDAB-6E5CF715B3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4283B5-44FD-7DA8-F7FC-5BDB49871A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2EBED2DB-B8E8-46E1-8D51-C4C5B253D80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4006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956856-F14E-532C-B899-B832CA421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5A179B4-85E7-4817-E9FC-157D0016E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F22302-BB07-B8DA-C0AD-D51EB6BC7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B0A6C1-7AF8-F101-97A4-D351D8407E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4B61F2-223C-AD52-7163-CFDBB406A1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3C35502A-52B4-4E6B-B3BA-69EEBDF14F1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0481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11E10-C4D0-6223-7774-DF6AB9BA6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EA8480-A172-C1D8-1061-A5666EE3D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C9BB48-714A-65BC-9D08-E8BFD00AB2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2588F6-AA97-578D-625B-B1C2B4F0FC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85E28A9-B0A0-4623-B63E-2879FF16811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176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8F2776-C95A-0DD5-370D-944721A007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38925" y="0"/>
            <a:ext cx="2058988" cy="61261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FD8A79-AB93-9B66-CC0A-98D1E6685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29325" cy="61261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BE3BC8-5724-2872-6D34-C77D5EEB7D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E125E7-09FD-8FD5-1173-028BD8D8F6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B9CBBC6F-7546-4766-8349-7A60FB3F454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8521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96F66-3AC8-F40D-031B-87C7E5A9B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7B41DF-9556-14E8-74A6-6E6BC2ADB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268561-6D3B-B8F0-0FFB-A0F782EF3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E05C341-4A12-47D2-8EEF-4E9C4E41F78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848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5A9CE3-36F3-2B68-D1F6-D0FBC996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A7CFA9-81B3-6CBD-32DD-15BE06528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D8CAD1-42F5-F380-5562-DBEA77913F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C06A3BA-0079-4C67-887D-007AC014C46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458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EDE4E-165C-20B5-32B2-4400B2DC6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1511C6-9DAE-7B81-9359-293597D46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E12FE1-CAD6-EFE6-FDF0-DB565F1F27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29C144C-9A31-4EA8-9A34-638AB2F2AD6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3400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F7EF99-E09D-5619-60BA-3947E7EE8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A92831-7DBA-1004-46AD-234A3BFAE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1788C1-D11C-B18C-3806-09EFAA53D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6218664-4344-AB30-5CE0-1679933D5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B9B5944-8079-429D-8F1D-8C7BF3780EF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2545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AB170-F88E-DC40-4E07-E8F8322BD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2DC776-53FC-0285-E180-CD6A7B88F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37B0A4-3200-C770-F996-3399CF8D1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6B51A8-D24E-64FF-96E0-9095DDEED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503D56-CB7B-DF6A-2A08-874F7C8EE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2CCD49-6E2B-42E2-8A9B-897C34491B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51D1C57-13DD-46D6-BCB3-88FDB56403C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0588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18C69-BDDB-702A-485D-075BCA722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0529729-5DB0-35E2-F484-B3AEFA2FE0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D30AD1D-3513-438F-93BA-2FA11F451EE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48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DDE192-1AEA-7292-DC4E-EA7332948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80350A-3566-99E2-CDD8-1FDC867E1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0F3988-CFE8-5EFC-BB0E-C4610AA1A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24B221-EA44-1B64-9D7C-FDE6BFCB45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31BE0D-13D2-395A-446B-CBE815040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B512BACB-A864-4999-BA91-5D4293537C5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4518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A75EA5F-E7AC-5290-EB87-89B2DC20D5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4B8CE37-8A3F-4C2E-8E6C-5902A8896B2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6939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321DBB-6146-320C-68BD-56DB28CD6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5C85DA-0521-2276-8CAC-090B47313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5D5677-2203-2185-DB72-E609C221C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B4E53D9-7BB0-D5ED-A2E5-F0C4245D84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F1FC577-3C8A-46BC-9921-002A1699CCD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9474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6291EB-A945-8304-88F4-F5F40688E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561A993-51C6-6AE0-EA50-C579CB5FE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33FBA3-2580-FD0B-C66D-5E52BC13E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6A144B-E9DA-5085-4E0D-8EE59693FD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31AC201-9419-4E62-AE33-9CAB373ECC7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4100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C1C1F-CF31-E6FC-16BB-CB3B43EDE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461A86-7B1B-15A6-5CAD-8201CCDB5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62A0BB9-568A-C503-B57B-311392C4F8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6C187D8-538F-4893-BF19-5281F073BFD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4478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1C22BB2-CC28-CB6E-9FFF-8614A4D4A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38925" y="0"/>
            <a:ext cx="2058988" cy="61261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7AF0C5-F083-3AA3-701F-6017356DF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29325" cy="61261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533A51-28DB-12F2-43E3-03EA368E40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F9B8C2E-9AC0-4B5D-A21F-2980A3E3E3F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3290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25C58F-5493-9BB8-C961-56B9350B88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B6FBF1-3C2D-1BDC-A9A4-6A5955912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80B252-6746-3256-B926-6B2E2B7CAF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CF74BE-75E3-4735-D0B1-F10B30687C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D98A4BB-1798-4CDA-AF57-16162673B44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212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BF4357-43C6-6240-FB24-82CC5CF6C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14E597-F757-B72A-DB78-9971F18EA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E130E9-F855-E204-7B7D-6F2ED565D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3D578C-D3A7-6499-4B28-7325B0BEF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C00DDA3-C3F5-45D5-B5D0-3CA3904A769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9711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1D983-C08C-A4E0-D8E0-4EEC8A6E1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C055B7-DB3A-B7EF-7035-945252FB6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9A53221-61C4-5442-2942-34E8FB20FF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07DF1C-96B0-B78A-15F6-69F7B43F28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187BA5D-1B01-4E90-9E1A-D2406545D76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9271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6D4238-CFC8-ECE4-C36A-F0501E764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0785E5-F40F-1516-882C-C2804D112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658EC0-DD0B-E9F6-0858-045781A74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4D1128-6BDA-10B6-5197-34E02FDC4C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B547F9-8B88-1285-344B-CA877DF19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8D5CA6B3-276D-48FC-83BA-D202D089519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82483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900B28-D710-5C58-3911-BBCEBE0B6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5ED0EB-5A5A-6A15-AB6C-97FA343A7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21332B-B486-95FB-6633-78AB14451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43C1BD9-EE97-D939-9EF4-0EB41590EE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47EB62C-CB1C-C119-CE37-11A4AD5AC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E24A73B-DF7A-4AA4-9E90-05C2A1129C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C7B8036-F7C9-F30B-E3F9-615B194FE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04C98BA7-8D31-4A30-A1BF-87F56B13142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07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7253E8-18D1-9B86-0B23-F72FB5B8C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CF4A7B-34E9-C8C8-9902-B9C247B8F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A0AF4B-011D-7317-DC47-5CD61FEEB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F619B6D-B1B6-8B12-BA4F-13370767F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8F1AA1-F81E-88CB-DA4B-96A139AA3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02561BB-D7E4-AA7A-71D1-6932D1CD78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FC581EA-EAE0-77CE-B749-E3A283A04F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08DB746-61DE-4D7C-9A30-E5B526F886B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8519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76BDCF-CFEC-D7FE-D860-3D5D60F42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E13EE96-B56B-FC33-9267-1BFDB60747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B996801-07B3-EA83-0E3F-F23EA2D717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BE4A43D-A0D7-4578-B5CA-528D2FEB444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74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45347172-27AE-4F14-B665-173E7B17B3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B2D33E5-8C76-0DF9-C721-999CD19D31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5D55EA0A-55D9-4F3D-AE29-A0B1C3D4EEB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5982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F1192-5B3D-65C3-5647-4F5EB3EDC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2BEF1B-E5BB-5C42-B38D-C29B0C2CA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3E58D2-F88B-ED79-42DF-7CC2E4B56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A859F3-FB15-FAAE-EE6A-C027EA9656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9F090F-6558-5996-3546-D9B01BB77B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9A548D5-ECF2-4773-A673-1467F476972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3968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C8E0FB-0B7B-0E8D-C5B0-D7E04B0D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682135-90B4-5FFE-C165-677A719CCB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D8559D-30ED-EA68-A6A0-8601155F4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95C95C-2452-709F-8499-3DD1BF89F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ED93C2-1C06-33EB-7FD0-AE5C38B20A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F513EFE-C473-4C23-A706-BAC217894BE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9004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933535-7E39-D389-16A4-177F88D2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CA3266-1BE5-8F9A-8A77-3FD1ED0B2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0A746C-C595-AC73-CA73-1753DB72EF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EC308F-44DA-FCFA-52B4-3B9D0DC29A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7C568D6A-353C-41A4-B406-26414A9534D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245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81AB7C-5B17-65BC-D2C2-4504C4A6C2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38925" y="0"/>
            <a:ext cx="2058988" cy="61261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23958E-C75D-7123-3D5B-97E338696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29325" cy="61261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ACD3F5-579D-7434-9A8E-FB52A7C633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94B59A5-03B3-6125-7510-572E9043ED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D2148018-386E-47DF-8E5E-1F4EA5B15D9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19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122975-A16C-D6E4-427F-5B26FD439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2A1B4B9-6EAC-6952-45ED-3BEBC538A5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FD987A-F780-59F9-58D2-CD8C49A64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4A42F437-CE12-4AF7-85B6-46517CB6C86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90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E60CEA4-9D72-6052-3D08-668F2A8572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36FF3CC-4721-5C4D-F025-E8F73D3529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340E4D4-D403-4820-93EC-69AA0F0FEA0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84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EE729B-A3BC-8F70-47A0-C01A607C3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12A0E1-71DE-5357-573D-CA5639B38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89DC73-B656-9B68-0D72-6DC13ED66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4C41AA-7702-5F29-6161-C95E3098F2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0A705E-CE3D-E4EF-84AC-0C068D7A41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79EAE63A-D046-4164-AA15-272F04CE72E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60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58A64-B218-B806-B496-CE61025F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9D06A5-14B6-EAD4-CF35-322AA781B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0E4B98-AC86-60C0-855B-7450B91B5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6C0C5A-B6EC-E365-C47C-FF6E0301F5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2CE2F8-C4EC-F793-2555-FA2430F397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78B6B4C0-B2B7-4DB8-A18D-96C3F8C8157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42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14BC47E-2758-B4B2-7251-9C24A665BA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8360" y="-3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ctr" anchorCtr="0" compatLnSpc="1"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727811-98A8-770B-371E-25C89DB936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t" anchorCtr="0" compatLnSpc="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9F41F14-E80E-11BE-36A6-66FE96ACEA8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839" cy="365040"/>
          </a:xfrm>
          <a:prstGeom prst="rect">
            <a:avLst/>
          </a:prstGeom>
          <a:noFill/>
          <a:ln>
            <a:noFill/>
          </a:ln>
        </p:spPr>
        <p:txBody>
          <a:bodyPr vert="horz" wrap="square" lIns="84960" tIns="42480" rIns="84960" bIns="42480" anchor="ctr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  <a:defRPr lang="fr-FR" sz="17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5188FD-9D4D-EBD0-4FD6-20F7A75E91B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vert="horz" wrap="square" lIns="84960" tIns="42480" rIns="84960" bIns="42480" anchor="ctr" anchorCtr="0" compatLnSpc="1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  <a:defRPr lang="fr-FR" sz="17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fld id="{AD209D5A-0C66-49CF-946B-01CFA7482FD1}" type="slidenum">
              <a:t>‹N°›</a:t>
            </a:fld>
            <a:endParaRPr lang="fr-FR"/>
          </a:p>
        </p:txBody>
      </p:sp>
      <p:sp>
        <p:nvSpPr>
          <p:cNvPr id="6" name="Connecteur droit 6">
            <a:extLst>
              <a:ext uri="{FF2B5EF4-FFF2-40B4-BE49-F238E27FC236}">
                <a16:creationId xmlns:a16="http://schemas.microsoft.com/office/drawing/2014/main" id="{F3A11B3A-9F34-0ED1-B9D4-9A34323F3888}"/>
              </a:ext>
            </a:extLst>
          </p:cNvPr>
          <p:cNvSpPr/>
          <p:nvPr/>
        </p:nvSpPr>
        <p:spPr>
          <a:xfrm>
            <a:off x="0" y="6381720"/>
            <a:ext cx="9144000" cy="0"/>
          </a:xfrm>
          <a:prstGeom prst="line">
            <a:avLst/>
          </a:prstGeom>
          <a:noFill/>
          <a:ln w="19080" cap="sq">
            <a:solidFill>
              <a:srgbClr val="4877BB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847439" algn="l"/>
          <a:tab pos="1695240" algn="l"/>
          <a:tab pos="2543039" algn="l"/>
          <a:tab pos="3390840" algn="l"/>
          <a:tab pos="4238280" algn="l"/>
          <a:tab pos="5086079" algn="l"/>
          <a:tab pos="5933879" algn="l"/>
          <a:tab pos="6781680" algn="l"/>
          <a:tab pos="7629480" algn="l"/>
          <a:tab pos="8476920" algn="l"/>
          <a:tab pos="9324720" algn="l"/>
          <a:tab pos="10172520" algn="l"/>
        </a:tabLst>
        <a:defRPr lang="fr-FR" sz="2700" b="0" i="0" u="none" strike="noStrike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</p:titleStyle>
    <p:bodyStyle>
      <a:lvl1pPr marL="0" marR="0" indent="0" algn="l" rtl="0" hangingPunct="0">
        <a:lnSpc>
          <a:spcPct val="100000"/>
        </a:lnSpc>
        <a:spcBef>
          <a:spcPts val="748"/>
        </a:spcBef>
        <a:spcAft>
          <a:spcPts val="0"/>
        </a:spcAft>
        <a:tabLst>
          <a:tab pos="529920" algn="l"/>
          <a:tab pos="1377720" algn="l"/>
          <a:tab pos="2225520" algn="l"/>
          <a:tab pos="3073319" algn="l"/>
          <a:tab pos="3921120" algn="l"/>
          <a:tab pos="4768559" algn="l"/>
          <a:tab pos="5616360" algn="l"/>
          <a:tab pos="6464160" algn="l"/>
          <a:tab pos="7311960" algn="l"/>
          <a:tab pos="8159400" algn="l"/>
          <a:tab pos="9007200" algn="l"/>
          <a:tab pos="9855000" algn="l"/>
        </a:tabLst>
        <a:defRPr lang="fr-FR" sz="3000" b="0" i="0" u="none" strike="noStrike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6">
            <a:extLst>
              <a:ext uri="{FF2B5EF4-FFF2-40B4-BE49-F238E27FC236}">
                <a16:creationId xmlns:a16="http://schemas.microsoft.com/office/drawing/2014/main" id="{CB0969FB-0CB0-965C-B01F-816D23749CBC}"/>
              </a:ext>
            </a:extLst>
          </p:cNvPr>
          <p:cNvSpPr/>
          <p:nvPr/>
        </p:nvSpPr>
        <p:spPr>
          <a:xfrm>
            <a:off x="0" y="6381720"/>
            <a:ext cx="9144000" cy="0"/>
          </a:xfrm>
          <a:prstGeom prst="line">
            <a:avLst/>
          </a:prstGeom>
          <a:noFill/>
          <a:ln w="19080" cap="sq">
            <a:solidFill>
              <a:srgbClr val="4877BB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3" name="Picture 12" descr="H:\Reseau\Formation_Reseau\contratCC.png">
            <a:extLst>
              <a:ext uri="{FF2B5EF4-FFF2-40B4-BE49-F238E27FC236}">
                <a16:creationId xmlns:a16="http://schemas.microsoft.com/office/drawing/2014/main" id="{940E00E8-4FE6-4D03-1391-35DE365D863A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4230720" y="6513480"/>
            <a:ext cx="75708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8">
            <a:extLst>
              <a:ext uri="{FF2B5EF4-FFF2-40B4-BE49-F238E27FC236}">
                <a16:creationId xmlns:a16="http://schemas.microsoft.com/office/drawing/2014/main" id="{862B71EC-F69E-6921-CDEE-C8341465393D}"/>
              </a:ext>
            </a:extLst>
          </p:cNvPr>
          <p:cNvSpPr/>
          <p:nvPr/>
        </p:nvSpPr>
        <p:spPr>
          <a:xfrm>
            <a:off x="0" y="0"/>
            <a:ext cx="1403280" cy="981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84960" tIns="42480" rIns="84960" bIns="4248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5" name="Picture 2" descr="H:\Departements\CCE\ComexternesaufArabesques\LOGO\LogoproduitsABES\LogoABES\logo_ABES.PNG">
            <a:extLst>
              <a:ext uri="{FF2B5EF4-FFF2-40B4-BE49-F238E27FC236}">
                <a16:creationId xmlns:a16="http://schemas.microsoft.com/office/drawing/2014/main" id="{D24F177B-562B-9C0F-4542-9EC012593F66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468360" y="6408720"/>
            <a:ext cx="614160" cy="4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https://bouda.abes.fr/deptCellMiss/dsr/Pfd/Documentation/Logos-transparentsPNG/sudoc.png">
            <a:extLst>
              <a:ext uri="{FF2B5EF4-FFF2-40B4-BE49-F238E27FC236}">
                <a16:creationId xmlns:a16="http://schemas.microsoft.com/office/drawing/2014/main" id="{DB9C6655-CDAA-2071-D3B9-C68FADDA84BE}"/>
              </a:ext>
            </a:extLst>
          </p:cNvPr>
          <p:cNvPicPr>
            <a:picLocks noChangeAspect="1"/>
          </p:cNvPicPr>
          <p:nvPr/>
        </p:nvPicPr>
        <p:blipFill>
          <a:blip r:embed="rId15">
            <a:lum/>
            <a:alphaModFix/>
          </a:blip>
          <a:srcRect/>
          <a:stretch>
            <a:fillRect/>
          </a:stretch>
        </p:blipFill>
        <p:spPr>
          <a:xfrm>
            <a:off x="-468360" y="0"/>
            <a:ext cx="2015999" cy="100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titre 6">
            <a:extLst>
              <a:ext uri="{FF2B5EF4-FFF2-40B4-BE49-F238E27FC236}">
                <a16:creationId xmlns:a16="http://schemas.microsoft.com/office/drawing/2014/main" id="{46D6AC01-1369-40DA-CCD7-947F00E052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8360" y="-3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ctr" anchorCtr="0" compatLnSpc="1"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CD005BA-2B55-A2C6-ABEA-A1413EE580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t" anchorCtr="0" compatLnSpc="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4D0716A-6F18-35FE-BA6B-C01B2FB520D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wrap="square" lIns="84960" tIns="42480" rIns="84960" bIns="4248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fr-FR" sz="1100" kern="1200">
                <a:solidFill>
                  <a:srgbClr val="898989"/>
                </a:solidFill>
                <a:latin typeface="Calibri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fld id="{0BA3A33E-237C-40F1-B4E6-B522D93E100B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847439" algn="l"/>
          <a:tab pos="1695240" algn="l"/>
          <a:tab pos="2543039" algn="l"/>
          <a:tab pos="3390840" algn="l"/>
          <a:tab pos="4238280" algn="l"/>
          <a:tab pos="5086079" algn="l"/>
          <a:tab pos="5933879" algn="l"/>
          <a:tab pos="6781680" algn="l"/>
          <a:tab pos="7629480" algn="l"/>
          <a:tab pos="8476920" algn="l"/>
          <a:tab pos="9324720" algn="l"/>
          <a:tab pos="10172520" algn="l"/>
        </a:tabLst>
        <a:defRPr lang="fr-FR" sz="2700" b="0" i="0" u="none" strike="noStrike" kern="1200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</p:titleStyle>
    <p:bodyStyle>
      <a:lvl1pPr marL="0" marR="0" indent="0" algn="l" rtl="0" hangingPunct="0">
        <a:lnSpc>
          <a:spcPct val="100000"/>
        </a:lnSpc>
        <a:spcBef>
          <a:spcPts val="748"/>
        </a:spcBef>
        <a:spcAft>
          <a:spcPts val="0"/>
        </a:spcAft>
        <a:tabLst>
          <a:tab pos="529920" algn="l"/>
          <a:tab pos="1377720" algn="l"/>
          <a:tab pos="2225520" algn="l"/>
          <a:tab pos="3073319" algn="l"/>
          <a:tab pos="3921120" algn="l"/>
          <a:tab pos="4768559" algn="l"/>
          <a:tab pos="5616360" algn="l"/>
          <a:tab pos="6464160" algn="l"/>
          <a:tab pos="7311960" algn="l"/>
          <a:tab pos="8159400" algn="l"/>
          <a:tab pos="9007200" algn="l"/>
          <a:tab pos="9855000" algn="l"/>
        </a:tabLst>
        <a:defRPr lang="fr-FR" sz="3000" b="0" i="0" u="none" strike="noStrike" kern="1200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6">
            <a:extLst>
              <a:ext uri="{FF2B5EF4-FFF2-40B4-BE49-F238E27FC236}">
                <a16:creationId xmlns:a16="http://schemas.microsoft.com/office/drawing/2014/main" id="{963B868B-5A22-3AC0-265E-FEF724E21B3A}"/>
              </a:ext>
            </a:extLst>
          </p:cNvPr>
          <p:cNvSpPr/>
          <p:nvPr/>
        </p:nvSpPr>
        <p:spPr>
          <a:xfrm>
            <a:off x="0" y="6381720"/>
            <a:ext cx="9144000" cy="0"/>
          </a:xfrm>
          <a:prstGeom prst="line">
            <a:avLst/>
          </a:prstGeom>
          <a:noFill/>
          <a:ln w="19080" cap="sq">
            <a:solidFill>
              <a:srgbClr val="4877BB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3" name="Picture 2" descr="H:\Departements\CCE\ComexternesaufArabesques\LOGO\LogoproduitsABES\LogoABES\logo_ABES.PNG">
            <a:extLst>
              <a:ext uri="{FF2B5EF4-FFF2-40B4-BE49-F238E27FC236}">
                <a16:creationId xmlns:a16="http://schemas.microsoft.com/office/drawing/2014/main" id="{A07B4FEE-A82D-DF99-9A21-F7ADB8786A4A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468360" y="6408720"/>
            <a:ext cx="614160" cy="4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ttps://bouda.abes.fr/deptCellMiss/dsr/Pfd/Documentation/Logos-sanstexte-opacite60/SudocST.png">
            <a:extLst>
              <a:ext uri="{FF2B5EF4-FFF2-40B4-BE49-F238E27FC236}">
                <a16:creationId xmlns:a16="http://schemas.microsoft.com/office/drawing/2014/main" id="{0F543AF6-A6AA-A983-A1E1-F4BF6AE766FD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108000" y="139680"/>
            <a:ext cx="552240" cy="442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ce réservé du titre 4">
            <a:extLst>
              <a:ext uri="{FF2B5EF4-FFF2-40B4-BE49-F238E27FC236}">
                <a16:creationId xmlns:a16="http://schemas.microsoft.com/office/drawing/2014/main" id="{9A7BAE6D-3571-4AAD-C815-B8752B3950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8360" y="-3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ctr" anchorCtr="0" compatLnSpc="1"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A7F92C3-4E91-5CB3-F936-AF860DD5F14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t" anchorCtr="0" compatLnSpc="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C9C7603-7B51-248D-526D-1EB652F6945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839" cy="365040"/>
          </a:xfrm>
          <a:prstGeom prst="rect">
            <a:avLst/>
          </a:prstGeom>
          <a:noFill/>
          <a:ln>
            <a:noFill/>
          </a:ln>
        </p:spPr>
        <p:txBody>
          <a:bodyPr wrap="square" lIns="84960" tIns="42480" rIns="84960" bIns="42480" anchor="ctr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32F9520B-EB23-D7C2-AD01-B7A974B562C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wrap="square" lIns="84960" tIns="42480" rIns="84960" bIns="4248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fr-FR" sz="1100" kern="1200">
                <a:solidFill>
                  <a:srgbClr val="898989"/>
                </a:solidFill>
                <a:latin typeface="Calibri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fld id="{E292B80E-0054-4ACC-8F9C-D40E596009A3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847439" algn="l"/>
          <a:tab pos="1695240" algn="l"/>
          <a:tab pos="2543039" algn="l"/>
          <a:tab pos="3390840" algn="l"/>
          <a:tab pos="4238280" algn="l"/>
          <a:tab pos="5086079" algn="l"/>
          <a:tab pos="5933879" algn="l"/>
          <a:tab pos="6781680" algn="l"/>
          <a:tab pos="7629480" algn="l"/>
          <a:tab pos="8476920" algn="l"/>
          <a:tab pos="9324720" algn="l"/>
          <a:tab pos="10172520" algn="l"/>
        </a:tabLst>
        <a:defRPr lang="fr-FR" sz="2700" b="0" i="0" u="none" strike="noStrike" kern="1200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</p:titleStyle>
    <p:bodyStyle>
      <a:lvl1pPr marL="0" marR="0" indent="0" algn="l" rtl="0" hangingPunct="0">
        <a:lnSpc>
          <a:spcPct val="100000"/>
        </a:lnSpc>
        <a:spcBef>
          <a:spcPts val="748"/>
        </a:spcBef>
        <a:spcAft>
          <a:spcPts val="0"/>
        </a:spcAft>
        <a:tabLst>
          <a:tab pos="529920" algn="l"/>
          <a:tab pos="1377720" algn="l"/>
          <a:tab pos="2225520" algn="l"/>
          <a:tab pos="3073319" algn="l"/>
          <a:tab pos="3921120" algn="l"/>
          <a:tab pos="4768559" algn="l"/>
          <a:tab pos="5616360" algn="l"/>
          <a:tab pos="6464160" algn="l"/>
          <a:tab pos="7311960" algn="l"/>
          <a:tab pos="8159400" algn="l"/>
          <a:tab pos="9007200" algn="l"/>
          <a:tab pos="9855000" algn="l"/>
        </a:tabLst>
        <a:defRPr lang="fr-FR" sz="3000" b="0" i="0" u="none" strike="noStrike" kern="1200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6">
            <a:extLst>
              <a:ext uri="{FF2B5EF4-FFF2-40B4-BE49-F238E27FC236}">
                <a16:creationId xmlns:a16="http://schemas.microsoft.com/office/drawing/2014/main" id="{3A3C8BF4-092F-E6F3-1C4B-C14260BCCC47}"/>
              </a:ext>
            </a:extLst>
          </p:cNvPr>
          <p:cNvSpPr/>
          <p:nvPr/>
        </p:nvSpPr>
        <p:spPr>
          <a:xfrm>
            <a:off x="0" y="6381720"/>
            <a:ext cx="9144000" cy="0"/>
          </a:xfrm>
          <a:prstGeom prst="line">
            <a:avLst/>
          </a:prstGeom>
          <a:noFill/>
          <a:ln w="19080" cap="sq">
            <a:solidFill>
              <a:srgbClr val="4877BB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3" name="Picture 12" descr="H:\Reseau\Formation_Reseau\contratCC.png">
            <a:extLst>
              <a:ext uri="{FF2B5EF4-FFF2-40B4-BE49-F238E27FC236}">
                <a16:creationId xmlns:a16="http://schemas.microsoft.com/office/drawing/2014/main" id="{57BB278A-CA73-4E2F-83DE-F7DC7F2046D4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4230720" y="6513480"/>
            <a:ext cx="53964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8">
            <a:extLst>
              <a:ext uri="{FF2B5EF4-FFF2-40B4-BE49-F238E27FC236}">
                <a16:creationId xmlns:a16="http://schemas.microsoft.com/office/drawing/2014/main" id="{F8672F77-95C6-708F-F516-B9BEE6728841}"/>
              </a:ext>
            </a:extLst>
          </p:cNvPr>
          <p:cNvSpPr/>
          <p:nvPr/>
        </p:nvSpPr>
        <p:spPr>
          <a:xfrm>
            <a:off x="0" y="0"/>
            <a:ext cx="1403280" cy="981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84960" tIns="42480" rIns="84960" bIns="4248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5" name="Picture 2" descr="H:\Departements\CCE\ComexternesaufArabesques\LOGO\LogoproduitsABES\LogoABES\logo_ABES.PNG">
            <a:extLst>
              <a:ext uri="{FF2B5EF4-FFF2-40B4-BE49-F238E27FC236}">
                <a16:creationId xmlns:a16="http://schemas.microsoft.com/office/drawing/2014/main" id="{38F40FE6-FE73-C7D1-860E-3E32622C8939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468360" y="6408720"/>
            <a:ext cx="511200" cy="4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https://bouda.abes.fr/deptCellMiss/dsr/Pfd/Documentation/Logos-transparentsPNG/sudoc.png">
            <a:extLst>
              <a:ext uri="{FF2B5EF4-FFF2-40B4-BE49-F238E27FC236}">
                <a16:creationId xmlns:a16="http://schemas.microsoft.com/office/drawing/2014/main" id="{9E10D30F-5A99-0072-DC7A-2191976A250F}"/>
              </a:ext>
            </a:extLst>
          </p:cNvPr>
          <p:cNvPicPr>
            <a:picLocks noChangeAspect="1"/>
          </p:cNvPicPr>
          <p:nvPr/>
        </p:nvPicPr>
        <p:blipFill>
          <a:blip r:embed="rId15">
            <a:lum/>
            <a:alphaModFix/>
          </a:blip>
          <a:srcRect/>
          <a:stretch>
            <a:fillRect/>
          </a:stretch>
        </p:blipFill>
        <p:spPr>
          <a:xfrm>
            <a:off x="-396720" y="0"/>
            <a:ext cx="1676160" cy="100655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titre 6">
            <a:extLst>
              <a:ext uri="{FF2B5EF4-FFF2-40B4-BE49-F238E27FC236}">
                <a16:creationId xmlns:a16="http://schemas.microsoft.com/office/drawing/2014/main" id="{0D997168-7A5E-2FD4-D869-7FA0CC5323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8360" y="-3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ctr" anchorCtr="0" compatLnSpc="1"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8FEBA61-0235-0408-696D-26B10E5CFC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t" anchorCtr="0" compatLnSpc="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BF3FDF-CD3F-A137-D96E-BACCFB4E289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wrap="square" lIns="84960" tIns="42480" rIns="84960" bIns="4248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fr-FR" sz="1100" kern="1200">
                <a:solidFill>
                  <a:srgbClr val="898989"/>
                </a:solidFill>
                <a:latin typeface="Calibri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fld id="{A0B33A59-43D5-4050-81E8-7F9500DE49A3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847439" algn="l"/>
          <a:tab pos="1695240" algn="l"/>
          <a:tab pos="2543039" algn="l"/>
          <a:tab pos="3390840" algn="l"/>
          <a:tab pos="4238280" algn="l"/>
          <a:tab pos="5086079" algn="l"/>
          <a:tab pos="5933879" algn="l"/>
          <a:tab pos="6781680" algn="l"/>
          <a:tab pos="7629480" algn="l"/>
          <a:tab pos="8476920" algn="l"/>
          <a:tab pos="9324720" algn="l"/>
          <a:tab pos="10172520" algn="l"/>
        </a:tabLst>
        <a:defRPr lang="fr-FR" sz="2700" b="0" i="0" u="none" strike="noStrike" kern="1200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</p:titleStyle>
    <p:bodyStyle>
      <a:lvl1pPr marL="0" marR="0" indent="0" algn="l" rtl="0" hangingPunct="0">
        <a:lnSpc>
          <a:spcPct val="100000"/>
        </a:lnSpc>
        <a:spcBef>
          <a:spcPts val="748"/>
        </a:spcBef>
        <a:spcAft>
          <a:spcPts val="0"/>
        </a:spcAft>
        <a:tabLst>
          <a:tab pos="529920" algn="l"/>
          <a:tab pos="1377720" algn="l"/>
          <a:tab pos="2225520" algn="l"/>
          <a:tab pos="3073319" algn="l"/>
          <a:tab pos="3921120" algn="l"/>
          <a:tab pos="4768559" algn="l"/>
          <a:tab pos="5616360" algn="l"/>
          <a:tab pos="6464160" algn="l"/>
          <a:tab pos="7311960" algn="l"/>
          <a:tab pos="8159400" algn="l"/>
          <a:tab pos="9007200" algn="l"/>
          <a:tab pos="9855000" algn="l"/>
        </a:tabLst>
        <a:defRPr lang="fr-FR" sz="3000" b="0" i="0" u="none" strike="noStrike" kern="1200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6">
            <a:extLst>
              <a:ext uri="{FF2B5EF4-FFF2-40B4-BE49-F238E27FC236}">
                <a16:creationId xmlns:a16="http://schemas.microsoft.com/office/drawing/2014/main" id="{4B0CFEB5-67C0-7BA1-2787-8A3B17FEBA97}"/>
              </a:ext>
            </a:extLst>
          </p:cNvPr>
          <p:cNvSpPr/>
          <p:nvPr/>
        </p:nvSpPr>
        <p:spPr>
          <a:xfrm>
            <a:off x="0" y="6381720"/>
            <a:ext cx="9144000" cy="0"/>
          </a:xfrm>
          <a:prstGeom prst="line">
            <a:avLst/>
          </a:prstGeom>
          <a:noFill/>
          <a:ln w="19080" cap="sq">
            <a:solidFill>
              <a:srgbClr val="4877BB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3" name="Picture 2" descr="https://bouda.abes.fr/deptCellMiss/dsr/Pfd/Documentation/Logos-sanstexte-opacite60/SudocST.png">
            <a:extLst>
              <a:ext uri="{FF2B5EF4-FFF2-40B4-BE49-F238E27FC236}">
                <a16:creationId xmlns:a16="http://schemas.microsoft.com/office/drawing/2014/main" id="{956CA3CC-64D0-6069-4FD5-D9F96FF1E8A6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154080" y="139680"/>
            <a:ext cx="457200" cy="438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H:\Departements\CCE\ComexternesaufArabesques\LOGO\LogoproduitsABES\LogoABES\logo_ABES.PNG">
            <a:extLst>
              <a:ext uri="{FF2B5EF4-FFF2-40B4-BE49-F238E27FC236}">
                <a16:creationId xmlns:a16="http://schemas.microsoft.com/office/drawing/2014/main" id="{8228F993-711F-67C3-534C-C4E4F46FA33E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468360" y="6408720"/>
            <a:ext cx="511200" cy="4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ce réservé du titre 4">
            <a:extLst>
              <a:ext uri="{FF2B5EF4-FFF2-40B4-BE49-F238E27FC236}">
                <a16:creationId xmlns:a16="http://schemas.microsoft.com/office/drawing/2014/main" id="{3E227D80-9A92-568D-225D-A9A4F016FB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8360" y="-36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ctr" anchorCtr="0" compatLnSpc="1"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0C30DB4-127E-F3BF-4649-C29C0DAEA2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vert="horz" lIns="84960" tIns="42480" rIns="84960" bIns="42480" anchor="t" anchorCtr="0" compatLnSpc="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8F8EEDB8-ED30-55DA-4D88-B75C197125F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839" cy="365040"/>
          </a:xfrm>
          <a:prstGeom prst="rect">
            <a:avLst/>
          </a:prstGeom>
          <a:noFill/>
          <a:ln>
            <a:noFill/>
          </a:ln>
        </p:spPr>
        <p:txBody>
          <a:bodyPr wrap="square" lIns="84960" tIns="42480" rIns="84960" bIns="42480" anchor="ctr" anchorCtr="0">
            <a:noAutofit/>
          </a:bodyPr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1727FA9-7866-87BB-EA51-BE415B00EBF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wrap="square" lIns="84960" tIns="42480" rIns="84960" bIns="4248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fr-FR" sz="1100" kern="1200">
                <a:solidFill>
                  <a:srgbClr val="898989"/>
                </a:solidFill>
                <a:latin typeface="Calibri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fld id="{E112E817-59BE-4A0C-A08F-946F37471425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847439" algn="l"/>
          <a:tab pos="1695240" algn="l"/>
          <a:tab pos="2543039" algn="l"/>
          <a:tab pos="3390840" algn="l"/>
          <a:tab pos="4238280" algn="l"/>
          <a:tab pos="5086079" algn="l"/>
          <a:tab pos="5933879" algn="l"/>
          <a:tab pos="6781680" algn="l"/>
          <a:tab pos="7629480" algn="l"/>
          <a:tab pos="8476920" algn="l"/>
          <a:tab pos="9324720" algn="l"/>
          <a:tab pos="10172520" algn="l"/>
        </a:tabLst>
        <a:defRPr lang="fr-FR" sz="2700" b="0" i="0" u="none" strike="noStrike" kern="1200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</p:titleStyle>
    <p:bodyStyle>
      <a:lvl1pPr marL="0" marR="0" indent="0" algn="l" rtl="0" hangingPunct="0">
        <a:lnSpc>
          <a:spcPct val="100000"/>
        </a:lnSpc>
        <a:spcBef>
          <a:spcPts val="748"/>
        </a:spcBef>
        <a:spcAft>
          <a:spcPts val="0"/>
        </a:spcAft>
        <a:tabLst>
          <a:tab pos="529920" algn="l"/>
          <a:tab pos="1377720" algn="l"/>
          <a:tab pos="2225520" algn="l"/>
          <a:tab pos="3073319" algn="l"/>
          <a:tab pos="3921120" algn="l"/>
          <a:tab pos="4768559" algn="l"/>
          <a:tab pos="5616360" algn="l"/>
          <a:tab pos="6464160" algn="l"/>
          <a:tab pos="7311960" algn="l"/>
          <a:tab pos="8159400" algn="l"/>
          <a:tab pos="9007200" algn="l"/>
          <a:tab pos="9855000" algn="l"/>
        </a:tabLst>
        <a:defRPr lang="fr-FR" sz="3000" b="0" i="0" u="none" strike="noStrike" kern="1200" baseline="0">
          <a:ln>
            <a:noFill/>
          </a:ln>
          <a:solidFill>
            <a:srgbClr val="000000"/>
          </a:solidFill>
          <a:latin typeface="Verdana" pitchFamily="34"/>
          <a:ea typeface="Verdan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ref.fr/services/listrcrisi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hyperlink" Target="https://ccfr.bnf.fr/portailccfr/jsp/public/index.jsp?action=public_formsearch_institu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elf.sudoc.f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B4DD01-8915-5145-FCEE-5908F03E39F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2130120"/>
            <a:ext cx="7772400" cy="1469880"/>
          </a:xfrm>
        </p:spPr>
        <p:txBody>
          <a:bodyPr wrap="square">
            <a:noAutofit/>
          </a:bodyPr>
          <a:lstStyle/>
          <a:p>
            <a:pPr lvl="0" hangingPunct="1"/>
            <a:r>
              <a:rPr lang="fr-FR" sz="3600" b="1">
                <a:solidFill>
                  <a:srgbClr val="4F81BD"/>
                </a:solidFill>
              </a:rPr>
              <a:t>La notice RCR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2A29FD2-DCE0-9A34-FB77-65B9C262556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6839" y="1905120"/>
            <a:ext cx="8458200" cy="4419360"/>
          </a:xfrm>
        </p:spPr>
        <p:txBody>
          <a:bodyPr wrap="square" lIns="92160" tIns="46080" rIns="92160" bIns="46080">
            <a:noAutofit/>
          </a:bodyPr>
          <a:lstStyle/>
          <a:p>
            <a:pPr marL="317160" lvl="0" indent="-317160" algn="ctr" hangingPunct="1">
              <a:lnSpc>
                <a:spcPct val="95000"/>
              </a:lnSpc>
              <a:spcBef>
                <a:spcPts val="598"/>
              </a:spcBef>
              <a:tabLst>
                <a:tab pos="847080" algn="l"/>
                <a:tab pos="1694880" algn="l"/>
                <a:tab pos="2542680" algn="l"/>
                <a:tab pos="3390479" algn="l"/>
                <a:tab pos="4238280" algn="l"/>
                <a:tab pos="5085719" algn="l"/>
                <a:tab pos="5933520" algn="l"/>
                <a:tab pos="6781320" algn="l"/>
                <a:tab pos="7629120" algn="l"/>
                <a:tab pos="8476560" algn="l"/>
                <a:tab pos="9324360" algn="l"/>
                <a:tab pos="10172160" algn="l"/>
              </a:tabLst>
            </a:pPr>
            <a:endParaRPr lang="fr-FR" sz="2400">
              <a:solidFill>
                <a:srgbClr val="C0504D"/>
              </a:solidFill>
            </a:endParaRPr>
          </a:p>
          <a:p>
            <a:pPr marL="317160" lvl="0" indent="-317160" algn="ctr" hangingPunct="1">
              <a:lnSpc>
                <a:spcPct val="95000"/>
              </a:lnSpc>
              <a:tabLst>
                <a:tab pos="317160" algn="l"/>
                <a:tab pos="847080" algn="l"/>
                <a:tab pos="1694880" algn="l"/>
                <a:tab pos="2542680" algn="l"/>
                <a:tab pos="3390479" algn="l"/>
                <a:tab pos="4238280" algn="l"/>
                <a:tab pos="5085719" algn="l"/>
                <a:tab pos="5933520" algn="l"/>
                <a:tab pos="6781320" algn="l"/>
                <a:tab pos="7629120" algn="l"/>
                <a:tab pos="8476560" algn="l"/>
                <a:tab pos="9324360" algn="l"/>
                <a:tab pos="10172160" algn="l"/>
              </a:tabLst>
            </a:pPr>
            <a:r>
              <a:rPr lang="fr-FR"/>
              <a:t>	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0E5A8EC-93EF-B4FF-0491-B8E3419DE83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66640" y="66600"/>
            <a:ext cx="8569440" cy="735119"/>
          </a:xfrm>
        </p:spPr>
        <p:txBody>
          <a:bodyPr wrap="square" lIns="91440" tIns="45720" rIns="91440" bIns="45720" anchor="t">
            <a:noAutofit/>
          </a:bodyPr>
          <a:lstStyle/>
          <a:p>
            <a:pPr lvl="0" algn="l" hangingPunct="1"/>
            <a:r>
              <a:rPr lang="fr-FR" sz="3200"/>
              <a:t>Le </a:t>
            </a:r>
            <a:r>
              <a:rPr lang="fr-FR" sz="3200">
                <a:solidFill>
                  <a:srgbClr val="FF3333"/>
                </a:solidFill>
              </a:rPr>
              <a:t>R</a:t>
            </a:r>
            <a:r>
              <a:rPr lang="fr-FR" sz="3200"/>
              <a:t>épertoire des </a:t>
            </a:r>
            <a:r>
              <a:rPr lang="fr-FR" sz="3200">
                <a:solidFill>
                  <a:srgbClr val="FF3333"/>
                </a:solidFill>
              </a:rPr>
              <a:t>C</a:t>
            </a:r>
            <a:r>
              <a:rPr lang="fr-FR" sz="3200"/>
              <a:t>entres de </a:t>
            </a:r>
            <a:r>
              <a:rPr lang="fr-FR" sz="3200">
                <a:solidFill>
                  <a:srgbClr val="FF3333"/>
                </a:solidFill>
              </a:rPr>
              <a:t>R</a:t>
            </a:r>
            <a:r>
              <a:rPr lang="fr-FR" sz="3200"/>
              <a:t>essources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463C17-9B54-92FB-6AC0-5E616300E2ED}"/>
              </a:ext>
            </a:extLst>
          </p:cNvPr>
          <p:cNvSpPr/>
          <p:nvPr/>
        </p:nvSpPr>
        <p:spPr>
          <a:xfrm>
            <a:off x="287280" y="1077840"/>
            <a:ext cx="8856720" cy="5076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90000"/>
              </a:lnSpc>
              <a:spcBef>
                <a:spcPts val="1749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26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rPr>
              <a:t>Outil d’identification des bibliothèques (environ 3000 notices RCR)</a:t>
            </a:r>
          </a:p>
          <a:p>
            <a:pPr marL="0" marR="0" lvl="0" indent="0" algn="l" rtl="0" hangingPunct="1">
              <a:lnSpc>
                <a:spcPct val="90000"/>
              </a:lnSpc>
              <a:spcBef>
                <a:spcPts val="106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700" b="0" i="0" u="none" strike="noStrik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" pitchFamily="2"/>
              <a:cs typeface="Arial" pitchFamily="2"/>
            </a:endParaRPr>
          </a:p>
          <a:p>
            <a:pPr marL="0" marR="0" lvl="0" indent="0" algn="l" rtl="0" hangingPunct="1">
              <a:lnSpc>
                <a:spcPct val="9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800" b="0" i="0" u="none" strike="noStrik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" pitchFamily="2"/>
              <a:cs typeface="Arial" pitchFamily="2"/>
            </a:endParaRPr>
          </a:p>
          <a:p>
            <a:pPr marL="0" marR="0" lvl="0" indent="0" algn="l" rtl="0" hangingPunct="1">
              <a:lnSpc>
                <a:spcPct val="9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800" b="0" i="0" u="none" strike="noStrik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" pitchFamily="2"/>
              <a:cs typeface="Arial" pitchFamily="2"/>
            </a:endParaRPr>
          </a:p>
          <a:p>
            <a:pPr marL="0" marR="0" lvl="0" indent="0" algn="l" rtl="0" hangingPunct="1">
              <a:lnSpc>
                <a:spcPct val="9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800" b="0" i="0" u="none" strike="noStrik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" pitchFamily="2"/>
              <a:cs typeface="Arial" pitchFamily="2"/>
            </a:endParaRPr>
          </a:p>
          <a:p>
            <a:pPr marL="0" marR="0" lvl="0" indent="0" algn="l" rtl="0" hangingPunct="1">
              <a:lnSpc>
                <a:spcPct val="9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800" b="0" i="0" u="none" strike="noStrik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" pitchFamily="2"/>
              <a:cs typeface="Arial" pitchFamily="2"/>
            </a:endParaRPr>
          </a:p>
          <a:p>
            <a:pPr marL="0" marR="0" lvl="0" indent="0" algn="l" rtl="0" hangingPunct="1">
              <a:lnSpc>
                <a:spcPct val="9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1800" b="0" i="0" u="none" strike="noStrike" baseline="0">
              <a:ln>
                <a:noFill/>
              </a:ln>
              <a:solidFill>
                <a:srgbClr val="000000"/>
              </a:solidFill>
              <a:latin typeface="Calibri" pitchFamily="34"/>
              <a:ea typeface="Arial" pitchFamily="2"/>
              <a:cs typeface="Arial" pitchFamily="2"/>
            </a:endParaRPr>
          </a:p>
          <a:p>
            <a:pPr marL="0" marR="0" lvl="0" indent="0" algn="l" rtl="0" hangingPunct="1">
              <a:lnSpc>
                <a:spcPct val="90000"/>
              </a:lnSpc>
              <a:spcBef>
                <a:spcPts val="1247"/>
              </a:spcBef>
              <a:spcAft>
                <a:spcPts val="0"/>
              </a:spcAft>
              <a:buClr>
                <a:srgbClr val="000099"/>
              </a:buClr>
              <a:buSzPct val="80000"/>
              <a:buFont typeface="Wingdings" pitchFamily="2"/>
              <a:buChar char=""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Arial" pitchFamily="2"/>
                <a:cs typeface="Arial" pitchFamily="2"/>
              </a:rPr>
              <a:t> </a:t>
            </a:r>
            <a:r>
              <a:rPr lang="fr-FR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rPr>
              <a:t>L’ABES : agence française de l’ISIL (attribution des numéros RCR) → Liste complète </a:t>
            </a:r>
            <a:r>
              <a:rPr lang="fr-FR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  <a:hlinkClick r:id="rId3"/>
              </a:rPr>
              <a:t>https://www.idref.fr/services/listrcrisil</a:t>
            </a:r>
          </a:p>
          <a:p>
            <a:pPr marL="0" marR="0" lvl="0" indent="0" algn="l" rtl="0" hangingPunct="1">
              <a:lnSpc>
                <a:spcPct val="90000"/>
              </a:lnSpc>
              <a:spcBef>
                <a:spcPts val="1247"/>
              </a:spcBef>
              <a:spcAft>
                <a:spcPts val="0"/>
              </a:spcAft>
              <a:buClr>
                <a:srgbClr val="000099"/>
              </a:buClr>
              <a:buSzPct val="80000"/>
              <a:buFont typeface="Wingdings" pitchFamily="2"/>
              <a:buChar char=""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rPr>
              <a:t> mis à jour par le réseau Sudoc et Sudoc-PS</a:t>
            </a:r>
          </a:p>
          <a:p>
            <a:pPr marL="0" marR="0" lvl="0" indent="0" algn="l" rtl="0" hangingPunct="1">
              <a:lnSpc>
                <a:spcPct val="90000"/>
              </a:lnSpc>
              <a:spcBef>
                <a:spcPts val="1247"/>
              </a:spcBef>
              <a:spcAft>
                <a:spcPts val="0"/>
              </a:spcAft>
              <a:buClr>
                <a:srgbClr val="000099"/>
              </a:buClr>
              <a:buSzPct val="80000"/>
              <a:buFont typeface="Wingdings" pitchFamily="2"/>
              <a:buChar char=""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rPr>
              <a:t>  intégré dans le </a:t>
            </a:r>
            <a:r>
              <a:rPr lang="fr-FR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  <a:hlinkClick r:id="rId4"/>
              </a:rPr>
              <a:t>répertoire national des bibliothèques</a:t>
            </a:r>
            <a:r>
              <a:rPr lang="fr-FR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rPr>
              <a:t> et fonds documentaires du Catalogue collectif de France </a:t>
            </a:r>
            <a:r>
              <a:rPr lang="fr-FR" sz="1800" b="0" i="1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rPr>
              <a:t>(et dans Worldcat Registry)</a:t>
            </a:r>
          </a:p>
        </p:txBody>
      </p:sp>
      <p:pic>
        <p:nvPicPr>
          <p:cNvPr id="5" name="Image 2">
            <a:extLst>
              <a:ext uri="{FF2B5EF4-FFF2-40B4-BE49-F238E27FC236}">
                <a16:creationId xmlns:a16="http://schemas.microsoft.com/office/drawing/2014/main" id="{8388E46E-122E-727F-DE1D-647DCC09C015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930240" y="2204999"/>
            <a:ext cx="7570800" cy="1441439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A031595-0DA0-B876-1D91-8DCC49659CC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9280" y="836640"/>
            <a:ext cx="5315040" cy="2579760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0D6CCEE-43CC-E1DD-AB5B-8DC876A9675C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124000" y="2378160"/>
            <a:ext cx="4873679" cy="2444760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7B17AA23-E3B3-C384-7E12-8756AD35E8F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36599" y="72000"/>
            <a:ext cx="6971399" cy="687959"/>
          </a:xfrm>
        </p:spPr>
        <p:txBody>
          <a:bodyPr wrap="none" lIns="91440" tIns="45720" rIns="91440" bIns="45720" anchor="t" anchorCtr="1">
            <a:noAutofit/>
          </a:bodyPr>
          <a:lstStyle/>
          <a:p>
            <a:pPr lvl="0" hangingPunct="1"/>
            <a:r>
              <a:rPr lang="fr-FR" sz="3200"/>
              <a:t>La notice RCR (vues publiques)</a:t>
            </a:r>
          </a:p>
        </p:txBody>
      </p:sp>
      <p:pic>
        <p:nvPicPr>
          <p:cNvPr id="5" name="Image 3">
            <a:extLst>
              <a:ext uri="{FF2B5EF4-FFF2-40B4-BE49-F238E27FC236}">
                <a16:creationId xmlns:a16="http://schemas.microsoft.com/office/drawing/2014/main" id="{DE9F482A-CEC1-2185-A8B1-410B23D9176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3995640" y="3262320"/>
            <a:ext cx="4714920" cy="2608200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  <p:pic>
        <p:nvPicPr>
          <p:cNvPr id="6" name="Image 4">
            <a:extLst>
              <a:ext uri="{FF2B5EF4-FFF2-40B4-BE49-F238E27FC236}">
                <a16:creationId xmlns:a16="http://schemas.microsoft.com/office/drawing/2014/main" id="{503544EC-8741-DBA3-0E42-DE8E4B6F0D8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5397480" y="3676679"/>
            <a:ext cx="3654360" cy="3078000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1D70F62B-E586-4B31-3CEA-6B6890F9978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r="28481" b="29619"/>
          <a:stretch>
            <a:fillRect/>
          </a:stretch>
        </p:blipFill>
        <p:spPr>
          <a:xfrm>
            <a:off x="179280" y="2230560"/>
            <a:ext cx="5181840" cy="3824279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6DCF6D3B-F5C5-6F8B-889A-FE7E3150DA4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34559" y="150840"/>
            <a:ext cx="7923240" cy="650880"/>
          </a:xfrm>
        </p:spPr>
        <p:txBody>
          <a:bodyPr wrap="none" lIns="91440" tIns="45720" rIns="91440" bIns="45720" anchor="t">
            <a:noAutofit/>
          </a:bodyPr>
          <a:lstStyle/>
          <a:p>
            <a:pPr lvl="0" hangingPunct="1"/>
            <a:r>
              <a:rPr lang="fr-FR" sz="3200"/>
              <a:t>La notice RCR (vues professionnelles)</a:t>
            </a:r>
            <a:br>
              <a:rPr lang="fr-FR" sz="3200"/>
            </a:br>
            <a:endParaRPr lang="fr-FR" sz="3200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3BB086F5-1138-5430-C623-CC45B9E0ACAC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 r="44428" b="27781"/>
          <a:stretch>
            <a:fillRect/>
          </a:stretch>
        </p:blipFill>
        <p:spPr>
          <a:xfrm>
            <a:off x="4665600" y="2011320"/>
            <a:ext cx="3765600" cy="3671999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  <p:sp>
        <p:nvSpPr>
          <p:cNvPr id="5" name="Text Box 9">
            <a:extLst>
              <a:ext uri="{FF2B5EF4-FFF2-40B4-BE49-F238E27FC236}">
                <a16:creationId xmlns:a16="http://schemas.microsoft.com/office/drawing/2014/main" id="{F2CD6C46-D617-5C4B-F03B-FB2835700A6C}"/>
              </a:ext>
            </a:extLst>
          </p:cNvPr>
          <p:cNvSpPr/>
          <p:nvPr/>
        </p:nvSpPr>
        <p:spPr>
          <a:xfrm>
            <a:off x="2982600" y="5472000"/>
            <a:ext cx="2057400" cy="5201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1400" b="1" i="0" u="none" strike="noStrike" baseline="0">
                <a:ln>
                  <a:noFill/>
                </a:ln>
                <a:solidFill>
                  <a:srgbClr val="000099"/>
                </a:solidFill>
                <a:latin typeface="Verdana" pitchFamily="34"/>
                <a:ea typeface="Arial" pitchFamily="2"/>
                <a:cs typeface="Arial" pitchFamily="2"/>
              </a:rPr>
              <a:t>AFF UNM (professionnel)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331DF016-5F28-983F-9641-CBFDAF47779F}"/>
              </a:ext>
            </a:extLst>
          </p:cNvPr>
          <p:cNvSpPr/>
          <p:nvPr/>
        </p:nvSpPr>
        <p:spPr>
          <a:xfrm>
            <a:off x="7281360" y="3439800"/>
            <a:ext cx="998640" cy="5201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1400" b="1" i="0" u="none" strike="noStrike" baseline="0">
                <a:ln>
                  <a:noFill/>
                </a:ln>
                <a:solidFill>
                  <a:srgbClr val="000099"/>
                </a:solidFill>
                <a:latin typeface="Verdana" pitchFamily="34"/>
                <a:ea typeface="Arial" pitchFamily="2"/>
                <a:cs typeface="Arial" pitchFamily="2"/>
              </a:rPr>
              <a:t>AFF U (public)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99F5278-7A02-787F-8A3E-32AABABB7B1D}"/>
              </a:ext>
            </a:extLst>
          </p:cNvPr>
          <p:cNvSpPr/>
          <p:nvPr/>
        </p:nvSpPr>
        <p:spPr>
          <a:xfrm>
            <a:off x="971640" y="841319"/>
            <a:ext cx="7134120" cy="1008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342720" marR="0" lvl="0" indent="-34272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42720" algn="l"/>
                <a:tab pos="1190159" algn="l"/>
                <a:tab pos="2037960" algn="l"/>
                <a:tab pos="2885759" algn="l"/>
                <a:tab pos="3733560" algn="l"/>
                <a:tab pos="4581000" algn="l"/>
                <a:tab pos="5428799" algn="l"/>
                <a:tab pos="6276599" algn="l"/>
                <a:tab pos="7124400" algn="l"/>
                <a:tab pos="7972200" algn="l"/>
                <a:tab pos="8819640" algn="l"/>
                <a:tab pos="9667440" algn="l"/>
                <a:tab pos="10515240" algn="l"/>
              </a:tabLst>
            </a:pPr>
            <a:r>
              <a:rPr lang="fr-FR" sz="2000" b="0" i="0" u="none" strike="noStrike" baseline="0" dirty="0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Commandes </a:t>
            </a:r>
            <a:r>
              <a:rPr lang="fr-FR" sz="2000" b="0" i="0" u="none" strike="noStrike" baseline="0" dirty="0" err="1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WinIBW</a:t>
            </a:r>
            <a:r>
              <a:rPr lang="fr-FR" sz="2000" b="0" i="0" u="none" strike="noStrike" baseline="0" dirty="0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 :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100000"/>
              <a:buFont typeface="Arial" pitchFamily="34"/>
              <a:buChar char="•"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2000" b="0" i="0" u="none" strike="noStrike" baseline="0" dirty="0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pour visualiser la liste des notices RCR :  </a:t>
            </a:r>
            <a:r>
              <a:rPr lang="fr-FR" sz="1800" b="1" i="0" u="none" strike="noStrike" baseline="0" dirty="0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CHE ILN &lt;</a:t>
            </a:r>
            <a:r>
              <a:rPr lang="fr-FR" sz="1800" b="0" i="1" u="none" strike="noStrike" baseline="0" dirty="0" err="1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n°ILN</a:t>
            </a:r>
            <a:r>
              <a:rPr lang="fr-FR" sz="1800" b="1" i="0" u="none" strike="noStrike" baseline="0" dirty="0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&gt;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100000"/>
              <a:buFont typeface="Arial" pitchFamily="34"/>
              <a:buChar char="•"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2000" b="0" i="0" u="none" strike="noStrike" baseline="0" dirty="0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pour visualiser une notice RCR : </a:t>
            </a:r>
            <a:r>
              <a:rPr lang="fr-FR" sz="1800" b="1" i="0" u="none" strike="noStrike" baseline="0" dirty="0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CHE RCR &lt;</a:t>
            </a:r>
            <a:r>
              <a:rPr lang="fr-FR" sz="1800" b="0" i="1" u="none" strike="noStrike" baseline="0" dirty="0" err="1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n°RCR</a:t>
            </a:r>
            <a:r>
              <a:rPr lang="fr-FR" sz="1800" b="1" i="0" u="none" strike="noStrike" baseline="0" dirty="0">
                <a:ln>
                  <a:noFill/>
                </a:ln>
                <a:solidFill>
                  <a:srgbClr val="4F81BD"/>
                </a:solidFill>
                <a:latin typeface="Arial" pitchFamily="18"/>
                <a:ea typeface="Arial" pitchFamily="2"/>
                <a:cs typeface="Arial" pitchFamily="2"/>
              </a:rPr>
              <a:t>&gt;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82FF2500-E770-1613-2EB4-61F332F0A1E9}"/>
              </a:ext>
            </a:extLst>
          </p:cNvPr>
          <p:cNvSpPr/>
          <p:nvPr/>
        </p:nvSpPr>
        <p:spPr>
          <a:xfrm>
            <a:off x="438119" y="785880"/>
            <a:ext cx="8426520" cy="1368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84960" tIns="42480" rIns="84960" bIns="42480" anchor="t" anchorCtr="0" compatLnSpc="1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ILN2RCR, un webservice de Self </a:t>
            </a:r>
            <a:r>
              <a:rPr lang="fr-FR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Sudoc</a:t>
            </a:r>
            <a:endParaRPr lang="fr-FR" sz="2400" b="0" i="0" u="none" strike="noStrike" baseline="0" dirty="0">
              <a:ln>
                <a:noFill/>
              </a:ln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98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endParaRPr lang="fr-FR" sz="800" b="0" i="0" u="none" strike="noStrike" baseline="0" dirty="0">
              <a:ln>
                <a:noFill/>
              </a:ln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fr-FR" sz="1800" b="0" i="0" u="none" strike="noStrike" baseline="0" dirty="0">
                <a:ln>
                  <a:noFill/>
                </a:ln>
                <a:solidFill>
                  <a:srgbClr val="0000FF"/>
                </a:solidFill>
                <a:latin typeface="Verdana" pitchFamily="34"/>
                <a:ea typeface="Verdana" pitchFamily="34"/>
                <a:cs typeface="Verdana" pitchFamily="34"/>
                <a:hlinkClick r:id="rId3"/>
              </a:rPr>
              <a:t>http://self.sudoc.fr/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1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pour récupérer la liste de RCR rattachés à l’ILN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2D8B36D-C549-F3AA-8547-02C67B34BA3E}"/>
              </a:ext>
            </a:extLst>
          </p:cNvPr>
          <p:cNvSpPr/>
          <p:nvPr/>
        </p:nvSpPr>
        <p:spPr>
          <a:xfrm>
            <a:off x="571680" y="190440"/>
            <a:ext cx="8572320" cy="504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84960" tIns="42480" rIns="84960" bIns="42480" anchor="b" anchorCtr="1" compatLnSpc="1">
            <a:noAutofit/>
          </a:bodyPr>
          <a:lstStyle/>
          <a:p>
            <a:pPr marL="50760" marR="0" lvl="0" indent="0" algn="l" rtl="0" hangingPunct="0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50760" algn="l"/>
                <a:tab pos="898199" algn="l"/>
                <a:tab pos="1746000" algn="l"/>
                <a:tab pos="2593799" algn="l"/>
                <a:tab pos="3441600" algn="l"/>
                <a:tab pos="4289040" algn="l"/>
                <a:tab pos="5136839" algn="l"/>
                <a:tab pos="5984639" algn="l"/>
                <a:tab pos="6832440" algn="l"/>
                <a:tab pos="7680240" algn="l"/>
                <a:tab pos="8527680" algn="l"/>
                <a:tab pos="9375480" algn="l"/>
                <a:tab pos="10223280" algn="l"/>
              </a:tabLst>
            </a:pPr>
            <a:r>
              <a:rPr lang="fr-FR" sz="4000" b="1" i="0" u="none" strike="noStrike" baseline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Liste de vos RCR</a:t>
            </a:r>
          </a:p>
        </p:txBody>
      </p:sp>
      <p:grpSp>
        <p:nvGrpSpPr>
          <p:cNvPr id="4" name="Groupe 10">
            <a:extLst>
              <a:ext uri="{FF2B5EF4-FFF2-40B4-BE49-F238E27FC236}">
                <a16:creationId xmlns:a16="http://schemas.microsoft.com/office/drawing/2014/main" id="{25DE032C-FC3E-1D45-5F2F-6D29CEA162B2}"/>
              </a:ext>
            </a:extLst>
          </p:cNvPr>
          <p:cNvGrpSpPr/>
          <p:nvPr/>
        </p:nvGrpSpPr>
        <p:grpSpPr>
          <a:xfrm>
            <a:off x="684359" y="2266920"/>
            <a:ext cx="5770440" cy="2201760"/>
            <a:chOff x="684359" y="2266920"/>
            <a:chExt cx="5770440" cy="2201760"/>
          </a:xfrm>
        </p:grpSpPr>
        <p:pic>
          <p:nvPicPr>
            <p:cNvPr id="5" name="Image 2">
              <a:extLst>
                <a:ext uri="{FF2B5EF4-FFF2-40B4-BE49-F238E27FC236}">
                  <a16:creationId xmlns:a16="http://schemas.microsoft.com/office/drawing/2014/main" id="{08DF3468-7C6F-0499-6214-9B84A1DA51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lum/>
              <a:alphaModFix/>
            </a:blip>
            <a:srcRect/>
            <a:stretch>
              <a:fillRect/>
            </a:stretch>
          </p:blipFill>
          <p:spPr>
            <a:xfrm>
              <a:off x="684359" y="2266920"/>
              <a:ext cx="5770440" cy="2201760"/>
            </a:xfrm>
            <a:prstGeom prst="rect">
              <a:avLst/>
            </a:prstGeom>
            <a:noFill/>
            <a:ln>
              <a:noFill/>
            </a:ln>
            <a:effectLst>
              <a:outerShdw dist="139498" dir="2700000" algn="tl">
                <a:srgbClr val="333333">
                  <a:alpha val="65000"/>
                </a:srgbClr>
              </a:outerShdw>
            </a:effectLst>
          </p:spPr>
        </p:pic>
        <p:sp>
          <p:nvSpPr>
            <p:cNvPr id="6" name="Flèche droite 6">
              <a:extLst>
                <a:ext uri="{FF2B5EF4-FFF2-40B4-BE49-F238E27FC236}">
                  <a16:creationId xmlns:a16="http://schemas.microsoft.com/office/drawing/2014/main" id="{402F8EB4-99BE-7F26-4A42-7030B482C8D4}"/>
                </a:ext>
              </a:extLst>
            </p:cNvPr>
            <p:cNvSpPr/>
            <p:nvPr/>
          </p:nvSpPr>
          <p:spPr>
            <a:xfrm>
              <a:off x="888840" y="3859199"/>
              <a:ext cx="792000" cy="360359"/>
            </a:xfrm>
            <a:custGeom>
              <a:avLst>
                <a:gd name="f0" fmla="val 16685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0 21600"/>
                <a:gd name="f10" fmla="pin 0 f1 10800"/>
                <a:gd name="f11" fmla="val f10"/>
                <a:gd name="f12" fmla="val f9"/>
                <a:gd name="f13" fmla="+- 21600 0 f10"/>
                <a:gd name="f14" fmla="*/ f9 f7 1"/>
                <a:gd name="f15" fmla="*/ f10 f8 1"/>
                <a:gd name="f16" fmla="*/ 0 f7 1"/>
                <a:gd name="f17" fmla="+- 21600 0 f12"/>
                <a:gd name="f18" fmla="*/ f13 f8 1"/>
                <a:gd name="f19" fmla="*/ f11 f8 1"/>
                <a:gd name="f20" fmla="*/ f17 f11 1"/>
                <a:gd name="f21" fmla="*/ f20 1 10800"/>
                <a:gd name="f22" fmla="+- f12 f21 0"/>
                <a:gd name="f23" fmla="*/ f22 f7 1"/>
              </a:gdLst>
              <a:ahLst>
                <a:ahXY gdRefX="f0" minX="f4" maxX="f5" gdRefY="f1" minY="f4" maxY="f6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23" b="f18"/>
              <a:pathLst>
                <a:path w="21600" h="21600">
                  <a:moveTo>
                    <a:pt x="f4" y="f11"/>
                  </a:moveTo>
                  <a:lnTo>
                    <a:pt x="f12" y="f11"/>
                  </a:lnTo>
                  <a:lnTo>
                    <a:pt x="f12" y="f4"/>
                  </a:lnTo>
                  <a:lnTo>
                    <a:pt x="f5" y="f6"/>
                  </a:lnTo>
                  <a:lnTo>
                    <a:pt x="f12" y="f5"/>
                  </a:lnTo>
                  <a:lnTo>
                    <a:pt x="f12" y="f13"/>
                  </a:lnTo>
                  <a:lnTo>
                    <a:pt x="f4" y="f13"/>
                  </a:lnTo>
                  <a:close/>
                </a:path>
              </a:pathLst>
            </a:custGeom>
            <a:solidFill>
              <a:srgbClr val="4F81BD"/>
            </a:solidFill>
            <a:ln w="25560" cap="sq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847439" algn="l"/>
                  <a:tab pos="1695240" algn="l"/>
                  <a:tab pos="2543039" algn="l"/>
                  <a:tab pos="3390840" algn="l"/>
                  <a:tab pos="4238280" algn="l"/>
                  <a:tab pos="5086079" algn="l"/>
                  <a:tab pos="5933879" algn="l"/>
                  <a:tab pos="6781680" algn="l"/>
                  <a:tab pos="7629480" algn="l"/>
                  <a:tab pos="8476920" algn="l"/>
                  <a:tab pos="9324720" algn="l"/>
                  <a:tab pos="10172520" algn="l"/>
                </a:tabLst>
              </a:pPr>
              <a:endParaRPr lang="fr-FR" sz="17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endParaRPr>
            </a:p>
          </p:txBody>
        </p:sp>
      </p:grpSp>
      <p:grpSp>
        <p:nvGrpSpPr>
          <p:cNvPr id="7" name="Groupe 9">
            <a:extLst>
              <a:ext uri="{FF2B5EF4-FFF2-40B4-BE49-F238E27FC236}">
                <a16:creationId xmlns:a16="http://schemas.microsoft.com/office/drawing/2014/main" id="{A279C17C-833F-2A14-B331-1B7E1C831DA9}"/>
              </a:ext>
            </a:extLst>
          </p:cNvPr>
          <p:cNvGrpSpPr/>
          <p:nvPr/>
        </p:nvGrpSpPr>
        <p:grpSpPr>
          <a:xfrm>
            <a:off x="2340000" y="4869000"/>
            <a:ext cx="1442916" cy="871559"/>
            <a:chOff x="2340000" y="4869000"/>
            <a:chExt cx="1442916" cy="871559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40A6996-4F62-7C44-41D1-A120CEE57D74}"/>
                </a:ext>
              </a:extLst>
            </p:cNvPr>
            <p:cNvSpPr/>
            <p:nvPr/>
          </p:nvSpPr>
          <p:spPr>
            <a:xfrm>
              <a:off x="2340000" y="4869000"/>
              <a:ext cx="889559" cy="8715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847439" algn="l"/>
                  <a:tab pos="1695240" algn="l"/>
                  <a:tab pos="2543039" algn="l"/>
                  <a:tab pos="3390840" algn="l"/>
                  <a:tab pos="4238280" algn="l"/>
                  <a:tab pos="5086079" algn="l"/>
                  <a:tab pos="5933879" algn="l"/>
                  <a:tab pos="6781680" algn="l"/>
                  <a:tab pos="7629480" algn="l"/>
                  <a:tab pos="8476920" algn="l"/>
                  <a:tab pos="9324720" algn="l"/>
                  <a:tab pos="10172520" algn="l"/>
                </a:tabLst>
              </a:pPr>
              <a:r>
                <a:rPr lang="fr-FR" sz="1700" b="0" i="0" u="none" strike="noStrike" baseline="0">
                  <a:ln>
                    <a:noFill/>
                  </a:ln>
                  <a:solidFill>
                    <a:srgbClr val="000000"/>
                  </a:solidFill>
                  <a:latin typeface="Arial" pitchFamily="18"/>
                  <a:ea typeface="Arial" pitchFamily="2"/>
                  <a:cs typeface="Arial" pitchFamily="2"/>
                </a:rPr>
                <a:t>Fichier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847439" algn="l"/>
                  <a:tab pos="1695240" algn="l"/>
                  <a:tab pos="2543039" algn="l"/>
                  <a:tab pos="3390840" algn="l"/>
                  <a:tab pos="4238280" algn="l"/>
                  <a:tab pos="5086079" algn="l"/>
                  <a:tab pos="5933879" algn="l"/>
                  <a:tab pos="6781680" algn="l"/>
                  <a:tab pos="7629480" algn="l"/>
                  <a:tab pos="8476920" algn="l"/>
                  <a:tab pos="9324720" algn="l"/>
                  <a:tab pos="10172520" algn="l"/>
                </a:tabLst>
              </a:pPr>
              <a:r>
                <a:rPr lang="fr-FR" sz="1700" b="0" i="0" u="none" strike="noStrike" baseline="0">
                  <a:ln>
                    <a:noFill/>
                  </a:ln>
                  <a:solidFill>
                    <a:srgbClr val="000000"/>
                  </a:solidFill>
                  <a:latin typeface="Arial" pitchFamily="18"/>
                  <a:ea typeface="Arial" pitchFamily="2"/>
                  <a:cs typeface="Arial" pitchFamily="2"/>
                </a:rPr>
                <a:t>CSV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847439" algn="l"/>
                  <a:tab pos="1695240" algn="l"/>
                  <a:tab pos="2543039" algn="l"/>
                  <a:tab pos="3390840" algn="l"/>
                  <a:tab pos="4238280" algn="l"/>
                  <a:tab pos="5086079" algn="l"/>
                  <a:tab pos="5933879" algn="l"/>
                  <a:tab pos="6781680" algn="l"/>
                  <a:tab pos="7629480" algn="l"/>
                  <a:tab pos="8476920" algn="l"/>
                  <a:tab pos="9324720" algn="l"/>
                  <a:tab pos="10172520" algn="l"/>
                </a:tabLst>
              </a:pPr>
              <a:r>
                <a:rPr lang="fr-FR" sz="1700" b="0" i="0" u="none" strike="noStrike" baseline="0">
                  <a:ln>
                    <a:noFill/>
                  </a:ln>
                  <a:solidFill>
                    <a:srgbClr val="000000"/>
                  </a:solidFill>
                  <a:latin typeface="Arial" pitchFamily="18"/>
                  <a:ea typeface="Arial" pitchFamily="2"/>
                  <a:cs typeface="Arial" pitchFamily="2"/>
                </a:rPr>
                <a:t>résultat</a:t>
              </a:r>
            </a:p>
          </p:txBody>
        </p:sp>
        <p:sp>
          <p:nvSpPr>
            <p:cNvPr id="9" name="Flèche droite 8">
              <a:extLst>
                <a:ext uri="{FF2B5EF4-FFF2-40B4-BE49-F238E27FC236}">
                  <a16:creationId xmlns:a16="http://schemas.microsoft.com/office/drawing/2014/main" id="{DC7C12ED-D505-63FA-D492-826373B4D727}"/>
                </a:ext>
              </a:extLst>
            </p:cNvPr>
            <p:cNvSpPr/>
            <p:nvPr/>
          </p:nvSpPr>
          <p:spPr>
            <a:xfrm rot="611400">
              <a:off x="3220956" y="5164123"/>
              <a:ext cx="561960" cy="287280"/>
            </a:xfrm>
            <a:custGeom>
              <a:avLst>
                <a:gd name="f0" fmla="val 16085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0 21600"/>
                <a:gd name="f10" fmla="pin 0 f1 10800"/>
                <a:gd name="f11" fmla="val f10"/>
                <a:gd name="f12" fmla="val f9"/>
                <a:gd name="f13" fmla="+- 21600 0 f10"/>
                <a:gd name="f14" fmla="*/ f9 f7 1"/>
                <a:gd name="f15" fmla="*/ f10 f8 1"/>
                <a:gd name="f16" fmla="*/ 0 f7 1"/>
                <a:gd name="f17" fmla="+- 21600 0 f12"/>
                <a:gd name="f18" fmla="*/ f13 f8 1"/>
                <a:gd name="f19" fmla="*/ f11 f8 1"/>
                <a:gd name="f20" fmla="*/ f17 f11 1"/>
                <a:gd name="f21" fmla="*/ f20 1 10800"/>
                <a:gd name="f22" fmla="+- f12 f21 0"/>
                <a:gd name="f23" fmla="*/ f22 f7 1"/>
              </a:gdLst>
              <a:ahLst>
                <a:ahXY gdRefX="f0" minX="f4" maxX="f5" gdRefY="f1" minY="f4" maxY="f6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23" b="f18"/>
              <a:pathLst>
                <a:path w="21600" h="21600">
                  <a:moveTo>
                    <a:pt x="f4" y="f11"/>
                  </a:moveTo>
                  <a:lnTo>
                    <a:pt x="f12" y="f11"/>
                  </a:lnTo>
                  <a:lnTo>
                    <a:pt x="f12" y="f4"/>
                  </a:lnTo>
                  <a:lnTo>
                    <a:pt x="f5" y="f6"/>
                  </a:lnTo>
                  <a:lnTo>
                    <a:pt x="f12" y="f5"/>
                  </a:lnTo>
                  <a:lnTo>
                    <a:pt x="f12" y="f13"/>
                  </a:lnTo>
                  <a:lnTo>
                    <a:pt x="f4" y="f13"/>
                  </a:lnTo>
                  <a:close/>
                </a:path>
              </a:pathLst>
            </a:custGeom>
            <a:solidFill>
              <a:srgbClr val="4F81BD"/>
            </a:solidFill>
            <a:ln w="25560" cap="sq">
              <a:solidFill>
                <a:srgbClr val="385D8A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847439" algn="l"/>
                  <a:tab pos="1695240" algn="l"/>
                  <a:tab pos="2543039" algn="l"/>
                  <a:tab pos="3390840" algn="l"/>
                  <a:tab pos="4238280" algn="l"/>
                  <a:tab pos="5086079" algn="l"/>
                  <a:tab pos="5933879" algn="l"/>
                  <a:tab pos="6781680" algn="l"/>
                  <a:tab pos="7629480" algn="l"/>
                  <a:tab pos="8476920" algn="l"/>
                  <a:tab pos="9324720" algn="l"/>
                  <a:tab pos="10172520" algn="l"/>
                </a:tabLst>
              </a:pPr>
              <a:endParaRPr lang="fr-FR" sz="17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endParaRPr>
            </a:p>
          </p:txBody>
        </p:sp>
      </p:grpSp>
      <p:pic>
        <p:nvPicPr>
          <p:cNvPr id="10" name="Image 1">
            <a:extLst>
              <a:ext uri="{FF2B5EF4-FFF2-40B4-BE49-F238E27FC236}">
                <a16:creationId xmlns:a16="http://schemas.microsoft.com/office/drawing/2014/main" id="{2164BB63-F2E2-708B-83B3-2903A54AC1DB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3924360" y="4705200"/>
            <a:ext cx="4228919" cy="1479599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073CE4-6305-99AB-9999-505A0A98316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69080" y="36720"/>
            <a:ext cx="5963040" cy="687959"/>
          </a:xfrm>
        </p:spPr>
        <p:txBody>
          <a:bodyPr wrap="none" lIns="91440" tIns="45720" rIns="91440" bIns="45720" anchor="t">
            <a:noAutofit/>
          </a:bodyPr>
          <a:lstStyle/>
          <a:p>
            <a:pPr lvl="0" hangingPunct="1"/>
            <a:r>
              <a:rPr lang="fr-FR" sz="3200"/>
              <a:t>La notice RCR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48F9C4-E997-9D3D-E6E0-9776F31DE3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1160" y="766800"/>
            <a:ext cx="8497800" cy="3527279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95000"/>
              </a:lnSpc>
              <a:spcBef>
                <a:spcPts val="1749"/>
              </a:spcBef>
            </a:pPr>
            <a:r>
              <a:rPr lang="fr-FR" sz="2800" dirty="0"/>
              <a:t> Notice d’autorité  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80000"/>
              <a:buFont typeface="Wingdings" pitchFamily="2"/>
              <a:buChar char="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Zone 008 : Tw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80000"/>
              <a:buFont typeface="Wingdings" pitchFamily="2"/>
              <a:buChar char="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Statut numérique (libre ou bloqué)</a:t>
            </a:r>
          </a:p>
          <a:p>
            <a:pPr marL="0" lvl="2" indent="0">
              <a:lnSpc>
                <a:spcPct val="100000"/>
              </a:lnSpc>
              <a:spcBef>
                <a:spcPts val="448"/>
              </a:spcBef>
              <a:buClr>
                <a:srgbClr val="000000"/>
              </a:buClr>
              <a:buSzPct val="80000"/>
              <a:buFont typeface="Wingdings" pitchFamily="2"/>
              <a:buChar char="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sz="1800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6 (modifiable par tous les coordinateurs et CR)</a:t>
            </a:r>
          </a:p>
          <a:p>
            <a:pPr marL="0" lvl="2" indent="0">
              <a:lnSpc>
                <a:spcPct val="100000"/>
              </a:lnSpc>
              <a:spcBef>
                <a:spcPts val="448"/>
              </a:spcBef>
              <a:buClr>
                <a:srgbClr val="000000"/>
              </a:buClr>
              <a:buSzPct val="80000"/>
              <a:buFont typeface="Wingdings" pitchFamily="2"/>
              <a:buChar char="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sz="1800" b="1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7 (modifiable uniquement par le CR de rattachement)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80000"/>
              <a:buFont typeface="Wingdings" pitchFamily="2"/>
              <a:buChar char="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Structure s’inspirant du format </a:t>
            </a:r>
            <a:r>
              <a:rPr lang="fr-FR" dirty="0" err="1">
                <a:solidFill>
                  <a:srgbClr val="000000"/>
                </a:solidFill>
                <a:latin typeface="Verdana" pitchFamily="34"/>
                <a:ea typeface="Verdana" pitchFamily="34"/>
              </a:rPr>
              <a:t>Unimarc</a:t>
            </a:r>
            <a:endParaRPr lang="fr-FR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marL="688679" lvl="1" indent="-264960">
              <a:lnSpc>
                <a:spcPct val="100000"/>
              </a:lnSpc>
              <a:spcBef>
                <a:spcPts val="448"/>
              </a:spcBef>
              <a:buNone/>
              <a:tabLst>
                <a:tab pos="1218599" algn="l"/>
                <a:tab pos="2066399" algn="l"/>
                <a:tab pos="2914199" algn="l"/>
                <a:tab pos="3761998" algn="l"/>
                <a:tab pos="4609799" algn="l"/>
                <a:tab pos="5457238" algn="l"/>
                <a:tab pos="6305039" algn="l"/>
                <a:tab pos="7152839" algn="l"/>
                <a:tab pos="8000639" algn="l"/>
                <a:tab pos="8848079" algn="l"/>
                <a:tab pos="9695879" algn="l"/>
                <a:tab pos="10543679" algn="l"/>
              </a:tabLst>
            </a:pPr>
            <a:r>
              <a:rPr lang="fr-FR" sz="1800" i="1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Voir Guide méthodologique / Format de catalogage / Notice de Centre de Ressources</a:t>
            </a:r>
          </a:p>
          <a:p>
            <a:pPr lvl="0" hangingPunct="1">
              <a:spcBef>
                <a:spcPts val="499"/>
              </a:spcBef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2000" dirty="0"/>
              <a:t>	</a:t>
            </a:r>
          </a:p>
          <a:p>
            <a:pPr lvl="0" hangingPunct="1">
              <a:spcBef>
                <a:spcPts val="499"/>
              </a:spcBef>
            </a:pPr>
            <a:endParaRPr lang="fr-FR" sz="2000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9A7F2380-6D25-4D00-E51D-C9AE8BE106B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00360" y="4005360"/>
            <a:ext cx="5524560" cy="2457360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  <p:pic>
        <p:nvPicPr>
          <p:cNvPr id="5" name="Image 2">
            <a:extLst>
              <a:ext uri="{FF2B5EF4-FFF2-40B4-BE49-F238E27FC236}">
                <a16:creationId xmlns:a16="http://schemas.microsoft.com/office/drawing/2014/main" id="{833B76A3-AC63-B8FB-EEAA-4EBCB6DF15E6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944640" y="4005360"/>
            <a:ext cx="1380959" cy="399960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010806-A9CB-4AA7-01C4-D2C1F4A4CC1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4359" y="28080"/>
            <a:ext cx="7696080" cy="1024199"/>
          </a:xfrm>
        </p:spPr>
        <p:txBody>
          <a:bodyPr wrap="none" lIns="91440" tIns="45720" rIns="91440" bIns="45720" anchor="t">
            <a:noAutofit/>
          </a:bodyPr>
          <a:lstStyle/>
          <a:p>
            <a:pPr lvl="0" hangingPunct="1"/>
            <a:r>
              <a:rPr lang="fr-FR" sz="3200">
                <a:solidFill>
                  <a:srgbClr val="C00000"/>
                </a:solidFill>
              </a:rPr>
              <a:t>Les zones obligatoires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64F876-AB5B-6AD9-F185-C3529E94621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6920" y="555120"/>
            <a:ext cx="8283600" cy="5969160"/>
          </a:xfrm>
        </p:spPr>
        <p:txBody>
          <a:bodyPr wrap="square">
            <a:noAutofit/>
          </a:bodyPr>
          <a:lstStyle/>
          <a:p>
            <a:pPr lvl="0" hangingPunct="1">
              <a:spcBef>
                <a:spcPts val="598"/>
              </a:spcBef>
              <a:buClr>
                <a:srgbClr val="000000"/>
              </a:buClr>
              <a:buSzPct val="70000"/>
              <a:buFont typeface="Arial" pitchFamily="34"/>
              <a:buChar char="•"/>
            </a:pPr>
            <a:r>
              <a:rPr lang="fr-FR" dirty="0"/>
              <a:t> </a:t>
            </a:r>
            <a:r>
              <a:rPr lang="fr-FR" sz="2400" dirty="0">
                <a:solidFill>
                  <a:srgbClr val="C0504D"/>
                </a:solidFill>
              </a:rPr>
              <a:t>R120</a:t>
            </a:r>
            <a:r>
              <a:rPr lang="fr-FR" sz="2400" dirty="0">
                <a:solidFill>
                  <a:srgbClr val="000099"/>
                </a:solidFill>
              </a:rPr>
              <a:t> </a:t>
            </a:r>
            <a:r>
              <a:rPr lang="fr-FR" sz="2400" dirty="0"/>
              <a:t>  </a:t>
            </a:r>
            <a:r>
              <a:rPr lang="fr-FR" sz="2400" dirty="0">
                <a:solidFill>
                  <a:srgbClr val="C0504D"/>
                </a:solidFill>
              </a:rPr>
              <a:t>Nom complet et développé</a:t>
            </a:r>
          </a:p>
          <a:p>
            <a:pPr lvl="0" hangingPunct="1">
              <a:spcBef>
                <a:spcPts val="598"/>
              </a:spcBef>
              <a:buClr>
                <a:srgbClr val="000000"/>
              </a:buClr>
              <a:buSzPct val="70000"/>
              <a:buFont typeface="Arial" pitchFamily="34"/>
              <a:buChar char="•"/>
            </a:pPr>
            <a:r>
              <a:rPr lang="fr-FR" sz="2400" dirty="0"/>
              <a:t> R122   </a:t>
            </a:r>
            <a:r>
              <a:rPr lang="fr-FR" sz="2400" b="1" dirty="0"/>
              <a:t>Autres intitulés usuels (sigles…)</a:t>
            </a:r>
          </a:p>
          <a:p>
            <a:pPr lvl="0" hangingPunct="1">
              <a:spcBef>
                <a:spcPts val="598"/>
              </a:spcBef>
              <a:buClr>
                <a:srgbClr val="000000"/>
              </a:buClr>
              <a:buSzPct val="85000"/>
              <a:buFont typeface="Arial" pitchFamily="34"/>
              <a:buChar char="•"/>
            </a:pPr>
            <a:r>
              <a:rPr lang="fr-FR" sz="2400" dirty="0"/>
              <a:t> </a:t>
            </a:r>
            <a:r>
              <a:rPr lang="fr-FR" sz="2400" dirty="0">
                <a:solidFill>
                  <a:srgbClr val="C0504D"/>
                </a:solidFill>
              </a:rPr>
              <a:t>R130</a:t>
            </a:r>
            <a:r>
              <a:rPr lang="fr-FR" sz="2400" dirty="0"/>
              <a:t>   </a:t>
            </a:r>
            <a:r>
              <a:rPr lang="fr-FR" sz="2400" dirty="0">
                <a:solidFill>
                  <a:srgbClr val="C0504D"/>
                </a:solidFill>
              </a:rPr>
              <a:t>Code du type d’établissement</a:t>
            </a:r>
          </a:p>
          <a:p>
            <a:pPr lvl="0" hangingPunct="1">
              <a:spcBef>
                <a:spcPts val="598"/>
              </a:spcBef>
              <a:buClr>
                <a:srgbClr val="000099"/>
              </a:buClr>
              <a:buSzPct val="85000"/>
              <a:buFont typeface="Arial" pitchFamily="34"/>
              <a:buChar char="•"/>
            </a:pPr>
            <a:r>
              <a:rPr lang="fr-FR" sz="2400" dirty="0">
                <a:solidFill>
                  <a:srgbClr val="000099"/>
                </a:solidFill>
              </a:rPr>
              <a:t> </a:t>
            </a:r>
            <a:r>
              <a:rPr lang="fr-FR" sz="2400" dirty="0">
                <a:solidFill>
                  <a:srgbClr val="C0504D"/>
                </a:solidFill>
              </a:rPr>
              <a:t>R140</a:t>
            </a:r>
            <a:r>
              <a:rPr lang="fr-FR" sz="2400" dirty="0"/>
              <a:t>   </a:t>
            </a:r>
            <a:r>
              <a:rPr lang="fr-FR" sz="2400" dirty="0">
                <a:solidFill>
                  <a:srgbClr val="C0504D"/>
                </a:solidFill>
              </a:rPr>
              <a:t>Numéro RCR</a:t>
            </a:r>
          </a:p>
          <a:p>
            <a:pPr lvl="0" hangingPunct="1">
              <a:spcBef>
                <a:spcPts val="598"/>
              </a:spcBef>
              <a:buClr>
                <a:srgbClr val="C0504D"/>
              </a:buClr>
              <a:buSzPct val="85000"/>
              <a:buFont typeface="Arial" pitchFamily="34"/>
              <a:buChar char="•"/>
            </a:pPr>
            <a:r>
              <a:rPr lang="fr-FR" sz="2400" dirty="0">
                <a:solidFill>
                  <a:srgbClr val="C0504D"/>
                </a:solidFill>
              </a:rPr>
              <a:t> R200   Adresse principale</a:t>
            </a:r>
          </a:p>
          <a:p>
            <a:pPr lvl="0" hangingPunct="1">
              <a:spcBef>
                <a:spcPts val="598"/>
              </a:spcBef>
              <a:buClr>
                <a:srgbClr val="000000"/>
              </a:buClr>
              <a:buSzPct val="85000"/>
              <a:buFont typeface="Arial" pitchFamily="34"/>
              <a:buChar char="•"/>
            </a:pPr>
            <a:r>
              <a:rPr lang="fr-FR" sz="2400" dirty="0"/>
              <a:t> </a:t>
            </a:r>
            <a:r>
              <a:rPr lang="fr-FR" sz="2400" dirty="0">
                <a:solidFill>
                  <a:srgbClr val="C00000"/>
                </a:solidFill>
              </a:rPr>
              <a:t>R202   Géolocalisation</a:t>
            </a:r>
          </a:p>
          <a:p>
            <a:pPr marL="0" lvl="4" indent="0">
              <a:lnSpc>
                <a:spcPct val="100000"/>
              </a:lnSpc>
              <a:spcBef>
                <a:spcPts val="400"/>
              </a:spcBef>
              <a:buClr>
                <a:srgbClr val="C00000"/>
              </a:buClr>
              <a:buSzPct val="85000"/>
              <a:buFont typeface="Wingdings" pitchFamily="2"/>
              <a:buChar char="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sz="1600" b="1" dirty="0">
                <a:solidFill>
                  <a:srgbClr val="C00000"/>
                </a:solidFill>
                <a:latin typeface="Verdana" pitchFamily="34"/>
                <a:ea typeface="Verdana" pitchFamily="34"/>
              </a:rPr>
              <a:t>utilisé également dans les webservices</a:t>
            </a:r>
          </a:p>
          <a:p>
            <a:pPr lvl="0" hangingPunct="1">
              <a:spcBef>
                <a:spcPts val="598"/>
              </a:spcBef>
              <a:buClr>
                <a:srgbClr val="000000"/>
              </a:buClr>
              <a:buSzPct val="85000"/>
              <a:buFont typeface="Arial" pitchFamily="34"/>
              <a:buChar char="•"/>
            </a:pPr>
            <a:r>
              <a:rPr lang="fr-FR" sz="2400" dirty="0"/>
              <a:t> </a:t>
            </a:r>
            <a:r>
              <a:rPr lang="fr-FR" sz="2400" dirty="0">
                <a:solidFill>
                  <a:srgbClr val="C0504D"/>
                </a:solidFill>
              </a:rPr>
              <a:t>R210</a:t>
            </a:r>
            <a:r>
              <a:rPr lang="fr-FR" sz="2400" dirty="0"/>
              <a:t>   </a:t>
            </a:r>
            <a:r>
              <a:rPr lang="fr-FR" sz="2400" dirty="0">
                <a:solidFill>
                  <a:srgbClr val="C0504D"/>
                </a:solidFill>
              </a:rPr>
              <a:t>Téléphone du service de renseignements</a:t>
            </a:r>
          </a:p>
          <a:p>
            <a:pPr lvl="0" hangingPunct="1">
              <a:spcBef>
                <a:spcPts val="598"/>
              </a:spcBef>
              <a:buClr>
                <a:srgbClr val="000000"/>
              </a:buClr>
              <a:buSzPct val="85000"/>
              <a:buFont typeface="Arial" pitchFamily="34"/>
              <a:buChar char="•"/>
            </a:pPr>
            <a:r>
              <a:rPr lang="fr-FR" sz="2400" dirty="0"/>
              <a:t> R220/230 Adresses URL + courriels</a:t>
            </a:r>
          </a:p>
          <a:p>
            <a:pPr lvl="0" hangingPunct="1">
              <a:spcBef>
                <a:spcPts val="598"/>
              </a:spcBef>
              <a:buClr>
                <a:srgbClr val="C0504D"/>
              </a:buClr>
              <a:buSzPct val="85000"/>
              <a:buFont typeface="Arial" pitchFamily="34"/>
              <a:buChar char="•"/>
            </a:pPr>
            <a:r>
              <a:rPr lang="fr-FR" sz="2400" dirty="0">
                <a:solidFill>
                  <a:srgbClr val="C0504D"/>
                </a:solidFill>
              </a:rPr>
              <a:t> R410</a:t>
            </a:r>
            <a:r>
              <a:rPr lang="fr-FR" sz="2400" dirty="0"/>
              <a:t>   </a:t>
            </a:r>
            <a:r>
              <a:rPr lang="fr-FR" sz="2400" dirty="0">
                <a:solidFill>
                  <a:srgbClr val="C0504D"/>
                </a:solidFill>
              </a:rPr>
              <a:t>Code du CR </a:t>
            </a:r>
            <a:r>
              <a:rPr lang="fr-FR" sz="2400" dirty="0" err="1">
                <a:solidFill>
                  <a:srgbClr val="C0504D"/>
                </a:solidFill>
              </a:rPr>
              <a:t>Sudoc</a:t>
            </a:r>
            <a:r>
              <a:rPr lang="fr-FR" sz="2400" dirty="0">
                <a:solidFill>
                  <a:srgbClr val="C0504D"/>
                </a:solidFill>
              </a:rPr>
              <a:t>-PS + N° ILN</a:t>
            </a:r>
          </a:p>
          <a:p>
            <a:pPr lvl="0" hangingPunct="1">
              <a:spcBef>
                <a:spcPts val="598"/>
              </a:spcBef>
              <a:buClr>
                <a:srgbClr val="C0504D"/>
              </a:buClr>
              <a:buSzPct val="85000"/>
              <a:buFont typeface="Arial" pitchFamily="34"/>
              <a:buChar char="•"/>
            </a:pPr>
            <a:r>
              <a:rPr lang="fr-FR" sz="2400" dirty="0">
                <a:solidFill>
                  <a:srgbClr val="C0504D"/>
                </a:solidFill>
              </a:rPr>
              <a:t> R500   Jours et heures d’ouverture</a:t>
            </a:r>
          </a:p>
          <a:p>
            <a:pPr lvl="0" hangingPunct="1">
              <a:spcBef>
                <a:spcPts val="598"/>
              </a:spcBef>
              <a:buClr>
                <a:srgbClr val="000000"/>
              </a:buClr>
              <a:buSzPct val="85000"/>
              <a:buFont typeface="Arial" pitchFamily="34"/>
              <a:buChar char="•"/>
            </a:pPr>
            <a:r>
              <a:rPr lang="fr-FR" sz="2400" dirty="0"/>
              <a:t> R6XX   Disciplines et collection</a:t>
            </a:r>
          </a:p>
          <a:p>
            <a:pPr lvl="0" hangingPunct="1">
              <a:spcBef>
                <a:spcPts val="598"/>
              </a:spcBef>
              <a:buClr>
                <a:srgbClr val="000000"/>
              </a:buClr>
              <a:buSzPct val="85000"/>
              <a:buFont typeface="Arial" pitchFamily="34"/>
              <a:buChar char="•"/>
            </a:pPr>
            <a:r>
              <a:rPr lang="fr-FR" sz="2400" dirty="0"/>
              <a:t> R8XX   Services offerts</a:t>
            </a:r>
          </a:p>
          <a:p>
            <a:pPr lvl="0" hangingPunct="1">
              <a:spcBef>
                <a:spcPts val="550"/>
              </a:spcBef>
              <a:buClr>
                <a:srgbClr val="000000"/>
              </a:buClr>
              <a:buSzPct val="85000"/>
              <a:buFont typeface="Arial" pitchFamily="34"/>
              <a:buChar char="•"/>
            </a:pPr>
            <a:endParaRPr lang="fr-FR" sz="2200" dirty="0"/>
          </a:p>
          <a:p>
            <a:pPr marL="317160" lvl="0" indent="-317160" hangingPunct="1">
              <a:spcBef>
                <a:spcPts val="550"/>
              </a:spcBef>
              <a:tabLst>
                <a:tab pos="847080" algn="l"/>
                <a:tab pos="1694880" algn="l"/>
                <a:tab pos="2542680" algn="l"/>
                <a:tab pos="3390479" algn="l"/>
                <a:tab pos="4238280" algn="l"/>
                <a:tab pos="5085719" algn="l"/>
                <a:tab pos="5933520" algn="l"/>
                <a:tab pos="6781320" algn="l"/>
                <a:tab pos="7629120" algn="l"/>
                <a:tab pos="8476560" algn="l"/>
                <a:tab pos="9324360" algn="l"/>
                <a:tab pos="10172160" algn="l"/>
              </a:tabLst>
            </a:pPr>
            <a:endParaRPr lang="fr-FR" sz="2200" dirty="0"/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6726C2FC-AF38-3195-DFFF-A54EF65857C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968720" y="2852640"/>
            <a:ext cx="2752920" cy="295200"/>
          </a:xfrm>
          <a:prstGeom prst="rect">
            <a:avLst/>
          </a:prstGeom>
          <a:noFill/>
          <a:ln>
            <a:noFill/>
          </a:ln>
          <a:effectLst>
            <a:outerShdw dist="139498" dir="2700000" algn="tl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74F3D20-716D-BA8F-747B-A90D8AB7B5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6000" y="1127160"/>
            <a:ext cx="8712000" cy="5510160"/>
          </a:xfrm>
        </p:spPr>
        <p:txBody>
          <a:bodyPr wrap="square">
            <a:noAutofit/>
          </a:bodyPr>
          <a:lstStyle/>
          <a:p>
            <a:pPr lvl="0" hangingPunct="1">
              <a:spcBef>
                <a:spcPts val="598"/>
              </a:spcBef>
            </a:pPr>
            <a:r>
              <a:rPr lang="fr-FR" sz="3200" u="sng" dirty="0"/>
              <a:t>Modifier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Commande CHE RCR </a:t>
            </a:r>
            <a:r>
              <a:rPr lang="fr-FR" i="1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&lt;</a:t>
            </a:r>
            <a:r>
              <a:rPr lang="fr-FR" i="1" dirty="0" err="1">
                <a:solidFill>
                  <a:srgbClr val="000000"/>
                </a:solidFill>
                <a:latin typeface="Verdana" pitchFamily="34"/>
                <a:ea typeface="Verdana" pitchFamily="34"/>
              </a:rPr>
              <a:t>n°RCR</a:t>
            </a:r>
            <a:r>
              <a:rPr lang="fr-FR" i="1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&gt;</a:t>
            </a:r>
            <a:br>
              <a:rPr lang="fr-FR" i="1" dirty="0">
                <a:solidFill>
                  <a:srgbClr val="000000"/>
                </a:solidFill>
                <a:latin typeface="Verdana" pitchFamily="34"/>
                <a:ea typeface="Verdana" pitchFamily="34"/>
              </a:rPr>
            </a:b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puis bouton </a:t>
            </a:r>
            <a:r>
              <a:rPr lang="fr-FR" b="1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modifier</a:t>
            </a: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 [ou MOD]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lvl="0" hangingPunct="1">
              <a:spcBef>
                <a:spcPts val="598"/>
              </a:spcBef>
            </a:pPr>
            <a:r>
              <a:rPr lang="fr-FR" sz="2800" u="sng" dirty="0"/>
              <a:t>Créer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Soit en copiant une notice similaire</a:t>
            </a:r>
          </a:p>
          <a:p>
            <a:pPr marL="0" lvl="2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Wingdings" pitchFamily="2"/>
              <a:buChar char="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 </a:t>
            </a:r>
            <a:r>
              <a:rPr lang="fr-FR" sz="1800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Menu        «copier notice» [ou touche F5]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Soit en utilisant le Script « </a:t>
            </a:r>
            <a:r>
              <a:rPr lang="fr-FR" dirty="0" err="1">
                <a:solidFill>
                  <a:srgbClr val="000000"/>
                </a:solidFill>
                <a:latin typeface="Verdana" pitchFamily="34"/>
                <a:ea typeface="Verdana" pitchFamily="34"/>
              </a:rPr>
              <a:t>CAT_creerNoticeRCR</a:t>
            </a:r>
            <a:r>
              <a:rPr lang="fr-FR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 »</a:t>
            </a:r>
          </a:p>
          <a:p>
            <a:pPr marL="0" lvl="2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Wingdings" pitchFamily="2"/>
              <a:buChar char="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sz="1800" dirty="0">
                <a:solidFill>
                  <a:srgbClr val="000000"/>
                </a:solidFill>
                <a:latin typeface="Verdana" pitchFamily="34"/>
                <a:ea typeface="Verdana" pitchFamily="34"/>
              </a:rPr>
              <a:t>pour obtenir une notice avec toutes ses zones</a:t>
            </a:r>
          </a:p>
          <a:p>
            <a:pPr marL="688679" lvl="1" indent="-264960">
              <a:lnSpc>
                <a:spcPct val="100000"/>
              </a:lnSpc>
              <a:spcBef>
                <a:spcPts val="598"/>
              </a:spcBef>
              <a:buNone/>
              <a:tabLst>
                <a:tab pos="1218599" algn="l"/>
                <a:tab pos="2066399" algn="l"/>
                <a:tab pos="2914199" algn="l"/>
                <a:tab pos="3761998" algn="l"/>
                <a:tab pos="4609799" algn="l"/>
                <a:tab pos="5457238" algn="l"/>
                <a:tab pos="6305039" algn="l"/>
                <a:tab pos="7152839" algn="l"/>
                <a:tab pos="8000639" algn="l"/>
                <a:tab pos="8848079" algn="l"/>
                <a:tab pos="9695879" algn="l"/>
                <a:tab pos="10543679" algn="l"/>
              </a:tabLst>
            </a:pPr>
            <a:endParaRPr lang="fr-FR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lvl="0" hangingPunct="1">
              <a:spcBef>
                <a:spcPts val="598"/>
              </a:spcBef>
            </a:pPr>
            <a:endParaRPr lang="fr-FR" sz="1800" dirty="0">
              <a:solidFill>
                <a:srgbClr val="0070C0"/>
              </a:solidFill>
            </a:endParaRPr>
          </a:p>
          <a:p>
            <a:pPr lvl="0" hangingPunct="1">
              <a:spcBef>
                <a:spcPts val="598"/>
              </a:spcBef>
            </a:pPr>
            <a:r>
              <a:rPr lang="fr-FR" sz="1800" dirty="0">
                <a:solidFill>
                  <a:srgbClr val="0070C0"/>
                </a:solidFill>
              </a:rPr>
              <a:t>    Aide contextuelle (F1)</a:t>
            </a:r>
          </a:p>
          <a:p>
            <a:pPr marL="0" lvl="2" indent="0">
              <a:lnSpc>
                <a:spcPct val="100000"/>
              </a:lnSpc>
              <a:spcBef>
                <a:spcPts val="598"/>
              </a:spcBef>
              <a:buNone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 sz="1600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marL="1060200" lvl="2" indent="-210960">
              <a:lnSpc>
                <a:spcPct val="100000"/>
              </a:lnSpc>
              <a:spcBef>
                <a:spcPts val="598"/>
              </a:spcBef>
              <a:buNone/>
              <a:tabLst>
                <a:tab pos="1590120" algn="l"/>
                <a:tab pos="2437920" algn="l"/>
                <a:tab pos="3285720" algn="l"/>
                <a:tab pos="4133519" algn="l"/>
                <a:tab pos="4981320" algn="l"/>
                <a:tab pos="5828759" algn="l"/>
                <a:tab pos="6676560" algn="l"/>
                <a:tab pos="7524360" algn="l"/>
                <a:tab pos="8372160" algn="l"/>
                <a:tab pos="9219600" algn="l"/>
                <a:tab pos="10067400" algn="l"/>
                <a:tab pos="10915200" algn="l"/>
              </a:tabLst>
            </a:pPr>
            <a:endParaRPr lang="fr-FR" sz="1600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marL="0" lvl="1" indent="0">
              <a:lnSpc>
                <a:spcPct val="100000"/>
              </a:lnSpc>
              <a:spcBef>
                <a:spcPts val="400"/>
              </a:spcBef>
              <a:buNone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 sz="1600" dirty="0">
              <a:solidFill>
                <a:srgbClr val="000000"/>
              </a:solidFill>
              <a:latin typeface="Verdana" pitchFamily="34"/>
              <a:ea typeface="Verdana" pitchFamily="34"/>
            </a:endParaRPr>
          </a:p>
        </p:txBody>
      </p:sp>
      <p:sp>
        <p:nvSpPr>
          <p:cNvPr id="3" name="Rectangle à coins arrondis 2">
            <a:extLst>
              <a:ext uri="{FF2B5EF4-FFF2-40B4-BE49-F238E27FC236}">
                <a16:creationId xmlns:a16="http://schemas.microsoft.com/office/drawing/2014/main" id="{E918D741-3EB8-4571-31B5-E5BEFE029EE9}"/>
              </a:ext>
            </a:extLst>
          </p:cNvPr>
          <p:cNvSpPr/>
          <p:nvPr/>
        </p:nvSpPr>
        <p:spPr>
          <a:xfrm>
            <a:off x="5003640" y="5394240"/>
            <a:ext cx="3419640" cy="930240"/>
          </a:xfrm>
          <a:custGeom>
            <a:avLst>
              <a:gd name="f0" fmla="val 4654"/>
              <a:gd name="f1" fmla="val -809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C0504D"/>
          </a:solidFill>
          <a:ln w="25560" cap="sq">
            <a:solidFill>
              <a:srgbClr val="C0504D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Arial" pitchFamily="2"/>
                <a:cs typeface="Arial" pitchFamily="2"/>
              </a:rPr>
              <a:t>Penser à attribuer le </a:t>
            </a:r>
            <a:r>
              <a:rPr lang="fr-FR" sz="2000" b="0" i="0" u="sng" strike="noStrike" baseline="0">
                <a:ln>
                  <a:noFill/>
                </a:ln>
                <a:solidFill>
                  <a:srgbClr val="FFFFFF"/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statut 7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847439" algn="l"/>
                <a:tab pos="1695240" algn="l"/>
                <a:tab pos="2543039" algn="l"/>
                <a:tab pos="3390840" algn="l"/>
                <a:tab pos="4238280" algn="l"/>
                <a:tab pos="5086079" algn="l"/>
                <a:tab pos="5933879" algn="l"/>
                <a:tab pos="6781680" algn="l"/>
                <a:tab pos="7629480" algn="l"/>
                <a:tab pos="8476920" algn="l"/>
                <a:tab pos="9324720" algn="l"/>
                <a:tab pos="10172520" algn="l"/>
              </a:tabLst>
            </a:pPr>
            <a:r>
              <a:rPr lang="fr-FR" sz="2000" b="0" i="0" u="none" strike="noStrike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Arial" pitchFamily="2"/>
                <a:cs typeface="Arial" pitchFamily="2"/>
              </a:rPr>
              <a:t>et à </a:t>
            </a:r>
            <a:r>
              <a:rPr lang="fr-FR" sz="2000" b="0" i="0" u="sng" strike="noStrike" baseline="0">
                <a:ln>
                  <a:noFill/>
                </a:ln>
                <a:solidFill>
                  <a:srgbClr val="FFFFFF"/>
                </a:solidFill>
                <a:uFillTx/>
                <a:latin typeface="Calibri" pitchFamily="34"/>
                <a:ea typeface="Arial" pitchFamily="2"/>
                <a:cs typeface="Arial" pitchFamily="2"/>
              </a:rPr>
              <a:t>avertir l’ABES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A65638B-10F0-9601-F2CC-A91CB01827C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26559" y="115560"/>
            <a:ext cx="8101080" cy="685799"/>
          </a:xfrm>
        </p:spPr>
        <p:txBody>
          <a:bodyPr wrap="none" lIns="91440" tIns="45720" rIns="91440" bIns="45720" anchor="t" anchorCtr="1">
            <a:noAutofit/>
          </a:bodyPr>
          <a:lstStyle/>
          <a:p>
            <a:pPr lvl="0" hangingPunct="1"/>
            <a:r>
              <a:rPr lang="fr-FR" sz="3200"/>
              <a:t>modification/création d’une notice RCR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6419E80D-38D4-4027-7CDC-810FFD441C4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195640" y="3913200"/>
            <a:ext cx="361799" cy="360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7" descr="LogoAbesStp.png">
            <a:extLst>
              <a:ext uri="{FF2B5EF4-FFF2-40B4-BE49-F238E27FC236}">
                <a16:creationId xmlns:a16="http://schemas.microsoft.com/office/drawing/2014/main" id="{4687B134-8CE9-60F2-28C1-190F1E5459AC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740720" y="5943600"/>
            <a:ext cx="449280" cy="28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3">
            <a:extLst>
              <a:ext uri="{FF2B5EF4-FFF2-40B4-BE49-F238E27FC236}">
                <a16:creationId xmlns:a16="http://schemas.microsoft.com/office/drawing/2014/main" id="{8EB6E1FD-99A6-4997-9F36-517969659977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79280" y="5859360"/>
            <a:ext cx="352440" cy="37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48D0E9F-A210-9E96-1488-6109A8BF77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6000" y="1728000"/>
            <a:ext cx="8712000" cy="4176000"/>
          </a:xfrm>
        </p:spPr>
        <p:txBody>
          <a:bodyPr wrap="square">
            <a:noAutofit/>
          </a:bodyPr>
          <a:lstStyle/>
          <a:p>
            <a:pPr lvl="0" hangingPunct="1">
              <a:spcBef>
                <a:spcPts val="598"/>
              </a:spcBef>
            </a:pPr>
            <a:r>
              <a:rPr lang="fr-FR" sz="3200" u="sng"/>
              <a:t>Contacter l'Abes</a:t>
            </a:r>
          </a:p>
          <a:p>
            <a:pPr lvl="0" hangingPunct="1">
              <a:spcBef>
                <a:spcPts val="598"/>
              </a:spcBef>
            </a:pPr>
            <a:endParaRPr lang="fr-FR" sz="2000" u="sng"/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>
                <a:solidFill>
                  <a:srgbClr val="000000"/>
                </a:solidFill>
                <a:latin typeface="Verdana" pitchFamily="34"/>
                <a:ea typeface="Verdana" pitchFamily="34"/>
              </a:rPr>
              <a:t>SudocPro&gt;Administration des bibliothèques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 sz="180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marL="0" lvl="2" indent="0" hangingPunct="0">
              <a:lnSpc>
                <a:spcPct val="100000"/>
              </a:lnSpc>
              <a:spcBef>
                <a:spcPts val="74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sz="1800">
                <a:solidFill>
                  <a:srgbClr val="000000"/>
                </a:solidFill>
                <a:latin typeface="Verdana" pitchFamily="34"/>
                <a:ea typeface="Verdana" pitchFamily="34"/>
              </a:rPr>
              <a:t>Indiquer le motif de la suppression : Fermeture </a:t>
            </a:r>
            <a:r>
              <a:rPr lang="fr-FR" sz="1800">
                <a:solidFill>
                  <a:srgbClr val="FF3333"/>
                </a:solidFill>
                <a:latin typeface="Verdana" pitchFamily="34"/>
                <a:ea typeface="Verdana" pitchFamily="34"/>
              </a:rPr>
              <a:t>définitive</a:t>
            </a:r>
            <a:r>
              <a:rPr lang="fr-FR" sz="1800">
                <a:solidFill>
                  <a:srgbClr val="000000"/>
                </a:solidFill>
                <a:latin typeface="Verdana" pitchFamily="34"/>
                <a:ea typeface="Verdana" pitchFamily="34"/>
              </a:rPr>
              <a:t> / Sortie du réseau Sudoc PS / Intégration au réseau Sudoc / Fusion avec une autre bibliothèque</a:t>
            </a:r>
          </a:p>
          <a:p>
            <a:pPr marL="0" lvl="2" indent="0" hangingPunct="0">
              <a:lnSpc>
                <a:spcPct val="100000"/>
              </a:lnSpc>
              <a:spcBef>
                <a:spcPts val="74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 sz="180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marL="0" lvl="2" indent="0" hangingPunct="0">
              <a:lnSpc>
                <a:spcPct val="100000"/>
              </a:lnSpc>
              <a:spcBef>
                <a:spcPts val="74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sz="1800">
                <a:solidFill>
                  <a:srgbClr val="000000"/>
                </a:solidFill>
                <a:latin typeface="Verdana" pitchFamily="34"/>
                <a:ea typeface="Verdana" pitchFamily="34"/>
              </a:rPr>
              <a:t>Les localisations rattachées au RCR ?</a:t>
            </a:r>
          </a:p>
          <a:p>
            <a:pPr marL="0" lvl="3" indent="0" hangingPunct="0">
              <a:lnSpc>
                <a:spcPct val="100000"/>
              </a:lnSpc>
              <a:spcBef>
                <a:spcPts val="748"/>
              </a:spcBef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>
                <a:solidFill>
                  <a:srgbClr val="000000"/>
                </a:solidFill>
                <a:latin typeface="Verdana" pitchFamily="34"/>
                <a:ea typeface="Verdana" pitchFamily="34"/>
              </a:rPr>
              <a:t>Suppression ou transfert vers un autre RCR</a:t>
            </a:r>
          </a:p>
          <a:p>
            <a:pPr marL="0" lvl="2" indent="0" hangingPunct="0">
              <a:lnSpc>
                <a:spcPct val="100000"/>
              </a:lnSpc>
              <a:spcBef>
                <a:spcPts val="74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 sz="180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marL="0" lvl="2" indent="0" hangingPunct="0">
              <a:lnSpc>
                <a:spcPct val="100000"/>
              </a:lnSpc>
              <a:spcBef>
                <a:spcPts val="74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r>
              <a:rPr lang="fr-FR" sz="2400">
                <a:solidFill>
                  <a:srgbClr val="000000"/>
                </a:solidFill>
                <a:latin typeface="Verdana" pitchFamily="34"/>
                <a:ea typeface="Verdana" pitchFamily="34"/>
              </a:rPr>
              <a:t>→ L'Abes s'occupe de tout</a:t>
            </a:r>
          </a:p>
          <a:p>
            <a:pPr marL="0" lvl="1" indent="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lvl="0" hangingPunct="1">
              <a:spcBef>
                <a:spcPts val="598"/>
              </a:spcBef>
            </a:pPr>
            <a:endParaRPr lang="fr-FR" sz="1800" u="sng"/>
          </a:p>
          <a:p>
            <a:pPr marL="688679" lvl="1" indent="-264960">
              <a:lnSpc>
                <a:spcPct val="100000"/>
              </a:lnSpc>
              <a:spcBef>
                <a:spcPts val="598"/>
              </a:spcBef>
              <a:buNone/>
              <a:tabLst>
                <a:tab pos="1218599" algn="l"/>
                <a:tab pos="2066399" algn="l"/>
                <a:tab pos="2914199" algn="l"/>
                <a:tab pos="3761998" algn="l"/>
                <a:tab pos="4609799" algn="l"/>
                <a:tab pos="5457238" algn="l"/>
                <a:tab pos="6305039" algn="l"/>
                <a:tab pos="7152839" algn="l"/>
                <a:tab pos="8000639" algn="l"/>
                <a:tab pos="8848079" algn="l"/>
                <a:tab pos="9695879" algn="l"/>
                <a:tab pos="10543679" algn="l"/>
              </a:tabLst>
            </a:pPr>
            <a:endParaRPr lang="fr-FR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lvl="0" hangingPunct="1">
              <a:spcBef>
                <a:spcPts val="598"/>
              </a:spcBef>
            </a:pPr>
            <a:endParaRPr lang="fr-FR" sz="1800">
              <a:solidFill>
                <a:srgbClr val="0070C0"/>
              </a:solidFill>
            </a:endParaRPr>
          </a:p>
          <a:p>
            <a:pPr lvl="0" hangingPunct="1">
              <a:spcBef>
                <a:spcPts val="598"/>
              </a:spcBef>
            </a:pPr>
            <a:r>
              <a:rPr lang="fr-FR" sz="1800">
                <a:solidFill>
                  <a:srgbClr val="0070C0"/>
                </a:solidFill>
              </a:rPr>
              <a:t>    </a:t>
            </a:r>
          </a:p>
          <a:p>
            <a:pPr marL="0" lvl="2" indent="0">
              <a:lnSpc>
                <a:spcPct val="100000"/>
              </a:lnSpc>
              <a:spcBef>
                <a:spcPts val="598"/>
              </a:spcBef>
              <a:buNone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 sz="160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marL="1060200" lvl="2" indent="-210960">
              <a:lnSpc>
                <a:spcPct val="100000"/>
              </a:lnSpc>
              <a:spcBef>
                <a:spcPts val="598"/>
              </a:spcBef>
              <a:buNone/>
              <a:tabLst>
                <a:tab pos="1590120" algn="l"/>
                <a:tab pos="2437920" algn="l"/>
                <a:tab pos="3285720" algn="l"/>
                <a:tab pos="4133519" algn="l"/>
                <a:tab pos="4981320" algn="l"/>
                <a:tab pos="5828759" algn="l"/>
                <a:tab pos="6676560" algn="l"/>
                <a:tab pos="7524360" algn="l"/>
                <a:tab pos="8372160" algn="l"/>
                <a:tab pos="9219600" algn="l"/>
                <a:tab pos="10067400" algn="l"/>
                <a:tab pos="10915200" algn="l"/>
              </a:tabLst>
            </a:pPr>
            <a:endParaRPr lang="fr-FR" sz="1600">
              <a:solidFill>
                <a:srgbClr val="000000"/>
              </a:solidFill>
              <a:latin typeface="Verdana" pitchFamily="34"/>
              <a:ea typeface="Verdana" pitchFamily="34"/>
            </a:endParaRPr>
          </a:p>
          <a:p>
            <a:pPr marL="0" lvl="1" indent="0">
              <a:lnSpc>
                <a:spcPct val="100000"/>
              </a:lnSpc>
              <a:spcBef>
                <a:spcPts val="400"/>
              </a:spcBef>
              <a:buNone/>
              <a:tabLst>
                <a:tab pos="529920" algn="l"/>
                <a:tab pos="1377720" algn="l"/>
                <a:tab pos="2225520" algn="l"/>
                <a:tab pos="3073319" algn="l"/>
                <a:tab pos="3921120" algn="l"/>
                <a:tab pos="4768559" algn="l"/>
                <a:tab pos="5616360" algn="l"/>
                <a:tab pos="6464160" algn="l"/>
                <a:tab pos="7311960" algn="l"/>
                <a:tab pos="8159400" algn="l"/>
                <a:tab pos="9007200" algn="l"/>
                <a:tab pos="9855000" algn="l"/>
              </a:tabLst>
            </a:pPr>
            <a:endParaRPr lang="fr-FR" sz="1600">
              <a:solidFill>
                <a:srgbClr val="000000"/>
              </a:solidFill>
              <a:latin typeface="Verdana" pitchFamily="34"/>
              <a:ea typeface="Verdana" pitchFamily="34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F3BAA60-F661-9A82-D6CC-D40324A199D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26559" y="115560"/>
            <a:ext cx="8101080" cy="685799"/>
          </a:xfrm>
        </p:spPr>
        <p:txBody>
          <a:bodyPr wrap="none" lIns="91440" tIns="45720" rIns="91440" bIns="45720" anchor="t" anchorCtr="1">
            <a:noAutofit/>
          </a:bodyPr>
          <a:lstStyle/>
          <a:p>
            <a:pPr lvl="0" hangingPunct="1"/>
            <a:r>
              <a:rPr lang="fr-FR" sz="3200"/>
              <a:t>Suppression d’une notice RCR</a:t>
            </a:r>
          </a:p>
        </p:txBody>
      </p:sp>
      <p:pic>
        <p:nvPicPr>
          <p:cNvPr id="4" name="Image 7" descr="LogoAbesStp.png">
            <a:extLst>
              <a:ext uri="{FF2B5EF4-FFF2-40B4-BE49-F238E27FC236}">
                <a16:creationId xmlns:a16="http://schemas.microsoft.com/office/drawing/2014/main" id="{7A46963A-993B-E62C-DEAE-85CA8465D70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870720" y="864000"/>
            <a:ext cx="953280" cy="935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r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r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itre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itre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6CB4AB078024F24B9AD5E0923C09BE39010407020200088AEC4F79217D4EA1F7B9D01DFD78F3" ma:contentTypeVersion="18" ma:contentTypeDescription="" ma:contentTypeScope="" ma:versionID="549e32bc939db7be28ade57397e097a4">
  <xsd:schema xmlns:xsd="http://www.w3.org/2001/XMLSchema" xmlns:xs="http://www.w3.org/2001/XMLSchema" xmlns:p="http://schemas.microsoft.com/office/2006/metadata/properties" xmlns:ns2="9daed285-81c3-49ff-b705-bbc26c42e2d0" xmlns:ns3="75f3bf87-bc9b-423f-98a5-e304451f6252" xmlns:ns4="http://schemas.microsoft.com/sharepoint/v3/fields" targetNamespace="http://schemas.microsoft.com/office/2006/metadata/properties" ma:root="true" ma:fieldsID="977375c649443f6d1b5df469e5a34484" ns2:_="" ns3:_="" ns4:_="">
    <xsd:import namespace="9daed285-81c3-49ff-b705-bbc26c42e2d0"/>
    <xsd:import namespace="75f3bf87-bc9b-423f-98a5-e304451f6252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3:Année" minOccurs="0"/>
                <xsd:element ref="ns4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2:Exaged_DocName" minOccurs="0"/>
                <xsd:element ref="ns2:Nom_x0020_de_x0020_la_x0020_formation" minOccurs="0"/>
                <xsd:element ref="ns2:Type_x0020_spec" minOccurs="0"/>
                <xsd:element ref="ns2:Sujet_x0020_convention" minOccurs="0"/>
                <xsd:element ref="ns2:Type_x0020_de_x0020_document_x0020_technique" minOccurs="0"/>
                <xsd:element ref="ns3:Nom_x0020_du_x0020_marché" minOccurs="0"/>
                <xsd:element ref="ns3:Liste_x0020_machines-serveurs" minOccurs="0"/>
                <xsd:element ref="ns2:Liste_x0020_des_x0020_applications" minOccurs="0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d285-81c3-49ff-b705-bbc26c42e2d0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 ma:readOnly="fals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 ma:readOnly="false">
      <xsd:simpleType>
        <xsd:restriction base="dms:Choice">
          <xsd:enumeration value="A renseigner"/>
          <xsd:enumeration value="ACT"/>
          <xsd:enumeration value="AFE"/>
          <xsd:enumeration value="AFY"/>
          <xsd:enumeration value="AG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E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A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NMN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 ma:readOnly="false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éclaration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'analyse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 ma:readOnly="false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Tags" ma:index="10" nillable="true" ma:displayName="Tags" ma:internalName="Tags" ma:readOnly="false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 ma:readOnly="false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Exaged_DocName" ma:index="14" nillable="true" ma:displayName="Nom du document" ma:hidden="true" ma:internalName="Exaged_DocName" ma:readOnly="false">
      <xsd:simpleType>
        <xsd:restriction base="dms:Text"/>
      </xsd:simpleType>
    </xsd:element>
    <xsd:element name="Nom_x0020_de_x0020_la_x0020_formation" ma:index="20" nillable="true" ma:displayName="Liste des formations" ma:default="A renseigner" ma:format="Dropdown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Type_x0020_spec" ma:index="21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ujet_x0020_convention" ma:index="22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e_x0020_document_x0020_technique" ma:index="23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Liste_x0020_des_x0020_applications" ma:index="26" nillable="true" ma:displayName="Liste des applications" ma:default="Autre" ma:format="Dropdown" ma:internalName="Liste_x0020_des_x0020_applications" ma:readOnly="false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3bf87-bc9b-423f-98a5-e304451f6252" elementFormDefault="qualified">
    <xsd:import namespace="http://schemas.microsoft.com/office/2006/documentManagement/types"/>
    <xsd:import namespace="http://schemas.microsoft.com/office/infopath/2007/PartnerControls"/>
    <xsd:element name="Année" ma:index="6" nillable="true" ma:displayName="Année" ma:default="A renseigner" ma:format="Dropdown" ma:internalName="Ann_x00e9_e" ma:readOnly="false">
      <xsd:simpleType>
        <xsd:restriction base="dms:Choice">
          <xsd:enumeration value="A renseigner"/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Nom_x0020_du_x0020_marché" ma:index="24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Liste_x0020_machines-serveurs" ma:index="25" nillable="true" ma:displayName="Liste des machines-serveurs" ma:default="à renseigner" ma:format="Dropdown" ma:internalName="Liste_x0020_machines_x002d_serveurs" ma:readOnly="false">
      <xsd:simpleType>
        <xsd:restriction base="dms:Choice">
          <xsd:enumeration value="à renseigner"/>
          <xsd:enumeration value="actif réseau"/>
          <xsd:enumeration value="antivirus"/>
          <xsd:enumeration value="baie de stockage"/>
          <xsd:enumeration value="imprimantes"/>
          <xsd:enumeration value="messagerie"/>
          <xsd:enumeration value="visioconférence"/>
          <xsd:enumeration value="sauvegarde"/>
          <xsd:enumeration value="téléphone"/>
          <xsd:enumeration value="se linux unix"/>
          <xsd:enumeration value="se linux"/>
          <xsd:enumeration value="se unix"/>
          <xsd:enumeration value="se windows"/>
          <xsd:enumeration value="serveur socle"/>
          <xsd:enumeration value="serveur virtuel"/>
          <xsd:enumeration value="solaris"/>
          <xsd:enumeration value="station de travail"/>
        </xsd:restriction>
      </xsd:simpleType>
    </xsd:element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9" nillable="true" ma:displayName="MediaServiceObjectDetectorVersions" ma:description="" ma:hidden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 ma:readOnly="fals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Created xmlns="http://schemas.microsoft.com/sharepoint/v3/fields">2023-11-09T23:00:00+00:00</_DCDateCreated>
    <Lieu_x0020_de_x0020_la_x0020_formation xmlns="9daed285-81c3-49ff-b705-bbc26c42e2d0">Montpellier</Lieu_x0020_de_x0020_la_x0020_formation>
    <Exaged_DocName xmlns="9daed285-81c3-49ff-b705-bbc26c42e2d0" xsi:nil="true"/>
    <Etat_x0020_du_x0020_document xmlns="9daed285-81c3-49ff-b705-bbc26c42e2d0">Validé</Etat_x0020_du_x0020_document>
    <Nom_x0020_de_x0020_la_x0020_formation xmlns="9daed285-81c3-49ff-b705-bbc26c42e2d0">A renseigner</Nom_x0020_de_x0020_la_x0020_formation>
    <TRI xmlns="9daed285-81c3-49ff-b705-bbc26c42e2d0">MPR</TRI>
    <Tags xmlns="9daed285-81c3-49ff-b705-bbc26c42e2d0" xsi:nil="true"/>
    <Structure xmlns="9daed285-81c3-49ff-b705-bbc26c42e2d0">DSR - PFD</Structure>
    <Type_x0020_de_x0020_document_x0020_standard xmlns="9daed285-81c3-49ff-b705-bbc26c42e2d0">Diaporama Formation</Type_x0020_de_x0020_document_x0020_standard>
    <N_x00b0__x0020_session xmlns="9daed285-81c3-49ff-b705-bbc26c42e2d0" xsi:nil="true"/>
    <Nom_x0020_du_x0020_marché xmlns="75f3bf87-bc9b-423f-98a5-e304451f6252" xsi:nil="true"/>
    <Type_x0020_spec xmlns="9daed285-81c3-49ff-b705-bbc26c42e2d0">
      <Value>A renseigner</Value>
    </Type_x0020_spec>
    <Type_x0020_de_x0020_document_x0020_technique xmlns="9daed285-81c3-49ff-b705-bbc26c42e2d0" xsi:nil="true"/>
    <Liste_x0020_machines-serveurs xmlns="75f3bf87-bc9b-423f-98a5-e304451f6252" xsi:nil="true"/>
    <Sujet_x0020_convention xmlns="9daed285-81c3-49ff-b705-bbc26c42e2d0" xsi:nil="true"/>
    <Liste_x0020_des_x0020_applications xmlns="9daed285-81c3-49ff-b705-bbc26c42e2d0" xsi:nil="true"/>
    <Année xmlns="75f3bf87-bc9b-423f-98a5-e304451f6252">2023</Année>
  </documentManagement>
</p:properties>
</file>

<file path=customXml/itemProps1.xml><?xml version="1.0" encoding="utf-8"?>
<ds:datastoreItem xmlns:ds="http://schemas.openxmlformats.org/officeDocument/2006/customXml" ds:itemID="{B1ED6761-32F6-47CF-81B7-A07850F7A7F7}"/>
</file>

<file path=customXml/itemProps2.xml><?xml version="1.0" encoding="utf-8"?>
<ds:datastoreItem xmlns:ds="http://schemas.openxmlformats.org/officeDocument/2006/customXml" ds:itemID="{D874F562-DA4A-49C8-94FA-C7661AA97450}"/>
</file>

<file path=customXml/itemProps3.xml><?xml version="1.0" encoding="utf-8"?>
<ds:datastoreItem xmlns:ds="http://schemas.openxmlformats.org/officeDocument/2006/customXml" ds:itemID="{0F8FDCC0-50A1-4802-BCA3-04F4F110AB7E}"/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1017</Words>
  <Application>Microsoft Office PowerPoint</Application>
  <PresentationFormat>Affichage à l'écran (4:3)</PresentationFormat>
  <Paragraphs>156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9</vt:i4>
      </vt:variant>
    </vt:vector>
  </HeadingPairs>
  <TitlesOfParts>
    <vt:vector size="20" baseType="lpstr">
      <vt:lpstr>Arial</vt:lpstr>
      <vt:lpstr>Arial</vt:lpstr>
      <vt:lpstr>Calibri</vt:lpstr>
      <vt:lpstr>Times New Roman</vt:lpstr>
      <vt:lpstr>Verdana</vt:lpstr>
      <vt:lpstr>Wingdings</vt:lpstr>
      <vt:lpstr>Standard</vt:lpstr>
      <vt:lpstr>Titre1</vt:lpstr>
      <vt:lpstr>Titre2</vt:lpstr>
      <vt:lpstr>Titre3</vt:lpstr>
      <vt:lpstr>Titre4</vt:lpstr>
      <vt:lpstr>La notice RCR</vt:lpstr>
      <vt:lpstr>Le Répertoire des Centres de Ressources</vt:lpstr>
      <vt:lpstr>La notice RCR (vues publiques)</vt:lpstr>
      <vt:lpstr>La notice RCR (vues professionnelles) </vt:lpstr>
      <vt:lpstr>Présentation PowerPoint</vt:lpstr>
      <vt:lpstr>La notice RCR</vt:lpstr>
      <vt:lpstr>Les zones obligatoires</vt:lpstr>
      <vt:lpstr>modification/création d’une notice RCR</vt:lpstr>
      <vt:lpstr>Suppression d’une notice RCR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"Notice RCR"</dc:title>
  <dc:creator>Olivier Kosinski</dc:creator>
  <cp:keywords/>
  <dc:description/>
  <cp:lastModifiedBy>Marie-Pierre Roux</cp:lastModifiedBy>
  <cp:revision>148</cp:revision>
  <dcterms:created xsi:type="dcterms:W3CDTF">2012-09-26T15:07:15Z</dcterms:created>
  <dcterms:modified xsi:type="dcterms:W3CDTF">2023-11-10T08:10:01Z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0x0101006CB4AB078024F24B9AD5E0923C09BE39010407020200088AEC4F79217D4EA1F7B9D01DFD78F3</vt:lpwstr>
  </property>
  <property fmtid="{D5CDD505-2E9C-101B-9397-08002B2CF9AE}" pid="3" name="Type spec">
    <vt:lpwstr>;#A renseigner;#</vt:lpwstr>
  </property>
  <property fmtid="{D5CDD505-2E9C-101B-9397-08002B2CF9AE}" pid="4" name="Order">
    <vt:r8>23900</vt:r8>
  </property>
  <property fmtid="{D5CDD505-2E9C-101B-9397-08002B2CF9AE}" pid="5" name="Agent Abes">
    <vt:lpwstr/>
  </property>
</Properties>
</file>