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72" r:id="rId6"/>
    <p:sldMasterId id="2147483684" r:id="rId7"/>
    <p:sldMasterId id="2147483696" r:id="rId8"/>
  </p:sldMasterIdLst>
  <p:notesMasterIdLst>
    <p:notesMasterId r:id="rId18"/>
  </p:notesMasterIdLst>
  <p:handoutMasterIdLst>
    <p:handoutMasterId r:id="rId19"/>
  </p:handoutMasterIdLst>
  <p:sldIdLst>
    <p:sldId id="256" r:id="rId9"/>
    <p:sldId id="257" r:id="rId10"/>
    <p:sldId id="258" r:id="rId11"/>
    <p:sldId id="259" r:id="rId12"/>
    <p:sldId id="260" r:id="rId13"/>
    <p:sldId id="262" r:id="rId14"/>
    <p:sldId id="261" r:id="rId15"/>
    <p:sldId id="263" r:id="rId16"/>
    <p:sldId id="264" r:id="rId17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426" autoAdjust="0"/>
  </p:normalViewPr>
  <p:slideViewPr>
    <p:cSldViewPr snapToGrid="0">
      <p:cViewPr varScale="1">
        <p:scale>
          <a:sx n="73" d="100"/>
          <a:sy n="73" d="100"/>
        </p:scale>
        <p:origin x="173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B81C64F-1D92-1FC2-CC17-A29ED6BB397B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7099200" cy="102348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1" compatLnSpc="1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847439" algn="l"/>
                <a:tab pos="1695240" algn="l"/>
                <a:tab pos="2543039" algn="l"/>
                <a:tab pos="3390840" algn="l"/>
                <a:tab pos="4238280" algn="l"/>
                <a:tab pos="5086079" algn="l"/>
                <a:tab pos="5933879" algn="l"/>
                <a:tab pos="6781680" algn="l"/>
                <a:tab pos="7629480" algn="l"/>
                <a:tab pos="8476920" algn="l"/>
                <a:tab pos="9324720" algn="l"/>
                <a:tab pos="10172520" algn="l"/>
              </a:tabLst>
            </a:pPr>
            <a:endParaRPr lang="fr-FR" sz="17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" pitchFamily="2"/>
              <a:cs typeface="Arial" pitchFamily="2"/>
            </a:endParaRPr>
          </a:p>
        </p:txBody>
      </p:sp>
      <p:sp>
        <p:nvSpPr>
          <p:cNvPr id="3" name="Espace réservé de l'en-tête 2">
            <a:extLst>
              <a:ext uri="{FF2B5EF4-FFF2-40B4-BE49-F238E27FC236}">
                <a16:creationId xmlns:a16="http://schemas.microsoft.com/office/drawing/2014/main" id="{FB595C33-4A6F-46F9-A8D1-1AF57B92237B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076560" cy="511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9000" tIns="49680" rIns="99000" bIns="49680" anchor="t" anchorCtr="0" compatLnSpc="1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847439" algn="l"/>
                <a:tab pos="1695240" algn="l"/>
                <a:tab pos="2543039" algn="l"/>
                <a:tab pos="3390840" algn="l"/>
                <a:tab pos="4238280" algn="l"/>
                <a:tab pos="5086079" algn="l"/>
                <a:tab pos="5933879" algn="l"/>
                <a:tab pos="6781680" algn="l"/>
                <a:tab pos="7629480" algn="l"/>
                <a:tab pos="8476920" algn="l"/>
                <a:tab pos="9324720" algn="l"/>
                <a:tab pos="10172520" algn="l"/>
              </a:tabLst>
            </a:pPr>
            <a:endParaRPr lang="fr-FR" sz="17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" pitchFamily="2"/>
              <a:cs typeface="Arial" pitchFamily="2"/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45B6AC-4359-DE12-8EE6-4C04C02FA5E1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021200" y="0"/>
            <a:ext cx="3076560" cy="511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9000" tIns="49680" rIns="99000" bIns="49680" anchor="t" anchorCtr="0" compatLnSpc="1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847439" algn="l"/>
                <a:tab pos="1695240" algn="l"/>
                <a:tab pos="2543039" algn="l"/>
                <a:tab pos="3390840" algn="l"/>
                <a:tab pos="4238280" algn="l"/>
                <a:tab pos="5086079" algn="l"/>
                <a:tab pos="5933879" algn="l"/>
                <a:tab pos="6781680" algn="l"/>
                <a:tab pos="7629480" algn="l"/>
                <a:tab pos="8476920" algn="l"/>
                <a:tab pos="9324720" algn="l"/>
                <a:tab pos="10172520" algn="l"/>
              </a:tabLst>
            </a:pPr>
            <a:endParaRPr lang="fr-FR" sz="17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" pitchFamily="2"/>
              <a:cs typeface="Arial" pitchFamily="2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DC010A-198B-D502-36EC-D77DCB281293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9721800"/>
            <a:ext cx="3076560" cy="511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9000" tIns="49680" rIns="99000" bIns="49680" anchor="b" anchorCtr="0" compatLnSpc="1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847439" algn="l"/>
                <a:tab pos="1695240" algn="l"/>
                <a:tab pos="2543039" algn="l"/>
                <a:tab pos="3390840" algn="l"/>
                <a:tab pos="4238280" algn="l"/>
                <a:tab pos="5086079" algn="l"/>
                <a:tab pos="5933879" algn="l"/>
                <a:tab pos="6781680" algn="l"/>
                <a:tab pos="7629480" algn="l"/>
                <a:tab pos="8476920" algn="l"/>
                <a:tab pos="9324720" algn="l"/>
                <a:tab pos="10172520" algn="l"/>
              </a:tabLst>
            </a:pPr>
            <a:endParaRPr lang="fr-FR" sz="17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" pitchFamily="2"/>
              <a:cs typeface="Arial" pitchFamily="2"/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0DB2D2-29C6-A0A5-63D8-B65F9B12A5AA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021200" y="9721800"/>
            <a:ext cx="3076560" cy="511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9000" tIns="49680" rIns="99000" bIns="49680" anchor="b" anchorCtr="0" compatLnSpc="1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847439" algn="l"/>
                <a:tab pos="1695240" algn="l"/>
                <a:tab pos="2543039" algn="l"/>
                <a:tab pos="3390840" algn="l"/>
                <a:tab pos="4238280" algn="l"/>
                <a:tab pos="5086079" algn="l"/>
                <a:tab pos="5933879" algn="l"/>
                <a:tab pos="6781680" algn="l"/>
                <a:tab pos="7629480" algn="l"/>
                <a:tab pos="8476920" algn="l"/>
                <a:tab pos="9324720" algn="l"/>
                <a:tab pos="10172520" algn="l"/>
              </a:tabLst>
            </a:pPr>
            <a:endParaRPr lang="fr-FR" sz="17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037386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76E750A-C54D-B179-639C-5FDC1DF23BF9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7099200" cy="102348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1" compatLnSpc="1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847439" algn="l"/>
                <a:tab pos="1695240" algn="l"/>
                <a:tab pos="2543039" algn="l"/>
                <a:tab pos="3390840" algn="l"/>
                <a:tab pos="4238280" algn="l"/>
                <a:tab pos="5086079" algn="l"/>
                <a:tab pos="5933879" algn="l"/>
                <a:tab pos="6781680" algn="l"/>
                <a:tab pos="7629480" algn="l"/>
                <a:tab pos="8476920" algn="l"/>
                <a:tab pos="9324720" algn="l"/>
                <a:tab pos="10172520" algn="l"/>
              </a:tabLst>
            </a:pPr>
            <a:endParaRPr lang="fr-FR" sz="17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" pitchFamily="2"/>
              <a:cs typeface="Arial" pitchFamily="2"/>
            </a:endParaRPr>
          </a:p>
        </p:txBody>
      </p:sp>
      <p:sp>
        <p:nvSpPr>
          <p:cNvPr id="3" name="Espace réservé de l'en-tête 2">
            <a:extLst>
              <a:ext uri="{FF2B5EF4-FFF2-40B4-BE49-F238E27FC236}">
                <a16:creationId xmlns:a16="http://schemas.microsoft.com/office/drawing/2014/main" id="{44432C30-FB18-8033-E966-A519CDFE916D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076560" cy="511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9000" tIns="49680" rIns="99000" bIns="49680" anchor="t" anchorCtr="0" compatLnSpc="1">
            <a:noAutofit/>
          </a:bodyPr>
          <a:lstStyle>
            <a:lvl1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847439" algn="l"/>
                <a:tab pos="1695240" algn="l"/>
                <a:tab pos="2543039" algn="l"/>
                <a:tab pos="3390840" algn="l"/>
                <a:tab pos="4238280" algn="l"/>
                <a:tab pos="5086079" algn="l"/>
                <a:tab pos="5933879" algn="l"/>
                <a:tab pos="6781680" algn="l"/>
                <a:tab pos="7629480" algn="l"/>
                <a:tab pos="8476920" algn="l"/>
                <a:tab pos="9324720" algn="l"/>
                <a:tab pos="10172520" algn="l"/>
              </a:tabLst>
              <a:defRPr lang="fr-FR" sz="17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" pitchFamily="2"/>
                <a:cs typeface="Arial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4B6FB4-B3F0-BAE3-4A8D-A7C1C1F17E92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021200" y="0"/>
            <a:ext cx="3076560" cy="511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9000" tIns="49680" rIns="99000" bIns="49680" anchor="t" anchorCtr="0" compatLnSpc="1">
            <a:noAutofit/>
          </a:bodyPr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847439" algn="l"/>
                <a:tab pos="1695240" algn="l"/>
                <a:tab pos="2543039" algn="l"/>
                <a:tab pos="3390840" algn="l"/>
                <a:tab pos="4238280" algn="l"/>
                <a:tab pos="5086079" algn="l"/>
                <a:tab pos="5933879" algn="l"/>
                <a:tab pos="6781680" algn="l"/>
                <a:tab pos="7629480" algn="l"/>
                <a:tab pos="8476920" algn="l"/>
                <a:tab pos="9324720" algn="l"/>
                <a:tab pos="10172520" algn="l"/>
              </a:tabLst>
              <a:defRPr lang="fr-FR" sz="13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Arial" pitchFamily="2"/>
                <a:cs typeface="Arial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'image des diapositives 4">
            <a:extLst>
              <a:ext uri="{FF2B5EF4-FFF2-40B4-BE49-F238E27FC236}">
                <a16:creationId xmlns:a16="http://schemas.microsoft.com/office/drawing/2014/main" id="{29A44251-EB14-5B19-7633-481F41DCE99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92159" y="767880"/>
            <a:ext cx="5114879" cy="383724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6" name="Espace réservé des notes 5">
            <a:extLst>
              <a:ext uri="{FF2B5EF4-FFF2-40B4-BE49-F238E27FC236}">
                <a16:creationId xmlns:a16="http://schemas.microsoft.com/office/drawing/2014/main" id="{C3966C67-705D-D66E-4217-2D9B622170FC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09560" y="4861080"/>
            <a:ext cx="5680079" cy="46051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compatLnSpc="1"/>
          <a:lstStyle/>
          <a:p>
            <a:endParaRPr lang="fr-FR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EC8BE237-90A6-5D98-6204-35731276954F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721800"/>
            <a:ext cx="3076560" cy="511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9000" tIns="49680" rIns="99000" bIns="49680" anchor="b" anchorCtr="0" compatLnSpc="1">
            <a:noAutofit/>
          </a:bodyPr>
          <a:lstStyle>
            <a:lvl1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847439" algn="l"/>
                <a:tab pos="1695240" algn="l"/>
                <a:tab pos="2543039" algn="l"/>
                <a:tab pos="3390840" algn="l"/>
                <a:tab pos="4238280" algn="l"/>
                <a:tab pos="5086079" algn="l"/>
                <a:tab pos="5933879" algn="l"/>
                <a:tab pos="6781680" algn="l"/>
                <a:tab pos="7629480" algn="l"/>
                <a:tab pos="8476920" algn="l"/>
                <a:tab pos="9324720" algn="l"/>
                <a:tab pos="10172520" algn="l"/>
              </a:tabLst>
              <a:defRPr lang="fr-FR" sz="17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" pitchFamily="2"/>
                <a:cs typeface="Arial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9F13DE47-F4AF-C5DD-A56E-22D443E0C53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021200" y="9721800"/>
            <a:ext cx="3076560" cy="511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9000" tIns="49680" rIns="99000" bIns="49680" anchor="b" anchorCtr="0" compatLnSpc="1">
            <a:noAutofit/>
          </a:bodyPr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847439" algn="l"/>
                <a:tab pos="1695240" algn="l"/>
                <a:tab pos="2543039" algn="l"/>
                <a:tab pos="3390840" algn="l"/>
                <a:tab pos="4238280" algn="l"/>
                <a:tab pos="5086079" algn="l"/>
                <a:tab pos="5933879" algn="l"/>
                <a:tab pos="6781680" algn="l"/>
                <a:tab pos="7629480" algn="l"/>
                <a:tab pos="8476920" algn="l"/>
                <a:tab pos="9324720" algn="l"/>
                <a:tab pos="10172520" algn="l"/>
              </a:tabLst>
              <a:defRPr lang="fr-FR" sz="13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Arial" pitchFamily="2"/>
                <a:cs typeface="Arial" pitchFamily="2"/>
              </a:defRPr>
            </a:lvl1pPr>
          </a:lstStyle>
          <a:p>
            <a:pPr lvl="0"/>
            <a:fld id="{0BF3D064-49AE-4860-B1E9-30FDD1EE70F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4044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0">
      <a:lnSpc>
        <a:spcPct val="100000"/>
      </a:lnSpc>
      <a:spcBef>
        <a:spcPts val="411"/>
      </a:spcBef>
      <a:spcAft>
        <a:spcPts val="0"/>
      </a:spcAft>
      <a:tabLst>
        <a:tab pos="0" algn="l"/>
        <a:tab pos="847439" algn="l"/>
        <a:tab pos="1695240" algn="l"/>
        <a:tab pos="2543039" algn="l"/>
        <a:tab pos="3390840" algn="l"/>
        <a:tab pos="4238280" algn="l"/>
        <a:tab pos="5086079" algn="l"/>
        <a:tab pos="5933879" algn="l"/>
        <a:tab pos="6781680" algn="l"/>
        <a:tab pos="7629480" algn="l"/>
        <a:tab pos="8476920" algn="l"/>
        <a:tab pos="9324720" algn="l"/>
        <a:tab pos="10172520" algn="l"/>
      </a:tabLst>
      <a:defRPr lang="fr-FR" sz="1100" b="0" i="0" u="none" strike="noStrike" baseline="0">
        <a:ln>
          <a:noFill/>
        </a:ln>
        <a:solidFill>
          <a:srgbClr val="000000"/>
        </a:solidFill>
        <a:latin typeface="Calibri" pitchFamily="34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7">
            <a:extLst>
              <a:ext uri="{FF2B5EF4-FFF2-40B4-BE49-F238E27FC236}">
                <a16:creationId xmlns:a16="http://schemas.microsoft.com/office/drawing/2014/main" id="{5657D4D3-A6B5-9334-2DF5-8CAA2E986BAE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9000" tIns="49680" rIns="99000" bIns="49680" anchor="b" anchorCtr="0" compatLnSpc="1">
            <a:noAutofit/>
          </a:bodyPr>
          <a:lstStyle/>
          <a:p>
            <a:pPr lvl="0"/>
            <a:fld id="{F42F7F8A-A025-4F6D-B4E1-E00434F8B6CA}" type="slidenum">
              <a:t>1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36175813-3AAC-44D6-5359-C26F3683DEC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992159" y="768240"/>
            <a:ext cx="5114879" cy="38372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099BEC6-AD8F-2685-2F88-4C75C3AB27F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anchor="t" anchorCtr="0"/>
          <a:lstStyle/>
          <a:p>
            <a:endParaRPr lang="fr-FR" kern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69CEC041-8461-4110-BF4F-51F7DE6CC51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9000" tIns="49680" rIns="99000" bIns="49680" anchor="b" anchorCtr="0" compatLnSpc="1">
            <a:noAutofit/>
          </a:bodyPr>
          <a:lstStyle/>
          <a:p>
            <a:pPr lvl="0"/>
            <a:fld id="{C75FAD40-6287-4F4D-9C95-040ACB9A9FD2}" type="slidenum">
              <a:t>2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CD1A9C8C-EC34-DF21-1344-8663D93E913C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66838" y="814388"/>
            <a:ext cx="4410075" cy="33083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3">
            <a:extLst>
              <a:ext uri="{FF2B5EF4-FFF2-40B4-BE49-F238E27FC236}">
                <a16:creationId xmlns:a16="http://schemas.microsoft.com/office/drawing/2014/main" id="{7FD9251B-72D7-9364-1B24-FD10CEC78A15}"/>
              </a:ext>
            </a:extLst>
          </p:cNvPr>
          <p:cNvSpPr/>
          <p:nvPr/>
        </p:nvSpPr>
        <p:spPr>
          <a:xfrm>
            <a:off x="709560" y="4861080"/>
            <a:ext cx="5680079" cy="4605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9000" tIns="49680" rIns="99000" bIns="49680" anchor="t" anchorCtr="0" compatLnSpc="1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847439" algn="l"/>
                <a:tab pos="1695240" algn="l"/>
                <a:tab pos="2543039" algn="l"/>
                <a:tab pos="3390840" algn="l"/>
                <a:tab pos="4238280" algn="l"/>
                <a:tab pos="5086079" algn="l"/>
                <a:tab pos="5933879" algn="l"/>
                <a:tab pos="6781680" algn="l"/>
                <a:tab pos="7629480" algn="l"/>
                <a:tab pos="8476920" algn="l"/>
                <a:tab pos="9324720" algn="l"/>
                <a:tab pos="10172520" algn="l"/>
              </a:tabLst>
            </a:pPr>
            <a:endParaRPr lang="fr-FR" sz="17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" pitchFamily="2"/>
              <a:cs typeface="Arial" pitchFamily="2"/>
            </a:endParaRPr>
          </a:p>
        </p:txBody>
      </p:sp>
      <p:sp>
        <p:nvSpPr>
          <p:cNvPr id="4" name="Espace réservé des notes 3">
            <a:extLst>
              <a:ext uri="{FF2B5EF4-FFF2-40B4-BE49-F238E27FC236}">
                <a16:creationId xmlns:a16="http://schemas.microsoft.com/office/drawing/2014/main" id="{26FE0C0D-9ADE-378B-B6B9-3A6EE686658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anchor="t" anchorCtr="0"/>
          <a:lstStyle/>
          <a:p>
            <a:r>
              <a:rPr lang="fr-FR" kern="1200" dirty="0"/>
              <a:t>Le Répertoire des centres de ressources du SUDOC : </a:t>
            </a:r>
          </a:p>
          <a:p>
            <a:r>
              <a:rPr lang="fr-FR" kern="1200" dirty="0"/>
              <a:t>Les bibliothèques et établissements documentaires des réseaux </a:t>
            </a:r>
            <a:r>
              <a:rPr lang="fr-FR" kern="1200" dirty="0" err="1"/>
              <a:t>Sudoc</a:t>
            </a:r>
            <a:r>
              <a:rPr lang="fr-FR" kern="1200" dirty="0"/>
              <a:t> et </a:t>
            </a:r>
            <a:r>
              <a:rPr lang="fr-FR" kern="1200" dirty="0" err="1"/>
              <a:t>Sudoc</a:t>
            </a:r>
            <a:r>
              <a:rPr lang="fr-FR" kern="1200" dirty="0"/>
              <a:t> PS sont répertoriés dans le Répertoire des Centres de Ressources (RCR) </a:t>
            </a:r>
          </a:p>
          <a:p>
            <a:endParaRPr lang="fr-FR" kern="1200" dirty="0"/>
          </a:p>
          <a:p>
            <a:r>
              <a:rPr lang="fr-FR" kern="1200" dirty="0"/>
              <a:t>Ce sont environ 3400 établissements documentaires qui participent aux activités du réseau </a:t>
            </a:r>
            <a:r>
              <a:rPr lang="fr-FR" kern="1200" dirty="0" err="1"/>
              <a:t>Sudoc</a:t>
            </a:r>
            <a:r>
              <a:rPr lang="fr-FR" kern="1200" dirty="0"/>
              <a:t>. Le « Répertoire des centres de ressources » fournit les informations nécessaires à leur identification, leur localisation et aux services qu'ils proposent (adresse, heures d'ouverture, spécialités, etc.)</a:t>
            </a:r>
          </a:p>
          <a:p>
            <a:endParaRPr lang="fr-FR" kern="1200" dirty="0"/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411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847439" algn="l"/>
                <a:tab pos="1695240" algn="l"/>
                <a:tab pos="2543039" algn="l"/>
                <a:tab pos="3390840" algn="l"/>
                <a:tab pos="4238280" algn="l"/>
                <a:tab pos="5086079" algn="l"/>
                <a:tab pos="5933879" algn="l"/>
                <a:tab pos="6781680" algn="l"/>
                <a:tab pos="7629480" algn="l"/>
                <a:tab pos="8476920" algn="l"/>
                <a:tab pos="9324720" algn="l"/>
                <a:tab pos="10172520" algn="l"/>
              </a:tabLst>
              <a:defRPr/>
            </a:pPr>
            <a:r>
              <a:rPr lang="fr-FR" kern="1200" dirty="0"/>
              <a:t>Le Répertoire donne accès à une notice mentionnant : le numéro RCR de chaque bibliothèque, un descriptif de ses collections et services ainsi que ses coordonnées. </a:t>
            </a:r>
          </a:p>
          <a:p>
            <a:endParaRPr lang="fr-FR" kern="1200" dirty="0"/>
          </a:p>
          <a:p>
            <a:endParaRPr lang="fr-FR" kern="1200" dirty="0"/>
          </a:p>
          <a:p>
            <a:r>
              <a:rPr lang="fr-FR" kern="1200" dirty="0"/>
              <a:t>Vous pouvez accéder directement à ce répertoire pour :</a:t>
            </a:r>
          </a:p>
          <a:p>
            <a:endParaRPr lang="fr-FR" kern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kern="1200" dirty="0"/>
              <a:t>répertorier les bibliothèques d'un département ou d'une ville ; restreindre éventuellement cette recherche à un type d'établissement particulier (BU, Centre d'information et de documentation, etc.), à sa localisation</a:t>
            </a:r>
          </a:p>
          <a:p>
            <a:endParaRPr lang="fr-FR" kern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kern="1200" dirty="0"/>
              <a:t>faire des recherches précises sur un établissement à partir de son nom ou de son identifiant unique : le numéro RCR (9 chiffres dont les 2 premiers identifient le département)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kern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7">
            <a:extLst>
              <a:ext uri="{FF2B5EF4-FFF2-40B4-BE49-F238E27FC236}">
                <a16:creationId xmlns:a16="http://schemas.microsoft.com/office/drawing/2014/main" id="{5BE50DDE-8D53-888C-5FCF-B2DF780FBD9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9000" tIns="49680" rIns="99000" bIns="49680" anchor="b" anchorCtr="0" compatLnSpc="1">
            <a:noAutofit/>
          </a:bodyPr>
          <a:lstStyle/>
          <a:p>
            <a:pPr lvl="0"/>
            <a:fld id="{3C47E60C-B0C8-41B3-9E08-58B2815FDF9E}" type="slidenum">
              <a:t>3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9C86490A-5047-FC56-C698-ED7D708EEBB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3">
            <a:extLst>
              <a:ext uri="{FF2B5EF4-FFF2-40B4-BE49-F238E27FC236}">
                <a16:creationId xmlns:a16="http://schemas.microsoft.com/office/drawing/2014/main" id="{6AD948F0-415D-AA4B-3D4E-165A54F9AA21}"/>
              </a:ext>
            </a:extLst>
          </p:cNvPr>
          <p:cNvSpPr/>
          <p:nvPr/>
        </p:nvSpPr>
        <p:spPr>
          <a:xfrm>
            <a:off x="709560" y="4861080"/>
            <a:ext cx="5680079" cy="4605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9000" tIns="49680" rIns="99000" bIns="49680" anchor="t" anchorCtr="0" compatLnSpc="1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847439" algn="l"/>
                <a:tab pos="1695240" algn="l"/>
                <a:tab pos="2543039" algn="l"/>
                <a:tab pos="3390840" algn="l"/>
                <a:tab pos="4238280" algn="l"/>
                <a:tab pos="5086079" algn="l"/>
                <a:tab pos="5933879" algn="l"/>
                <a:tab pos="6781680" algn="l"/>
                <a:tab pos="7629480" algn="l"/>
                <a:tab pos="8476920" algn="l"/>
                <a:tab pos="9324720" algn="l"/>
                <a:tab pos="10172520" algn="l"/>
              </a:tabLst>
            </a:pPr>
            <a:endParaRPr lang="fr-FR" sz="17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" pitchFamily="2"/>
              <a:cs typeface="Arial" pitchFamily="2"/>
            </a:endParaRPr>
          </a:p>
        </p:txBody>
      </p:sp>
      <p:sp>
        <p:nvSpPr>
          <p:cNvPr id="4" name="Espace réservé des notes 3">
            <a:extLst>
              <a:ext uri="{FF2B5EF4-FFF2-40B4-BE49-F238E27FC236}">
                <a16:creationId xmlns:a16="http://schemas.microsoft.com/office/drawing/2014/main" id="{B7237FE6-5B7F-2646-9D11-6C354A7757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La notice RCR est une notice d’autorité</a:t>
            </a:r>
          </a:p>
          <a:p>
            <a:endParaRPr lang="fr-FR" dirty="0"/>
          </a:p>
          <a:p>
            <a:r>
              <a:rPr lang="fr-FR" dirty="0"/>
              <a:t>LE RCR est un identifiant normalisé pour les bibliothèques qui permet d’identifier une bibliothèque. </a:t>
            </a:r>
          </a:p>
          <a:p>
            <a:endParaRPr lang="fr-FR" dirty="0"/>
          </a:p>
          <a:p>
            <a:r>
              <a:rPr lang="fr-FR" dirty="0"/>
              <a:t>Au niveau international, on parle de numéro ISIL. Il s’agit du RCR précédé de la mention FR-. Il est utile notamment aux bibliothèques qui souhaitent s'équiper de systèmes RFID.</a:t>
            </a:r>
          </a:p>
          <a:p>
            <a:endParaRPr lang="fr-FR" dirty="0"/>
          </a:p>
          <a:p>
            <a:r>
              <a:rPr lang="fr-FR" dirty="0"/>
              <a:t>L'</a:t>
            </a:r>
            <a:r>
              <a:rPr lang="fr-FR" dirty="0" err="1"/>
              <a:t>Abes</a:t>
            </a:r>
            <a:r>
              <a:rPr lang="fr-FR" dirty="0"/>
              <a:t> est l'agence française d'attribution des numéros ISIL</a:t>
            </a:r>
          </a:p>
          <a:p>
            <a:endParaRPr lang="fr-FR" dirty="0"/>
          </a:p>
          <a:p>
            <a:r>
              <a:rPr lang="fr-FR" dirty="0"/>
              <a:t>Voici 4 vues d’une notice RCR via 4 interfaces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7">
            <a:extLst>
              <a:ext uri="{FF2B5EF4-FFF2-40B4-BE49-F238E27FC236}">
                <a16:creationId xmlns:a16="http://schemas.microsoft.com/office/drawing/2014/main" id="{78A1907A-EEF7-D65D-906C-DF4BF8802059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9000" tIns="49680" rIns="99000" bIns="49680" anchor="b" anchorCtr="0" compatLnSpc="1">
            <a:noAutofit/>
          </a:bodyPr>
          <a:lstStyle/>
          <a:p>
            <a:pPr lvl="0"/>
            <a:fld id="{2DA6D669-2F0E-4C48-80CC-4E7E7BF24964}" type="slidenum">
              <a:t>4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C52FE6CB-762C-628A-F20C-DDE6AF461EF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3">
            <a:extLst>
              <a:ext uri="{FF2B5EF4-FFF2-40B4-BE49-F238E27FC236}">
                <a16:creationId xmlns:a16="http://schemas.microsoft.com/office/drawing/2014/main" id="{4AAB2056-B9C5-B1BA-647F-9E2CA8D05865}"/>
              </a:ext>
            </a:extLst>
          </p:cNvPr>
          <p:cNvSpPr/>
          <p:nvPr/>
        </p:nvSpPr>
        <p:spPr>
          <a:xfrm>
            <a:off x="709560" y="4861080"/>
            <a:ext cx="5680079" cy="4605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9000" tIns="49680" rIns="99000" bIns="49680" anchor="t" anchorCtr="0" compatLnSpc="1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847439" algn="l"/>
                <a:tab pos="1695240" algn="l"/>
                <a:tab pos="2543039" algn="l"/>
                <a:tab pos="3390840" algn="l"/>
                <a:tab pos="4238280" algn="l"/>
                <a:tab pos="5086079" algn="l"/>
                <a:tab pos="5933879" algn="l"/>
                <a:tab pos="6781680" algn="l"/>
                <a:tab pos="7629480" algn="l"/>
                <a:tab pos="8476920" algn="l"/>
                <a:tab pos="9324720" algn="l"/>
                <a:tab pos="10172520" algn="l"/>
              </a:tabLst>
            </a:pPr>
            <a:endParaRPr lang="fr-FR" sz="17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" pitchFamily="2"/>
              <a:cs typeface="Arial" pitchFamily="2"/>
            </a:endParaRPr>
          </a:p>
        </p:txBody>
      </p:sp>
      <p:sp>
        <p:nvSpPr>
          <p:cNvPr id="4" name="Espace réservé des notes 3">
            <a:extLst>
              <a:ext uri="{FF2B5EF4-FFF2-40B4-BE49-F238E27FC236}">
                <a16:creationId xmlns:a16="http://schemas.microsoft.com/office/drawing/2014/main" id="{D1AFF3A9-2844-7A8D-D038-F5DE18312F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Tout d’abord qu’est-ce qu’un RCR ?</a:t>
            </a:r>
          </a:p>
          <a:p>
            <a:r>
              <a:rPr lang="fr-FR" dirty="0"/>
              <a:t>C’est un identifiant unique qui est propre à chaque établissement documentaire. </a:t>
            </a:r>
          </a:p>
          <a:p>
            <a:r>
              <a:rPr lang="fr-FR" dirty="0"/>
              <a:t>C’est l’ABES qui a en charge la création de ces identifiants</a:t>
            </a:r>
          </a:p>
          <a:p>
            <a:r>
              <a:rPr lang="fr-FR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Composé de 9 chiffres dont les 5 premiers correspondent au code INSEE de la commune. Puis les deux chiffres suivants au type de la bib et enfin un numéro séquentiel</a:t>
            </a:r>
          </a:p>
          <a:p>
            <a:r>
              <a:rPr lang="fr-FR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Par exemple la bibliothèque municipale de Montpellier 341726101</a:t>
            </a:r>
          </a:p>
          <a:p>
            <a:endParaRPr lang="fr-FR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fr-FR" dirty="0"/>
              <a:t>Les commandes à connaître dans </a:t>
            </a:r>
            <a:r>
              <a:rPr lang="fr-FR" dirty="0" err="1"/>
              <a:t>WinIBW</a:t>
            </a:r>
            <a:r>
              <a:rPr lang="fr-FR" dirty="0"/>
              <a:t>:</a:t>
            </a:r>
          </a:p>
          <a:p>
            <a:pPr marL="0" indent="0">
              <a:buNone/>
            </a:pPr>
            <a:r>
              <a:rPr lang="fr-FR" dirty="0"/>
              <a:t>pour visualiser la liste des notices RCR : CHE ILN &lt;</a:t>
            </a:r>
            <a:r>
              <a:rPr lang="fr-FR" dirty="0" err="1"/>
              <a:t>n°ILN</a:t>
            </a:r>
            <a:r>
              <a:rPr lang="fr-FR" dirty="0"/>
              <a:t>&gt;</a:t>
            </a:r>
          </a:p>
          <a:p>
            <a:pPr marL="0" indent="0">
              <a:buNone/>
            </a:pPr>
            <a:r>
              <a:rPr lang="fr-FR" dirty="0"/>
              <a:t>pour visualiser une notice RCR : CHE RCR &lt;</a:t>
            </a:r>
            <a:r>
              <a:rPr lang="fr-FR" dirty="0" err="1"/>
              <a:t>n°RCR</a:t>
            </a:r>
            <a:r>
              <a:rPr lang="fr-FR" dirty="0"/>
              <a:t>&gt;</a:t>
            </a:r>
          </a:p>
          <a:p>
            <a:pPr marL="0" indent="0">
              <a:buNone/>
            </a:pPr>
            <a:endParaRPr lang="fr-F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7">
            <a:extLst>
              <a:ext uri="{FF2B5EF4-FFF2-40B4-BE49-F238E27FC236}">
                <a16:creationId xmlns:a16="http://schemas.microsoft.com/office/drawing/2014/main" id="{3854C37D-DAF4-4363-8799-7D34D73F5B0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9000" tIns="49680" rIns="99000" bIns="49680" anchor="b" anchorCtr="0" compatLnSpc="1">
            <a:noAutofit/>
          </a:bodyPr>
          <a:lstStyle/>
          <a:p>
            <a:pPr lvl="0"/>
            <a:fld id="{00DD25D4-4C7F-4505-A117-36671CF0B1BB}" type="slidenum">
              <a:t>5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3593B2B2-BB1A-3E0A-8462-916616D08AA3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81A46E1C-063B-58B0-9B7D-C13190AE25B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 kern="1200" dirty="0"/>
          </a:p>
          <a:p>
            <a:r>
              <a:rPr lang="fr-FR" kern="1200" dirty="0"/>
              <a:t>Des outils sont à votre disposition.</a:t>
            </a:r>
          </a:p>
          <a:p>
            <a:endParaRPr lang="fr-FR" b="0" i="0" kern="1200" dirty="0">
              <a:solidFill>
                <a:srgbClr val="131313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411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847439" algn="l"/>
                <a:tab pos="1695240" algn="l"/>
                <a:tab pos="2543039" algn="l"/>
                <a:tab pos="3390840" algn="l"/>
                <a:tab pos="4238280" algn="l"/>
                <a:tab pos="5086079" algn="l"/>
                <a:tab pos="5933879" algn="l"/>
                <a:tab pos="6781680" algn="l"/>
                <a:tab pos="7629480" algn="l"/>
                <a:tab pos="8476920" algn="l"/>
                <a:tab pos="9324720" algn="l"/>
                <a:tab pos="10172520" algn="l"/>
              </a:tabLst>
              <a:defRPr/>
            </a:pPr>
            <a:r>
              <a:rPr lang="fr-FR" b="0" i="0" kern="1200" dirty="0">
                <a:solidFill>
                  <a:srgbClr val="131313"/>
                </a:solidFill>
                <a:effectLst/>
                <a:latin typeface="arial" panose="020B0604020202020204" pitchFamily="34" charset="0"/>
              </a:rPr>
              <a:t>l’interface SELSUDOC va vous donner la possibilité de </a:t>
            </a:r>
            <a:r>
              <a:rPr lang="fr-FR" b="0" kern="1200" dirty="0"/>
              <a:t>générer </a:t>
            </a:r>
            <a:r>
              <a:rPr lang="fr-FR" kern="1200" dirty="0"/>
              <a:t>la liste des RCR rattachés à votre ILN</a:t>
            </a:r>
            <a:r>
              <a:rPr lang="fr-FR" b="0" i="0" kern="1200" dirty="0">
                <a:solidFill>
                  <a:srgbClr val="131313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r-FR" b="1" i="0" kern="1200" dirty="0">
                <a:solidFill>
                  <a:srgbClr val="131313"/>
                </a:solidFill>
                <a:effectLst/>
                <a:latin typeface="arial" panose="020B0604020202020204" pitchFamily="34" charset="0"/>
              </a:rPr>
              <a:t>au </a:t>
            </a:r>
            <a:r>
              <a:rPr lang="fr-FR" b="1" i="0" dirty="0">
                <a:solidFill>
                  <a:srgbClr val="131313"/>
                </a:solidFill>
                <a:effectLst/>
                <a:latin typeface="arial" panose="020B0604020202020204" pitchFamily="34" charset="0"/>
              </a:rPr>
              <a:t>format CSV</a:t>
            </a:r>
          </a:p>
          <a:p>
            <a:endParaRPr lang="fr-FR" b="1" kern="1200" dirty="0"/>
          </a:p>
          <a:p>
            <a:endParaRPr lang="fr-FR" kern="12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ABA55ABE-E566-FB6E-C12F-8C88C6E6D0F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9000" tIns="49680" rIns="99000" bIns="49680" anchor="b" anchorCtr="0" compatLnSpc="1">
            <a:noAutofit/>
          </a:bodyPr>
          <a:lstStyle/>
          <a:p>
            <a:pPr lvl="0"/>
            <a:fld id="{818E4089-8ED5-47E1-81AB-A93BD0061308}" type="slidenum">
              <a:t>6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9FCC371C-B3A1-3FE2-3F97-984E7BE861C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3">
            <a:extLst>
              <a:ext uri="{FF2B5EF4-FFF2-40B4-BE49-F238E27FC236}">
                <a16:creationId xmlns:a16="http://schemas.microsoft.com/office/drawing/2014/main" id="{2F2FADAA-AC45-4C16-CEFC-5C27671299C9}"/>
              </a:ext>
            </a:extLst>
          </p:cNvPr>
          <p:cNvSpPr/>
          <p:nvPr/>
        </p:nvSpPr>
        <p:spPr>
          <a:xfrm>
            <a:off x="709560" y="4861080"/>
            <a:ext cx="5680079" cy="4605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9000" tIns="49680" rIns="99000" bIns="49680" anchor="t" anchorCtr="0" compatLnSpc="1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847439" algn="l"/>
                <a:tab pos="1695240" algn="l"/>
                <a:tab pos="2543039" algn="l"/>
                <a:tab pos="3390840" algn="l"/>
                <a:tab pos="4238280" algn="l"/>
                <a:tab pos="5086079" algn="l"/>
                <a:tab pos="5933879" algn="l"/>
                <a:tab pos="6781680" algn="l"/>
                <a:tab pos="7629480" algn="l"/>
                <a:tab pos="8476920" algn="l"/>
                <a:tab pos="9324720" algn="l"/>
                <a:tab pos="10172520" algn="l"/>
              </a:tabLst>
            </a:pPr>
            <a:endParaRPr lang="fr-FR" sz="17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" pitchFamily="2"/>
              <a:cs typeface="Arial" pitchFamily="2"/>
            </a:endParaRPr>
          </a:p>
        </p:txBody>
      </p:sp>
      <p:sp>
        <p:nvSpPr>
          <p:cNvPr id="4" name="Espace réservé des notes 3">
            <a:extLst>
              <a:ext uri="{FF2B5EF4-FFF2-40B4-BE49-F238E27FC236}">
                <a16:creationId xmlns:a16="http://schemas.microsoft.com/office/drawing/2014/main" id="{E0C2227C-5F36-7B29-8842-0AB1D1ED383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anchor="t" anchorCtr="0"/>
          <a:lstStyle/>
          <a:p>
            <a:r>
              <a:rPr lang="fr-FR" dirty="0">
                <a:solidFill>
                  <a:srgbClr val="000000"/>
                </a:solidFill>
                <a:latin typeface="Verdana" pitchFamily="34"/>
                <a:ea typeface="Verdana" pitchFamily="34"/>
              </a:rPr>
              <a:t>Le format de catalogage des centres de ressources s’inspire de l’</a:t>
            </a:r>
            <a:r>
              <a:rPr lang="fr-FR" dirty="0" err="1">
                <a:solidFill>
                  <a:srgbClr val="000000"/>
                </a:solidFill>
                <a:latin typeface="Verdana" pitchFamily="34"/>
                <a:ea typeface="Verdana" pitchFamily="34"/>
              </a:rPr>
              <a:t>Unimarc</a:t>
            </a:r>
            <a:r>
              <a:rPr lang="fr-FR" dirty="0">
                <a:solidFill>
                  <a:srgbClr val="000000"/>
                </a:solidFill>
                <a:latin typeface="Verdana" pitchFamily="34"/>
                <a:ea typeface="Verdana" pitchFamily="34"/>
              </a:rPr>
              <a:t>,</a:t>
            </a:r>
          </a:p>
          <a:p>
            <a:endParaRPr lang="fr-FR" dirty="0">
              <a:solidFill>
                <a:srgbClr val="000000"/>
              </a:solidFill>
              <a:latin typeface="Verdana" pitchFamily="34"/>
              <a:ea typeface="Verdana" pitchFamily="34"/>
            </a:endParaRPr>
          </a:p>
          <a:p>
            <a:r>
              <a:rPr lang="fr-FR" kern="1200" dirty="0"/>
              <a:t>Dans le bloc 00X, qui correspond aux données codées, la zone 008 permet de verrouiller/déverrouiller la notice (008 Tw6). Fonction du statut 6 ou 7 de la notice</a:t>
            </a:r>
          </a:p>
          <a:p>
            <a:endParaRPr lang="fr-FR" kern="1200" dirty="0"/>
          </a:p>
          <a:p>
            <a:r>
              <a:rPr lang="fr-FR" kern="1200" dirty="0"/>
              <a:t>Il faut toujours modifier une notice RCR avec le login XX du RCR</a:t>
            </a:r>
          </a:p>
          <a:p>
            <a:endParaRPr lang="fr-FR" kern="1200" dirty="0"/>
          </a:p>
          <a:p>
            <a:endParaRPr lang="fr-FR" kern="1200" dirty="0">
              <a:solidFill>
                <a:srgbClr val="000000"/>
              </a:solidFill>
              <a:latin typeface="Verdana" pitchFamily="34"/>
              <a:ea typeface="Verdana" pitchFamily="34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5410B31D-C4D1-34FB-AF3A-35C6D21D7AA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9000" tIns="49680" rIns="99000" bIns="49680" anchor="b" anchorCtr="0" compatLnSpc="1">
            <a:noAutofit/>
          </a:bodyPr>
          <a:lstStyle/>
          <a:p>
            <a:pPr lvl="0"/>
            <a:fld id="{0DCF1282-44C2-48FA-9D05-077105CFC6CA}" type="slidenum">
              <a:t>7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E7331FB-E282-9A97-7826-202A7C244CA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3">
            <a:extLst>
              <a:ext uri="{FF2B5EF4-FFF2-40B4-BE49-F238E27FC236}">
                <a16:creationId xmlns:a16="http://schemas.microsoft.com/office/drawing/2014/main" id="{2D30CF0B-80BA-283E-4BDA-F00D70ED650D}"/>
              </a:ext>
            </a:extLst>
          </p:cNvPr>
          <p:cNvSpPr/>
          <p:nvPr/>
        </p:nvSpPr>
        <p:spPr>
          <a:xfrm>
            <a:off x="709560" y="4861080"/>
            <a:ext cx="5680079" cy="4605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9000" tIns="49680" rIns="99000" bIns="49680" anchor="t" anchorCtr="0" compatLnSpc="1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847439" algn="l"/>
                <a:tab pos="1695240" algn="l"/>
                <a:tab pos="2543039" algn="l"/>
                <a:tab pos="3390840" algn="l"/>
                <a:tab pos="4238280" algn="l"/>
                <a:tab pos="5086079" algn="l"/>
                <a:tab pos="5933879" algn="l"/>
                <a:tab pos="6781680" algn="l"/>
                <a:tab pos="7629480" algn="l"/>
                <a:tab pos="8476920" algn="l"/>
                <a:tab pos="9324720" algn="l"/>
                <a:tab pos="10172520" algn="l"/>
              </a:tabLst>
            </a:pPr>
            <a:endParaRPr lang="fr-FR" sz="17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" pitchFamily="2"/>
              <a:cs typeface="Arial" pitchFamily="2"/>
            </a:endParaRPr>
          </a:p>
        </p:txBody>
      </p:sp>
      <p:sp>
        <p:nvSpPr>
          <p:cNvPr id="4" name="Espace réservé des notes 3">
            <a:extLst>
              <a:ext uri="{FF2B5EF4-FFF2-40B4-BE49-F238E27FC236}">
                <a16:creationId xmlns:a16="http://schemas.microsoft.com/office/drawing/2014/main" id="{577BC1F3-FF3A-9D49-DA41-E8C34519914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anchor="t" anchorCtr="0"/>
          <a:lstStyle/>
          <a:p>
            <a:r>
              <a:rPr lang="fr-FR" kern="1200" dirty="0"/>
              <a:t>En rouge les principales zones obligatoires</a:t>
            </a:r>
          </a:p>
          <a:p>
            <a:r>
              <a:rPr lang="fr-FR" kern="1200" dirty="0"/>
              <a:t>Bloc 00X : Données codées</a:t>
            </a:r>
          </a:p>
          <a:p>
            <a:endParaRPr lang="fr-FR" kern="1200" dirty="0"/>
          </a:p>
          <a:p>
            <a:r>
              <a:rPr lang="fr-FR" kern="1200" dirty="0"/>
              <a:t>Bloc 1XX : Identification de l'établissement : nom, code type de bibliothèque, RCR..</a:t>
            </a:r>
          </a:p>
          <a:p>
            <a:endParaRPr lang="fr-FR" kern="1200" dirty="0"/>
          </a:p>
          <a:p>
            <a:r>
              <a:rPr lang="fr-FR" kern="1200" dirty="0"/>
              <a:t>Bloc 2XX : Données de localisation de l'établissement : adresses, coordonnées</a:t>
            </a:r>
          </a:p>
          <a:p>
            <a:endParaRPr lang="fr-FR" kern="1200" dirty="0"/>
          </a:p>
          <a:p>
            <a:r>
              <a:rPr lang="fr-FR" kern="1200" dirty="0"/>
              <a:t>Bloc 3XX : Historique de l'établissement : date de création de l'établissement par exemple</a:t>
            </a:r>
          </a:p>
          <a:p>
            <a:endParaRPr lang="fr-FR" kern="1200" dirty="0"/>
          </a:p>
          <a:p>
            <a:r>
              <a:rPr lang="fr-FR" kern="1200" dirty="0"/>
              <a:t>Bloc 4XX : Organismes liés : numéro du CR </a:t>
            </a:r>
            <a:r>
              <a:rPr lang="fr-FR" kern="1200" dirty="0" err="1"/>
              <a:t>Sudoc</a:t>
            </a:r>
            <a:r>
              <a:rPr lang="fr-FR" kern="1200" dirty="0"/>
              <a:t>-PS + N° ILN</a:t>
            </a:r>
          </a:p>
          <a:p>
            <a:endParaRPr lang="fr-FR" kern="1200" dirty="0"/>
          </a:p>
          <a:p>
            <a:r>
              <a:rPr lang="fr-FR" kern="1200" dirty="0"/>
              <a:t>Bloc 5XX : Accessibilité de l'établissement : calendrier de fermeture et heures d’ouverture</a:t>
            </a:r>
          </a:p>
          <a:p>
            <a:endParaRPr lang="fr-FR" kern="1200" dirty="0"/>
          </a:p>
          <a:p>
            <a:r>
              <a:rPr lang="fr-FR" kern="1200" dirty="0"/>
              <a:t>Bloc 6XX : Description de la discipline traitée et des collections</a:t>
            </a:r>
          </a:p>
          <a:p>
            <a:endParaRPr lang="fr-FR" kern="1200" dirty="0"/>
          </a:p>
          <a:p>
            <a:r>
              <a:rPr lang="fr-FR" kern="1200" dirty="0"/>
              <a:t>Bloc 8XX : Services. Services de reproduction, Service de PEB</a:t>
            </a:r>
          </a:p>
          <a:p>
            <a:endParaRPr lang="fr-FR" kern="12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7">
            <a:extLst>
              <a:ext uri="{FF2B5EF4-FFF2-40B4-BE49-F238E27FC236}">
                <a16:creationId xmlns:a16="http://schemas.microsoft.com/office/drawing/2014/main" id="{9684635E-F913-44D5-3688-B431025C241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9000" tIns="49680" rIns="99000" bIns="49680" anchor="b" anchorCtr="0" compatLnSpc="1">
            <a:noAutofit/>
          </a:bodyPr>
          <a:lstStyle/>
          <a:p>
            <a:pPr lvl="0"/>
            <a:fld id="{6B2333DE-8BAE-4742-8354-E56CF0A5CEBB}" type="slidenum">
              <a:t>8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EDA563B0-12E4-F29A-048E-970BFE91E6A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3">
            <a:extLst>
              <a:ext uri="{FF2B5EF4-FFF2-40B4-BE49-F238E27FC236}">
                <a16:creationId xmlns:a16="http://schemas.microsoft.com/office/drawing/2014/main" id="{59D4E48C-2676-485B-3116-65DC27248B95}"/>
              </a:ext>
            </a:extLst>
          </p:cNvPr>
          <p:cNvSpPr/>
          <p:nvPr/>
        </p:nvSpPr>
        <p:spPr>
          <a:xfrm>
            <a:off x="709560" y="4861080"/>
            <a:ext cx="5680079" cy="4605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9000" tIns="49680" rIns="99000" bIns="49680" anchor="t" anchorCtr="0" compatLnSpc="1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847439" algn="l"/>
                <a:tab pos="1695240" algn="l"/>
                <a:tab pos="2543039" algn="l"/>
                <a:tab pos="3390840" algn="l"/>
                <a:tab pos="4238280" algn="l"/>
                <a:tab pos="5086079" algn="l"/>
                <a:tab pos="5933879" algn="l"/>
                <a:tab pos="6781680" algn="l"/>
                <a:tab pos="7629480" algn="l"/>
                <a:tab pos="8476920" algn="l"/>
                <a:tab pos="9324720" algn="l"/>
                <a:tab pos="10172520" algn="l"/>
              </a:tabLst>
            </a:pPr>
            <a:endParaRPr lang="fr-FR" sz="17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" pitchFamily="2"/>
              <a:cs typeface="Arial" pitchFamily="2"/>
            </a:endParaRPr>
          </a:p>
        </p:txBody>
      </p:sp>
      <p:sp>
        <p:nvSpPr>
          <p:cNvPr id="4" name="Espace réservé des notes 3">
            <a:extLst>
              <a:ext uri="{FF2B5EF4-FFF2-40B4-BE49-F238E27FC236}">
                <a16:creationId xmlns:a16="http://schemas.microsoft.com/office/drawing/2014/main" id="{0496E69B-70D8-3FF9-AB44-EB6728DC2A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Les commandes pour modifier une notice RCR :</a:t>
            </a:r>
          </a:p>
          <a:p>
            <a:endParaRPr lang="fr-FR" dirty="0"/>
          </a:p>
          <a:p>
            <a:r>
              <a:rPr lang="fr-FR" dirty="0">
                <a:solidFill>
                  <a:srgbClr val="000000"/>
                </a:solidFill>
                <a:latin typeface="Verdana" pitchFamily="34"/>
                <a:ea typeface="Verdana" pitchFamily="34"/>
              </a:rPr>
              <a:t>CHE RCR </a:t>
            </a:r>
          </a:p>
          <a:p>
            <a:r>
              <a:rPr lang="fr-FR" dirty="0">
                <a:solidFill>
                  <a:srgbClr val="000000"/>
                </a:solidFill>
                <a:latin typeface="Verdana" pitchFamily="34"/>
                <a:ea typeface="Verdana" pitchFamily="34"/>
              </a:rPr>
              <a:t>MOD RCR </a:t>
            </a:r>
          </a:p>
          <a:p>
            <a:endParaRPr lang="fr-FR" dirty="0">
              <a:solidFill>
                <a:srgbClr val="000000"/>
              </a:solidFill>
              <a:latin typeface="Verdana" pitchFamily="34"/>
              <a:ea typeface="Verdana" pitchFamily="34"/>
            </a:endParaRPr>
          </a:p>
          <a:p>
            <a:r>
              <a:rPr lang="fr-FR" sz="1100" b="1" dirty="0">
                <a:solidFill>
                  <a:srgbClr val="000000"/>
                </a:solidFill>
                <a:latin typeface="Verdana" pitchFamily="34"/>
                <a:ea typeface="Verdana" pitchFamily="34"/>
              </a:rPr>
              <a:t>STATUT 7 (modifiable uniquement par le CR de rattachement)</a:t>
            </a:r>
            <a:endParaRPr lang="fr-F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7">
            <a:extLst>
              <a:ext uri="{FF2B5EF4-FFF2-40B4-BE49-F238E27FC236}">
                <a16:creationId xmlns:a16="http://schemas.microsoft.com/office/drawing/2014/main" id="{6466F58F-A699-3A10-7F61-BB1E26829F1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9000" tIns="49680" rIns="99000" bIns="49680" anchor="b" anchorCtr="0" compatLnSpc="1">
            <a:noAutofit/>
          </a:bodyPr>
          <a:lstStyle/>
          <a:p>
            <a:pPr lvl="0"/>
            <a:fld id="{F4D263B2-C360-427D-8F2B-393CB1C98188}" type="slidenum">
              <a:t>9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30648D29-2058-B1C0-473F-567169313233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3">
            <a:extLst>
              <a:ext uri="{FF2B5EF4-FFF2-40B4-BE49-F238E27FC236}">
                <a16:creationId xmlns:a16="http://schemas.microsoft.com/office/drawing/2014/main" id="{AABBA101-B883-B6BE-99D9-0DE6B488E436}"/>
              </a:ext>
            </a:extLst>
          </p:cNvPr>
          <p:cNvSpPr/>
          <p:nvPr/>
        </p:nvSpPr>
        <p:spPr>
          <a:xfrm>
            <a:off x="709560" y="4861080"/>
            <a:ext cx="5680079" cy="4605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9000" tIns="49680" rIns="99000" bIns="49680" anchor="t" anchorCtr="0" compatLnSpc="1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847439" algn="l"/>
                <a:tab pos="1695240" algn="l"/>
                <a:tab pos="2543039" algn="l"/>
                <a:tab pos="3390840" algn="l"/>
                <a:tab pos="4238280" algn="l"/>
                <a:tab pos="5086079" algn="l"/>
                <a:tab pos="5933879" algn="l"/>
                <a:tab pos="6781680" algn="l"/>
                <a:tab pos="7629480" algn="l"/>
                <a:tab pos="8476920" algn="l"/>
                <a:tab pos="9324720" algn="l"/>
                <a:tab pos="10172520" algn="l"/>
              </a:tabLst>
            </a:pPr>
            <a:endParaRPr lang="fr-FR" sz="17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" pitchFamily="2"/>
              <a:cs typeface="Arial" pitchFamily="2"/>
            </a:endParaRPr>
          </a:p>
        </p:txBody>
      </p:sp>
      <p:sp>
        <p:nvSpPr>
          <p:cNvPr id="4" name="Espace réservé des notes 3">
            <a:extLst>
              <a:ext uri="{FF2B5EF4-FFF2-40B4-BE49-F238E27FC236}">
                <a16:creationId xmlns:a16="http://schemas.microsoft.com/office/drawing/2014/main" id="{B59FA4E0-EE29-5AB1-851D-44A45E8AFC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Suppression pure et simple des localisations ou transfert </a:t>
            </a:r>
            <a:r>
              <a:rPr lang="fr-FR"/>
              <a:t>de collections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92E72B-5416-291D-BAF2-4327900418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0674E2B-3982-BA37-581C-099F3797ED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A9F5671-79A6-44F5-8346-33CBB528DFA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943BFE1-2149-9C5A-E681-F4F4F0A9F5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31ADA552-5017-48E3-964A-61192AEFE03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2411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0DC512-0186-20DA-21D1-492E67DC6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C03EC61-8FE6-05B7-A12C-EBACF8088E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03F3419-1334-7197-8577-C6ECB599BE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A2BDCE3-C40C-EB23-6854-679A14AF63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970E0633-C12C-4AEA-BA6B-0051A434801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090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F88244B-7E25-A552-63E9-DE6FA4A3B4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38925" y="0"/>
            <a:ext cx="2058988" cy="612616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5518ED2-2390-CCEF-EF49-7DA748287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29325" cy="612616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CB77466-7808-236B-E406-4564480D4B5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EA30F47-7B06-84AA-6924-91193F0C26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E1F4BE88-E4BE-4C2E-A87B-8EAA7D521E1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0526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ED8A5F-768D-1D2D-00C6-F01101D04F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781E4AF-AE70-A94C-BDC9-54DEA215A4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DB63EA0-7F95-F4E0-DDB2-588729B1C2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E17098EA-6551-4950-A156-4659CAEFB1D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595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763607-5CFD-E898-4B6B-1AB4B30F3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8E274B-1722-3307-36B2-60C76A950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0C45E3D-AC9D-84B0-22CC-86514315AA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A50308AF-7B62-42D7-B622-64B383D84FC5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3274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D2E6C7-9EA7-CAF7-0CC3-732F23F53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DF408D2-15FD-09A1-B15A-2BD82E0A2C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9D1A87A-7046-9A1F-C5D0-79E3EB5460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595563D9-D090-412D-ADC4-61DE66915F2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26001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F91564-7099-A3F9-83DD-7E0229CC1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827EB50-4147-118B-D503-5118BED7B5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EBC7270-A403-34D3-4B70-7B8D6157B5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5336AB1-19F8-59C2-10B0-0A52E5FFF2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1F250A8C-64FF-4811-B98B-725D86A5F415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8876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87104D-AFEB-88E6-1770-5F0CBDBE7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14E9437-D149-FB25-EAC5-7D3DD5502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EFDD619-17A5-58C4-5FB8-F6C4B9B7D7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69009C7-9D30-19B1-62DE-2926CABF2C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91589E5-5D71-F457-5C73-F711B1F3AE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6E104C0-450B-3EE2-31EF-2DC699D994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88CE4420-0DA9-4FC0-81E6-85C53AE41E99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76507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C5582B-BC6D-22AB-791B-E0E4AD159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EBB8274B-3F61-D106-7038-3CF8AA21046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6468D7C8-82D8-48FE-8D4C-B9C071024E5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17844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40F0A858-CE50-657D-C684-005F7E1A8C5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2515AB2F-C4D3-4732-A4C5-E800AE4B539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833616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EDB165-A307-5386-3CE5-BD363219D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F8FAB7-1EDF-E4EF-696C-45AD6C64C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42257BD-1154-3346-E115-4B6750A08E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162588E-2306-A91E-B91F-74E3669E5E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E79DF155-6413-4451-8AF6-0C43137A0AF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6803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0CB2E5-E861-7299-5854-530677ACB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438136-192D-5C88-D2CF-ADE46C6B9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B35BE56-CF89-0EC4-E26B-B166E90C12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2BB371A-BBDF-65E8-9F07-B2DF700CA0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CD78ED7C-DB2F-402E-B114-C2636089BF11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56829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8791B8-9999-22D5-7B0E-BEA47F804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69EE026-017B-EAA2-E822-C7884EA7B7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580F77C-EC6F-427D-5ED7-DB759E4C08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4381AF2-E097-C378-639A-B887AF0A8E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B61B8B1D-F5E9-492D-9B6F-DCA23B8ADCC1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15061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C507B8-1527-CA79-D62D-10085F49D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3197A84-739F-B845-1363-723DB2C337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C312B51-91CA-2EDE-735E-D3B0263EFC2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96B9E66-3541-4AC1-AA78-472A2DEBC16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50387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D4DDC98-BC0E-4BBB-C570-1338E6E67E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38925" y="0"/>
            <a:ext cx="2058988" cy="612616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DAD41BF-CF60-25FE-9424-45A90266A1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29325" cy="612616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EECB2CB-3797-16DA-C677-7C305ACA74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88C4552C-FB9C-405D-89D0-7863C7D922B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27776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5AA43B-BBAF-FE05-68AD-E88BBB26F5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7865C64-05B8-6350-F476-F0BA18FEC5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C0C719A-481D-1777-1098-46AB9C4F8B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A6440DC-18BA-AB31-B09D-2E4DE40162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621094D7-CF2E-437F-B05B-B5B567FC4FC5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49007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C36836-272B-2E57-D3DF-D65C47D8A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CFBA0F-CA0E-5253-6E2E-692B00748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E466F38-CF95-114B-7347-A9A4463F6F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40A9727-D363-B9EA-642B-73A56B0842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0A200A05-BD83-48AB-A968-18ECFA3215E0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78658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67D598-7E0A-A9D5-4844-035667532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4DD3B4D-62C3-8611-6306-A16C150981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CA6DA6B-8D69-EA81-547F-A315BBB5BDE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25FF27F-9D37-37F6-FB03-8FA265206E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F4C8D411-55A0-4A3C-B59D-538BD885E1B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8273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7954F0-C3F5-906E-465C-A325B42EA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6A502C-956F-FF4E-747A-38D23611F8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FBA9730-AF41-0B24-D27B-8F576AE1C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5BC853-751B-3D82-1084-5CEA978B57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6A88894-E8CE-C6F8-BED7-CF4BE5C90B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F872A409-ABD8-4A05-BAD7-1032D40DED2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01716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F8A441-DE9B-0478-6872-FC9C37D98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B1D193E-F84A-788F-92AB-A0039323AB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925128C-FB50-7494-3FC1-69CFDB0DE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7A595B6-9972-0E13-9689-EC75B47533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FCEFCC3-D302-3B73-7D36-6D351D440C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D2184E04-B8C6-57FE-31EE-D8D1E6C9DD5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C6FCDC5E-C3DD-7F51-EA62-AF0D6251E5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A5189543-5248-4BF6-8B7F-FBD8E43D2CA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5858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0C0A10-72C7-28C8-783A-30BB37C82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29C7276-CBF5-8994-28FB-0F169EACCA3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9AC4C1A-7847-6FA1-5467-4960C13C5F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03303FCB-4F32-4362-AEE6-D5BD5158A25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9814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2D0D3466-C905-080C-116F-1B7E0716A7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5749815D-F8C4-09E9-136B-2F8967B8C9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561255C7-2F7E-46C4-9473-42969D3BD10A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728629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E908B3-1C3A-F921-08C1-42F05E418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F587D0-2264-FE99-05AA-D7219217EB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1E1BDF9-2C49-741B-7A46-5A87403D6C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E31C63B-5047-2BF5-2749-913CCA23D0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451BCC86-5D52-47C7-9B6E-E8CB1567D66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38485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DA1587-6006-3070-93F5-792215461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4C79F9-5A5D-B3D7-7166-17D72D4A3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6215F2C-E19E-C96F-4908-FB9BB7934E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00FE323-002E-4817-DDAB-6E5CF715B35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44283B5-44FD-7DA8-F7FC-5BDB49871A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2EBED2DB-B8E8-46E1-8D51-C4C5B253D80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04006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956856-F14E-532C-B899-B832CA421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5A179B4-85E7-4817-E9FC-157D0016E9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6F22302-BB07-B8DA-C0AD-D51EB6BC7E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B0A6C1-7AF8-F101-97A4-D351D8407E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4B61F2-223C-AD52-7163-CFDBB406A1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3C35502A-52B4-4E6B-B3BA-69EEBDF14F1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0481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511E10-C4D0-6223-7774-DF6AB9BA6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5EA8480-A172-C1D8-1061-A5666EE3D0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0C9BB48-714A-65BC-9D08-E8BFD00AB22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92588F6-AA97-578D-625B-B1C2B4F0FC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F85E28A9-B0A0-4623-B63E-2879FF16811A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9176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D8F2776-C95A-0DD5-370D-944721A007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38925" y="0"/>
            <a:ext cx="2058988" cy="612616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0FD8A79-AB93-9B66-CC0A-98D1E66855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29325" cy="612616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6BE3BC8-5724-2872-6D34-C77D5EEB7D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3E125E7-09FD-8FD5-1173-028BD8D8F6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B9CBBC6F-7546-4766-8349-7A60FB3F4540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88521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896F66-3AC8-F40D-031B-87C7E5A9B0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27B41DF-9556-14E8-74A6-6E6BC2ADB6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A268561-6D3B-B8F0-0FFB-A0F782EF373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EE05C341-4A12-47D2-8EEF-4E9C4E41F78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18483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5A9CE3-36F3-2B68-D1F6-D0FBC9961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9A7CFA9-81B3-6CBD-32DD-15BE065287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CD8CAD1-42F5-F380-5562-DBEA77913FF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1C06A3BA-0079-4C67-887D-007AC014C46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64589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9EDE4E-165C-20B5-32B2-4400B2DC6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B1511C6-9DAE-7B81-9359-293597D463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CE12FE1-CAD6-EFE6-FDF0-DB565F1F27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429C144C-9A31-4EA8-9A34-638AB2F2AD6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63400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F7EF99-E09D-5619-60BA-3947E7EE8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A92831-7DBA-1004-46AD-234A3BFAEC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01788C1-D11C-B18C-3806-09EFAA53D3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6218664-4344-AB30-5CE0-1679933D59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BB9B5944-8079-429D-8F1D-8C7BF3780EF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125456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EAB170-F88E-DC40-4E07-E8F8322BD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22DC776-53FC-0285-E180-CD6A7B88F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537B0A4-3200-C770-F996-3399CF8D1C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46B51A8-D24E-64FF-96E0-9095DDEEDF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D503D56-CB7B-DF6A-2A08-874F7C8EE5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22CCD49-6E2B-42E2-8A9B-897C34491B6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551D1C57-13DD-46D6-BCB3-88FDB56403C5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105883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E18C69-BDDB-702A-485D-075BCA722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A0529729-5DB0-35E2-F484-B3AEFA2FE0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7D30AD1D-3513-438F-93BA-2FA11F451EE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5482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DDE192-1AEA-7292-DC4E-EA7332948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80350A-3566-99E2-CDD8-1FDC867E17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70F3988-CFE8-5EFC-BB0E-C4610AA1A6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24B221-EA44-1B64-9D7C-FDE6BFCB45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31BE0D-13D2-395A-446B-CBE815040E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B512BACB-A864-4999-BA91-5D4293537C5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245188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4A75EA5F-E7AC-5290-EB87-89B2DC20D5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54B8CE37-8A3F-4C2E-8E6C-5902A8896B2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769390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321DBB-6146-320C-68BD-56DB28CD6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5C85DA-0521-2276-8CAC-090B47313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25D5677-2203-2185-DB72-E609C221C3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B4E53D9-7BB0-D5ED-A2E5-F0C4245D84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F1FC577-3C8A-46BC-9921-002A1699CCD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494745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6291EB-A945-8304-88F4-F5F40688E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561A993-51C6-6AE0-EA50-C579CB5FEB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533FBA3-2580-FD0B-C66D-5E52BC13EB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F6A144B-E9DA-5085-4E0D-8EE59693FD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231AC201-9419-4E62-AE33-9CAB373ECC7A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541006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8C1C1F-CF31-E6FC-16BB-CB3B43EDE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461A86-7B1B-15A6-5CAD-8201CCDB5B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62A0BB9-568A-C503-B57B-311392C4F8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86C187D8-538F-4893-BF19-5281F073BFD6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644785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1C22BB2-CC28-CB6E-9FFF-8614A4D4A5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38925" y="0"/>
            <a:ext cx="2058988" cy="612616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77AF0C5-F083-3AA3-701F-6017356DFD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29325" cy="612616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E533A51-28DB-12F2-43E3-03EA368E40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2F9B8C2E-9AC0-4B5D-A21F-2980A3E3E3F9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032906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25C58F-5493-9BB8-C961-56B9350B88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4B6FBF1-3C2D-1BDC-A9A4-6A59559121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880B252-6746-3256-B926-6B2E2B7CAF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2CF74BE-75E3-4735-D0B1-F10B30687C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AD98A4BB-1798-4CDA-AF57-16162673B44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82121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BF4357-43C6-6240-FB24-82CC5CF6C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14E597-F757-B72A-DB78-9971F18EA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CE130E9-F855-E204-7B7D-6F2ED565DC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13D578C-D3A7-6499-4B28-7325B0BEFE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AC00DDA3-C3F5-45D5-B5D0-3CA3904A769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097112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21D983-C08C-A4E0-D8E0-4EEC8A6E1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AC055B7-DB3A-B7EF-7035-945252FB65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9A53221-61C4-5442-2942-34E8FB20FF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507DF1C-96B0-B78A-15F6-69F7B43F28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6187BA5D-1B01-4E90-9E1A-D2406545D76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892719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6D4238-CFC8-ECE4-C36A-F0501E764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0785E5-F40F-1516-882C-C2804D1123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C658EC0-DD0B-E9F6-0858-045781A747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4D1128-6BDA-10B6-5197-34E02FDC4C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B547F9-8B88-1285-344B-CA877DF198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8D5CA6B3-276D-48FC-83BA-D202D089519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182483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900B28-D710-5C58-3911-BBCEBE0B6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85ED0EB-5A5A-6A15-AB6C-97FA343A7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F21332B-B486-95FB-6633-78AB14451D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43C1BD9-EE97-D939-9EF4-0EB41590EE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47EB62C-CB1C-C119-CE37-11A4AD5ACB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EE24A73B-DF7A-4AA4-9E90-05C2A1129C2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7C7B8036-F7C9-F30B-E3F9-615B194FE2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04C98BA7-8D31-4A30-A1BF-87F56B13142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9079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7253E8-18D1-9B86-0B23-F72FB5B8C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0CF4A7B-34E9-C8C8-9902-B9C247B8F1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2A0AF4B-011D-7317-DC47-5CD61FEEBA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F619B6D-B1B6-8B12-BA4F-13370767FD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68F1AA1-F81E-88CB-DA4B-96A139AA31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B02561BB-D7E4-AA7A-71D1-6932D1CD78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9FC581EA-EAE0-77CE-B749-E3A283A04F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608DB746-61DE-4D7C-9A30-E5B526F886B5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985193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76BDCF-CFEC-D7FE-D860-3D5D60F42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E13EE96-B56B-FC33-9267-1BFDB60747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B996801-07B3-EA83-0E3F-F23EA2D717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6BE4A43D-A0D7-4578-B5CA-528D2FEB444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3748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45347172-27AE-4F14-B665-173E7B17B3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1B2D33E5-8C76-0DF9-C721-999CD19D31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5D55EA0A-55D9-4F3D-AE29-A0B1C3D4EEB6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259822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5F1192-5B3D-65C3-5647-4F5EB3EDC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2BEF1B-E5BB-5C42-B38D-C29B0C2CA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23E58D2-F88B-ED79-42DF-7CC2E4B561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A859F3-FB15-FAAE-EE6A-C027EA9656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E9F090F-6558-5996-3546-D9B01BB77B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F9A548D5-ECF2-4773-A673-1467F476972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839682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C8E0FB-0B7B-0E8D-C5B0-D7E04B0D9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F682135-90B4-5FFE-C165-677A719CCB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8D8559D-30ED-EA68-A6A0-8601155F4B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95C95C-2452-709F-8499-3DD1BF89FE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AED93C2-1C06-33EB-7FD0-AE5C38B20A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EF513EFE-C473-4C23-A706-BAC217894BE6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90041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933535-7E39-D389-16A4-177F88D28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3CA3266-1BE5-8F9A-8A77-3FD1ED0B22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F0A746C-C595-AC73-CA73-1753DB72EF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BEC308F-44DA-FCFA-52B4-3B9D0DC29A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7C568D6A-353C-41A4-B406-26414A9534D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02452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681AB7C-5B17-65BC-D2C2-4504C4A6C2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38925" y="0"/>
            <a:ext cx="2058988" cy="612616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223958E-C75D-7123-3D5B-97E3386961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29325" cy="612616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CACD3F5-579D-7434-9A8E-FB52A7C633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94B59A5-03B3-6125-7510-572E9043ED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D2148018-386E-47DF-8E5E-1F4EA5B15D9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1190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122975-A16C-D6E4-427F-5B26FD439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2A1B4B9-6EAC-6952-45ED-3BEBC538A5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1FD987A-F780-59F9-58D2-CD8C49A64E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4A42F437-CE12-4AF7-85B6-46517CB6C86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0900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CE60CEA4-9D72-6052-3D08-668F2A8572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36FF3CC-4721-5C4D-F025-E8F73D3529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E340E4D4-D403-4820-93EC-69AA0F0FEA0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3840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EE729B-A3BC-8F70-47A0-C01A607C3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12A0E1-71DE-5357-573D-CA5639B38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589DC73-B656-9B68-0D72-6DC13ED667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14C41AA-7702-5F29-6161-C95E3098F2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0A705E-CE3D-E4EF-84AC-0C068D7A41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79EAE63A-D046-4164-AA15-272F04CE72E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600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058A64-B218-B806-B496-CE61025F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29D06A5-14B6-EAD4-CF35-322AA781B0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F0E4B98-AC86-60C0-855B-7450B91B56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6C0C5A-B6EC-E365-C47C-FF6E0301F5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2CE2F8-C4EC-F793-2555-FA2430F397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78B6B4C0-B2B7-4DB8-A18D-96C3F8C8157A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1427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14BC47E-2758-B4B2-7251-9C24A665BAE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68360" y="-36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lIns="84960" tIns="42480" rIns="84960" bIns="42480" anchor="ctr" anchorCtr="0" compatLnSpc="1"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9727811-98A8-770B-371E-25C89DB9367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 vert="horz" lIns="84960" tIns="42480" rIns="84960" bIns="42480" anchor="t" anchorCtr="0" compatLnSpc="1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9F41F14-E80E-11BE-36A6-66FE96ACEA83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839" cy="365040"/>
          </a:xfrm>
          <a:prstGeom prst="rect">
            <a:avLst/>
          </a:prstGeom>
          <a:noFill/>
          <a:ln>
            <a:noFill/>
          </a:ln>
        </p:spPr>
        <p:txBody>
          <a:bodyPr vert="horz" wrap="square" lIns="84960" tIns="42480" rIns="84960" bIns="42480" anchor="ctr" anchorCtr="0" compatLnSpc="1">
            <a:noAutofit/>
          </a:bodyPr>
          <a:lstStyle>
            <a:lvl1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847439" algn="l"/>
                <a:tab pos="1695240" algn="l"/>
                <a:tab pos="2543039" algn="l"/>
                <a:tab pos="3390840" algn="l"/>
                <a:tab pos="4238280" algn="l"/>
                <a:tab pos="5086079" algn="l"/>
                <a:tab pos="5933879" algn="l"/>
                <a:tab pos="6781680" algn="l"/>
                <a:tab pos="7629480" algn="l"/>
                <a:tab pos="8476920" algn="l"/>
                <a:tab pos="9324720" algn="l"/>
                <a:tab pos="10172520" algn="l"/>
              </a:tabLst>
              <a:defRPr lang="fr-FR" sz="1700" b="0" i="0" u="none" strike="noStrike" baseline="0">
                <a:solidFill>
                  <a:srgbClr val="000000"/>
                </a:solidFill>
                <a:latin typeface="Arial" pitchFamily="18"/>
                <a:ea typeface="Arial" pitchFamily="2"/>
                <a:cs typeface="Arial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B5188FD-9D4D-EBD0-4FD6-20F7A75E91BF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52719" y="6356520"/>
            <a:ext cx="2133720" cy="365040"/>
          </a:xfrm>
          <a:prstGeom prst="rect">
            <a:avLst/>
          </a:prstGeom>
          <a:noFill/>
          <a:ln>
            <a:noFill/>
          </a:ln>
        </p:spPr>
        <p:txBody>
          <a:bodyPr vert="horz" wrap="square" lIns="84960" tIns="42480" rIns="84960" bIns="42480" anchor="ctr" anchorCtr="0" compatLnSpc="1">
            <a:noAutofit/>
          </a:bodyPr>
          <a:lstStyle>
            <a:lvl1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847439" algn="l"/>
                <a:tab pos="1695240" algn="l"/>
                <a:tab pos="2543039" algn="l"/>
                <a:tab pos="3390840" algn="l"/>
                <a:tab pos="4238280" algn="l"/>
                <a:tab pos="5086079" algn="l"/>
                <a:tab pos="5933879" algn="l"/>
                <a:tab pos="6781680" algn="l"/>
                <a:tab pos="7629480" algn="l"/>
                <a:tab pos="8476920" algn="l"/>
                <a:tab pos="9324720" algn="l"/>
                <a:tab pos="10172520" algn="l"/>
              </a:tabLst>
              <a:defRPr lang="fr-FR" sz="1700" b="0" i="0" u="none" strike="noStrike" baseline="0">
                <a:solidFill>
                  <a:srgbClr val="000000"/>
                </a:solidFill>
                <a:latin typeface="Arial" pitchFamily="18"/>
                <a:ea typeface="Arial" pitchFamily="2"/>
                <a:cs typeface="Arial" pitchFamily="2"/>
              </a:defRPr>
            </a:lvl1pPr>
          </a:lstStyle>
          <a:p>
            <a:pPr lvl="0"/>
            <a:fld id="{AD209D5A-0C66-49CF-946B-01CFA7482FD1}" type="slidenum">
              <a:t>‹N°›</a:t>
            </a:fld>
            <a:endParaRPr lang="fr-FR"/>
          </a:p>
        </p:txBody>
      </p:sp>
      <p:sp>
        <p:nvSpPr>
          <p:cNvPr id="6" name="Connecteur droit 6">
            <a:extLst>
              <a:ext uri="{FF2B5EF4-FFF2-40B4-BE49-F238E27FC236}">
                <a16:creationId xmlns:a16="http://schemas.microsoft.com/office/drawing/2014/main" id="{F3A11B3A-9F34-0ED1-B9D4-9A34323F3888}"/>
              </a:ext>
            </a:extLst>
          </p:cNvPr>
          <p:cNvSpPr/>
          <p:nvPr/>
        </p:nvSpPr>
        <p:spPr>
          <a:xfrm>
            <a:off x="0" y="6381720"/>
            <a:ext cx="9144000" cy="0"/>
          </a:xfrm>
          <a:prstGeom prst="line">
            <a:avLst/>
          </a:prstGeom>
          <a:noFill/>
          <a:ln w="19080" cap="sq">
            <a:solidFill>
              <a:srgbClr val="4877BB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847439" algn="l"/>
                <a:tab pos="1695240" algn="l"/>
                <a:tab pos="2543039" algn="l"/>
                <a:tab pos="3390840" algn="l"/>
                <a:tab pos="4238280" algn="l"/>
                <a:tab pos="5086079" algn="l"/>
                <a:tab pos="5933879" algn="l"/>
                <a:tab pos="6781680" algn="l"/>
                <a:tab pos="7629480" algn="l"/>
                <a:tab pos="8476920" algn="l"/>
                <a:tab pos="9324720" algn="l"/>
                <a:tab pos="10172520" algn="l"/>
              </a:tabLst>
            </a:pPr>
            <a:endParaRPr lang="fr-FR" sz="17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" pitchFamily="2"/>
              <a:cs typeface="Arial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indent="0" algn="ctr" rtl="0" hangingPunct="0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847439" algn="l"/>
          <a:tab pos="1695240" algn="l"/>
          <a:tab pos="2543039" algn="l"/>
          <a:tab pos="3390840" algn="l"/>
          <a:tab pos="4238280" algn="l"/>
          <a:tab pos="5086079" algn="l"/>
          <a:tab pos="5933879" algn="l"/>
          <a:tab pos="6781680" algn="l"/>
          <a:tab pos="7629480" algn="l"/>
          <a:tab pos="8476920" algn="l"/>
          <a:tab pos="9324720" algn="l"/>
          <a:tab pos="10172520" algn="l"/>
        </a:tabLst>
        <a:defRPr lang="fr-FR" sz="2700" b="0" i="0" u="none" strike="noStrike" baseline="0">
          <a:ln>
            <a:noFill/>
          </a:ln>
          <a:solidFill>
            <a:srgbClr val="000000"/>
          </a:solidFill>
          <a:latin typeface="Verdana" pitchFamily="34"/>
          <a:ea typeface="Verdana" pitchFamily="34"/>
        </a:defRPr>
      </a:lvl1pPr>
    </p:titleStyle>
    <p:bodyStyle>
      <a:lvl1pPr marL="0" marR="0" indent="0" algn="l" rtl="0" hangingPunct="0">
        <a:lnSpc>
          <a:spcPct val="100000"/>
        </a:lnSpc>
        <a:spcBef>
          <a:spcPts val="748"/>
        </a:spcBef>
        <a:spcAft>
          <a:spcPts val="0"/>
        </a:spcAft>
        <a:tabLst>
          <a:tab pos="529920" algn="l"/>
          <a:tab pos="1377720" algn="l"/>
          <a:tab pos="2225520" algn="l"/>
          <a:tab pos="3073319" algn="l"/>
          <a:tab pos="3921120" algn="l"/>
          <a:tab pos="4768559" algn="l"/>
          <a:tab pos="5616360" algn="l"/>
          <a:tab pos="6464160" algn="l"/>
          <a:tab pos="7311960" algn="l"/>
          <a:tab pos="8159400" algn="l"/>
          <a:tab pos="9007200" algn="l"/>
          <a:tab pos="9855000" algn="l"/>
        </a:tabLst>
        <a:defRPr lang="fr-FR" sz="3000" b="0" i="0" u="none" strike="noStrike" baseline="0">
          <a:ln>
            <a:noFill/>
          </a:ln>
          <a:solidFill>
            <a:srgbClr val="000000"/>
          </a:solidFill>
          <a:latin typeface="Verdana" pitchFamily="34"/>
          <a:ea typeface="Verdana" pitchFamily="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necteur droit 6">
            <a:extLst>
              <a:ext uri="{FF2B5EF4-FFF2-40B4-BE49-F238E27FC236}">
                <a16:creationId xmlns:a16="http://schemas.microsoft.com/office/drawing/2014/main" id="{CB0969FB-0CB0-965C-B01F-816D23749CBC}"/>
              </a:ext>
            </a:extLst>
          </p:cNvPr>
          <p:cNvSpPr/>
          <p:nvPr/>
        </p:nvSpPr>
        <p:spPr>
          <a:xfrm>
            <a:off x="0" y="6381720"/>
            <a:ext cx="9144000" cy="0"/>
          </a:xfrm>
          <a:prstGeom prst="line">
            <a:avLst/>
          </a:prstGeom>
          <a:noFill/>
          <a:ln w="19080" cap="sq">
            <a:solidFill>
              <a:srgbClr val="4877BB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847439" algn="l"/>
                <a:tab pos="1695240" algn="l"/>
                <a:tab pos="2543039" algn="l"/>
                <a:tab pos="3390840" algn="l"/>
                <a:tab pos="4238280" algn="l"/>
                <a:tab pos="5086079" algn="l"/>
                <a:tab pos="5933879" algn="l"/>
                <a:tab pos="6781680" algn="l"/>
                <a:tab pos="7629480" algn="l"/>
                <a:tab pos="8476920" algn="l"/>
                <a:tab pos="9324720" algn="l"/>
                <a:tab pos="10172520" algn="l"/>
              </a:tabLst>
            </a:pPr>
            <a:endParaRPr lang="fr-FR" sz="17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" pitchFamily="2"/>
              <a:cs typeface="Arial" pitchFamily="2"/>
            </a:endParaRPr>
          </a:p>
        </p:txBody>
      </p:sp>
      <p:pic>
        <p:nvPicPr>
          <p:cNvPr id="3" name="Picture 12" descr="H:\Reseau\Formation_Reseau\contratCC.png">
            <a:extLst>
              <a:ext uri="{FF2B5EF4-FFF2-40B4-BE49-F238E27FC236}">
                <a16:creationId xmlns:a16="http://schemas.microsoft.com/office/drawing/2014/main" id="{940E00E8-4FE6-4D03-1391-35DE365D863A}"/>
              </a:ext>
            </a:extLst>
          </p:cNvPr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4230720" y="6513480"/>
            <a:ext cx="757080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8">
            <a:extLst>
              <a:ext uri="{FF2B5EF4-FFF2-40B4-BE49-F238E27FC236}">
                <a16:creationId xmlns:a16="http://schemas.microsoft.com/office/drawing/2014/main" id="{862B71EC-F69E-6921-CDEE-C8341465393D}"/>
              </a:ext>
            </a:extLst>
          </p:cNvPr>
          <p:cNvSpPr/>
          <p:nvPr/>
        </p:nvSpPr>
        <p:spPr>
          <a:xfrm>
            <a:off x="0" y="0"/>
            <a:ext cx="1403280" cy="981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84960" tIns="42480" rIns="84960" bIns="42480" anchor="ctr" anchorCtr="0" compatLnSpc="1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847439" algn="l"/>
                <a:tab pos="1695240" algn="l"/>
                <a:tab pos="2543039" algn="l"/>
                <a:tab pos="3390840" algn="l"/>
                <a:tab pos="4238280" algn="l"/>
                <a:tab pos="5086079" algn="l"/>
                <a:tab pos="5933879" algn="l"/>
                <a:tab pos="6781680" algn="l"/>
                <a:tab pos="7629480" algn="l"/>
                <a:tab pos="8476920" algn="l"/>
                <a:tab pos="9324720" algn="l"/>
                <a:tab pos="10172520" algn="l"/>
              </a:tabLst>
            </a:pPr>
            <a:endParaRPr lang="fr-FR" sz="17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" pitchFamily="2"/>
              <a:cs typeface="Arial" pitchFamily="2"/>
            </a:endParaRPr>
          </a:p>
        </p:txBody>
      </p:sp>
      <p:pic>
        <p:nvPicPr>
          <p:cNvPr id="5" name="Picture 2" descr="H:\Departements\CCE\ComexternesaufArabesques\LOGO\LogoproduitsABES\LogoABES\logo_ABES.PNG">
            <a:extLst>
              <a:ext uri="{FF2B5EF4-FFF2-40B4-BE49-F238E27FC236}">
                <a16:creationId xmlns:a16="http://schemas.microsoft.com/office/drawing/2014/main" id="{D24F177B-562B-9C0F-4542-9EC012593F66}"/>
              </a:ext>
            </a:extLst>
          </p:cNvPr>
          <p:cNvPicPr>
            <a:picLocks noChangeAspect="1"/>
          </p:cNvPicPr>
          <p:nvPr/>
        </p:nvPicPr>
        <p:blipFill>
          <a:blip r:embed="rId14">
            <a:lum/>
            <a:alphaModFix/>
          </a:blip>
          <a:srcRect/>
          <a:stretch>
            <a:fillRect/>
          </a:stretch>
        </p:blipFill>
        <p:spPr>
          <a:xfrm>
            <a:off x="468360" y="6408720"/>
            <a:ext cx="614160" cy="40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4" descr="https://bouda.abes.fr/deptCellMiss/dsr/Pfd/Documentation/Logos-transparentsPNG/sudoc.png">
            <a:extLst>
              <a:ext uri="{FF2B5EF4-FFF2-40B4-BE49-F238E27FC236}">
                <a16:creationId xmlns:a16="http://schemas.microsoft.com/office/drawing/2014/main" id="{DB9C6655-CDAA-2071-D3B9-C68FADDA84BE}"/>
              </a:ext>
            </a:extLst>
          </p:cNvPr>
          <p:cNvPicPr>
            <a:picLocks noChangeAspect="1"/>
          </p:cNvPicPr>
          <p:nvPr/>
        </p:nvPicPr>
        <p:blipFill>
          <a:blip r:embed="rId15">
            <a:lum/>
            <a:alphaModFix/>
          </a:blip>
          <a:srcRect/>
          <a:stretch>
            <a:fillRect/>
          </a:stretch>
        </p:blipFill>
        <p:spPr>
          <a:xfrm>
            <a:off x="-468360" y="0"/>
            <a:ext cx="2015999" cy="100799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Espace réservé du titre 6">
            <a:extLst>
              <a:ext uri="{FF2B5EF4-FFF2-40B4-BE49-F238E27FC236}">
                <a16:creationId xmlns:a16="http://schemas.microsoft.com/office/drawing/2014/main" id="{46D6AC01-1369-40DA-CCD7-947F00E0528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68360" y="-36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lIns="84960" tIns="42480" rIns="84960" bIns="42480" anchor="ctr" anchorCtr="0" compatLnSpc="1"/>
          <a:lstStyle/>
          <a:p>
            <a:endParaRPr lang="fr-FR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7CD005BA-2B55-A2C6-ABEA-A1413EE5807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 vert="horz" lIns="84960" tIns="42480" rIns="84960" bIns="42480" anchor="t" anchorCtr="0" compatLnSpc="1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4D0716A-6F18-35FE-BA6B-C01B2FB520D3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52719" y="6356520"/>
            <a:ext cx="2133720" cy="365040"/>
          </a:xfrm>
          <a:prstGeom prst="rect">
            <a:avLst/>
          </a:prstGeom>
          <a:noFill/>
          <a:ln>
            <a:noFill/>
          </a:ln>
        </p:spPr>
        <p:txBody>
          <a:bodyPr wrap="square" lIns="84960" tIns="42480" rIns="84960" bIns="42480" anchor="ctr" anchorCtr="0">
            <a:noAutofit/>
          </a:bodyPr>
          <a:lstStyle>
            <a:lvl1pPr marL="0" marR="0" lvl="0" indent="0" algn="r" rtl="0" hangingPunct="1">
              <a:lnSpc>
                <a:spcPct val="100000"/>
              </a:lnSpc>
              <a:buNone/>
              <a:tabLst/>
              <a:defRPr lang="fr-FR" sz="1100" kern="1200">
                <a:solidFill>
                  <a:srgbClr val="898989"/>
                </a:solidFill>
                <a:latin typeface="Calibri" pitchFamily="34"/>
                <a:ea typeface="Arial Unicode MS" pitchFamily="2"/>
                <a:cs typeface="Tahoma" pitchFamily="2"/>
              </a:defRPr>
            </a:lvl1pPr>
          </a:lstStyle>
          <a:p>
            <a:pPr lvl="0"/>
            <a:fld id="{0BA3A33E-237C-40F1-B4E6-B522D93E100B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indent="0" algn="ctr" rtl="0" hangingPunct="0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847439" algn="l"/>
          <a:tab pos="1695240" algn="l"/>
          <a:tab pos="2543039" algn="l"/>
          <a:tab pos="3390840" algn="l"/>
          <a:tab pos="4238280" algn="l"/>
          <a:tab pos="5086079" algn="l"/>
          <a:tab pos="5933879" algn="l"/>
          <a:tab pos="6781680" algn="l"/>
          <a:tab pos="7629480" algn="l"/>
          <a:tab pos="8476920" algn="l"/>
          <a:tab pos="9324720" algn="l"/>
          <a:tab pos="10172520" algn="l"/>
        </a:tabLst>
        <a:defRPr lang="fr-FR" sz="2700" b="0" i="0" u="none" strike="noStrike" kern="1200" baseline="0">
          <a:ln>
            <a:noFill/>
          </a:ln>
          <a:solidFill>
            <a:srgbClr val="000000"/>
          </a:solidFill>
          <a:latin typeface="Verdana" pitchFamily="34"/>
          <a:ea typeface="Verdana" pitchFamily="34"/>
        </a:defRPr>
      </a:lvl1pPr>
    </p:titleStyle>
    <p:bodyStyle>
      <a:lvl1pPr marL="0" marR="0" indent="0" algn="l" rtl="0" hangingPunct="0">
        <a:lnSpc>
          <a:spcPct val="100000"/>
        </a:lnSpc>
        <a:spcBef>
          <a:spcPts val="748"/>
        </a:spcBef>
        <a:spcAft>
          <a:spcPts val="0"/>
        </a:spcAft>
        <a:tabLst>
          <a:tab pos="529920" algn="l"/>
          <a:tab pos="1377720" algn="l"/>
          <a:tab pos="2225520" algn="l"/>
          <a:tab pos="3073319" algn="l"/>
          <a:tab pos="3921120" algn="l"/>
          <a:tab pos="4768559" algn="l"/>
          <a:tab pos="5616360" algn="l"/>
          <a:tab pos="6464160" algn="l"/>
          <a:tab pos="7311960" algn="l"/>
          <a:tab pos="8159400" algn="l"/>
          <a:tab pos="9007200" algn="l"/>
          <a:tab pos="9855000" algn="l"/>
        </a:tabLst>
        <a:defRPr lang="fr-FR" sz="3000" b="0" i="0" u="none" strike="noStrike" kern="1200" baseline="0">
          <a:ln>
            <a:noFill/>
          </a:ln>
          <a:solidFill>
            <a:srgbClr val="000000"/>
          </a:solidFill>
          <a:latin typeface="Verdana" pitchFamily="34"/>
          <a:ea typeface="Verdana" pitchFamily="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necteur droit 6">
            <a:extLst>
              <a:ext uri="{FF2B5EF4-FFF2-40B4-BE49-F238E27FC236}">
                <a16:creationId xmlns:a16="http://schemas.microsoft.com/office/drawing/2014/main" id="{963B868B-5A22-3AC0-265E-FEF724E21B3A}"/>
              </a:ext>
            </a:extLst>
          </p:cNvPr>
          <p:cNvSpPr/>
          <p:nvPr/>
        </p:nvSpPr>
        <p:spPr>
          <a:xfrm>
            <a:off x="0" y="6381720"/>
            <a:ext cx="9144000" cy="0"/>
          </a:xfrm>
          <a:prstGeom prst="line">
            <a:avLst/>
          </a:prstGeom>
          <a:noFill/>
          <a:ln w="19080" cap="sq">
            <a:solidFill>
              <a:srgbClr val="4877BB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847439" algn="l"/>
                <a:tab pos="1695240" algn="l"/>
                <a:tab pos="2543039" algn="l"/>
                <a:tab pos="3390840" algn="l"/>
                <a:tab pos="4238280" algn="l"/>
                <a:tab pos="5086079" algn="l"/>
                <a:tab pos="5933879" algn="l"/>
                <a:tab pos="6781680" algn="l"/>
                <a:tab pos="7629480" algn="l"/>
                <a:tab pos="8476920" algn="l"/>
                <a:tab pos="9324720" algn="l"/>
                <a:tab pos="10172520" algn="l"/>
              </a:tabLst>
            </a:pPr>
            <a:endParaRPr lang="fr-FR" sz="17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" pitchFamily="2"/>
              <a:cs typeface="Arial" pitchFamily="2"/>
            </a:endParaRPr>
          </a:p>
        </p:txBody>
      </p:sp>
      <p:pic>
        <p:nvPicPr>
          <p:cNvPr id="3" name="Picture 2" descr="H:\Departements\CCE\ComexternesaufArabesques\LOGO\LogoproduitsABES\LogoABES\logo_ABES.PNG">
            <a:extLst>
              <a:ext uri="{FF2B5EF4-FFF2-40B4-BE49-F238E27FC236}">
                <a16:creationId xmlns:a16="http://schemas.microsoft.com/office/drawing/2014/main" id="{A07B4FEE-A82D-DF99-9A21-F7ADB8786A4A}"/>
              </a:ext>
            </a:extLst>
          </p:cNvPr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468360" y="6408720"/>
            <a:ext cx="614160" cy="40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2" descr="https://bouda.abes.fr/deptCellMiss/dsr/Pfd/Documentation/Logos-sanstexte-opacite60/SudocST.png">
            <a:extLst>
              <a:ext uri="{FF2B5EF4-FFF2-40B4-BE49-F238E27FC236}">
                <a16:creationId xmlns:a16="http://schemas.microsoft.com/office/drawing/2014/main" id="{0F543AF6-A6AA-A983-A1E1-F4BF6AE766FD}"/>
              </a:ext>
            </a:extLst>
          </p:cNvPr>
          <p:cNvPicPr>
            <a:picLocks noChangeAspect="1"/>
          </p:cNvPicPr>
          <p:nvPr/>
        </p:nvPicPr>
        <p:blipFill>
          <a:blip r:embed="rId14">
            <a:lum/>
            <a:alphaModFix/>
          </a:blip>
          <a:srcRect/>
          <a:stretch>
            <a:fillRect/>
          </a:stretch>
        </p:blipFill>
        <p:spPr>
          <a:xfrm>
            <a:off x="108000" y="139680"/>
            <a:ext cx="552240" cy="4428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space réservé du titre 4">
            <a:extLst>
              <a:ext uri="{FF2B5EF4-FFF2-40B4-BE49-F238E27FC236}">
                <a16:creationId xmlns:a16="http://schemas.microsoft.com/office/drawing/2014/main" id="{9A7BAE6D-3571-4AAD-C815-B8752B3950D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68360" y="-36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lIns="84960" tIns="42480" rIns="84960" bIns="42480" anchor="ctr" anchorCtr="0" compatLnSpc="1"/>
          <a:lstStyle/>
          <a:p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3A7F92C3-4E91-5CB3-F936-AF860DD5F14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 vert="horz" lIns="84960" tIns="42480" rIns="84960" bIns="42480" anchor="t" anchorCtr="0" compatLnSpc="1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0C9C7603-7B51-248D-526D-1EB652F69451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839" cy="365040"/>
          </a:xfrm>
          <a:prstGeom prst="rect">
            <a:avLst/>
          </a:prstGeom>
          <a:noFill/>
          <a:ln>
            <a:noFill/>
          </a:ln>
        </p:spPr>
        <p:txBody>
          <a:bodyPr wrap="square" lIns="84960" tIns="42480" rIns="84960" bIns="42480" anchor="ctr" anchorCtr="0">
            <a:noAutofit/>
          </a:bodyPr>
          <a:lstStyle>
            <a:lvl1pPr lvl="0" rtl="0" hangingPunct="0">
              <a:buNone/>
              <a:tabLst/>
              <a:defRPr lang="fr-FR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32F9520B-EB23-D7C2-AD01-B7A974B562C1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52719" y="6356520"/>
            <a:ext cx="2133720" cy="365040"/>
          </a:xfrm>
          <a:prstGeom prst="rect">
            <a:avLst/>
          </a:prstGeom>
          <a:noFill/>
          <a:ln>
            <a:noFill/>
          </a:ln>
        </p:spPr>
        <p:txBody>
          <a:bodyPr wrap="square" lIns="84960" tIns="42480" rIns="84960" bIns="42480" anchor="ctr" anchorCtr="0">
            <a:noAutofit/>
          </a:bodyPr>
          <a:lstStyle>
            <a:lvl1pPr marL="0" marR="0" lvl="0" indent="0" algn="r" rtl="0" hangingPunct="1">
              <a:lnSpc>
                <a:spcPct val="100000"/>
              </a:lnSpc>
              <a:buNone/>
              <a:tabLst/>
              <a:defRPr lang="fr-FR" sz="1100" kern="1200">
                <a:solidFill>
                  <a:srgbClr val="898989"/>
                </a:solidFill>
                <a:latin typeface="Calibri" pitchFamily="34"/>
                <a:ea typeface="Arial Unicode MS" pitchFamily="2"/>
                <a:cs typeface="Tahoma" pitchFamily="2"/>
              </a:defRPr>
            </a:lvl1pPr>
          </a:lstStyle>
          <a:p>
            <a:pPr lvl="0"/>
            <a:fld id="{E292B80E-0054-4ACC-8F9C-D40E596009A3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0" marR="0" indent="0" algn="ctr" rtl="0" hangingPunct="0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847439" algn="l"/>
          <a:tab pos="1695240" algn="l"/>
          <a:tab pos="2543039" algn="l"/>
          <a:tab pos="3390840" algn="l"/>
          <a:tab pos="4238280" algn="l"/>
          <a:tab pos="5086079" algn="l"/>
          <a:tab pos="5933879" algn="l"/>
          <a:tab pos="6781680" algn="l"/>
          <a:tab pos="7629480" algn="l"/>
          <a:tab pos="8476920" algn="l"/>
          <a:tab pos="9324720" algn="l"/>
          <a:tab pos="10172520" algn="l"/>
        </a:tabLst>
        <a:defRPr lang="fr-FR" sz="2700" b="0" i="0" u="none" strike="noStrike" kern="1200" baseline="0">
          <a:ln>
            <a:noFill/>
          </a:ln>
          <a:solidFill>
            <a:srgbClr val="000000"/>
          </a:solidFill>
          <a:latin typeface="Verdana" pitchFamily="34"/>
          <a:ea typeface="Verdana" pitchFamily="34"/>
        </a:defRPr>
      </a:lvl1pPr>
    </p:titleStyle>
    <p:bodyStyle>
      <a:lvl1pPr marL="0" marR="0" indent="0" algn="l" rtl="0" hangingPunct="0">
        <a:lnSpc>
          <a:spcPct val="100000"/>
        </a:lnSpc>
        <a:spcBef>
          <a:spcPts val="748"/>
        </a:spcBef>
        <a:spcAft>
          <a:spcPts val="0"/>
        </a:spcAft>
        <a:tabLst>
          <a:tab pos="529920" algn="l"/>
          <a:tab pos="1377720" algn="l"/>
          <a:tab pos="2225520" algn="l"/>
          <a:tab pos="3073319" algn="l"/>
          <a:tab pos="3921120" algn="l"/>
          <a:tab pos="4768559" algn="l"/>
          <a:tab pos="5616360" algn="l"/>
          <a:tab pos="6464160" algn="l"/>
          <a:tab pos="7311960" algn="l"/>
          <a:tab pos="8159400" algn="l"/>
          <a:tab pos="9007200" algn="l"/>
          <a:tab pos="9855000" algn="l"/>
        </a:tabLst>
        <a:defRPr lang="fr-FR" sz="3000" b="0" i="0" u="none" strike="noStrike" kern="1200" baseline="0">
          <a:ln>
            <a:noFill/>
          </a:ln>
          <a:solidFill>
            <a:srgbClr val="000000"/>
          </a:solidFill>
          <a:latin typeface="Verdana" pitchFamily="34"/>
          <a:ea typeface="Verdana" pitchFamily="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necteur droit 6">
            <a:extLst>
              <a:ext uri="{FF2B5EF4-FFF2-40B4-BE49-F238E27FC236}">
                <a16:creationId xmlns:a16="http://schemas.microsoft.com/office/drawing/2014/main" id="{3A3C8BF4-092F-E6F3-1C4B-C14260BCCC47}"/>
              </a:ext>
            </a:extLst>
          </p:cNvPr>
          <p:cNvSpPr/>
          <p:nvPr/>
        </p:nvSpPr>
        <p:spPr>
          <a:xfrm>
            <a:off x="0" y="6381720"/>
            <a:ext cx="9144000" cy="0"/>
          </a:xfrm>
          <a:prstGeom prst="line">
            <a:avLst/>
          </a:prstGeom>
          <a:noFill/>
          <a:ln w="19080" cap="sq">
            <a:solidFill>
              <a:srgbClr val="4877BB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847439" algn="l"/>
                <a:tab pos="1695240" algn="l"/>
                <a:tab pos="2543039" algn="l"/>
                <a:tab pos="3390840" algn="l"/>
                <a:tab pos="4238280" algn="l"/>
                <a:tab pos="5086079" algn="l"/>
                <a:tab pos="5933879" algn="l"/>
                <a:tab pos="6781680" algn="l"/>
                <a:tab pos="7629480" algn="l"/>
                <a:tab pos="8476920" algn="l"/>
                <a:tab pos="9324720" algn="l"/>
                <a:tab pos="10172520" algn="l"/>
              </a:tabLst>
            </a:pPr>
            <a:endParaRPr lang="fr-FR" sz="17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" pitchFamily="2"/>
              <a:cs typeface="Arial" pitchFamily="2"/>
            </a:endParaRPr>
          </a:p>
        </p:txBody>
      </p:sp>
      <p:pic>
        <p:nvPicPr>
          <p:cNvPr id="3" name="Picture 12" descr="H:\Reseau\Formation_Reseau\contratCC.png">
            <a:extLst>
              <a:ext uri="{FF2B5EF4-FFF2-40B4-BE49-F238E27FC236}">
                <a16:creationId xmlns:a16="http://schemas.microsoft.com/office/drawing/2014/main" id="{57BB278A-CA73-4E2F-83DE-F7DC7F2046D4}"/>
              </a:ext>
            </a:extLst>
          </p:cNvPr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4230720" y="6513480"/>
            <a:ext cx="539640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8">
            <a:extLst>
              <a:ext uri="{FF2B5EF4-FFF2-40B4-BE49-F238E27FC236}">
                <a16:creationId xmlns:a16="http://schemas.microsoft.com/office/drawing/2014/main" id="{F8672F77-95C6-708F-F516-B9BEE6728841}"/>
              </a:ext>
            </a:extLst>
          </p:cNvPr>
          <p:cNvSpPr/>
          <p:nvPr/>
        </p:nvSpPr>
        <p:spPr>
          <a:xfrm>
            <a:off x="0" y="0"/>
            <a:ext cx="1403280" cy="981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84960" tIns="42480" rIns="84960" bIns="42480" anchor="ctr" anchorCtr="0" compatLnSpc="1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847439" algn="l"/>
                <a:tab pos="1695240" algn="l"/>
                <a:tab pos="2543039" algn="l"/>
                <a:tab pos="3390840" algn="l"/>
                <a:tab pos="4238280" algn="l"/>
                <a:tab pos="5086079" algn="l"/>
                <a:tab pos="5933879" algn="l"/>
                <a:tab pos="6781680" algn="l"/>
                <a:tab pos="7629480" algn="l"/>
                <a:tab pos="8476920" algn="l"/>
                <a:tab pos="9324720" algn="l"/>
                <a:tab pos="10172520" algn="l"/>
              </a:tabLst>
            </a:pPr>
            <a:endParaRPr lang="fr-FR" sz="17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" pitchFamily="2"/>
              <a:cs typeface="Arial" pitchFamily="2"/>
            </a:endParaRPr>
          </a:p>
        </p:txBody>
      </p:sp>
      <p:pic>
        <p:nvPicPr>
          <p:cNvPr id="5" name="Picture 2" descr="H:\Departements\CCE\ComexternesaufArabesques\LOGO\LogoproduitsABES\LogoABES\logo_ABES.PNG">
            <a:extLst>
              <a:ext uri="{FF2B5EF4-FFF2-40B4-BE49-F238E27FC236}">
                <a16:creationId xmlns:a16="http://schemas.microsoft.com/office/drawing/2014/main" id="{38F40FE6-FE73-C7D1-860E-3E32622C8939}"/>
              </a:ext>
            </a:extLst>
          </p:cNvPr>
          <p:cNvPicPr>
            <a:picLocks noChangeAspect="1"/>
          </p:cNvPicPr>
          <p:nvPr/>
        </p:nvPicPr>
        <p:blipFill>
          <a:blip r:embed="rId14">
            <a:lum/>
            <a:alphaModFix/>
          </a:blip>
          <a:srcRect/>
          <a:stretch>
            <a:fillRect/>
          </a:stretch>
        </p:blipFill>
        <p:spPr>
          <a:xfrm>
            <a:off x="468360" y="6408720"/>
            <a:ext cx="511200" cy="40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4" descr="https://bouda.abes.fr/deptCellMiss/dsr/Pfd/Documentation/Logos-transparentsPNG/sudoc.png">
            <a:extLst>
              <a:ext uri="{FF2B5EF4-FFF2-40B4-BE49-F238E27FC236}">
                <a16:creationId xmlns:a16="http://schemas.microsoft.com/office/drawing/2014/main" id="{9E10D30F-5A99-0072-DC7A-2191976A250F}"/>
              </a:ext>
            </a:extLst>
          </p:cNvPr>
          <p:cNvPicPr>
            <a:picLocks noChangeAspect="1"/>
          </p:cNvPicPr>
          <p:nvPr/>
        </p:nvPicPr>
        <p:blipFill>
          <a:blip r:embed="rId15">
            <a:lum/>
            <a:alphaModFix/>
          </a:blip>
          <a:srcRect/>
          <a:stretch>
            <a:fillRect/>
          </a:stretch>
        </p:blipFill>
        <p:spPr>
          <a:xfrm>
            <a:off x="-396720" y="0"/>
            <a:ext cx="1676160" cy="100655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Espace réservé du titre 6">
            <a:extLst>
              <a:ext uri="{FF2B5EF4-FFF2-40B4-BE49-F238E27FC236}">
                <a16:creationId xmlns:a16="http://schemas.microsoft.com/office/drawing/2014/main" id="{0D997168-7A5E-2FD4-D869-7FA0CC53239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68360" y="-36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lIns="84960" tIns="42480" rIns="84960" bIns="42480" anchor="ctr" anchorCtr="0" compatLnSpc="1"/>
          <a:lstStyle/>
          <a:p>
            <a:endParaRPr lang="fr-FR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C8FEBA61-0235-0408-696D-26B10E5CFC3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 vert="horz" lIns="84960" tIns="42480" rIns="84960" bIns="42480" anchor="t" anchorCtr="0" compatLnSpc="1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6BF3FDF-CD3F-A137-D96E-BACCFB4E289D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52719" y="6356520"/>
            <a:ext cx="2133720" cy="365040"/>
          </a:xfrm>
          <a:prstGeom prst="rect">
            <a:avLst/>
          </a:prstGeom>
          <a:noFill/>
          <a:ln>
            <a:noFill/>
          </a:ln>
        </p:spPr>
        <p:txBody>
          <a:bodyPr wrap="square" lIns="84960" tIns="42480" rIns="84960" bIns="42480" anchor="ctr" anchorCtr="0">
            <a:noAutofit/>
          </a:bodyPr>
          <a:lstStyle>
            <a:lvl1pPr marL="0" marR="0" lvl="0" indent="0" algn="r" rtl="0" hangingPunct="1">
              <a:lnSpc>
                <a:spcPct val="100000"/>
              </a:lnSpc>
              <a:buNone/>
              <a:tabLst/>
              <a:defRPr lang="fr-FR" sz="1100" kern="1200">
                <a:solidFill>
                  <a:srgbClr val="898989"/>
                </a:solidFill>
                <a:latin typeface="Calibri" pitchFamily="34"/>
                <a:ea typeface="Arial Unicode MS" pitchFamily="2"/>
                <a:cs typeface="Tahoma" pitchFamily="2"/>
              </a:defRPr>
            </a:lvl1pPr>
          </a:lstStyle>
          <a:p>
            <a:pPr lvl="0"/>
            <a:fld id="{A0B33A59-43D5-4050-81E8-7F9500DE49A3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0" marR="0" indent="0" algn="ctr" rtl="0" hangingPunct="0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847439" algn="l"/>
          <a:tab pos="1695240" algn="l"/>
          <a:tab pos="2543039" algn="l"/>
          <a:tab pos="3390840" algn="l"/>
          <a:tab pos="4238280" algn="l"/>
          <a:tab pos="5086079" algn="l"/>
          <a:tab pos="5933879" algn="l"/>
          <a:tab pos="6781680" algn="l"/>
          <a:tab pos="7629480" algn="l"/>
          <a:tab pos="8476920" algn="l"/>
          <a:tab pos="9324720" algn="l"/>
          <a:tab pos="10172520" algn="l"/>
        </a:tabLst>
        <a:defRPr lang="fr-FR" sz="2700" b="0" i="0" u="none" strike="noStrike" kern="1200" baseline="0">
          <a:ln>
            <a:noFill/>
          </a:ln>
          <a:solidFill>
            <a:srgbClr val="000000"/>
          </a:solidFill>
          <a:latin typeface="Verdana" pitchFamily="34"/>
          <a:ea typeface="Verdana" pitchFamily="34"/>
        </a:defRPr>
      </a:lvl1pPr>
    </p:titleStyle>
    <p:bodyStyle>
      <a:lvl1pPr marL="0" marR="0" indent="0" algn="l" rtl="0" hangingPunct="0">
        <a:lnSpc>
          <a:spcPct val="100000"/>
        </a:lnSpc>
        <a:spcBef>
          <a:spcPts val="748"/>
        </a:spcBef>
        <a:spcAft>
          <a:spcPts val="0"/>
        </a:spcAft>
        <a:tabLst>
          <a:tab pos="529920" algn="l"/>
          <a:tab pos="1377720" algn="l"/>
          <a:tab pos="2225520" algn="l"/>
          <a:tab pos="3073319" algn="l"/>
          <a:tab pos="3921120" algn="l"/>
          <a:tab pos="4768559" algn="l"/>
          <a:tab pos="5616360" algn="l"/>
          <a:tab pos="6464160" algn="l"/>
          <a:tab pos="7311960" algn="l"/>
          <a:tab pos="8159400" algn="l"/>
          <a:tab pos="9007200" algn="l"/>
          <a:tab pos="9855000" algn="l"/>
        </a:tabLst>
        <a:defRPr lang="fr-FR" sz="3000" b="0" i="0" u="none" strike="noStrike" kern="1200" baseline="0">
          <a:ln>
            <a:noFill/>
          </a:ln>
          <a:solidFill>
            <a:srgbClr val="000000"/>
          </a:solidFill>
          <a:latin typeface="Verdana" pitchFamily="34"/>
          <a:ea typeface="Verdana" pitchFamily="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necteur droit 6">
            <a:extLst>
              <a:ext uri="{FF2B5EF4-FFF2-40B4-BE49-F238E27FC236}">
                <a16:creationId xmlns:a16="http://schemas.microsoft.com/office/drawing/2014/main" id="{4B0CFEB5-67C0-7BA1-2787-8A3B17FEBA97}"/>
              </a:ext>
            </a:extLst>
          </p:cNvPr>
          <p:cNvSpPr/>
          <p:nvPr/>
        </p:nvSpPr>
        <p:spPr>
          <a:xfrm>
            <a:off x="0" y="6381720"/>
            <a:ext cx="9144000" cy="0"/>
          </a:xfrm>
          <a:prstGeom prst="line">
            <a:avLst/>
          </a:prstGeom>
          <a:noFill/>
          <a:ln w="19080" cap="sq">
            <a:solidFill>
              <a:srgbClr val="4877BB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847439" algn="l"/>
                <a:tab pos="1695240" algn="l"/>
                <a:tab pos="2543039" algn="l"/>
                <a:tab pos="3390840" algn="l"/>
                <a:tab pos="4238280" algn="l"/>
                <a:tab pos="5086079" algn="l"/>
                <a:tab pos="5933879" algn="l"/>
                <a:tab pos="6781680" algn="l"/>
                <a:tab pos="7629480" algn="l"/>
                <a:tab pos="8476920" algn="l"/>
                <a:tab pos="9324720" algn="l"/>
                <a:tab pos="10172520" algn="l"/>
              </a:tabLst>
            </a:pPr>
            <a:endParaRPr lang="fr-FR" sz="17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" pitchFamily="2"/>
              <a:cs typeface="Arial" pitchFamily="2"/>
            </a:endParaRPr>
          </a:p>
        </p:txBody>
      </p:sp>
      <p:pic>
        <p:nvPicPr>
          <p:cNvPr id="3" name="Picture 2" descr="https://bouda.abes.fr/deptCellMiss/dsr/Pfd/Documentation/Logos-sanstexte-opacite60/SudocST.png">
            <a:extLst>
              <a:ext uri="{FF2B5EF4-FFF2-40B4-BE49-F238E27FC236}">
                <a16:creationId xmlns:a16="http://schemas.microsoft.com/office/drawing/2014/main" id="{956CA3CC-64D0-6069-4FD5-D9F96FF1E8A6}"/>
              </a:ext>
            </a:extLst>
          </p:cNvPr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154080" y="139680"/>
            <a:ext cx="457200" cy="438119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2" descr="H:\Departements\CCE\ComexternesaufArabesques\LOGO\LogoproduitsABES\LogoABES\logo_ABES.PNG">
            <a:extLst>
              <a:ext uri="{FF2B5EF4-FFF2-40B4-BE49-F238E27FC236}">
                <a16:creationId xmlns:a16="http://schemas.microsoft.com/office/drawing/2014/main" id="{8228F993-711F-67C3-534C-C4E4F46FA33E}"/>
              </a:ext>
            </a:extLst>
          </p:cNvPr>
          <p:cNvPicPr>
            <a:picLocks noChangeAspect="1"/>
          </p:cNvPicPr>
          <p:nvPr/>
        </p:nvPicPr>
        <p:blipFill>
          <a:blip r:embed="rId14">
            <a:lum/>
            <a:alphaModFix/>
          </a:blip>
          <a:srcRect/>
          <a:stretch>
            <a:fillRect/>
          </a:stretch>
        </p:blipFill>
        <p:spPr>
          <a:xfrm>
            <a:off x="468360" y="6408720"/>
            <a:ext cx="511200" cy="405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space réservé du titre 4">
            <a:extLst>
              <a:ext uri="{FF2B5EF4-FFF2-40B4-BE49-F238E27FC236}">
                <a16:creationId xmlns:a16="http://schemas.microsoft.com/office/drawing/2014/main" id="{3E227D80-9A92-568D-225D-A9A4F016FB9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68360" y="-36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lIns="84960" tIns="42480" rIns="84960" bIns="42480" anchor="ctr" anchorCtr="0" compatLnSpc="1"/>
          <a:lstStyle/>
          <a:p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0C30DB4-127E-F3BF-4649-C29C0DAEA2A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 vert="horz" lIns="84960" tIns="42480" rIns="84960" bIns="42480" anchor="t" anchorCtr="0" compatLnSpc="1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8F8EEDB8-ED30-55DA-4D88-B75C197125FC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839" cy="365040"/>
          </a:xfrm>
          <a:prstGeom prst="rect">
            <a:avLst/>
          </a:prstGeom>
          <a:noFill/>
          <a:ln>
            <a:noFill/>
          </a:ln>
        </p:spPr>
        <p:txBody>
          <a:bodyPr wrap="square" lIns="84960" tIns="42480" rIns="84960" bIns="42480" anchor="ctr" anchorCtr="0">
            <a:noAutofit/>
          </a:bodyPr>
          <a:lstStyle>
            <a:lvl1pPr lvl="0" rtl="0" hangingPunct="0">
              <a:buNone/>
              <a:tabLst/>
              <a:defRPr lang="fr-FR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21727FA9-7866-87BB-EA51-BE415B00EBFA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52719" y="6356520"/>
            <a:ext cx="2133720" cy="365040"/>
          </a:xfrm>
          <a:prstGeom prst="rect">
            <a:avLst/>
          </a:prstGeom>
          <a:noFill/>
          <a:ln>
            <a:noFill/>
          </a:ln>
        </p:spPr>
        <p:txBody>
          <a:bodyPr wrap="square" lIns="84960" tIns="42480" rIns="84960" bIns="42480" anchor="ctr" anchorCtr="0">
            <a:noAutofit/>
          </a:bodyPr>
          <a:lstStyle>
            <a:lvl1pPr marL="0" marR="0" lvl="0" indent="0" algn="r" rtl="0" hangingPunct="1">
              <a:lnSpc>
                <a:spcPct val="100000"/>
              </a:lnSpc>
              <a:buNone/>
              <a:tabLst/>
              <a:defRPr lang="fr-FR" sz="1100" kern="1200">
                <a:solidFill>
                  <a:srgbClr val="898989"/>
                </a:solidFill>
                <a:latin typeface="Calibri" pitchFamily="34"/>
                <a:ea typeface="Arial Unicode MS" pitchFamily="2"/>
                <a:cs typeface="Tahoma" pitchFamily="2"/>
              </a:defRPr>
            </a:lvl1pPr>
          </a:lstStyle>
          <a:p>
            <a:pPr lvl="0"/>
            <a:fld id="{E112E817-59BE-4A0C-A08F-946F37471425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0" marR="0" indent="0" algn="ctr" rtl="0" hangingPunct="0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847439" algn="l"/>
          <a:tab pos="1695240" algn="l"/>
          <a:tab pos="2543039" algn="l"/>
          <a:tab pos="3390840" algn="l"/>
          <a:tab pos="4238280" algn="l"/>
          <a:tab pos="5086079" algn="l"/>
          <a:tab pos="5933879" algn="l"/>
          <a:tab pos="6781680" algn="l"/>
          <a:tab pos="7629480" algn="l"/>
          <a:tab pos="8476920" algn="l"/>
          <a:tab pos="9324720" algn="l"/>
          <a:tab pos="10172520" algn="l"/>
        </a:tabLst>
        <a:defRPr lang="fr-FR" sz="2700" b="0" i="0" u="none" strike="noStrike" kern="1200" baseline="0">
          <a:ln>
            <a:noFill/>
          </a:ln>
          <a:solidFill>
            <a:srgbClr val="000000"/>
          </a:solidFill>
          <a:latin typeface="Verdana" pitchFamily="34"/>
          <a:ea typeface="Verdana" pitchFamily="34"/>
        </a:defRPr>
      </a:lvl1pPr>
    </p:titleStyle>
    <p:bodyStyle>
      <a:lvl1pPr marL="0" marR="0" indent="0" algn="l" rtl="0" hangingPunct="0">
        <a:lnSpc>
          <a:spcPct val="100000"/>
        </a:lnSpc>
        <a:spcBef>
          <a:spcPts val="748"/>
        </a:spcBef>
        <a:spcAft>
          <a:spcPts val="0"/>
        </a:spcAft>
        <a:tabLst>
          <a:tab pos="529920" algn="l"/>
          <a:tab pos="1377720" algn="l"/>
          <a:tab pos="2225520" algn="l"/>
          <a:tab pos="3073319" algn="l"/>
          <a:tab pos="3921120" algn="l"/>
          <a:tab pos="4768559" algn="l"/>
          <a:tab pos="5616360" algn="l"/>
          <a:tab pos="6464160" algn="l"/>
          <a:tab pos="7311960" algn="l"/>
          <a:tab pos="8159400" algn="l"/>
          <a:tab pos="9007200" algn="l"/>
          <a:tab pos="9855000" algn="l"/>
        </a:tabLst>
        <a:defRPr lang="fr-FR" sz="3000" b="0" i="0" u="none" strike="noStrike" kern="1200" baseline="0">
          <a:ln>
            <a:noFill/>
          </a:ln>
          <a:solidFill>
            <a:srgbClr val="000000"/>
          </a:solidFill>
          <a:latin typeface="Verdana" pitchFamily="34"/>
          <a:ea typeface="Verdana" pitchFamily="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dref.fr/services/listrcrisi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5.png"/><Relationship Id="rId4" Type="http://schemas.openxmlformats.org/officeDocument/2006/relationships/hyperlink" Target="https://ccfr.bnf.fr/portailccfr/jsp/public/index.jsp?action=public_formsearch_institutio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elf.sudoc.fr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B4DD01-8915-5145-FCEE-5908F03E39F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85799" y="2130120"/>
            <a:ext cx="7772400" cy="1469880"/>
          </a:xfrm>
        </p:spPr>
        <p:txBody>
          <a:bodyPr wrap="square">
            <a:noAutofit/>
          </a:bodyPr>
          <a:lstStyle/>
          <a:p>
            <a:pPr lvl="0" hangingPunct="1"/>
            <a:r>
              <a:rPr lang="fr-FR" sz="3600" b="1">
                <a:solidFill>
                  <a:srgbClr val="4F81BD"/>
                </a:solidFill>
              </a:rPr>
              <a:t>La notice RCR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B2A29FD2-DCE0-9A34-FB77-65B9C262556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6839" y="1905120"/>
            <a:ext cx="8458200" cy="4419360"/>
          </a:xfrm>
        </p:spPr>
        <p:txBody>
          <a:bodyPr wrap="square" lIns="92160" tIns="46080" rIns="92160" bIns="46080">
            <a:noAutofit/>
          </a:bodyPr>
          <a:lstStyle/>
          <a:p>
            <a:pPr marL="317160" lvl="0" indent="-317160" algn="ctr" hangingPunct="1">
              <a:lnSpc>
                <a:spcPct val="95000"/>
              </a:lnSpc>
              <a:spcBef>
                <a:spcPts val="598"/>
              </a:spcBef>
              <a:tabLst>
                <a:tab pos="847080" algn="l"/>
                <a:tab pos="1694880" algn="l"/>
                <a:tab pos="2542680" algn="l"/>
                <a:tab pos="3390479" algn="l"/>
                <a:tab pos="4238280" algn="l"/>
                <a:tab pos="5085719" algn="l"/>
                <a:tab pos="5933520" algn="l"/>
                <a:tab pos="6781320" algn="l"/>
                <a:tab pos="7629120" algn="l"/>
                <a:tab pos="8476560" algn="l"/>
                <a:tab pos="9324360" algn="l"/>
                <a:tab pos="10172160" algn="l"/>
              </a:tabLst>
            </a:pPr>
            <a:endParaRPr lang="fr-FR" sz="2400">
              <a:solidFill>
                <a:srgbClr val="C0504D"/>
              </a:solidFill>
            </a:endParaRPr>
          </a:p>
          <a:p>
            <a:pPr marL="317160" lvl="0" indent="-317160" algn="ctr" hangingPunct="1">
              <a:lnSpc>
                <a:spcPct val="95000"/>
              </a:lnSpc>
              <a:tabLst>
                <a:tab pos="317160" algn="l"/>
                <a:tab pos="847080" algn="l"/>
                <a:tab pos="1694880" algn="l"/>
                <a:tab pos="2542680" algn="l"/>
                <a:tab pos="3390479" algn="l"/>
                <a:tab pos="4238280" algn="l"/>
                <a:tab pos="5085719" algn="l"/>
                <a:tab pos="5933520" algn="l"/>
                <a:tab pos="6781320" algn="l"/>
                <a:tab pos="7629120" algn="l"/>
                <a:tab pos="8476560" algn="l"/>
                <a:tab pos="9324360" algn="l"/>
                <a:tab pos="10172160" algn="l"/>
              </a:tabLst>
            </a:pPr>
            <a:r>
              <a:rPr lang="fr-FR"/>
              <a:t>	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60E5A8EC-93EF-B4FF-0491-B8E3419DE83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66640" y="66600"/>
            <a:ext cx="8569440" cy="735119"/>
          </a:xfrm>
        </p:spPr>
        <p:txBody>
          <a:bodyPr wrap="square" lIns="91440" tIns="45720" rIns="91440" bIns="45720" anchor="t">
            <a:noAutofit/>
          </a:bodyPr>
          <a:lstStyle/>
          <a:p>
            <a:pPr lvl="0" algn="l" hangingPunct="1"/>
            <a:r>
              <a:rPr lang="fr-FR" sz="3200"/>
              <a:t>Le </a:t>
            </a:r>
            <a:r>
              <a:rPr lang="fr-FR" sz="3200">
                <a:solidFill>
                  <a:srgbClr val="FF3333"/>
                </a:solidFill>
              </a:rPr>
              <a:t>R</a:t>
            </a:r>
            <a:r>
              <a:rPr lang="fr-FR" sz="3200"/>
              <a:t>épertoire des </a:t>
            </a:r>
            <a:r>
              <a:rPr lang="fr-FR" sz="3200">
                <a:solidFill>
                  <a:srgbClr val="FF3333"/>
                </a:solidFill>
              </a:rPr>
              <a:t>C</a:t>
            </a:r>
            <a:r>
              <a:rPr lang="fr-FR" sz="3200"/>
              <a:t>entres de </a:t>
            </a:r>
            <a:r>
              <a:rPr lang="fr-FR" sz="3200">
                <a:solidFill>
                  <a:srgbClr val="FF3333"/>
                </a:solidFill>
              </a:rPr>
              <a:t>R</a:t>
            </a:r>
            <a:r>
              <a:rPr lang="fr-FR" sz="3200"/>
              <a:t>essources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2463C17-9B54-92FB-6AC0-5E616300E2ED}"/>
              </a:ext>
            </a:extLst>
          </p:cNvPr>
          <p:cNvSpPr/>
          <p:nvPr/>
        </p:nvSpPr>
        <p:spPr>
          <a:xfrm>
            <a:off x="287280" y="1077840"/>
            <a:ext cx="8856720" cy="5076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90000"/>
              </a:lnSpc>
              <a:spcBef>
                <a:spcPts val="1749"/>
              </a:spcBef>
              <a:spcAft>
                <a:spcPts val="0"/>
              </a:spcAft>
              <a:buNone/>
              <a:tabLst>
                <a:tab pos="0" algn="l"/>
                <a:tab pos="847439" algn="l"/>
                <a:tab pos="1695240" algn="l"/>
                <a:tab pos="2543039" algn="l"/>
                <a:tab pos="3390840" algn="l"/>
                <a:tab pos="4238280" algn="l"/>
                <a:tab pos="5086079" algn="l"/>
                <a:tab pos="5933879" algn="l"/>
                <a:tab pos="6781680" algn="l"/>
                <a:tab pos="7629480" algn="l"/>
                <a:tab pos="8476920" algn="l"/>
                <a:tab pos="9324720" algn="l"/>
                <a:tab pos="10172520" algn="l"/>
              </a:tabLst>
            </a:pPr>
            <a:r>
              <a:rPr lang="fr-FR" sz="2600" b="0" i="0" u="none" strike="noStrike" baseline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Arial" pitchFamily="2"/>
                <a:cs typeface="Arial" pitchFamily="2"/>
              </a:rPr>
              <a:t>Outil d’identification des bibliothèques (environ 3000 notices RCR)</a:t>
            </a:r>
          </a:p>
          <a:p>
            <a:pPr marL="0" marR="0" lvl="0" indent="0" algn="l" rtl="0" hangingPunct="1">
              <a:lnSpc>
                <a:spcPct val="90000"/>
              </a:lnSpc>
              <a:spcBef>
                <a:spcPts val="1060"/>
              </a:spcBef>
              <a:spcAft>
                <a:spcPts val="0"/>
              </a:spcAft>
              <a:buNone/>
              <a:tabLst>
                <a:tab pos="0" algn="l"/>
                <a:tab pos="847439" algn="l"/>
                <a:tab pos="1695240" algn="l"/>
                <a:tab pos="2543039" algn="l"/>
                <a:tab pos="3390840" algn="l"/>
                <a:tab pos="4238280" algn="l"/>
                <a:tab pos="5086079" algn="l"/>
                <a:tab pos="5933879" algn="l"/>
                <a:tab pos="6781680" algn="l"/>
                <a:tab pos="7629480" algn="l"/>
                <a:tab pos="8476920" algn="l"/>
                <a:tab pos="9324720" algn="l"/>
                <a:tab pos="10172520" algn="l"/>
              </a:tabLst>
            </a:pPr>
            <a:endParaRPr lang="fr-FR" sz="17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34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9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847439" algn="l"/>
                <a:tab pos="1695240" algn="l"/>
                <a:tab pos="2543039" algn="l"/>
                <a:tab pos="3390840" algn="l"/>
                <a:tab pos="4238280" algn="l"/>
                <a:tab pos="5086079" algn="l"/>
                <a:tab pos="5933879" algn="l"/>
                <a:tab pos="6781680" algn="l"/>
                <a:tab pos="7629480" algn="l"/>
                <a:tab pos="8476920" algn="l"/>
                <a:tab pos="9324720" algn="l"/>
                <a:tab pos="10172520" algn="l"/>
              </a:tabLst>
            </a:pPr>
            <a:endParaRPr lang="fr-FR" sz="18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34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9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847439" algn="l"/>
                <a:tab pos="1695240" algn="l"/>
                <a:tab pos="2543039" algn="l"/>
                <a:tab pos="3390840" algn="l"/>
                <a:tab pos="4238280" algn="l"/>
                <a:tab pos="5086079" algn="l"/>
                <a:tab pos="5933879" algn="l"/>
                <a:tab pos="6781680" algn="l"/>
                <a:tab pos="7629480" algn="l"/>
                <a:tab pos="8476920" algn="l"/>
                <a:tab pos="9324720" algn="l"/>
                <a:tab pos="10172520" algn="l"/>
              </a:tabLst>
            </a:pPr>
            <a:endParaRPr lang="fr-FR" sz="18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34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9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847439" algn="l"/>
                <a:tab pos="1695240" algn="l"/>
                <a:tab pos="2543039" algn="l"/>
                <a:tab pos="3390840" algn="l"/>
                <a:tab pos="4238280" algn="l"/>
                <a:tab pos="5086079" algn="l"/>
                <a:tab pos="5933879" algn="l"/>
                <a:tab pos="6781680" algn="l"/>
                <a:tab pos="7629480" algn="l"/>
                <a:tab pos="8476920" algn="l"/>
                <a:tab pos="9324720" algn="l"/>
                <a:tab pos="10172520" algn="l"/>
              </a:tabLst>
            </a:pPr>
            <a:endParaRPr lang="fr-FR" sz="18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34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9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847439" algn="l"/>
                <a:tab pos="1695240" algn="l"/>
                <a:tab pos="2543039" algn="l"/>
                <a:tab pos="3390840" algn="l"/>
                <a:tab pos="4238280" algn="l"/>
                <a:tab pos="5086079" algn="l"/>
                <a:tab pos="5933879" algn="l"/>
                <a:tab pos="6781680" algn="l"/>
                <a:tab pos="7629480" algn="l"/>
                <a:tab pos="8476920" algn="l"/>
                <a:tab pos="9324720" algn="l"/>
                <a:tab pos="10172520" algn="l"/>
              </a:tabLst>
            </a:pPr>
            <a:endParaRPr lang="fr-FR" sz="18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34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9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847439" algn="l"/>
                <a:tab pos="1695240" algn="l"/>
                <a:tab pos="2543039" algn="l"/>
                <a:tab pos="3390840" algn="l"/>
                <a:tab pos="4238280" algn="l"/>
                <a:tab pos="5086079" algn="l"/>
                <a:tab pos="5933879" algn="l"/>
                <a:tab pos="6781680" algn="l"/>
                <a:tab pos="7629480" algn="l"/>
                <a:tab pos="8476920" algn="l"/>
                <a:tab pos="9324720" algn="l"/>
                <a:tab pos="10172520" algn="l"/>
              </a:tabLst>
            </a:pPr>
            <a:endParaRPr lang="fr-FR" sz="18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34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90000"/>
              </a:lnSpc>
              <a:spcBef>
                <a:spcPts val="1247"/>
              </a:spcBef>
              <a:spcAft>
                <a:spcPts val="0"/>
              </a:spcAft>
              <a:buClr>
                <a:srgbClr val="000099"/>
              </a:buClr>
              <a:buSzPct val="80000"/>
              <a:buFont typeface="Wingdings" pitchFamily="2"/>
              <a:buChar char=""/>
              <a:tabLst>
                <a:tab pos="0" algn="l"/>
                <a:tab pos="847439" algn="l"/>
                <a:tab pos="1695240" algn="l"/>
                <a:tab pos="2543039" algn="l"/>
                <a:tab pos="3390840" algn="l"/>
                <a:tab pos="4238280" algn="l"/>
                <a:tab pos="5086079" algn="l"/>
                <a:tab pos="5933879" algn="l"/>
                <a:tab pos="6781680" algn="l"/>
                <a:tab pos="7629480" algn="l"/>
                <a:tab pos="8476920" algn="l"/>
                <a:tab pos="9324720" algn="l"/>
                <a:tab pos="10172520" algn="l"/>
              </a:tabLst>
            </a:pPr>
            <a:r>
              <a:rPr lang="fr-FR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Arial" pitchFamily="2"/>
                <a:cs typeface="Arial" pitchFamily="2"/>
              </a:rPr>
              <a:t> </a:t>
            </a:r>
            <a:r>
              <a:rPr lang="fr-FR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Arial" pitchFamily="2"/>
                <a:cs typeface="Arial" pitchFamily="2"/>
              </a:rPr>
              <a:t>L’ABES : agence française de l’ISIL (attribution des numéros RCR) → Liste complète </a:t>
            </a:r>
            <a:r>
              <a:rPr lang="fr-FR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Arial" pitchFamily="2"/>
                <a:cs typeface="Arial" pitchFamily="2"/>
                <a:hlinkClick r:id="rId3"/>
              </a:rPr>
              <a:t>https://www.idref.fr/services/listrcrisil</a:t>
            </a:r>
          </a:p>
          <a:p>
            <a:pPr marL="0" marR="0" lvl="0" indent="0" algn="l" rtl="0" hangingPunct="1">
              <a:lnSpc>
                <a:spcPct val="90000"/>
              </a:lnSpc>
              <a:spcBef>
                <a:spcPts val="1247"/>
              </a:spcBef>
              <a:spcAft>
                <a:spcPts val="0"/>
              </a:spcAft>
              <a:buClr>
                <a:srgbClr val="000099"/>
              </a:buClr>
              <a:buSzPct val="80000"/>
              <a:buFont typeface="Wingdings" pitchFamily="2"/>
              <a:buChar char=""/>
              <a:tabLst>
                <a:tab pos="0" algn="l"/>
                <a:tab pos="847439" algn="l"/>
                <a:tab pos="1695240" algn="l"/>
                <a:tab pos="2543039" algn="l"/>
                <a:tab pos="3390840" algn="l"/>
                <a:tab pos="4238280" algn="l"/>
                <a:tab pos="5086079" algn="l"/>
                <a:tab pos="5933879" algn="l"/>
                <a:tab pos="6781680" algn="l"/>
                <a:tab pos="7629480" algn="l"/>
                <a:tab pos="8476920" algn="l"/>
                <a:tab pos="9324720" algn="l"/>
                <a:tab pos="10172520" algn="l"/>
              </a:tabLst>
            </a:pPr>
            <a:r>
              <a:rPr lang="fr-FR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Arial" pitchFamily="2"/>
                <a:cs typeface="Arial" pitchFamily="2"/>
              </a:rPr>
              <a:t> mis à jour par le réseau Sudoc et Sudoc-PS</a:t>
            </a:r>
          </a:p>
          <a:p>
            <a:pPr marL="0" marR="0" lvl="0" indent="0" algn="l" rtl="0" hangingPunct="1">
              <a:lnSpc>
                <a:spcPct val="90000"/>
              </a:lnSpc>
              <a:spcBef>
                <a:spcPts val="1247"/>
              </a:spcBef>
              <a:spcAft>
                <a:spcPts val="0"/>
              </a:spcAft>
              <a:buClr>
                <a:srgbClr val="000099"/>
              </a:buClr>
              <a:buSzPct val="80000"/>
              <a:buFont typeface="Wingdings" pitchFamily="2"/>
              <a:buChar char=""/>
              <a:tabLst>
                <a:tab pos="0" algn="l"/>
                <a:tab pos="847439" algn="l"/>
                <a:tab pos="1695240" algn="l"/>
                <a:tab pos="2543039" algn="l"/>
                <a:tab pos="3390840" algn="l"/>
                <a:tab pos="4238280" algn="l"/>
                <a:tab pos="5086079" algn="l"/>
                <a:tab pos="5933879" algn="l"/>
                <a:tab pos="6781680" algn="l"/>
                <a:tab pos="7629480" algn="l"/>
                <a:tab pos="8476920" algn="l"/>
                <a:tab pos="9324720" algn="l"/>
                <a:tab pos="10172520" algn="l"/>
              </a:tabLst>
            </a:pPr>
            <a:r>
              <a:rPr lang="fr-FR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Arial" pitchFamily="2"/>
                <a:cs typeface="Arial" pitchFamily="2"/>
              </a:rPr>
              <a:t>  intégré dans le </a:t>
            </a:r>
            <a:r>
              <a:rPr lang="fr-FR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Arial" pitchFamily="2"/>
                <a:cs typeface="Arial" pitchFamily="2"/>
                <a:hlinkClick r:id="rId4"/>
              </a:rPr>
              <a:t>répertoire national des bibliothèques</a:t>
            </a:r>
            <a:r>
              <a:rPr lang="fr-FR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Arial" pitchFamily="2"/>
                <a:cs typeface="Arial" pitchFamily="2"/>
              </a:rPr>
              <a:t> et fonds documentaires du Catalogue collectif de France </a:t>
            </a:r>
            <a:r>
              <a:rPr lang="fr-FR" sz="1800" b="0" i="1" u="none" strike="noStrike" baseline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Arial" pitchFamily="2"/>
                <a:cs typeface="Arial" pitchFamily="2"/>
              </a:rPr>
              <a:t>(et dans Worldcat Registry)</a:t>
            </a:r>
          </a:p>
        </p:txBody>
      </p:sp>
      <p:pic>
        <p:nvPicPr>
          <p:cNvPr id="5" name="Image 2">
            <a:extLst>
              <a:ext uri="{FF2B5EF4-FFF2-40B4-BE49-F238E27FC236}">
                <a16:creationId xmlns:a16="http://schemas.microsoft.com/office/drawing/2014/main" id="{8388E46E-122E-727F-DE1D-647DCC09C015}"/>
              </a:ext>
            </a:extLst>
          </p:cNvPr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930240" y="2204999"/>
            <a:ext cx="7570800" cy="1441439"/>
          </a:xfrm>
          <a:prstGeom prst="rect">
            <a:avLst/>
          </a:prstGeom>
          <a:noFill/>
          <a:ln>
            <a:noFill/>
          </a:ln>
          <a:effectLst>
            <a:outerShdw dist="139498" dir="2700000" algn="tl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4A031595-0DA0-B876-1D91-8DCC49659CCF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79280" y="836640"/>
            <a:ext cx="5315040" cy="2579760"/>
          </a:xfrm>
          <a:prstGeom prst="rect">
            <a:avLst/>
          </a:prstGeom>
          <a:noFill/>
          <a:ln>
            <a:noFill/>
          </a:ln>
          <a:effectLst>
            <a:outerShdw dist="139498" dir="2700000" algn="tl">
              <a:srgbClr val="333333">
                <a:alpha val="65000"/>
              </a:srgbClr>
            </a:outerShdw>
          </a:effectLst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80D6CCEE-43CC-E1DD-AB5B-8DC876A9675C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2124000" y="2378160"/>
            <a:ext cx="4873679" cy="2444760"/>
          </a:xfrm>
          <a:prstGeom prst="rect">
            <a:avLst/>
          </a:prstGeom>
          <a:noFill/>
          <a:ln>
            <a:noFill/>
          </a:ln>
          <a:effectLst>
            <a:outerShdw dist="139498" dir="2700000" algn="tl">
              <a:srgbClr val="333333">
                <a:alpha val="65000"/>
              </a:srgbClr>
            </a:outerShdw>
          </a:effectLst>
        </p:spPr>
      </p:pic>
      <p:sp>
        <p:nvSpPr>
          <p:cNvPr id="4" name="Titre 3">
            <a:extLst>
              <a:ext uri="{FF2B5EF4-FFF2-40B4-BE49-F238E27FC236}">
                <a16:creationId xmlns:a16="http://schemas.microsoft.com/office/drawing/2014/main" id="{7B17AA23-E3B3-C384-7E12-8756AD35E8F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236599" y="72000"/>
            <a:ext cx="6971399" cy="687959"/>
          </a:xfrm>
        </p:spPr>
        <p:txBody>
          <a:bodyPr wrap="none" lIns="91440" tIns="45720" rIns="91440" bIns="45720" anchor="t" anchorCtr="1">
            <a:noAutofit/>
          </a:bodyPr>
          <a:lstStyle/>
          <a:p>
            <a:pPr lvl="0" hangingPunct="1"/>
            <a:r>
              <a:rPr lang="fr-FR" sz="3200"/>
              <a:t>La notice RCR (vues publiques)</a:t>
            </a:r>
          </a:p>
        </p:txBody>
      </p:sp>
      <p:pic>
        <p:nvPicPr>
          <p:cNvPr id="5" name="Image 3">
            <a:extLst>
              <a:ext uri="{FF2B5EF4-FFF2-40B4-BE49-F238E27FC236}">
                <a16:creationId xmlns:a16="http://schemas.microsoft.com/office/drawing/2014/main" id="{DE9F482A-CEC1-2185-A8B1-410B23D9176C}"/>
              </a:ext>
            </a:extLst>
          </p:cNvPr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3995640" y="3262320"/>
            <a:ext cx="4714920" cy="2608200"/>
          </a:xfrm>
          <a:prstGeom prst="rect">
            <a:avLst/>
          </a:prstGeom>
          <a:noFill/>
          <a:ln>
            <a:noFill/>
          </a:ln>
          <a:effectLst>
            <a:outerShdw dist="139498" dir="2700000" algn="tl">
              <a:srgbClr val="333333">
                <a:alpha val="65000"/>
              </a:srgbClr>
            </a:outerShdw>
          </a:effectLst>
        </p:spPr>
      </p:pic>
      <p:pic>
        <p:nvPicPr>
          <p:cNvPr id="6" name="Image 4">
            <a:extLst>
              <a:ext uri="{FF2B5EF4-FFF2-40B4-BE49-F238E27FC236}">
                <a16:creationId xmlns:a16="http://schemas.microsoft.com/office/drawing/2014/main" id="{503544EC-8741-DBA3-0E42-DE8E4B6F0D84}"/>
              </a:ext>
            </a:extLst>
          </p:cNvPr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5397480" y="3676679"/>
            <a:ext cx="3654360" cy="3078000"/>
          </a:xfrm>
          <a:prstGeom prst="rect">
            <a:avLst/>
          </a:prstGeom>
          <a:noFill/>
          <a:ln>
            <a:noFill/>
          </a:ln>
          <a:effectLst>
            <a:outerShdw dist="139498" dir="2700000" algn="tl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1D70F62B-E586-4B31-3CEA-6B6890F9978B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 r="28481" b="29619"/>
          <a:stretch>
            <a:fillRect/>
          </a:stretch>
        </p:blipFill>
        <p:spPr>
          <a:xfrm>
            <a:off x="179280" y="2230560"/>
            <a:ext cx="5181840" cy="3824279"/>
          </a:xfrm>
          <a:prstGeom prst="rect">
            <a:avLst/>
          </a:prstGeom>
          <a:noFill/>
          <a:ln>
            <a:noFill/>
          </a:ln>
          <a:effectLst>
            <a:outerShdw dist="139498" dir="2700000" algn="tl">
              <a:srgbClr val="333333">
                <a:alpha val="65000"/>
              </a:srgbClr>
            </a:outerShdw>
          </a:effectLst>
        </p:spPr>
      </p:pic>
      <p:sp>
        <p:nvSpPr>
          <p:cNvPr id="3" name="Titre 2">
            <a:extLst>
              <a:ext uri="{FF2B5EF4-FFF2-40B4-BE49-F238E27FC236}">
                <a16:creationId xmlns:a16="http://schemas.microsoft.com/office/drawing/2014/main" id="{6DCF6D3B-F5C5-6F8B-889A-FE7E3150DA4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934559" y="150840"/>
            <a:ext cx="7923240" cy="650880"/>
          </a:xfrm>
        </p:spPr>
        <p:txBody>
          <a:bodyPr wrap="none" lIns="91440" tIns="45720" rIns="91440" bIns="45720" anchor="t">
            <a:noAutofit/>
          </a:bodyPr>
          <a:lstStyle/>
          <a:p>
            <a:pPr lvl="0" hangingPunct="1"/>
            <a:r>
              <a:rPr lang="fr-FR" sz="3200"/>
              <a:t>La notice RCR (vues professionnelles)</a:t>
            </a:r>
            <a:br>
              <a:rPr lang="fr-FR" sz="3200"/>
            </a:br>
            <a:endParaRPr lang="fr-FR" sz="3200"/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id="{3BB086F5-1138-5430-C623-CC45B9E0ACAC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 r="44428" b="27781"/>
          <a:stretch>
            <a:fillRect/>
          </a:stretch>
        </p:blipFill>
        <p:spPr>
          <a:xfrm>
            <a:off x="4665600" y="2011320"/>
            <a:ext cx="3765600" cy="3671999"/>
          </a:xfrm>
          <a:prstGeom prst="rect">
            <a:avLst/>
          </a:prstGeom>
          <a:noFill/>
          <a:ln>
            <a:noFill/>
          </a:ln>
          <a:effectLst>
            <a:outerShdw dist="139498" dir="2700000" algn="tl">
              <a:srgbClr val="333333">
                <a:alpha val="65000"/>
              </a:srgbClr>
            </a:outerShdw>
          </a:effectLst>
        </p:spPr>
      </p:pic>
      <p:sp>
        <p:nvSpPr>
          <p:cNvPr id="5" name="Text Box 9">
            <a:extLst>
              <a:ext uri="{FF2B5EF4-FFF2-40B4-BE49-F238E27FC236}">
                <a16:creationId xmlns:a16="http://schemas.microsoft.com/office/drawing/2014/main" id="{F2CD6C46-D617-5C4B-F03B-FB2835700A6C}"/>
              </a:ext>
            </a:extLst>
          </p:cNvPr>
          <p:cNvSpPr/>
          <p:nvPr/>
        </p:nvSpPr>
        <p:spPr>
          <a:xfrm>
            <a:off x="2982600" y="5472000"/>
            <a:ext cx="2057400" cy="5201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873"/>
              </a:spcBef>
              <a:spcAft>
                <a:spcPts val="0"/>
              </a:spcAft>
              <a:buNone/>
              <a:tabLst>
                <a:tab pos="0" algn="l"/>
                <a:tab pos="847439" algn="l"/>
                <a:tab pos="1695240" algn="l"/>
                <a:tab pos="2543039" algn="l"/>
                <a:tab pos="3390840" algn="l"/>
                <a:tab pos="4238280" algn="l"/>
                <a:tab pos="5086079" algn="l"/>
                <a:tab pos="5933879" algn="l"/>
                <a:tab pos="6781680" algn="l"/>
                <a:tab pos="7629480" algn="l"/>
                <a:tab pos="8476920" algn="l"/>
                <a:tab pos="9324720" algn="l"/>
                <a:tab pos="10172520" algn="l"/>
              </a:tabLst>
            </a:pPr>
            <a:r>
              <a:rPr lang="fr-FR" sz="1400" b="1" i="0" u="none" strike="noStrike" baseline="0">
                <a:ln>
                  <a:noFill/>
                </a:ln>
                <a:solidFill>
                  <a:srgbClr val="000099"/>
                </a:solidFill>
                <a:latin typeface="Verdana" pitchFamily="34"/>
                <a:ea typeface="Arial" pitchFamily="2"/>
                <a:cs typeface="Arial" pitchFamily="2"/>
              </a:rPr>
              <a:t>AFF UNM (professionnel)</a:t>
            </a:r>
          </a:p>
        </p:txBody>
      </p:sp>
      <p:sp>
        <p:nvSpPr>
          <p:cNvPr id="6" name="Text Box 10">
            <a:extLst>
              <a:ext uri="{FF2B5EF4-FFF2-40B4-BE49-F238E27FC236}">
                <a16:creationId xmlns:a16="http://schemas.microsoft.com/office/drawing/2014/main" id="{331DF016-5F28-983F-9641-CBFDAF47779F}"/>
              </a:ext>
            </a:extLst>
          </p:cNvPr>
          <p:cNvSpPr/>
          <p:nvPr/>
        </p:nvSpPr>
        <p:spPr>
          <a:xfrm>
            <a:off x="7281360" y="3439800"/>
            <a:ext cx="998640" cy="5201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873"/>
              </a:spcBef>
              <a:spcAft>
                <a:spcPts val="0"/>
              </a:spcAft>
              <a:buNone/>
              <a:tabLst>
                <a:tab pos="0" algn="l"/>
                <a:tab pos="847439" algn="l"/>
                <a:tab pos="1695240" algn="l"/>
                <a:tab pos="2543039" algn="l"/>
                <a:tab pos="3390840" algn="l"/>
                <a:tab pos="4238280" algn="l"/>
                <a:tab pos="5086079" algn="l"/>
                <a:tab pos="5933879" algn="l"/>
                <a:tab pos="6781680" algn="l"/>
                <a:tab pos="7629480" algn="l"/>
                <a:tab pos="8476920" algn="l"/>
                <a:tab pos="9324720" algn="l"/>
                <a:tab pos="10172520" algn="l"/>
              </a:tabLst>
            </a:pPr>
            <a:r>
              <a:rPr lang="fr-FR" sz="1400" b="1" i="0" u="none" strike="noStrike" baseline="0">
                <a:ln>
                  <a:noFill/>
                </a:ln>
                <a:solidFill>
                  <a:srgbClr val="000099"/>
                </a:solidFill>
                <a:latin typeface="Verdana" pitchFamily="34"/>
                <a:ea typeface="Arial" pitchFamily="2"/>
                <a:cs typeface="Arial" pitchFamily="2"/>
              </a:rPr>
              <a:t>AFF U (public)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399F5278-7A02-787F-8A3E-32AABABB7B1D}"/>
              </a:ext>
            </a:extLst>
          </p:cNvPr>
          <p:cNvSpPr/>
          <p:nvPr/>
        </p:nvSpPr>
        <p:spPr>
          <a:xfrm>
            <a:off x="971640" y="841319"/>
            <a:ext cx="7134120" cy="1008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342720" marR="0" lvl="0" indent="-34272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42720" algn="l"/>
                <a:tab pos="1190159" algn="l"/>
                <a:tab pos="2037960" algn="l"/>
                <a:tab pos="2885759" algn="l"/>
                <a:tab pos="3733560" algn="l"/>
                <a:tab pos="4581000" algn="l"/>
                <a:tab pos="5428799" algn="l"/>
                <a:tab pos="6276599" algn="l"/>
                <a:tab pos="7124400" algn="l"/>
                <a:tab pos="7972200" algn="l"/>
                <a:tab pos="8819640" algn="l"/>
                <a:tab pos="9667440" algn="l"/>
                <a:tab pos="10515240" algn="l"/>
              </a:tabLst>
            </a:pPr>
            <a:r>
              <a:rPr lang="fr-FR" sz="2000" b="0" i="0" u="none" strike="noStrike" baseline="0" dirty="0">
                <a:ln>
                  <a:noFill/>
                </a:ln>
                <a:solidFill>
                  <a:srgbClr val="4F81BD"/>
                </a:solidFill>
                <a:latin typeface="Arial" pitchFamily="18"/>
                <a:ea typeface="Arial" pitchFamily="2"/>
                <a:cs typeface="Arial" pitchFamily="2"/>
              </a:rPr>
              <a:t>Commandes </a:t>
            </a:r>
            <a:r>
              <a:rPr lang="fr-FR" sz="2000" b="0" i="0" u="none" strike="noStrike" baseline="0" dirty="0" err="1">
                <a:ln>
                  <a:noFill/>
                </a:ln>
                <a:solidFill>
                  <a:srgbClr val="4F81BD"/>
                </a:solidFill>
                <a:latin typeface="Arial" pitchFamily="18"/>
                <a:ea typeface="Arial" pitchFamily="2"/>
                <a:cs typeface="Arial" pitchFamily="2"/>
              </a:rPr>
              <a:t>WinIBW</a:t>
            </a:r>
            <a:r>
              <a:rPr lang="fr-FR" sz="2000" b="0" i="0" u="none" strike="noStrike" baseline="0" dirty="0">
                <a:ln>
                  <a:noFill/>
                </a:ln>
                <a:solidFill>
                  <a:srgbClr val="4F81BD"/>
                </a:solidFill>
                <a:latin typeface="Arial" pitchFamily="18"/>
                <a:ea typeface="Arial" pitchFamily="2"/>
                <a:cs typeface="Arial" pitchFamily="2"/>
              </a:rPr>
              <a:t> :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100000"/>
              <a:buFont typeface="Arial" pitchFamily="34"/>
              <a:buChar char="•"/>
              <a:tabLst>
                <a:tab pos="0" algn="l"/>
                <a:tab pos="847439" algn="l"/>
                <a:tab pos="1695240" algn="l"/>
                <a:tab pos="2543039" algn="l"/>
                <a:tab pos="3390840" algn="l"/>
                <a:tab pos="4238280" algn="l"/>
                <a:tab pos="5086079" algn="l"/>
                <a:tab pos="5933879" algn="l"/>
                <a:tab pos="6781680" algn="l"/>
                <a:tab pos="7629480" algn="l"/>
                <a:tab pos="8476920" algn="l"/>
                <a:tab pos="9324720" algn="l"/>
                <a:tab pos="10172520" algn="l"/>
              </a:tabLst>
            </a:pPr>
            <a:r>
              <a:rPr lang="fr-FR" sz="2000" b="0" i="0" u="none" strike="noStrike" baseline="0" dirty="0">
                <a:ln>
                  <a:noFill/>
                </a:ln>
                <a:solidFill>
                  <a:srgbClr val="4F81BD"/>
                </a:solidFill>
                <a:latin typeface="Arial" pitchFamily="18"/>
                <a:ea typeface="Arial" pitchFamily="2"/>
                <a:cs typeface="Arial" pitchFamily="2"/>
              </a:rPr>
              <a:t>pour visualiser la liste des notices RCR :  </a:t>
            </a:r>
            <a:r>
              <a:rPr lang="fr-FR" sz="1800" b="1" i="0" u="none" strike="noStrike" baseline="0" dirty="0">
                <a:ln>
                  <a:noFill/>
                </a:ln>
                <a:solidFill>
                  <a:srgbClr val="4F81BD"/>
                </a:solidFill>
                <a:latin typeface="Arial" pitchFamily="18"/>
                <a:ea typeface="Arial" pitchFamily="2"/>
                <a:cs typeface="Arial" pitchFamily="2"/>
              </a:rPr>
              <a:t>CHE ILN &lt;</a:t>
            </a:r>
            <a:r>
              <a:rPr lang="fr-FR" sz="1800" b="0" i="1" u="none" strike="noStrike" baseline="0" dirty="0" err="1">
                <a:ln>
                  <a:noFill/>
                </a:ln>
                <a:solidFill>
                  <a:srgbClr val="4F81BD"/>
                </a:solidFill>
                <a:latin typeface="Arial" pitchFamily="18"/>
                <a:ea typeface="Arial" pitchFamily="2"/>
                <a:cs typeface="Arial" pitchFamily="2"/>
              </a:rPr>
              <a:t>n°ILN</a:t>
            </a:r>
            <a:r>
              <a:rPr lang="fr-FR" sz="1800" b="1" i="0" u="none" strike="noStrike" baseline="0" dirty="0">
                <a:ln>
                  <a:noFill/>
                </a:ln>
                <a:solidFill>
                  <a:srgbClr val="4F81BD"/>
                </a:solidFill>
                <a:latin typeface="Arial" pitchFamily="18"/>
                <a:ea typeface="Arial" pitchFamily="2"/>
                <a:cs typeface="Arial" pitchFamily="2"/>
              </a:rPr>
              <a:t>&gt;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100000"/>
              <a:buFont typeface="Arial" pitchFamily="34"/>
              <a:buChar char="•"/>
              <a:tabLst>
                <a:tab pos="0" algn="l"/>
                <a:tab pos="847439" algn="l"/>
                <a:tab pos="1695240" algn="l"/>
                <a:tab pos="2543039" algn="l"/>
                <a:tab pos="3390840" algn="l"/>
                <a:tab pos="4238280" algn="l"/>
                <a:tab pos="5086079" algn="l"/>
                <a:tab pos="5933879" algn="l"/>
                <a:tab pos="6781680" algn="l"/>
                <a:tab pos="7629480" algn="l"/>
                <a:tab pos="8476920" algn="l"/>
                <a:tab pos="9324720" algn="l"/>
                <a:tab pos="10172520" algn="l"/>
              </a:tabLst>
            </a:pPr>
            <a:r>
              <a:rPr lang="fr-FR" sz="2000" b="0" i="0" u="none" strike="noStrike" baseline="0" dirty="0">
                <a:ln>
                  <a:noFill/>
                </a:ln>
                <a:solidFill>
                  <a:srgbClr val="4F81BD"/>
                </a:solidFill>
                <a:latin typeface="Arial" pitchFamily="18"/>
                <a:ea typeface="Arial" pitchFamily="2"/>
                <a:cs typeface="Arial" pitchFamily="2"/>
              </a:rPr>
              <a:t>pour visualiser une notice RCR : </a:t>
            </a:r>
            <a:r>
              <a:rPr lang="fr-FR" sz="1800" b="1" i="0" u="none" strike="noStrike" baseline="0" dirty="0">
                <a:ln>
                  <a:noFill/>
                </a:ln>
                <a:solidFill>
                  <a:srgbClr val="4F81BD"/>
                </a:solidFill>
                <a:latin typeface="Arial" pitchFamily="18"/>
                <a:ea typeface="Arial" pitchFamily="2"/>
                <a:cs typeface="Arial" pitchFamily="2"/>
              </a:rPr>
              <a:t>CHE RCR &lt;</a:t>
            </a:r>
            <a:r>
              <a:rPr lang="fr-FR" sz="1800" b="0" i="1" u="none" strike="noStrike" baseline="0" dirty="0" err="1">
                <a:ln>
                  <a:noFill/>
                </a:ln>
                <a:solidFill>
                  <a:srgbClr val="4F81BD"/>
                </a:solidFill>
                <a:latin typeface="Arial" pitchFamily="18"/>
                <a:ea typeface="Arial" pitchFamily="2"/>
                <a:cs typeface="Arial" pitchFamily="2"/>
              </a:rPr>
              <a:t>n°RCR</a:t>
            </a:r>
            <a:r>
              <a:rPr lang="fr-FR" sz="1800" b="1" i="0" u="none" strike="noStrike" baseline="0" dirty="0">
                <a:ln>
                  <a:noFill/>
                </a:ln>
                <a:solidFill>
                  <a:srgbClr val="4F81BD"/>
                </a:solidFill>
                <a:latin typeface="Arial" pitchFamily="18"/>
                <a:ea typeface="Arial" pitchFamily="2"/>
                <a:cs typeface="Arial" pitchFamily="2"/>
              </a:rPr>
              <a:t>&gt;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82FF2500-E770-1613-2EB4-61F332F0A1E9}"/>
              </a:ext>
            </a:extLst>
          </p:cNvPr>
          <p:cNvSpPr/>
          <p:nvPr/>
        </p:nvSpPr>
        <p:spPr>
          <a:xfrm>
            <a:off x="438119" y="785880"/>
            <a:ext cx="8426520" cy="1368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84960" tIns="42480" rIns="84960" bIns="42480" anchor="t" anchorCtr="0" compatLnSpc="1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0" algn="l"/>
                <a:tab pos="847439" algn="l"/>
                <a:tab pos="1695240" algn="l"/>
                <a:tab pos="2543039" algn="l"/>
                <a:tab pos="3390840" algn="l"/>
                <a:tab pos="4238280" algn="l"/>
                <a:tab pos="5086079" algn="l"/>
                <a:tab pos="5933879" algn="l"/>
                <a:tab pos="6781680" algn="l"/>
                <a:tab pos="7629480" algn="l"/>
                <a:tab pos="8476920" algn="l"/>
                <a:tab pos="9324720" algn="l"/>
                <a:tab pos="10172520" algn="l"/>
              </a:tabLst>
            </a:pPr>
            <a:r>
              <a:rPr lang="fr-FR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Verdana" pitchFamily="34"/>
                <a:cs typeface="Verdana" pitchFamily="34"/>
              </a:rPr>
              <a:t>ILN2RCR, un webservice de Self </a:t>
            </a:r>
            <a:r>
              <a:rPr lang="fr-FR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Verdana" pitchFamily="34"/>
                <a:cs typeface="Verdana" pitchFamily="34"/>
              </a:rPr>
              <a:t>Sudoc</a:t>
            </a:r>
            <a:endParaRPr lang="fr-FR" sz="2400" b="0" i="0" u="none" strike="noStrike" baseline="0" dirty="0">
              <a:ln>
                <a:noFill/>
              </a:ln>
              <a:solidFill>
                <a:srgbClr val="000000"/>
              </a:solidFill>
              <a:latin typeface="Verdana" pitchFamily="34"/>
              <a:ea typeface="Verdana" pitchFamily="34"/>
              <a:cs typeface="Verdana" pitchFamily="34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198"/>
              </a:spcBef>
              <a:spcAft>
                <a:spcPts val="0"/>
              </a:spcAft>
              <a:buNone/>
              <a:tabLst>
                <a:tab pos="0" algn="l"/>
                <a:tab pos="847439" algn="l"/>
                <a:tab pos="1695240" algn="l"/>
                <a:tab pos="2543039" algn="l"/>
                <a:tab pos="3390840" algn="l"/>
                <a:tab pos="4238280" algn="l"/>
                <a:tab pos="5086079" algn="l"/>
                <a:tab pos="5933879" algn="l"/>
                <a:tab pos="6781680" algn="l"/>
                <a:tab pos="7629480" algn="l"/>
                <a:tab pos="8476920" algn="l"/>
                <a:tab pos="9324720" algn="l"/>
                <a:tab pos="10172520" algn="l"/>
              </a:tabLst>
            </a:pPr>
            <a:endParaRPr lang="fr-FR" sz="800" b="0" i="0" u="none" strike="noStrike" baseline="0" dirty="0">
              <a:ln>
                <a:noFill/>
              </a:ln>
              <a:solidFill>
                <a:srgbClr val="000000"/>
              </a:solidFill>
              <a:latin typeface="Verdana" pitchFamily="34"/>
              <a:ea typeface="Verdana" pitchFamily="34"/>
              <a:cs typeface="Verdana" pitchFamily="34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None/>
              <a:tabLst>
                <a:tab pos="0" algn="l"/>
                <a:tab pos="847439" algn="l"/>
                <a:tab pos="1695240" algn="l"/>
                <a:tab pos="2543039" algn="l"/>
                <a:tab pos="3390840" algn="l"/>
                <a:tab pos="4238280" algn="l"/>
                <a:tab pos="5086079" algn="l"/>
                <a:tab pos="5933879" algn="l"/>
                <a:tab pos="6781680" algn="l"/>
                <a:tab pos="7629480" algn="l"/>
                <a:tab pos="8476920" algn="l"/>
                <a:tab pos="9324720" algn="l"/>
                <a:tab pos="10172520" algn="l"/>
              </a:tabLst>
            </a:pPr>
            <a:r>
              <a:rPr lang="fr-FR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Verdana" pitchFamily="34"/>
                <a:cs typeface="Verdana" pitchFamily="34"/>
              </a:rPr>
              <a:t> </a:t>
            </a:r>
            <a:r>
              <a:rPr lang="fr-FR" sz="1800" b="0" i="0" u="none" strike="noStrike" baseline="0" dirty="0">
                <a:ln>
                  <a:noFill/>
                </a:ln>
                <a:solidFill>
                  <a:srgbClr val="0000FF"/>
                </a:solidFill>
                <a:latin typeface="Verdana" pitchFamily="34"/>
                <a:ea typeface="Verdana" pitchFamily="34"/>
                <a:cs typeface="Verdana" pitchFamily="34"/>
                <a:hlinkClick r:id="rId3"/>
              </a:rPr>
              <a:t>http://self.sudoc.fr/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None/>
              <a:tabLst>
                <a:tab pos="0" algn="l"/>
                <a:tab pos="847439" algn="l"/>
                <a:tab pos="1695240" algn="l"/>
                <a:tab pos="2543039" algn="l"/>
                <a:tab pos="3390840" algn="l"/>
                <a:tab pos="4238280" algn="l"/>
                <a:tab pos="5086079" algn="l"/>
                <a:tab pos="5933879" algn="l"/>
                <a:tab pos="6781680" algn="l"/>
                <a:tab pos="7629480" algn="l"/>
                <a:tab pos="8476920" algn="l"/>
                <a:tab pos="9324720" algn="l"/>
                <a:tab pos="10172520" algn="l"/>
              </a:tabLst>
            </a:pPr>
            <a:r>
              <a:rPr lang="fr-FR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Verdana" pitchFamily="34"/>
                <a:cs typeface="Verdana" pitchFamily="34"/>
              </a:rPr>
              <a:t>pour récupérer la liste de RCR rattachés à l’ILN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2D8B36D-C549-F3AA-8547-02C67B34BA3E}"/>
              </a:ext>
            </a:extLst>
          </p:cNvPr>
          <p:cNvSpPr/>
          <p:nvPr/>
        </p:nvSpPr>
        <p:spPr>
          <a:xfrm>
            <a:off x="571680" y="190440"/>
            <a:ext cx="857232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84960" tIns="42480" rIns="84960" bIns="42480" anchor="b" anchorCtr="1" compatLnSpc="1">
            <a:noAutofit/>
          </a:bodyPr>
          <a:lstStyle/>
          <a:p>
            <a:pPr marL="50760" marR="0" lvl="0" indent="0" algn="l" rtl="0" hangingPunct="0">
              <a:lnSpc>
                <a:spcPct val="100000"/>
              </a:lnSpc>
              <a:spcBef>
                <a:spcPts val="998"/>
              </a:spcBef>
              <a:spcAft>
                <a:spcPts val="0"/>
              </a:spcAft>
              <a:buNone/>
              <a:tabLst>
                <a:tab pos="50760" algn="l"/>
                <a:tab pos="898199" algn="l"/>
                <a:tab pos="1746000" algn="l"/>
                <a:tab pos="2593799" algn="l"/>
                <a:tab pos="3441600" algn="l"/>
                <a:tab pos="4289040" algn="l"/>
                <a:tab pos="5136839" algn="l"/>
                <a:tab pos="5984639" algn="l"/>
                <a:tab pos="6832440" algn="l"/>
                <a:tab pos="7680240" algn="l"/>
                <a:tab pos="8527680" algn="l"/>
                <a:tab pos="9375480" algn="l"/>
                <a:tab pos="10223280" algn="l"/>
              </a:tabLst>
            </a:pPr>
            <a:r>
              <a:rPr lang="fr-FR" sz="4000" b="1" i="0" u="none" strike="noStrike" baseline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Verdana" pitchFamily="34"/>
                <a:cs typeface="Verdana" pitchFamily="34"/>
              </a:rPr>
              <a:t>Liste de vos RCR</a:t>
            </a:r>
          </a:p>
        </p:txBody>
      </p:sp>
      <p:grpSp>
        <p:nvGrpSpPr>
          <p:cNvPr id="4" name="Groupe 10">
            <a:extLst>
              <a:ext uri="{FF2B5EF4-FFF2-40B4-BE49-F238E27FC236}">
                <a16:creationId xmlns:a16="http://schemas.microsoft.com/office/drawing/2014/main" id="{25DE032C-FC3E-1D45-5F2F-6D29CEA162B2}"/>
              </a:ext>
            </a:extLst>
          </p:cNvPr>
          <p:cNvGrpSpPr/>
          <p:nvPr/>
        </p:nvGrpSpPr>
        <p:grpSpPr>
          <a:xfrm>
            <a:off x="684359" y="2266920"/>
            <a:ext cx="5770440" cy="2201760"/>
            <a:chOff x="684359" y="2266920"/>
            <a:chExt cx="5770440" cy="2201760"/>
          </a:xfrm>
        </p:grpSpPr>
        <p:pic>
          <p:nvPicPr>
            <p:cNvPr id="5" name="Image 2">
              <a:extLst>
                <a:ext uri="{FF2B5EF4-FFF2-40B4-BE49-F238E27FC236}">
                  <a16:creationId xmlns:a16="http://schemas.microsoft.com/office/drawing/2014/main" id="{08DF3468-7C6F-0499-6214-9B84A1DA510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lum/>
              <a:alphaModFix/>
            </a:blip>
            <a:srcRect/>
            <a:stretch>
              <a:fillRect/>
            </a:stretch>
          </p:blipFill>
          <p:spPr>
            <a:xfrm>
              <a:off x="684359" y="2266920"/>
              <a:ext cx="5770440" cy="2201760"/>
            </a:xfrm>
            <a:prstGeom prst="rect">
              <a:avLst/>
            </a:prstGeom>
            <a:noFill/>
            <a:ln>
              <a:noFill/>
            </a:ln>
            <a:effectLst>
              <a:outerShdw dist="139498" dir="2700000" algn="tl">
                <a:srgbClr val="333333">
                  <a:alpha val="65000"/>
                </a:srgbClr>
              </a:outerShdw>
            </a:effectLst>
          </p:spPr>
        </p:pic>
        <p:sp>
          <p:nvSpPr>
            <p:cNvPr id="6" name="Flèche droite 6">
              <a:extLst>
                <a:ext uri="{FF2B5EF4-FFF2-40B4-BE49-F238E27FC236}">
                  <a16:creationId xmlns:a16="http://schemas.microsoft.com/office/drawing/2014/main" id="{402F8EB4-99BE-7F26-4A42-7030B482C8D4}"/>
                </a:ext>
              </a:extLst>
            </p:cNvPr>
            <p:cNvSpPr/>
            <p:nvPr/>
          </p:nvSpPr>
          <p:spPr>
            <a:xfrm>
              <a:off x="888840" y="3859199"/>
              <a:ext cx="792000" cy="360359"/>
            </a:xfrm>
            <a:custGeom>
              <a:avLst>
                <a:gd name="f0" fmla="val 16685"/>
                <a:gd name="f1" fmla="val 5400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0 21600"/>
                <a:gd name="f10" fmla="pin 0 f1 10800"/>
                <a:gd name="f11" fmla="val f10"/>
                <a:gd name="f12" fmla="val f9"/>
                <a:gd name="f13" fmla="+- 21600 0 f10"/>
                <a:gd name="f14" fmla="*/ f9 f7 1"/>
                <a:gd name="f15" fmla="*/ f10 f8 1"/>
                <a:gd name="f16" fmla="*/ 0 f7 1"/>
                <a:gd name="f17" fmla="+- 21600 0 f12"/>
                <a:gd name="f18" fmla="*/ f13 f8 1"/>
                <a:gd name="f19" fmla="*/ f11 f8 1"/>
                <a:gd name="f20" fmla="*/ f17 f11 1"/>
                <a:gd name="f21" fmla="*/ f20 1 10800"/>
                <a:gd name="f22" fmla="+- f12 f21 0"/>
                <a:gd name="f23" fmla="*/ f22 f7 1"/>
              </a:gdLst>
              <a:ahLst>
                <a:ahXY gdRefX="f0" minX="f4" maxX="f5" gdRefY="f1" minY="f4" maxY="f6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23" b="f18"/>
              <a:pathLst>
                <a:path w="21600" h="21600">
                  <a:moveTo>
                    <a:pt x="f4" y="f11"/>
                  </a:moveTo>
                  <a:lnTo>
                    <a:pt x="f12" y="f11"/>
                  </a:lnTo>
                  <a:lnTo>
                    <a:pt x="f12" y="f4"/>
                  </a:lnTo>
                  <a:lnTo>
                    <a:pt x="f5" y="f6"/>
                  </a:lnTo>
                  <a:lnTo>
                    <a:pt x="f12" y="f5"/>
                  </a:lnTo>
                  <a:lnTo>
                    <a:pt x="f12" y="f13"/>
                  </a:lnTo>
                  <a:lnTo>
                    <a:pt x="f4" y="f13"/>
                  </a:lnTo>
                  <a:close/>
                </a:path>
              </a:pathLst>
            </a:custGeom>
            <a:solidFill>
              <a:srgbClr val="4F81BD"/>
            </a:solidFill>
            <a:ln w="25560" cap="sq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847439" algn="l"/>
                  <a:tab pos="1695240" algn="l"/>
                  <a:tab pos="2543039" algn="l"/>
                  <a:tab pos="3390840" algn="l"/>
                  <a:tab pos="4238280" algn="l"/>
                  <a:tab pos="5086079" algn="l"/>
                  <a:tab pos="5933879" algn="l"/>
                  <a:tab pos="6781680" algn="l"/>
                  <a:tab pos="7629480" algn="l"/>
                  <a:tab pos="8476920" algn="l"/>
                  <a:tab pos="9324720" algn="l"/>
                  <a:tab pos="10172520" algn="l"/>
                </a:tabLst>
              </a:pPr>
              <a:endParaRPr lang="fr-FR" sz="17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" pitchFamily="2"/>
                <a:cs typeface="Arial" pitchFamily="2"/>
              </a:endParaRPr>
            </a:p>
          </p:txBody>
        </p:sp>
      </p:grpSp>
      <p:grpSp>
        <p:nvGrpSpPr>
          <p:cNvPr id="7" name="Groupe 9">
            <a:extLst>
              <a:ext uri="{FF2B5EF4-FFF2-40B4-BE49-F238E27FC236}">
                <a16:creationId xmlns:a16="http://schemas.microsoft.com/office/drawing/2014/main" id="{A279C17C-833F-2A14-B331-1B7E1C831DA9}"/>
              </a:ext>
            </a:extLst>
          </p:cNvPr>
          <p:cNvGrpSpPr/>
          <p:nvPr/>
        </p:nvGrpSpPr>
        <p:grpSpPr>
          <a:xfrm>
            <a:off x="2340000" y="4869000"/>
            <a:ext cx="1442916" cy="871559"/>
            <a:chOff x="2340000" y="4869000"/>
            <a:chExt cx="1442916" cy="871559"/>
          </a:xfrm>
        </p:grpSpPr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840A6996-4F62-7C44-41D1-A120CEE57D74}"/>
                </a:ext>
              </a:extLst>
            </p:cNvPr>
            <p:cNvSpPr/>
            <p:nvPr/>
          </p:nvSpPr>
          <p:spPr>
            <a:xfrm>
              <a:off x="2340000" y="4869000"/>
              <a:ext cx="889559" cy="87155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847439" algn="l"/>
                  <a:tab pos="1695240" algn="l"/>
                  <a:tab pos="2543039" algn="l"/>
                  <a:tab pos="3390840" algn="l"/>
                  <a:tab pos="4238280" algn="l"/>
                  <a:tab pos="5086079" algn="l"/>
                  <a:tab pos="5933879" algn="l"/>
                  <a:tab pos="6781680" algn="l"/>
                  <a:tab pos="7629480" algn="l"/>
                  <a:tab pos="8476920" algn="l"/>
                  <a:tab pos="9324720" algn="l"/>
                  <a:tab pos="10172520" algn="l"/>
                </a:tabLst>
              </a:pPr>
              <a:r>
                <a:rPr lang="fr-FR" sz="17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Arial" pitchFamily="2"/>
                  <a:cs typeface="Arial" pitchFamily="2"/>
                </a:rPr>
                <a:t>Fichier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847439" algn="l"/>
                  <a:tab pos="1695240" algn="l"/>
                  <a:tab pos="2543039" algn="l"/>
                  <a:tab pos="3390840" algn="l"/>
                  <a:tab pos="4238280" algn="l"/>
                  <a:tab pos="5086079" algn="l"/>
                  <a:tab pos="5933879" algn="l"/>
                  <a:tab pos="6781680" algn="l"/>
                  <a:tab pos="7629480" algn="l"/>
                  <a:tab pos="8476920" algn="l"/>
                  <a:tab pos="9324720" algn="l"/>
                  <a:tab pos="10172520" algn="l"/>
                </a:tabLst>
              </a:pPr>
              <a:r>
                <a:rPr lang="fr-FR" sz="17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Arial" pitchFamily="2"/>
                  <a:cs typeface="Arial" pitchFamily="2"/>
                </a:rPr>
                <a:t>CSV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847439" algn="l"/>
                  <a:tab pos="1695240" algn="l"/>
                  <a:tab pos="2543039" algn="l"/>
                  <a:tab pos="3390840" algn="l"/>
                  <a:tab pos="4238280" algn="l"/>
                  <a:tab pos="5086079" algn="l"/>
                  <a:tab pos="5933879" algn="l"/>
                  <a:tab pos="6781680" algn="l"/>
                  <a:tab pos="7629480" algn="l"/>
                  <a:tab pos="8476920" algn="l"/>
                  <a:tab pos="9324720" algn="l"/>
                  <a:tab pos="10172520" algn="l"/>
                </a:tabLst>
              </a:pPr>
              <a:r>
                <a:rPr lang="fr-FR" sz="17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Arial" pitchFamily="2"/>
                  <a:cs typeface="Arial" pitchFamily="2"/>
                </a:rPr>
                <a:t>résultat</a:t>
              </a:r>
            </a:p>
          </p:txBody>
        </p:sp>
        <p:sp>
          <p:nvSpPr>
            <p:cNvPr id="9" name="Flèche droite 8">
              <a:extLst>
                <a:ext uri="{FF2B5EF4-FFF2-40B4-BE49-F238E27FC236}">
                  <a16:creationId xmlns:a16="http://schemas.microsoft.com/office/drawing/2014/main" id="{DC7C12ED-D505-63FA-D492-826373B4D727}"/>
                </a:ext>
              </a:extLst>
            </p:cNvPr>
            <p:cNvSpPr/>
            <p:nvPr/>
          </p:nvSpPr>
          <p:spPr>
            <a:xfrm rot="611400">
              <a:off x="3220956" y="5164123"/>
              <a:ext cx="561960" cy="287280"/>
            </a:xfrm>
            <a:custGeom>
              <a:avLst>
                <a:gd name="f0" fmla="val 16085"/>
                <a:gd name="f1" fmla="val 5400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0 21600"/>
                <a:gd name="f10" fmla="pin 0 f1 10800"/>
                <a:gd name="f11" fmla="val f10"/>
                <a:gd name="f12" fmla="val f9"/>
                <a:gd name="f13" fmla="+- 21600 0 f10"/>
                <a:gd name="f14" fmla="*/ f9 f7 1"/>
                <a:gd name="f15" fmla="*/ f10 f8 1"/>
                <a:gd name="f16" fmla="*/ 0 f7 1"/>
                <a:gd name="f17" fmla="+- 21600 0 f12"/>
                <a:gd name="f18" fmla="*/ f13 f8 1"/>
                <a:gd name="f19" fmla="*/ f11 f8 1"/>
                <a:gd name="f20" fmla="*/ f17 f11 1"/>
                <a:gd name="f21" fmla="*/ f20 1 10800"/>
                <a:gd name="f22" fmla="+- f12 f21 0"/>
                <a:gd name="f23" fmla="*/ f22 f7 1"/>
              </a:gdLst>
              <a:ahLst>
                <a:ahXY gdRefX="f0" minX="f4" maxX="f5" gdRefY="f1" minY="f4" maxY="f6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23" b="f18"/>
              <a:pathLst>
                <a:path w="21600" h="21600">
                  <a:moveTo>
                    <a:pt x="f4" y="f11"/>
                  </a:moveTo>
                  <a:lnTo>
                    <a:pt x="f12" y="f11"/>
                  </a:lnTo>
                  <a:lnTo>
                    <a:pt x="f12" y="f4"/>
                  </a:lnTo>
                  <a:lnTo>
                    <a:pt x="f5" y="f6"/>
                  </a:lnTo>
                  <a:lnTo>
                    <a:pt x="f12" y="f5"/>
                  </a:lnTo>
                  <a:lnTo>
                    <a:pt x="f12" y="f13"/>
                  </a:lnTo>
                  <a:lnTo>
                    <a:pt x="f4" y="f13"/>
                  </a:lnTo>
                  <a:close/>
                </a:path>
              </a:pathLst>
            </a:custGeom>
            <a:solidFill>
              <a:srgbClr val="4F81BD"/>
            </a:solidFill>
            <a:ln w="25560" cap="sq">
              <a:solidFill>
                <a:srgbClr val="385D8A"/>
              </a:solidFill>
              <a:prstDash val="solid"/>
              <a:miter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847439" algn="l"/>
                  <a:tab pos="1695240" algn="l"/>
                  <a:tab pos="2543039" algn="l"/>
                  <a:tab pos="3390840" algn="l"/>
                  <a:tab pos="4238280" algn="l"/>
                  <a:tab pos="5086079" algn="l"/>
                  <a:tab pos="5933879" algn="l"/>
                  <a:tab pos="6781680" algn="l"/>
                  <a:tab pos="7629480" algn="l"/>
                  <a:tab pos="8476920" algn="l"/>
                  <a:tab pos="9324720" algn="l"/>
                  <a:tab pos="10172520" algn="l"/>
                </a:tabLst>
              </a:pPr>
              <a:endParaRPr lang="fr-FR" sz="17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" pitchFamily="2"/>
                <a:cs typeface="Arial" pitchFamily="2"/>
              </a:endParaRPr>
            </a:p>
          </p:txBody>
        </p:sp>
      </p:grpSp>
      <p:pic>
        <p:nvPicPr>
          <p:cNvPr id="10" name="Image 1">
            <a:extLst>
              <a:ext uri="{FF2B5EF4-FFF2-40B4-BE49-F238E27FC236}">
                <a16:creationId xmlns:a16="http://schemas.microsoft.com/office/drawing/2014/main" id="{2164BB63-F2E2-708B-83B3-2903A54AC1DB}"/>
              </a:ext>
            </a:extLst>
          </p:cNvPr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3924360" y="4705200"/>
            <a:ext cx="4228919" cy="1479599"/>
          </a:xfrm>
          <a:prstGeom prst="rect">
            <a:avLst/>
          </a:prstGeom>
          <a:noFill/>
          <a:ln>
            <a:noFill/>
          </a:ln>
          <a:effectLst>
            <a:outerShdw dist="139498" dir="2700000" algn="tl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073CE4-6305-99AB-9999-505A0A98316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369080" y="36720"/>
            <a:ext cx="5963040" cy="687959"/>
          </a:xfrm>
        </p:spPr>
        <p:txBody>
          <a:bodyPr wrap="none" lIns="91440" tIns="45720" rIns="91440" bIns="45720" anchor="t">
            <a:noAutofit/>
          </a:bodyPr>
          <a:lstStyle/>
          <a:p>
            <a:pPr lvl="0" hangingPunct="1"/>
            <a:r>
              <a:rPr lang="fr-FR" sz="3200"/>
              <a:t>La notice RCR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A48F9C4-E997-9D3D-E6E0-9776F31DE3F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01160" y="766800"/>
            <a:ext cx="8497800" cy="3527279"/>
          </a:xfrm>
        </p:spPr>
        <p:txBody>
          <a:bodyPr wrap="square">
            <a:noAutofit/>
          </a:bodyPr>
          <a:lstStyle/>
          <a:p>
            <a:pPr lvl="0" hangingPunct="1">
              <a:lnSpc>
                <a:spcPct val="95000"/>
              </a:lnSpc>
              <a:spcBef>
                <a:spcPts val="1749"/>
              </a:spcBef>
            </a:pPr>
            <a:r>
              <a:rPr lang="fr-FR" sz="2800" dirty="0"/>
              <a:t> Notice d’autorité  </a:t>
            </a:r>
          </a:p>
          <a:p>
            <a:pPr marL="0" lvl="1" indent="0">
              <a:lnSpc>
                <a:spcPct val="100000"/>
              </a:lnSpc>
              <a:spcBef>
                <a:spcPts val="598"/>
              </a:spcBef>
              <a:buClr>
                <a:srgbClr val="000000"/>
              </a:buClr>
              <a:buSzPct val="80000"/>
              <a:buFont typeface="Wingdings" pitchFamily="2"/>
              <a:buChar char=""/>
              <a:tabLst>
                <a:tab pos="529920" algn="l"/>
                <a:tab pos="1377720" algn="l"/>
                <a:tab pos="2225520" algn="l"/>
                <a:tab pos="3073319" algn="l"/>
                <a:tab pos="3921120" algn="l"/>
                <a:tab pos="4768559" algn="l"/>
                <a:tab pos="5616360" algn="l"/>
                <a:tab pos="6464160" algn="l"/>
                <a:tab pos="7311960" algn="l"/>
                <a:tab pos="8159400" algn="l"/>
                <a:tab pos="9007200" algn="l"/>
                <a:tab pos="9855000" algn="l"/>
              </a:tabLst>
            </a:pPr>
            <a:r>
              <a:rPr lang="fr-FR" dirty="0">
                <a:solidFill>
                  <a:srgbClr val="000000"/>
                </a:solidFill>
                <a:latin typeface="Verdana" pitchFamily="34"/>
                <a:ea typeface="Verdana" pitchFamily="34"/>
              </a:rPr>
              <a:t>Zone 008 : Tw</a:t>
            </a:r>
          </a:p>
          <a:p>
            <a:pPr marL="0" lvl="1" indent="0">
              <a:lnSpc>
                <a:spcPct val="100000"/>
              </a:lnSpc>
              <a:spcBef>
                <a:spcPts val="598"/>
              </a:spcBef>
              <a:buClr>
                <a:srgbClr val="000000"/>
              </a:buClr>
              <a:buSzPct val="80000"/>
              <a:buFont typeface="Wingdings" pitchFamily="2"/>
              <a:buChar char=""/>
              <a:tabLst>
                <a:tab pos="529920" algn="l"/>
                <a:tab pos="1377720" algn="l"/>
                <a:tab pos="2225520" algn="l"/>
                <a:tab pos="3073319" algn="l"/>
                <a:tab pos="3921120" algn="l"/>
                <a:tab pos="4768559" algn="l"/>
                <a:tab pos="5616360" algn="l"/>
                <a:tab pos="6464160" algn="l"/>
                <a:tab pos="7311960" algn="l"/>
                <a:tab pos="8159400" algn="l"/>
                <a:tab pos="9007200" algn="l"/>
                <a:tab pos="9855000" algn="l"/>
              </a:tabLst>
            </a:pPr>
            <a:r>
              <a:rPr lang="fr-FR" dirty="0">
                <a:solidFill>
                  <a:srgbClr val="000000"/>
                </a:solidFill>
                <a:latin typeface="Verdana" pitchFamily="34"/>
                <a:ea typeface="Verdana" pitchFamily="34"/>
              </a:rPr>
              <a:t>Statut numérique (libre ou bloqué)</a:t>
            </a:r>
          </a:p>
          <a:p>
            <a:pPr marL="0" lvl="2" indent="0">
              <a:lnSpc>
                <a:spcPct val="100000"/>
              </a:lnSpc>
              <a:spcBef>
                <a:spcPts val="448"/>
              </a:spcBef>
              <a:buClr>
                <a:srgbClr val="000000"/>
              </a:buClr>
              <a:buSzPct val="80000"/>
              <a:buFont typeface="Wingdings" pitchFamily="2"/>
              <a:buChar char=""/>
              <a:tabLst>
                <a:tab pos="529920" algn="l"/>
                <a:tab pos="1377720" algn="l"/>
                <a:tab pos="2225520" algn="l"/>
                <a:tab pos="3073319" algn="l"/>
                <a:tab pos="3921120" algn="l"/>
                <a:tab pos="4768559" algn="l"/>
                <a:tab pos="5616360" algn="l"/>
                <a:tab pos="6464160" algn="l"/>
                <a:tab pos="7311960" algn="l"/>
                <a:tab pos="8159400" algn="l"/>
                <a:tab pos="9007200" algn="l"/>
                <a:tab pos="9855000" algn="l"/>
              </a:tabLst>
            </a:pPr>
            <a:r>
              <a:rPr lang="fr-FR" sz="1800" dirty="0">
                <a:solidFill>
                  <a:srgbClr val="000000"/>
                </a:solidFill>
                <a:latin typeface="Verdana" pitchFamily="34"/>
                <a:ea typeface="Verdana" pitchFamily="34"/>
              </a:rPr>
              <a:t>6 (modifiable par tous les coordinateurs et CR)</a:t>
            </a:r>
          </a:p>
          <a:p>
            <a:pPr marL="0" lvl="2" indent="0">
              <a:lnSpc>
                <a:spcPct val="100000"/>
              </a:lnSpc>
              <a:spcBef>
                <a:spcPts val="448"/>
              </a:spcBef>
              <a:buClr>
                <a:srgbClr val="000000"/>
              </a:buClr>
              <a:buSzPct val="80000"/>
              <a:buFont typeface="Wingdings" pitchFamily="2"/>
              <a:buChar char=""/>
              <a:tabLst>
                <a:tab pos="529920" algn="l"/>
                <a:tab pos="1377720" algn="l"/>
                <a:tab pos="2225520" algn="l"/>
                <a:tab pos="3073319" algn="l"/>
                <a:tab pos="3921120" algn="l"/>
                <a:tab pos="4768559" algn="l"/>
                <a:tab pos="5616360" algn="l"/>
                <a:tab pos="6464160" algn="l"/>
                <a:tab pos="7311960" algn="l"/>
                <a:tab pos="8159400" algn="l"/>
                <a:tab pos="9007200" algn="l"/>
                <a:tab pos="9855000" algn="l"/>
              </a:tabLst>
            </a:pPr>
            <a:r>
              <a:rPr lang="fr-FR" sz="1800" b="1" dirty="0">
                <a:solidFill>
                  <a:srgbClr val="000000"/>
                </a:solidFill>
                <a:latin typeface="Verdana" pitchFamily="34"/>
                <a:ea typeface="Verdana" pitchFamily="34"/>
              </a:rPr>
              <a:t>7 (modifiable uniquement par le CR de rattachement)</a:t>
            </a:r>
          </a:p>
          <a:p>
            <a:pPr marL="0" lvl="1" indent="0">
              <a:lnSpc>
                <a:spcPct val="100000"/>
              </a:lnSpc>
              <a:spcBef>
                <a:spcPts val="598"/>
              </a:spcBef>
              <a:buClr>
                <a:srgbClr val="000000"/>
              </a:buClr>
              <a:buSzPct val="80000"/>
              <a:buFont typeface="Wingdings" pitchFamily="2"/>
              <a:buChar char=""/>
              <a:tabLst>
                <a:tab pos="529920" algn="l"/>
                <a:tab pos="1377720" algn="l"/>
                <a:tab pos="2225520" algn="l"/>
                <a:tab pos="3073319" algn="l"/>
                <a:tab pos="3921120" algn="l"/>
                <a:tab pos="4768559" algn="l"/>
                <a:tab pos="5616360" algn="l"/>
                <a:tab pos="6464160" algn="l"/>
                <a:tab pos="7311960" algn="l"/>
                <a:tab pos="8159400" algn="l"/>
                <a:tab pos="9007200" algn="l"/>
                <a:tab pos="9855000" algn="l"/>
              </a:tabLst>
            </a:pPr>
            <a:r>
              <a:rPr lang="fr-FR" dirty="0">
                <a:solidFill>
                  <a:srgbClr val="000000"/>
                </a:solidFill>
                <a:latin typeface="Verdana" pitchFamily="34"/>
                <a:ea typeface="Verdana" pitchFamily="34"/>
              </a:rPr>
              <a:t>Structure s’inspirant du format </a:t>
            </a:r>
            <a:r>
              <a:rPr lang="fr-FR" dirty="0" err="1">
                <a:solidFill>
                  <a:srgbClr val="000000"/>
                </a:solidFill>
                <a:latin typeface="Verdana" pitchFamily="34"/>
                <a:ea typeface="Verdana" pitchFamily="34"/>
              </a:rPr>
              <a:t>Unimarc</a:t>
            </a:r>
            <a:endParaRPr lang="fr-FR" dirty="0">
              <a:solidFill>
                <a:srgbClr val="000000"/>
              </a:solidFill>
              <a:latin typeface="Verdana" pitchFamily="34"/>
              <a:ea typeface="Verdana" pitchFamily="34"/>
            </a:endParaRPr>
          </a:p>
          <a:p>
            <a:pPr marL="688679" lvl="1" indent="-264960">
              <a:lnSpc>
                <a:spcPct val="100000"/>
              </a:lnSpc>
              <a:spcBef>
                <a:spcPts val="448"/>
              </a:spcBef>
              <a:buNone/>
              <a:tabLst>
                <a:tab pos="1218599" algn="l"/>
                <a:tab pos="2066399" algn="l"/>
                <a:tab pos="2914199" algn="l"/>
                <a:tab pos="3761998" algn="l"/>
                <a:tab pos="4609799" algn="l"/>
                <a:tab pos="5457238" algn="l"/>
                <a:tab pos="6305039" algn="l"/>
                <a:tab pos="7152839" algn="l"/>
                <a:tab pos="8000639" algn="l"/>
                <a:tab pos="8848079" algn="l"/>
                <a:tab pos="9695879" algn="l"/>
                <a:tab pos="10543679" algn="l"/>
              </a:tabLst>
            </a:pPr>
            <a:r>
              <a:rPr lang="fr-FR" sz="1800" i="1" dirty="0">
                <a:solidFill>
                  <a:srgbClr val="000000"/>
                </a:solidFill>
                <a:latin typeface="Verdana" pitchFamily="34"/>
                <a:ea typeface="Verdana" pitchFamily="34"/>
              </a:rPr>
              <a:t>Voir Guide méthodologique / Format de catalogage / Notice de Centre de Ressources</a:t>
            </a:r>
          </a:p>
          <a:p>
            <a:pPr lvl="0" hangingPunct="1">
              <a:spcBef>
                <a:spcPts val="499"/>
              </a:spcBef>
              <a:tabLst>
                <a:tab pos="0" algn="l"/>
                <a:tab pos="847439" algn="l"/>
                <a:tab pos="1695240" algn="l"/>
                <a:tab pos="2543039" algn="l"/>
                <a:tab pos="3390840" algn="l"/>
                <a:tab pos="4238280" algn="l"/>
                <a:tab pos="5086079" algn="l"/>
                <a:tab pos="5933879" algn="l"/>
                <a:tab pos="6781680" algn="l"/>
                <a:tab pos="7629480" algn="l"/>
                <a:tab pos="8476920" algn="l"/>
                <a:tab pos="9324720" algn="l"/>
                <a:tab pos="10172520" algn="l"/>
              </a:tabLst>
            </a:pPr>
            <a:r>
              <a:rPr lang="fr-FR" sz="2000" dirty="0"/>
              <a:t>	</a:t>
            </a:r>
          </a:p>
          <a:p>
            <a:pPr lvl="0" hangingPunct="1">
              <a:spcBef>
                <a:spcPts val="499"/>
              </a:spcBef>
            </a:pPr>
            <a:endParaRPr lang="fr-FR" sz="2000" dirty="0"/>
          </a:p>
        </p:txBody>
      </p:sp>
      <p:pic>
        <p:nvPicPr>
          <p:cNvPr id="4" name="Image 1">
            <a:extLst>
              <a:ext uri="{FF2B5EF4-FFF2-40B4-BE49-F238E27FC236}">
                <a16:creationId xmlns:a16="http://schemas.microsoft.com/office/drawing/2014/main" id="{9A7F2380-6D25-4D00-E51D-C9AE8BE106BB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700360" y="4005360"/>
            <a:ext cx="5524560" cy="2457360"/>
          </a:xfrm>
          <a:prstGeom prst="rect">
            <a:avLst/>
          </a:prstGeom>
          <a:noFill/>
          <a:ln>
            <a:noFill/>
          </a:ln>
          <a:effectLst>
            <a:outerShdw dist="139498" dir="2700000" algn="tl">
              <a:srgbClr val="333333">
                <a:alpha val="65000"/>
              </a:srgbClr>
            </a:outerShdw>
          </a:effectLst>
        </p:spPr>
      </p:pic>
      <p:pic>
        <p:nvPicPr>
          <p:cNvPr id="5" name="Image 2">
            <a:extLst>
              <a:ext uri="{FF2B5EF4-FFF2-40B4-BE49-F238E27FC236}">
                <a16:creationId xmlns:a16="http://schemas.microsoft.com/office/drawing/2014/main" id="{833B76A3-AC63-B8FB-EEAA-4EBCB6DF15E6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944640" y="4005360"/>
            <a:ext cx="1380959" cy="399960"/>
          </a:xfrm>
          <a:prstGeom prst="rect">
            <a:avLst/>
          </a:prstGeom>
          <a:noFill/>
          <a:ln>
            <a:noFill/>
          </a:ln>
          <a:effectLst>
            <a:outerShdw dist="139498" dir="2700000" algn="tl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010806-A9CB-4AA7-01C4-D2C1F4A4CC1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84359" y="28080"/>
            <a:ext cx="7696080" cy="1024199"/>
          </a:xfrm>
        </p:spPr>
        <p:txBody>
          <a:bodyPr wrap="none" lIns="91440" tIns="45720" rIns="91440" bIns="45720" anchor="t">
            <a:noAutofit/>
          </a:bodyPr>
          <a:lstStyle/>
          <a:p>
            <a:pPr lvl="0" hangingPunct="1"/>
            <a:r>
              <a:rPr lang="fr-FR" sz="3200">
                <a:solidFill>
                  <a:srgbClr val="C00000"/>
                </a:solidFill>
              </a:rPr>
              <a:t>Les zones obligatoires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C64F876-AB5B-6AD9-F185-C3529E94621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26920" y="555120"/>
            <a:ext cx="8283600" cy="5969160"/>
          </a:xfrm>
        </p:spPr>
        <p:txBody>
          <a:bodyPr wrap="square">
            <a:noAutofit/>
          </a:bodyPr>
          <a:lstStyle/>
          <a:p>
            <a:pPr lvl="0" hangingPunct="1">
              <a:spcBef>
                <a:spcPts val="598"/>
              </a:spcBef>
              <a:buClr>
                <a:srgbClr val="000000"/>
              </a:buClr>
              <a:buSzPct val="70000"/>
              <a:buFont typeface="Arial" pitchFamily="34"/>
              <a:buChar char="•"/>
            </a:pPr>
            <a:r>
              <a:rPr lang="fr-FR" dirty="0"/>
              <a:t> </a:t>
            </a:r>
            <a:r>
              <a:rPr lang="fr-FR" sz="2400" dirty="0">
                <a:solidFill>
                  <a:srgbClr val="C0504D"/>
                </a:solidFill>
              </a:rPr>
              <a:t>R120</a:t>
            </a:r>
            <a:r>
              <a:rPr lang="fr-FR" sz="2400" dirty="0">
                <a:solidFill>
                  <a:srgbClr val="000099"/>
                </a:solidFill>
              </a:rPr>
              <a:t> </a:t>
            </a:r>
            <a:r>
              <a:rPr lang="fr-FR" sz="2400" dirty="0"/>
              <a:t>  </a:t>
            </a:r>
            <a:r>
              <a:rPr lang="fr-FR" sz="2400" dirty="0">
                <a:solidFill>
                  <a:srgbClr val="C0504D"/>
                </a:solidFill>
              </a:rPr>
              <a:t>Nom complet et développé</a:t>
            </a:r>
          </a:p>
          <a:p>
            <a:pPr lvl="0" hangingPunct="1">
              <a:spcBef>
                <a:spcPts val="598"/>
              </a:spcBef>
              <a:buClr>
                <a:srgbClr val="000000"/>
              </a:buClr>
              <a:buSzPct val="70000"/>
              <a:buFont typeface="Arial" pitchFamily="34"/>
              <a:buChar char="•"/>
            </a:pPr>
            <a:r>
              <a:rPr lang="fr-FR" sz="2400" dirty="0"/>
              <a:t> R122   </a:t>
            </a:r>
            <a:r>
              <a:rPr lang="fr-FR" sz="2400" b="1" dirty="0"/>
              <a:t>Autres intitulés usuels (sigles…)</a:t>
            </a:r>
          </a:p>
          <a:p>
            <a:pPr lvl="0" hangingPunct="1">
              <a:spcBef>
                <a:spcPts val="598"/>
              </a:spcBef>
              <a:buClr>
                <a:srgbClr val="000000"/>
              </a:buClr>
              <a:buSzPct val="85000"/>
              <a:buFont typeface="Arial" pitchFamily="34"/>
              <a:buChar char="•"/>
            </a:pPr>
            <a:r>
              <a:rPr lang="fr-FR" sz="2400" dirty="0"/>
              <a:t> </a:t>
            </a:r>
            <a:r>
              <a:rPr lang="fr-FR" sz="2400" dirty="0">
                <a:solidFill>
                  <a:srgbClr val="C0504D"/>
                </a:solidFill>
              </a:rPr>
              <a:t>R130</a:t>
            </a:r>
            <a:r>
              <a:rPr lang="fr-FR" sz="2400" dirty="0"/>
              <a:t>   </a:t>
            </a:r>
            <a:r>
              <a:rPr lang="fr-FR" sz="2400" dirty="0">
                <a:solidFill>
                  <a:srgbClr val="C0504D"/>
                </a:solidFill>
              </a:rPr>
              <a:t>Code du type d’établissement</a:t>
            </a:r>
          </a:p>
          <a:p>
            <a:pPr lvl="0" hangingPunct="1">
              <a:spcBef>
                <a:spcPts val="598"/>
              </a:spcBef>
              <a:buClr>
                <a:srgbClr val="000099"/>
              </a:buClr>
              <a:buSzPct val="85000"/>
              <a:buFont typeface="Arial" pitchFamily="34"/>
              <a:buChar char="•"/>
            </a:pPr>
            <a:r>
              <a:rPr lang="fr-FR" sz="2400" dirty="0">
                <a:solidFill>
                  <a:srgbClr val="000099"/>
                </a:solidFill>
              </a:rPr>
              <a:t> </a:t>
            </a:r>
            <a:r>
              <a:rPr lang="fr-FR" sz="2400" dirty="0">
                <a:solidFill>
                  <a:srgbClr val="C0504D"/>
                </a:solidFill>
              </a:rPr>
              <a:t>R140</a:t>
            </a:r>
            <a:r>
              <a:rPr lang="fr-FR" sz="2400" dirty="0"/>
              <a:t>   </a:t>
            </a:r>
            <a:r>
              <a:rPr lang="fr-FR" sz="2400" dirty="0">
                <a:solidFill>
                  <a:srgbClr val="C0504D"/>
                </a:solidFill>
              </a:rPr>
              <a:t>Numéro RCR</a:t>
            </a:r>
          </a:p>
          <a:p>
            <a:pPr lvl="0" hangingPunct="1">
              <a:spcBef>
                <a:spcPts val="598"/>
              </a:spcBef>
              <a:buClr>
                <a:srgbClr val="C0504D"/>
              </a:buClr>
              <a:buSzPct val="85000"/>
              <a:buFont typeface="Arial" pitchFamily="34"/>
              <a:buChar char="•"/>
            </a:pPr>
            <a:r>
              <a:rPr lang="fr-FR" sz="2400" dirty="0">
                <a:solidFill>
                  <a:srgbClr val="C0504D"/>
                </a:solidFill>
              </a:rPr>
              <a:t> R200   Adresse principale</a:t>
            </a:r>
          </a:p>
          <a:p>
            <a:pPr lvl="0" hangingPunct="1">
              <a:spcBef>
                <a:spcPts val="598"/>
              </a:spcBef>
              <a:buClr>
                <a:srgbClr val="000000"/>
              </a:buClr>
              <a:buSzPct val="85000"/>
              <a:buFont typeface="Arial" pitchFamily="34"/>
              <a:buChar char="•"/>
            </a:pPr>
            <a:r>
              <a:rPr lang="fr-FR" sz="2400" dirty="0"/>
              <a:t> </a:t>
            </a:r>
            <a:r>
              <a:rPr lang="fr-FR" sz="2400" dirty="0">
                <a:solidFill>
                  <a:srgbClr val="C00000"/>
                </a:solidFill>
              </a:rPr>
              <a:t>R202   Géolocalisation</a:t>
            </a:r>
          </a:p>
          <a:p>
            <a:pPr marL="0" lvl="4" indent="0">
              <a:lnSpc>
                <a:spcPct val="100000"/>
              </a:lnSpc>
              <a:spcBef>
                <a:spcPts val="400"/>
              </a:spcBef>
              <a:buClr>
                <a:srgbClr val="C00000"/>
              </a:buClr>
              <a:buSzPct val="85000"/>
              <a:buFont typeface="Wingdings" pitchFamily="2"/>
              <a:buChar char=""/>
              <a:tabLst>
                <a:tab pos="529920" algn="l"/>
                <a:tab pos="1377720" algn="l"/>
                <a:tab pos="2225520" algn="l"/>
                <a:tab pos="3073319" algn="l"/>
                <a:tab pos="3921120" algn="l"/>
                <a:tab pos="4768559" algn="l"/>
                <a:tab pos="5616360" algn="l"/>
                <a:tab pos="6464160" algn="l"/>
                <a:tab pos="7311960" algn="l"/>
                <a:tab pos="8159400" algn="l"/>
                <a:tab pos="9007200" algn="l"/>
                <a:tab pos="9855000" algn="l"/>
              </a:tabLst>
            </a:pPr>
            <a:r>
              <a:rPr lang="fr-FR" sz="1600" b="1" dirty="0">
                <a:solidFill>
                  <a:srgbClr val="C00000"/>
                </a:solidFill>
                <a:latin typeface="Verdana" pitchFamily="34"/>
                <a:ea typeface="Verdana" pitchFamily="34"/>
              </a:rPr>
              <a:t>utilisé également dans les webservices</a:t>
            </a:r>
          </a:p>
          <a:p>
            <a:pPr lvl="0" hangingPunct="1">
              <a:spcBef>
                <a:spcPts val="598"/>
              </a:spcBef>
              <a:buClr>
                <a:srgbClr val="000000"/>
              </a:buClr>
              <a:buSzPct val="85000"/>
              <a:buFont typeface="Arial" pitchFamily="34"/>
              <a:buChar char="•"/>
            </a:pPr>
            <a:r>
              <a:rPr lang="fr-FR" sz="2400" dirty="0"/>
              <a:t> </a:t>
            </a:r>
            <a:r>
              <a:rPr lang="fr-FR" sz="2400" dirty="0">
                <a:solidFill>
                  <a:srgbClr val="C0504D"/>
                </a:solidFill>
              </a:rPr>
              <a:t>R210</a:t>
            </a:r>
            <a:r>
              <a:rPr lang="fr-FR" sz="2400" dirty="0"/>
              <a:t>   </a:t>
            </a:r>
            <a:r>
              <a:rPr lang="fr-FR" sz="2400" dirty="0">
                <a:solidFill>
                  <a:srgbClr val="C0504D"/>
                </a:solidFill>
              </a:rPr>
              <a:t>Téléphone du service de renseignements</a:t>
            </a:r>
          </a:p>
          <a:p>
            <a:pPr lvl="0" hangingPunct="1">
              <a:spcBef>
                <a:spcPts val="598"/>
              </a:spcBef>
              <a:buClr>
                <a:srgbClr val="000000"/>
              </a:buClr>
              <a:buSzPct val="85000"/>
              <a:buFont typeface="Arial" pitchFamily="34"/>
              <a:buChar char="•"/>
            </a:pPr>
            <a:r>
              <a:rPr lang="fr-FR" sz="2400" dirty="0"/>
              <a:t> R220/230 Adresses URL + courriels</a:t>
            </a:r>
          </a:p>
          <a:p>
            <a:pPr lvl="0" hangingPunct="1">
              <a:spcBef>
                <a:spcPts val="598"/>
              </a:spcBef>
              <a:buClr>
                <a:srgbClr val="C0504D"/>
              </a:buClr>
              <a:buSzPct val="85000"/>
              <a:buFont typeface="Arial" pitchFamily="34"/>
              <a:buChar char="•"/>
            </a:pPr>
            <a:r>
              <a:rPr lang="fr-FR" sz="2400" dirty="0">
                <a:solidFill>
                  <a:srgbClr val="C0504D"/>
                </a:solidFill>
              </a:rPr>
              <a:t> R410</a:t>
            </a:r>
            <a:r>
              <a:rPr lang="fr-FR" sz="2400" dirty="0"/>
              <a:t>   </a:t>
            </a:r>
            <a:r>
              <a:rPr lang="fr-FR" sz="2400" dirty="0">
                <a:solidFill>
                  <a:srgbClr val="C0504D"/>
                </a:solidFill>
              </a:rPr>
              <a:t>Code du CR </a:t>
            </a:r>
            <a:r>
              <a:rPr lang="fr-FR" sz="2400" dirty="0" err="1">
                <a:solidFill>
                  <a:srgbClr val="C0504D"/>
                </a:solidFill>
              </a:rPr>
              <a:t>Sudoc</a:t>
            </a:r>
            <a:r>
              <a:rPr lang="fr-FR" sz="2400" dirty="0">
                <a:solidFill>
                  <a:srgbClr val="C0504D"/>
                </a:solidFill>
              </a:rPr>
              <a:t>-PS + N° ILN</a:t>
            </a:r>
          </a:p>
          <a:p>
            <a:pPr lvl="0" hangingPunct="1">
              <a:spcBef>
                <a:spcPts val="598"/>
              </a:spcBef>
              <a:buClr>
                <a:srgbClr val="C0504D"/>
              </a:buClr>
              <a:buSzPct val="85000"/>
              <a:buFont typeface="Arial" pitchFamily="34"/>
              <a:buChar char="•"/>
            </a:pPr>
            <a:r>
              <a:rPr lang="fr-FR" sz="2400" dirty="0">
                <a:solidFill>
                  <a:srgbClr val="C0504D"/>
                </a:solidFill>
              </a:rPr>
              <a:t> R500   Jours et heures d’ouverture</a:t>
            </a:r>
          </a:p>
          <a:p>
            <a:pPr lvl="0" hangingPunct="1">
              <a:spcBef>
                <a:spcPts val="598"/>
              </a:spcBef>
              <a:buClr>
                <a:srgbClr val="000000"/>
              </a:buClr>
              <a:buSzPct val="85000"/>
              <a:buFont typeface="Arial" pitchFamily="34"/>
              <a:buChar char="•"/>
            </a:pPr>
            <a:r>
              <a:rPr lang="fr-FR" sz="2400" dirty="0"/>
              <a:t> R6XX   Disciplines et collection</a:t>
            </a:r>
          </a:p>
          <a:p>
            <a:pPr lvl="0" hangingPunct="1">
              <a:spcBef>
                <a:spcPts val="598"/>
              </a:spcBef>
              <a:buClr>
                <a:srgbClr val="000000"/>
              </a:buClr>
              <a:buSzPct val="85000"/>
              <a:buFont typeface="Arial" pitchFamily="34"/>
              <a:buChar char="•"/>
            </a:pPr>
            <a:r>
              <a:rPr lang="fr-FR" sz="2400" dirty="0"/>
              <a:t> R8XX   Services offerts</a:t>
            </a:r>
          </a:p>
          <a:p>
            <a:pPr lvl="0" hangingPunct="1">
              <a:spcBef>
                <a:spcPts val="550"/>
              </a:spcBef>
              <a:buClr>
                <a:srgbClr val="000000"/>
              </a:buClr>
              <a:buSzPct val="85000"/>
              <a:buFont typeface="Arial" pitchFamily="34"/>
              <a:buChar char="•"/>
            </a:pPr>
            <a:endParaRPr lang="fr-FR" sz="2200" dirty="0"/>
          </a:p>
          <a:p>
            <a:pPr marL="317160" lvl="0" indent="-317160" hangingPunct="1">
              <a:spcBef>
                <a:spcPts val="550"/>
              </a:spcBef>
              <a:tabLst>
                <a:tab pos="847080" algn="l"/>
                <a:tab pos="1694880" algn="l"/>
                <a:tab pos="2542680" algn="l"/>
                <a:tab pos="3390479" algn="l"/>
                <a:tab pos="4238280" algn="l"/>
                <a:tab pos="5085719" algn="l"/>
                <a:tab pos="5933520" algn="l"/>
                <a:tab pos="6781320" algn="l"/>
                <a:tab pos="7629120" algn="l"/>
                <a:tab pos="8476560" algn="l"/>
                <a:tab pos="9324360" algn="l"/>
                <a:tab pos="10172160" algn="l"/>
              </a:tabLst>
            </a:pPr>
            <a:endParaRPr lang="fr-FR" sz="2200" dirty="0"/>
          </a:p>
        </p:txBody>
      </p:sp>
      <p:pic>
        <p:nvPicPr>
          <p:cNvPr id="4" name="Image 1">
            <a:extLst>
              <a:ext uri="{FF2B5EF4-FFF2-40B4-BE49-F238E27FC236}">
                <a16:creationId xmlns:a16="http://schemas.microsoft.com/office/drawing/2014/main" id="{6726C2FC-AF38-3195-DFFF-A54EF65857CF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968720" y="2852640"/>
            <a:ext cx="2752920" cy="295200"/>
          </a:xfrm>
          <a:prstGeom prst="rect">
            <a:avLst/>
          </a:prstGeom>
          <a:noFill/>
          <a:ln>
            <a:noFill/>
          </a:ln>
          <a:effectLst>
            <a:outerShdw dist="139498" dir="2700000" algn="tl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874F3D20-716D-BA8F-747B-A90D8AB7B57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16000" y="1127160"/>
            <a:ext cx="8712000" cy="5510160"/>
          </a:xfrm>
        </p:spPr>
        <p:txBody>
          <a:bodyPr wrap="square">
            <a:noAutofit/>
          </a:bodyPr>
          <a:lstStyle/>
          <a:p>
            <a:pPr lvl="0" hangingPunct="1">
              <a:spcBef>
                <a:spcPts val="598"/>
              </a:spcBef>
            </a:pPr>
            <a:r>
              <a:rPr lang="fr-FR" sz="3200" u="sng" dirty="0"/>
              <a:t>Modifier</a:t>
            </a:r>
          </a:p>
          <a:p>
            <a:pPr marL="0" lvl="1" indent="0">
              <a:lnSpc>
                <a:spcPct val="100000"/>
              </a:lnSpc>
              <a:spcBef>
                <a:spcPts val="598"/>
              </a:spcBef>
              <a:buClr>
                <a:srgbClr val="000000"/>
              </a:buClr>
              <a:buSzPct val="100000"/>
              <a:buFont typeface="Arial" pitchFamily="34"/>
              <a:tabLst>
                <a:tab pos="529920" algn="l"/>
                <a:tab pos="1377720" algn="l"/>
                <a:tab pos="2225520" algn="l"/>
                <a:tab pos="3073319" algn="l"/>
                <a:tab pos="3921120" algn="l"/>
                <a:tab pos="4768559" algn="l"/>
                <a:tab pos="5616360" algn="l"/>
                <a:tab pos="6464160" algn="l"/>
                <a:tab pos="7311960" algn="l"/>
                <a:tab pos="8159400" algn="l"/>
                <a:tab pos="9007200" algn="l"/>
                <a:tab pos="9855000" algn="l"/>
              </a:tabLst>
            </a:pPr>
            <a:r>
              <a:rPr lang="fr-FR" dirty="0">
                <a:solidFill>
                  <a:srgbClr val="000000"/>
                </a:solidFill>
                <a:latin typeface="Verdana" pitchFamily="34"/>
                <a:ea typeface="Verdana" pitchFamily="34"/>
              </a:rPr>
              <a:t>Commande CHE RCR </a:t>
            </a:r>
            <a:r>
              <a:rPr lang="fr-FR" i="1" dirty="0">
                <a:solidFill>
                  <a:srgbClr val="000000"/>
                </a:solidFill>
                <a:latin typeface="Verdana" pitchFamily="34"/>
                <a:ea typeface="Verdana" pitchFamily="34"/>
              </a:rPr>
              <a:t>&lt;</a:t>
            </a:r>
            <a:r>
              <a:rPr lang="fr-FR" i="1" dirty="0" err="1">
                <a:solidFill>
                  <a:srgbClr val="000000"/>
                </a:solidFill>
                <a:latin typeface="Verdana" pitchFamily="34"/>
                <a:ea typeface="Verdana" pitchFamily="34"/>
              </a:rPr>
              <a:t>n°RCR</a:t>
            </a:r>
            <a:r>
              <a:rPr lang="fr-FR" i="1" dirty="0">
                <a:solidFill>
                  <a:srgbClr val="000000"/>
                </a:solidFill>
                <a:latin typeface="Verdana" pitchFamily="34"/>
                <a:ea typeface="Verdana" pitchFamily="34"/>
              </a:rPr>
              <a:t>&gt;</a:t>
            </a:r>
            <a:br>
              <a:rPr lang="fr-FR" i="1" dirty="0">
                <a:solidFill>
                  <a:srgbClr val="000000"/>
                </a:solidFill>
                <a:latin typeface="Verdana" pitchFamily="34"/>
                <a:ea typeface="Verdana" pitchFamily="34"/>
              </a:rPr>
            </a:br>
            <a:r>
              <a:rPr lang="fr-FR" dirty="0">
                <a:solidFill>
                  <a:srgbClr val="000000"/>
                </a:solidFill>
                <a:latin typeface="Verdana" pitchFamily="34"/>
                <a:ea typeface="Verdana" pitchFamily="34"/>
              </a:rPr>
              <a:t>puis bouton </a:t>
            </a:r>
            <a:r>
              <a:rPr lang="fr-FR" b="1" dirty="0">
                <a:solidFill>
                  <a:srgbClr val="000000"/>
                </a:solidFill>
                <a:latin typeface="Verdana" pitchFamily="34"/>
                <a:ea typeface="Verdana" pitchFamily="34"/>
              </a:rPr>
              <a:t>modifier</a:t>
            </a:r>
            <a:r>
              <a:rPr lang="fr-FR" dirty="0">
                <a:solidFill>
                  <a:srgbClr val="000000"/>
                </a:solidFill>
                <a:latin typeface="Verdana" pitchFamily="34"/>
                <a:ea typeface="Verdana" pitchFamily="34"/>
              </a:rPr>
              <a:t> [ou MOD]</a:t>
            </a:r>
          </a:p>
          <a:p>
            <a:pPr marL="0" lvl="1" indent="0">
              <a:lnSpc>
                <a:spcPct val="100000"/>
              </a:lnSpc>
              <a:spcBef>
                <a:spcPts val="598"/>
              </a:spcBef>
              <a:buClr>
                <a:srgbClr val="000000"/>
              </a:buClr>
              <a:buSzPct val="100000"/>
              <a:buFont typeface="Arial" pitchFamily="34"/>
              <a:tabLst>
                <a:tab pos="529920" algn="l"/>
                <a:tab pos="1377720" algn="l"/>
                <a:tab pos="2225520" algn="l"/>
                <a:tab pos="3073319" algn="l"/>
                <a:tab pos="3921120" algn="l"/>
                <a:tab pos="4768559" algn="l"/>
                <a:tab pos="5616360" algn="l"/>
                <a:tab pos="6464160" algn="l"/>
                <a:tab pos="7311960" algn="l"/>
                <a:tab pos="8159400" algn="l"/>
                <a:tab pos="9007200" algn="l"/>
                <a:tab pos="9855000" algn="l"/>
              </a:tabLst>
            </a:pPr>
            <a:endParaRPr lang="fr-FR" dirty="0">
              <a:solidFill>
                <a:srgbClr val="000000"/>
              </a:solidFill>
              <a:latin typeface="Verdana" pitchFamily="34"/>
              <a:ea typeface="Verdana" pitchFamily="34"/>
            </a:endParaRPr>
          </a:p>
          <a:p>
            <a:pPr lvl="0" hangingPunct="1">
              <a:spcBef>
                <a:spcPts val="598"/>
              </a:spcBef>
            </a:pPr>
            <a:r>
              <a:rPr lang="fr-FR" sz="2800" u="sng" dirty="0"/>
              <a:t>Créer</a:t>
            </a:r>
          </a:p>
          <a:p>
            <a:pPr marL="0" lvl="1" indent="0">
              <a:lnSpc>
                <a:spcPct val="100000"/>
              </a:lnSpc>
              <a:spcBef>
                <a:spcPts val="598"/>
              </a:spcBef>
              <a:buClr>
                <a:srgbClr val="000000"/>
              </a:buClr>
              <a:buSzPct val="100000"/>
              <a:buFont typeface="Arial" pitchFamily="34"/>
              <a:tabLst>
                <a:tab pos="529920" algn="l"/>
                <a:tab pos="1377720" algn="l"/>
                <a:tab pos="2225520" algn="l"/>
                <a:tab pos="3073319" algn="l"/>
                <a:tab pos="3921120" algn="l"/>
                <a:tab pos="4768559" algn="l"/>
                <a:tab pos="5616360" algn="l"/>
                <a:tab pos="6464160" algn="l"/>
                <a:tab pos="7311960" algn="l"/>
                <a:tab pos="8159400" algn="l"/>
                <a:tab pos="9007200" algn="l"/>
                <a:tab pos="9855000" algn="l"/>
              </a:tabLst>
            </a:pPr>
            <a:r>
              <a:rPr lang="fr-FR" dirty="0">
                <a:solidFill>
                  <a:srgbClr val="000000"/>
                </a:solidFill>
                <a:latin typeface="Verdana" pitchFamily="34"/>
                <a:ea typeface="Verdana" pitchFamily="34"/>
              </a:rPr>
              <a:t>Soit en copiant une notice similaire</a:t>
            </a:r>
          </a:p>
          <a:p>
            <a:pPr marL="0" lvl="2" indent="0">
              <a:lnSpc>
                <a:spcPct val="100000"/>
              </a:lnSpc>
              <a:spcBef>
                <a:spcPts val="598"/>
              </a:spcBef>
              <a:buClr>
                <a:srgbClr val="000000"/>
              </a:buClr>
              <a:buSzPct val="100000"/>
              <a:buFont typeface="Wingdings" pitchFamily="2"/>
              <a:buChar char=""/>
              <a:tabLst>
                <a:tab pos="529920" algn="l"/>
                <a:tab pos="1377720" algn="l"/>
                <a:tab pos="2225520" algn="l"/>
                <a:tab pos="3073319" algn="l"/>
                <a:tab pos="3921120" algn="l"/>
                <a:tab pos="4768559" algn="l"/>
                <a:tab pos="5616360" algn="l"/>
                <a:tab pos="6464160" algn="l"/>
                <a:tab pos="7311960" algn="l"/>
                <a:tab pos="8159400" algn="l"/>
                <a:tab pos="9007200" algn="l"/>
                <a:tab pos="9855000" algn="l"/>
              </a:tabLst>
            </a:pPr>
            <a:r>
              <a:rPr lang="fr-FR" dirty="0">
                <a:solidFill>
                  <a:srgbClr val="000000"/>
                </a:solidFill>
                <a:latin typeface="Verdana" pitchFamily="34"/>
                <a:ea typeface="Verdana" pitchFamily="34"/>
              </a:rPr>
              <a:t> </a:t>
            </a:r>
            <a:r>
              <a:rPr lang="fr-FR" sz="1800" dirty="0">
                <a:solidFill>
                  <a:srgbClr val="000000"/>
                </a:solidFill>
                <a:latin typeface="Verdana" pitchFamily="34"/>
                <a:ea typeface="Verdana" pitchFamily="34"/>
              </a:rPr>
              <a:t>Menu        «copier notice» [ou touche F5]</a:t>
            </a:r>
          </a:p>
          <a:p>
            <a:pPr marL="0" lvl="1" indent="0">
              <a:lnSpc>
                <a:spcPct val="100000"/>
              </a:lnSpc>
              <a:spcBef>
                <a:spcPts val="598"/>
              </a:spcBef>
              <a:buClr>
                <a:srgbClr val="000000"/>
              </a:buClr>
              <a:buSzPct val="100000"/>
              <a:buFont typeface="Arial" pitchFamily="34"/>
              <a:tabLst>
                <a:tab pos="529920" algn="l"/>
                <a:tab pos="1377720" algn="l"/>
                <a:tab pos="2225520" algn="l"/>
                <a:tab pos="3073319" algn="l"/>
                <a:tab pos="3921120" algn="l"/>
                <a:tab pos="4768559" algn="l"/>
                <a:tab pos="5616360" algn="l"/>
                <a:tab pos="6464160" algn="l"/>
                <a:tab pos="7311960" algn="l"/>
                <a:tab pos="8159400" algn="l"/>
                <a:tab pos="9007200" algn="l"/>
                <a:tab pos="9855000" algn="l"/>
              </a:tabLst>
            </a:pPr>
            <a:r>
              <a:rPr lang="fr-FR" dirty="0">
                <a:solidFill>
                  <a:srgbClr val="000000"/>
                </a:solidFill>
                <a:latin typeface="Verdana" pitchFamily="34"/>
                <a:ea typeface="Verdana" pitchFamily="34"/>
              </a:rPr>
              <a:t>Soit en utilisant le Script « </a:t>
            </a:r>
            <a:r>
              <a:rPr lang="fr-FR" dirty="0" err="1">
                <a:solidFill>
                  <a:srgbClr val="000000"/>
                </a:solidFill>
                <a:latin typeface="Verdana" pitchFamily="34"/>
                <a:ea typeface="Verdana" pitchFamily="34"/>
              </a:rPr>
              <a:t>CAT_creerNoticeRCR</a:t>
            </a:r>
            <a:r>
              <a:rPr lang="fr-FR" dirty="0">
                <a:solidFill>
                  <a:srgbClr val="000000"/>
                </a:solidFill>
                <a:latin typeface="Verdana" pitchFamily="34"/>
                <a:ea typeface="Verdana" pitchFamily="34"/>
              </a:rPr>
              <a:t> »</a:t>
            </a:r>
          </a:p>
          <a:p>
            <a:pPr marL="0" lvl="2" indent="0">
              <a:lnSpc>
                <a:spcPct val="100000"/>
              </a:lnSpc>
              <a:spcBef>
                <a:spcPts val="598"/>
              </a:spcBef>
              <a:buClr>
                <a:srgbClr val="000000"/>
              </a:buClr>
              <a:buSzPct val="100000"/>
              <a:buFont typeface="Wingdings" pitchFamily="2"/>
              <a:buChar char=""/>
              <a:tabLst>
                <a:tab pos="529920" algn="l"/>
                <a:tab pos="1377720" algn="l"/>
                <a:tab pos="2225520" algn="l"/>
                <a:tab pos="3073319" algn="l"/>
                <a:tab pos="3921120" algn="l"/>
                <a:tab pos="4768559" algn="l"/>
                <a:tab pos="5616360" algn="l"/>
                <a:tab pos="6464160" algn="l"/>
                <a:tab pos="7311960" algn="l"/>
                <a:tab pos="8159400" algn="l"/>
                <a:tab pos="9007200" algn="l"/>
                <a:tab pos="9855000" algn="l"/>
              </a:tabLst>
            </a:pPr>
            <a:r>
              <a:rPr lang="fr-FR" sz="1800" dirty="0">
                <a:solidFill>
                  <a:srgbClr val="000000"/>
                </a:solidFill>
                <a:latin typeface="Verdana" pitchFamily="34"/>
                <a:ea typeface="Verdana" pitchFamily="34"/>
              </a:rPr>
              <a:t>pour obtenir une notice avec toutes ses zones</a:t>
            </a:r>
          </a:p>
          <a:p>
            <a:pPr marL="688679" lvl="1" indent="-264960">
              <a:lnSpc>
                <a:spcPct val="100000"/>
              </a:lnSpc>
              <a:spcBef>
                <a:spcPts val="598"/>
              </a:spcBef>
              <a:buNone/>
              <a:tabLst>
                <a:tab pos="1218599" algn="l"/>
                <a:tab pos="2066399" algn="l"/>
                <a:tab pos="2914199" algn="l"/>
                <a:tab pos="3761998" algn="l"/>
                <a:tab pos="4609799" algn="l"/>
                <a:tab pos="5457238" algn="l"/>
                <a:tab pos="6305039" algn="l"/>
                <a:tab pos="7152839" algn="l"/>
                <a:tab pos="8000639" algn="l"/>
                <a:tab pos="8848079" algn="l"/>
                <a:tab pos="9695879" algn="l"/>
                <a:tab pos="10543679" algn="l"/>
              </a:tabLst>
            </a:pPr>
            <a:endParaRPr lang="fr-FR" dirty="0">
              <a:solidFill>
                <a:srgbClr val="000000"/>
              </a:solidFill>
              <a:latin typeface="Verdana" pitchFamily="34"/>
              <a:ea typeface="Verdana" pitchFamily="34"/>
            </a:endParaRPr>
          </a:p>
          <a:p>
            <a:pPr lvl="0" hangingPunct="1">
              <a:spcBef>
                <a:spcPts val="598"/>
              </a:spcBef>
            </a:pPr>
            <a:endParaRPr lang="fr-FR" sz="1800" dirty="0">
              <a:solidFill>
                <a:srgbClr val="0070C0"/>
              </a:solidFill>
            </a:endParaRPr>
          </a:p>
          <a:p>
            <a:pPr lvl="0" hangingPunct="1">
              <a:spcBef>
                <a:spcPts val="598"/>
              </a:spcBef>
            </a:pPr>
            <a:r>
              <a:rPr lang="fr-FR" sz="1800" dirty="0">
                <a:solidFill>
                  <a:srgbClr val="0070C0"/>
                </a:solidFill>
              </a:rPr>
              <a:t>    Aide contextuelle (F1)</a:t>
            </a:r>
          </a:p>
          <a:p>
            <a:pPr marL="0" lvl="2" indent="0">
              <a:lnSpc>
                <a:spcPct val="100000"/>
              </a:lnSpc>
              <a:spcBef>
                <a:spcPts val="598"/>
              </a:spcBef>
              <a:buNone/>
              <a:tabLst>
                <a:tab pos="529920" algn="l"/>
                <a:tab pos="1377720" algn="l"/>
                <a:tab pos="2225520" algn="l"/>
                <a:tab pos="3073319" algn="l"/>
                <a:tab pos="3921120" algn="l"/>
                <a:tab pos="4768559" algn="l"/>
                <a:tab pos="5616360" algn="l"/>
                <a:tab pos="6464160" algn="l"/>
                <a:tab pos="7311960" algn="l"/>
                <a:tab pos="8159400" algn="l"/>
                <a:tab pos="9007200" algn="l"/>
                <a:tab pos="9855000" algn="l"/>
              </a:tabLst>
            </a:pPr>
            <a:endParaRPr lang="fr-FR" sz="1600" dirty="0">
              <a:solidFill>
                <a:srgbClr val="000000"/>
              </a:solidFill>
              <a:latin typeface="Verdana" pitchFamily="34"/>
              <a:ea typeface="Verdana" pitchFamily="34"/>
            </a:endParaRPr>
          </a:p>
          <a:p>
            <a:pPr marL="1060200" lvl="2" indent="-210960">
              <a:lnSpc>
                <a:spcPct val="100000"/>
              </a:lnSpc>
              <a:spcBef>
                <a:spcPts val="598"/>
              </a:spcBef>
              <a:buNone/>
              <a:tabLst>
                <a:tab pos="1590120" algn="l"/>
                <a:tab pos="2437920" algn="l"/>
                <a:tab pos="3285720" algn="l"/>
                <a:tab pos="4133519" algn="l"/>
                <a:tab pos="4981320" algn="l"/>
                <a:tab pos="5828759" algn="l"/>
                <a:tab pos="6676560" algn="l"/>
                <a:tab pos="7524360" algn="l"/>
                <a:tab pos="8372160" algn="l"/>
                <a:tab pos="9219600" algn="l"/>
                <a:tab pos="10067400" algn="l"/>
                <a:tab pos="10915200" algn="l"/>
              </a:tabLst>
            </a:pPr>
            <a:endParaRPr lang="fr-FR" sz="1600" dirty="0">
              <a:solidFill>
                <a:srgbClr val="000000"/>
              </a:solidFill>
              <a:latin typeface="Verdana" pitchFamily="34"/>
              <a:ea typeface="Verdana" pitchFamily="34"/>
            </a:endParaRPr>
          </a:p>
          <a:p>
            <a:pPr marL="0" lvl="1" indent="0">
              <a:lnSpc>
                <a:spcPct val="100000"/>
              </a:lnSpc>
              <a:spcBef>
                <a:spcPts val="400"/>
              </a:spcBef>
              <a:buNone/>
              <a:tabLst>
                <a:tab pos="529920" algn="l"/>
                <a:tab pos="1377720" algn="l"/>
                <a:tab pos="2225520" algn="l"/>
                <a:tab pos="3073319" algn="l"/>
                <a:tab pos="3921120" algn="l"/>
                <a:tab pos="4768559" algn="l"/>
                <a:tab pos="5616360" algn="l"/>
                <a:tab pos="6464160" algn="l"/>
                <a:tab pos="7311960" algn="l"/>
                <a:tab pos="8159400" algn="l"/>
                <a:tab pos="9007200" algn="l"/>
                <a:tab pos="9855000" algn="l"/>
              </a:tabLst>
            </a:pPr>
            <a:endParaRPr lang="fr-FR" sz="1600" dirty="0">
              <a:solidFill>
                <a:srgbClr val="000000"/>
              </a:solidFill>
              <a:latin typeface="Verdana" pitchFamily="34"/>
              <a:ea typeface="Verdana" pitchFamily="34"/>
            </a:endParaRPr>
          </a:p>
        </p:txBody>
      </p:sp>
      <p:sp>
        <p:nvSpPr>
          <p:cNvPr id="3" name="Rectangle à coins arrondis 2">
            <a:extLst>
              <a:ext uri="{FF2B5EF4-FFF2-40B4-BE49-F238E27FC236}">
                <a16:creationId xmlns:a16="http://schemas.microsoft.com/office/drawing/2014/main" id="{E918D741-3EB8-4571-31B5-E5BEFE029EE9}"/>
              </a:ext>
            </a:extLst>
          </p:cNvPr>
          <p:cNvSpPr/>
          <p:nvPr/>
        </p:nvSpPr>
        <p:spPr>
          <a:xfrm>
            <a:off x="5003640" y="5394240"/>
            <a:ext cx="3419640" cy="930240"/>
          </a:xfrm>
          <a:custGeom>
            <a:avLst>
              <a:gd name="f0" fmla="val 4654"/>
              <a:gd name="f1" fmla="val -8090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*/ f5 1 21600"/>
              <a:gd name="f17" fmla="*/ f6 1 21600"/>
              <a:gd name="f18" fmla="pin -2147483647 f0 2147483647"/>
              <a:gd name="f19" fmla="pin -2147483647 f1 2147483647"/>
              <a:gd name="f20" fmla="+- 0 0 f12"/>
              <a:gd name="f21" fmla="+- 3590 0 f7"/>
              <a:gd name="f22" fmla="+- 0 0 f3"/>
              <a:gd name="f23" fmla="+- 21600 0 f15"/>
              <a:gd name="f24" fmla="+- 18010 0 f8"/>
              <a:gd name="f25" fmla="+- f18 0 10800"/>
              <a:gd name="f26" fmla="+- f19 0 10800"/>
              <a:gd name="f27" fmla="+- f19 0 21600"/>
              <a:gd name="f28" fmla="+- f18 0 21600"/>
              <a:gd name="f29" fmla="*/ f18 f16 1"/>
              <a:gd name="f30" fmla="*/ f19 f17 1"/>
              <a:gd name="f31" fmla="*/ 800 f16 1"/>
              <a:gd name="f32" fmla="*/ 20800 f16 1"/>
              <a:gd name="f33" fmla="*/ 20800 f17 1"/>
              <a:gd name="f34" fmla="*/ 800 f17 1"/>
              <a:gd name="f35" fmla="abs f20"/>
              <a:gd name="f36" fmla="abs f21"/>
              <a:gd name="f37" fmla="?: f20 f22 f3"/>
              <a:gd name="f38" fmla="?: f20 f3 f22"/>
              <a:gd name="f39" fmla="?: f20 f4 f3"/>
              <a:gd name="f40" fmla="?: f20 f3 f4"/>
              <a:gd name="f41" fmla="abs f23"/>
              <a:gd name="f42" fmla="?: f21 f22 f3"/>
              <a:gd name="f43" fmla="?: f21 f3 f22"/>
              <a:gd name="f44" fmla="?: f23 0 f2"/>
              <a:gd name="f45" fmla="?: f23 f2 0"/>
              <a:gd name="f46" fmla="abs f24"/>
              <a:gd name="f47" fmla="?: f23 f22 f3"/>
              <a:gd name="f48" fmla="?: f23 f3 f22"/>
              <a:gd name="f49" fmla="?: f23 f4 f3"/>
              <a:gd name="f50" fmla="?: f23 f3 f4"/>
              <a:gd name="f51" fmla="?: f24 f22 f3"/>
              <a:gd name="f52" fmla="?: f24 f3 f22"/>
              <a:gd name="f53" fmla="?: f20 0 f2"/>
              <a:gd name="f54" fmla="?: f20 f2 0"/>
              <a:gd name="f55" fmla="abs f25"/>
              <a:gd name="f56" fmla="abs f26"/>
              <a:gd name="f57" fmla="?: f20 f40 f39"/>
              <a:gd name="f58" fmla="?: f20 f39 f40"/>
              <a:gd name="f59" fmla="?: f21 f38 f37"/>
              <a:gd name="f60" fmla="?: f21 f45 f44"/>
              <a:gd name="f61" fmla="?: f21 f44 f45"/>
              <a:gd name="f62" fmla="?: f23 f42 f43"/>
              <a:gd name="f63" fmla="?: f23 f50 f49"/>
              <a:gd name="f64" fmla="?: f23 f49 f50"/>
              <a:gd name="f65" fmla="?: f24 f48 f47"/>
              <a:gd name="f66" fmla="?: f24 f54 f53"/>
              <a:gd name="f67" fmla="?: f24 f53 f54"/>
              <a:gd name="f68" fmla="?: f20 f51 f52"/>
              <a:gd name="f69" fmla="+- f55 0 f56"/>
              <a:gd name="f70" fmla="+- f56 0 f55"/>
              <a:gd name="f71" fmla="?: f21 f58 f57"/>
              <a:gd name="f72" fmla="?: f23 f60 f61"/>
              <a:gd name="f73" fmla="?: f24 f64 f63"/>
              <a:gd name="f74" fmla="?: f20 f66 f67"/>
              <a:gd name="f75" fmla="?: f26 f9 f69"/>
              <a:gd name="f76" fmla="?: f26 f69 f9"/>
              <a:gd name="f77" fmla="?: f25 f9 f70"/>
              <a:gd name="f78" fmla="?: f25 f70 f9"/>
              <a:gd name="f79" fmla="?: f18 f9 f75"/>
              <a:gd name="f80" fmla="?: f18 f9 f76"/>
              <a:gd name="f81" fmla="?: f27 f77 f9"/>
              <a:gd name="f82" fmla="?: f27 f78 f9"/>
              <a:gd name="f83" fmla="?: f28 f76 f9"/>
              <a:gd name="f84" fmla="?: f28 f75 f9"/>
              <a:gd name="f85" fmla="?: f19 f9 f78"/>
              <a:gd name="f86" fmla="?: f19 f9 f77"/>
              <a:gd name="f87" fmla="?: f79 f18 0"/>
              <a:gd name="f88" fmla="?: f79 f19 6280"/>
              <a:gd name="f89" fmla="?: f80 f18 0"/>
              <a:gd name="f90" fmla="?: f80 f19 15320"/>
              <a:gd name="f91" fmla="?: f81 f18 6280"/>
              <a:gd name="f92" fmla="?: f81 f19 21600"/>
              <a:gd name="f93" fmla="?: f82 f18 15320"/>
              <a:gd name="f94" fmla="?: f82 f19 21600"/>
              <a:gd name="f95" fmla="?: f83 f18 21600"/>
              <a:gd name="f96" fmla="?: f83 f19 15320"/>
              <a:gd name="f97" fmla="?: f84 f18 21600"/>
              <a:gd name="f98" fmla="?: f84 f19 6280"/>
              <a:gd name="f99" fmla="?: f85 f18 15320"/>
              <a:gd name="f100" fmla="?: f85 f19 0"/>
              <a:gd name="f101" fmla="?: f86 f18 6280"/>
              <a:gd name="f102" fmla="?: f86 f19 0"/>
            </a:gdLst>
            <a:ahLst>
              <a:ahXY gdRefX="f0" minX="f10" maxX="f11" gdRefY="f1" minY="f10" maxY="f11">
                <a:pos x="f29" y="f3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21600" h="21600">
                <a:moveTo>
                  <a:pt x="f12" y="f7"/>
                </a:moveTo>
                <a:arcTo wR="f35" hR="f36" stAng="f71" swAng="f59"/>
                <a:lnTo>
                  <a:pt x="f87" y="f88"/>
                </a:lnTo>
                <a:lnTo>
                  <a:pt x="f7" y="f13"/>
                </a:lnTo>
                <a:lnTo>
                  <a:pt x="f7" y="f14"/>
                </a:lnTo>
                <a:lnTo>
                  <a:pt x="f89" y="f90"/>
                </a:lnTo>
                <a:lnTo>
                  <a:pt x="f7" y="f15"/>
                </a:lnTo>
                <a:arcTo wR="f36" hR="f41" stAng="f72" swAng="f62"/>
                <a:lnTo>
                  <a:pt x="f91" y="f92"/>
                </a:lnTo>
                <a:lnTo>
                  <a:pt x="f13" y="f8"/>
                </a:lnTo>
                <a:lnTo>
                  <a:pt x="f14" y="f8"/>
                </a:lnTo>
                <a:lnTo>
                  <a:pt x="f93" y="f94"/>
                </a:lnTo>
                <a:lnTo>
                  <a:pt x="f15" y="f8"/>
                </a:lnTo>
                <a:arcTo wR="f41" hR="f46" stAng="f73" swAng="f65"/>
                <a:lnTo>
                  <a:pt x="f95" y="f96"/>
                </a:lnTo>
                <a:lnTo>
                  <a:pt x="f8" y="f14"/>
                </a:lnTo>
                <a:lnTo>
                  <a:pt x="f8" y="f13"/>
                </a:lnTo>
                <a:lnTo>
                  <a:pt x="f97" y="f98"/>
                </a:lnTo>
                <a:lnTo>
                  <a:pt x="f8" y="f12"/>
                </a:lnTo>
                <a:arcTo wR="f46" hR="f35" stAng="f74" swAng="f68"/>
                <a:lnTo>
                  <a:pt x="f99" y="f100"/>
                </a:lnTo>
                <a:lnTo>
                  <a:pt x="f14" y="f7"/>
                </a:lnTo>
                <a:lnTo>
                  <a:pt x="f13" y="f7"/>
                </a:lnTo>
                <a:lnTo>
                  <a:pt x="f101" y="f102"/>
                </a:lnTo>
                <a:close/>
              </a:path>
            </a:pathLst>
          </a:custGeom>
          <a:solidFill>
            <a:srgbClr val="C0504D"/>
          </a:solidFill>
          <a:ln w="25560" cap="sq">
            <a:solidFill>
              <a:srgbClr val="C0504D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847439" algn="l"/>
                <a:tab pos="1695240" algn="l"/>
                <a:tab pos="2543039" algn="l"/>
                <a:tab pos="3390840" algn="l"/>
                <a:tab pos="4238280" algn="l"/>
                <a:tab pos="5086079" algn="l"/>
                <a:tab pos="5933879" algn="l"/>
                <a:tab pos="6781680" algn="l"/>
                <a:tab pos="7629480" algn="l"/>
                <a:tab pos="8476920" algn="l"/>
                <a:tab pos="9324720" algn="l"/>
                <a:tab pos="10172520" algn="l"/>
              </a:tabLst>
            </a:pPr>
            <a:r>
              <a:rPr lang="fr-FR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Calibri" pitchFamily="34"/>
                <a:ea typeface="Arial" pitchFamily="2"/>
                <a:cs typeface="Arial" pitchFamily="2"/>
              </a:rPr>
              <a:t>Penser à attribuer le </a:t>
            </a:r>
            <a:r>
              <a:rPr lang="fr-FR" sz="2000" b="0" i="0" u="sng" strike="noStrike" baseline="0">
                <a:ln>
                  <a:noFill/>
                </a:ln>
                <a:solidFill>
                  <a:srgbClr val="FFFFFF"/>
                </a:solidFill>
                <a:uFillTx/>
                <a:latin typeface="Calibri" pitchFamily="34"/>
                <a:ea typeface="Arial" pitchFamily="2"/>
                <a:cs typeface="Arial" pitchFamily="2"/>
              </a:rPr>
              <a:t>statut 7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847439" algn="l"/>
                <a:tab pos="1695240" algn="l"/>
                <a:tab pos="2543039" algn="l"/>
                <a:tab pos="3390840" algn="l"/>
                <a:tab pos="4238280" algn="l"/>
                <a:tab pos="5086079" algn="l"/>
                <a:tab pos="5933879" algn="l"/>
                <a:tab pos="6781680" algn="l"/>
                <a:tab pos="7629480" algn="l"/>
                <a:tab pos="8476920" algn="l"/>
                <a:tab pos="9324720" algn="l"/>
                <a:tab pos="10172520" algn="l"/>
              </a:tabLst>
            </a:pPr>
            <a:r>
              <a:rPr lang="fr-FR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Calibri" pitchFamily="34"/>
                <a:ea typeface="Arial" pitchFamily="2"/>
                <a:cs typeface="Arial" pitchFamily="2"/>
              </a:rPr>
              <a:t>et à </a:t>
            </a:r>
            <a:r>
              <a:rPr lang="fr-FR" sz="2000" b="0" i="0" u="sng" strike="noStrike" baseline="0">
                <a:ln>
                  <a:noFill/>
                </a:ln>
                <a:solidFill>
                  <a:srgbClr val="FFFFFF"/>
                </a:solidFill>
                <a:uFillTx/>
                <a:latin typeface="Calibri" pitchFamily="34"/>
                <a:ea typeface="Arial" pitchFamily="2"/>
                <a:cs typeface="Arial" pitchFamily="2"/>
              </a:rPr>
              <a:t>avertir l’ABES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5A65638B-10F0-9601-F2CC-A91CB01827C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26559" y="115560"/>
            <a:ext cx="8101080" cy="685799"/>
          </a:xfrm>
        </p:spPr>
        <p:txBody>
          <a:bodyPr wrap="none" lIns="91440" tIns="45720" rIns="91440" bIns="45720" anchor="t" anchorCtr="1">
            <a:noAutofit/>
          </a:bodyPr>
          <a:lstStyle/>
          <a:p>
            <a:pPr lvl="0" hangingPunct="1"/>
            <a:r>
              <a:rPr lang="fr-FR" sz="3200"/>
              <a:t>modification/création d’une notice RCR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6419E80D-38D4-4027-7CDC-810FFD441C4F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195640" y="3913200"/>
            <a:ext cx="361799" cy="36035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7" descr="LogoAbesStp.png">
            <a:extLst>
              <a:ext uri="{FF2B5EF4-FFF2-40B4-BE49-F238E27FC236}">
                <a16:creationId xmlns:a16="http://schemas.microsoft.com/office/drawing/2014/main" id="{4687B134-8CE9-60F2-28C1-190F1E5459AC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7740720" y="5943600"/>
            <a:ext cx="449280" cy="28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3">
            <a:extLst>
              <a:ext uri="{FF2B5EF4-FFF2-40B4-BE49-F238E27FC236}">
                <a16:creationId xmlns:a16="http://schemas.microsoft.com/office/drawing/2014/main" id="{8EB6E1FD-99A6-4997-9F36-517969659977}"/>
              </a:ext>
            </a:extLst>
          </p:cNvPr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179280" y="5859360"/>
            <a:ext cx="352440" cy="3715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A48D0E9F-A210-9E96-1488-6109A8BF772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16000" y="1728000"/>
            <a:ext cx="8712000" cy="4176000"/>
          </a:xfrm>
        </p:spPr>
        <p:txBody>
          <a:bodyPr wrap="square">
            <a:noAutofit/>
          </a:bodyPr>
          <a:lstStyle/>
          <a:p>
            <a:pPr lvl="0" hangingPunct="1">
              <a:spcBef>
                <a:spcPts val="598"/>
              </a:spcBef>
            </a:pPr>
            <a:r>
              <a:rPr lang="fr-FR" sz="3200" u="sng"/>
              <a:t>Contacter l'Abes</a:t>
            </a:r>
          </a:p>
          <a:p>
            <a:pPr lvl="0" hangingPunct="1">
              <a:spcBef>
                <a:spcPts val="598"/>
              </a:spcBef>
            </a:pPr>
            <a:endParaRPr lang="fr-FR" sz="2000" u="sng"/>
          </a:p>
          <a:p>
            <a:pPr marL="0" lvl="1" indent="0">
              <a:lnSpc>
                <a:spcPct val="100000"/>
              </a:lnSpc>
              <a:spcBef>
                <a:spcPts val="598"/>
              </a:spcBef>
              <a:buClr>
                <a:srgbClr val="000000"/>
              </a:buClr>
              <a:buSzPct val="100000"/>
              <a:buFont typeface="Arial" pitchFamily="34"/>
              <a:tabLst>
                <a:tab pos="529920" algn="l"/>
                <a:tab pos="1377720" algn="l"/>
                <a:tab pos="2225520" algn="l"/>
                <a:tab pos="3073319" algn="l"/>
                <a:tab pos="3921120" algn="l"/>
                <a:tab pos="4768559" algn="l"/>
                <a:tab pos="5616360" algn="l"/>
                <a:tab pos="6464160" algn="l"/>
                <a:tab pos="7311960" algn="l"/>
                <a:tab pos="8159400" algn="l"/>
                <a:tab pos="9007200" algn="l"/>
                <a:tab pos="9855000" algn="l"/>
              </a:tabLst>
            </a:pPr>
            <a:r>
              <a:rPr lang="fr-FR">
                <a:solidFill>
                  <a:srgbClr val="000000"/>
                </a:solidFill>
                <a:latin typeface="Verdana" pitchFamily="34"/>
                <a:ea typeface="Verdana" pitchFamily="34"/>
              </a:rPr>
              <a:t>SudocPro&gt;Administration des bibliothèques</a:t>
            </a:r>
          </a:p>
          <a:p>
            <a:pPr marL="0" lvl="1" indent="0">
              <a:lnSpc>
                <a:spcPct val="100000"/>
              </a:lnSpc>
              <a:spcBef>
                <a:spcPts val="598"/>
              </a:spcBef>
              <a:buClr>
                <a:srgbClr val="000000"/>
              </a:buClr>
              <a:buSzPct val="100000"/>
              <a:buFont typeface="Arial" pitchFamily="34"/>
              <a:tabLst>
                <a:tab pos="529920" algn="l"/>
                <a:tab pos="1377720" algn="l"/>
                <a:tab pos="2225520" algn="l"/>
                <a:tab pos="3073319" algn="l"/>
                <a:tab pos="3921120" algn="l"/>
                <a:tab pos="4768559" algn="l"/>
                <a:tab pos="5616360" algn="l"/>
                <a:tab pos="6464160" algn="l"/>
                <a:tab pos="7311960" algn="l"/>
                <a:tab pos="8159400" algn="l"/>
                <a:tab pos="9007200" algn="l"/>
                <a:tab pos="9855000" algn="l"/>
              </a:tabLst>
            </a:pPr>
            <a:endParaRPr lang="fr-FR" sz="1800">
              <a:solidFill>
                <a:srgbClr val="000000"/>
              </a:solidFill>
              <a:latin typeface="Verdana" pitchFamily="34"/>
              <a:ea typeface="Verdana" pitchFamily="34"/>
            </a:endParaRPr>
          </a:p>
          <a:p>
            <a:pPr marL="0" lvl="2" indent="0" hangingPunct="0">
              <a:lnSpc>
                <a:spcPct val="100000"/>
              </a:lnSpc>
              <a:spcBef>
                <a:spcPts val="748"/>
              </a:spcBef>
              <a:buClr>
                <a:srgbClr val="000000"/>
              </a:buClr>
              <a:buSzPct val="100000"/>
              <a:buFont typeface="Arial" pitchFamily="34"/>
              <a:tabLst>
                <a:tab pos="529920" algn="l"/>
                <a:tab pos="1377720" algn="l"/>
                <a:tab pos="2225520" algn="l"/>
                <a:tab pos="3073319" algn="l"/>
                <a:tab pos="3921120" algn="l"/>
                <a:tab pos="4768559" algn="l"/>
                <a:tab pos="5616360" algn="l"/>
                <a:tab pos="6464160" algn="l"/>
                <a:tab pos="7311960" algn="l"/>
                <a:tab pos="8159400" algn="l"/>
                <a:tab pos="9007200" algn="l"/>
                <a:tab pos="9855000" algn="l"/>
              </a:tabLst>
            </a:pPr>
            <a:r>
              <a:rPr lang="fr-FR" sz="1800">
                <a:solidFill>
                  <a:srgbClr val="000000"/>
                </a:solidFill>
                <a:latin typeface="Verdana" pitchFamily="34"/>
                <a:ea typeface="Verdana" pitchFamily="34"/>
              </a:rPr>
              <a:t>Indiquer le motif de la suppression : Fermeture </a:t>
            </a:r>
            <a:r>
              <a:rPr lang="fr-FR" sz="1800">
                <a:solidFill>
                  <a:srgbClr val="FF3333"/>
                </a:solidFill>
                <a:latin typeface="Verdana" pitchFamily="34"/>
                <a:ea typeface="Verdana" pitchFamily="34"/>
              </a:rPr>
              <a:t>définitive</a:t>
            </a:r>
            <a:r>
              <a:rPr lang="fr-FR" sz="1800">
                <a:solidFill>
                  <a:srgbClr val="000000"/>
                </a:solidFill>
                <a:latin typeface="Verdana" pitchFamily="34"/>
                <a:ea typeface="Verdana" pitchFamily="34"/>
              </a:rPr>
              <a:t> / Sortie du réseau Sudoc PS / Intégration au réseau Sudoc / Fusion avec une autre bibliothèque</a:t>
            </a:r>
          </a:p>
          <a:p>
            <a:pPr marL="0" lvl="2" indent="0" hangingPunct="0">
              <a:lnSpc>
                <a:spcPct val="100000"/>
              </a:lnSpc>
              <a:spcBef>
                <a:spcPts val="748"/>
              </a:spcBef>
              <a:buClr>
                <a:srgbClr val="000000"/>
              </a:buClr>
              <a:buSzPct val="100000"/>
              <a:buFont typeface="Arial" pitchFamily="34"/>
              <a:tabLst>
                <a:tab pos="529920" algn="l"/>
                <a:tab pos="1377720" algn="l"/>
                <a:tab pos="2225520" algn="l"/>
                <a:tab pos="3073319" algn="l"/>
                <a:tab pos="3921120" algn="l"/>
                <a:tab pos="4768559" algn="l"/>
                <a:tab pos="5616360" algn="l"/>
                <a:tab pos="6464160" algn="l"/>
                <a:tab pos="7311960" algn="l"/>
                <a:tab pos="8159400" algn="l"/>
                <a:tab pos="9007200" algn="l"/>
                <a:tab pos="9855000" algn="l"/>
              </a:tabLst>
            </a:pPr>
            <a:endParaRPr lang="fr-FR" sz="1800">
              <a:solidFill>
                <a:srgbClr val="000000"/>
              </a:solidFill>
              <a:latin typeface="Verdana" pitchFamily="34"/>
              <a:ea typeface="Verdana" pitchFamily="34"/>
            </a:endParaRPr>
          </a:p>
          <a:p>
            <a:pPr marL="0" lvl="2" indent="0" hangingPunct="0">
              <a:lnSpc>
                <a:spcPct val="100000"/>
              </a:lnSpc>
              <a:spcBef>
                <a:spcPts val="748"/>
              </a:spcBef>
              <a:buClr>
                <a:srgbClr val="000000"/>
              </a:buClr>
              <a:buSzPct val="100000"/>
              <a:buFont typeface="Arial" pitchFamily="34"/>
              <a:tabLst>
                <a:tab pos="529920" algn="l"/>
                <a:tab pos="1377720" algn="l"/>
                <a:tab pos="2225520" algn="l"/>
                <a:tab pos="3073319" algn="l"/>
                <a:tab pos="3921120" algn="l"/>
                <a:tab pos="4768559" algn="l"/>
                <a:tab pos="5616360" algn="l"/>
                <a:tab pos="6464160" algn="l"/>
                <a:tab pos="7311960" algn="l"/>
                <a:tab pos="8159400" algn="l"/>
                <a:tab pos="9007200" algn="l"/>
                <a:tab pos="9855000" algn="l"/>
              </a:tabLst>
            </a:pPr>
            <a:r>
              <a:rPr lang="fr-FR" sz="1800">
                <a:solidFill>
                  <a:srgbClr val="000000"/>
                </a:solidFill>
                <a:latin typeface="Verdana" pitchFamily="34"/>
                <a:ea typeface="Verdana" pitchFamily="34"/>
              </a:rPr>
              <a:t>Les localisations rattachées au RCR ?</a:t>
            </a:r>
          </a:p>
          <a:p>
            <a:pPr marL="0" lvl="3" indent="0" hangingPunct="0">
              <a:lnSpc>
                <a:spcPct val="100000"/>
              </a:lnSpc>
              <a:spcBef>
                <a:spcPts val="748"/>
              </a:spcBef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529920" algn="l"/>
                <a:tab pos="1377720" algn="l"/>
                <a:tab pos="2225520" algn="l"/>
                <a:tab pos="3073319" algn="l"/>
                <a:tab pos="3921120" algn="l"/>
                <a:tab pos="4768559" algn="l"/>
                <a:tab pos="5616360" algn="l"/>
                <a:tab pos="6464160" algn="l"/>
                <a:tab pos="7311960" algn="l"/>
                <a:tab pos="8159400" algn="l"/>
                <a:tab pos="9007200" algn="l"/>
                <a:tab pos="9855000" algn="l"/>
              </a:tabLst>
            </a:pPr>
            <a:r>
              <a:rPr lang="fr-FR">
                <a:solidFill>
                  <a:srgbClr val="000000"/>
                </a:solidFill>
                <a:latin typeface="Verdana" pitchFamily="34"/>
                <a:ea typeface="Verdana" pitchFamily="34"/>
              </a:rPr>
              <a:t>Suppression ou transfert vers un autre RCR</a:t>
            </a:r>
          </a:p>
          <a:p>
            <a:pPr marL="0" lvl="2" indent="0" hangingPunct="0">
              <a:lnSpc>
                <a:spcPct val="100000"/>
              </a:lnSpc>
              <a:spcBef>
                <a:spcPts val="748"/>
              </a:spcBef>
              <a:buClr>
                <a:srgbClr val="000000"/>
              </a:buClr>
              <a:buSzPct val="100000"/>
              <a:buFont typeface="Arial" pitchFamily="34"/>
              <a:tabLst>
                <a:tab pos="529920" algn="l"/>
                <a:tab pos="1377720" algn="l"/>
                <a:tab pos="2225520" algn="l"/>
                <a:tab pos="3073319" algn="l"/>
                <a:tab pos="3921120" algn="l"/>
                <a:tab pos="4768559" algn="l"/>
                <a:tab pos="5616360" algn="l"/>
                <a:tab pos="6464160" algn="l"/>
                <a:tab pos="7311960" algn="l"/>
                <a:tab pos="8159400" algn="l"/>
                <a:tab pos="9007200" algn="l"/>
                <a:tab pos="9855000" algn="l"/>
              </a:tabLst>
            </a:pPr>
            <a:endParaRPr lang="fr-FR" sz="1800">
              <a:solidFill>
                <a:srgbClr val="000000"/>
              </a:solidFill>
              <a:latin typeface="Verdana" pitchFamily="34"/>
              <a:ea typeface="Verdana" pitchFamily="34"/>
            </a:endParaRPr>
          </a:p>
          <a:p>
            <a:pPr marL="0" lvl="2" indent="0" hangingPunct="0">
              <a:lnSpc>
                <a:spcPct val="100000"/>
              </a:lnSpc>
              <a:spcBef>
                <a:spcPts val="748"/>
              </a:spcBef>
              <a:buClr>
                <a:srgbClr val="000000"/>
              </a:buClr>
              <a:buSzPct val="100000"/>
              <a:buFont typeface="Arial" pitchFamily="34"/>
              <a:tabLst>
                <a:tab pos="529920" algn="l"/>
                <a:tab pos="1377720" algn="l"/>
                <a:tab pos="2225520" algn="l"/>
                <a:tab pos="3073319" algn="l"/>
                <a:tab pos="3921120" algn="l"/>
                <a:tab pos="4768559" algn="l"/>
                <a:tab pos="5616360" algn="l"/>
                <a:tab pos="6464160" algn="l"/>
                <a:tab pos="7311960" algn="l"/>
                <a:tab pos="8159400" algn="l"/>
                <a:tab pos="9007200" algn="l"/>
                <a:tab pos="9855000" algn="l"/>
              </a:tabLst>
            </a:pPr>
            <a:r>
              <a:rPr lang="fr-FR" sz="2400">
                <a:solidFill>
                  <a:srgbClr val="000000"/>
                </a:solidFill>
                <a:latin typeface="Verdana" pitchFamily="34"/>
                <a:ea typeface="Verdana" pitchFamily="34"/>
              </a:rPr>
              <a:t>→ L'Abes s'occupe de tout</a:t>
            </a:r>
          </a:p>
          <a:p>
            <a:pPr marL="0" lvl="1" indent="0">
              <a:lnSpc>
                <a:spcPct val="100000"/>
              </a:lnSpc>
              <a:spcBef>
                <a:spcPts val="598"/>
              </a:spcBef>
              <a:buClr>
                <a:srgbClr val="000000"/>
              </a:buClr>
              <a:buSzPct val="100000"/>
              <a:buFont typeface="Arial" pitchFamily="34"/>
              <a:tabLst>
                <a:tab pos="529920" algn="l"/>
                <a:tab pos="1377720" algn="l"/>
                <a:tab pos="2225520" algn="l"/>
                <a:tab pos="3073319" algn="l"/>
                <a:tab pos="3921120" algn="l"/>
                <a:tab pos="4768559" algn="l"/>
                <a:tab pos="5616360" algn="l"/>
                <a:tab pos="6464160" algn="l"/>
                <a:tab pos="7311960" algn="l"/>
                <a:tab pos="8159400" algn="l"/>
                <a:tab pos="9007200" algn="l"/>
                <a:tab pos="9855000" algn="l"/>
              </a:tabLst>
            </a:pPr>
            <a:endParaRPr lang="fr-FR">
              <a:solidFill>
                <a:srgbClr val="000000"/>
              </a:solidFill>
              <a:latin typeface="Verdana" pitchFamily="34"/>
              <a:ea typeface="Verdana" pitchFamily="34"/>
            </a:endParaRPr>
          </a:p>
          <a:p>
            <a:pPr lvl="0" hangingPunct="1">
              <a:spcBef>
                <a:spcPts val="598"/>
              </a:spcBef>
            </a:pPr>
            <a:endParaRPr lang="fr-FR" sz="1800" u="sng"/>
          </a:p>
          <a:p>
            <a:pPr marL="688679" lvl="1" indent="-264960">
              <a:lnSpc>
                <a:spcPct val="100000"/>
              </a:lnSpc>
              <a:spcBef>
                <a:spcPts val="598"/>
              </a:spcBef>
              <a:buNone/>
              <a:tabLst>
                <a:tab pos="1218599" algn="l"/>
                <a:tab pos="2066399" algn="l"/>
                <a:tab pos="2914199" algn="l"/>
                <a:tab pos="3761998" algn="l"/>
                <a:tab pos="4609799" algn="l"/>
                <a:tab pos="5457238" algn="l"/>
                <a:tab pos="6305039" algn="l"/>
                <a:tab pos="7152839" algn="l"/>
                <a:tab pos="8000639" algn="l"/>
                <a:tab pos="8848079" algn="l"/>
                <a:tab pos="9695879" algn="l"/>
                <a:tab pos="10543679" algn="l"/>
              </a:tabLst>
            </a:pPr>
            <a:endParaRPr lang="fr-FR">
              <a:solidFill>
                <a:srgbClr val="000000"/>
              </a:solidFill>
              <a:latin typeface="Verdana" pitchFamily="34"/>
              <a:ea typeface="Verdana" pitchFamily="34"/>
            </a:endParaRPr>
          </a:p>
          <a:p>
            <a:pPr lvl="0" hangingPunct="1">
              <a:spcBef>
                <a:spcPts val="598"/>
              </a:spcBef>
            </a:pPr>
            <a:endParaRPr lang="fr-FR" sz="1800">
              <a:solidFill>
                <a:srgbClr val="0070C0"/>
              </a:solidFill>
            </a:endParaRPr>
          </a:p>
          <a:p>
            <a:pPr lvl="0" hangingPunct="1">
              <a:spcBef>
                <a:spcPts val="598"/>
              </a:spcBef>
            </a:pPr>
            <a:r>
              <a:rPr lang="fr-FR" sz="1800">
                <a:solidFill>
                  <a:srgbClr val="0070C0"/>
                </a:solidFill>
              </a:rPr>
              <a:t>    </a:t>
            </a:r>
          </a:p>
          <a:p>
            <a:pPr marL="0" lvl="2" indent="0">
              <a:lnSpc>
                <a:spcPct val="100000"/>
              </a:lnSpc>
              <a:spcBef>
                <a:spcPts val="598"/>
              </a:spcBef>
              <a:buNone/>
              <a:tabLst>
                <a:tab pos="529920" algn="l"/>
                <a:tab pos="1377720" algn="l"/>
                <a:tab pos="2225520" algn="l"/>
                <a:tab pos="3073319" algn="l"/>
                <a:tab pos="3921120" algn="l"/>
                <a:tab pos="4768559" algn="l"/>
                <a:tab pos="5616360" algn="l"/>
                <a:tab pos="6464160" algn="l"/>
                <a:tab pos="7311960" algn="l"/>
                <a:tab pos="8159400" algn="l"/>
                <a:tab pos="9007200" algn="l"/>
                <a:tab pos="9855000" algn="l"/>
              </a:tabLst>
            </a:pPr>
            <a:endParaRPr lang="fr-FR" sz="1600">
              <a:solidFill>
                <a:srgbClr val="000000"/>
              </a:solidFill>
              <a:latin typeface="Verdana" pitchFamily="34"/>
              <a:ea typeface="Verdana" pitchFamily="34"/>
            </a:endParaRPr>
          </a:p>
          <a:p>
            <a:pPr marL="1060200" lvl="2" indent="-210960">
              <a:lnSpc>
                <a:spcPct val="100000"/>
              </a:lnSpc>
              <a:spcBef>
                <a:spcPts val="598"/>
              </a:spcBef>
              <a:buNone/>
              <a:tabLst>
                <a:tab pos="1590120" algn="l"/>
                <a:tab pos="2437920" algn="l"/>
                <a:tab pos="3285720" algn="l"/>
                <a:tab pos="4133519" algn="l"/>
                <a:tab pos="4981320" algn="l"/>
                <a:tab pos="5828759" algn="l"/>
                <a:tab pos="6676560" algn="l"/>
                <a:tab pos="7524360" algn="l"/>
                <a:tab pos="8372160" algn="l"/>
                <a:tab pos="9219600" algn="l"/>
                <a:tab pos="10067400" algn="l"/>
                <a:tab pos="10915200" algn="l"/>
              </a:tabLst>
            </a:pPr>
            <a:endParaRPr lang="fr-FR" sz="1600">
              <a:solidFill>
                <a:srgbClr val="000000"/>
              </a:solidFill>
              <a:latin typeface="Verdana" pitchFamily="34"/>
              <a:ea typeface="Verdana" pitchFamily="34"/>
            </a:endParaRPr>
          </a:p>
          <a:p>
            <a:pPr marL="0" lvl="1" indent="0">
              <a:lnSpc>
                <a:spcPct val="100000"/>
              </a:lnSpc>
              <a:spcBef>
                <a:spcPts val="400"/>
              </a:spcBef>
              <a:buNone/>
              <a:tabLst>
                <a:tab pos="529920" algn="l"/>
                <a:tab pos="1377720" algn="l"/>
                <a:tab pos="2225520" algn="l"/>
                <a:tab pos="3073319" algn="l"/>
                <a:tab pos="3921120" algn="l"/>
                <a:tab pos="4768559" algn="l"/>
                <a:tab pos="5616360" algn="l"/>
                <a:tab pos="6464160" algn="l"/>
                <a:tab pos="7311960" algn="l"/>
                <a:tab pos="8159400" algn="l"/>
                <a:tab pos="9007200" algn="l"/>
                <a:tab pos="9855000" algn="l"/>
              </a:tabLst>
            </a:pPr>
            <a:endParaRPr lang="fr-FR" sz="1600">
              <a:solidFill>
                <a:srgbClr val="000000"/>
              </a:solidFill>
              <a:latin typeface="Verdana" pitchFamily="34"/>
              <a:ea typeface="Verdana" pitchFamily="34"/>
            </a:endParaRP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BF3BAA60-F661-9A82-D6CC-D40324A199D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26559" y="115560"/>
            <a:ext cx="8101080" cy="685799"/>
          </a:xfrm>
        </p:spPr>
        <p:txBody>
          <a:bodyPr wrap="none" lIns="91440" tIns="45720" rIns="91440" bIns="45720" anchor="t" anchorCtr="1">
            <a:noAutofit/>
          </a:bodyPr>
          <a:lstStyle/>
          <a:p>
            <a:pPr lvl="0" hangingPunct="1"/>
            <a:r>
              <a:rPr lang="fr-FR" sz="3200"/>
              <a:t>Suppression d’une notice RCR</a:t>
            </a:r>
          </a:p>
        </p:txBody>
      </p:sp>
      <p:pic>
        <p:nvPicPr>
          <p:cNvPr id="4" name="Image 7" descr="LogoAbesStp.png">
            <a:extLst>
              <a:ext uri="{FF2B5EF4-FFF2-40B4-BE49-F238E27FC236}">
                <a16:creationId xmlns:a16="http://schemas.microsoft.com/office/drawing/2014/main" id="{7A46963A-993B-E62C-DEAE-85CA8465D703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870720" y="864000"/>
            <a:ext cx="953280" cy="935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r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itre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itre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itre4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Formation PPT" ma:contentTypeID="0x0101006CB4AB078024F24B9AD5E0923C09BE39010407020200088AEC4F79217D4EA1F7B9D01DFD78F3" ma:contentTypeVersion="18" ma:contentTypeDescription="" ma:contentTypeScope="" ma:versionID="549e32bc939db7be28ade57397e097a4">
  <xsd:schema xmlns:xsd="http://www.w3.org/2001/XMLSchema" xmlns:xs="http://www.w3.org/2001/XMLSchema" xmlns:p="http://schemas.microsoft.com/office/2006/metadata/properties" xmlns:ns2="9daed285-81c3-49ff-b705-bbc26c42e2d0" xmlns:ns3="75f3bf87-bc9b-423f-98a5-e304451f6252" xmlns:ns4="http://schemas.microsoft.com/sharepoint/v3/fields" targetNamespace="http://schemas.microsoft.com/office/2006/metadata/properties" ma:root="true" ma:fieldsID="977375c649443f6d1b5df469e5a34484" ns2:_="" ns3:_="" ns4:_="">
    <xsd:import namespace="9daed285-81c3-49ff-b705-bbc26c42e2d0"/>
    <xsd:import namespace="75f3bf87-bc9b-423f-98a5-e304451f6252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Structure" minOccurs="0"/>
                <xsd:element ref="ns2:TRI" minOccurs="0"/>
                <xsd:element ref="ns2:Type_x0020_de_x0020_document_x0020_standard" minOccurs="0"/>
                <xsd:element ref="ns2:Etat_x0020_du_x0020_document" minOccurs="0"/>
                <xsd:element ref="ns3:Année" minOccurs="0"/>
                <xsd:element ref="ns4:_DCDateCreated" minOccurs="0"/>
                <xsd:element ref="ns2:Tags" minOccurs="0"/>
                <xsd:element ref="ns2:Lieu_x0020_de_x0020_la_x0020_formation" minOccurs="0"/>
                <xsd:element ref="ns2:N_x00b0__x0020_session" minOccurs="0"/>
                <xsd:element ref="ns2:Exaged_DocName" minOccurs="0"/>
                <xsd:element ref="ns2:Nom_x0020_de_x0020_la_x0020_formation" minOccurs="0"/>
                <xsd:element ref="ns2:Type_x0020_spec" minOccurs="0"/>
                <xsd:element ref="ns2:Sujet_x0020_convention" minOccurs="0"/>
                <xsd:element ref="ns2:Type_x0020_de_x0020_document_x0020_technique" minOccurs="0"/>
                <xsd:element ref="ns3:Nom_x0020_du_x0020_marché" minOccurs="0"/>
                <xsd:element ref="ns3:Liste_x0020_machines-serveurs" minOccurs="0"/>
                <xsd:element ref="ns2:Liste_x0020_des_x0020_applications" minOccurs="0"/>
                <xsd:element ref="ns3:MediaServiceMetadata" minOccurs="0"/>
                <xsd:element ref="ns3:MediaServiceFastMetadata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aed285-81c3-49ff-b705-bbc26c42e2d0" elementFormDefault="qualified">
    <xsd:import namespace="http://schemas.microsoft.com/office/2006/documentManagement/types"/>
    <xsd:import namespace="http://schemas.microsoft.com/office/infopath/2007/PartnerControls"/>
    <xsd:element name="Structure" ma:index="2" nillable="true" ma:displayName="Structure émettrice" ma:default="ABES" ma:format="Dropdown" ma:indexed="true" ma:internalName="Structure" ma:readOnly="false">
      <xsd:simpleType>
        <xsd:restriction base="dms:Choice">
          <xsd:enumeration value="AAF"/>
          <xsd:enumeration value="ABES"/>
          <xsd:enumeration value="ADBU"/>
          <xsd:enumeration value="AMUE"/>
          <xsd:enumeration value="AN"/>
          <xsd:enumeration value="ANR"/>
          <xsd:enumeration value="BNF"/>
          <xsd:enumeration value="CERL"/>
          <xsd:enumeration value="CNRS"/>
          <xsd:enumeration value="CNRS-DIST"/>
          <xsd:enumeration value="Couperin"/>
          <xsd:enumeration value="Cellule budgétaire"/>
          <xsd:enumeration value="Cellule Communication"/>
          <xsd:enumeration value="Cellule Qualité"/>
          <xsd:enumeration value="CINES"/>
          <xsd:enumeration value="CRFCB"/>
          <xsd:enumeration value="CTLes"/>
          <xsd:enumeration value="DART"/>
          <xsd:enumeration value="DEP"/>
          <xsd:enumeration value="Direction"/>
          <xsd:enumeration value="DSG"/>
          <xsd:enumeration value="DSG - PACT"/>
          <xsd:enumeration value="DSG - Finances"/>
          <xsd:enumeration value="DSG - RH"/>
          <xsd:enumeration value="DSG - Secrétariat"/>
          <xsd:enumeration value="Dept ADELE"/>
          <xsd:enumeration value="DSI"/>
          <xsd:enumeration value="DSI - P2I"/>
          <xsd:enumeration value="DSI - PEM"/>
          <xsd:enumeration value="DSI - PSD"/>
          <xsd:enumeration value="DSI - PSIR"/>
          <xsd:enumeration value="DSIN - SSGI"/>
          <xsd:enumeration value="DSR"/>
          <xsd:enumeration value="DSR - Méta"/>
          <xsd:enumeration value="DSR - PFD"/>
          <xsd:enumeration value="DSR - PGC"/>
          <xsd:enumeration value="DSR - PGR"/>
          <xsd:enumeration value="DSR - PIT"/>
          <xsd:enumeration value="GT-Calames"/>
          <xsd:enumeration value="GT-EAD"/>
          <xsd:enumeration value="FILL"/>
          <xsd:enumeration value="INIST"/>
          <xsd:enumeration value="ISSN"/>
          <xsd:enumeration value="LIRM"/>
          <xsd:enumeration value="MCC"/>
          <xsd:enumeration value="MESR"/>
          <xsd:enumeration value="Mission évaluation"/>
          <xsd:enumeration value="Mission Normalisation"/>
          <xsd:enumeration value="Mission PEB"/>
          <xsd:enumeration value="Missions Projets Européens"/>
          <xsd:enumeration value="Mission Ressources Electroniques"/>
          <xsd:enumeration value="Mission Rétroconversion"/>
          <xsd:enumeration value="Mission SGB mutualisé"/>
          <xsd:enumeration value="Mission Sudoc PS"/>
          <xsd:enumeration value="Mission Thèses"/>
          <xsd:enumeration value="OCLC"/>
          <xsd:enumeration value="Réseau Calames"/>
          <xsd:enumeration value="Réseau Sudoc"/>
          <xsd:enumeration value="Réseau Sudoc-PS"/>
          <xsd:enumeration value="Réseau thèses"/>
          <xsd:enumeration value="RNSR"/>
          <xsd:enumeration value="SIAF"/>
          <xsd:enumeration value="Autre"/>
        </xsd:restriction>
      </xsd:simpleType>
    </xsd:element>
    <xsd:element name="TRI" ma:index="3" nillable="true" ma:displayName="Trigramme" ma:default="A renseigner" ma:format="Dropdown" ma:internalName="TRI" ma:readOnly="false">
      <xsd:simpleType>
        <xsd:restriction base="dms:Choice">
          <xsd:enumeration value="A renseigner"/>
          <xsd:enumeration value="ACT"/>
          <xsd:enumeration value="AFE"/>
          <xsd:enumeration value="AFY"/>
          <xsd:enumeration value="AGT"/>
          <xsd:enumeration value="AHE"/>
          <xsd:enumeration value="AJL"/>
          <xsd:enumeration value="ALM"/>
          <xsd:enumeration value="ALP"/>
          <xsd:enumeration value="AMZ"/>
          <xsd:enumeration value="BBR"/>
          <xsd:enumeration value="BCS"/>
          <xsd:enumeration value="BEB"/>
          <xsd:enumeration value="BDE"/>
          <xsd:enumeration value="BML"/>
          <xsd:enumeration value="BTS"/>
          <xsd:enumeration value="CAD"/>
          <xsd:enumeration value="CBD"/>
          <xsd:enumeration value="CCI"/>
          <xsd:enumeration value="CDE"/>
          <xsd:enumeration value="CDT"/>
          <xsd:enumeration value="CFY"/>
          <xsd:enumeration value="CLY"/>
          <xsd:enumeration value="CMC"/>
          <xsd:enumeration value="COU"/>
          <xsd:enumeration value="CPD"/>
          <xsd:enumeration value="CST"/>
          <xsd:enumeration value="DAN"/>
          <xsd:enumeration value="DBZ"/>
          <xsd:enumeration value="DED"/>
          <xsd:enumeration value="DOO"/>
          <xsd:enumeration value="DRY"/>
          <xsd:enumeration value="DSA"/>
          <xsd:enumeration value="DST"/>
          <xsd:enumeration value="ECU"/>
          <xsd:enumeration value="ECT"/>
          <xsd:enumeration value="EHR"/>
          <xsd:enumeration value="ELS"/>
          <xsd:enumeration value="EMS"/>
          <xsd:enumeration value="ENO"/>
          <xsd:enumeration value="ERM"/>
          <xsd:enumeration value="FBE"/>
          <xsd:enumeration value="FBT"/>
          <xsd:enumeration value="FCR"/>
          <xsd:enumeration value="FBR"/>
          <xsd:enumeration value="FML"/>
          <xsd:enumeration value="FPX"/>
          <xsd:enumeration value="FRF"/>
          <xsd:enumeration value="GLT"/>
          <xsd:enumeration value="HLE"/>
          <xsd:enumeration value="HST"/>
          <xsd:enumeration value="IAN"/>
          <xsd:enumeration value="ILU"/>
          <xsd:enumeration value="IMN"/>
          <xsd:enumeration value="IMR"/>
          <xsd:enumeration value="JBN"/>
          <xsd:enumeration value="JCE"/>
          <xsd:enumeration value="JFH"/>
          <xsd:enumeration value="JFZ"/>
          <xsd:enumeration value="JGT"/>
          <xsd:enumeration value="JHN"/>
          <xsd:enumeration value="JKN"/>
          <xsd:enumeration value="JLR"/>
          <xsd:enumeration value="JLP"/>
          <xsd:enumeration value="JMF"/>
          <xsd:enumeration value="JML"/>
          <xsd:enumeration value="JNO"/>
          <xsd:enumeration value="JPA"/>
          <xsd:enumeration value="JVK"/>
          <xsd:enumeration value="KGX"/>
          <xsd:enumeration value="KMI"/>
          <xsd:enumeration value="LBA"/>
          <xsd:enumeration value="LBL"/>
          <xsd:enumeration value="LBT"/>
          <xsd:enumeration value="LJZ"/>
          <xsd:enumeration value="LNA"/>
          <xsd:enumeration value="LPL"/>
          <xsd:enumeration value="MBA"/>
          <xsd:enumeration value="MBN"/>
          <xsd:enumeration value="MBT"/>
          <xsd:enumeration value="MCN"/>
          <xsd:enumeration value="MCO"/>
          <xsd:enumeration value="MCR"/>
          <xsd:enumeration value="MCS"/>
          <xsd:enumeration value="MEN"/>
          <xsd:enumeration value="MGD"/>
          <xsd:enumeration value="MGT"/>
          <xsd:enumeration value="MGX"/>
          <xsd:enumeration value="MJN"/>
          <xsd:enumeration value="MLD"/>
          <xsd:enumeration value="MLP"/>
          <xsd:enumeration value="MPA"/>
          <xsd:enumeration value="MPD"/>
          <xsd:enumeration value="MPN"/>
          <xsd:enumeration value="MPR"/>
          <xsd:enumeration value="MPT"/>
          <xsd:enumeration value="MRX"/>
          <xsd:enumeration value="MSO"/>
          <xsd:enumeration value="MSR"/>
          <xsd:enumeration value="MTE"/>
          <xsd:enumeration value="MYG"/>
          <xsd:enumeration value="NBD"/>
          <xsd:enumeration value="NBT"/>
          <xsd:enumeration value="NMN"/>
          <xsd:enumeration value="OCN"/>
          <xsd:enumeration value="OKI"/>
          <xsd:enumeration value="OMZ"/>
          <xsd:enumeration value="ORX"/>
          <xsd:enumeration value="PDZ"/>
          <xsd:enumeration value="PFK"/>
          <xsd:enumeration value="PLP"/>
          <xsd:enumeration value="PMA"/>
          <xsd:enumeration value="PMI"/>
          <xsd:enumeration value="PML"/>
          <xsd:enumeration value="PPN"/>
          <xsd:enumeration value="PPO"/>
          <xsd:enumeration value="PPS"/>
          <xsd:enumeration value="RBD"/>
          <xsd:enumeration value="RJD"/>
          <xsd:enumeration value="ROA"/>
          <xsd:enumeration value="RPA"/>
          <xsd:enumeration value="RPT"/>
          <xsd:enumeration value="SBL"/>
          <xsd:enumeration value="SDT"/>
          <xsd:enumeration value="SGT"/>
          <xsd:enumeration value="SGY"/>
          <xsd:enumeration value="SLM"/>
          <xsd:enumeration value="SNX"/>
          <xsd:enumeration value="SPE"/>
          <xsd:enumeration value="SPR"/>
          <xsd:enumeration value="SQN"/>
          <xsd:enumeration value="SRY"/>
          <xsd:enumeration value="SSI"/>
          <xsd:enumeration value="TCN"/>
          <xsd:enumeration value="TDN"/>
          <xsd:enumeration value="TFU"/>
          <xsd:enumeration value="TMX"/>
          <xsd:enumeration value="TZA"/>
          <xsd:enumeration value="VGO"/>
          <xsd:enumeration value="VSA"/>
          <xsd:enumeration value="YBN"/>
          <xsd:enumeration value="YDD"/>
          <xsd:enumeration value="YNS"/>
        </xsd:restriction>
      </xsd:simpleType>
    </xsd:element>
    <xsd:element name="Type_x0020_de_x0020_document_x0020_standard" ma:index="4" nillable="true" ma:displayName="Type de document" ma:default="A renseigner" ma:format="Dropdown" ma:internalName="Type_x0020_de_x0020_document_x0020_standard" ma:readOnly="false">
      <xsd:simpleType>
        <xsd:restriction base="dms:Choice">
          <xsd:enumeration value="A renseigner"/>
          <xsd:enumeration value="Acte d'engagement"/>
          <xsd:enumeration value="Affichette porte"/>
          <xsd:enumeration value="Annexe"/>
          <xsd:enumeration value="Annexe 2"/>
          <xsd:enumeration value="Annuaire"/>
          <xsd:enumeration value="Avenant"/>
          <xsd:enumeration value="Avenant au marché"/>
          <xsd:enumeration value="BE"/>
          <xsd:enumeration value="Besoins fonctionnels"/>
          <xsd:enumeration value="Bon de livraison"/>
          <xsd:enumeration value="Brochure commerciale"/>
          <xsd:enumeration value="CCAP"/>
          <xsd:enumeration value="CCTP"/>
          <xsd:enumeration value="Chevalet"/>
          <xsd:enumeration value="Chrono"/>
          <xsd:enumeration value="Compte-rendu réunion"/>
          <xsd:enumeration value="Convention"/>
          <xsd:enumeration value="Courrier"/>
          <xsd:enumeration value="DC 1"/>
          <xsd:enumeration value="DC 2"/>
          <xsd:enumeration value="Déclaration"/>
          <xsd:enumeration value="Demande de précisions"/>
          <xsd:enumeration value="Devis"/>
          <xsd:enumeration value="Diaporama Formation"/>
          <xsd:enumeration value="Documentation fonctionnelle"/>
          <xsd:enumeration value="Documentation technique"/>
          <xsd:enumeration value="Dossier de candidature"/>
          <xsd:enumeration value="Dossier d'exploitation"/>
          <xsd:enumeration value="Dossier de spécifications"/>
          <xsd:enumeration value="Dossier de recette"/>
          <xsd:enumeration value="Enquête"/>
          <xsd:enumeration value="Etiquette"/>
          <xsd:enumeration value="Etude"/>
          <xsd:enumeration value="Fiche application"/>
          <xsd:enumeration value="Fiche formateur"/>
          <xsd:enumeration value="Fiche projet"/>
          <xsd:enumeration value="Licence"/>
          <xsd:enumeration value="Manuel"/>
          <xsd:enumeration value="Norme"/>
          <xsd:enumeration value="Note"/>
          <xsd:enumeration value="Notification"/>
          <xsd:enumeration value="Notification rejet"/>
          <xsd:enumeration value="Ordre du jour réunion"/>
          <xsd:enumeration value="Organigramme"/>
          <xsd:enumeration value="Ouverture de plis"/>
          <xsd:enumeration value="Plan de formation"/>
          <xsd:enumeration value="Plan de communication"/>
          <xsd:enumeration value="Plaquette - brochure"/>
          <xsd:enumeration value="Présentation - Communication"/>
          <xsd:enumeration value="Procédure"/>
          <xsd:enumeration value="Programme (formation)"/>
          <xsd:enumeration value="Prospective"/>
          <xsd:enumeration value="Rapport"/>
          <xsd:enumeration value="Rapport d'activité"/>
          <xsd:enumeration value="Rapport d'analyse"/>
          <xsd:enumeration value="Rapport de présentation"/>
          <xsd:enumeration value="Reconduction"/>
          <xsd:enumeration value="Revue application"/>
          <xsd:enumeration value="Specs développement"/>
          <xsd:enumeration value="Support"/>
          <xsd:enumeration value="Tableau de bord"/>
          <xsd:enumeration value="Tableau de suivi"/>
          <xsd:enumeration value="TP Formation"/>
          <xsd:enumeration value="TP jeu1"/>
          <xsd:enumeration value="TP jeu2"/>
          <xsd:enumeration value="TP jeu3"/>
          <xsd:enumeration value="Tp jeu corsé"/>
          <xsd:enumeration value="Autre"/>
        </xsd:restriction>
      </xsd:simpleType>
    </xsd:element>
    <xsd:element name="Etat_x0020_du_x0020_document" ma:index="5" nillable="true" ma:displayName="Etat du document" ma:format="Dropdown" ma:internalName="Etat_x0020_du_x0020_document" ma:readOnly="false">
      <xsd:simpleType>
        <xsd:restriction base="dms:Choice">
          <xsd:enumeration value="Brouillon"/>
          <xsd:enumeration value="Document de travail"/>
          <xsd:enumeration value="Document préparatoire"/>
          <xsd:enumeration value="A valider"/>
          <xsd:enumeration value="Validé"/>
          <xsd:enumeration value="Diffusé"/>
          <xsd:enumeration value="Applicable"/>
          <xsd:enumeration value="En cours de publication"/>
          <xsd:enumeration value="Prêt à publier"/>
          <xsd:enumeration value="Publié"/>
          <xsd:enumeration value="Périmé"/>
          <xsd:enumeration value="Version finale à conserver"/>
        </xsd:restriction>
      </xsd:simpleType>
    </xsd:element>
    <xsd:element name="Tags" ma:index="10" nillable="true" ma:displayName="Tags" ma:internalName="Tags" ma:readOnly="false">
      <xsd:simpleType>
        <xsd:restriction base="dms:Text">
          <xsd:maxLength value="255"/>
        </xsd:restriction>
      </xsd:simpleType>
    </xsd:element>
    <xsd:element name="Lieu_x0020_de_x0020_la_x0020_formation" ma:index="11" nillable="true" ma:displayName="Lieu de la formation" ma:default="A renseigner" ma:format="Dropdown" ma:internalName="Lieu_x0020_de_x0020_la_x0020_formation" ma:readOnly="false">
      <xsd:simpleType>
        <xsd:restriction base="dms:Choice">
          <xsd:enumeration value="A renseigner"/>
          <xsd:enumeration value="Montpellier"/>
          <xsd:enumeration value="Paris"/>
        </xsd:restriction>
      </xsd:simpleType>
    </xsd:element>
    <xsd:element name="N_x00b0__x0020_session" ma:index="12" nillable="true" ma:displayName="N° session" ma:internalName="N_x00B0__x0020_session" ma:readOnly="false">
      <xsd:simpleType>
        <xsd:restriction base="dms:Text">
          <xsd:maxLength value="250"/>
        </xsd:restriction>
      </xsd:simpleType>
    </xsd:element>
    <xsd:element name="Exaged_DocName" ma:index="14" nillable="true" ma:displayName="Nom du document" ma:hidden="true" ma:internalName="Exaged_DocName" ma:readOnly="false">
      <xsd:simpleType>
        <xsd:restriction base="dms:Text"/>
      </xsd:simpleType>
    </xsd:element>
    <xsd:element name="Nom_x0020_de_x0020_la_x0020_formation" ma:index="20" nillable="true" ma:displayName="Liste des formations" ma:default="A renseigner" ma:format="Dropdown" ma:internalName="Nom_x0020_de_x0020_la_x0020_formation" ma:readOnly="false">
      <xsd:simpleType>
        <xsd:restriction base="dms:Choice">
          <xsd:enumeration value="A renseigner"/>
          <xsd:enumeration value="Calames"/>
          <xsd:enumeration value="Collègues"/>
          <xsd:enumeration value="Coordi"/>
          <xsd:enumeration value="Coraut"/>
          <xsd:enumeration value="Immersion"/>
          <xsd:enumeration value="INIT"/>
          <xsd:enumeration value="Moodle"/>
          <xsd:enumeration value="RespCR"/>
          <xsd:enumeration value="STAR"/>
          <xsd:enumeration value="SUPEB"/>
          <xsd:enumeration value="WebDewey"/>
          <xsd:enumeration value="Webstats"/>
          <xsd:enumeration value="WinIBW"/>
        </xsd:restriction>
      </xsd:simpleType>
    </xsd:element>
    <xsd:element name="Type_x0020_spec" ma:index="21" nillable="true" ma:displayName="Concerne" ma:default="A renseigner" ma:hidden="true" ma:internalName="Type_x0020_spec" ma:readOnly="false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A renseigner"/>
                        <xsd:enumeration value="APCC"/>
                        <xsd:enumeration value="CBS"/>
                        <xsd:enumeration value="Exports à la demande"/>
                        <xsd:enumeration value="Exports réguliers"/>
                        <xsd:enumeration value="Exports hors réseaux"/>
                        <xsd:enumeration value="Guide Méthodo"/>
                        <xsd:enumeration value="Imports Sudoc"/>
                        <xsd:enumeration value="PSI"/>
                        <xsd:enumeration value="Scripts"/>
                        <xsd:enumeration value="Self Sudoc"/>
                        <xsd:enumeration value="Site Web"/>
                        <xsd:enumeration value="Supeb"/>
                        <xsd:enumeration value="Webstats"/>
                        <xsd:enumeration value="WinIBW"/>
                        <xsd:enumeration value="Z39-50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Sujet_x0020_convention" ma:index="22" nillable="true" ma:displayName="Nom de la convention" ma:default="A renseigner" ma:format="Dropdown" ma:hidden="true" ma:internalName="Sujet_x0020_convention" ma:readOnly="false">
      <xsd:simpleType>
        <xsd:restriction base="dms:Choice">
          <xsd:enumeration value="A renseigner"/>
          <xsd:enumeration value="Calames"/>
          <xsd:enumeration value="CERL"/>
          <xsd:enumeration value="Cession de données"/>
          <xsd:enumeration value="Groupement commandes"/>
          <xsd:enumeration value="IdRef"/>
          <xsd:enumeration value="PebWeb"/>
          <xsd:enumeration value="PebWini"/>
          <xsd:enumeration value="RetroCalames"/>
          <xsd:enumeration value="RetroSociétés"/>
          <xsd:enumeration value="Star"/>
          <xsd:enumeration value="Step"/>
          <xsd:enumeration value="Sudoc"/>
          <xsd:enumeration value="Sudoc-PS"/>
          <xsd:enumeration value="Thèses"/>
          <xsd:enumeration value="WebDewey"/>
          <xsd:enumeration value="WorldCat"/>
          <xsd:enumeration value="Autres"/>
        </xsd:restriction>
      </xsd:simpleType>
    </xsd:element>
    <xsd:element name="Type_x0020_de_x0020_document_x0020_technique" ma:index="23" nillable="true" ma:displayName="Type de document technique" ma:default="A renseigner" ma:format="Dropdown" ma:hidden="true" ma:internalName="Type_x0020_de_x0020_document_x0020_technique" ma:readOnly="false">
      <xsd:simpleType>
        <xsd:restriction base="dms:Choice">
          <xsd:enumeration value="A renseigner"/>
          <xsd:enumeration value="Dossier de recette"/>
          <xsd:enumeration value="Fiche exploitation"/>
          <xsd:enumeration value="Fiche application"/>
          <xsd:enumeration value="Procédure"/>
          <xsd:enumeration value="Revue d'application"/>
        </xsd:restriction>
      </xsd:simpleType>
    </xsd:element>
    <xsd:element name="Liste_x0020_des_x0020_applications" ma:index="26" nillable="true" ma:displayName="Liste des applications" ma:default="Autre" ma:format="Dropdown" ma:internalName="Liste_x0020_des_x0020_applications" ma:readOnly="false">
      <xsd:simpleType>
        <xsd:restriction base="dms:Choice">
          <xsd:enumeration value="Autre"/>
          <xsd:enumeration value="ABESstp"/>
          <xsd:enumeration value="APCC"/>
          <xsd:enumeration value="API"/>
          <xsd:enumeration value="Archives Elsevier"/>
          <xsd:enumeration value="Bacon"/>
          <xsd:enumeration value="Bazar"/>
          <xsd:enumeration value="Bibserv"/>
          <xsd:enumeration value="Bifor"/>
          <xsd:enumeration value="Bodet"/>
          <xsd:enumeration value="BOUDA"/>
          <xsd:enumeration value="Calames"/>
          <xsd:enumeration value="CBS"/>
          <xsd:enumeration value="Cidemis"/>
          <xsd:enumeration value="Colodus"/>
          <xsd:enumeration value="Demande exemplarisation"/>
          <xsd:enumeration value="DocBook-Upcast"/>
          <xsd:enumeration value="Export à la demande"/>
          <xsd:enumeration value="Finances"/>
          <xsd:enumeration value="Formulaires"/>
          <xsd:enumeration value="GALA"/>
          <xsd:enumeration value="Girafe"/>
          <xsd:enumeration value="GTD"/>
          <xsd:enumeration value="Guide méthodo"/>
          <xsd:enumeration value="Hub"/>
          <xsd:enumeration value="IdRef"/>
          <xsd:enumeration value="LAGAF"/>
          <xsd:enumeration value="LN"/>
          <xsd:enumeration value="Logiciels Windows"/>
          <xsd:enumeration value="Messagerie - Listes"/>
          <xsd:enumeration value="Micro webservices"/>
          <xsd:enumeration value="Moodle"/>
          <xsd:enumeration value="Numes"/>
          <xsd:enumeration value="Périscope"/>
          <xsd:enumeration value="PRADA"/>
          <xsd:enumeration value="PSI"/>
          <xsd:enumeration value="Qualinca"/>
          <xsd:enumeration value="RAFA"/>
          <xsd:enumeration value="Réseau"/>
          <xsd:enumeration value="Scenari"/>
          <xsd:enumeration value="Sécurité"/>
          <xsd:enumeration value="Self"/>
          <xsd:enumeration value="SGBm"/>
          <xsd:enumeration value="SI interne"/>
          <xsd:enumeration value="Signets Universités"/>
          <xsd:enumeration value="Site de veille"/>
          <xsd:enumeration value="Site ABES"/>
          <xsd:enumeration value="SNEG"/>
          <xsd:enumeration value="SolrTotal"/>
          <xsd:enumeration value="STAR"/>
          <xsd:enumeration value="Stockage"/>
          <xsd:enumeration value="STEP"/>
          <xsd:enumeration value="Sudoc"/>
          <xsd:enumeration value="Sudoc local"/>
          <xsd:enumeration value="SyRHA"/>
          <xsd:enumeration value="Theses.fr"/>
          <xsd:enumeration value="Transition biblio"/>
          <xsd:enumeration value="Upcast"/>
          <xsd:enumeration value="Webex"/>
          <xsd:enumeration value="Webstats"/>
          <xsd:enumeration value="WinIBW"/>
          <xsd:enumeration value="Winniprint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f3bf87-bc9b-423f-98a5-e304451f6252" elementFormDefault="qualified">
    <xsd:import namespace="http://schemas.microsoft.com/office/2006/documentManagement/types"/>
    <xsd:import namespace="http://schemas.microsoft.com/office/infopath/2007/PartnerControls"/>
    <xsd:element name="Année" ma:index="6" nillable="true" ma:displayName="Année" ma:default="A renseigner" ma:format="Dropdown" ma:internalName="Ann_x00e9_e" ma:readOnly="false">
      <xsd:simpleType>
        <xsd:restriction base="dms:Choice">
          <xsd:enumeration value="A renseigner"/>
          <xsd:enumeration value="2024"/>
          <xsd:enumeration value="2023"/>
          <xsd:enumeration value="2022"/>
          <xsd:enumeration value="2021"/>
          <xsd:enumeration value="2020"/>
          <xsd:enumeration value="2019"/>
          <xsd:enumeration value="2018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  <xsd:enumeration value="2002"/>
          <xsd:enumeration value="2001"/>
          <xsd:enumeration value="2000"/>
          <xsd:enumeration value="1999"/>
          <xsd:enumeration value="1998"/>
          <xsd:enumeration value="1997"/>
          <xsd:enumeration value="1996"/>
          <xsd:enumeration value="1995"/>
        </xsd:restriction>
      </xsd:simpleType>
    </xsd:element>
    <xsd:element name="Nom_x0020_du_x0020_marché" ma:index="24" nillable="true" ma:displayName="Nom du marché" ma:default="A renseigner" ma:format="Dropdown" ma:hidden="true" ma:internalName="Nom_x0020_du_x0020_march_x00e9_" ma:readOnly="false">
      <xsd:simpleType>
        <xsd:restriction base="dms:Choice">
          <xsd:enumeration value="A renseigner"/>
          <xsd:enumeration value="CAIRN"/>
          <xsd:enumeration value="CAS"/>
          <xsd:enumeration value="Dalloz"/>
          <xsd:enumeration value="Doctrinal plus"/>
          <xsd:enumeration value="EBSCO - Business Source"/>
          <xsd:enumeration value="Elsevier-ScienceDirect"/>
          <xsd:enumeration value="JSTOR"/>
          <xsd:enumeration value="Lamyline"/>
          <xsd:enumeration value="Lexis-Nexis - Jurisclasseur"/>
          <xsd:enumeration value="Proquest - Chadwyck-Healey"/>
        </xsd:restriction>
      </xsd:simpleType>
    </xsd:element>
    <xsd:element name="Liste_x0020_machines-serveurs" ma:index="25" nillable="true" ma:displayName="Liste des machines-serveurs" ma:default="à renseigner" ma:format="Dropdown" ma:internalName="Liste_x0020_machines_x002d_serveurs" ma:readOnly="false">
      <xsd:simpleType>
        <xsd:restriction base="dms:Choice">
          <xsd:enumeration value="à renseigner"/>
          <xsd:enumeration value="actif réseau"/>
          <xsd:enumeration value="antivirus"/>
          <xsd:enumeration value="baie de stockage"/>
          <xsd:enumeration value="imprimantes"/>
          <xsd:enumeration value="messagerie"/>
          <xsd:enumeration value="visioconférence"/>
          <xsd:enumeration value="sauvegarde"/>
          <xsd:enumeration value="téléphone"/>
          <xsd:enumeration value="se linux unix"/>
          <xsd:enumeration value="se linux"/>
          <xsd:enumeration value="se unix"/>
          <xsd:enumeration value="se windows"/>
          <xsd:enumeration value="serveur socle"/>
          <xsd:enumeration value="serveur virtuel"/>
          <xsd:enumeration value="solaris"/>
          <xsd:enumeration value="station de travail"/>
        </xsd:restriction>
      </xsd:simpleType>
    </xsd:element>
    <xsd:element name="MediaServiceMetadata" ma:index="2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8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29" nillable="true" ma:displayName="MediaServiceObjectDetectorVersions" ma:description="" ma:hidden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7" nillable="true" ma:displayName="Date de création" ma:default="[today]" ma:description="Date à laquelle la ressource a été créée" ma:format="DateOnly" ma:internalName="_DCDateCreated" ma:readOnly="fals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Type de contenu"/>
        <xsd:element ref="dc:title" minOccurs="0" maxOccurs="1" ma:index="1" ma:displayName="Titre"/>
        <xsd:element ref="dc:subject" minOccurs="0" maxOccurs="1"/>
        <xsd:element ref="dc:description" minOccurs="0" maxOccurs="1" ma:index="8" ma:displayName="Commentaires"/>
        <xsd:element name="keywords" minOccurs="0" maxOccurs="1" type="xsd:string" ma:index="9" ma:displayName="Mots clé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CDateCreated xmlns="http://schemas.microsoft.com/sharepoint/v3/fields">2023-11-09T23:00:00+00:00</_DCDateCreated>
    <Lieu_x0020_de_x0020_la_x0020_formation xmlns="9daed285-81c3-49ff-b705-bbc26c42e2d0">Montpellier</Lieu_x0020_de_x0020_la_x0020_formation>
    <Exaged_DocName xmlns="9daed285-81c3-49ff-b705-bbc26c42e2d0" xsi:nil="true"/>
    <Etat_x0020_du_x0020_document xmlns="9daed285-81c3-49ff-b705-bbc26c42e2d0">Validé</Etat_x0020_du_x0020_document>
    <Nom_x0020_de_x0020_la_x0020_formation xmlns="9daed285-81c3-49ff-b705-bbc26c42e2d0">A renseigner</Nom_x0020_de_x0020_la_x0020_formation>
    <TRI xmlns="9daed285-81c3-49ff-b705-bbc26c42e2d0">MPR</TRI>
    <Tags xmlns="9daed285-81c3-49ff-b705-bbc26c42e2d0" xsi:nil="true"/>
    <Structure xmlns="9daed285-81c3-49ff-b705-bbc26c42e2d0">DSR - PFD</Structure>
    <Type_x0020_de_x0020_document_x0020_standard xmlns="9daed285-81c3-49ff-b705-bbc26c42e2d0">Diaporama Formation</Type_x0020_de_x0020_document_x0020_standard>
    <N_x00b0__x0020_session xmlns="9daed285-81c3-49ff-b705-bbc26c42e2d0" xsi:nil="true"/>
    <Nom_x0020_du_x0020_marché xmlns="75f3bf87-bc9b-423f-98a5-e304451f6252" xsi:nil="true"/>
    <Type_x0020_spec xmlns="9daed285-81c3-49ff-b705-bbc26c42e2d0">
      <Value>A renseigner</Value>
    </Type_x0020_spec>
    <Type_x0020_de_x0020_document_x0020_technique xmlns="9daed285-81c3-49ff-b705-bbc26c42e2d0" xsi:nil="true"/>
    <Liste_x0020_machines-serveurs xmlns="75f3bf87-bc9b-423f-98a5-e304451f6252" xsi:nil="true"/>
    <Sujet_x0020_convention xmlns="9daed285-81c3-49ff-b705-bbc26c42e2d0" xsi:nil="true"/>
    <Liste_x0020_des_x0020_applications xmlns="9daed285-81c3-49ff-b705-bbc26c42e2d0" xsi:nil="true"/>
    <Année xmlns="75f3bf87-bc9b-423f-98a5-e304451f6252">2023</Année>
  </documentManagement>
</p:properties>
</file>

<file path=customXml/itemProps1.xml><?xml version="1.0" encoding="utf-8"?>
<ds:datastoreItem xmlns:ds="http://schemas.openxmlformats.org/officeDocument/2006/customXml" ds:itemID="{B1ED6761-32F6-47CF-81B7-A07850F7A7F7}"/>
</file>

<file path=customXml/itemProps2.xml><?xml version="1.0" encoding="utf-8"?>
<ds:datastoreItem xmlns:ds="http://schemas.openxmlformats.org/officeDocument/2006/customXml" ds:itemID="{D874F562-DA4A-49C8-94FA-C7661AA97450}"/>
</file>

<file path=customXml/itemProps3.xml><?xml version="1.0" encoding="utf-8"?>
<ds:datastoreItem xmlns:ds="http://schemas.openxmlformats.org/officeDocument/2006/customXml" ds:itemID="{0F8FDCC0-50A1-4802-BCA3-04F4F110AB7E}"/>
</file>

<file path=docProps/app.xml><?xml version="1.0" encoding="utf-8"?>
<Properties xmlns="http://schemas.openxmlformats.org/officeDocument/2006/extended-properties" xmlns:vt="http://schemas.openxmlformats.org/officeDocument/2006/docPropsVTypes">
  <TotalTime>982</TotalTime>
  <Words>1017</Words>
  <Application>Microsoft Office PowerPoint</Application>
  <PresentationFormat>Affichage à l'écran (4:3)</PresentationFormat>
  <Paragraphs>156</Paragraphs>
  <Slides>9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5</vt:i4>
      </vt:variant>
      <vt:variant>
        <vt:lpstr>Titres des diapositives</vt:lpstr>
      </vt:variant>
      <vt:variant>
        <vt:i4>9</vt:i4>
      </vt:variant>
    </vt:vector>
  </HeadingPairs>
  <TitlesOfParts>
    <vt:vector size="20" baseType="lpstr">
      <vt:lpstr>Arial</vt:lpstr>
      <vt:lpstr>Arial</vt:lpstr>
      <vt:lpstr>Calibri</vt:lpstr>
      <vt:lpstr>Times New Roman</vt:lpstr>
      <vt:lpstr>Verdana</vt:lpstr>
      <vt:lpstr>Wingdings</vt:lpstr>
      <vt:lpstr>Standard</vt:lpstr>
      <vt:lpstr>Titre1</vt:lpstr>
      <vt:lpstr>Titre2</vt:lpstr>
      <vt:lpstr>Titre3</vt:lpstr>
      <vt:lpstr>Titre4</vt:lpstr>
      <vt:lpstr>La notice RCR</vt:lpstr>
      <vt:lpstr>Le Répertoire des Centres de Ressources</vt:lpstr>
      <vt:lpstr>La notice RCR (vues publiques)</vt:lpstr>
      <vt:lpstr>La notice RCR (vues professionnelles) </vt:lpstr>
      <vt:lpstr>Présentation PowerPoint</vt:lpstr>
      <vt:lpstr>La notice RCR</vt:lpstr>
      <vt:lpstr>Les zones obligatoires</vt:lpstr>
      <vt:lpstr>modification/création d’une notice RCR</vt:lpstr>
      <vt:lpstr>Suppression d’une notice RCR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Séquence "Notice RCR"</dc:title>
  <dc:creator>Olivier Kosinski</dc:creator>
  <cp:keywords/>
  <dc:description/>
  <cp:lastModifiedBy>Marie-Pierre Roux</cp:lastModifiedBy>
  <cp:revision>148</cp:revision>
  <dcterms:created xsi:type="dcterms:W3CDTF">2012-09-26T15:07:15Z</dcterms:created>
  <dcterms:modified xsi:type="dcterms:W3CDTF">2023-11-10T08:10:01Z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0x0101006CB4AB078024F24B9AD5E0923C09BE39010407020200088AEC4F79217D4EA1F7B9D01DFD78F3</vt:lpwstr>
  </property>
  <property fmtid="{D5CDD505-2E9C-101B-9397-08002B2CF9AE}" pid="3" name="Type spec">
    <vt:lpwstr>;#A renseigner;#</vt:lpwstr>
  </property>
  <property fmtid="{D5CDD505-2E9C-101B-9397-08002B2CF9AE}" pid="4" name="Order">
    <vt:r8>23900</vt:r8>
  </property>
  <property fmtid="{D5CDD505-2E9C-101B-9397-08002B2CF9AE}" pid="5" name="Agent Abes">
    <vt:lpwstr/>
  </property>
</Properties>
</file>