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649" r:id="rId6"/>
    <p:sldMasterId id="2147483650" r:id="rId7"/>
    <p:sldMasterId id="2147483651" r:id="rId8"/>
    <p:sldMasterId id="2147483652" r:id="rId9"/>
  </p:sldMasterIdLst>
  <p:notesMasterIdLst>
    <p:notesMasterId r:id="rId1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panose="020B060402020202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panose="020B060402020202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panose="020B060402020202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panose="020B060402020202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panose="020B060402020202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" panose="020B0604020202020204" pitchFamily="34" charset="0"/>
        <a:ea typeface="Verdana" panose="020B0604030504040204" pitchFamily="34" charset="0"/>
        <a:cs typeface="Verdana" panose="020B0604030504040204" pitchFamily="34" charset="0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" panose="020B0604020202020204" pitchFamily="34" charset="0"/>
        <a:ea typeface="Verdana" panose="020B0604030504040204" pitchFamily="34" charset="0"/>
        <a:cs typeface="Verdana" panose="020B0604030504040204" pitchFamily="34" charset="0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" panose="020B0604020202020204" pitchFamily="34" charset="0"/>
        <a:ea typeface="Verdana" panose="020B0604030504040204" pitchFamily="34" charset="0"/>
        <a:cs typeface="Verdana" panose="020B0604030504040204" pitchFamily="34" charset="0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" panose="020B0604020202020204" pitchFamily="34" charset="0"/>
        <a:ea typeface="Verdana" panose="020B0604030504040204" pitchFamily="34" charset="0"/>
        <a:cs typeface="Verdan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30" autoAdjust="0"/>
  </p:normalViewPr>
  <p:slideViewPr>
    <p:cSldViewPr>
      <p:cViewPr varScale="1">
        <p:scale>
          <a:sx n="75" d="100"/>
          <a:sy n="75" d="100"/>
        </p:scale>
        <p:origin x="1666" y="5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1">
            <a:extLst>
              <a:ext uri="{FF2B5EF4-FFF2-40B4-BE49-F238E27FC236}">
                <a16:creationId xmlns:a16="http://schemas.microsoft.com/office/drawing/2014/main" id="{C011B7F4-7197-642C-4E32-5527F5D0D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62467" name="Text Box 2">
            <a:extLst>
              <a:ext uri="{FF2B5EF4-FFF2-40B4-BE49-F238E27FC236}">
                <a16:creationId xmlns:a16="http://schemas.microsoft.com/office/drawing/2014/main" id="{50DCCD00-EFCC-73B0-8CC6-021187EC0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C636E6C-0E62-1473-D810-52A735E92B6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2469" name="Rectangle 4">
            <a:extLst>
              <a:ext uri="{FF2B5EF4-FFF2-40B4-BE49-F238E27FC236}">
                <a16:creationId xmlns:a16="http://schemas.microsoft.com/office/drawing/2014/main" id="{DBAE8C20-2FEB-75C3-01D7-8795B6157E6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9260EC6-00A9-9300-70C1-B3416143F46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>
            <a:extLst>
              <a:ext uri="{FF2B5EF4-FFF2-40B4-BE49-F238E27FC236}">
                <a16:creationId xmlns:a16="http://schemas.microsoft.com/office/drawing/2014/main" id="{CF87F946-027C-3F51-6862-C6D9C960BD9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88A0A57E-48BE-15B3-9AEB-C957017492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>
            <a:extLst>
              <a:ext uri="{FF2B5EF4-FFF2-40B4-BE49-F238E27FC236}">
                <a16:creationId xmlns:a16="http://schemas.microsoft.com/office/drawing/2014/main" id="{1BF49607-D02B-8C0B-D923-A6CC1543CD8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A62FC854-9BE4-9D95-C1D2-F922BC0A92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Les commandes de gestion pour l’administration des bibliothèques dans </a:t>
            </a:r>
            <a:r>
              <a:rPr lang="fr-FR" altLang="fr-FR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WinIBW</a:t>
            </a:r>
            <a:endParaRPr lang="fr-FR" altLang="fr-FR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fr-FR" altLang="fr-FR" dirty="0"/>
          </a:p>
          <a:p>
            <a:r>
              <a:rPr lang="fr-FR" altLang="fr-FR" dirty="0"/>
              <a:t>CHE ILN [numéro ILN]</a:t>
            </a:r>
          </a:p>
          <a:p>
            <a:r>
              <a:rPr lang="fr-FR" altLang="fr-FR" dirty="0"/>
              <a:t>Affiche la liste complète des notices RCR de l’ILN</a:t>
            </a:r>
          </a:p>
          <a:p>
            <a:endParaRPr lang="fr-FR" altLang="fr-FR" dirty="0"/>
          </a:p>
          <a:p>
            <a:r>
              <a:rPr lang="fr-FR" altLang="fr-FR" dirty="0"/>
              <a:t>CHE RCR [numéro RCR]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fr-FR" altLang="fr-FR" dirty="0"/>
              <a:t>Affiche la notice RCR recherchée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fr-FR" altLang="fr-FR" dirty="0"/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fr-FR" altLang="fr-FR" dirty="0"/>
              <a:t>STATUT TW6 et TW7 : verrouillée et non verrouillée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>
            <a:extLst>
              <a:ext uri="{FF2B5EF4-FFF2-40B4-BE49-F238E27FC236}">
                <a16:creationId xmlns:a16="http://schemas.microsoft.com/office/drawing/2014/main" id="{A71F2D68-0BE2-41DB-A4C8-BF1E6B9A494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F66A92CB-3E35-4CE4-D3B4-2A8AB9C9D3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Les commandes de gestion dans </a:t>
            </a:r>
            <a:r>
              <a:rPr lang="fr-FR" altLang="fr-FR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WinIBW</a:t>
            </a:r>
            <a:r>
              <a:rPr lang="fr-FR" altLang="fr-FR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 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fr-FR" altLang="fr-FR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fr-FR" altLang="fr-FR" sz="1200" b="0" dirty="0">
                <a:solidFill>
                  <a:srgbClr val="000000"/>
                </a:solidFill>
                <a:latin typeface="Verdana" panose="020B0604030504040204" pitchFamily="34" charset="0"/>
              </a:rPr>
              <a:t>INF ILN [numéro ILN]   =  Affiche la liste des fiches de paramétrage des RCR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fr-FR" altLang="fr-FR" sz="1200" b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fr-FR" altLang="fr-FR" sz="1200" b="0" dirty="0">
                <a:solidFill>
                  <a:srgbClr val="000000"/>
                </a:solidFill>
                <a:latin typeface="Verdana" panose="020B0604030504040204" pitchFamily="34" charset="0"/>
              </a:rPr>
              <a:t>AFF BIB [numéro RCR]  =  Affiche la fiche de paramétrage du RCR recherché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fr-FR" altLang="fr-FR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fr-FR" altLang="fr-FR" sz="2000" dirty="0">
                <a:latin typeface="Verdana" panose="020B0604030504040204" pitchFamily="34" charset="0"/>
                <a:ea typeface="+mn-ea"/>
              </a:rPr>
              <a:t>Cet affichage permet </a:t>
            </a:r>
            <a:r>
              <a:rPr lang="fr-FR" altLang="fr-FR" sz="2000" u="sng" dirty="0">
                <a:latin typeface="Verdana" panose="020B0604030504040204" pitchFamily="34" charset="0"/>
                <a:ea typeface="+mn-ea"/>
              </a:rPr>
              <a:t>uniquement</a:t>
            </a:r>
            <a:r>
              <a:rPr lang="fr-FR" altLang="fr-FR" sz="2000" dirty="0">
                <a:latin typeface="Verdana" panose="020B0604030504040204" pitchFamily="34" charset="0"/>
                <a:ea typeface="+mn-ea"/>
              </a:rPr>
              <a:t> de </a:t>
            </a:r>
            <a:r>
              <a:rPr lang="fr-FR" altLang="fr-FR" sz="2000" b="1" dirty="0">
                <a:latin typeface="Verdana" panose="020B0604030504040204" pitchFamily="34" charset="0"/>
                <a:ea typeface="+mn-ea"/>
              </a:rPr>
              <a:t>vérifier les intitulés courts .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fr-FR" altLang="fr-FR" sz="2000" b="1" i="1" dirty="0">
                <a:latin typeface="Verdana" panose="020B0604030504040204" pitchFamily="34" charset="0"/>
                <a:ea typeface="+mn-ea"/>
              </a:rPr>
              <a:t>L</a:t>
            </a:r>
            <a:r>
              <a:rPr lang="fr-FR" altLang="fr-FR" sz="1800" i="1" dirty="0">
                <a:latin typeface="Verdana" panose="020B0604030504040204" pitchFamily="34" charset="0"/>
                <a:ea typeface="+mn-ea"/>
              </a:rPr>
              <a:t>orsque l’intitulé court est précédé de </a:t>
            </a:r>
            <a:r>
              <a:rPr lang="fr-FR" altLang="fr-FR" sz="1800" b="1" i="1" dirty="0">
                <a:latin typeface="Verdana" panose="020B0604030504040204" pitchFamily="34" charset="0"/>
                <a:ea typeface="+mn-ea"/>
              </a:rPr>
              <a:t>SUP/   =  </a:t>
            </a:r>
            <a:r>
              <a:rPr lang="fr-FR" altLang="fr-FR" sz="1800" i="1" dirty="0">
                <a:latin typeface="Verdana" panose="020B0604030504040204" pitchFamily="34" charset="0"/>
                <a:ea typeface="+mn-ea"/>
              </a:rPr>
              <a:t>cela indique que la bibliothèque a été supprimée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fr-FR" altLang="fr-FR" sz="1800" i="1" dirty="0">
                <a:latin typeface="Verdana" panose="020B0604030504040204" pitchFamily="34" charset="0"/>
                <a:ea typeface="+mn-ea"/>
              </a:rPr>
              <a:t>L’étoile permet d’identifier le RCR de </a:t>
            </a:r>
            <a:r>
              <a:rPr lang="fr-FR" altLang="fr-FR" sz="1800" b="1" i="1" dirty="0">
                <a:latin typeface="Verdana" panose="020B0604030504040204" pitchFamily="34" charset="0"/>
                <a:ea typeface="+mn-ea"/>
              </a:rPr>
              <a:t>la Main Library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fr-FR" altLang="fr-FR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r-FR" altLang="fr-FR" dirty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>
            <a:extLst>
              <a:ext uri="{FF2B5EF4-FFF2-40B4-BE49-F238E27FC236}">
                <a16:creationId xmlns:a16="http://schemas.microsoft.com/office/drawing/2014/main" id="{FCF342E1-E12B-518B-E5E5-F8D3FD410A0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84238"/>
            <a:ext cx="4694237" cy="35226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CDEA3BF-E5ED-F519-85F8-6B145C8F19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22338" y="4773613"/>
            <a:ext cx="5073650" cy="452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70660" name="Text Box 3">
            <a:extLst>
              <a:ext uri="{FF2B5EF4-FFF2-40B4-BE49-F238E27FC236}">
                <a16:creationId xmlns:a16="http://schemas.microsoft.com/office/drawing/2014/main" id="{BE42698F-B1CC-887C-711D-1F6A0C823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538" y="9544050"/>
            <a:ext cx="2997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E760843B-FB0C-48B6-BAE9-4D63788118DF}" type="slidenum">
              <a:rPr lang="fr-FR" altLang="fr-FR" sz="130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4</a:t>
            </a:fld>
            <a:endParaRPr lang="fr-FR" altLang="fr-FR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>
            <a:extLst>
              <a:ext uri="{FF2B5EF4-FFF2-40B4-BE49-F238E27FC236}">
                <a16:creationId xmlns:a16="http://schemas.microsoft.com/office/drawing/2014/main" id="{99D41C83-1986-FBF4-E40A-3858CCD0E9F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7B39C92E-DC6D-6602-7277-ECC47FF5D9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>
            <a:extLst>
              <a:ext uri="{FF2B5EF4-FFF2-40B4-BE49-F238E27FC236}">
                <a16:creationId xmlns:a16="http://schemas.microsoft.com/office/drawing/2014/main" id="{AD7D081F-1FFF-6270-E987-2DD60F80167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669925"/>
            <a:ext cx="4914900" cy="36861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Text Box 2">
            <a:extLst>
              <a:ext uri="{FF2B5EF4-FFF2-40B4-BE49-F238E27FC236}">
                <a16:creationId xmlns:a16="http://schemas.microsoft.com/office/drawing/2014/main" id="{B3BBC846-CDE7-E99F-D9EA-09FC0CD32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538" y="9544050"/>
            <a:ext cx="2997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93782776-21A9-473B-BFA4-E2B0D889DB6F}" type="slidenum">
              <a:rPr lang="fr-FR" altLang="fr-FR" sz="130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6</a:t>
            </a:fld>
            <a:endParaRPr lang="fr-FR" altLang="fr-FR" sz="1300">
              <a:solidFill>
                <a:srgbClr val="000000"/>
              </a:solidFill>
            </a:endParaRPr>
          </a:p>
        </p:txBody>
      </p:sp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75E341A2-A783-AB1F-1093-3F382AD1D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L’ABES est responsable de l’attribution des RCR au niveau national. </a:t>
            </a:r>
          </a:p>
          <a:p>
            <a:r>
              <a:rPr lang="fr-FR" dirty="0"/>
              <a:t>Tous les RCR délivrés, qu'il s'agisse de bibliothèques déployées ou non, doivent être créés dans </a:t>
            </a:r>
            <a:r>
              <a:rPr lang="fr-FR" dirty="0" err="1"/>
              <a:t>WinIBW</a:t>
            </a:r>
            <a:r>
              <a:rPr lang="fr-FR" dirty="0"/>
              <a:t>,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>
            <a:extLst>
              <a:ext uri="{FF2B5EF4-FFF2-40B4-BE49-F238E27FC236}">
                <a16:creationId xmlns:a16="http://schemas.microsoft.com/office/drawing/2014/main" id="{D4D49FC0-C119-BBE5-20CA-E8A78568346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54063"/>
            <a:ext cx="4911725" cy="36845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Text Box 2">
            <a:extLst>
              <a:ext uri="{FF2B5EF4-FFF2-40B4-BE49-F238E27FC236}">
                <a16:creationId xmlns:a16="http://schemas.microsoft.com/office/drawing/2014/main" id="{21598237-9874-12E8-53F0-6DF598E4E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538" y="9544050"/>
            <a:ext cx="2997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E9B84BBF-7611-44CD-8985-5139EB993417}" type="slidenum">
              <a:rPr lang="fr-FR" altLang="fr-FR" sz="130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7</a:t>
            </a:fld>
            <a:endParaRPr lang="fr-FR" altLang="fr-FR" sz="1300">
              <a:solidFill>
                <a:srgbClr val="000000"/>
              </a:solidFill>
            </a:endParaRP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B93797BE-367E-05A2-BDA9-9277C54729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>
            <a:extLst>
              <a:ext uri="{FF2B5EF4-FFF2-40B4-BE49-F238E27FC236}">
                <a16:creationId xmlns:a16="http://schemas.microsoft.com/office/drawing/2014/main" id="{87E604D0-E764-66E2-B731-A79E363FD32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54063"/>
            <a:ext cx="4911725" cy="36845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Text Box 2">
            <a:extLst>
              <a:ext uri="{FF2B5EF4-FFF2-40B4-BE49-F238E27FC236}">
                <a16:creationId xmlns:a16="http://schemas.microsoft.com/office/drawing/2014/main" id="{3DDA8285-4A0A-8607-9139-ACE456B0D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538" y="9544050"/>
            <a:ext cx="2997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612FC30E-4FFA-4908-8D2C-CD27CDB54D05}" type="slidenum">
              <a:rPr lang="fr-FR" altLang="fr-FR" sz="130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8</a:t>
            </a:fld>
            <a:endParaRPr lang="fr-FR" altLang="fr-FR" sz="1300">
              <a:solidFill>
                <a:srgbClr val="000000"/>
              </a:solidFill>
            </a:endParaRP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750097E8-6ADC-FDE9-64A5-1CD347BF0A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>
            <a:extLst>
              <a:ext uri="{FF2B5EF4-FFF2-40B4-BE49-F238E27FC236}">
                <a16:creationId xmlns:a16="http://schemas.microsoft.com/office/drawing/2014/main" id="{F9F9A9DD-506A-EF31-2A32-EC6D452853F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9CBD06AD-0556-25A0-4A78-4E26AB5B893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F0B934-0ED2-E923-AB4D-35FEFA4B438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73994C-E1C3-4FE1-9EF7-677D6CB44B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1383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0E6190-AEDB-BE43-0502-BFD342D21CD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F49AA5-9A15-45D1-B0D1-17C5433BDB1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839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7338" y="0"/>
            <a:ext cx="2058987" cy="61245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7738" cy="61245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084CDD-6892-365C-D494-3D7387B0F48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838DFB-7353-4989-8EB7-DA064DE6F2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164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B6CDCD-E8B7-4044-0C4C-3B2ADF4CCEA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5755B-681B-42D1-9DF7-B7F2D062AE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641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9E413-2B78-B8E6-97F6-4DD45D5A03D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29215B-C02A-4002-A4C1-BD7D093B61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8453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BFE559-D831-6D99-B9D4-A0FBD538AD1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ADF816-AE21-47C0-ABEF-54A0DC8757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3702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EA5483-ACB2-EF2D-8634-309D64EE6B7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3366D7-57E5-421D-9F7E-83F86C4FAB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4360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22B67F-6046-576E-7379-AC2BF8B08D2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E4A72B-A5E8-41A9-8CD9-839117DE4C0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5491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5AA8FC5-60B3-D4A7-4CD3-F0ABD64AE4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C0A4D8-F72F-4010-85D8-64D78612D5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9715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D092C6B-DAD5-F15D-AA7E-9E5F49A117E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B21263-856E-46B1-87E6-EC69C33977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1138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7F3859-8E15-892D-E02B-EFD825A3B21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78E76-F48F-483A-B293-6F090CCAAD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439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534C72-9A5C-B6E4-67EB-4820B41733F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85AC36-927B-46A0-A5FF-11EB4877F5B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2547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B50D60-C240-71C3-0770-ECD9003EF9B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9AFCB5-D208-4326-AB20-DEA6181F97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9324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0F68C7-E3E1-5D93-D21F-2F9FA250913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37E81F-5E3E-43AD-919D-9195ADDF04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5697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7338" y="0"/>
            <a:ext cx="2058987" cy="61245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7738" cy="61245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E2BA40-1646-B6FD-8EDF-1AC1BBC961A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83F53E-EE0D-447C-AB66-A4077DA317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1466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818ECC-6E16-57D8-0CA8-AA22E0427F2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2BFB6E-3EB0-4FA6-A309-9DE5361C0C7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2956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3EC296-2CE8-ED17-FB73-C57D51CB9D1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3B4E66-E470-4E38-B100-2583EDE1B3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3512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CEA77E-AAD4-1D7D-500A-EA3341A9D5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CCF481-2B3E-493F-981C-7A046B7B8E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32825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BF1374-4C80-9D76-EA40-824A960935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EFDE62-50D0-41B5-B598-926E5C78C5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0147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D10B36-F795-55D1-1A07-500C48B4608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103528-86D3-4179-8FF0-075188C3FB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9763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4030485-0C45-1FC6-FC51-188FF0A91FC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1BD3A5-C484-4861-BA37-C2FF50016C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7464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1319669-0DA3-AB1A-A78D-AB2670BD9A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531158-F9FC-4D3D-BF08-C2CBEE23015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764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6E50CB-4C33-4E68-91FB-D9A892CB796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5ACD9E-A20F-48A0-BFB9-0E63F4F865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3986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CBD0E3-64CB-1CB0-3F99-3EDFB82AAA1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0C3F13-21AA-4659-9D93-2F246786BE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5534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4F1CAA-4CE9-C6B0-B34A-36507A6ED4D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971CEF-79A0-455E-8948-5FE063A38C1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239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EA7B5A-BFB6-98E5-F73A-56DD7F82705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9A9C95-2AC5-4F57-B722-B50FFFD555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0569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7338" y="0"/>
            <a:ext cx="2058987" cy="61245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7738" cy="61245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FFDDD8-0260-2FFA-2940-C0F21F172BD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2902F3-0DE4-48EA-B734-974CBD260B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6425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F88B57-3C3B-21E9-EA75-A201AEB1F65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717376-F415-4F1F-B8E1-1F67CEE037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8583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21520F-B5B6-35C2-7DB6-75AA11355C2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73B4C-2F23-4903-82EE-994570B36E7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1378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A78D6E-473A-1821-F27C-21B12F7FC49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D58209-F2D7-4954-98E1-ECE86B0BBD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8845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6899C7-5D62-1088-D0EC-ECF562B7322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A1844E-D6A7-4919-ADC6-CA34906C41F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0285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B4113E-9784-F162-EDC0-CB26E32ED24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2B5AFE-F71C-431E-AE3C-FEF48DC87B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72493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9878D0-578E-5C49-E359-B4A7B7D119B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AFA1D8-DD00-4636-9F41-91E865A4BF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507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A71568-4FB0-B28F-ED22-CFC4229EF0C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755267-5C1A-4DC0-8255-29A7BCC5A4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7530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8A06EBC-9FAA-3A2D-86D2-D1F4FBAA200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31FBDB-AA9C-45DB-BFCE-C4A77DBBB9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4203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93F6D6-9B37-9691-AE8A-BEF2CF5D0DD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AF3DE9-FF78-493E-89AD-6872A751857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7689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C473E4-1AC4-28A0-27E6-964063AE2C3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34062-B6FF-423B-B04E-A5BDB76D4F3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3771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89DD62-FD62-1EDE-8AD9-0ED087B15F4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16B76A-A361-4FF2-9EFB-59B045F2BB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3170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7338" y="0"/>
            <a:ext cx="2058987" cy="61245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7738" cy="61245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9843C3-537E-EA8E-AEC4-F7785ACD3E4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25187B-BE0E-4C95-AEFB-85AFAFDA3D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796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F7C730-9751-DE14-7D3A-507C09487D3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AE59E6-D5B2-4E41-9029-6CA14F0454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2849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9BBA9B-6E75-2466-5CF0-0726535CFB4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E9588F-0028-4810-97F6-5FB859AA59F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6328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045038-C03D-CB7E-1A79-1CA2592B56A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E4F32F-7FEE-47C6-98E3-E96235E000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51263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20F94A-F458-2296-7DEA-F37ADD1FE8B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F81D9C-1B3A-4974-8A4C-2B897E60B00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2869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10751B-3EE9-E39B-41E1-90C6D7E7302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4E00EE-CD63-4E45-9816-47B946304A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605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F2CA81-0E20-7E48-C8D5-E840E189D00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E9A367-F30D-422B-9759-99CEFC1FF2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7353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BC2620E-A2EA-2132-EA08-51A2C614206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BA9BFF-14E9-46EE-B0E4-666DB61ACE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7382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6CE7977-5FC6-B61C-CBDF-4BCC19FF587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7FC2D6-92C7-47FA-8DDA-71E49696C7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8308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B7D79B-FD38-AE25-41C0-7B33346CDC5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B101C9-AFD2-4AEF-A618-BD54684D2C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181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8CB94E-84B1-EE16-41A8-8BF869B440A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A32E55-C524-42A9-A4F4-D6A8FAF9DD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79023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EF5526-0783-D3A1-AA34-DF8A516205D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B7504B-2320-4648-8210-71AE243773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05905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7338" y="0"/>
            <a:ext cx="2058987" cy="61245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7738" cy="61245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8F3DF2-8B88-0F51-A89F-1C4BC2847C1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5E2ECF-8668-4102-9194-4CFD64ACE7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4145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86C55FD-A6D1-E48B-F103-6FBA5ECFF6A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BD739C-9422-429E-9B71-077CBD7BBD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42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D1E6EF-61EB-052F-CC95-35206312262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6C7F0F-126E-4EBF-9D69-2D480F7D3D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542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3D374-0E98-DA48-FAA2-1AA2D2C7630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4BECF-9442-4982-AA0B-2B99696EC61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135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96DDAE-56AB-A933-4421-126B2D68AFB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D4883B-E6AF-4559-9EB3-96B8C99E51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640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14CFC7F-710F-4BEF-EEC6-7253E239B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8012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960" tIns="42480" rIns="84960" bIns="424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A0D97877-3FD0-BD70-3316-B6B579936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960" tIns="42480" rIns="84960" bIns="42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51B66D62-587C-EDE3-2FCA-4F04E9C2A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178E27B-907B-AD0E-B250-6583209D3F4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4960" tIns="42480" rIns="84960" bIns="4248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AC7498-1C1C-4BF9-A13B-F7ABB0FEF6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0" name="Line 5">
            <a:extLst>
              <a:ext uri="{FF2B5EF4-FFF2-40B4-BE49-F238E27FC236}">
                <a16:creationId xmlns:a16="http://schemas.microsoft.com/office/drawing/2014/main" id="{E58964A8-7DDC-6922-44AA-EBE266ACB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81750"/>
            <a:ext cx="9144000" cy="1588"/>
          </a:xfrm>
          <a:prstGeom prst="line">
            <a:avLst/>
          </a:prstGeom>
          <a:noFill/>
          <a:ln w="19080" cap="sq">
            <a:solidFill>
              <a:srgbClr val="4877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>
            <a:extLst>
              <a:ext uri="{FF2B5EF4-FFF2-40B4-BE49-F238E27FC236}">
                <a16:creationId xmlns:a16="http://schemas.microsoft.com/office/drawing/2014/main" id="{F074B63F-C2B8-442B-0C49-63DCA182211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81750"/>
            <a:ext cx="9144000" cy="1588"/>
          </a:xfrm>
          <a:prstGeom prst="line">
            <a:avLst/>
          </a:prstGeom>
          <a:noFill/>
          <a:ln w="19080" cap="sq">
            <a:solidFill>
              <a:srgbClr val="4877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435A1B66-F571-4976-95A6-FEDCB35EE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6513513"/>
            <a:ext cx="7572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Rectangle 3">
            <a:extLst>
              <a:ext uri="{FF2B5EF4-FFF2-40B4-BE49-F238E27FC236}">
                <a16:creationId xmlns:a16="http://schemas.microsoft.com/office/drawing/2014/main" id="{7A56804D-A3B0-A262-3903-257EB082A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03350" cy="981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pic>
        <p:nvPicPr>
          <p:cNvPr id="2053" name="Picture 4">
            <a:extLst>
              <a:ext uri="{FF2B5EF4-FFF2-40B4-BE49-F238E27FC236}">
                <a16:creationId xmlns:a16="http://schemas.microsoft.com/office/drawing/2014/main" id="{53FD4ADF-0E36-6FC3-FE60-CD74E5D95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08738"/>
            <a:ext cx="61436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5">
            <a:extLst>
              <a:ext uri="{FF2B5EF4-FFF2-40B4-BE49-F238E27FC236}">
                <a16:creationId xmlns:a16="http://schemas.microsoft.com/office/drawing/2014/main" id="{2B8C9C37-FE53-21D0-E318-746A4D16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0"/>
            <a:ext cx="2016126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5" name="Rectangle 6">
            <a:extLst>
              <a:ext uri="{FF2B5EF4-FFF2-40B4-BE49-F238E27FC236}">
                <a16:creationId xmlns:a16="http://schemas.microsoft.com/office/drawing/2014/main" id="{C6C43A4F-9AC9-175D-9B3D-AA487C1F2E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8012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960" tIns="42480" rIns="84960" bIns="424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2056" name="Rectangle 7">
            <a:extLst>
              <a:ext uri="{FF2B5EF4-FFF2-40B4-BE49-F238E27FC236}">
                <a16:creationId xmlns:a16="http://schemas.microsoft.com/office/drawing/2014/main" id="{19A644A6-BBCB-8404-9EF9-CDD46B6FCB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960" tIns="42480" rIns="84960" bIns="42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88AC90D3-83CE-1DB4-77D4-13A9D8D634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4960" tIns="42480" rIns="84960" bIns="424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100" smtClean="0">
                <a:solidFill>
                  <a:srgbClr val="89898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B49B0639-CC19-45F1-8CFA-7F3CBD74863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>
            <a:extLst>
              <a:ext uri="{FF2B5EF4-FFF2-40B4-BE49-F238E27FC236}">
                <a16:creationId xmlns:a16="http://schemas.microsoft.com/office/drawing/2014/main" id="{F0F6963D-E4DD-6B72-FBFD-ABA94E4C016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81750"/>
            <a:ext cx="9144000" cy="1588"/>
          </a:xfrm>
          <a:prstGeom prst="line">
            <a:avLst/>
          </a:prstGeom>
          <a:noFill/>
          <a:ln w="19080" cap="sq">
            <a:solidFill>
              <a:srgbClr val="4877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4A66BBC6-C738-68C5-4B56-8388B0251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08738"/>
            <a:ext cx="61436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id="{D3E195A4-6CD8-AE7E-AB19-2A83833E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524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4">
            <a:extLst>
              <a:ext uri="{FF2B5EF4-FFF2-40B4-BE49-F238E27FC236}">
                <a16:creationId xmlns:a16="http://schemas.microsoft.com/office/drawing/2014/main" id="{046A187A-D9D2-0B01-E192-47B2253E4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8012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960" tIns="42480" rIns="84960" bIns="424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id="{5BFAB285-351F-1A15-1514-5F8320552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960" tIns="42480" rIns="84960" bIns="42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3079" name="Text Box 6">
            <a:extLst>
              <a:ext uri="{FF2B5EF4-FFF2-40B4-BE49-F238E27FC236}">
                <a16:creationId xmlns:a16="http://schemas.microsoft.com/office/drawing/2014/main" id="{70A9A21A-2BC8-75FA-84BF-907D3B979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3912A399-2798-CC78-6053-8824C97724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4960" tIns="42480" rIns="84960" bIns="424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100" smtClean="0">
                <a:solidFill>
                  <a:srgbClr val="89898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EFF46BF9-A718-4280-A178-65220E7286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">
            <a:extLst>
              <a:ext uri="{FF2B5EF4-FFF2-40B4-BE49-F238E27FC236}">
                <a16:creationId xmlns:a16="http://schemas.microsoft.com/office/drawing/2014/main" id="{F47D278A-0E7B-3BA2-8BD3-EE37254F5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81750"/>
            <a:ext cx="9144000" cy="1588"/>
          </a:xfrm>
          <a:prstGeom prst="line">
            <a:avLst/>
          </a:prstGeom>
          <a:noFill/>
          <a:ln w="19080" cap="sq">
            <a:solidFill>
              <a:srgbClr val="4877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0F505491-4DD3-3091-E6C3-0B16C1467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6513513"/>
            <a:ext cx="539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>
            <a:extLst>
              <a:ext uri="{FF2B5EF4-FFF2-40B4-BE49-F238E27FC236}">
                <a16:creationId xmlns:a16="http://schemas.microsoft.com/office/drawing/2014/main" id="{8B7F8F34-EBB5-E400-8FED-B9D9AD6C0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03350" cy="981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pic>
        <p:nvPicPr>
          <p:cNvPr id="4101" name="Picture 4">
            <a:extLst>
              <a:ext uri="{FF2B5EF4-FFF2-40B4-BE49-F238E27FC236}">
                <a16:creationId xmlns:a16="http://schemas.microsoft.com/office/drawing/2014/main" id="{5C07843A-EEF3-DBBE-D715-E07ECE044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08738"/>
            <a:ext cx="5111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5">
            <a:extLst>
              <a:ext uri="{FF2B5EF4-FFF2-40B4-BE49-F238E27FC236}">
                <a16:creationId xmlns:a16="http://schemas.microsoft.com/office/drawing/2014/main" id="{9676D11B-C583-5498-1AEB-82849E7E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676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3" name="Rectangle 6">
            <a:extLst>
              <a:ext uri="{FF2B5EF4-FFF2-40B4-BE49-F238E27FC236}">
                <a16:creationId xmlns:a16="http://schemas.microsoft.com/office/drawing/2014/main" id="{6D1CA738-9B54-BBC9-D4E8-CF6F312DA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8012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960" tIns="42480" rIns="84960" bIns="424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4104" name="Rectangle 7">
            <a:extLst>
              <a:ext uri="{FF2B5EF4-FFF2-40B4-BE49-F238E27FC236}">
                <a16:creationId xmlns:a16="http://schemas.microsoft.com/office/drawing/2014/main" id="{EFE70BC1-20EB-52CF-4C52-BBA748E15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960" tIns="42480" rIns="84960" bIns="42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A2644F5F-2CB0-AF14-C5C5-1A47FB83AD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4960" tIns="42480" rIns="84960" bIns="424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100" smtClean="0">
                <a:solidFill>
                  <a:srgbClr val="89898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6F0B07D8-F492-42BA-9F0A-1E320D8C149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">
            <a:extLst>
              <a:ext uri="{FF2B5EF4-FFF2-40B4-BE49-F238E27FC236}">
                <a16:creationId xmlns:a16="http://schemas.microsoft.com/office/drawing/2014/main" id="{5182100D-1F48-385C-E0C3-2269016A305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81750"/>
            <a:ext cx="9144000" cy="1588"/>
          </a:xfrm>
          <a:prstGeom prst="line">
            <a:avLst/>
          </a:prstGeom>
          <a:noFill/>
          <a:ln w="19080" cap="sq">
            <a:solidFill>
              <a:srgbClr val="4877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824BE03E-29AA-B605-0042-FBD9B8CE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39700"/>
            <a:ext cx="4572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3">
            <a:extLst>
              <a:ext uri="{FF2B5EF4-FFF2-40B4-BE49-F238E27FC236}">
                <a16:creationId xmlns:a16="http://schemas.microsoft.com/office/drawing/2014/main" id="{628D1F15-F0AD-9B28-D2AA-9B0CF582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08738"/>
            <a:ext cx="5111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Rectangle 4">
            <a:extLst>
              <a:ext uri="{FF2B5EF4-FFF2-40B4-BE49-F238E27FC236}">
                <a16:creationId xmlns:a16="http://schemas.microsoft.com/office/drawing/2014/main" id="{00E57E4E-4312-9C67-C328-B3BDFA8C7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8012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960" tIns="42480" rIns="84960" bIns="424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5126" name="Rectangle 5">
            <a:extLst>
              <a:ext uri="{FF2B5EF4-FFF2-40B4-BE49-F238E27FC236}">
                <a16:creationId xmlns:a16="http://schemas.microsoft.com/office/drawing/2014/main" id="{A76F956D-7D1F-69D0-154C-A7C966492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960" tIns="42480" rIns="84960" bIns="42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5127" name="Text Box 6">
            <a:extLst>
              <a:ext uri="{FF2B5EF4-FFF2-40B4-BE49-F238E27FC236}">
                <a16:creationId xmlns:a16="http://schemas.microsoft.com/office/drawing/2014/main" id="{8077E7C7-640C-1391-83DA-E1E75FA12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AA62EAE4-C08F-34AA-40ED-9D77CB30C9E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4960" tIns="42480" rIns="84960" bIns="424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100" smtClean="0">
                <a:solidFill>
                  <a:srgbClr val="89898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A4CBD3EC-4C6E-47C9-AA8E-85478D761D3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:a16="http://schemas.microsoft.com/office/drawing/2014/main" id="{E712B38E-2938-DFFB-C5E0-D8801B260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133600"/>
            <a:ext cx="86407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4960" tIns="42480" rIns="84960" bIns="424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7000"/>
              </a:lnSpc>
              <a:buClrTx/>
              <a:buFontTx/>
              <a:buNone/>
            </a:pPr>
            <a:r>
              <a:rPr lang="fr-FR" altLang="fr-FR" sz="3600" b="1">
                <a:solidFill>
                  <a:srgbClr val="0070C0"/>
                </a:solidFill>
                <a:latin typeface="Arial Narrow" panose="020B0606020202030204" pitchFamily="34" charset="0"/>
              </a:rPr>
              <a:t>Administration des bibliothèques</a:t>
            </a:r>
            <a:br>
              <a:rPr lang="fr-FR" altLang="fr-FR" sz="3600" b="1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fr-FR" altLang="fr-FR" sz="3600">
                <a:solidFill>
                  <a:srgbClr val="0070C0"/>
                </a:solidFill>
                <a:latin typeface="Arial Narrow" panose="020B0606020202030204" pitchFamily="34" charset="0"/>
              </a:rPr>
              <a:t>Circuit à connaître</a:t>
            </a:r>
          </a:p>
        </p:txBody>
      </p:sp>
      <p:sp>
        <p:nvSpPr>
          <p:cNvPr id="63491" name="Text Box 2">
            <a:extLst>
              <a:ext uri="{FF2B5EF4-FFF2-40B4-BE49-F238E27FC236}">
                <a16:creationId xmlns:a16="http://schemas.microsoft.com/office/drawing/2014/main" id="{6964A256-80F8-76E2-E77A-52DC86EFD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4960" tIns="42480" rIns="84960" bIns="4248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ts val="550"/>
              </a:spcBef>
              <a:buClrTx/>
              <a:buFontTx/>
              <a:buNone/>
            </a:pPr>
            <a:endParaRPr lang="en-GB" altLang="fr-FR" sz="2200" b="1" i="1">
              <a:solidFill>
                <a:srgbClr val="898989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ts val="550"/>
              </a:spcBef>
              <a:buClrTx/>
              <a:buFontTx/>
              <a:buNone/>
            </a:pPr>
            <a:endParaRPr lang="en-GB" altLang="fr-FR" sz="2200" b="1" i="1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A677ADE0-0364-9FCF-C06A-B0D5B9F02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30163"/>
            <a:ext cx="8535987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4960" tIns="42480" rIns="84960" bIns="424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3200" b="1" dirty="0">
                <a:solidFill>
                  <a:srgbClr val="000000"/>
                </a:solidFill>
                <a:latin typeface="Verdana" panose="020B0604030504040204" pitchFamily="34" charset="0"/>
              </a:rPr>
              <a:t>Des commandes de gestion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686668CD-8BD1-8741-7B2E-610F08081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43000"/>
            <a:ext cx="885666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lIns="84960" tIns="42480" rIns="84960" bIns="42480"/>
          <a:lstStyle>
            <a:lvl1pPr marL="50800">
              <a:tabLst>
                <a:tab pos="579438" algn="l"/>
                <a:tab pos="1427163" algn="l"/>
                <a:tab pos="2274888" algn="l"/>
                <a:tab pos="3122613" algn="l"/>
                <a:tab pos="3970338" algn="l"/>
                <a:tab pos="4818063" algn="l"/>
                <a:tab pos="5665788" algn="l"/>
                <a:tab pos="6513513" algn="l"/>
                <a:tab pos="7361238" algn="l"/>
                <a:tab pos="8208963" algn="l"/>
                <a:tab pos="9056688" algn="l"/>
                <a:tab pos="9904413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2275">
              <a:tabLst>
                <a:tab pos="579438" algn="l"/>
                <a:tab pos="1427163" algn="l"/>
                <a:tab pos="2274888" algn="l"/>
                <a:tab pos="3122613" algn="l"/>
                <a:tab pos="3970338" algn="l"/>
                <a:tab pos="4818063" algn="l"/>
                <a:tab pos="5665788" algn="l"/>
                <a:tab pos="6513513" algn="l"/>
                <a:tab pos="7361238" algn="l"/>
                <a:tab pos="8208963" algn="l"/>
                <a:tab pos="9056688" algn="l"/>
                <a:tab pos="9904413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79438" algn="l"/>
                <a:tab pos="1427163" algn="l"/>
                <a:tab pos="2274888" algn="l"/>
                <a:tab pos="3122613" algn="l"/>
                <a:tab pos="3970338" algn="l"/>
                <a:tab pos="4818063" algn="l"/>
                <a:tab pos="5665788" algn="l"/>
                <a:tab pos="6513513" algn="l"/>
                <a:tab pos="7361238" algn="l"/>
                <a:tab pos="8208963" algn="l"/>
                <a:tab pos="9056688" algn="l"/>
                <a:tab pos="9904413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79438" algn="l"/>
                <a:tab pos="1427163" algn="l"/>
                <a:tab pos="2274888" algn="l"/>
                <a:tab pos="3122613" algn="l"/>
                <a:tab pos="3970338" algn="l"/>
                <a:tab pos="4818063" algn="l"/>
                <a:tab pos="5665788" algn="l"/>
                <a:tab pos="6513513" algn="l"/>
                <a:tab pos="7361238" algn="l"/>
                <a:tab pos="8208963" algn="l"/>
                <a:tab pos="9056688" algn="l"/>
                <a:tab pos="9904413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79438" algn="l"/>
                <a:tab pos="1427163" algn="l"/>
                <a:tab pos="2274888" algn="l"/>
                <a:tab pos="3122613" algn="l"/>
                <a:tab pos="3970338" algn="l"/>
                <a:tab pos="4818063" algn="l"/>
                <a:tab pos="5665788" algn="l"/>
                <a:tab pos="6513513" algn="l"/>
                <a:tab pos="7361238" algn="l"/>
                <a:tab pos="8208963" algn="l"/>
                <a:tab pos="9056688" algn="l"/>
                <a:tab pos="9904413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79438" algn="l"/>
                <a:tab pos="1427163" algn="l"/>
                <a:tab pos="2274888" algn="l"/>
                <a:tab pos="3122613" algn="l"/>
                <a:tab pos="3970338" algn="l"/>
                <a:tab pos="4818063" algn="l"/>
                <a:tab pos="5665788" algn="l"/>
                <a:tab pos="6513513" algn="l"/>
                <a:tab pos="7361238" algn="l"/>
                <a:tab pos="8208963" algn="l"/>
                <a:tab pos="9056688" algn="l"/>
                <a:tab pos="9904413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79438" algn="l"/>
                <a:tab pos="1427163" algn="l"/>
                <a:tab pos="2274888" algn="l"/>
                <a:tab pos="3122613" algn="l"/>
                <a:tab pos="3970338" algn="l"/>
                <a:tab pos="4818063" algn="l"/>
                <a:tab pos="5665788" algn="l"/>
                <a:tab pos="6513513" algn="l"/>
                <a:tab pos="7361238" algn="l"/>
                <a:tab pos="8208963" algn="l"/>
                <a:tab pos="9056688" algn="l"/>
                <a:tab pos="9904413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79438" algn="l"/>
                <a:tab pos="1427163" algn="l"/>
                <a:tab pos="2274888" algn="l"/>
                <a:tab pos="3122613" algn="l"/>
                <a:tab pos="3970338" algn="l"/>
                <a:tab pos="4818063" algn="l"/>
                <a:tab pos="5665788" algn="l"/>
                <a:tab pos="6513513" algn="l"/>
                <a:tab pos="7361238" algn="l"/>
                <a:tab pos="8208963" algn="l"/>
                <a:tab pos="9056688" algn="l"/>
                <a:tab pos="9904413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79438" algn="l"/>
                <a:tab pos="1427163" algn="l"/>
                <a:tab pos="2274888" algn="l"/>
                <a:tab pos="3122613" algn="l"/>
                <a:tab pos="3970338" algn="l"/>
                <a:tab pos="4818063" algn="l"/>
                <a:tab pos="5665788" algn="l"/>
                <a:tab pos="6513513" algn="l"/>
                <a:tab pos="7361238" algn="l"/>
                <a:tab pos="8208963" algn="l"/>
                <a:tab pos="9056688" algn="l"/>
                <a:tab pos="9904413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SzPct val="100000"/>
              <a:defRPr/>
            </a:pPr>
            <a:r>
              <a:rPr lang="fr-FR" altLang="fr-FR" sz="2800" b="1">
                <a:latin typeface="Verdana" panose="020B0604030504040204" pitchFamily="34" charset="0"/>
                <a:ea typeface="+mn-ea"/>
              </a:rPr>
              <a:t>CHE ILN [numéro ILN]</a:t>
            </a:r>
          </a:p>
          <a:p>
            <a:pPr lvl="1" indent="0">
              <a:spcBef>
                <a:spcPts val="550"/>
              </a:spcBef>
              <a:buSzPct val="100000"/>
              <a:defRPr/>
            </a:pPr>
            <a:r>
              <a:rPr lang="fr-FR" altLang="fr-FR" sz="2200">
                <a:latin typeface="Verdana" panose="020B0604030504040204" pitchFamily="34" charset="0"/>
                <a:ea typeface="+mn-ea"/>
              </a:rPr>
              <a:t>Affiche la liste des </a:t>
            </a:r>
            <a:r>
              <a:rPr lang="fr-FR" altLang="fr-FR" sz="2200" b="1">
                <a:latin typeface="Verdana" panose="020B0604030504040204" pitchFamily="34" charset="0"/>
                <a:ea typeface="+mn-ea"/>
              </a:rPr>
              <a:t>notices RCR </a:t>
            </a:r>
            <a:r>
              <a:rPr lang="fr-FR" altLang="fr-FR" sz="2200">
                <a:latin typeface="Verdana" panose="020B0604030504040204" pitchFamily="34" charset="0"/>
                <a:ea typeface="+mn-ea"/>
              </a:rPr>
              <a:t>de l’ILN</a:t>
            </a:r>
          </a:p>
          <a:p>
            <a:pPr lvl="1" indent="0">
              <a:spcBef>
                <a:spcPts val="500"/>
              </a:spcBef>
              <a:buSzPct val="100000"/>
              <a:defRPr/>
            </a:pPr>
            <a:r>
              <a:rPr lang="fr-FR" altLang="fr-FR" sz="2000">
                <a:solidFill>
                  <a:srgbClr val="C0504D"/>
                </a:solidFill>
                <a:latin typeface="Wingdings" panose="05000000000000000000" pitchFamily="2" charset="2"/>
                <a:ea typeface="+mn-ea"/>
              </a:rPr>
              <a:t></a:t>
            </a:r>
            <a:r>
              <a:rPr lang="fr-FR" altLang="fr-FR" sz="2000">
                <a:solidFill>
                  <a:srgbClr val="C0504D"/>
                </a:solidFill>
                <a:latin typeface="Verdana" panose="020B0604030504040204" pitchFamily="34" charset="0"/>
                <a:ea typeface="+mn-ea"/>
              </a:rPr>
              <a:t> CHE RCR [numéro RCR]</a:t>
            </a:r>
          </a:p>
          <a:p>
            <a:pPr marL="49213">
              <a:spcBef>
                <a:spcPts val="6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fr-FR" altLang="fr-FR" sz="2600">
              <a:latin typeface="Verdana" panose="020B0604030504040204" pitchFamily="34" charset="0"/>
              <a:ea typeface="+mn-ea"/>
            </a:endParaRPr>
          </a:p>
          <a:p>
            <a:pPr>
              <a:spcBef>
                <a:spcPts val="750"/>
              </a:spcBef>
              <a:buSzPct val="100000"/>
              <a:defRPr/>
            </a:pPr>
            <a:endParaRPr lang="fr-FR" altLang="fr-FR" sz="3000" b="1">
              <a:latin typeface="Verdana" panose="020B0604030504040204" pitchFamily="34" charset="0"/>
              <a:ea typeface="+mn-ea"/>
            </a:endParaRPr>
          </a:p>
          <a:p>
            <a:pPr marL="420688" lvl="1" indent="0">
              <a:spcBef>
                <a:spcPts val="6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altLang="fr-FR" sz="2600" b="1">
              <a:latin typeface="Verdana" panose="020B0604030504040204" pitchFamily="34" charset="0"/>
              <a:ea typeface="+mn-ea"/>
            </a:endParaRPr>
          </a:p>
        </p:txBody>
      </p:sp>
      <p:pic>
        <p:nvPicPr>
          <p:cNvPr id="65540" name="Picture 3">
            <a:extLst>
              <a:ext uri="{FF2B5EF4-FFF2-40B4-BE49-F238E27FC236}">
                <a16:creationId xmlns:a16="http://schemas.microsoft.com/office/drawing/2014/main" id="{0A316D4A-6277-0E71-EEF5-8BB7AA3C3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78088"/>
            <a:ext cx="6480175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>
            <a:extLst>
              <a:ext uri="{FF2B5EF4-FFF2-40B4-BE49-F238E27FC236}">
                <a16:creationId xmlns:a16="http://schemas.microsoft.com/office/drawing/2014/main" id="{40DFEA4A-42F2-E717-8920-1C30BFB4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30163"/>
            <a:ext cx="8535987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4960" tIns="42480" rIns="84960" bIns="424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3200" b="1" dirty="0">
                <a:solidFill>
                  <a:srgbClr val="000000"/>
                </a:solidFill>
                <a:latin typeface="Verdana" panose="020B0604030504040204" pitchFamily="34" charset="0"/>
              </a:rPr>
              <a:t>Des commandes de gestion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F9C8B1D5-EABA-A136-DA47-64CD19A7B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65400"/>
            <a:ext cx="4321175" cy="3681413"/>
          </a:xfrm>
          <a:prstGeom prst="rect">
            <a:avLst/>
          </a:prstGeom>
          <a:noFill/>
          <a:ln>
            <a:noFill/>
          </a:ln>
          <a:effectLst/>
        </p:spPr>
        <p:txBody>
          <a:bodyPr lIns="84960" tIns="42480" rIns="84960" bIns="42480"/>
          <a:lstStyle>
            <a:lvl1pPr marL="315913" indent="-315913">
              <a:tabLst>
                <a:tab pos="844550" algn="l"/>
                <a:tab pos="1692275" algn="l"/>
                <a:tab pos="2540000" algn="l"/>
                <a:tab pos="3387725" algn="l"/>
                <a:tab pos="4235450" algn="l"/>
                <a:tab pos="5083175" algn="l"/>
                <a:tab pos="5930900" algn="l"/>
                <a:tab pos="6778625" algn="l"/>
                <a:tab pos="7626350" algn="l"/>
                <a:tab pos="8474075" algn="l"/>
                <a:tab pos="9321800" algn="l"/>
                <a:tab pos="10169525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6250">
              <a:tabLst>
                <a:tab pos="844550" algn="l"/>
                <a:tab pos="1692275" algn="l"/>
                <a:tab pos="2540000" algn="l"/>
                <a:tab pos="3387725" algn="l"/>
                <a:tab pos="4235450" algn="l"/>
                <a:tab pos="5083175" algn="l"/>
                <a:tab pos="5930900" algn="l"/>
                <a:tab pos="6778625" algn="l"/>
                <a:tab pos="7626350" algn="l"/>
                <a:tab pos="8474075" algn="l"/>
                <a:tab pos="9321800" algn="l"/>
                <a:tab pos="10169525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844550" algn="l"/>
                <a:tab pos="1692275" algn="l"/>
                <a:tab pos="2540000" algn="l"/>
                <a:tab pos="3387725" algn="l"/>
                <a:tab pos="4235450" algn="l"/>
                <a:tab pos="5083175" algn="l"/>
                <a:tab pos="5930900" algn="l"/>
                <a:tab pos="6778625" algn="l"/>
                <a:tab pos="7626350" algn="l"/>
                <a:tab pos="8474075" algn="l"/>
                <a:tab pos="9321800" algn="l"/>
                <a:tab pos="10169525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844550" algn="l"/>
                <a:tab pos="1692275" algn="l"/>
                <a:tab pos="2540000" algn="l"/>
                <a:tab pos="3387725" algn="l"/>
                <a:tab pos="4235450" algn="l"/>
                <a:tab pos="5083175" algn="l"/>
                <a:tab pos="5930900" algn="l"/>
                <a:tab pos="6778625" algn="l"/>
                <a:tab pos="7626350" algn="l"/>
                <a:tab pos="8474075" algn="l"/>
                <a:tab pos="9321800" algn="l"/>
                <a:tab pos="10169525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844550" algn="l"/>
                <a:tab pos="1692275" algn="l"/>
                <a:tab pos="2540000" algn="l"/>
                <a:tab pos="3387725" algn="l"/>
                <a:tab pos="4235450" algn="l"/>
                <a:tab pos="5083175" algn="l"/>
                <a:tab pos="5930900" algn="l"/>
                <a:tab pos="6778625" algn="l"/>
                <a:tab pos="7626350" algn="l"/>
                <a:tab pos="8474075" algn="l"/>
                <a:tab pos="9321800" algn="l"/>
                <a:tab pos="10169525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44550" algn="l"/>
                <a:tab pos="1692275" algn="l"/>
                <a:tab pos="2540000" algn="l"/>
                <a:tab pos="3387725" algn="l"/>
                <a:tab pos="4235450" algn="l"/>
                <a:tab pos="5083175" algn="l"/>
                <a:tab pos="5930900" algn="l"/>
                <a:tab pos="6778625" algn="l"/>
                <a:tab pos="7626350" algn="l"/>
                <a:tab pos="8474075" algn="l"/>
                <a:tab pos="9321800" algn="l"/>
                <a:tab pos="10169525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44550" algn="l"/>
                <a:tab pos="1692275" algn="l"/>
                <a:tab pos="2540000" algn="l"/>
                <a:tab pos="3387725" algn="l"/>
                <a:tab pos="4235450" algn="l"/>
                <a:tab pos="5083175" algn="l"/>
                <a:tab pos="5930900" algn="l"/>
                <a:tab pos="6778625" algn="l"/>
                <a:tab pos="7626350" algn="l"/>
                <a:tab pos="8474075" algn="l"/>
                <a:tab pos="9321800" algn="l"/>
                <a:tab pos="10169525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44550" algn="l"/>
                <a:tab pos="1692275" algn="l"/>
                <a:tab pos="2540000" algn="l"/>
                <a:tab pos="3387725" algn="l"/>
                <a:tab pos="4235450" algn="l"/>
                <a:tab pos="5083175" algn="l"/>
                <a:tab pos="5930900" algn="l"/>
                <a:tab pos="6778625" algn="l"/>
                <a:tab pos="7626350" algn="l"/>
                <a:tab pos="8474075" algn="l"/>
                <a:tab pos="9321800" algn="l"/>
                <a:tab pos="10169525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44550" algn="l"/>
                <a:tab pos="1692275" algn="l"/>
                <a:tab pos="2540000" algn="l"/>
                <a:tab pos="3387725" algn="l"/>
                <a:tab pos="4235450" algn="l"/>
                <a:tab pos="5083175" algn="l"/>
                <a:tab pos="5930900" algn="l"/>
                <a:tab pos="6778625" algn="l"/>
                <a:tab pos="7626350" algn="l"/>
                <a:tab pos="8474075" algn="l"/>
                <a:tab pos="9321800" algn="l"/>
                <a:tab pos="10169525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Clr>
                <a:srgbClr val="C0504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000" b="1" dirty="0">
                <a:solidFill>
                  <a:srgbClr val="C0504D"/>
                </a:solidFill>
                <a:latin typeface="Verdana" panose="020B0604030504040204" pitchFamily="34" charset="0"/>
                <a:ea typeface="+mn-ea"/>
              </a:rPr>
              <a:t>Ne jamais modifier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latin typeface="Verdana" panose="020B0604030504040204" pitchFamily="34" charset="0"/>
                <a:ea typeface="+mn-ea"/>
              </a:rPr>
              <a:t>Permet </a:t>
            </a:r>
            <a:r>
              <a:rPr lang="fr-FR" altLang="fr-FR" sz="2000" u="sng" dirty="0">
                <a:latin typeface="Verdana" panose="020B0604030504040204" pitchFamily="34" charset="0"/>
                <a:ea typeface="+mn-ea"/>
              </a:rPr>
              <a:t>uniquement</a:t>
            </a:r>
            <a:r>
              <a:rPr lang="fr-FR" altLang="fr-FR" sz="2000" dirty="0">
                <a:latin typeface="Verdana" panose="020B0604030504040204" pitchFamily="34" charset="0"/>
                <a:ea typeface="+mn-ea"/>
              </a:rPr>
              <a:t> de </a:t>
            </a:r>
            <a:r>
              <a:rPr lang="fr-FR" altLang="fr-FR" sz="2000" b="1" dirty="0">
                <a:latin typeface="Verdana" panose="020B0604030504040204" pitchFamily="34" charset="0"/>
                <a:ea typeface="+mn-ea"/>
              </a:rPr>
              <a:t>vérifier les intitulés courts </a:t>
            </a:r>
          </a:p>
          <a:p>
            <a:pPr lvl="1" indent="0">
              <a:spcBef>
                <a:spcPts val="450"/>
              </a:spcBef>
              <a:buSzPct val="100000"/>
              <a:defRPr/>
            </a:pPr>
            <a:r>
              <a:rPr lang="fr-FR" altLang="fr-FR" sz="1800" i="1" dirty="0">
                <a:latin typeface="Verdana" panose="020B0604030504040204" pitchFamily="34" charset="0"/>
                <a:ea typeface="+mn-ea"/>
              </a:rPr>
              <a:t>A noter : lorsque l’intitulé</a:t>
            </a:r>
          </a:p>
          <a:p>
            <a:pPr lvl="1" indent="0">
              <a:spcBef>
                <a:spcPts val="450"/>
              </a:spcBef>
              <a:buSzPct val="100000"/>
              <a:defRPr/>
            </a:pPr>
            <a:r>
              <a:rPr lang="fr-FR" altLang="fr-FR" sz="1800" i="1" dirty="0">
                <a:latin typeface="Verdana" panose="020B0604030504040204" pitchFamily="34" charset="0"/>
                <a:ea typeface="+mn-ea"/>
              </a:rPr>
              <a:t>court est précédé de </a:t>
            </a:r>
            <a:r>
              <a:rPr lang="fr-FR" altLang="fr-FR" sz="1800" b="1" i="1" dirty="0">
                <a:latin typeface="Verdana" panose="020B0604030504040204" pitchFamily="34" charset="0"/>
                <a:ea typeface="+mn-ea"/>
              </a:rPr>
              <a:t>SUP/ </a:t>
            </a:r>
          </a:p>
          <a:p>
            <a:pPr lvl="1" indent="0">
              <a:spcBef>
                <a:spcPts val="450"/>
              </a:spcBef>
              <a:buSzPct val="100000"/>
              <a:defRPr/>
            </a:pPr>
            <a:r>
              <a:rPr lang="fr-FR" altLang="fr-FR" sz="1800" i="1" dirty="0">
                <a:latin typeface="Verdana" panose="020B0604030504040204" pitchFamily="34" charset="0"/>
                <a:ea typeface="+mn-ea"/>
              </a:rPr>
              <a:t>cela indique que la </a:t>
            </a:r>
          </a:p>
          <a:p>
            <a:pPr lvl="1" indent="0">
              <a:spcBef>
                <a:spcPts val="450"/>
              </a:spcBef>
              <a:buSzPct val="100000"/>
              <a:defRPr/>
            </a:pPr>
            <a:r>
              <a:rPr lang="fr-FR" altLang="fr-FR" sz="1800" i="1" dirty="0">
                <a:latin typeface="Verdana" panose="020B0604030504040204" pitchFamily="34" charset="0"/>
                <a:ea typeface="+mn-ea"/>
              </a:rPr>
              <a:t>bibliothèque a été supprimée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latin typeface="Verdana" panose="020B0604030504040204" pitchFamily="34" charset="0"/>
                <a:ea typeface="+mn-ea"/>
              </a:rPr>
              <a:t>Le numéro RCR précédé d’une « * » identifie le RCR de l’ILN</a:t>
            </a:r>
          </a:p>
          <a:p>
            <a:pPr marL="317500">
              <a:spcBef>
                <a:spcPts val="600"/>
              </a:spcBef>
              <a:buSzPct val="100000"/>
              <a:defRPr/>
            </a:pPr>
            <a:endParaRPr lang="fr-FR" altLang="fr-FR" sz="2400" b="1" dirty="0">
              <a:solidFill>
                <a:srgbClr val="C0504D"/>
              </a:solidFill>
              <a:latin typeface="Verdana" panose="020B0604030504040204" pitchFamily="34" charset="0"/>
              <a:ea typeface="+mn-ea"/>
            </a:endParaRPr>
          </a:p>
          <a:p>
            <a:pPr marL="317500">
              <a:spcBef>
                <a:spcPts val="600"/>
              </a:spcBef>
              <a:buSzPct val="100000"/>
              <a:defRPr/>
            </a:pPr>
            <a:endParaRPr lang="fr-FR" altLang="fr-FR" sz="2400" b="1" dirty="0">
              <a:latin typeface="Verdana" panose="020B0604030504040204" pitchFamily="34" charset="0"/>
              <a:ea typeface="+mn-ea"/>
            </a:endParaRPr>
          </a:p>
          <a:p>
            <a:pPr marL="474663" lvl="1" indent="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altLang="fr-FR" sz="2400" b="1" dirty="0">
              <a:latin typeface="Verdana" panose="020B0604030504040204" pitchFamily="34" charset="0"/>
              <a:ea typeface="+mn-ea"/>
            </a:endParaRPr>
          </a:p>
        </p:txBody>
      </p:sp>
      <p:pic>
        <p:nvPicPr>
          <p:cNvPr id="67588" name="Picture 3">
            <a:extLst>
              <a:ext uri="{FF2B5EF4-FFF2-40B4-BE49-F238E27FC236}">
                <a16:creationId xmlns:a16="http://schemas.microsoft.com/office/drawing/2014/main" id="{93B7D71D-0F92-5E00-1CFA-3355989B2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133600"/>
            <a:ext cx="4986338" cy="3876675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7589" name="Text Box 4">
            <a:extLst>
              <a:ext uri="{FF2B5EF4-FFF2-40B4-BE49-F238E27FC236}">
                <a16:creationId xmlns:a16="http://schemas.microsoft.com/office/drawing/2014/main" id="{5B501B11-7A3E-42A1-37AD-9C83188EC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39813"/>
            <a:ext cx="86407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4960" tIns="42480" rIns="84960" bIns="4248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INF ILN [numéro ILN]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  <a:latin typeface="Verdana" panose="020B0604030504040204" pitchFamily="34" charset="0"/>
              </a:rPr>
              <a:t>Affiche la liste des </a:t>
            </a:r>
            <a:r>
              <a:rPr lang="fr-FR" altLang="fr-FR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fiches de paramétrage des RCR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fr-FR" altLang="fr-FR" sz="1800" dirty="0">
                <a:solidFill>
                  <a:srgbClr val="C0504D"/>
                </a:solidFill>
                <a:latin typeface="Wingdings" panose="05000000000000000000" pitchFamily="2" charset="2"/>
              </a:rPr>
              <a:t></a:t>
            </a:r>
            <a:r>
              <a:rPr lang="fr-FR" altLang="fr-FR" sz="1800" dirty="0">
                <a:solidFill>
                  <a:srgbClr val="C0504D"/>
                </a:solidFill>
                <a:latin typeface="Verdana" panose="020B0604030504040204" pitchFamily="34" charset="0"/>
              </a:rPr>
              <a:t> AFF BIB [numéro RCR]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>
            <a:extLst>
              <a:ext uri="{FF2B5EF4-FFF2-40B4-BE49-F238E27FC236}">
                <a16:creationId xmlns:a16="http://schemas.microsoft.com/office/drawing/2014/main" id="{5627F605-CA49-61AC-285A-91352C4AA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11213"/>
            <a:ext cx="87630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7388" indent="-2635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00"/>
              </a:spcBef>
              <a:buClrTx/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Verdana" panose="020B0604030504040204" pitchFamily="34" charset="0"/>
              </a:rPr>
              <a:t>Pour qu’une bibliothèque participe au réseau Sudoc-PS, elle doit signer une </a:t>
            </a:r>
            <a:r>
              <a:rPr lang="fr-FR" altLang="fr-FR" sz="2400" u="sng">
                <a:solidFill>
                  <a:srgbClr val="000000"/>
                </a:solidFill>
                <a:latin typeface="Verdana" panose="020B0604030504040204" pitchFamily="34" charset="0"/>
              </a:rPr>
              <a:t>Convention de participation</a:t>
            </a:r>
            <a:r>
              <a:rPr lang="fr-FR" altLang="fr-FR" sz="2400">
                <a:solidFill>
                  <a:srgbClr val="000000"/>
                </a:solidFill>
                <a:latin typeface="Verdana" panose="020B0604030504040204" pitchFamily="34" charset="0"/>
              </a:rPr>
              <a:t> avec l’établissement hébergeant le Centre régional.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Cette convention définit les règles de participation au réseau et les services offerts.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Un modèle de convention est disponible sur le site de l’Abes &gt; réseau Sudoc PS &gt;Adhérer au réseau</a:t>
            </a:r>
          </a:p>
        </p:txBody>
      </p:sp>
      <p:sp>
        <p:nvSpPr>
          <p:cNvPr id="69635" name="Text Box 2">
            <a:extLst>
              <a:ext uri="{FF2B5EF4-FFF2-40B4-BE49-F238E27FC236}">
                <a16:creationId xmlns:a16="http://schemas.microsoft.com/office/drawing/2014/main" id="{940B4DD2-5F43-647A-8383-43BE4772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1113"/>
            <a:ext cx="77771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3600">
                <a:solidFill>
                  <a:srgbClr val="000000"/>
                </a:solidFill>
                <a:latin typeface="Verdana" panose="020B0604030504040204" pitchFamily="34" charset="0"/>
              </a:rPr>
              <a:t>Convention de participation</a:t>
            </a:r>
          </a:p>
        </p:txBody>
      </p:sp>
      <p:pic>
        <p:nvPicPr>
          <p:cNvPr id="69636" name="Picture 3">
            <a:extLst>
              <a:ext uri="{FF2B5EF4-FFF2-40B4-BE49-F238E27FC236}">
                <a16:creationId xmlns:a16="http://schemas.microsoft.com/office/drawing/2014/main" id="{DD90DA15-E03D-2C3D-4856-13849E919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8102600" cy="2892425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5D5B34BF-DDD1-87A3-4A5B-F32229D69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5888"/>
            <a:ext cx="77724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4960" tIns="42480" rIns="84960" bIns="4248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3600">
                <a:solidFill>
                  <a:srgbClr val="000000"/>
                </a:solidFill>
                <a:latin typeface="Verdana" panose="020B0604030504040204" pitchFamily="34" charset="0"/>
              </a:rPr>
              <a:t>Participation : le circuit</a:t>
            </a:r>
          </a:p>
        </p:txBody>
      </p:sp>
      <p:pic>
        <p:nvPicPr>
          <p:cNvPr id="71683" name="Picture 2">
            <a:extLst>
              <a:ext uri="{FF2B5EF4-FFF2-40B4-BE49-F238E27FC236}">
                <a16:creationId xmlns:a16="http://schemas.microsoft.com/office/drawing/2014/main" id="{177808DF-8448-8282-3D27-96EB844F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5295900"/>
            <a:ext cx="9271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4" name="Text Box 3">
            <a:extLst>
              <a:ext uri="{FF2B5EF4-FFF2-40B4-BE49-F238E27FC236}">
                <a16:creationId xmlns:a16="http://schemas.microsoft.com/office/drawing/2014/main" id="{C4DA7AF3-4CE9-840D-8D69-FE591F4D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240338"/>
            <a:ext cx="31384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 u="sng">
                <a:solidFill>
                  <a:srgbClr val="0000FF"/>
                </a:solidFill>
              </a:rPr>
              <a:t>Domaines : </a:t>
            </a: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FF"/>
                </a:solidFill>
              </a:rPr>
              <a:t>Administration des bibliothèques</a:t>
            </a:r>
          </a:p>
        </p:txBody>
      </p:sp>
      <p:pic>
        <p:nvPicPr>
          <p:cNvPr id="71685" name="Picture 4">
            <a:extLst>
              <a:ext uri="{FF2B5EF4-FFF2-40B4-BE49-F238E27FC236}">
                <a16:creationId xmlns:a16="http://schemas.microsoft.com/office/drawing/2014/main" id="{63BA01F9-F69C-FA24-FDF2-BE89DC82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89550"/>
            <a:ext cx="117316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6" name="AutoShape 5">
            <a:extLst>
              <a:ext uri="{FF2B5EF4-FFF2-40B4-BE49-F238E27FC236}">
                <a16:creationId xmlns:a16="http://schemas.microsoft.com/office/drawing/2014/main" id="{31BFF67A-2274-967C-2201-0558A0AAE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025" y="5403850"/>
            <a:ext cx="469900" cy="328613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79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71687" name="Text Box 6">
            <a:extLst>
              <a:ext uri="{FF2B5EF4-FFF2-40B4-BE49-F238E27FC236}">
                <a16:creationId xmlns:a16="http://schemas.microsoft.com/office/drawing/2014/main" id="{49661F88-A529-26AA-0C9D-7F5092D56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4087813"/>
            <a:ext cx="8774113" cy="216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93487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5113" algn="l"/>
                <a:tab pos="1111250" algn="l"/>
                <a:tab pos="1958975" algn="l"/>
                <a:tab pos="2806700" algn="l"/>
                <a:tab pos="3654425" algn="l"/>
                <a:tab pos="4502150" algn="l"/>
                <a:tab pos="5349875" algn="l"/>
                <a:tab pos="6197600" algn="l"/>
                <a:tab pos="7045325" algn="l"/>
                <a:tab pos="7893050" algn="l"/>
                <a:tab pos="8740775" algn="l"/>
                <a:tab pos="9588500" algn="l"/>
                <a:tab pos="10436225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5113" algn="l"/>
                <a:tab pos="1111250" algn="l"/>
                <a:tab pos="1958975" algn="l"/>
                <a:tab pos="2806700" algn="l"/>
                <a:tab pos="3654425" algn="l"/>
                <a:tab pos="4502150" algn="l"/>
                <a:tab pos="5349875" algn="l"/>
                <a:tab pos="6197600" algn="l"/>
                <a:tab pos="7045325" algn="l"/>
                <a:tab pos="7893050" algn="l"/>
                <a:tab pos="8740775" algn="l"/>
                <a:tab pos="9588500" algn="l"/>
                <a:tab pos="10436225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5113" algn="l"/>
                <a:tab pos="1111250" algn="l"/>
                <a:tab pos="1958975" algn="l"/>
                <a:tab pos="2806700" algn="l"/>
                <a:tab pos="3654425" algn="l"/>
                <a:tab pos="4502150" algn="l"/>
                <a:tab pos="5349875" algn="l"/>
                <a:tab pos="6197600" algn="l"/>
                <a:tab pos="7045325" algn="l"/>
                <a:tab pos="7893050" algn="l"/>
                <a:tab pos="8740775" algn="l"/>
                <a:tab pos="9588500" algn="l"/>
                <a:tab pos="10436225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5113" algn="l"/>
                <a:tab pos="1111250" algn="l"/>
                <a:tab pos="1958975" algn="l"/>
                <a:tab pos="2806700" algn="l"/>
                <a:tab pos="3654425" algn="l"/>
                <a:tab pos="4502150" algn="l"/>
                <a:tab pos="5349875" algn="l"/>
                <a:tab pos="6197600" algn="l"/>
                <a:tab pos="7045325" algn="l"/>
                <a:tab pos="7893050" algn="l"/>
                <a:tab pos="8740775" algn="l"/>
                <a:tab pos="9588500" algn="l"/>
                <a:tab pos="10436225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5113" algn="l"/>
                <a:tab pos="1111250" algn="l"/>
                <a:tab pos="1958975" algn="l"/>
                <a:tab pos="2806700" algn="l"/>
                <a:tab pos="3654425" algn="l"/>
                <a:tab pos="4502150" algn="l"/>
                <a:tab pos="5349875" algn="l"/>
                <a:tab pos="6197600" algn="l"/>
                <a:tab pos="7045325" algn="l"/>
                <a:tab pos="7893050" algn="l"/>
                <a:tab pos="8740775" algn="l"/>
                <a:tab pos="9588500" algn="l"/>
                <a:tab pos="10436225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5113" algn="l"/>
                <a:tab pos="1111250" algn="l"/>
                <a:tab pos="1958975" algn="l"/>
                <a:tab pos="2806700" algn="l"/>
                <a:tab pos="3654425" algn="l"/>
                <a:tab pos="4502150" algn="l"/>
                <a:tab pos="5349875" algn="l"/>
                <a:tab pos="6197600" algn="l"/>
                <a:tab pos="7045325" algn="l"/>
                <a:tab pos="7893050" algn="l"/>
                <a:tab pos="8740775" algn="l"/>
                <a:tab pos="9588500" algn="l"/>
                <a:tab pos="10436225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5113" algn="l"/>
                <a:tab pos="1111250" algn="l"/>
                <a:tab pos="1958975" algn="l"/>
                <a:tab pos="2806700" algn="l"/>
                <a:tab pos="3654425" algn="l"/>
                <a:tab pos="4502150" algn="l"/>
                <a:tab pos="5349875" algn="l"/>
                <a:tab pos="6197600" algn="l"/>
                <a:tab pos="7045325" algn="l"/>
                <a:tab pos="7893050" algn="l"/>
                <a:tab pos="8740775" algn="l"/>
                <a:tab pos="9588500" algn="l"/>
                <a:tab pos="10436225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5113" algn="l"/>
                <a:tab pos="1111250" algn="l"/>
                <a:tab pos="1958975" algn="l"/>
                <a:tab pos="2806700" algn="l"/>
                <a:tab pos="3654425" algn="l"/>
                <a:tab pos="4502150" algn="l"/>
                <a:tab pos="5349875" algn="l"/>
                <a:tab pos="6197600" algn="l"/>
                <a:tab pos="7045325" algn="l"/>
                <a:tab pos="7893050" algn="l"/>
                <a:tab pos="8740775" algn="l"/>
                <a:tab pos="9588500" algn="l"/>
                <a:tab pos="10436225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5113" algn="l"/>
                <a:tab pos="1111250" algn="l"/>
                <a:tab pos="1958975" algn="l"/>
                <a:tab pos="2806700" algn="l"/>
                <a:tab pos="3654425" algn="l"/>
                <a:tab pos="4502150" algn="l"/>
                <a:tab pos="5349875" algn="l"/>
                <a:tab pos="6197600" algn="l"/>
                <a:tab pos="7045325" algn="l"/>
                <a:tab pos="7893050" algn="l"/>
                <a:tab pos="8740775" algn="l"/>
                <a:tab pos="9588500" algn="l"/>
                <a:tab pos="10436225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</a:rPr>
              <a:t>eEt</a:t>
            </a:r>
            <a:r>
              <a:rPr lang="fr-FR" altLang="fr-FR" sz="2800" dirty="0">
                <a:solidFill>
                  <a:srgbClr val="000000"/>
                </a:solidFill>
              </a:rPr>
              <a:t> déposer sa demande sur </a:t>
            </a:r>
            <a:r>
              <a:rPr lang="fr-FR" altLang="fr-FR" sz="2800" b="1" dirty="0">
                <a:solidFill>
                  <a:srgbClr val="000000"/>
                </a:solidFill>
              </a:rPr>
              <a:t>le guichet </a:t>
            </a:r>
            <a:r>
              <a:rPr lang="fr-FR" altLang="fr-FR" sz="2800" b="1" i="1" dirty="0" err="1">
                <a:solidFill>
                  <a:srgbClr val="000000"/>
                </a:solidFill>
              </a:rPr>
              <a:t>ABESstp</a:t>
            </a:r>
            <a:endParaRPr lang="fr-FR" altLang="fr-FR" sz="2800" b="1" i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5000"/>
              </a:lnSpc>
              <a:buClrTx/>
              <a:buFontTx/>
              <a:buNone/>
            </a:pPr>
            <a:r>
              <a:rPr lang="fr-FR" altLang="fr-FR" sz="2800" dirty="0">
                <a:solidFill>
                  <a:srgbClr val="000000"/>
                </a:solidFill>
              </a:rPr>
              <a:t> https://stp.abes.fr </a:t>
            </a:r>
          </a:p>
          <a:p>
            <a:pPr>
              <a:buClrTx/>
              <a:buFontTx/>
              <a:buNone/>
            </a:pPr>
            <a:endParaRPr lang="fr-FR" altLang="fr-FR" sz="2800" dirty="0">
              <a:solidFill>
                <a:srgbClr val="000000"/>
              </a:solidFill>
            </a:endParaRP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AF8FC0DC-16AF-F20D-21AE-6372D36BA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936625"/>
            <a:ext cx="8774113" cy="29940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175" indent="-341313"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buSzPct val="100000"/>
              <a:defRPr/>
            </a:pPr>
            <a:r>
              <a:rPr lang="fr-FR" altLang="fr-FR" sz="2800">
                <a:ea typeface="+mn-ea"/>
              </a:rPr>
              <a:t>Le </a:t>
            </a:r>
            <a:r>
              <a:rPr lang="fr-FR" altLang="fr-FR" sz="2800" b="1">
                <a:ea typeface="+mn-ea"/>
              </a:rPr>
              <a:t>responsable CR</a:t>
            </a:r>
            <a:r>
              <a:rPr lang="fr-FR" altLang="fr-FR" sz="2800">
                <a:ea typeface="+mn-ea"/>
              </a:rPr>
              <a:t> doit avertir </a:t>
            </a:r>
            <a:r>
              <a:rPr lang="fr-FR" altLang="fr-FR" sz="2800" b="1">
                <a:ea typeface="+mn-ea"/>
              </a:rPr>
              <a:t>l’Abes</a:t>
            </a:r>
            <a:r>
              <a:rPr lang="fr-FR" altLang="fr-FR" sz="2800">
                <a:ea typeface="+mn-ea"/>
              </a:rPr>
              <a:t> lors :</a:t>
            </a:r>
          </a:p>
          <a:p>
            <a:pPr eaLnBrk="1" hangingPunct="1">
              <a:lnSpc>
                <a:spcPct val="85000"/>
              </a:lnSpc>
              <a:buSzPct val="100000"/>
              <a:defRPr/>
            </a:pPr>
            <a:endParaRPr lang="fr-FR" altLang="fr-FR" sz="2800">
              <a:ea typeface="+mn-ea"/>
            </a:endParaRPr>
          </a:p>
          <a:p>
            <a:pPr lvl="1" eaLnBrk="1" hangingPunct="1">
              <a:lnSpc>
                <a:spcPct val="8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400">
                <a:ea typeface="+mn-ea"/>
              </a:rPr>
              <a:t>d’un changement de situation d’une bibliothèque (regroupement, déménagement..) </a:t>
            </a:r>
          </a:p>
          <a:p>
            <a:pPr lvl="1" eaLnBrk="1" hangingPunct="1">
              <a:lnSpc>
                <a:spcPct val="8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400">
                <a:ea typeface="+mn-ea"/>
              </a:rPr>
              <a:t>du déploiement d’une bibliothèque du réseau Sudoc-PS vers le réseau Sudoc</a:t>
            </a:r>
          </a:p>
          <a:p>
            <a:pPr lvl="1" eaLnBrk="1" hangingPunct="1">
              <a:lnSpc>
                <a:spcPct val="8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400">
                <a:ea typeface="+mn-ea"/>
              </a:rPr>
              <a:t>de la création d’une nouvelle bibliothèque </a:t>
            </a:r>
          </a:p>
          <a:p>
            <a:pPr lvl="1" eaLnBrk="1" hangingPunct="1">
              <a:lnSpc>
                <a:spcPct val="8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400">
                <a:ea typeface="+mn-ea"/>
              </a:rPr>
              <a:t>de la suppression d’une bibliothèque</a:t>
            </a:r>
          </a:p>
          <a:p>
            <a:pPr marL="766763" lvl="1" eaLnBrk="1" hangingPunct="1">
              <a:lnSpc>
                <a:spcPct val="85000"/>
              </a:lnSpc>
              <a:buSzPct val="100000"/>
              <a:defRPr/>
            </a:pPr>
            <a:endParaRPr lang="fr-FR" altLang="fr-FR" sz="240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>
            <a:extLst>
              <a:ext uri="{FF2B5EF4-FFF2-40B4-BE49-F238E27FC236}">
                <a16:creationId xmlns:a16="http://schemas.microsoft.com/office/drawing/2014/main" id="{680FDCDB-E944-3CEC-F63D-A65DC83E6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2225"/>
            <a:ext cx="80279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4960" tIns="42480" rIns="84960" bIns="4248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3200">
                <a:solidFill>
                  <a:srgbClr val="000000"/>
                </a:solidFill>
                <a:latin typeface="Verdana" panose="020B0604030504040204" pitchFamily="34" charset="0"/>
              </a:rPr>
              <a:t>Création d’une bibliothèque - RCR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57288993-8DD5-8C1A-D7D1-5F89FC283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8712200" cy="561975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/>
          <a:lstStyle>
            <a:lvl1pPr marL="512763" indent="-5127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41400" algn="l"/>
                <a:tab pos="1889125" algn="l"/>
                <a:tab pos="2736850" algn="l"/>
                <a:tab pos="3584575" algn="l"/>
                <a:tab pos="4432300" algn="l"/>
                <a:tab pos="5280025" algn="l"/>
                <a:tab pos="6127750" algn="l"/>
                <a:tab pos="6975475" algn="l"/>
                <a:tab pos="7823200" algn="l"/>
                <a:tab pos="8670925" algn="l"/>
                <a:tab pos="9518650" algn="l"/>
                <a:tab pos="10366375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7388" indent="-2635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41400" algn="l"/>
                <a:tab pos="1889125" algn="l"/>
                <a:tab pos="2736850" algn="l"/>
                <a:tab pos="3584575" algn="l"/>
                <a:tab pos="4432300" algn="l"/>
                <a:tab pos="5280025" algn="l"/>
                <a:tab pos="6127750" algn="l"/>
                <a:tab pos="6975475" algn="l"/>
                <a:tab pos="7823200" algn="l"/>
                <a:tab pos="8670925" algn="l"/>
                <a:tab pos="9518650" algn="l"/>
                <a:tab pos="10366375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47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41400" algn="l"/>
                <a:tab pos="1889125" algn="l"/>
                <a:tab pos="2736850" algn="l"/>
                <a:tab pos="3584575" algn="l"/>
                <a:tab pos="4432300" algn="l"/>
                <a:tab pos="5280025" algn="l"/>
                <a:tab pos="6127750" algn="l"/>
                <a:tab pos="6975475" algn="l"/>
                <a:tab pos="7823200" algn="l"/>
                <a:tab pos="8670925" algn="l"/>
                <a:tab pos="9518650" algn="l"/>
                <a:tab pos="10366375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41400" algn="l"/>
                <a:tab pos="1889125" algn="l"/>
                <a:tab pos="2736850" algn="l"/>
                <a:tab pos="3584575" algn="l"/>
                <a:tab pos="4432300" algn="l"/>
                <a:tab pos="5280025" algn="l"/>
                <a:tab pos="6127750" algn="l"/>
                <a:tab pos="6975475" algn="l"/>
                <a:tab pos="7823200" algn="l"/>
                <a:tab pos="8670925" algn="l"/>
                <a:tab pos="9518650" algn="l"/>
                <a:tab pos="10366375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41400" algn="l"/>
                <a:tab pos="1889125" algn="l"/>
                <a:tab pos="2736850" algn="l"/>
                <a:tab pos="3584575" algn="l"/>
                <a:tab pos="4432300" algn="l"/>
                <a:tab pos="5280025" algn="l"/>
                <a:tab pos="6127750" algn="l"/>
                <a:tab pos="6975475" algn="l"/>
                <a:tab pos="7823200" algn="l"/>
                <a:tab pos="8670925" algn="l"/>
                <a:tab pos="9518650" algn="l"/>
                <a:tab pos="10366375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41400" algn="l"/>
                <a:tab pos="1889125" algn="l"/>
                <a:tab pos="2736850" algn="l"/>
                <a:tab pos="3584575" algn="l"/>
                <a:tab pos="4432300" algn="l"/>
                <a:tab pos="5280025" algn="l"/>
                <a:tab pos="6127750" algn="l"/>
                <a:tab pos="6975475" algn="l"/>
                <a:tab pos="7823200" algn="l"/>
                <a:tab pos="8670925" algn="l"/>
                <a:tab pos="9518650" algn="l"/>
                <a:tab pos="10366375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41400" algn="l"/>
                <a:tab pos="1889125" algn="l"/>
                <a:tab pos="2736850" algn="l"/>
                <a:tab pos="3584575" algn="l"/>
                <a:tab pos="4432300" algn="l"/>
                <a:tab pos="5280025" algn="l"/>
                <a:tab pos="6127750" algn="l"/>
                <a:tab pos="6975475" algn="l"/>
                <a:tab pos="7823200" algn="l"/>
                <a:tab pos="8670925" algn="l"/>
                <a:tab pos="9518650" algn="l"/>
                <a:tab pos="10366375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41400" algn="l"/>
                <a:tab pos="1889125" algn="l"/>
                <a:tab pos="2736850" algn="l"/>
                <a:tab pos="3584575" algn="l"/>
                <a:tab pos="4432300" algn="l"/>
                <a:tab pos="5280025" algn="l"/>
                <a:tab pos="6127750" algn="l"/>
                <a:tab pos="6975475" algn="l"/>
                <a:tab pos="7823200" algn="l"/>
                <a:tab pos="8670925" algn="l"/>
                <a:tab pos="9518650" algn="l"/>
                <a:tab pos="10366375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41400" algn="l"/>
                <a:tab pos="1889125" algn="l"/>
                <a:tab pos="2736850" algn="l"/>
                <a:tab pos="3584575" algn="l"/>
                <a:tab pos="4432300" algn="l"/>
                <a:tab pos="5280025" algn="l"/>
                <a:tab pos="6127750" algn="l"/>
                <a:tab pos="6975475" algn="l"/>
                <a:tab pos="7823200" algn="l"/>
                <a:tab pos="8670925" algn="l"/>
                <a:tab pos="9518650" algn="l"/>
                <a:tab pos="10366375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fr-FR" altLang="fr-FR" sz="2400">
                <a:solidFill>
                  <a:srgbClr val="000000"/>
                </a:solidFill>
                <a:latin typeface="Verdana" panose="020B0604030504040204" pitchFamily="34" charset="0"/>
              </a:rPr>
              <a:t>le responsable CR demande l’attribution d’un numéro RCR en précisant :</a:t>
            </a:r>
          </a:p>
          <a:p>
            <a:pPr lvl="2" indent="0" eaLnBrk="1" hangingPunct="1"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Verdana" panose="020B0604030504040204" pitchFamily="34" charset="0"/>
              </a:rPr>
              <a:t>n°ILN, Ville, Département, Type d’établissement, Nom de la bibliothèque, et proposer un </a:t>
            </a:r>
            <a:r>
              <a:rPr lang="fr-FR" altLang="fr-FR" sz="2000" b="1">
                <a:solidFill>
                  <a:srgbClr val="000000"/>
                </a:solidFill>
                <a:latin typeface="Verdana" panose="020B0604030504040204" pitchFamily="34" charset="0"/>
              </a:rPr>
              <a:t>intitulé court </a:t>
            </a:r>
            <a:r>
              <a:rPr lang="fr-FR" altLang="fr-FR" sz="2000" i="1">
                <a:solidFill>
                  <a:srgbClr val="000000"/>
                </a:solidFill>
                <a:latin typeface="Verdana" panose="020B0604030504040204" pitchFamily="34" charset="0"/>
              </a:rPr>
              <a:t>(32 caractères max)</a:t>
            </a:r>
          </a:p>
          <a:p>
            <a:pPr lvl="2" indent="0" eaLnBrk="1" hangingPunct="1">
              <a:lnSpc>
                <a:spcPct val="95000"/>
              </a:lnSpc>
              <a:spcBef>
                <a:spcPts val="200"/>
              </a:spcBef>
              <a:buClrTx/>
              <a:buFontTx/>
              <a:buNone/>
            </a:pPr>
            <a:endParaRPr lang="fr-FR" altLang="fr-FR" sz="800" i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fr-FR" altLang="fr-FR" sz="2400">
                <a:solidFill>
                  <a:srgbClr val="000000"/>
                </a:solidFill>
                <a:latin typeface="Verdana" panose="020B0604030504040204" pitchFamily="34" charset="0"/>
              </a:rPr>
              <a:t>l’Abes </a:t>
            </a:r>
          </a:p>
          <a:p>
            <a:pPr lvl="1" eaLnBrk="1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fr-FR" altLang="fr-FR" sz="2000">
                <a:solidFill>
                  <a:srgbClr val="000000"/>
                </a:solidFill>
                <a:latin typeface="Verdana" panose="020B0604030504040204" pitchFamily="34" charset="0"/>
              </a:rPr>
              <a:t>attribue le nouveau n°RCR</a:t>
            </a:r>
          </a:p>
          <a:p>
            <a:pPr lvl="1" eaLnBrk="1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fr-FR" altLang="fr-FR" sz="2000">
                <a:solidFill>
                  <a:srgbClr val="000000"/>
                </a:solidFill>
                <a:latin typeface="Verdana" panose="020B0604030504040204" pitchFamily="34" charset="0"/>
              </a:rPr>
              <a:t>paramètre la bibliothèque dans le Sudoc</a:t>
            </a:r>
          </a:p>
          <a:p>
            <a:pPr lvl="1" eaLnBrk="1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fr-FR" altLang="fr-FR" sz="2000">
                <a:solidFill>
                  <a:srgbClr val="000000"/>
                </a:solidFill>
                <a:latin typeface="Verdana" panose="020B0604030504040204" pitchFamily="34" charset="0"/>
              </a:rPr>
              <a:t>affecte un </a:t>
            </a:r>
            <a:r>
              <a:rPr lang="fr-FR" altLang="fr-FR" sz="2000" b="1">
                <a:solidFill>
                  <a:srgbClr val="000000"/>
                </a:solidFill>
                <a:latin typeface="Verdana" panose="020B0604030504040204" pitchFamily="34" charset="0"/>
              </a:rPr>
              <a:t>intitulé court</a:t>
            </a:r>
          </a:p>
          <a:p>
            <a:pPr lvl="1" eaLnBrk="1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fr-FR" altLang="fr-FR" sz="2000">
                <a:solidFill>
                  <a:srgbClr val="000000"/>
                </a:solidFill>
                <a:latin typeface="Verdana" panose="020B0604030504040204" pitchFamily="34" charset="0"/>
              </a:rPr>
              <a:t>crée le login CR</a:t>
            </a:r>
          </a:p>
          <a:p>
            <a:pPr lvl="1" eaLnBrk="1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fr-FR" altLang="fr-FR" sz="2000">
                <a:solidFill>
                  <a:srgbClr val="000000"/>
                </a:solidFill>
                <a:latin typeface="Verdana" panose="020B0604030504040204" pitchFamily="34" charset="0"/>
              </a:rPr>
              <a:t>informe le responsable CR par courriel</a:t>
            </a:r>
          </a:p>
          <a:p>
            <a:pPr lvl="1" eaLnBrk="1" hangingPunct="1">
              <a:lnSpc>
                <a:spcPct val="95000"/>
              </a:lnSpc>
              <a:spcBef>
                <a:spcPts val="200"/>
              </a:spcBef>
              <a:buFont typeface="Arial" panose="020B0604020202020204" pitchFamily="34" charset="0"/>
              <a:buNone/>
            </a:pPr>
            <a:endParaRPr lang="fr-FR" altLang="fr-FR" sz="8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Font typeface="Verdana" panose="020B0604030504040204" pitchFamily="34" charset="0"/>
              <a:buAutoNum type="arabicPeriod"/>
            </a:pPr>
            <a:r>
              <a:rPr lang="fr-FR" altLang="fr-FR" sz="2400">
                <a:solidFill>
                  <a:srgbClr val="000000"/>
                </a:solidFill>
                <a:latin typeface="Verdana" panose="020B0604030504040204" pitchFamily="34" charset="0"/>
              </a:rPr>
              <a:t>le responsable de CR</a:t>
            </a:r>
          </a:p>
          <a:p>
            <a:pPr lvl="1" eaLnBrk="1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fr-FR" altLang="fr-FR" sz="2000">
                <a:solidFill>
                  <a:srgbClr val="000000"/>
                </a:solidFill>
                <a:latin typeface="Verdana" panose="020B0604030504040204" pitchFamily="34" charset="0"/>
              </a:rPr>
              <a:t>crée la notice RCR</a:t>
            </a:r>
          </a:p>
          <a:p>
            <a:pPr lvl="1" eaLnBrk="1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fr-FR" altLang="fr-FR" sz="2000">
                <a:solidFill>
                  <a:srgbClr val="000000"/>
                </a:solidFill>
                <a:latin typeface="Verdana" panose="020B0604030504040204" pitchFamily="34" charset="0"/>
              </a:rPr>
              <a:t>crée les logins professionnels</a:t>
            </a:r>
          </a:p>
          <a:p>
            <a:pPr lvl="2" indent="0" eaLnBrk="1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>
            <a:extLst>
              <a:ext uri="{FF2B5EF4-FFF2-40B4-BE49-F238E27FC236}">
                <a16:creationId xmlns:a16="http://schemas.microsoft.com/office/drawing/2014/main" id="{5E14C556-30AB-2D76-50A2-7DBA568B4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188913"/>
            <a:ext cx="7772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4960" tIns="42480" rIns="84960" bIns="4248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3200">
                <a:solidFill>
                  <a:srgbClr val="000000"/>
                </a:solidFill>
                <a:latin typeface="Verdana" panose="020B0604030504040204" pitchFamily="34" charset="0"/>
              </a:rPr>
              <a:t>Changements de bibliothèque - RCR</a:t>
            </a:r>
          </a:p>
        </p:txBody>
      </p:sp>
      <p:sp>
        <p:nvSpPr>
          <p:cNvPr id="75779" name="Text Box 2">
            <a:extLst>
              <a:ext uri="{FF2B5EF4-FFF2-40B4-BE49-F238E27FC236}">
                <a16:creationId xmlns:a16="http://schemas.microsoft.com/office/drawing/2014/main" id="{7927FE2B-5BB3-3AAD-59C1-24F222DA1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1341438"/>
            <a:ext cx="88868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060450" indent="-2095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00"/>
              </a:spcBef>
              <a:buClrTx/>
              <a:buFontTx/>
              <a:buNone/>
            </a:pPr>
            <a:endParaRPr lang="fr-FR" altLang="fr-FR" sz="2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ClrTx/>
              <a:buFontTx/>
              <a:buNone/>
            </a:pPr>
            <a:endParaRPr lang="fr-FR" altLang="fr-FR" sz="2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ClrTx/>
              <a:buFontTx/>
              <a:buNone/>
            </a:pPr>
            <a:endParaRPr lang="fr-FR" altLang="fr-FR" sz="2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2" eaLnBrk="1" hangingPunct="1"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endParaRPr lang="fr-FR" altLang="fr-FR" sz="2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2" eaLnBrk="1" hangingPunct="1"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endParaRPr lang="fr-FR" altLang="fr-FR" sz="20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5780" name="Text Box 3">
            <a:extLst>
              <a:ext uri="{FF2B5EF4-FFF2-40B4-BE49-F238E27FC236}">
                <a16:creationId xmlns:a16="http://schemas.microsoft.com/office/drawing/2014/main" id="{E88C865C-FE36-7567-6C43-AA7671AB0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96975"/>
            <a:ext cx="841057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5175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</a:rPr>
              <a:t>Toute situation de fusion, scission, déménagement (changement de département, de ville, d’arrondissement), déploiement dans le Sudoc</a:t>
            </a:r>
          </a:p>
          <a:p>
            <a:pPr eaLnBrk="1" hangingPunct="1">
              <a:lnSpc>
                <a:spcPct val="95000"/>
              </a:lnSpc>
              <a:buClrTx/>
              <a:buFontTx/>
              <a:buNone/>
            </a:pPr>
            <a:endParaRPr lang="fr-FR" altLang="fr-FR" sz="280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ClrTx/>
              <a:buFontTx/>
              <a:buNone/>
            </a:pPr>
            <a:r>
              <a:rPr lang="fr-FR" altLang="fr-FR" sz="2400">
                <a:solidFill>
                  <a:srgbClr val="000000"/>
                </a:solidFill>
              </a:rPr>
              <a:t>Le responsable CR précise :</a:t>
            </a:r>
          </a:p>
          <a:p>
            <a:pPr eaLnBrk="1" hangingPunct="1">
              <a:lnSpc>
                <a:spcPct val="95000"/>
              </a:lnSpc>
              <a:buClrTx/>
              <a:buFontTx/>
              <a:buNone/>
            </a:pPr>
            <a:endParaRPr lang="fr-FR" altLang="fr-FR" sz="2000">
              <a:solidFill>
                <a:srgbClr val="000000"/>
              </a:solidFill>
            </a:endParaRPr>
          </a:p>
          <a:p>
            <a:pPr lvl="1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</a:rPr>
              <a:t>le(s) n° RCR concerné(s)</a:t>
            </a:r>
          </a:p>
          <a:p>
            <a:pPr lvl="1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</a:rPr>
              <a:t>ce qu’il faut faire des localisations (transferts de tout ou partie – liste des PPN, suppressions)</a:t>
            </a:r>
          </a:p>
          <a:p>
            <a:pPr eaLnBrk="1" hangingPunct="1">
              <a:lnSpc>
                <a:spcPct val="95000"/>
              </a:lnSpc>
              <a:buClrTx/>
              <a:buFontTx/>
              <a:buNone/>
            </a:pPr>
            <a:endParaRPr lang="fr-FR" altLang="fr-FR" sz="2800" b="1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ClrTx/>
              <a:buFontTx/>
              <a:buNone/>
            </a:pPr>
            <a:r>
              <a:rPr lang="fr-FR" altLang="fr-FR" sz="2400">
                <a:solidFill>
                  <a:srgbClr val="000000"/>
                </a:solidFill>
              </a:rPr>
              <a:t>L’Abes s’occupe des traitements et avertit le CR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>
            <a:extLst>
              <a:ext uri="{FF2B5EF4-FFF2-40B4-BE49-F238E27FC236}">
                <a16:creationId xmlns:a16="http://schemas.microsoft.com/office/drawing/2014/main" id="{3F1BA85D-E6D1-162B-B9CD-612A19DB6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225"/>
            <a:ext cx="7772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4960" tIns="42480" rIns="84960" bIns="4248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3200">
                <a:solidFill>
                  <a:srgbClr val="000000"/>
                </a:solidFill>
                <a:latin typeface="Verdana" panose="020B0604030504040204" pitchFamily="34" charset="0"/>
              </a:rPr>
              <a:t>Suppression de bibliothèque - RCR</a:t>
            </a:r>
          </a:p>
        </p:txBody>
      </p:sp>
      <p:sp>
        <p:nvSpPr>
          <p:cNvPr id="77827" name="Text Box 2">
            <a:extLst>
              <a:ext uri="{FF2B5EF4-FFF2-40B4-BE49-F238E27FC236}">
                <a16:creationId xmlns:a16="http://schemas.microsoft.com/office/drawing/2014/main" id="{F812E634-96B6-2635-8F7B-1C93A24C8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993775"/>
            <a:ext cx="88868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060450" indent="-2095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1376363" algn="l"/>
                <a:tab pos="2224088" algn="l"/>
                <a:tab pos="3071813" algn="l"/>
                <a:tab pos="3919538" algn="l"/>
                <a:tab pos="4767263" algn="l"/>
                <a:tab pos="5614988" algn="l"/>
                <a:tab pos="6462713" algn="l"/>
                <a:tab pos="7310438" algn="l"/>
                <a:tab pos="8158163" algn="l"/>
                <a:tab pos="9005888" algn="l"/>
                <a:tab pos="98536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00"/>
              </a:spcBef>
              <a:buClrTx/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Verdana" panose="020B0604030504040204" pitchFamily="34" charset="0"/>
              </a:rPr>
              <a:t>Lorsqu’une bibliothèque est supprimée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ClrTx/>
              <a:buFontTx/>
              <a:buNone/>
            </a:pPr>
            <a:endParaRPr lang="fr-FR" altLang="fr-FR" sz="2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ClrTx/>
              <a:buFontTx/>
              <a:buNone/>
            </a:pPr>
            <a:endParaRPr lang="fr-FR" altLang="fr-FR" sz="2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ClrTx/>
              <a:buFontTx/>
              <a:buNone/>
            </a:pPr>
            <a:endParaRPr lang="fr-FR" altLang="fr-FR" sz="2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2" eaLnBrk="1" hangingPunct="1"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endParaRPr lang="fr-FR" altLang="fr-FR" sz="2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2" eaLnBrk="1" hangingPunct="1"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endParaRPr lang="fr-FR" altLang="fr-FR" sz="20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7828" name="Text Box 3">
            <a:extLst>
              <a:ext uri="{FF2B5EF4-FFF2-40B4-BE49-F238E27FC236}">
                <a16:creationId xmlns:a16="http://schemas.microsoft.com/office/drawing/2014/main" id="{9E701B30-E814-1864-1F5F-3395F24F1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2133600"/>
            <a:ext cx="8410575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89038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ClrTx/>
              <a:buFontTx/>
              <a:buNone/>
            </a:pPr>
            <a:r>
              <a:rPr lang="fr-FR" altLang="fr-FR" sz="2400">
                <a:solidFill>
                  <a:srgbClr val="000000"/>
                </a:solidFill>
              </a:rPr>
              <a:t>Le responsable CR précise :</a:t>
            </a:r>
          </a:p>
          <a:p>
            <a:pPr lvl="2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</a:rPr>
              <a:t>  le n° RCR concerné</a:t>
            </a:r>
          </a:p>
          <a:p>
            <a:pPr lvl="2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</a:rPr>
              <a:t>  Ce qu’il faut faire des localisations (transferts, suppressions)</a:t>
            </a:r>
          </a:p>
          <a:p>
            <a:pPr eaLnBrk="1" hangingPunct="1">
              <a:lnSpc>
                <a:spcPct val="95000"/>
              </a:lnSpc>
              <a:buClrTx/>
              <a:buFontTx/>
              <a:buNone/>
            </a:pPr>
            <a:endParaRPr lang="fr-FR" altLang="fr-FR" sz="2400" b="1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ClrTx/>
              <a:buFontTx/>
              <a:buNone/>
            </a:pPr>
            <a:r>
              <a:rPr lang="fr-FR" altLang="fr-FR" sz="2400">
                <a:solidFill>
                  <a:srgbClr val="000000"/>
                </a:solidFill>
              </a:rPr>
              <a:t>l’Abes supprime :</a:t>
            </a:r>
          </a:p>
          <a:p>
            <a:pPr lvl="2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</a:rPr>
              <a:t>les localisations (le cas échéant)</a:t>
            </a:r>
          </a:p>
          <a:p>
            <a:pPr lvl="2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</a:rPr>
              <a:t>la bibliothèque dans le système (SUP/)</a:t>
            </a:r>
          </a:p>
          <a:p>
            <a:pPr lvl="2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</a:rPr>
              <a:t>les logins professionnels</a:t>
            </a:r>
          </a:p>
          <a:p>
            <a:pPr lvl="2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</a:rPr>
              <a:t>la notice RCR</a:t>
            </a:r>
          </a:p>
        </p:txBody>
      </p:sp>
      <p:sp>
        <p:nvSpPr>
          <p:cNvPr id="77829" name="Rectangle 4">
            <a:extLst>
              <a:ext uri="{FF2B5EF4-FFF2-40B4-BE49-F238E27FC236}">
                <a16:creationId xmlns:a16="http://schemas.microsoft.com/office/drawing/2014/main" id="{94614B5B-9C74-9FDE-8406-4C32BBD6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5657850"/>
            <a:ext cx="88582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08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800" algn="l"/>
                <a:tab pos="896938" algn="l"/>
                <a:tab pos="1744663" algn="l"/>
                <a:tab pos="2592388" algn="l"/>
                <a:tab pos="3440113" algn="l"/>
                <a:tab pos="4287838" algn="l"/>
                <a:tab pos="5135563" algn="l"/>
                <a:tab pos="5983288" algn="l"/>
                <a:tab pos="6831013" algn="l"/>
                <a:tab pos="7678738" algn="l"/>
                <a:tab pos="8526463" algn="l"/>
                <a:tab pos="9374188" algn="l"/>
                <a:tab pos="102219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800" algn="l"/>
                <a:tab pos="896938" algn="l"/>
                <a:tab pos="1744663" algn="l"/>
                <a:tab pos="2592388" algn="l"/>
                <a:tab pos="3440113" algn="l"/>
                <a:tab pos="4287838" algn="l"/>
                <a:tab pos="5135563" algn="l"/>
                <a:tab pos="5983288" algn="l"/>
                <a:tab pos="6831013" algn="l"/>
                <a:tab pos="7678738" algn="l"/>
                <a:tab pos="8526463" algn="l"/>
                <a:tab pos="9374188" algn="l"/>
                <a:tab pos="102219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800" algn="l"/>
                <a:tab pos="896938" algn="l"/>
                <a:tab pos="1744663" algn="l"/>
                <a:tab pos="2592388" algn="l"/>
                <a:tab pos="3440113" algn="l"/>
                <a:tab pos="4287838" algn="l"/>
                <a:tab pos="5135563" algn="l"/>
                <a:tab pos="5983288" algn="l"/>
                <a:tab pos="6831013" algn="l"/>
                <a:tab pos="7678738" algn="l"/>
                <a:tab pos="8526463" algn="l"/>
                <a:tab pos="9374188" algn="l"/>
                <a:tab pos="102219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800" algn="l"/>
                <a:tab pos="896938" algn="l"/>
                <a:tab pos="1744663" algn="l"/>
                <a:tab pos="2592388" algn="l"/>
                <a:tab pos="3440113" algn="l"/>
                <a:tab pos="4287838" algn="l"/>
                <a:tab pos="5135563" algn="l"/>
                <a:tab pos="5983288" algn="l"/>
                <a:tab pos="6831013" algn="l"/>
                <a:tab pos="7678738" algn="l"/>
                <a:tab pos="8526463" algn="l"/>
                <a:tab pos="9374188" algn="l"/>
                <a:tab pos="102219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800" algn="l"/>
                <a:tab pos="896938" algn="l"/>
                <a:tab pos="1744663" algn="l"/>
                <a:tab pos="2592388" algn="l"/>
                <a:tab pos="3440113" algn="l"/>
                <a:tab pos="4287838" algn="l"/>
                <a:tab pos="5135563" algn="l"/>
                <a:tab pos="5983288" algn="l"/>
                <a:tab pos="6831013" algn="l"/>
                <a:tab pos="7678738" algn="l"/>
                <a:tab pos="8526463" algn="l"/>
                <a:tab pos="9374188" algn="l"/>
                <a:tab pos="102219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800" algn="l"/>
                <a:tab pos="896938" algn="l"/>
                <a:tab pos="1744663" algn="l"/>
                <a:tab pos="2592388" algn="l"/>
                <a:tab pos="3440113" algn="l"/>
                <a:tab pos="4287838" algn="l"/>
                <a:tab pos="5135563" algn="l"/>
                <a:tab pos="5983288" algn="l"/>
                <a:tab pos="6831013" algn="l"/>
                <a:tab pos="7678738" algn="l"/>
                <a:tab pos="8526463" algn="l"/>
                <a:tab pos="9374188" algn="l"/>
                <a:tab pos="102219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800" algn="l"/>
                <a:tab pos="896938" algn="l"/>
                <a:tab pos="1744663" algn="l"/>
                <a:tab pos="2592388" algn="l"/>
                <a:tab pos="3440113" algn="l"/>
                <a:tab pos="4287838" algn="l"/>
                <a:tab pos="5135563" algn="l"/>
                <a:tab pos="5983288" algn="l"/>
                <a:tab pos="6831013" algn="l"/>
                <a:tab pos="7678738" algn="l"/>
                <a:tab pos="8526463" algn="l"/>
                <a:tab pos="9374188" algn="l"/>
                <a:tab pos="102219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800" algn="l"/>
                <a:tab pos="896938" algn="l"/>
                <a:tab pos="1744663" algn="l"/>
                <a:tab pos="2592388" algn="l"/>
                <a:tab pos="3440113" algn="l"/>
                <a:tab pos="4287838" algn="l"/>
                <a:tab pos="5135563" algn="l"/>
                <a:tab pos="5983288" algn="l"/>
                <a:tab pos="6831013" algn="l"/>
                <a:tab pos="7678738" algn="l"/>
                <a:tab pos="8526463" algn="l"/>
                <a:tab pos="9374188" algn="l"/>
                <a:tab pos="102219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800" algn="l"/>
                <a:tab pos="896938" algn="l"/>
                <a:tab pos="1744663" algn="l"/>
                <a:tab pos="2592388" algn="l"/>
                <a:tab pos="3440113" algn="l"/>
                <a:tab pos="4287838" algn="l"/>
                <a:tab pos="5135563" algn="l"/>
                <a:tab pos="5983288" algn="l"/>
                <a:tab pos="6831013" algn="l"/>
                <a:tab pos="7678738" algn="l"/>
                <a:tab pos="8526463" algn="l"/>
                <a:tab pos="9374188" algn="l"/>
                <a:tab pos="102219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buClrTx/>
              <a:buFontTx/>
              <a:buNone/>
            </a:pPr>
            <a:r>
              <a:rPr lang="fr-FR" altLang="fr-FR" sz="2000" i="1">
                <a:solidFill>
                  <a:srgbClr val="7F7F7F"/>
                </a:solidFill>
              </a:rPr>
              <a:t>Les opérations précédemment citées (fusion, scission, déménagement), donnent généralement lieu à une suppression de RCR.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5C63E462-5A2D-969E-EE82-0AC8EAF96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19075"/>
            <a:ext cx="9036050" cy="1760538"/>
          </a:xfrm>
          <a:prstGeom prst="rect">
            <a:avLst/>
          </a:prstGeom>
          <a:noFill/>
          <a:ln>
            <a:noFill/>
          </a:ln>
          <a:effectLst/>
        </p:spPr>
        <p:txBody>
          <a:bodyPr lIns="84960" tIns="42480" rIns="84960" bIns="42480"/>
          <a:lstStyle>
            <a:lvl1pPr marL="315913" indent="-315913">
              <a:tabLst>
                <a:tab pos="844550" algn="l"/>
                <a:tab pos="1692275" algn="l"/>
                <a:tab pos="2540000" algn="l"/>
                <a:tab pos="3387725" algn="l"/>
                <a:tab pos="4235450" algn="l"/>
                <a:tab pos="5083175" algn="l"/>
                <a:tab pos="5930900" algn="l"/>
                <a:tab pos="6778625" algn="l"/>
                <a:tab pos="7626350" algn="l"/>
                <a:tab pos="8474075" algn="l"/>
                <a:tab pos="9321800" algn="l"/>
                <a:tab pos="10169525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844550" algn="l"/>
                <a:tab pos="1692275" algn="l"/>
                <a:tab pos="2540000" algn="l"/>
                <a:tab pos="3387725" algn="l"/>
                <a:tab pos="4235450" algn="l"/>
                <a:tab pos="5083175" algn="l"/>
                <a:tab pos="5930900" algn="l"/>
                <a:tab pos="6778625" algn="l"/>
                <a:tab pos="7626350" algn="l"/>
                <a:tab pos="8474075" algn="l"/>
                <a:tab pos="9321800" algn="l"/>
                <a:tab pos="10169525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844550" algn="l"/>
                <a:tab pos="1692275" algn="l"/>
                <a:tab pos="2540000" algn="l"/>
                <a:tab pos="3387725" algn="l"/>
                <a:tab pos="4235450" algn="l"/>
                <a:tab pos="5083175" algn="l"/>
                <a:tab pos="5930900" algn="l"/>
                <a:tab pos="6778625" algn="l"/>
                <a:tab pos="7626350" algn="l"/>
                <a:tab pos="8474075" algn="l"/>
                <a:tab pos="9321800" algn="l"/>
                <a:tab pos="10169525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844550" algn="l"/>
                <a:tab pos="1692275" algn="l"/>
                <a:tab pos="2540000" algn="l"/>
                <a:tab pos="3387725" algn="l"/>
                <a:tab pos="4235450" algn="l"/>
                <a:tab pos="5083175" algn="l"/>
                <a:tab pos="5930900" algn="l"/>
                <a:tab pos="6778625" algn="l"/>
                <a:tab pos="7626350" algn="l"/>
                <a:tab pos="8474075" algn="l"/>
                <a:tab pos="9321800" algn="l"/>
                <a:tab pos="10169525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844550" algn="l"/>
                <a:tab pos="1692275" algn="l"/>
                <a:tab pos="2540000" algn="l"/>
                <a:tab pos="3387725" algn="l"/>
                <a:tab pos="4235450" algn="l"/>
                <a:tab pos="5083175" algn="l"/>
                <a:tab pos="5930900" algn="l"/>
                <a:tab pos="6778625" algn="l"/>
                <a:tab pos="7626350" algn="l"/>
                <a:tab pos="8474075" algn="l"/>
                <a:tab pos="9321800" algn="l"/>
                <a:tab pos="10169525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44550" algn="l"/>
                <a:tab pos="1692275" algn="l"/>
                <a:tab pos="2540000" algn="l"/>
                <a:tab pos="3387725" algn="l"/>
                <a:tab pos="4235450" algn="l"/>
                <a:tab pos="5083175" algn="l"/>
                <a:tab pos="5930900" algn="l"/>
                <a:tab pos="6778625" algn="l"/>
                <a:tab pos="7626350" algn="l"/>
                <a:tab pos="8474075" algn="l"/>
                <a:tab pos="9321800" algn="l"/>
                <a:tab pos="10169525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44550" algn="l"/>
                <a:tab pos="1692275" algn="l"/>
                <a:tab pos="2540000" algn="l"/>
                <a:tab pos="3387725" algn="l"/>
                <a:tab pos="4235450" algn="l"/>
                <a:tab pos="5083175" algn="l"/>
                <a:tab pos="5930900" algn="l"/>
                <a:tab pos="6778625" algn="l"/>
                <a:tab pos="7626350" algn="l"/>
                <a:tab pos="8474075" algn="l"/>
                <a:tab pos="9321800" algn="l"/>
                <a:tab pos="10169525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44550" algn="l"/>
                <a:tab pos="1692275" algn="l"/>
                <a:tab pos="2540000" algn="l"/>
                <a:tab pos="3387725" algn="l"/>
                <a:tab pos="4235450" algn="l"/>
                <a:tab pos="5083175" algn="l"/>
                <a:tab pos="5930900" algn="l"/>
                <a:tab pos="6778625" algn="l"/>
                <a:tab pos="7626350" algn="l"/>
                <a:tab pos="8474075" algn="l"/>
                <a:tab pos="9321800" algn="l"/>
                <a:tab pos="10169525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44550" algn="l"/>
                <a:tab pos="1692275" algn="l"/>
                <a:tab pos="2540000" algn="l"/>
                <a:tab pos="3387725" algn="l"/>
                <a:tab pos="4235450" algn="l"/>
                <a:tab pos="5083175" algn="l"/>
                <a:tab pos="5930900" algn="l"/>
                <a:tab pos="6778625" algn="l"/>
                <a:tab pos="7626350" algn="l"/>
                <a:tab pos="8474075" algn="l"/>
                <a:tab pos="9321800" algn="l"/>
                <a:tab pos="10169525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3000">
                <a:latin typeface="Verdana" panose="020B0604030504040204" pitchFamily="34" charset="0"/>
                <a:ea typeface="+mn-ea"/>
              </a:rPr>
              <a:t>Documentation de référence </a:t>
            </a:r>
          </a:p>
          <a:p>
            <a:pPr marL="317500">
              <a:spcBef>
                <a:spcPts val="300"/>
              </a:spcBef>
              <a:buSzPct val="100000"/>
              <a:defRPr/>
            </a:pPr>
            <a:endParaRPr lang="fr-FR" altLang="fr-FR" sz="1200">
              <a:latin typeface="Verdana" panose="020B0604030504040204" pitchFamily="34" charset="0"/>
              <a:ea typeface="+mn-ea"/>
            </a:endParaRPr>
          </a:p>
          <a:p>
            <a:pPr marL="317500" algn="ctr">
              <a:spcBef>
                <a:spcPts val="500"/>
              </a:spcBef>
              <a:buSzPct val="100000"/>
              <a:defRPr/>
            </a:pPr>
            <a:endParaRPr lang="fr-FR" altLang="fr-FR" sz="2000">
              <a:solidFill>
                <a:srgbClr val="4F81BD"/>
              </a:solidFill>
              <a:latin typeface="Verdana" panose="020B0604030504040204" pitchFamily="34" charset="0"/>
              <a:ea typeface="+mn-ea"/>
            </a:endParaRPr>
          </a:p>
          <a:p>
            <a:pPr marL="317500">
              <a:spcBef>
                <a:spcPts val="750"/>
              </a:spcBef>
              <a:buSzPct val="100000"/>
              <a:defRPr/>
            </a:pPr>
            <a:endParaRPr lang="fr-FR" altLang="fr-FR" sz="3000">
              <a:latin typeface="Verdana" panose="020B0604030504040204" pitchFamily="34" charset="0"/>
              <a:ea typeface="+mn-ea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altLang="fr-FR" sz="2400">
              <a:latin typeface="Verdana" panose="020B0604030504040204" pitchFamily="34" charset="0"/>
              <a:ea typeface="+mn-ea"/>
            </a:endParaRPr>
          </a:p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altLang="fr-FR" sz="3000">
              <a:latin typeface="Verdana" panose="020B0604030504040204" pitchFamily="34" charset="0"/>
              <a:ea typeface="+mn-ea"/>
            </a:endParaRPr>
          </a:p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altLang="fr-FR" sz="3000">
              <a:latin typeface="Verdana" panose="020B0604030504040204" pitchFamily="34" charset="0"/>
              <a:ea typeface="+mn-ea"/>
            </a:endParaRPr>
          </a:p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altLang="fr-FR" sz="3000">
              <a:latin typeface="Verdana" panose="020B0604030504040204" pitchFamily="34" charset="0"/>
              <a:ea typeface="+mn-ea"/>
            </a:endParaRPr>
          </a:p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altLang="fr-FR" sz="3000">
              <a:latin typeface="Verdana" panose="020B0604030504040204" pitchFamily="34" charset="0"/>
              <a:ea typeface="+mn-ea"/>
            </a:endParaRPr>
          </a:p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altLang="fr-FR" sz="3000">
              <a:latin typeface="Verdana" panose="020B0604030504040204" pitchFamily="34" charset="0"/>
              <a:ea typeface="+mn-ea"/>
            </a:endParaRPr>
          </a:p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3000">
                <a:latin typeface="Verdana" panose="020B0604030504040204" pitchFamily="34" charset="0"/>
                <a:ea typeface="+mn-ea"/>
              </a:rPr>
              <a:t>Guichet d’assistance</a:t>
            </a:r>
          </a:p>
        </p:txBody>
      </p:sp>
      <p:sp>
        <p:nvSpPr>
          <p:cNvPr id="79875" name="Text Box 2">
            <a:extLst>
              <a:ext uri="{FF2B5EF4-FFF2-40B4-BE49-F238E27FC236}">
                <a16:creationId xmlns:a16="http://schemas.microsoft.com/office/drawing/2014/main" id="{9BD61F08-4C03-9385-6F8F-B51025307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5791200"/>
            <a:ext cx="25542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46138" algn="l"/>
                <a:tab pos="1693863" algn="l"/>
                <a:tab pos="2541588" algn="l"/>
                <a:tab pos="3389313" algn="l"/>
                <a:tab pos="4237038" algn="l"/>
                <a:tab pos="5084763" algn="l"/>
                <a:tab pos="5932488" algn="l"/>
                <a:tab pos="6780213" algn="l"/>
                <a:tab pos="7627938" algn="l"/>
                <a:tab pos="8475663" algn="l"/>
                <a:tab pos="9323388" algn="l"/>
                <a:tab pos="10171113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FF"/>
                </a:solidFill>
              </a:rPr>
              <a:t>Administration des bibliothèques</a:t>
            </a:r>
          </a:p>
        </p:txBody>
      </p:sp>
      <p:grpSp>
        <p:nvGrpSpPr>
          <p:cNvPr id="79876" name="Group 3">
            <a:extLst>
              <a:ext uri="{FF2B5EF4-FFF2-40B4-BE49-F238E27FC236}">
                <a16:creationId xmlns:a16="http://schemas.microsoft.com/office/drawing/2014/main" id="{3444E53F-1704-AC35-7D05-2D82216912DF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5540375"/>
            <a:ext cx="3816350" cy="731838"/>
            <a:chOff x="1202" y="3490"/>
            <a:chExt cx="2404" cy="461"/>
          </a:xfrm>
        </p:grpSpPr>
        <p:pic>
          <p:nvPicPr>
            <p:cNvPr id="79878" name="Picture 4">
              <a:extLst>
                <a:ext uri="{FF2B5EF4-FFF2-40B4-BE49-F238E27FC236}">
                  <a16:creationId xmlns:a16="http://schemas.microsoft.com/office/drawing/2014/main" id="{FD0ED9E2-7DE8-81AB-76E8-57310F6DB9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" y="3490"/>
              <a:ext cx="738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9879" name="Group 5">
              <a:extLst>
                <a:ext uri="{FF2B5EF4-FFF2-40B4-BE49-F238E27FC236}">
                  <a16:creationId xmlns:a16="http://schemas.microsoft.com/office/drawing/2014/main" id="{C9BFD7C6-DFCB-DAD1-5CA7-42D284E73B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3568"/>
              <a:ext cx="1433" cy="372"/>
              <a:chOff x="1202" y="3568"/>
              <a:chExt cx="1433" cy="372"/>
            </a:xfrm>
          </p:grpSpPr>
          <p:pic>
            <p:nvPicPr>
              <p:cNvPr id="79880" name="Picture 6">
                <a:extLst>
                  <a:ext uri="{FF2B5EF4-FFF2-40B4-BE49-F238E27FC236}">
                    <a16:creationId xmlns:a16="http://schemas.microsoft.com/office/drawing/2014/main" id="{B83CB02E-6A49-1672-B002-EB8E2E39DE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2" y="3568"/>
                <a:ext cx="583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9881" name="AutoShape 7">
                <a:extLst>
                  <a:ext uri="{FF2B5EF4-FFF2-40B4-BE49-F238E27FC236}">
                    <a16:creationId xmlns:a16="http://schemas.microsoft.com/office/drawing/2014/main" id="{215FC044-FE31-C12B-7266-4B92A5B15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" y="3602"/>
                <a:ext cx="616" cy="304"/>
              </a:xfrm>
              <a:prstGeom prst="rightArrow">
                <a:avLst>
                  <a:gd name="adj1" fmla="val 50000"/>
                  <a:gd name="adj2" fmla="val 50086"/>
                </a:avLst>
              </a:prstGeom>
              <a:solidFill>
                <a:srgbClr val="F7964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fr-FR" altLang="fr-FR"/>
              </a:p>
            </p:txBody>
          </p:sp>
        </p:grpSp>
      </p:grpSp>
      <p:pic>
        <p:nvPicPr>
          <p:cNvPr id="79877" name="Picture 8">
            <a:extLst>
              <a:ext uri="{FF2B5EF4-FFF2-40B4-BE49-F238E27FC236}">
                <a16:creationId xmlns:a16="http://schemas.microsoft.com/office/drawing/2014/main" id="{84D3630C-12B8-7BA0-A655-2255A19CE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268413"/>
            <a:ext cx="8029575" cy="3446462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Created xmlns="http://schemas.microsoft.com/sharepoint/v3/fields">2023-11-09T23:00:00+00:00</_DCDateCreated>
    <Lieu_x0020_de_x0020_la_x0020_formation xmlns="9daed285-81c3-49ff-b705-bbc26c42e2d0">Montpellier</Lieu_x0020_de_x0020_la_x0020_formation>
    <Exaged_DocName xmlns="9daed285-81c3-49ff-b705-bbc26c42e2d0" xsi:nil="true"/>
    <Etat_x0020_du_x0020_document xmlns="9daed285-81c3-49ff-b705-bbc26c42e2d0">Validé</Etat_x0020_du_x0020_document>
    <Nom_x0020_de_x0020_la_x0020_formation xmlns="9daed285-81c3-49ff-b705-bbc26c42e2d0">A renseigner</Nom_x0020_de_x0020_la_x0020_formation>
    <TRI xmlns="9daed285-81c3-49ff-b705-bbc26c42e2d0">MPR</TRI>
    <Tags xmlns="9daed285-81c3-49ff-b705-bbc26c42e2d0" xsi:nil="true"/>
    <Structure xmlns="9daed285-81c3-49ff-b705-bbc26c42e2d0">DSR - PFD</Structure>
    <Type_x0020_de_x0020_document_x0020_standard xmlns="9daed285-81c3-49ff-b705-bbc26c42e2d0">Diaporama Formation</Type_x0020_de_x0020_document_x0020_standard>
    <N_x00b0__x0020_session xmlns="9daed285-81c3-49ff-b705-bbc26c42e2d0" xsi:nil="true"/>
    <Nom_x0020_du_x0020_marché xmlns="75f3bf87-bc9b-423f-98a5-e304451f6252" xsi:nil="true"/>
    <Type_x0020_spec xmlns="9daed285-81c3-49ff-b705-bbc26c42e2d0">
      <Value>A renseigner</Value>
    </Type_x0020_spec>
    <Type_x0020_de_x0020_document_x0020_technique xmlns="9daed285-81c3-49ff-b705-bbc26c42e2d0" xsi:nil="true"/>
    <Liste_x0020_machines-serveurs xmlns="75f3bf87-bc9b-423f-98a5-e304451f6252" xsi:nil="true"/>
    <Sujet_x0020_convention xmlns="9daed285-81c3-49ff-b705-bbc26c42e2d0" xsi:nil="true"/>
    <Liste_x0020_des_x0020_applications xmlns="9daed285-81c3-49ff-b705-bbc26c42e2d0" xsi:nil="true"/>
    <Année xmlns="75f3bf87-bc9b-423f-98a5-e304451f6252">2023</Anné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6CB4AB078024F24B9AD5E0923C09BE39010407020200088AEC4F79217D4EA1F7B9D01DFD78F3" ma:contentTypeVersion="18" ma:contentTypeDescription="" ma:contentTypeScope="" ma:versionID="549e32bc939db7be28ade57397e097a4">
  <xsd:schema xmlns:xsd="http://www.w3.org/2001/XMLSchema" xmlns:xs="http://www.w3.org/2001/XMLSchema" xmlns:p="http://schemas.microsoft.com/office/2006/metadata/properties" xmlns:ns2="9daed285-81c3-49ff-b705-bbc26c42e2d0" xmlns:ns3="75f3bf87-bc9b-423f-98a5-e304451f6252" xmlns:ns4="http://schemas.microsoft.com/sharepoint/v3/fields" targetNamespace="http://schemas.microsoft.com/office/2006/metadata/properties" ma:root="true" ma:fieldsID="977375c649443f6d1b5df469e5a34484" ns2:_="" ns3:_="" ns4:_="">
    <xsd:import namespace="9daed285-81c3-49ff-b705-bbc26c42e2d0"/>
    <xsd:import namespace="75f3bf87-bc9b-423f-98a5-e304451f6252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3:Année" minOccurs="0"/>
                <xsd:element ref="ns4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2:Exaged_DocName" minOccurs="0"/>
                <xsd:element ref="ns2:Nom_x0020_de_x0020_la_x0020_formation" minOccurs="0"/>
                <xsd:element ref="ns2:Type_x0020_spec" minOccurs="0"/>
                <xsd:element ref="ns2:Sujet_x0020_convention" minOccurs="0"/>
                <xsd:element ref="ns2:Type_x0020_de_x0020_document_x0020_technique" minOccurs="0"/>
                <xsd:element ref="ns3:Nom_x0020_du_x0020_marché" minOccurs="0"/>
                <xsd:element ref="ns3:Liste_x0020_machines-serveurs" minOccurs="0"/>
                <xsd:element ref="ns2:Liste_x0020_des_x0020_applications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ed285-81c3-49ff-b705-bbc26c42e2d0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 ma:readOnly="false">
      <xsd:simpleType>
        <xsd:restriction base="dms:Choice">
          <xsd:enumeration value="AAF"/>
          <xsd:enumeration value="ABES"/>
          <xsd:enumeration value="ADBU"/>
          <xsd:enumeration value="AMUE"/>
          <xsd:enumeration value="AN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GT-Calames"/>
          <xsd:enumeration value="GT-EAD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SIAF"/>
          <xsd:enumeration value="Autre"/>
        </xsd:restriction>
      </xsd:simpleType>
    </xsd:element>
    <xsd:element name="TRI" ma:index="3" nillable="true" ma:displayName="Trigramme" ma:default="A renseigner" ma:format="Dropdown" ma:internalName="TRI" ma:readOnly="false">
      <xsd:simpleType>
        <xsd:restriction base="dms:Choice">
          <xsd:enumeration value="A renseigner"/>
          <xsd:enumeration value="ACT"/>
          <xsd:enumeration value="AFE"/>
          <xsd:enumeration value="AFY"/>
          <xsd:enumeration value="AGT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CS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E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BZ"/>
          <xsd:enumeration value="DED"/>
          <xsd:enumeration value="DOO"/>
          <xsd:enumeration value="DRY"/>
          <xsd:enumeration value="DSA"/>
          <xsd:enumeration value="DST"/>
          <xsd:enumeration value="ECU"/>
          <xsd:enumeration value="ECT"/>
          <xsd:enumeration value="EHR"/>
          <xsd:enumeration value="ELS"/>
          <xsd:enumeration value="EMS"/>
          <xsd:enumeration value="ENO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FRF"/>
          <xsd:enumeration value="GLT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A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A"/>
          <xsd:enumeration value="MPD"/>
          <xsd:enumeration value="MPN"/>
          <xsd:enumeration value="MPR"/>
          <xsd:enumeration value="MPT"/>
          <xsd:enumeration value="MRX"/>
          <xsd:enumeration value="MSO"/>
          <xsd:enumeration value="MSR"/>
          <xsd:enumeration value="MTE"/>
          <xsd:enumeration value="MYG"/>
          <xsd:enumeration value="NBD"/>
          <xsd:enumeration value="NBT"/>
          <xsd:enumeration value="NMN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M"/>
          <xsd:enumeration value="SNX"/>
          <xsd:enumeration value="SPE"/>
          <xsd:enumeration value="SPR"/>
          <xsd:enumeration value="SQN"/>
          <xsd:enumeration value="SRY"/>
          <xsd:enumeration value="SSI"/>
          <xsd:enumeration value="TCN"/>
          <xsd:enumeration value="TDN"/>
          <xsd:enumeration value="TFU"/>
          <xsd:enumeration value="TMX"/>
          <xsd:enumeration value="TZA"/>
          <xsd:enumeration value="VGO"/>
          <xsd:enumeration value="VSA"/>
          <xsd:enumeration value="YBN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 ma:readOnly="false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esoins fonctionnels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éclaration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Prospective"/>
          <xsd:enumeration value="Rapport"/>
          <xsd:enumeration value="Rapport d'activité"/>
          <xsd:enumeration value="Rapport d'analyse"/>
          <xsd:enumeration value="Rapport de présentation"/>
          <xsd:enumeration value="Reconduction"/>
          <xsd:enumeration value="Revue application"/>
          <xsd:enumeration value="Specs développement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 ma:readOnly="false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En cours de publication"/>
          <xsd:enumeration value="Prêt à publier"/>
          <xsd:enumeration value="Publié"/>
          <xsd:enumeration value="Périmé"/>
          <xsd:enumeration value="Version finale à conserver"/>
        </xsd:restriction>
      </xsd:simpleType>
    </xsd:element>
    <xsd:element name="Tags" ma:index="10" nillable="true" ma:displayName="Tags" ma:internalName="Tags" ma:readOnly="false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 ma:readOnly="false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Exaged_DocName" ma:index="14" nillable="true" ma:displayName="Nom du document" ma:hidden="true" ma:internalName="Exaged_DocName" ma:readOnly="false">
      <xsd:simpleType>
        <xsd:restriction base="dms:Text"/>
      </xsd:simpleType>
    </xsd:element>
    <xsd:element name="Nom_x0020_de_x0020_la_x0020_formation" ma:index="20" nillable="true" ma:displayName="Liste des formations" ma:default="A renseigner" ma:format="Dropdown" ma:internalName="Nom_x0020_de_x0020_la_x0020_formation" ma:readOnly="false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  <xsd:element name="Type_x0020_spec" ma:index="21" nillable="true" ma:displayName="Concerne" ma:default="A renseigner" ma:hidden="true" ma:internalName="Type_x0020_spec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 renseigner"/>
                        <xsd:enumeration value="APCC"/>
                        <xsd:enumeration value="CBS"/>
                        <xsd:enumeration value="Exports à la demande"/>
                        <xsd:enumeration value="Exports réguliers"/>
                        <xsd:enumeration value="Exports hors réseaux"/>
                        <xsd:enumeration value="Guide Méthodo"/>
                        <xsd:enumeration value="Imports Sudoc"/>
                        <xsd:enumeration value="PSI"/>
                        <xsd:enumeration value="Scripts"/>
                        <xsd:enumeration value="Self Sudoc"/>
                        <xsd:enumeration value="Site Web"/>
                        <xsd:enumeration value="Supeb"/>
                        <xsd:enumeration value="Webstats"/>
                        <xsd:enumeration value="WinIBW"/>
                        <xsd:enumeration value="Z39-50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ujet_x0020_convention" ma:index="22" nillable="true" ma:displayName="Nom de la convention" ma:default="A renseigner" ma:format="Dropdown" ma:hidden="true" ma:internalName="Sujet_x0020_convention" ma:readOnly="false">
      <xsd:simpleType>
        <xsd:restriction base="dms:Choice">
          <xsd:enumeration value="A renseigner"/>
          <xsd:enumeration value="Calames"/>
          <xsd:enumeration value="CERL"/>
          <xsd:enumeration value="Cession de données"/>
          <xsd:enumeration value="Groupement commandes"/>
          <xsd:enumeration value="IdRef"/>
          <xsd:enumeration value="PebWeb"/>
          <xsd:enumeration value="PebWini"/>
          <xsd:enumeration value="RetroCalames"/>
          <xsd:enumeration value="RetroSociétés"/>
          <xsd:enumeration value="Star"/>
          <xsd:enumeration value="Step"/>
          <xsd:enumeration value="Sudoc"/>
          <xsd:enumeration value="Sudoc-PS"/>
          <xsd:enumeration value="Thèses"/>
          <xsd:enumeration value="WebDewey"/>
          <xsd:enumeration value="WorldCat"/>
          <xsd:enumeration value="Autres"/>
        </xsd:restriction>
      </xsd:simpleType>
    </xsd:element>
    <xsd:element name="Type_x0020_de_x0020_document_x0020_technique" ma:index="23" nillable="true" ma:displayName="Type de document technique" ma:default="A renseigner" ma:format="Dropdown" ma:hidden="true" ma:internalName="Type_x0020_de_x0020_document_x0020_technique" ma:readOnly="false">
      <xsd:simpleType>
        <xsd:restriction base="dms:Choice">
          <xsd:enumeration value="A renseigner"/>
          <xsd:enumeration value="Dossier de recette"/>
          <xsd:enumeration value="Fiche exploitation"/>
          <xsd:enumeration value="Fiche application"/>
          <xsd:enumeration value="Procédure"/>
          <xsd:enumeration value="Revue d'application"/>
        </xsd:restriction>
      </xsd:simpleType>
    </xsd:element>
    <xsd:element name="Liste_x0020_des_x0020_applications" ma:index="26" nillable="true" ma:displayName="Liste des applications" ma:default="Autre" ma:format="Dropdown" ma:internalName="Liste_x0020_des_x0020_applications" ma:readOnly="false">
      <xsd:simpleType>
        <xsd:restriction base="dms:Choice">
          <xsd:enumeration value="Autre"/>
          <xsd:enumeration value="ABESstp"/>
          <xsd:enumeration value="APCC"/>
          <xsd:enumeration value="API"/>
          <xsd:enumeration value="Archives Elsevier"/>
          <xsd:enumeration value="Bacon"/>
          <xsd:enumeration value="Bazar"/>
          <xsd:enumeration value="Bibserv"/>
          <xsd:enumeration value="Bifor"/>
          <xsd:enumeration value="Bodet"/>
          <xsd:enumeration value="BOUDA"/>
          <xsd:enumeration value="Calames"/>
          <xsd:enumeration value="CBS"/>
          <xsd:enumeration value="Cidemis"/>
          <xsd:enumeration value="Colodus"/>
          <xsd:enumeration value="Demande exemplarisation"/>
          <xsd:enumeration value="DocBook-Upcast"/>
          <xsd:enumeration value="Export à la demande"/>
          <xsd:enumeration value="Finances"/>
          <xsd:enumeration value="Formulaires"/>
          <xsd:enumeration value="GALA"/>
          <xsd:enumeration value="Girafe"/>
          <xsd:enumeration value="GTD"/>
          <xsd:enumeration value="Guide méthodo"/>
          <xsd:enumeration value="Hub"/>
          <xsd:enumeration value="IdRef"/>
          <xsd:enumeration value="LAGAF"/>
          <xsd:enumeration value="LN"/>
          <xsd:enumeration value="Logiciels Windows"/>
          <xsd:enumeration value="Messagerie - Listes"/>
          <xsd:enumeration value="Micro webservices"/>
          <xsd:enumeration value="Moodle"/>
          <xsd:enumeration value="Numes"/>
          <xsd:enumeration value="Périscope"/>
          <xsd:enumeration value="PRADA"/>
          <xsd:enumeration value="PSI"/>
          <xsd:enumeration value="Qualinca"/>
          <xsd:enumeration value="RAFA"/>
          <xsd:enumeration value="Réseau"/>
          <xsd:enumeration value="Scenari"/>
          <xsd:enumeration value="Sécurité"/>
          <xsd:enumeration value="Self"/>
          <xsd:enumeration value="SGBm"/>
          <xsd:enumeration value="SI interne"/>
          <xsd:enumeration value="Signets Universités"/>
          <xsd:enumeration value="Site de veille"/>
          <xsd:enumeration value="Site ABES"/>
          <xsd:enumeration value="SNEG"/>
          <xsd:enumeration value="SolrTotal"/>
          <xsd:enumeration value="STAR"/>
          <xsd:enumeration value="Stockage"/>
          <xsd:enumeration value="STEP"/>
          <xsd:enumeration value="Sudoc"/>
          <xsd:enumeration value="Sudoc local"/>
          <xsd:enumeration value="SyRHA"/>
          <xsd:enumeration value="Theses.fr"/>
          <xsd:enumeration value="Transition biblio"/>
          <xsd:enumeration value="Upcast"/>
          <xsd:enumeration value="Webex"/>
          <xsd:enumeration value="Webstats"/>
          <xsd:enumeration value="WinIBW"/>
          <xsd:enumeration value="Winnipri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3bf87-bc9b-423f-98a5-e304451f6252" elementFormDefault="qualified">
    <xsd:import namespace="http://schemas.microsoft.com/office/2006/documentManagement/types"/>
    <xsd:import namespace="http://schemas.microsoft.com/office/infopath/2007/PartnerControls"/>
    <xsd:element name="Année" ma:index="6" nillable="true" ma:displayName="Année" ma:default="A renseigner" ma:format="Dropdown" ma:internalName="Ann_x00e9_e" ma:readOnly="false">
      <xsd:simpleType>
        <xsd:restriction base="dms:Choice">
          <xsd:enumeration value="A renseigner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Nom_x0020_du_x0020_marché" ma:index="24" nillable="true" ma:displayName="Nom du marché" ma:default="A renseigner" ma:format="Dropdown" ma:hidden="true" ma:internalName="Nom_x0020_du_x0020_march_x00e9_" ma:readOnly="false">
      <xsd:simpleType>
        <xsd:restriction base="dms:Choice">
          <xsd:enumeration value="A renseigner"/>
          <xsd:enumeration value="CAIRN"/>
          <xsd:enumeration value="CAS"/>
          <xsd:enumeration value="Dalloz"/>
          <xsd:enumeration value="Doctrinal plus"/>
          <xsd:enumeration value="EBSCO - Business Source"/>
          <xsd:enumeration value="Elsevier-ScienceDirect"/>
          <xsd:enumeration value="JSTOR"/>
          <xsd:enumeration value="Lamyline"/>
          <xsd:enumeration value="Lexis-Nexis - Jurisclasseur"/>
          <xsd:enumeration value="Proquest - Chadwyck-Healey"/>
        </xsd:restriction>
      </xsd:simpleType>
    </xsd:element>
    <xsd:element name="Liste_x0020_machines-serveurs" ma:index="25" nillable="true" ma:displayName="Liste des machines-serveurs" ma:default="à renseigner" ma:format="Dropdown" ma:internalName="Liste_x0020_machines_x002d_serveurs" ma:readOnly="false">
      <xsd:simpleType>
        <xsd:restriction base="dms:Choice">
          <xsd:enumeration value="à renseigner"/>
          <xsd:enumeration value="actif réseau"/>
          <xsd:enumeration value="antivirus"/>
          <xsd:enumeration value="baie de stockage"/>
          <xsd:enumeration value="imprimantes"/>
          <xsd:enumeration value="messagerie"/>
          <xsd:enumeration value="visioconférence"/>
          <xsd:enumeration value="sauvegarde"/>
          <xsd:enumeration value="téléphone"/>
          <xsd:enumeration value="se linux unix"/>
          <xsd:enumeration value="se linux"/>
          <xsd:enumeration value="se unix"/>
          <xsd:enumeration value="se windows"/>
          <xsd:enumeration value="serveur socle"/>
          <xsd:enumeration value="serveur virtuel"/>
          <xsd:enumeration value="solaris"/>
          <xsd:enumeration value="station de travail"/>
        </xsd:restriction>
      </xsd:simpleType>
    </xsd:element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9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154715-8468-44BC-8A3A-110B0992EF1F}"/>
</file>

<file path=customXml/itemProps2.xml><?xml version="1.0" encoding="utf-8"?>
<ds:datastoreItem xmlns:ds="http://schemas.openxmlformats.org/officeDocument/2006/customXml" ds:itemID="{580964A2-769D-4F43-B329-9F849ABEF009}"/>
</file>

<file path=customXml/itemProps3.xml><?xml version="1.0" encoding="utf-8"?>
<ds:datastoreItem xmlns:ds="http://schemas.openxmlformats.org/officeDocument/2006/customXml" ds:itemID="{BD135738-32E6-4240-9381-FD72783392C3}"/>
</file>

<file path=customXml/itemProps4.xml><?xml version="1.0" encoding="utf-8"?>
<ds:datastoreItem xmlns:ds="http://schemas.openxmlformats.org/officeDocument/2006/customXml" ds:itemID="{62F7488D-DC37-42D0-9369-E4BDDC783786}"/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614</Words>
  <Application>Microsoft Office PowerPoint</Application>
  <PresentationFormat>Affichage à l'écran (4:3)</PresentationFormat>
  <Paragraphs>113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Arial</vt:lpstr>
      <vt:lpstr>Arial Narrow</vt:lpstr>
      <vt:lpstr>Calibri</vt:lpstr>
      <vt:lpstr>Times New Roman</vt:lpstr>
      <vt:lpstr>Verdana</vt:lpstr>
      <vt:lpstr>Wingdings</vt:lpstr>
      <vt:lpstr>Thème Office</vt:lpstr>
      <vt:lpstr>Thème Office</vt:lpstr>
      <vt:lpstr>Thème Office</vt:lpstr>
      <vt:lpstr>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Séquence formation CR</dc:title>
  <dc:creator>Laurent Piquemal</dc:creator>
  <cp:keywords/>
  <dc:description/>
  <cp:lastModifiedBy>Marie-Pierre Roux</cp:lastModifiedBy>
  <cp:revision>174</cp:revision>
  <cp:lastPrinted>1601-01-01T00:00:00Z</cp:lastPrinted>
  <dcterms:created xsi:type="dcterms:W3CDTF">2012-12-11T11:37:01Z</dcterms:created>
  <dcterms:modified xsi:type="dcterms:W3CDTF">2023-11-10T08:31:17Z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0x0101006CB4AB078024F24B9AD5E0923C09BE39010407020200088AEC4F79217D4EA1F7B9D01DFD78F3</vt:lpwstr>
  </property>
  <property fmtid="{D5CDD505-2E9C-101B-9397-08002B2CF9AE}" pid="3" name="Type spec">
    <vt:lpwstr>;#A renseigner;#</vt:lpwstr>
  </property>
  <property fmtid="{D5CDD505-2E9C-101B-9397-08002B2CF9AE}" pid="4" name="Order">
    <vt:r8>24000</vt:r8>
  </property>
  <property fmtid="{D5CDD505-2E9C-101B-9397-08002B2CF9AE}" pid="5" name="Agent Abes">
    <vt:lpwstr/>
  </property>
</Properties>
</file>