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0" r:id="rId6"/>
    <p:sldId id="267" r:id="rId7"/>
    <p:sldId id="291" r:id="rId8"/>
    <p:sldId id="292" r:id="rId9"/>
    <p:sldId id="294" r:id="rId10"/>
    <p:sldId id="279" r:id="rId11"/>
    <p:sldId id="268" r:id="rId12"/>
    <p:sldId id="274" r:id="rId13"/>
    <p:sldId id="269" r:id="rId14"/>
    <p:sldId id="281" r:id="rId15"/>
    <p:sldId id="284" r:id="rId16"/>
    <p:sldId id="283" r:id="rId17"/>
    <p:sldId id="270" r:id="rId18"/>
    <p:sldId id="275" r:id="rId19"/>
    <p:sldId id="285" r:id="rId20"/>
    <p:sldId id="286" r:id="rId21"/>
    <p:sldId id="278" r:id="rId22"/>
    <p:sldId id="277" r:id="rId23"/>
    <p:sldId id="287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30" autoAdjust="0"/>
  </p:normalViewPr>
  <p:slideViewPr>
    <p:cSldViewPr snapToGrid="0" snapToObjects="1">
      <p:cViewPr varScale="1">
        <p:scale>
          <a:sx n="70" d="100"/>
          <a:sy n="70" d="100"/>
        </p:scale>
        <p:origin x="18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E48F-C00E-9B43-B04F-93CC3765638A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CF59-5EB7-FF4E-BC26-8CDDEA3C58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4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A64-DC50-DE47-AAA3-CA8A33CAC0A1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9DA75-9866-A74D-90A1-6EC5204300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24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60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/>
              <a:t>Le sentiment d’appartenance à un réseau se base sur quelques grands principes : ce qui est COMMUN</a:t>
            </a:r>
          </a:p>
          <a:p>
            <a:pPr eaLnBrk="1" hangingPunct="1"/>
            <a:r>
              <a:rPr lang="fr-FR" altLang="fr-FR" dirty="0" smtClean="0"/>
              <a:t>Ma présentation est un contre-exemple parfait, bien trop statique, l’animation consiste à donner le mouvement et montrer le mouvement (la dynamo entrainant la dynamique)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19839" y="10048998"/>
            <a:ext cx="2844953" cy="5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219075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4375" indent="-219075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15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87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59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941634-9809-408B-9F08-856AED27200E}" type="slidenum">
              <a:rPr lang="fr-FR" altLang="fr-FR" sz="1300">
                <a:latin typeface="Calibri" panose="020F0502020204030204" pitchFamily="34" charset="0"/>
              </a:rPr>
              <a:pPr eaLnBrk="1" hangingPunct="1"/>
              <a:t>14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42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Ces missions</a:t>
            </a:r>
            <a:r>
              <a:rPr lang="fr-FR" baseline="0" dirty="0" smtClean="0"/>
              <a:t> s’</a:t>
            </a:r>
            <a:r>
              <a:rPr lang="fr-FR" baseline="0" dirty="0" err="1" smtClean="0"/>
              <a:t>intégrent</a:t>
            </a:r>
            <a:r>
              <a:rPr lang="fr-FR" baseline="0" dirty="0" smtClean="0"/>
              <a:t> aux rôles de contrôle bibliographique et rôle d’expertise sur les publications en série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prospection :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améliorer la couverture documentaire nationale pour les ressources continues</a:t>
            </a:r>
          </a:p>
          <a:p>
            <a:pPr lvl="0"/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promotion :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valoriser les fonds,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spécificités de mon territoire</a:t>
            </a:r>
            <a:endParaRPr lang="fr-FR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: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connaitre les activités du Réseau (information/promotion) et l'intérêt d'intégrer le Réseau Sudoc-PS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 :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permettre l'autonomie des membres de mon réseau en matière de signalement. Aider les bibliothèques de mon réseau devenir autonomes sur leurs données. Emancipation des bibliothèques de mon réseau : les mener à la Maitriser des concepts et des outils pour mieux gérer leurs collections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accompagnement :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devenir personne ressource pour mon réseau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PCP :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 une politique documentaire à l'échelle du réseau : coordonner/rationaliser/valoriser/conserver/sauvegarder/donner accès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0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Ces principes peuvent se décliner en objectifs à atteindre ou à renforcer (cf dernière colonne). En regard de vos activités (1ere colonne) comment l’animation peut-elle se concrétiser ? C’est le but, il faut que ça vive, il faut donc s’appuyer sur du concret : quelles actions, quelles productions ?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19839" y="10048998"/>
            <a:ext cx="2844953" cy="5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219075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4375" indent="-219075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15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87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59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75" indent="-219075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6C20BB-9F6B-45A5-BED4-C46DF7CC3C64}" type="slidenum">
              <a:rPr lang="fr-FR" altLang="fr-FR" sz="1300">
                <a:latin typeface="Calibri" panose="020F0502020204030204" pitchFamily="34" charset="0"/>
              </a:rPr>
              <a:pPr eaLnBrk="1" hangingPunct="1"/>
              <a:t>19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Julie Mistral, en charge des PCPP à l’Abes, dans le Service Ressources Continues, in DMSR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5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&gt;&gt; Objectifs (problématiques spatiales, désherbage, coopération, valorisation)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91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 risque d’enfoncer des portes ouvertes, rappelons que piloter</a:t>
            </a:r>
            <a:r>
              <a:rPr lang="fr-FR" baseline="0" dirty="0" smtClean="0"/>
              <a:t> un PCPP permet d’é</a:t>
            </a:r>
            <a:r>
              <a:rPr lang="fr-FR" dirty="0" smtClean="0"/>
              <a:t>viter :</a:t>
            </a:r>
          </a:p>
          <a:p>
            <a:pPr>
              <a:buFontTx/>
              <a:buChar char="-"/>
            </a:pPr>
            <a:r>
              <a:rPr lang="fr-FR" dirty="0" smtClean="0"/>
              <a:t> les </a:t>
            </a:r>
            <a:r>
              <a:rPr lang="fr-FR" b="1" dirty="0" smtClean="0"/>
              <a:t>désherbages</a:t>
            </a:r>
            <a:r>
              <a:rPr lang="fr-FR" dirty="0" smtClean="0"/>
              <a:t> non concertés</a:t>
            </a:r>
          </a:p>
          <a:p>
            <a:pPr>
              <a:buFontTx/>
              <a:buChar char="-"/>
            </a:pPr>
            <a:r>
              <a:rPr lang="fr-FR" dirty="0" smtClean="0"/>
              <a:t> 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conservation coûte que coûte de collections volumineuses, en accroissement perpétuel, dans des locaux exigus. </a:t>
            </a:r>
          </a:p>
          <a:p>
            <a:pPr>
              <a:buFontTx/>
              <a:buChar char="-"/>
            </a:pP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lien direct, étroit et indissociable avec les problématiques, chantiers et amélioration  du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signalement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périodiques.</a:t>
            </a:r>
          </a:p>
          <a:p>
            <a:pPr>
              <a:buFontTx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Indispensable pour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désherbage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Préalables : des états de collection justes, correctement renseignés =&gt; importance du signalement de qualité dans le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catalogue collectif : le Sudoc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2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8A56-5286-4DA3-B75C-EE1FE17CA00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94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Intelligence collective, entraide, solidarité, échanges, partages, informations, astuces,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Relation, interconnexion, effet papillon, dépendance, effets de bord, impacts, cercle vertueux, amélioration continue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Compétences</a:t>
            </a:r>
            <a:r>
              <a:rPr lang="fr-FR" baseline="0" dirty="0" smtClean="0"/>
              <a:t> complémentaires, soutien, projets, objectifs, collectif (# intérêt particulier)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Motivation, encouragement, enthousiasme, facilitation, vision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Visibilité, poids, légitimité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Pratiques communes, culture professionnelle, correction par les pairs</a:t>
            </a:r>
            <a:endParaRPr lang="fr-FR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19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6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Promouvoir, gérer, accompagner,</a:t>
            </a:r>
            <a:r>
              <a:rPr lang="fr-FR" baseline="0" dirty="0" smtClean="0"/>
              <a:t> faire se rencontrer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Donner envie, motiver, échanger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Faire vivre, mettre en lien, relier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Transmettre des informations, faire circuler, communiquer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Faire découvrir, émulation, découverte, faciliter, de l’huile dans les rouages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07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766646"/>
            <a:ext cx="9144001" cy="1470025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0176" y="423667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B41-B5B4-499E-A826-AB953521D320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1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8F8D-D8FE-4F97-BC9B-775B9A7B78F6}" type="datetime3">
              <a:rPr lang="en-US" smtClean="0"/>
              <a:t>19 October 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013-7760-4D91-95F9-7EBFD2AB4473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47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solidFill>
            <a:schemeClr val="accent1"/>
          </a:solidFill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0C68-0DFB-4C49-AB6B-05457A50788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4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1"/>
          </a:solidFill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2568-8A47-4C40-B4CA-DAFEA287BBC2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3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69507"/>
            <a:ext cx="4038600" cy="5294301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4845"/>
            <a:ext cx="4038600" cy="5288964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83CB-8B6E-4F03-B02B-05DAEE2FCC3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9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536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35559"/>
            <a:ext cx="4040188" cy="46132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115536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35560"/>
            <a:ext cx="4041775" cy="461322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2DA9-8B5C-40DA-96CF-B65E013D4394}" type="datetime3">
              <a:rPr lang="en-US" smtClean="0"/>
              <a:t>19 October 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6FAD-7F03-43C5-AEB5-54B80AE80E29}" type="datetime3">
              <a:rPr lang="en-US" smtClean="0"/>
              <a:t>19 October 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AAB-E0C1-4B22-98E4-192DAF185A5D}" type="datetime3">
              <a:rPr lang="en-US" smtClean="0"/>
              <a:t>19 October 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1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31F7-1D47-49A3-AFA3-0337A3721515}" type="datetime3">
              <a:rPr lang="en-US" smtClean="0"/>
              <a:t>19 October 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klink2_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1231" y="1539461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588B-600D-4447-AF25-A507B6EC1923}" type="datetime3">
              <a:rPr lang="en-US" smtClean="0"/>
              <a:t>19 October 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32220"/>
            <a:ext cx="7251148" cy="527538"/>
          </a:xfrm>
          <a:prstGeom prst="rect">
            <a:avLst/>
          </a:prstGeom>
          <a:gradFill flip="none" rotWithShape="1">
            <a:gsLst>
              <a:gs pos="65000">
                <a:schemeClr val="accent1"/>
              </a:gs>
              <a:gs pos="0">
                <a:srgbClr val="FFFF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81652"/>
            <a:ext cx="82296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8757" y="88100"/>
            <a:ext cx="1475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6319-C0D4-468B-989A-4392DEA4E42C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-1481"/>
            <a:ext cx="4359031" cy="496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Formation CR 2020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2551" y="6463809"/>
            <a:ext cx="441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logoABES-300-479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1" y="66014"/>
            <a:ext cx="828090" cy="5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57200" cy="527538"/>
          </a:xfrm>
          <a:prstGeom prst="rect">
            <a:avLst/>
          </a:prstGeom>
          <a:solidFill>
            <a:srgbClr val="1532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0"/>
            <a:ext cx="7251148" cy="52753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100000"/>
                  <a:shade val="100000"/>
                  <a:satMod val="130000"/>
                  <a:alpha val="17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70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70000"/>
        </a:lnSpc>
        <a:spcBef>
          <a:spcPct val="20000"/>
        </a:spcBef>
        <a:buClr>
          <a:schemeClr val="tx2"/>
        </a:buClr>
        <a:buSzPct val="15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Personne_physique" TargetMode="External"/><Relationship Id="rId13" Type="http://schemas.openxmlformats.org/officeDocument/2006/relationships/hyperlink" Target="https://fr.wikipedia.org/wiki/R%C3%A9seau_social" TargetMode="External"/><Relationship Id="rId3" Type="http://schemas.openxmlformats.org/officeDocument/2006/relationships/hyperlink" Target="https://fr.wikipedia.org/wiki/Eau" TargetMode="External"/><Relationship Id="rId7" Type="http://schemas.openxmlformats.org/officeDocument/2006/relationships/hyperlink" Target="https://fr.wikipedia.org/wiki/Information" TargetMode="External"/><Relationship Id="rId12" Type="http://schemas.openxmlformats.org/officeDocument/2006/relationships/hyperlink" Target="https://fr.wikipedia.org/wiki/Syst%C3%A8me_lymphatiq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r.wikipedia.org/wiki/Marchandise" TargetMode="External"/><Relationship Id="rId11" Type="http://schemas.openxmlformats.org/officeDocument/2006/relationships/hyperlink" Target="https://fr.wikipedia.org/wiki/Appareil_cardiovasculaire" TargetMode="External"/><Relationship Id="rId5" Type="http://schemas.openxmlformats.org/officeDocument/2006/relationships/hyperlink" Target="https://fr.wikipedia.org/wiki/Huile" TargetMode="External"/><Relationship Id="rId10" Type="http://schemas.openxmlformats.org/officeDocument/2006/relationships/hyperlink" Target="https://fr.wikipedia.org/wiki/R%C3%A9seau_routier" TargetMode="External"/><Relationship Id="rId4" Type="http://schemas.openxmlformats.org/officeDocument/2006/relationships/hyperlink" Target="https://fr.wikipedia.org/wiki/Air" TargetMode="External"/><Relationship Id="rId9" Type="http://schemas.openxmlformats.org/officeDocument/2006/relationships/hyperlink" Target="https://fr.wikipedia.org/wiki/R%C3%A9seau_%C3%A9lectrique" TargetMode="External"/><Relationship Id="rId1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uliemonier/Bookmark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nnuel2.framapad.org/p/objectifs-missions-cr-9ja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juliemonier/879bib6zz5974tv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juliemonier/ou68gex2lgbuyhh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uliemonier/g2nt15auwcqtvlf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lideshare.net/abesweb/plans-de-conservation-partagee-des-periodiqu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ation.abes.fr/sudoc/formats/loc/zones/959.htm" TargetMode="External"/><Relationship Id="rId2" Type="http://schemas.openxmlformats.org/officeDocument/2006/relationships/hyperlink" Target="http://documentation.abes.fr/sudoc/formats/loc/zones/930.htm#$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umentation.abes.fr/sudoc/manuels/ressources_continues/plan_conservation_partagee_periodiques/index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oodle.abes.fr/course/view.php?id=127" TargetMode="External"/><Relationship Id="rId3" Type="http://schemas.openxmlformats.org/officeDocument/2006/relationships/hyperlink" Target="https://abes.fr/reseau-sudoc-ps/le-reseau/" TargetMode="External"/><Relationship Id="rId7" Type="http://schemas.openxmlformats.org/officeDocument/2006/relationships/hyperlink" Target="http://documentation.abes.fr/sudoc/manuels/administration/aidewebservices/index.html#WebservicePCP2RCR" TargetMode="External"/><Relationship Id="rId2" Type="http://schemas.openxmlformats.org/officeDocument/2006/relationships/hyperlink" Target="https://www.ctles.fr/actualite/appel-a-projets-conservation-partagee-2020-20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doc.fr/services/generic/?servicekey=pcp2rcr&amp;pcp=PCAq&amp;format=text/html" TargetMode="External"/><Relationship Id="rId5" Type="http://schemas.openxmlformats.org/officeDocument/2006/relationships/hyperlink" Target="https://abes.fr/reseau-sudoc-ps/outils-et-services-sudoc-ps/plans-de-conservation-partagee-des-periodiques/attachment/etude-pcpp-2019-2/" TargetMode="External"/><Relationship Id="rId10" Type="http://schemas.openxmlformats.org/officeDocument/2006/relationships/hyperlink" Target="https://stp.abes.fr/assistance/domaines/2896" TargetMode="External"/><Relationship Id="rId4" Type="http://schemas.openxmlformats.org/officeDocument/2006/relationships/hyperlink" Target="https://umap.openstreetmap.fr/fr/map/carte-des-pcpp_385270#6/47.100/3.285" TargetMode="External"/><Relationship Id="rId9" Type="http://schemas.openxmlformats.org/officeDocument/2006/relationships/hyperlink" Target="https://periscope.sudoc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scope.sudoc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umentation.abes.fr/aideperiscope/index.html" TargetMode="External"/><Relationship Id="rId4" Type="http://schemas.openxmlformats.org/officeDocument/2006/relationships/hyperlink" Target="https://annuel2.framapad.org/p/exercices-periscope-9ja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uliemonier/Bookmark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5657-F0A9-459D-A2F3-15D78D677B19}" type="datetime3">
              <a:rPr lang="en-US" smtClean="0"/>
              <a:t>19 October 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2" name="Titre 8"/>
          <p:cNvSpPr txBox="1">
            <a:spLocks/>
          </p:cNvSpPr>
          <p:nvPr/>
        </p:nvSpPr>
        <p:spPr>
          <a:xfrm>
            <a:off x="0" y="1913860"/>
            <a:ext cx="9144001" cy="1775547"/>
          </a:xfrm>
          <a:prstGeom prst="rect">
            <a:avLst/>
          </a:prstGeom>
          <a:solidFill>
            <a:schemeClr val="accent1"/>
          </a:solidFill>
        </p:spPr>
        <p:txBody>
          <a:bodyPr vert="horz" lIns="36000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07469" y="6279143"/>
            <a:ext cx="312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Julie Mistral &amp; Laetitia </a:t>
            </a:r>
            <a:r>
              <a:rPr lang="fr-FR" dirty="0" err="1" smtClean="0"/>
              <a:t>Bothorel</a:t>
            </a: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516746" y="1989482"/>
            <a:ext cx="8165805" cy="1699925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800" dirty="0" smtClean="0">
                <a:solidFill>
                  <a:schemeClr val="bg1"/>
                </a:solidFill>
              </a:rPr>
              <a:t>Les Plans de Conservation Partagée des Périodiques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Périscope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Animation de réseau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réseau :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69507"/>
            <a:ext cx="4038600" cy="5688493"/>
          </a:xfrm>
        </p:spPr>
        <p:txBody>
          <a:bodyPr>
            <a:normAutofit/>
          </a:bodyPr>
          <a:lstStyle/>
          <a:p>
            <a:pPr lvl="1"/>
            <a:r>
              <a:rPr lang="fr-FR" sz="1800" dirty="0" smtClean="0"/>
              <a:t>Filet </a:t>
            </a:r>
            <a:r>
              <a:rPr lang="fr-FR" sz="1800" dirty="0"/>
              <a:t>destiné à capturer certains </a:t>
            </a:r>
            <a:r>
              <a:rPr lang="fr-FR" sz="1800" dirty="0" smtClean="0"/>
              <a:t>animaux </a:t>
            </a:r>
            <a:r>
              <a:rPr lang="fr-FR" sz="1800" dirty="0" smtClean="0">
                <a:sym typeface="Wingdings" panose="05000000000000000000" pitchFamily="2" charset="2"/>
              </a:rPr>
              <a:t> : </a:t>
            </a:r>
            <a:r>
              <a:rPr lang="fr-FR" sz="1800" i="1" dirty="0" err="1" smtClean="0">
                <a:sym typeface="Wingdings" panose="05000000000000000000" pitchFamily="2" charset="2"/>
              </a:rPr>
              <a:t>retis</a:t>
            </a:r>
            <a:r>
              <a:rPr lang="fr-FR" sz="1800" i="1" dirty="0" smtClean="0">
                <a:sym typeface="Wingdings" panose="05000000000000000000" pitchFamily="2" charset="2"/>
              </a:rPr>
              <a:t>/</a:t>
            </a:r>
            <a:r>
              <a:rPr lang="fr-FR" sz="1800" i="1" dirty="0" err="1" smtClean="0">
                <a:sym typeface="Wingdings" panose="05000000000000000000" pitchFamily="2" charset="2"/>
              </a:rPr>
              <a:t>retiolus</a:t>
            </a:r>
            <a:r>
              <a:rPr lang="fr-FR" sz="1800" i="1" dirty="0" smtClean="0">
                <a:sym typeface="Wingdings" panose="05000000000000000000" pitchFamily="2" charset="2"/>
              </a:rPr>
              <a:t>/</a:t>
            </a:r>
            <a:r>
              <a:rPr lang="fr-FR" sz="1800" i="1" dirty="0" err="1" smtClean="0">
                <a:sym typeface="Wingdings" panose="05000000000000000000" pitchFamily="2" charset="2"/>
              </a:rPr>
              <a:t>reticulum</a:t>
            </a:r>
            <a:endParaRPr lang="fr-FR" sz="1800" i="1" dirty="0"/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Un réseau est «</a:t>
            </a:r>
            <a:r>
              <a:rPr lang="fr-FR" sz="1800" dirty="0"/>
              <a:t> </a:t>
            </a:r>
            <a:r>
              <a:rPr lang="fr-FR" sz="1800" i="1" dirty="0"/>
              <a:t>un ensemble de lignes entrelacées</a:t>
            </a:r>
            <a:r>
              <a:rPr lang="fr-FR" sz="1800" dirty="0"/>
              <a:t> » et, au figuré « </a:t>
            </a:r>
            <a:r>
              <a:rPr lang="fr-FR" sz="1800" i="1" dirty="0"/>
              <a:t>un ensemble de relations</a:t>
            </a:r>
            <a:r>
              <a:rPr lang="fr-FR" sz="1800" dirty="0"/>
              <a:t> ». </a:t>
            </a:r>
          </a:p>
          <a:p>
            <a:pPr lvl="1"/>
            <a:endParaRPr lang="fr-FR" sz="1800" dirty="0" smtClean="0"/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r>
              <a:rPr lang="fr-FR" sz="1600" dirty="0" smtClean="0"/>
              <a:t>Par </a:t>
            </a:r>
            <a:r>
              <a:rPr lang="fr-FR" sz="1600" dirty="0"/>
              <a:t>extension, il désigne un ensemble interconnecté, fait de composants et de leurs </a:t>
            </a:r>
            <a:r>
              <a:rPr lang="fr-FR" sz="1600" dirty="0" err="1"/>
              <a:t>inter-relations</a:t>
            </a:r>
            <a:r>
              <a:rPr lang="fr-FR" sz="1600" dirty="0"/>
              <a:t>, autorisant la circulation en mode continu ou discontinu de flux (</a:t>
            </a:r>
            <a:r>
              <a:rPr lang="fr-FR" sz="1600" dirty="0">
                <a:hlinkClick r:id="rId3" tooltip="Eau"/>
              </a:rPr>
              <a:t>eau</a:t>
            </a:r>
            <a:r>
              <a:rPr lang="fr-FR" sz="1600" dirty="0"/>
              <a:t>, </a:t>
            </a:r>
            <a:r>
              <a:rPr lang="fr-FR" sz="1600" dirty="0">
                <a:hlinkClick r:id="rId4" tooltip="Air"/>
              </a:rPr>
              <a:t>air</a:t>
            </a:r>
            <a:r>
              <a:rPr lang="fr-FR" sz="1600" dirty="0"/>
              <a:t>, </a:t>
            </a:r>
            <a:r>
              <a:rPr lang="fr-FR" sz="1600" dirty="0">
                <a:hlinkClick r:id="rId5" tooltip="Huile"/>
              </a:rPr>
              <a:t>huile</a:t>
            </a:r>
            <a:r>
              <a:rPr lang="fr-FR" sz="1600" dirty="0"/>
              <a:t>…) ou d'éléments finis (</a:t>
            </a:r>
            <a:r>
              <a:rPr lang="fr-FR" sz="1600" dirty="0">
                <a:hlinkClick r:id="rId6" tooltip="Marchandise"/>
              </a:rPr>
              <a:t>marchandises</a:t>
            </a:r>
            <a:r>
              <a:rPr lang="fr-FR" sz="1600" dirty="0"/>
              <a:t>, </a:t>
            </a:r>
            <a:r>
              <a:rPr lang="fr-FR" sz="1600" dirty="0">
                <a:hlinkClick r:id="rId7" tooltip="Information"/>
              </a:rPr>
              <a:t>informations</a:t>
            </a:r>
            <a:r>
              <a:rPr lang="fr-FR" sz="1600" dirty="0"/>
              <a:t>, </a:t>
            </a:r>
            <a:r>
              <a:rPr lang="fr-FR" sz="1600" dirty="0">
                <a:hlinkClick r:id="rId8" tooltip="Personne physique"/>
              </a:rPr>
              <a:t>personnes</a:t>
            </a:r>
            <a:r>
              <a:rPr lang="fr-FR" sz="1600" dirty="0"/>
              <a:t>…). </a:t>
            </a:r>
            <a:endParaRPr lang="fr-FR" sz="1600" dirty="0" smtClean="0"/>
          </a:p>
          <a:p>
            <a:pPr marL="457200" lvl="1" indent="0">
              <a:buNone/>
            </a:pPr>
            <a:endParaRPr lang="fr-FR" sz="1600" dirty="0"/>
          </a:p>
          <a:p>
            <a:pPr marL="457200" lvl="1" indent="0">
              <a:buNone/>
            </a:pPr>
            <a:r>
              <a:rPr lang="fr-FR" sz="1600" dirty="0"/>
              <a:t>Le réseau peut être « </a:t>
            </a:r>
            <a:r>
              <a:rPr lang="fr-FR" sz="1600" i="1" dirty="0"/>
              <a:t>matériel</a:t>
            </a:r>
            <a:r>
              <a:rPr lang="fr-FR" sz="1600" dirty="0"/>
              <a:t> » (comme le </a:t>
            </a:r>
            <a:r>
              <a:rPr lang="fr-FR" sz="1600" dirty="0">
                <a:hlinkClick r:id="rId9" tooltip="Réseau électrique"/>
              </a:rPr>
              <a:t>réseau électrique</a:t>
            </a:r>
            <a:r>
              <a:rPr lang="fr-FR" sz="1600" dirty="0"/>
              <a:t>, le </a:t>
            </a:r>
            <a:r>
              <a:rPr lang="fr-FR" sz="1600" dirty="0">
                <a:hlinkClick r:id="rId10" tooltip="Réseau routier"/>
              </a:rPr>
              <a:t>réseau routier</a:t>
            </a:r>
            <a:r>
              <a:rPr lang="fr-FR" sz="1600" dirty="0"/>
              <a:t>, le </a:t>
            </a:r>
            <a:r>
              <a:rPr lang="fr-FR" sz="1600" dirty="0">
                <a:hlinkClick r:id="rId11" tooltip="Appareil cardiovasculaire"/>
              </a:rPr>
              <a:t>réseau sanguin</a:t>
            </a:r>
            <a:r>
              <a:rPr lang="fr-FR" sz="1600" dirty="0"/>
              <a:t> ou le </a:t>
            </a:r>
            <a:r>
              <a:rPr lang="fr-FR" sz="1600" dirty="0">
                <a:hlinkClick r:id="rId12" tooltip="Système lymphatique"/>
              </a:rPr>
              <a:t>réseau lymphatique</a:t>
            </a:r>
            <a:r>
              <a:rPr lang="fr-FR" sz="1600" dirty="0"/>
              <a:t>), « </a:t>
            </a:r>
            <a:r>
              <a:rPr lang="fr-FR" sz="1600" i="1" dirty="0"/>
              <a:t>immatériel</a:t>
            </a:r>
            <a:r>
              <a:rPr lang="fr-FR" sz="1600" dirty="0"/>
              <a:t> » (comme le </a:t>
            </a:r>
            <a:r>
              <a:rPr lang="fr-FR" sz="1600" dirty="0">
                <a:hlinkClick r:id="rId13" tooltip="Réseau social"/>
              </a:rPr>
              <a:t>réseau social</a:t>
            </a:r>
            <a:r>
              <a:rPr lang="fr-FR" sz="1600" dirty="0"/>
              <a:t>), « </a:t>
            </a:r>
            <a:r>
              <a:rPr lang="fr-FR" sz="1600" i="1" dirty="0"/>
              <a:t>abstrait, symbolique ou normalisé</a:t>
            </a:r>
            <a:r>
              <a:rPr lang="fr-FR" sz="1600" dirty="0"/>
              <a:t> </a:t>
            </a:r>
            <a:r>
              <a:rPr lang="fr-FR" sz="1600" dirty="0" smtClean="0"/>
              <a:t>». </a:t>
            </a:r>
          </a:p>
          <a:p>
            <a:pPr marL="457200" lvl="1" indent="0">
              <a:buNone/>
            </a:pPr>
            <a:endParaRPr lang="fr-FR" sz="1600" dirty="0"/>
          </a:p>
          <a:p>
            <a:pPr marL="457200" lvl="1" indent="0">
              <a:buNone/>
            </a:pPr>
            <a:r>
              <a:rPr lang="fr-FR" sz="1600" dirty="0"/>
              <a:t>Ensemble de lieux </a:t>
            </a:r>
            <a:r>
              <a:rPr lang="fr-FR" sz="1600" dirty="0" smtClean="0"/>
              <a:t>ou </a:t>
            </a:r>
            <a:r>
              <a:rPr lang="fr-FR" sz="1600" dirty="0"/>
              <a:t>de personnes qui communiquent entre elles et dépendent généralement d'un organisme </a:t>
            </a:r>
            <a:r>
              <a:rPr lang="fr-FR" sz="1600" dirty="0" smtClean="0"/>
              <a:t>central.</a:t>
            </a:r>
            <a:endParaRPr lang="fr-FR" sz="2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Espace réservé du contenu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08" y="1175791"/>
            <a:ext cx="3482643" cy="52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’animation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Qu’est-ce que l’animation ? </a:t>
            </a:r>
            <a:endParaRPr lang="fr-FR" i="1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>
              <a:hlinkClick r:id="rId3"/>
            </a:endParaRPr>
          </a:p>
          <a:p>
            <a:pPr marL="0" indent="0" algn="ctr">
              <a:buNone/>
            </a:pPr>
            <a:endParaRPr lang="fr-FR" dirty="0" smtClean="0">
              <a:hlinkClick r:id="rId3"/>
            </a:endParaRPr>
          </a:p>
          <a:p>
            <a:pPr marL="0" indent="0" algn="ctr">
              <a:buNone/>
            </a:pPr>
            <a:endParaRPr lang="fr-FR" dirty="0" smtClean="0">
              <a:hlinkClick r:id="rId3"/>
            </a:endParaRPr>
          </a:p>
          <a:p>
            <a:pPr marL="0" indent="0" algn="ctr">
              <a:buNone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://padlet.com/juliemonier/Bookmarks</a:t>
            </a:r>
            <a:endParaRPr lang="fr-FR" dirty="0"/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83CB-8B6E-4F03-B02B-05DAEE2FCC3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46" y="2330007"/>
            <a:ext cx="2650707" cy="25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L’animation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dirty="0" smtClean="0"/>
          </a:p>
          <a:p>
            <a:r>
              <a:rPr lang="fr-FR" sz="2400" dirty="0" smtClean="0"/>
              <a:t>Etym.</a:t>
            </a:r>
          </a:p>
          <a:p>
            <a:pPr lvl="1"/>
            <a:r>
              <a:rPr lang="fr-FR" sz="1800" dirty="0" smtClean="0"/>
              <a:t>Action </a:t>
            </a:r>
            <a:r>
              <a:rPr lang="fr-FR" sz="1800" dirty="0"/>
              <a:t>de communiquer ou de posséder la </a:t>
            </a:r>
            <a:r>
              <a:rPr lang="fr-FR" sz="1800" dirty="0" smtClean="0"/>
              <a:t>vie (</a:t>
            </a:r>
            <a:r>
              <a:rPr lang="fr-FR" sz="1800" i="1" dirty="0" smtClean="0"/>
              <a:t>anima</a:t>
            </a:r>
            <a:r>
              <a:rPr lang="fr-FR" sz="1800" dirty="0" smtClean="0"/>
              <a:t> en latin)</a:t>
            </a:r>
          </a:p>
          <a:p>
            <a:pPr lvl="1"/>
            <a:r>
              <a:rPr lang="fr-FR" sz="1800" dirty="0" smtClean="0"/>
              <a:t>Le </a:t>
            </a:r>
            <a:r>
              <a:rPr lang="fr-FR" sz="1800" dirty="0"/>
              <a:t>fait de l'union de l'âme à un corps </a:t>
            </a:r>
            <a:r>
              <a:rPr lang="fr-FR" sz="1800" dirty="0" smtClean="0"/>
              <a:t>organisé</a:t>
            </a:r>
          </a:p>
          <a:p>
            <a:pPr lvl="1"/>
            <a:endParaRPr lang="fr-FR" sz="1800" dirty="0"/>
          </a:p>
          <a:p>
            <a:pPr marL="400050"/>
            <a:r>
              <a:rPr lang="fr-FR" sz="2400" dirty="0"/>
              <a:t>Manifestation de vitalité, considérée comme possédée ou </a:t>
            </a:r>
            <a:r>
              <a:rPr lang="fr-FR" sz="2400" dirty="0" smtClean="0"/>
              <a:t>donnée</a:t>
            </a:r>
          </a:p>
          <a:p>
            <a:pPr marL="800100" lvl="1"/>
            <a:r>
              <a:rPr lang="fr-FR" sz="1800" dirty="0"/>
              <a:t>Action de rendre animé, de conférer la </a:t>
            </a:r>
            <a:r>
              <a:rPr lang="fr-FR" sz="1800" dirty="0" smtClean="0"/>
              <a:t>vie</a:t>
            </a:r>
          </a:p>
          <a:p>
            <a:pPr marL="800100" lvl="1"/>
            <a:r>
              <a:rPr lang="fr-FR" sz="1800" dirty="0"/>
              <a:t>Action de mettre de la vivacité, de </a:t>
            </a:r>
            <a:r>
              <a:rPr lang="fr-FR" sz="1800" dirty="0" smtClean="0"/>
              <a:t>l'entrain</a:t>
            </a:r>
          </a:p>
          <a:p>
            <a:pPr marL="800100" lvl="1"/>
            <a:endParaRPr lang="fr-FR" dirty="0"/>
          </a:p>
          <a:p>
            <a:pPr marL="800100" lvl="1"/>
            <a:endParaRPr lang="fr-FR" dirty="0" smtClean="0"/>
          </a:p>
          <a:p>
            <a:pPr marL="800100" lvl="1"/>
            <a:endParaRPr lang="fr-FR" dirty="0"/>
          </a:p>
          <a:p>
            <a:pPr marL="514350" lvl="1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08" y="3680578"/>
            <a:ext cx="3752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Animer un </a:t>
            </a:r>
            <a:r>
              <a:rPr lang="fr-FR" dirty="0" smtClean="0"/>
              <a:t>réseau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sz="2800" i="1" dirty="0">
                <a:solidFill>
                  <a:schemeClr val="accent1"/>
                </a:solidFill>
              </a:rPr>
              <a:t>« Animer un réseau, c'est faire prendre conscience de l'intérêt du Réseau </a:t>
            </a:r>
            <a:r>
              <a:rPr lang="fr-FR" sz="2800" i="1" dirty="0" smtClean="0">
                <a:solidFill>
                  <a:schemeClr val="accent1"/>
                </a:solidFill>
              </a:rPr>
              <a:t>Sudoc-PS </a:t>
            </a:r>
            <a:r>
              <a:rPr lang="fr-FR" sz="2800" i="1" dirty="0">
                <a:solidFill>
                  <a:schemeClr val="accent1"/>
                </a:solidFill>
              </a:rPr>
              <a:t>et de l'intérêt d'y participer activement »</a:t>
            </a:r>
            <a:endParaRPr lang="fr-FR" sz="2800" dirty="0">
              <a:solidFill>
                <a:schemeClr val="accent1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775012" y="3203172"/>
            <a:ext cx="5593976" cy="2906552"/>
            <a:chOff x="1775012" y="2369454"/>
            <a:chExt cx="5593976" cy="29065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012" y="2369454"/>
              <a:ext cx="5593976" cy="2906552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3891332" y="3451433"/>
              <a:ext cx="1311088" cy="92784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Animer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Ellipse 81"/>
          <p:cNvSpPr/>
          <p:nvPr/>
        </p:nvSpPr>
        <p:spPr>
          <a:xfrm>
            <a:off x="474663" y="419100"/>
            <a:ext cx="8483600" cy="631031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2531" name="Espace réservé du contenu 6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019300"/>
            <a:ext cx="609600" cy="609600"/>
          </a:xfrm>
        </p:spPr>
      </p:pic>
      <p:sp>
        <p:nvSpPr>
          <p:cNvPr id="22532" name="ZoneTexte 8"/>
          <p:cNvSpPr txBox="1">
            <a:spLocks noChangeArrowheads="1"/>
          </p:cNvSpPr>
          <p:nvPr/>
        </p:nvSpPr>
        <p:spPr bwMode="auto">
          <a:xfrm>
            <a:off x="3186113" y="4651375"/>
            <a:ext cx="2095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Mémoire</a:t>
            </a:r>
            <a:r>
              <a:rPr lang="fr-FR" altLang="fr-FR" sz="1800">
                <a:solidFill>
                  <a:srgbClr val="FFC000"/>
                </a:solidFill>
              </a:rPr>
              <a:t> </a:t>
            </a:r>
            <a:r>
              <a:rPr lang="fr-FR" altLang="fr-FR" sz="1800" b="1">
                <a:solidFill>
                  <a:srgbClr val="FFC000"/>
                </a:solidFill>
              </a:rPr>
              <a:t>commune</a:t>
            </a:r>
          </a:p>
        </p:txBody>
      </p:sp>
      <p:sp>
        <p:nvSpPr>
          <p:cNvPr id="22533" name="ZoneTexte 13"/>
          <p:cNvSpPr txBox="1">
            <a:spLocks noChangeArrowheads="1"/>
          </p:cNvSpPr>
          <p:nvPr/>
        </p:nvSpPr>
        <p:spPr bwMode="auto">
          <a:xfrm>
            <a:off x="4576763" y="4370388"/>
            <a:ext cx="3044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Collaboration</a:t>
            </a:r>
          </a:p>
          <a:p>
            <a:pPr eaLnBrk="1" hangingPunct="1"/>
            <a:r>
              <a:rPr lang="fr-FR" altLang="fr-FR" sz="1800">
                <a:solidFill>
                  <a:srgbClr val="FFC000"/>
                </a:solidFill>
              </a:rPr>
              <a:t> </a:t>
            </a:r>
            <a:r>
              <a:rPr lang="fr-FR" altLang="fr-FR" sz="1800" b="1">
                <a:solidFill>
                  <a:srgbClr val="FFC000"/>
                </a:solidFill>
              </a:rPr>
              <a:t>et</a:t>
            </a:r>
            <a:r>
              <a:rPr lang="fr-FR" altLang="fr-FR" sz="1800">
                <a:solidFill>
                  <a:srgbClr val="FFC000"/>
                </a:solidFill>
              </a:rPr>
              <a:t> </a:t>
            </a:r>
          </a:p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partage</a:t>
            </a:r>
          </a:p>
        </p:txBody>
      </p:sp>
      <p:sp>
        <p:nvSpPr>
          <p:cNvPr id="22534" name="ZoneTexte 17"/>
          <p:cNvSpPr txBox="1">
            <a:spLocks noChangeArrowheads="1"/>
          </p:cNvSpPr>
          <p:nvPr/>
        </p:nvSpPr>
        <p:spPr bwMode="auto">
          <a:xfrm>
            <a:off x="2043113" y="3227388"/>
            <a:ext cx="304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Rencontre</a:t>
            </a:r>
          </a:p>
        </p:txBody>
      </p:sp>
      <p:sp>
        <p:nvSpPr>
          <p:cNvPr id="4" name="Ellipse 3"/>
          <p:cNvSpPr/>
          <p:nvPr/>
        </p:nvSpPr>
        <p:spPr>
          <a:xfrm>
            <a:off x="1581150" y="2270125"/>
            <a:ext cx="598488" cy="58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547813" y="4508500"/>
            <a:ext cx="598487" cy="58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067175" y="1117600"/>
            <a:ext cx="598488" cy="58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635375" y="3141663"/>
            <a:ext cx="598488" cy="58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551363" y="5513388"/>
            <a:ext cx="596900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145213" y="1698625"/>
            <a:ext cx="596900" cy="58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15" name="Connecteur droit 14"/>
          <p:cNvCxnSpPr>
            <a:endCxn id="20" idx="1"/>
          </p:cNvCxnSpPr>
          <p:nvPr/>
        </p:nvCxnSpPr>
        <p:spPr>
          <a:xfrm>
            <a:off x="2179638" y="2628900"/>
            <a:ext cx="1543050" cy="5984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6" idx="7"/>
          </p:cNvCxnSpPr>
          <p:nvPr/>
        </p:nvCxnSpPr>
        <p:spPr>
          <a:xfrm flipV="1">
            <a:off x="2058988" y="3533775"/>
            <a:ext cx="1609725" cy="10604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23" idx="3"/>
          </p:cNvCxnSpPr>
          <p:nvPr/>
        </p:nvCxnSpPr>
        <p:spPr>
          <a:xfrm flipV="1">
            <a:off x="4146550" y="2195513"/>
            <a:ext cx="2085975" cy="10366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6" idx="5"/>
            <a:endCxn id="21" idx="2"/>
          </p:cNvCxnSpPr>
          <p:nvPr/>
        </p:nvCxnSpPr>
        <p:spPr>
          <a:xfrm>
            <a:off x="2058988" y="5005388"/>
            <a:ext cx="2492375" cy="800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19" idx="4"/>
          </p:cNvCxnSpPr>
          <p:nvPr/>
        </p:nvCxnSpPr>
        <p:spPr>
          <a:xfrm flipV="1">
            <a:off x="3851275" y="1700213"/>
            <a:ext cx="515938" cy="1433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19" idx="6"/>
            <a:endCxn id="23" idx="2"/>
          </p:cNvCxnSpPr>
          <p:nvPr/>
        </p:nvCxnSpPr>
        <p:spPr>
          <a:xfrm>
            <a:off x="4665663" y="1409700"/>
            <a:ext cx="1479550" cy="579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16" idx="0"/>
            <a:endCxn id="4" idx="4"/>
          </p:cNvCxnSpPr>
          <p:nvPr/>
        </p:nvCxnSpPr>
        <p:spPr>
          <a:xfrm flipV="1">
            <a:off x="1847850" y="2852738"/>
            <a:ext cx="33338" cy="16557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21" idx="1"/>
            <a:endCxn id="20" idx="5"/>
          </p:cNvCxnSpPr>
          <p:nvPr/>
        </p:nvCxnSpPr>
        <p:spPr>
          <a:xfrm flipH="1" flipV="1">
            <a:off x="4146550" y="3638550"/>
            <a:ext cx="492125" cy="19605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9" idx="2"/>
            <a:endCxn id="4" idx="7"/>
          </p:cNvCxnSpPr>
          <p:nvPr/>
        </p:nvCxnSpPr>
        <p:spPr>
          <a:xfrm flipH="1">
            <a:off x="2092325" y="1409700"/>
            <a:ext cx="1974850" cy="9461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7053263" y="3243263"/>
            <a:ext cx="598487" cy="58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54" name="Connecteur droit 53"/>
          <p:cNvCxnSpPr>
            <a:stCxn id="53" idx="1"/>
            <a:endCxn id="23" idx="5"/>
          </p:cNvCxnSpPr>
          <p:nvPr/>
        </p:nvCxnSpPr>
        <p:spPr>
          <a:xfrm flipH="1" flipV="1">
            <a:off x="6654800" y="2195513"/>
            <a:ext cx="485775" cy="11334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endCxn id="51" idx="3"/>
          </p:cNvCxnSpPr>
          <p:nvPr/>
        </p:nvCxnSpPr>
        <p:spPr>
          <a:xfrm flipV="1">
            <a:off x="5027613" y="5146675"/>
            <a:ext cx="1416050" cy="4429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53" idx="2"/>
            <a:endCxn id="20" idx="6"/>
          </p:cNvCxnSpPr>
          <p:nvPr/>
        </p:nvCxnSpPr>
        <p:spPr>
          <a:xfrm flipH="1" flipV="1">
            <a:off x="4233863" y="3433763"/>
            <a:ext cx="2819400" cy="1000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54" name="Imag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316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Imag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120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Espace réservé du contenu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33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Imag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6102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Imag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85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Imag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11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Imag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585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Imag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34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Imag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165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Imag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024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Imag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9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Imag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03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Image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03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Espace réservé du contenu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90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Imag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33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Image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465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Imag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Imag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2" name="ZoneTexte 9"/>
          <p:cNvSpPr txBox="1">
            <a:spLocks noChangeArrowheads="1"/>
          </p:cNvSpPr>
          <p:nvPr/>
        </p:nvSpPr>
        <p:spPr bwMode="auto">
          <a:xfrm>
            <a:off x="4314825" y="1766888"/>
            <a:ext cx="209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Valeurs</a:t>
            </a:r>
            <a:r>
              <a:rPr lang="fr-FR" altLang="fr-FR" sz="1800">
                <a:solidFill>
                  <a:srgbClr val="FFC000"/>
                </a:solidFill>
              </a:rPr>
              <a:t> </a:t>
            </a:r>
            <a:r>
              <a:rPr lang="fr-FR" altLang="fr-FR" sz="1800" b="1">
                <a:solidFill>
                  <a:srgbClr val="FFC000"/>
                </a:solidFill>
              </a:rPr>
              <a:t>communes</a:t>
            </a:r>
          </a:p>
        </p:txBody>
      </p:sp>
      <p:sp>
        <p:nvSpPr>
          <p:cNvPr id="22573" name="ZoneTexte 16"/>
          <p:cNvSpPr txBox="1">
            <a:spLocks noChangeArrowheads="1"/>
          </p:cNvSpPr>
          <p:nvPr/>
        </p:nvSpPr>
        <p:spPr bwMode="auto">
          <a:xfrm>
            <a:off x="5299075" y="2603500"/>
            <a:ext cx="2149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Outils</a:t>
            </a:r>
            <a:r>
              <a:rPr lang="fr-FR" altLang="fr-FR" sz="1800">
                <a:solidFill>
                  <a:srgbClr val="FFC000"/>
                </a:solidFill>
              </a:rPr>
              <a:t> </a:t>
            </a:r>
          </a:p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communs</a:t>
            </a:r>
          </a:p>
        </p:txBody>
      </p:sp>
      <p:sp>
        <p:nvSpPr>
          <p:cNvPr id="22574" name="ZoneTexte 10"/>
          <p:cNvSpPr txBox="1">
            <a:spLocks noChangeArrowheads="1"/>
          </p:cNvSpPr>
          <p:nvPr/>
        </p:nvSpPr>
        <p:spPr bwMode="auto">
          <a:xfrm>
            <a:off x="5505450" y="3536950"/>
            <a:ext cx="238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 dirty="0">
                <a:solidFill>
                  <a:srgbClr val="FFC000"/>
                </a:solidFill>
              </a:rPr>
              <a:t>Pratiques</a:t>
            </a:r>
            <a:r>
              <a:rPr lang="fr-FR" altLang="fr-FR" sz="1800" dirty="0">
                <a:solidFill>
                  <a:srgbClr val="FFC000"/>
                </a:solidFill>
              </a:rPr>
              <a:t> </a:t>
            </a:r>
            <a:r>
              <a:rPr lang="fr-FR" altLang="fr-FR" sz="1800" b="1" dirty="0">
                <a:solidFill>
                  <a:srgbClr val="FFC000"/>
                </a:solidFill>
              </a:rPr>
              <a:t>communes</a:t>
            </a:r>
          </a:p>
        </p:txBody>
      </p:sp>
      <p:sp>
        <p:nvSpPr>
          <p:cNvPr id="22575" name="ZoneTexte 12"/>
          <p:cNvSpPr txBox="1">
            <a:spLocks noChangeArrowheads="1"/>
          </p:cNvSpPr>
          <p:nvPr/>
        </p:nvSpPr>
        <p:spPr bwMode="auto">
          <a:xfrm>
            <a:off x="3040063" y="3898900"/>
            <a:ext cx="238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Objectifs </a:t>
            </a:r>
          </a:p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communs</a:t>
            </a:r>
          </a:p>
        </p:txBody>
      </p:sp>
      <p:sp>
        <p:nvSpPr>
          <p:cNvPr id="22576" name="ZoneTexte 11"/>
          <p:cNvSpPr txBox="1">
            <a:spLocks noChangeArrowheads="1"/>
          </p:cNvSpPr>
          <p:nvPr/>
        </p:nvSpPr>
        <p:spPr bwMode="auto">
          <a:xfrm>
            <a:off x="2668588" y="2084388"/>
            <a:ext cx="1792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C000"/>
                </a:solidFill>
              </a:rPr>
              <a:t>Langage commun</a:t>
            </a:r>
          </a:p>
        </p:txBody>
      </p:sp>
      <p:sp>
        <p:nvSpPr>
          <p:cNvPr id="51" name="Ellipse 50"/>
          <p:cNvSpPr/>
          <p:nvPr/>
        </p:nvSpPr>
        <p:spPr>
          <a:xfrm>
            <a:off x="6354763" y="4651375"/>
            <a:ext cx="598487" cy="58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56" name="Connecteur droit 55"/>
          <p:cNvCxnSpPr>
            <a:stCxn id="51" idx="7"/>
          </p:cNvCxnSpPr>
          <p:nvPr/>
        </p:nvCxnSpPr>
        <p:spPr>
          <a:xfrm flipV="1">
            <a:off x="6865938" y="3824288"/>
            <a:ext cx="460375" cy="9128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endCxn id="51" idx="0"/>
          </p:cNvCxnSpPr>
          <p:nvPr/>
        </p:nvCxnSpPr>
        <p:spPr>
          <a:xfrm>
            <a:off x="4129088" y="3495675"/>
            <a:ext cx="2525712" cy="1155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80" name="Imag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447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5 missions d’animation du CR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Prospection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Promotion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Information/Communication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Formation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Accompagnement/Médiation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&gt;&gt; Détailler/rédiger l’objectif principal de chaque mission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annuel2.framapad.org/p/objectifs-missions-cr-9jad</a:t>
            </a: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2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1652"/>
            <a:ext cx="8229600" cy="550943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dirty="0"/>
              <a:t>Prospection des bibliothèques : </a:t>
            </a:r>
          </a:p>
          <a:p>
            <a:pPr lvl="1"/>
            <a:r>
              <a:rPr lang="fr-FR" dirty="0" smtClean="0"/>
              <a:t>identifier/repérer </a:t>
            </a:r>
            <a:r>
              <a:rPr lang="fr-FR" dirty="0"/>
              <a:t>les centre de doc intéressants et surtout leurs fonds, leurs collections-trésor ou dignes d'intérêt</a:t>
            </a:r>
          </a:p>
          <a:p>
            <a:pPr lvl="1"/>
            <a:r>
              <a:rPr lang="fr-FR" dirty="0"/>
              <a:t>identifier les personnes partenaires </a:t>
            </a:r>
            <a:r>
              <a:rPr lang="fr-FR" dirty="0" smtClean="0"/>
              <a:t>potentiels</a:t>
            </a:r>
          </a:p>
          <a:p>
            <a:endParaRPr lang="fr-FR" dirty="0"/>
          </a:p>
          <a:p>
            <a:r>
              <a:rPr lang="fr-FR" dirty="0" smtClean="0"/>
              <a:t>Promotion</a:t>
            </a:r>
          </a:p>
          <a:p>
            <a:pPr lvl="1"/>
            <a:r>
              <a:rPr lang="fr-FR" dirty="0"/>
              <a:t>connaitre parfaitement mon contexte documentaire :</a:t>
            </a:r>
          </a:p>
          <a:p>
            <a:pPr lvl="2"/>
            <a:r>
              <a:rPr lang="fr-FR" dirty="0"/>
              <a:t>améliorer ma connaissance de l'histoire, de la culture, de ma région </a:t>
            </a:r>
          </a:p>
          <a:p>
            <a:pPr lvl="2"/>
            <a:r>
              <a:rPr lang="fr-FR" dirty="0"/>
              <a:t>améliorer ma connaissance  des disciplines, champs de recherche pointus, niches documentaire, gisements de mon université/secteur universitaire</a:t>
            </a:r>
          </a:p>
          <a:p>
            <a:pPr lvl="1"/>
            <a:r>
              <a:rPr lang="fr-FR" dirty="0" smtClean="0"/>
              <a:t>Valoriser les fonds documentaires de mon réseau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 smtClean="0"/>
              <a:t>Information/Communication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diffuser l'information venant de l'ABES et au sein du Réseau</a:t>
            </a:r>
          </a:p>
          <a:p>
            <a:pPr lvl="1"/>
            <a:r>
              <a:rPr lang="fr-FR" dirty="0"/>
              <a:t>organiser une journée professionnelle dans mon Réseau ou plus ouverte interrégionale (journée </a:t>
            </a:r>
            <a:r>
              <a:rPr lang="fr-FR" dirty="0" smtClean="0"/>
              <a:t>d'étude professionnelle)</a:t>
            </a:r>
            <a:endParaRPr lang="fr-FR" dirty="0"/>
          </a:p>
          <a:p>
            <a:pPr lvl="1"/>
            <a:r>
              <a:rPr lang="fr-FR" dirty="0"/>
              <a:t>valoriser :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travail de signalement fait par le réseau,</a:t>
            </a:r>
          </a:p>
          <a:p>
            <a:pPr lvl="2"/>
            <a:r>
              <a:rPr lang="fr-FR" dirty="0"/>
              <a:t>les coopérations </a:t>
            </a:r>
            <a:r>
              <a:rPr lang="fr-FR" dirty="0" smtClean="0"/>
              <a:t>menées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Formation :</a:t>
            </a:r>
          </a:p>
          <a:p>
            <a:pPr lvl="1"/>
            <a:r>
              <a:rPr lang="fr-FR" dirty="0"/>
              <a:t>formation aux outils de l'ABES : </a:t>
            </a:r>
            <a:r>
              <a:rPr lang="fr-FR" dirty="0" err="1"/>
              <a:t>Colodus</a:t>
            </a:r>
            <a:r>
              <a:rPr lang="fr-FR" dirty="0"/>
              <a:t>, Périscope, </a:t>
            </a:r>
            <a:r>
              <a:rPr lang="fr-FR" dirty="0" err="1"/>
              <a:t>Cidemis</a:t>
            </a:r>
            <a:endParaRPr lang="fr-FR" dirty="0"/>
          </a:p>
          <a:p>
            <a:pPr lvl="1"/>
            <a:r>
              <a:rPr lang="fr-FR" dirty="0"/>
              <a:t>faire un bilan des formations données </a:t>
            </a:r>
          </a:p>
          <a:p>
            <a:pPr lvl="1"/>
            <a:r>
              <a:rPr lang="fr-FR" dirty="0"/>
              <a:t>faire prendre conscience aux membres de mon réseau de la nécessité et de l'utilité de participer au réseau Sudoc-PS (dans la joie)</a:t>
            </a:r>
          </a:p>
          <a:p>
            <a:pPr lvl="1"/>
            <a:r>
              <a:rPr lang="fr-FR" dirty="0"/>
              <a:t>créer des partenariats avec des organismes de formation type </a:t>
            </a:r>
            <a:r>
              <a:rPr lang="fr-FR" dirty="0" smtClean="0"/>
              <a:t>CRFCB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 smtClean="0"/>
              <a:t>Accompagnement/Médiation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se tenir informé :</a:t>
            </a:r>
          </a:p>
          <a:p>
            <a:pPr lvl="2"/>
            <a:r>
              <a:rPr lang="fr-FR" dirty="0"/>
              <a:t>participer à des réunions d'information en dehors de mon réseau stricto sensu</a:t>
            </a:r>
          </a:p>
          <a:p>
            <a:pPr lvl="2"/>
            <a:r>
              <a:rPr lang="fr-FR" dirty="0"/>
              <a:t>veille documentaire, Fil ABES, actus </a:t>
            </a:r>
            <a:r>
              <a:rPr lang="fr-FR" dirty="0" err="1"/>
              <a:t>CTLes</a:t>
            </a:r>
            <a:r>
              <a:rPr lang="fr-FR" dirty="0"/>
              <a:t>, FILL, SRL, </a:t>
            </a:r>
            <a:r>
              <a:rPr lang="fr-FR" dirty="0" err="1"/>
              <a:t>BnF</a:t>
            </a:r>
            <a:endParaRPr lang="fr-FR" dirty="0"/>
          </a:p>
          <a:p>
            <a:pPr lvl="1"/>
            <a:r>
              <a:rPr lang="fr-FR" dirty="0"/>
              <a:t>se former </a:t>
            </a:r>
          </a:p>
          <a:p>
            <a:pPr lvl="2"/>
            <a:r>
              <a:rPr lang="fr-FR" dirty="0"/>
              <a:t>réunion annuelle des responsables CR</a:t>
            </a:r>
          </a:p>
          <a:p>
            <a:pPr lvl="2"/>
            <a:r>
              <a:rPr lang="fr-FR" dirty="0"/>
              <a:t>recyclage sur outils/méthodes si besoin</a:t>
            </a:r>
          </a:p>
          <a:p>
            <a:pPr lvl="1"/>
            <a:r>
              <a:rPr lang="fr-FR" dirty="0"/>
              <a:t>devenir personne ressource :</a:t>
            </a:r>
          </a:p>
          <a:p>
            <a:pPr lvl="2"/>
            <a:r>
              <a:rPr lang="fr-FR" dirty="0"/>
              <a:t>se faire connaitre comme personne ressource </a:t>
            </a:r>
          </a:p>
          <a:p>
            <a:pPr lvl="2"/>
            <a:r>
              <a:rPr lang="fr-FR" dirty="0"/>
              <a:t>disposer d'outils pour cette action </a:t>
            </a:r>
          </a:p>
          <a:p>
            <a:pPr lvl="1"/>
            <a:r>
              <a:rPr lang="fr-FR" dirty="0"/>
              <a:t>récolter les besoins en formation ou en </a:t>
            </a:r>
            <a:r>
              <a:rPr lang="fr-FR" dirty="0" smtClean="0"/>
              <a:t>accompagnement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0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5 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787313"/>
              </p:ext>
            </p:extLst>
          </p:nvPr>
        </p:nvGraphicFramePr>
        <p:xfrm>
          <a:off x="395288" y="1143000"/>
          <a:ext cx="8451169" cy="5479675"/>
        </p:xfrm>
        <a:graphic>
          <a:graphicData uri="http://schemas.openxmlformats.org/drawingml/2006/table">
            <a:tbl>
              <a:tblPr/>
              <a:tblGrid>
                <a:gridCol w="2595994"/>
                <a:gridCol w="2683804"/>
                <a:gridCol w="3171371"/>
              </a:tblGrid>
              <a:tr h="565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mission de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pour objectif de…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Permet d’avoir des…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0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PROSPECTION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Faire découvrir le Sudoc-PS, les PCP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Identifier les gisements documentaires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Valeurs communes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Objectifs communs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9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Valoriser les fonds, le territoire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Objectifs communs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0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Transmettre Echanger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Mémoire commune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Langage commun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Rencontre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2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Organiser des formations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Outils communs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2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ACCOMPAGNEMENT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Etre une personne ressource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Collaboration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3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action concrètes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Quelles actions concrètes je peux mettre en œuvre pour remplir mes missions ?</a:t>
            </a:r>
          </a:p>
          <a:p>
            <a:pPr lvl="1"/>
            <a:r>
              <a:rPr lang="fr-FR" dirty="0" smtClean="0"/>
              <a:t>Organiser une formation à Périscope</a:t>
            </a:r>
          </a:p>
          <a:p>
            <a:pPr lvl="1"/>
            <a:r>
              <a:rPr lang="fr-FR" dirty="0" smtClean="0"/>
              <a:t>Me déplacer dans les centres de documentation de ma région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Tous ensemble ! 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https://padlet.com/juliemonier/879bib6zz5974tvq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5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777875"/>
          </a:xfrm>
        </p:spPr>
        <p:txBody>
          <a:bodyPr anchor="t"/>
          <a:lstStyle/>
          <a:p>
            <a:pPr eaLnBrk="1" hangingPunct="1"/>
            <a:r>
              <a:rPr lang="fr-FR" altLang="fr-FR" sz="3200" smtClean="0"/>
              <a:t>L’animation de réseau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586846"/>
              </p:ext>
            </p:extLst>
          </p:nvPr>
        </p:nvGraphicFramePr>
        <p:xfrm>
          <a:off x="395288" y="1143000"/>
          <a:ext cx="8358747" cy="5479675"/>
        </p:xfrm>
        <a:graphic>
          <a:graphicData uri="http://schemas.openxmlformats.org/drawingml/2006/table">
            <a:tbl>
              <a:tblPr/>
              <a:tblGrid>
                <a:gridCol w="2595994"/>
                <a:gridCol w="1583379"/>
                <a:gridCol w="2089687"/>
                <a:gridCol w="2089687"/>
              </a:tblGrid>
              <a:tr h="565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mission de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pour objectif de…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Peut se concrétiser en…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Permet d’avoir des…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0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PROSPECTION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Faire découvrir le Sudoc-PS, les PCP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Envoi de brochures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Valeurs communes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Objectifs communs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9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Valoriser les fonds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Expertise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Objectifs communs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0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Transmettre Echanger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Réunions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Lettre d’info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Blogs, site web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Mémoire commune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Langage commun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Rencontre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2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Organiser des formations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Memento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Billets de blogs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Outils communs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2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ACCOMPAGNEMENT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Etre une personne ressource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Guides,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Modes d’emploi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Suivi du travail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Collaboration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suis-je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729" y="1138753"/>
            <a:ext cx="7476089" cy="52832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4676328" y="5738013"/>
            <a:ext cx="699608" cy="18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 actions concrètes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Choisissez </a:t>
            </a:r>
            <a:r>
              <a:rPr lang="fr-FR" dirty="0"/>
              <a:t>entre 1 et 3 actions concrètes en lien avec votre  projet pour le CR et imaginez un plan de mise en œuvre </a:t>
            </a:r>
          </a:p>
          <a:p>
            <a:endParaRPr lang="fr-FR" dirty="0"/>
          </a:p>
          <a:p>
            <a:pPr lvl="1"/>
            <a:r>
              <a:rPr lang="fr-FR" dirty="0"/>
              <a:t>Quelle méthodologie ?</a:t>
            </a:r>
          </a:p>
          <a:p>
            <a:pPr lvl="1"/>
            <a:r>
              <a:rPr lang="fr-FR" dirty="0"/>
              <a:t>Quelles ressources ?</a:t>
            </a:r>
          </a:p>
          <a:p>
            <a:pPr lvl="1"/>
            <a:r>
              <a:rPr lang="fr-FR" dirty="0"/>
              <a:t>Quels outils ?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 algn="ctr">
              <a:buNone/>
            </a:pPr>
            <a:r>
              <a:rPr lang="fr-FR" sz="2000" dirty="0">
                <a:hlinkClick r:id="rId2"/>
              </a:rPr>
              <a:t>https://padlet.com/juliemonier/ou68gex2lgbuyhhn</a:t>
            </a:r>
            <a:endParaRPr lang="fr-FR" sz="2000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chacun </a:t>
            </a:r>
            <a:r>
              <a:rPr lang="fr-FR" dirty="0" smtClean="0"/>
              <a:t>présente son projet d’actions concrètes en 3’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débats</a:t>
            </a:r>
            <a:r>
              <a:rPr lang="fr-FR" dirty="0" smtClean="0"/>
              <a:t>, échanges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/>
              <a:t>PCPP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err="1"/>
          </a:p>
          <a:p>
            <a:pPr marL="0" indent="0">
              <a:buNone/>
            </a:pPr>
            <a:r>
              <a:rPr lang="fr-FR" dirty="0" smtClean="0"/>
              <a:t>Les Plans de Conservation Partagée des Périodiques</a:t>
            </a:r>
          </a:p>
          <a:p>
            <a:endParaRPr lang="fr-FR" dirty="0" smtClean="0"/>
          </a:p>
          <a:p>
            <a:pPr lvl="1"/>
            <a:r>
              <a:rPr lang="fr-FR" sz="2400" dirty="0" smtClean="0"/>
              <a:t>Ça sert à quoi ?</a:t>
            </a:r>
          </a:p>
          <a:p>
            <a:pPr lvl="1"/>
            <a:endParaRPr lang="fr-FR" sz="2400" dirty="0"/>
          </a:p>
          <a:p>
            <a:pPr lvl="2"/>
            <a:r>
              <a:rPr lang="fr-FR" sz="2000" dirty="0" err="1" smtClean="0"/>
              <a:t>Padlet</a:t>
            </a:r>
            <a:r>
              <a:rPr lang="fr-FR" sz="2000" dirty="0" smtClean="0"/>
              <a:t> : définissez ce qu’est un PCPP ; listez les différents objectifs d’un PCPP </a:t>
            </a:r>
          </a:p>
          <a:p>
            <a:pPr marL="914400" lvl="2" indent="0">
              <a:buNone/>
            </a:pPr>
            <a:endParaRPr lang="fr-FR" sz="2000" dirty="0"/>
          </a:p>
          <a:p>
            <a:pPr marL="114300" indent="0" algn="ctr">
              <a:buNone/>
            </a:pPr>
            <a:r>
              <a:rPr lang="fr-FR" sz="3400" dirty="0">
                <a:hlinkClick r:id="rId3"/>
              </a:rPr>
              <a:t>https://</a:t>
            </a:r>
            <a:r>
              <a:rPr lang="fr-FR" sz="3400" dirty="0" smtClean="0">
                <a:hlinkClick r:id="rId3"/>
              </a:rPr>
              <a:t>padlet.com/juliemonier/g2nt15auwcqtvlf8</a:t>
            </a:r>
            <a:endParaRPr lang="fr-FR" sz="3400" dirty="0" smtClean="0"/>
          </a:p>
          <a:p>
            <a:pPr marL="914400" lvl="2" indent="0">
              <a:buNone/>
            </a:pPr>
            <a:endParaRPr lang="fr-FR" sz="2000" dirty="0" smtClean="0"/>
          </a:p>
          <a:p>
            <a:pPr lvl="2"/>
            <a:endParaRPr lang="fr-FR" sz="2000" dirty="0"/>
          </a:p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Des PCPP ou projets de PCPP chez vous ? </a:t>
            </a:r>
          </a:p>
          <a:p>
            <a:pPr lvl="1"/>
            <a:endParaRPr lang="fr-FR" sz="2400" dirty="0" smtClean="0"/>
          </a:p>
          <a:p>
            <a:pPr lvl="2"/>
            <a:r>
              <a:rPr lang="fr-FR" sz="2000" dirty="0" smtClean="0"/>
              <a:t>Échanges</a:t>
            </a:r>
            <a:endParaRPr lang="fr-FR" sz="2000" dirty="0"/>
          </a:p>
          <a:p>
            <a:pPr lvl="1"/>
            <a:endParaRPr lang="fr-FR" sz="2400" dirty="0" smtClean="0"/>
          </a:p>
          <a:p>
            <a:pPr lvl="1"/>
            <a:endParaRPr lang="fr-FR" sz="2400" dirty="0" smtClean="0"/>
          </a:p>
          <a:p>
            <a:endParaRPr lang="fr-FR" sz="3200" dirty="0" err="1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PCPP définition 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endParaRPr lang="fr-FR" sz="4000" dirty="0"/>
          </a:p>
          <a:p>
            <a:r>
              <a:rPr lang="fr-FR" sz="4000" dirty="0" smtClean="0"/>
              <a:t>« Plan »</a:t>
            </a:r>
            <a:endParaRPr lang="fr-FR" sz="4000" dirty="0"/>
          </a:p>
          <a:p>
            <a:pPr marL="0" indent="0">
              <a:buNone/>
            </a:pPr>
            <a:endParaRPr lang="fr-FR" sz="4000" dirty="0" smtClean="0"/>
          </a:p>
          <a:p>
            <a:r>
              <a:rPr lang="fr-FR" sz="4000" dirty="0" smtClean="0"/>
              <a:t>« Conservation » </a:t>
            </a:r>
            <a:endParaRPr lang="fr-FR" sz="4000" dirty="0"/>
          </a:p>
          <a:p>
            <a:endParaRPr lang="fr-FR" sz="4000" dirty="0" smtClean="0"/>
          </a:p>
          <a:p>
            <a:r>
              <a:rPr lang="fr-FR" sz="4000" dirty="0" smtClean="0"/>
              <a:t>« Partagée »</a:t>
            </a:r>
            <a:endParaRPr lang="fr-FR" sz="4000" dirty="0"/>
          </a:p>
          <a:p>
            <a:endParaRPr lang="fr-FR" sz="4000" dirty="0" smtClean="0"/>
          </a:p>
          <a:p>
            <a:r>
              <a:rPr lang="fr-FR" sz="4000" dirty="0" smtClean="0"/>
              <a:t>« Périodiques »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endParaRPr lang="fr-FR" sz="3500" i="1" dirty="0" smtClean="0"/>
          </a:p>
          <a:p>
            <a:pPr marL="0" indent="0" algn="ctr">
              <a:buNone/>
            </a:pPr>
            <a:endParaRPr lang="fr-FR" sz="3500" i="1" dirty="0" smtClean="0"/>
          </a:p>
          <a:p>
            <a:pPr marL="0" indent="0">
              <a:buNone/>
            </a:pPr>
            <a:r>
              <a:rPr lang="fr-FR" sz="4500" dirty="0" smtClean="0"/>
              <a:t>Tour d’horizon des PCPP en France :</a:t>
            </a:r>
            <a:endParaRPr lang="fr-FR" sz="4500" dirty="0"/>
          </a:p>
          <a:p>
            <a:pPr marL="0" indent="0">
              <a:buNone/>
            </a:pPr>
            <a:r>
              <a:rPr lang="fr-FR" sz="2900" i="1" dirty="0">
                <a:hlinkClick r:id="rId3"/>
              </a:rPr>
              <a:t>https://</a:t>
            </a:r>
            <a:r>
              <a:rPr lang="fr-FR" sz="2900" i="1" dirty="0" smtClean="0">
                <a:hlinkClick r:id="rId3"/>
              </a:rPr>
              <a:t>fr.slideshare.net/abesweb/plans-de-conservation-partagee-des-periodiques</a:t>
            </a:r>
            <a:endParaRPr lang="fr-FR" sz="2900" i="1" dirty="0" smtClean="0"/>
          </a:p>
          <a:p>
            <a:pPr marL="0" indent="0">
              <a:buNone/>
            </a:pPr>
            <a:endParaRPr lang="fr-FR" sz="2100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531813"/>
            <a:ext cx="9144000" cy="528637"/>
          </a:xfrm>
        </p:spPr>
        <p:txBody>
          <a:bodyPr>
            <a:normAutofit/>
          </a:bodyPr>
          <a:lstStyle/>
          <a:p>
            <a:r>
              <a:rPr lang="fr-FR" dirty="0" smtClean="0"/>
              <a:t>LES PLANS DE CONSERVATION PARTAGEE… DES PERIODIQUES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2564904"/>
            <a:ext cx="73813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/>
              <a:t>« la seule solution pour éviter que tout le monde conserve la même chose et, surtout, </a:t>
            </a:r>
            <a:r>
              <a:rPr lang="fr-FR" sz="3600" b="1" i="1" dirty="0" smtClean="0"/>
              <a:t>jette</a:t>
            </a:r>
            <a:r>
              <a:rPr lang="fr-FR" sz="3600" i="1" dirty="0" smtClean="0"/>
              <a:t> la même chose »*</a:t>
            </a:r>
            <a:endParaRPr lang="fr-FR" sz="3600" dirty="0" smtClean="0"/>
          </a:p>
          <a:p>
            <a:pPr algn="ctr"/>
            <a:endParaRPr lang="fr-FR" dirty="0" smtClean="0"/>
          </a:p>
          <a:p>
            <a:pPr marL="0" lvl="2" algn="ctr"/>
            <a:endParaRPr lang="fr-FR" sz="2200" dirty="0" smtClean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587727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*Géraldine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Barron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et Noëlle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Gouillart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, Journée d’étude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Poldoc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du 17 mai 2001. 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BULAC – 12 janvier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462E-5458-48B5-A702-64660633C18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99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PCPP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1652"/>
            <a:ext cx="8229600" cy="5488458"/>
          </a:xfrm>
        </p:spPr>
        <p:txBody>
          <a:bodyPr>
            <a:normAutofit lnSpcReduction="10000"/>
          </a:bodyPr>
          <a:lstStyle/>
          <a:p>
            <a:endParaRPr lang="fr-FR" sz="3000" dirty="0" smtClean="0"/>
          </a:p>
          <a:p>
            <a:pPr marL="0" indent="0">
              <a:buNone/>
            </a:pPr>
            <a:r>
              <a:rPr lang="fr-FR" sz="3000" dirty="0" smtClean="0"/>
              <a:t>On </a:t>
            </a:r>
            <a:r>
              <a:rPr lang="fr-FR" sz="3000" dirty="0"/>
              <a:t>fait comment </a:t>
            </a:r>
            <a:r>
              <a:rPr lang="fr-FR" sz="3000" dirty="0" smtClean="0"/>
              <a:t>?</a:t>
            </a:r>
          </a:p>
          <a:p>
            <a:pPr marL="0" indent="0">
              <a:buNone/>
            </a:pPr>
            <a:endParaRPr lang="fr-FR" sz="1100" dirty="0" smtClean="0"/>
          </a:p>
          <a:p>
            <a:pPr lvl="1"/>
            <a:r>
              <a:rPr lang="fr-FR" sz="3000" dirty="0" smtClean="0"/>
              <a:t>Ya ou </a:t>
            </a:r>
            <a:r>
              <a:rPr lang="fr-FR" sz="3000" dirty="0" err="1" smtClean="0"/>
              <a:t>yapa</a:t>
            </a:r>
            <a:r>
              <a:rPr lang="fr-FR" sz="3000" dirty="0" smtClean="0"/>
              <a:t> ? </a:t>
            </a:r>
            <a:r>
              <a:rPr lang="fr-FR" sz="3000" dirty="0" err="1" smtClean="0"/>
              <a:t>Yaka</a:t>
            </a:r>
            <a:r>
              <a:rPr lang="fr-FR" sz="3000" dirty="0" smtClean="0"/>
              <a:t>/</a:t>
            </a:r>
            <a:r>
              <a:rPr lang="fr-FR" sz="3000" dirty="0" err="1" smtClean="0"/>
              <a:t>Fokon</a:t>
            </a:r>
            <a:endParaRPr lang="fr-FR" sz="3000" dirty="0" smtClean="0"/>
          </a:p>
          <a:p>
            <a:pPr lvl="2"/>
            <a:r>
              <a:rPr lang="fr-FR" sz="2600" dirty="0" smtClean="0"/>
              <a:t>PCPP existants : contacter pilote</a:t>
            </a:r>
          </a:p>
          <a:p>
            <a:pPr lvl="2"/>
            <a:r>
              <a:rPr lang="fr-FR" sz="2600" dirty="0" smtClean="0"/>
              <a:t>Projet de PCPP : trouver des partenaires</a:t>
            </a:r>
          </a:p>
          <a:p>
            <a:pPr lvl="1"/>
            <a:endParaRPr lang="fr-FR" sz="3000" dirty="0"/>
          </a:p>
          <a:p>
            <a:pPr lvl="1"/>
            <a:r>
              <a:rPr lang="fr-FR" sz="3000" dirty="0" smtClean="0"/>
              <a:t>Signalement </a:t>
            </a:r>
            <a:r>
              <a:rPr lang="fr-FR" sz="3000" dirty="0"/>
              <a:t>au niveau de l’exemplaire (lacunes et code, membre du plan</a:t>
            </a:r>
            <a:r>
              <a:rPr lang="fr-FR" sz="3000" dirty="0" smtClean="0"/>
              <a:t>)</a:t>
            </a:r>
          </a:p>
          <a:p>
            <a:pPr lvl="2"/>
            <a:r>
              <a:rPr lang="fr-FR" sz="2600" dirty="0" smtClean="0">
                <a:hlinkClick r:id="rId2"/>
              </a:rPr>
              <a:t>930$z</a:t>
            </a:r>
            <a:r>
              <a:rPr lang="fr-FR" sz="2600" dirty="0" smtClean="0"/>
              <a:t> : code du PCPP. Avant $a (cote)</a:t>
            </a:r>
          </a:p>
          <a:p>
            <a:pPr lvl="2"/>
            <a:r>
              <a:rPr lang="fr-FR" sz="2600" dirty="0" smtClean="0"/>
              <a:t>930$p : membre du PCPP ou pôle de conservation</a:t>
            </a:r>
          </a:p>
          <a:p>
            <a:pPr lvl="2"/>
            <a:r>
              <a:rPr lang="fr-FR" sz="2600" dirty="0" smtClean="0">
                <a:hlinkClick r:id="rId3"/>
              </a:rPr>
              <a:t>959 </a:t>
            </a:r>
            <a:r>
              <a:rPr lang="fr-FR" sz="2600" dirty="0" smtClean="0"/>
              <a:t>: lacunes détaillées</a:t>
            </a:r>
          </a:p>
          <a:p>
            <a:pPr lvl="2"/>
            <a:endParaRPr lang="fr-FR" sz="1900" dirty="0"/>
          </a:p>
          <a:p>
            <a:pPr lvl="2"/>
            <a:endParaRPr lang="fr-FR" sz="1900" dirty="0" smtClean="0"/>
          </a:p>
          <a:p>
            <a:pPr lvl="2"/>
            <a:endParaRPr lang="fr-FR" sz="1900" dirty="0" smtClean="0"/>
          </a:p>
          <a:p>
            <a:pPr marL="400050">
              <a:buFont typeface="Wingdings" panose="05000000000000000000" pitchFamily="2" charset="2"/>
              <a:buChar char="ü"/>
            </a:pPr>
            <a:r>
              <a:rPr lang="fr-FR" sz="2500" dirty="0"/>
              <a:t> </a:t>
            </a:r>
            <a:r>
              <a:rPr lang="fr-FR" sz="3200" dirty="0" smtClean="0"/>
              <a:t>Tout savoir sur </a:t>
            </a:r>
            <a:r>
              <a:rPr lang="fr-FR" sz="3200" dirty="0"/>
              <a:t>le signalement des PCPP </a:t>
            </a:r>
            <a:r>
              <a:rPr lang="fr-FR" sz="3200" dirty="0" smtClean="0"/>
              <a:t>avec la </a:t>
            </a:r>
            <a:r>
              <a:rPr lang="fr-FR" sz="3200" dirty="0" smtClean="0">
                <a:hlinkClick r:id="rId4"/>
              </a:rPr>
              <a:t>documentation </a:t>
            </a:r>
            <a:r>
              <a:rPr lang="fr-FR" sz="3200" dirty="0" smtClean="0"/>
              <a:t>de l’Abes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FR" sz="2100" dirty="0"/>
          </a:p>
          <a:p>
            <a:pPr marL="457200" lvl="1" indent="0">
              <a:buNone/>
            </a:pPr>
            <a:endParaRPr lang="fr-FR" sz="2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7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1652"/>
            <a:ext cx="8229600" cy="548845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100" dirty="0"/>
          </a:p>
          <a:p>
            <a:pPr lvl="1"/>
            <a:r>
              <a:rPr lang="fr-FR" sz="2800" dirty="0" smtClean="0"/>
              <a:t>Soutiens</a:t>
            </a:r>
          </a:p>
          <a:p>
            <a:pPr lvl="2"/>
            <a:r>
              <a:rPr lang="fr-FR" sz="2400" dirty="0" smtClean="0">
                <a:hlinkClick r:id="rId2"/>
              </a:rPr>
              <a:t>CollEx-Persée AAP</a:t>
            </a:r>
            <a:r>
              <a:rPr lang="fr-FR" sz="2400" dirty="0" smtClean="0"/>
              <a:t> </a:t>
            </a:r>
          </a:p>
          <a:p>
            <a:pPr lvl="2"/>
            <a:r>
              <a:rPr lang="fr-FR" sz="2400" dirty="0" smtClean="0">
                <a:hlinkClick r:id="rId3"/>
              </a:rPr>
              <a:t>Subvention CR</a:t>
            </a:r>
            <a:endParaRPr lang="fr-FR" sz="2400" dirty="0"/>
          </a:p>
          <a:p>
            <a:pPr lvl="1"/>
            <a:endParaRPr lang="fr-FR" sz="2800" dirty="0"/>
          </a:p>
          <a:p>
            <a:pPr lvl="1"/>
            <a:r>
              <a:rPr lang="fr-FR" sz="2800" dirty="0" smtClean="0"/>
              <a:t>Outils</a:t>
            </a:r>
          </a:p>
          <a:p>
            <a:pPr lvl="2"/>
            <a:r>
              <a:rPr lang="fr-FR" sz="2400" dirty="0">
                <a:hlinkClick r:id="rId4"/>
              </a:rPr>
              <a:t>C</a:t>
            </a:r>
            <a:r>
              <a:rPr lang="fr-FR" sz="2400" dirty="0" smtClean="0">
                <a:hlinkClick r:id="rId4"/>
              </a:rPr>
              <a:t>arte </a:t>
            </a:r>
            <a:r>
              <a:rPr lang="fr-FR" sz="2400" dirty="0">
                <a:hlinkClick r:id="rId4"/>
              </a:rPr>
              <a:t>des </a:t>
            </a:r>
            <a:r>
              <a:rPr lang="fr-FR" sz="2400" dirty="0" smtClean="0">
                <a:hlinkClick r:id="rId4"/>
              </a:rPr>
              <a:t>PCPP</a:t>
            </a:r>
            <a:endParaRPr lang="fr-FR" sz="2400" dirty="0" smtClean="0"/>
          </a:p>
          <a:p>
            <a:pPr lvl="2"/>
            <a:r>
              <a:rPr lang="fr-FR" sz="2400" dirty="0"/>
              <a:t>T</a:t>
            </a:r>
            <a:r>
              <a:rPr lang="fr-FR" sz="2400" dirty="0" smtClean="0"/>
              <a:t>ableaux qualité : envoyés aux pilotes une à deux fois par an</a:t>
            </a:r>
          </a:p>
          <a:p>
            <a:pPr lvl="2"/>
            <a:r>
              <a:rPr lang="fr-FR" sz="2400" dirty="0">
                <a:hlinkClick r:id="rId5"/>
              </a:rPr>
              <a:t>E</a:t>
            </a:r>
            <a:r>
              <a:rPr lang="fr-FR" sz="2400" dirty="0" smtClean="0">
                <a:hlinkClick r:id="rId5"/>
              </a:rPr>
              <a:t>tude Abes/indicateurs</a:t>
            </a:r>
            <a:endParaRPr lang="fr-FR" sz="2400" dirty="0" smtClean="0"/>
          </a:p>
          <a:p>
            <a:pPr lvl="2"/>
            <a:r>
              <a:rPr lang="fr-FR" sz="2400" dirty="0" smtClean="0">
                <a:hlinkClick r:id="rId6"/>
              </a:rPr>
              <a:t>PCP2RCR</a:t>
            </a:r>
            <a:endParaRPr lang="fr-FR" sz="2400" dirty="0" smtClean="0"/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2400" dirty="0" smtClean="0">
                <a:hlinkClick r:id="rId7"/>
              </a:rPr>
              <a:t>aide </a:t>
            </a:r>
            <a:endParaRPr lang="fr-FR" sz="2400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2400" dirty="0" smtClean="0">
                <a:hlinkClick r:id="rId8"/>
              </a:rPr>
              <a:t>J-e cours</a:t>
            </a:r>
            <a:endParaRPr lang="fr-FR" sz="2400" dirty="0" smtClean="0"/>
          </a:p>
          <a:p>
            <a:pPr lvl="2"/>
            <a:r>
              <a:rPr lang="fr-FR" sz="2400" dirty="0" smtClean="0">
                <a:hlinkClick r:id="rId9"/>
              </a:rPr>
              <a:t>Périscope</a:t>
            </a:r>
            <a:endParaRPr lang="fr-FR" sz="2400" dirty="0" smtClean="0"/>
          </a:p>
          <a:p>
            <a:pPr lvl="2"/>
            <a:r>
              <a:rPr lang="fr-FR" sz="2400" dirty="0" smtClean="0">
                <a:hlinkClick r:id="rId10"/>
              </a:rPr>
              <a:t>Guichet</a:t>
            </a:r>
            <a:r>
              <a:rPr lang="fr-FR" sz="2400" dirty="0" smtClean="0"/>
              <a:t> d’assistance dédié aux PCPP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Périscope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>
              <a:hlinkClick r:id="rId3"/>
            </a:endParaRPr>
          </a:p>
          <a:p>
            <a:pPr marL="0" indent="0" algn="ctr">
              <a:buNone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://periscope.sudoc.fr/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sz="2400" dirty="0"/>
          </a:p>
          <a:p>
            <a:r>
              <a:rPr lang="fr-FR" sz="3200" dirty="0" smtClean="0"/>
              <a:t>Exercices </a:t>
            </a:r>
            <a:r>
              <a:rPr lang="fr-FR" sz="2400" dirty="0" smtClean="0">
                <a:hlinkClick r:id="rId4"/>
              </a:rPr>
              <a:t>https</a:t>
            </a:r>
            <a:r>
              <a:rPr lang="fr-FR" sz="2400" dirty="0">
                <a:hlinkClick r:id="rId4"/>
              </a:rPr>
              <a:t>://annuel2.framapad.org/p/exercices-periscope-9ja9</a:t>
            </a:r>
            <a:endParaRPr lang="fr-FR" sz="2400" dirty="0"/>
          </a:p>
          <a:p>
            <a:pPr lvl="1"/>
            <a:endParaRPr lang="fr-FR" sz="2400" dirty="0" smtClean="0">
              <a:sym typeface="Wingdings" panose="05000000000000000000" pitchFamily="2" charset="2"/>
            </a:endParaRPr>
          </a:p>
          <a:p>
            <a:pPr lvl="1"/>
            <a:r>
              <a:rPr lang="fr-FR" sz="2400" dirty="0" smtClean="0">
                <a:sym typeface="Wingdings" panose="05000000000000000000" pitchFamily="2" charset="2"/>
              </a:rPr>
              <a:t>Correction au fil de l’eau </a:t>
            </a:r>
          </a:p>
          <a:p>
            <a:pPr lvl="1"/>
            <a:r>
              <a:rPr lang="fr-FR" sz="2400" dirty="0" smtClean="0">
                <a:sym typeface="Wingdings" panose="05000000000000000000" pitchFamily="2" charset="2"/>
              </a:rPr>
              <a:t>Astuces</a:t>
            </a:r>
          </a:p>
          <a:p>
            <a:pPr lvl="1"/>
            <a:r>
              <a:rPr lang="fr-FR" sz="2400" dirty="0" smtClean="0">
                <a:sym typeface="Wingdings" panose="05000000000000000000" pitchFamily="2" charset="2"/>
                <a:hlinkClick r:id="rId5"/>
              </a:rPr>
              <a:t>Documentation </a:t>
            </a:r>
            <a:r>
              <a:rPr lang="fr-FR" sz="2400" dirty="0" smtClean="0">
                <a:sym typeface="Wingdings" panose="05000000000000000000" pitchFamily="2" charset="2"/>
              </a:rPr>
              <a:t>sur Périscope 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Ce qui manque/ce qui est en trop/ce qui est </a:t>
            </a:r>
            <a:r>
              <a:rPr lang="fr-FR" sz="3200" dirty="0" smtClean="0"/>
              <a:t>utile</a:t>
            </a:r>
          </a:p>
          <a:p>
            <a:pPr lvl="1"/>
            <a:r>
              <a:rPr lang="fr-FR" sz="2400" dirty="0" smtClean="0"/>
              <a:t>Refonte </a:t>
            </a:r>
            <a:r>
              <a:rPr lang="fr-FR" sz="2400" dirty="0"/>
              <a:t>de Périscope : courte présentation</a:t>
            </a:r>
          </a:p>
          <a:p>
            <a:pPr marL="0" indent="0">
              <a:buNone/>
            </a:pPr>
            <a:endParaRPr lang="fr-FR" sz="32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réseau : synonymes et concepts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Qu’est-ce qu’un réseau ?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padlet.com/juliemonier/Bookmarks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1A8-BA59-453B-9D09-F7554DF0530A}" type="datetime3">
              <a:rPr lang="en-US" smtClean="0"/>
              <a:t>19 October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CR 2020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87" y="2067549"/>
            <a:ext cx="4424825" cy="35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A9085F6B34464A4083B5DC38927A5437" ma:contentTypeVersion="56" ma:contentTypeDescription="" ma:contentTypeScope="" ma:versionID="52d38d46ed9520d357b166074d63f279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54144d90133fbe933f8d4f0ff5277c8b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at_x0020_du_x0020_document xmlns="9cb235b8-7541-4a6e-b886-1bf4192805bd">Validé</Etat_x0020_du_x0020_document>
    <Nom_x0020_de_x0020_la_x0020_formation xmlns="9cb235b8-7541-4a6e-b886-1bf4192805bd">RespCR</Nom_x0020_de_x0020_la_x0020_formation>
    <TRI xmlns="9cb235b8-7541-4a6e-b886-1bf4192805bd">JML</TRI>
    <Tags xmlns="9cb235b8-7541-4a6e-b886-1bf4192805bd" xsi:nil="true"/>
    <Structure xmlns="9cb235b8-7541-4a6e-b886-1bf4192805bd">ABES</Structure>
    <Année xmlns="9cb235b8-7541-4a6e-b886-1bf4192805bd">2020</Année>
    <_DCDateCreated xmlns="http://schemas.microsoft.com/sharepoint/v3/fields">2020-10-07T22:00:00+00:00</_DCDateCreated>
    <Exaged_DocName xmlns="$ListId:Supports3;" xsi:nil="true"/>
    <Lieu_x0020_de_x0020_la_x0020_formation xmlns="9cb235b8-7541-4a6e-b886-1bf4192805bd">Montpellier</Lieu_x0020_de_x0020_la_x0020_formation>
    <Type_x0020_de_x0020_document_x0020_standard xmlns="9cb235b8-7541-4a6e-b886-1bf4192805bd">Diaporama Formation</Type_x0020_de_x0020_document_x0020_standard>
    <N_x00b0__x0020_session xmlns="9cb235b8-7541-4a6e-b886-1bf4192805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E413ED-A114-4261-985B-355C64E45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9C4953-33EE-4410-BFBB-B38A63578B5F}">
  <ds:schemaRefs>
    <ds:schemaRef ds:uri="http://schemas.microsoft.com/office/2006/metadata/properties"/>
    <ds:schemaRef ds:uri="http://purl.org/dc/terms/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elements/1.1/"/>
    <ds:schemaRef ds:uri="9cb235b8-7541-4a6e-b886-1bf4192805b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E77B92-612E-42B4-BBC5-078B609556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1421</Words>
  <Application>Microsoft Office PowerPoint</Application>
  <PresentationFormat>Affichage à l'écran (4:3)</PresentationFormat>
  <Paragraphs>421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Wingdings</vt:lpstr>
      <vt:lpstr>Thème Office</vt:lpstr>
      <vt:lpstr>Présentation PowerPoint</vt:lpstr>
      <vt:lpstr>Qui suis-je ?</vt:lpstr>
      <vt:lpstr>Les PCPP</vt:lpstr>
      <vt:lpstr>PCPP définition correction</vt:lpstr>
      <vt:lpstr>LES PLANS DE CONSERVATION PARTAGEE… DES PERIODIQUES</vt:lpstr>
      <vt:lpstr>PCPP </vt:lpstr>
      <vt:lpstr>PCPP</vt:lpstr>
      <vt:lpstr>Périscope</vt:lpstr>
      <vt:lpstr>Un réseau : synonymes et concepts</vt:lpstr>
      <vt:lpstr>Un réseau : définition</vt:lpstr>
      <vt:lpstr>L’animation </vt:lpstr>
      <vt:lpstr>L’animation</vt:lpstr>
      <vt:lpstr>Animer un réseau</vt:lpstr>
      <vt:lpstr>Présentation PowerPoint</vt:lpstr>
      <vt:lpstr>Les 5 missions d’animation du CR</vt:lpstr>
      <vt:lpstr>Les missions</vt:lpstr>
      <vt:lpstr>Les 5 missions</vt:lpstr>
      <vt:lpstr>Quelles action concrètes ? </vt:lpstr>
      <vt:lpstr>L’animation de réseau</vt:lpstr>
      <vt:lpstr>Mes actions concrètes</vt:lpstr>
    </vt:vector>
  </TitlesOfParts>
  <Company>pygmee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16-webinaire_2020_PCPP_animation</dc:title>
  <dc:creator>rafael martinez</dc:creator>
  <cp:keywords/>
  <dc:description/>
  <cp:lastModifiedBy>Raphaelle Poveda</cp:lastModifiedBy>
  <cp:revision>114</cp:revision>
  <cp:lastPrinted>2020-10-13T06:43:35Z</cp:lastPrinted>
  <dcterms:created xsi:type="dcterms:W3CDTF">2014-12-02T14:29:06Z</dcterms:created>
  <dcterms:modified xsi:type="dcterms:W3CDTF">2020-10-19T09:58:12Z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0x010100505AF35FDCA54D2FA379F261E520FD37003BA607584A07684089D0538041E412080407080200A9085F6B34464A4083B5DC38927A5437</vt:lpwstr>
  </property>
  <property fmtid="{D5CDD505-2E9C-101B-9397-08002B2CF9AE}" pid="3" name="Type de document standard">
    <vt:lpwstr>A renseigner</vt:lpwstr>
  </property>
</Properties>
</file>