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Lst>
  <p:notesMasterIdLst>
    <p:notesMasterId r:id="rId18"/>
  </p:notesMasterIdLst>
  <p:sldIdLst>
    <p:sldId id="367" r:id="rId6"/>
    <p:sldId id="393" r:id="rId7"/>
    <p:sldId id="370" r:id="rId8"/>
    <p:sldId id="388" r:id="rId9"/>
    <p:sldId id="396" r:id="rId10"/>
    <p:sldId id="372" r:id="rId11"/>
    <p:sldId id="390" r:id="rId12"/>
    <p:sldId id="392" r:id="rId13"/>
    <p:sldId id="394" r:id="rId14"/>
    <p:sldId id="395" r:id="rId15"/>
    <p:sldId id="373" r:id="rId16"/>
    <p:sldId id="351" r:id="rId17"/>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69B4"/>
    <a:srgbClr val="F67024"/>
    <a:srgbClr val="881727"/>
    <a:srgbClr val="FAC090"/>
    <a:srgbClr val="4F81BD"/>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32" autoAdjust="0"/>
    <p:restoredTop sz="80432" autoAdjust="0"/>
  </p:normalViewPr>
  <p:slideViewPr>
    <p:cSldViewPr snapToGrid="0">
      <p:cViewPr varScale="1">
        <p:scale>
          <a:sx n="53" d="100"/>
          <a:sy n="53" d="100"/>
        </p:scale>
        <p:origin x="876"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e Parra" userId="7dfd7dca-2b4c-4cbb-a0a5-0a673938f465" providerId="ADAL" clId="{662A1F4C-4C42-48DE-906C-D4B92C7F50D0}"/>
    <pc:docChg chg="undo custSel modSld">
      <pc:chgData name="Morgane Parra" userId="7dfd7dca-2b4c-4cbb-a0a5-0a673938f465" providerId="ADAL" clId="{662A1F4C-4C42-48DE-906C-D4B92C7F50D0}" dt="2023-09-25T16:20:39.462" v="119" actId="20577"/>
      <pc:docMkLst>
        <pc:docMk/>
      </pc:docMkLst>
      <pc:sldChg chg="modNotesTx">
        <pc:chgData name="Morgane Parra" userId="7dfd7dca-2b4c-4cbb-a0a5-0a673938f465" providerId="ADAL" clId="{662A1F4C-4C42-48DE-906C-D4B92C7F50D0}" dt="2023-09-25T16:20:39.462" v="119" actId="20577"/>
        <pc:sldMkLst>
          <pc:docMk/>
          <pc:sldMk cId="1316139619" sldId="367"/>
        </pc:sldMkLst>
      </pc:sldChg>
      <pc:sldChg chg="addSp modSp mod">
        <pc:chgData name="Morgane Parra" userId="7dfd7dca-2b4c-4cbb-a0a5-0a673938f465" providerId="ADAL" clId="{662A1F4C-4C42-48DE-906C-D4B92C7F50D0}" dt="2023-09-25T15:32:28.344" v="118" actId="207"/>
        <pc:sldMkLst>
          <pc:docMk/>
          <pc:sldMk cId="2360161954" sldId="373"/>
        </pc:sldMkLst>
        <pc:spChg chg="mod">
          <ac:chgData name="Morgane Parra" userId="7dfd7dca-2b4c-4cbb-a0a5-0a673938f465" providerId="ADAL" clId="{662A1F4C-4C42-48DE-906C-D4B92C7F50D0}" dt="2023-09-25T15:32:28.344" v="118" actId="207"/>
          <ac:spMkLst>
            <pc:docMk/>
            <pc:sldMk cId="2360161954" sldId="373"/>
            <ac:spMk id="3" creationId="{00000000-0000-0000-0000-000000000000}"/>
          </ac:spMkLst>
        </pc:spChg>
        <pc:picChg chg="add mod">
          <ac:chgData name="Morgane Parra" userId="7dfd7dca-2b4c-4cbb-a0a5-0a673938f465" providerId="ADAL" clId="{662A1F4C-4C42-48DE-906C-D4B92C7F50D0}" dt="2023-09-25T15:30:34.803" v="113"/>
          <ac:picMkLst>
            <pc:docMk/>
            <pc:sldMk cId="2360161954" sldId="373"/>
            <ac:picMk id="6" creationId="{26CCC1A6-FDB3-CC84-83FC-C2B61BC0C9A2}"/>
          </ac:picMkLst>
        </pc:picChg>
      </pc:sldChg>
      <pc:sldChg chg="addSp modSp modNotesTx">
        <pc:chgData name="Morgane Parra" userId="7dfd7dca-2b4c-4cbb-a0a5-0a673938f465" providerId="ADAL" clId="{662A1F4C-4C42-48DE-906C-D4B92C7F50D0}" dt="2023-09-25T15:30:24.100" v="110"/>
        <pc:sldMkLst>
          <pc:docMk/>
          <pc:sldMk cId="942530536" sldId="394"/>
        </pc:sldMkLst>
        <pc:picChg chg="add mod">
          <ac:chgData name="Morgane Parra" userId="7dfd7dca-2b4c-4cbb-a0a5-0a673938f465" providerId="ADAL" clId="{662A1F4C-4C42-48DE-906C-D4B92C7F50D0}" dt="2023-09-25T15:30:24.100" v="110"/>
          <ac:picMkLst>
            <pc:docMk/>
            <pc:sldMk cId="942530536" sldId="394"/>
            <ac:picMk id="26" creationId="{DF16733A-7BD5-346F-AE79-AFDFB2851010}"/>
          </ac:picMkLst>
        </pc:picChg>
      </pc:sldChg>
      <pc:sldChg chg="addSp delSp modSp mod modNotesTx">
        <pc:chgData name="Morgane Parra" userId="7dfd7dca-2b4c-4cbb-a0a5-0a673938f465" providerId="ADAL" clId="{662A1F4C-4C42-48DE-906C-D4B92C7F50D0}" dt="2023-09-25T15:30:32.733" v="112" actId="1076"/>
        <pc:sldMkLst>
          <pc:docMk/>
          <pc:sldMk cId="548235223" sldId="395"/>
        </pc:sldMkLst>
        <pc:spChg chg="mod">
          <ac:chgData name="Morgane Parra" userId="7dfd7dca-2b4c-4cbb-a0a5-0a673938f465" providerId="ADAL" clId="{662A1F4C-4C42-48DE-906C-D4B92C7F50D0}" dt="2023-09-25T15:29:42.141" v="109" actId="1076"/>
          <ac:spMkLst>
            <pc:docMk/>
            <pc:sldMk cId="548235223" sldId="395"/>
            <ac:spMk id="12" creationId="{1D92727A-5619-4CB2-E541-9A73D63A9BF1}"/>
          </ac:spMkLst>
        </pc:spChg>
        <pc:spChg chg="mod">
          <ac:chgData name="Morgane Parra" userId="7dfd7dca-2b4c-4cbb-a0a5-0a673938f465" providerId="ADAL" clId="{662A1F4C-4C42-48DE-906C-D4B92C7F50D0}" dt="2023-09-25T15:26:42.754" v="36" actId="14100"/>
          <ac:spMkLst>
            <pc:docMk/>
            <pc:sldMk cId="548235223" sldId="395"/>
            <ac:spMk id="16" creationId="{8C5C1108-00A9-947C-52B5-419F66F6D8D3}"/>
          </ac:spMkLst>
        </pc:spChg>
        <pc:spChg chg="mod">
          <ac:chgData name="Morgane Parra" userId="7dfd7dca-2b4c-4cbb-a0a5-0a673938f465" providerId="ADAL" clId="{662A1F4C-4C42-48DE-906C-D4B92C7F50D0}" dt="2023-09-25T15:27:34.194" v="73" actId="1076"/>
          <ac:spMkLst>
            <pc:docMk/>
            <pc:sldMk cId="548235223" sldId="395"/>
            <ac:spMk id="22" creationId="{56A2B8A1-E321-8FAF-5391-0A338616F514}"/>
          </ac:spMkLst>
        </pc:spChg>
        <pc:spChg chg="mod">
          <ac:chgData name="Morgane Parra" userId="7dfd7dca-2b4c-4cbb-a0a5-0a673938f465" providerId="ADAL" clId="{662A1F4C-4C42-48DE-906C-D4B92C7F50D0}" dt="2023-09-25T15:28:39.648" v="100" actId="6549"/>
          <ac:spMkLst>
            <pc:docMk/>
            <pc:sldMk cId="548235223" sldId="395"/>
            <ac:spMk id="23" creationId="{08E68781-18A1-3D2E-CA02-964A43D06AAF}"/>
          </ac:spMkLst>
        </pc:spChg>
        <pc:spChg chg="mod">
          <ac:chgData name="Morgane Parra" userId="7dfd7dca-2b4c-4cbb-a0a5-0a673938f465" providerId="ADAL" clId="{662A1F4C-4C42-48DE-906C-D4B92C7F50D0}" dt="2023-09-25T15:29:33.178" v="108" actId="1076"/>
          <ac:spMkLst>
            <pc:docMk/>
            <pc:sldMk cId="548235223" sldId="395"/>
            <ac:spMk id="29" creationId="{7C48CC98-D7F6-4560-DB06-E2C980813EC8}"/>
          </ac:spMkLst>
        </pc:spChg>
        <pc:grpChg chg="mod">
          <ac:chgData name="Morgane Parra" userId="7dfd7dca-2b4c-4cbb-a0a5-0a673938f465" providerId="ADAL" clId="{662A1F4C-4C42-48DE-906C-D4B92C7F50D0}" dt="2023-09-25T15:27:40.485" v="75" actId="14100"/>
          <ac:grpSpMkLst>
            <pc:docMk/>
            <pc:sldMk cId="548235223" sldId="395"/>
            <ac:grpSpMk id="20" creationId="{034BBF3A-52DE-2BAF-47C8-AFBA2B20C53C}"/>
          </ac:grpSpMkLst>
        </pc:grpChg>
        <pc:picChg chg="del">
          <ac:chgData name="Morgane Parra" userId="7dfd7dca-2b4c-4cbb-a0a5-0a673938f465" providerId="ADAL" clId="{662A1F4C-4C42-48DE-906C-D4B92C7F50D0}" dt="2023-09-25T15:19:01.680" v="0" actId="478"/>
          <ac:picMkLst>
            <pc:docMk/>
            <pc:sldMk cId="548235223" sldId="395"/>
            <ac:picMk id="14" creationId="{BC7E013C-FC12-DFAB-91AA-8AA195967B63}"/>
          </ac:picMkLst>
        </pc:picChg>
        <pc:picChg chg="mod ord">
          <ac:chgData name="Morgane Parra" userId="7dfd7dca-2b4c-4cbb-a0a5-0a673938f465" providerId="ADAL" clId="{662A1F4C-4C42-48DE-906C-D4B92C7F50D0}" dt="2023-09-25T15:23:56.594" v="8" actId="166"/>
          <ac:picMkLst>
            <pc:docMk/>
            <pc:sldMk cId="548235223" sldId="395"/>
            <ac:picMk id="15" creationId="{7D9B8BD3-6A21-13BD-3A90-45168FB5F7CD}"/>
          </ac:picMkLst>
        </pc:picChg>
        <pc:picChg chg="mod ord">
          <ac:chgData name="Morgane Parra" userId="7dfd7dca-2b4c-4cbb-a0a5-0a673938f465" providerId="ADAL" clId="{662A1F4C-4C42-48DE-906C-D4B92C7F50D0}" dt="2023-09-25T15:24:02.091" v="10" actId="1076"/>
          <ac:picMkLst>
            <pc:docMk/>
            <pc:sldMk cId="548235223" sldId="395"/>
            <ac:picMk id="18" creationId="{187CDFCD-4B9E-91E3-2A80-232DC2A39FE1}"/>
          </ac:picMkLst>
        </pc:picChg>
        <pc:picChg chg="add mod">
          <ac:chgData name="Morgane Parra" userId="7dfd7dca-2b4c-4cbb-a0a5-0a673938f465" providerId="ADAL" clId="{662A1F4C-4C42-48DE-906C-D4B92C7F50D0}" dt="2023-09-25T15:26:13.024" v="30" actId="1076"/>
          <ac:picMkLst>
            <pc:docMk/>
            <pc:sldMk cId="548235223" sldId="395"/>
            <ac:picMk id="31" creationId="{E1626C91-9221-0A5C-8BA2-6ED7772AEE16}"/>
          </ac:picMkLst>
        </pc:picChg>
        <pc:picChg chg="add mod">
          <ac:chgData name="Morgane Parra" userId="7dfd7dca-2b4c-4cbb-a0a5-0a673938f465" providerId="ADAL" clId="{662A1F4C-4C42-48DE-906C-D4B92C7F50D0}" dt="2023-09-25T15:26:09.189" v="29" actId="1076"/>
          <ac:picMkLst>
            <pc:docMk/>
            <pc:sldMk cId="548235223" sldId="395"/>
            <ac:picMk id="33" creationId="{3730FDEB-0078-FEA4-BD1A-A81FE75AD5DA}"/>
          </ac:picMkLst>
        </pc:picChg>
        <pc:picChg chg="add mod">
          <ac:chgData name="Morgane Parra" userId="7dfd7dca-2b4c-4cbb-a0a5-0a673938f465" providerId="ADAL" clId="{662A1F4C-4C42-48DE-906C-D4B92C7F50D0}" dt="2023-09-25T15:30:32.733" v="112" actId="1076"/>
          <ac:picMkLst>
            <pc:docMk/>
            <pc:sldMk cId="548235223" sldId="395"/>
            <ac:picMk id="34" creationId="{C95FE793-011C-81E4-533D-60100B676C9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8091A092-8EC9-481E-93CC-578BAD253A75}" type="datetimeFigureOut">
              <a:rPr lang="fr-FR" smtClean="0"/>
              <a:t>08/11/2023</a:t>
            </a:fld>
            <a:endParaRPr lang="fr-FR" dirty="0"/>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90AB0355-CE18-42A4-A523-A746F917C532}" type="slidenum">
              <a:rPr lang="fr-FR" smtClean="0"/>
              <a:t>‹N°›</a:t>
            </a:fld>
            <a:endParaRPr lang="fr-FR" dirty="0"/>
          </a:p>
        </p:txBody>
      </p:sp>
    </p:spTree>
    <p:extLst>
      <p:ext uri="{BB962C8B-B14F-4D97-AF65-F5344CB8AC3E}">
        <p14:creationId xmlns:p14="http://schemas.microsoft.com/office/powerpoint/2010/main" val="429138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baseline="0" dirty="0"/>
              <a:t>Présentation Mir@bel : 20 min</a:t>
            </a:r>
          </a:p>
        </p:txBody>
      </p:sp>
      <p:sp>
        <p:nvSpPr>
          <p:cNvPr id="11268" name="Espace réservé du numéro de diapositive 3"/>
          <p:cNvSpPr>
            <a:spLocks noGrp="1"/>
          </p:cNvSpPr>
          <p:nvPr>
            <p:ph type="sldNum" sz="quarter" idx="4294967295"/>
          </p:nvPr>
        </p:nvSpPr>
        <p:spPr bwMode="auto">
          <a:xfrm>
            <a:off x="3817904" y="12214326"/>
            <a:ext cx="2919483" cy="6440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defRPr>
            </a:lvl1pPr>
            <a:lvl2pPr marL="742950" indent="-285750">
              <a:spcBef>
                <a:spcPct val="30000"/>
              </a:spcBef>
              <a:defRPr sz="1100">
                <a:solidFill>
                  <a:schemeClr val="tx1"/>
                </a:solidFill>
                <a:latin typeface="Calibri" panose="020F0502020204030204" pitchFamily="34" charset="0"/>
              </a:defRPr>
            </a:lvl2pPr>
            <a:lvl3pPr marL="1143000" indent="-228600">
              <a:spcBef>
                <a:spcPct val="30000"/>
              </a:spcBef>
              <a:defRPr sz="1100">
                <a:solidFill>
                  <a:schemeClr val="tx1"/>
                </a:solidFill>
                <a:latin typeface="Calibri" panose="020F0502020204030204" pitchFamily="34" charset="0"/>
              </a:defRPr>
            </a:lvl3pPr>
            <a:lvl4pPr marL="1600200" indent="-228600">
              <a:spcBef>
                <a:spcPct val="30000"/>
              </a:spcBef>
              <a:defRPr sz="1100">
                <a:solidFill>
                  <a:schemeClr val="tx1"/>
                </a:solidFill>
                <a:latin typeface="Calibri" panose="020F0502020204030204" pitchFamily="34" charset="0"/>
              </a:defRPr>
            </a:lvl4pPr>
            <a:lvl5pPr marL="2057400" indent="-228600">
              <a:spcBef>
                <a:spcPct val="30000"/>
              </a:spcBef>
              <a:defRPr sz="1100">
                <a:solidFill>
                  <a:schemeClr val="tx1"/>
                </a:solidFill>
                <a:latin typeface="Calibri" panose="020F0502020204030204" pitchFamily="34" charset="0"/>
              </a:defRPr>
            </a:lvl5pPr>
            <a:lvl6pPr marL="2514600" indent="-228600" defTabSz="847725" eaLnBrk="0" fontAlgn="base" hangingPunct="0">
              <a:spcBef>
                <a:spcPct val="30000"/>
              </a:spcBef>
              <a:spcAft>
                <a:spcPct val="0"/>
              </a:spcAft>
              <a:defRPr sz="1100">
                <a:solidFill>
                  <a:schemeClr val="tx1"/>
                </a:solidFill>
                <a:latin typeface="Calibri" panose="020F0502020204030204" pitchFamily="34" charset="0"/>
              </a:defRPr>
            </a:lvl6pPr>
            <a:lvl7pPr marL="2971800" indent="-228600" defTabSz="847725" eaLnBrk="0" fontAlgn="base" hangingPunct="0">
              <a:spcBef>
                <a:spcPct val="30000"/>
              </a:spcBef>
              <a:spcAft>
                <a:spcPct val="0"/>
              </a:spcAft>
              <a:defRPr sz="1100">
                <a:solidFill>
                  <a:schemeClr val="tx1"/>
                </a:solidFill>
                <a:latin typeface="Calibri" panose="020F0502020204030204" pitchFamily="34" charset="0"/>
              </a:defRPr>
            </a:lvl7pPr>
            <a:lvl8pPr marL="3429000" indent="-228600" defTabSz="847725" eaLnBrk="0" fontAlgn="base" hangingPunct="0">
              <a:spcBef>
                <a:spcPct val="30000"/>
              </a:spcBef>
              <a:spcAft>
                <a:spcPct val="0"/>
              </a:spcAft>
              <a:defRPr sz="1100">
                <a:solidFill>
                  <a:schemeClr val="tx1"/>
                </a:solidFill>
                <a:latin typeface="Calibri" panose="020F0502020204030204" pitchFamily="34" charset="0"/>
              </a:defRPr>
            </a:lvl8pPr>
            <a:lvl9pPr marL="3886200" indent="-228600" defTabSz="847725" eaLnBrk="0" fontAlgn="base" hangingPunct="0">
              <a:spcBef>
                <a:spcPct val="30000"/>
              </a:spcBef>
              <a:spcAft>
                <a:spcPct val="0"/>
              </a:spcAft>
              <a:defRPr sz="1100">
                <a:solidFill>
                  <a:schemeClr val="tx1"/>
                </a:solidFill>
                <a:latin typeface="Calibri" panose="020F0502020204030204" pitchFamily="34" charset="0"/>
              </a:defRPr>
            </a:lvl9pPr>
          </a:lstStyle>
          <a:p>
            <a:pPr marL="0" marR="0" lvl="0" indent="0" algn="r" defTabSz="847725" rtl="0" eaLnBrk="1" fontAlgn="base" latinLnBrk="0" hangingPunct="1">
              <a:lnSpc>
                <a:spcPct val="100000"/>
              </a:lnSpc>
              <a:spcBef>
                <a:spcPct val="0"/>
              </a:spcBef>
              <a:spcAft>
                <a:spcPct val="0"/>
              </a:spcAft>
              <a:buClrTx/>
              <a:buSzTx/>
              <a:buFontTx/>
              <a:buNone/>
              <a:tabLst/>
              <a:defRPr/>
            </a:pPr>
            <a:fld id="{06742965-F2F0-4AC9-A52D-A18845076862}" type="slidenum">
              <a:rPr kumimoji="0" lang="fr-FR" altLang="fr-FR"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847725" rtl="0" eaLnBrk="1" fontAlgn="base" latinLnBrk="0" hangingPunct="1">
                <a:lnSpc>
                  <a:spcPct val="100000"/>
                </a:lnSpc>
                <a:spcBef>
                  <a:spcPct val="0"/>
                </a:spcBef>
                <a:spcAft>
                  <a:spcPct val="0"/>
                </a:spcAft>
                <a:buClrTx/>
                <a:buSzTx/>
                <a:buFontTx/>
                <a:buNone/>
                <a:tabLst/>
                <a:defRPr/>
              </a:pPr>
              <a:t>1</a:t>
            </a:fld>
            <a:endParaRPr kumimoji="0" lang="fr-FR" altLang="fr-FR"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1499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36A4D"/>
                </a:solidFill>
                <a:latin typeface="Arial Narrow" panose="020B0606020202030204" pitchFamily="34" charset="0"/>
              </a:rPr>
              <a:t>Projet lauréat </a:t>
            </a:r>
            <a:r>
              <a:rPr lang="fr-FR" dirty="0" err="1">
                <a:solidFill>
                  <a:srgbClr val="F36A4D"/>
                </a:solidFill>
                <a:latin typeface="Arial Narrow" panose="020B0606020202030204" pitchFamily="34" charset="0"/>
              </a:rPr>
              <a:t>Coll’Ex</a:t>
            </a:r>
            <a:r>
              <a:rPr lang="fr-FR" dirty="0">
                <a:solidFill>
                  <a:srgbClr val="F36A4D"/>
                </a:solidFill>
                <a:latin typeface="Arial Narrow" panose="020B0606020202030204" pitchFamily="34" charset="0"/>
              </a:rPr>
              <a:t> Persée porté par la Maison de l’Orient et de la Méditerranée, et 14 autres partenaires, dont l’Abes.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36A4D"/>
                </a:solidFill>
                <a:latin typeface="Arial Narrow" panose="020B0606020202030204" pitchFamily="34" charset="0"/>
              </a:rPr>
              <a:t>Dont l’ambition est de </a:t>
            </a:r>
            <a:r>
              <a:rPr lang="fr-FR" sz="1200" b="0" dirty="0">
                <a:solidFill>
                  <a:srgbClr val="F36A4D"/>
                </a:solidFill>
                <a:latin typeface="Arial Narrow" panose="020B0606020202030204" pitchFamily="34" charset="0"/>
              </a:rPr>
              <a:t>faire de Mir@bel le point d’entrée pour les revues en sciences de l’antiquité et archéologie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solidFill>
                <a:srgbClr val="F36A4D"/>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solidFill>
                  <a:srgbClr val="F36A4D"/>
                </a:solidFill>
                <a:latin typeface="Arial Narrow" panose="020B0606020202030204" pitchFamily="34" charset="0"/>
              </a:rPr>
              <a:t>Le projet porte sur un corpus initial de </a:t>
            </a:r>
            <a:r>
              <a:rPr lang="fr-FR" baseline="0" dirty="0"/>
              <a:t>1433 titres dont 1273 titres </a:t>
            </a:r>
            <a:r>
              <a:rPr lang="fr-FR" baseline="0" dirty="0" err="1"/>
              <a:t>PCAnt</a:t>
            </a:r>
            <a:r>
              <a:rPr lang="fr-FR" baseline="0" dirty="0"/>
              <a:t> et 160 titres collection MOM labellisée </a:t>
            </a:r>
            <a:endParaRPr lang="fr-FR" sz="1200" b="0" dirty="0">
              <a:solidFill>
                <a:srgbClr val="F36A4D"/>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F36A4D"/>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36A4D"/>
                </a:solidFill>
                <a:latin typeface="Arial Narrow" panose="020B0606020202030204" pitchFamily="34" charset="0"/>
              </a:rPr>
              <a:t>Avec 4 objectifs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solidFill>
                  <a:srgbClr val="F36A4D"/>
                </a:solidFill>
                <a:latin typeface="Arial Narrow" panose="020B0606020202030204" pitchFamily="34" charset="0"/>
              </a:rPr>
              <a:t>Amélioration de l’indexation </a:t>
            </a:r>
            <a:r>
              <a:rPr lang="fr-FR" dirty="0">
                <a:solidFill>
                  <a:schemeClr val="tx1">
                    <a:lumMod val="75000"/>
                    <a:lumOff val="25000"/>
                  </a:schemeClr>
                </a:solidFill>
                <a:latin typeface="Arial Narrow" panose="020B0606020202030204" pitchFamily="34" charset="0"/>
              </a:rPr>
              <a:t>actuelle de Mir@bel (indexation géographique et indexation sujet), ajouter des informations sur le référencement de la revue, la qualité éditoriale de la revue, le modèle économique…. -&gt; Travail mené par un GT auquel 2 personnes du </a:t>
            </a:r>
            <a:r>
              <a:rPr lang="fr-FR" dirty="0" err="1">
                <a:solidFill>
                  <a:schemeClr val="tx1">
                    <a:lumMod val="75000"/>
                    <a:lumOff val="25000"/>
                  </a:schemeClr>
                </a:solidFill>
                <a:latin typeface="Arial Narrow" panose="020B0606020202030204" pitchFamily="34" charset="0"/>
              </a:rPr>
              <a:t>srco</a:t>
            </a:r>
            <a:r>
              <a:rPr lang="fr-FR" dirty="0">
                <a:solidFill>
                  <a:schemeClr val="tx1">
                    <a:lumMod val="75000"/>
                    <a:lumOff val="25000"/>
                  </a:schemeClr>
                </a:solidFill>
                <a:latin typeface="Arial Narrow" panose="020B0606020202030204" pitchFamily="34" charset="0"/>
              </a:rPr>
              <a:t> participent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solidFill>
                  <a:schemeClr val="tx1">
                    <a:lumMod val="75000"/>
                    <a:lumOff val="25000"/>
                  </a:schemeClr>
                </a:solidFill>
                <a:latin typeface="Arial Narrow" panose="020B0606020202030204" pitchFamily="34" charset="0"/>
              </a:rPr>
              <a:t>Aider le </a:t>
            </a:r>
            <a:r>
              <a:rPr lang="fr-FR" b="0" dirty="0">
                <a:solidFill>
                  <a:schemeClr val="tx1">
                    <a:lumMod val="75000"/>
                    <a:lumOff val="25000"/>
                  </a:schemeClr>
                </a:solidFill>
                <a:latin typeface="Arial Narrow" panose="020B0606020202030204" pitchFamily="34" charset="0"/>
              </a:rPr>
              <a:t>chercheur </a:t>
            </a:r>
            <a:r>
              <a:rPr lang="fr-FR" sz="1200" b="0" dirty="0"/>
              <a:t>dans ses choix de publication, informer sur le modèle économique des revues et produire des indicateurs pour permettre de juger de la qualité des revues : enquête lancée auprès d’un </a:t>
            </a:r>
            <a:r>
              <a:rPr lang="fr-FR" sz="1200" b="0" dirty="0" err="1"/>
              <a:t>pannel</a:t>
            </a:r>
            <a:r>
              <a:rPr lang="fr-FR" sz="1200" b="0" dirty="0"/>
              <a:t> de chercheurs pour recueillir leurs besoins et pratiques de recherche </a:t>
            </a:r>
            <a:r>
              <a:rPr lang="fr-FR" dirty="0">
                <a:solidFill>
                  <a:schemeClr val="tx1">
                    <a:lumMod val="75000"/>
                    <a:lumOff val="25000"/>
                  </a:schemeClr>
                </a:solidFill>
                <a:latin typeface="Arial Narrow" panose="020B0606020202030204" pitchFamily="34" charset="0"/>
              </a:rPr>
              <a:t>-&gt; Travail mené par un GT auquel 1 personne du </a:t>
            </a:r>
            <a:r>
              <a:rPr lang="fr-FR" dirty="0" err="1">
                <a:solidFill>
                  <a:schemeClr val="tx1">
                    <a:lumMod val="75000"/>
                    <a:lumOff val="25000"/>
                  </a:schemeClr>
                </a:solidFill>
                <a:latin typeface="Arial Narrow" panose="020B0606020202030204" pitchFamily="34" charset="0"/>
              </a:rPr>
              <a:t>srco</a:t>
            </a:r>
            <a:r>
              <a:rPr lang="fr-FR" dirty="0">
                <a:solidFill>
                  <a:schemeClr val="tx1">
                    <a:lumMod val="75000"/>
                    <a:lumOff val="25000"/>
                  </a:schemeClr>
                </a:solidFill>
                <a:latin typeface="Arial Narrow" panose="020B0606020202030204" pitchFamily="34" charset="0"/>
              </a:rPr>
              <a:t> participe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dirty="0">
                <a:solidFill>
                  <a:schemeClr val="tx1">
                    <a:lumMod val="75000"/>
                    <a:lumOff val="25000"/>
                  </a:schemeClr>
                </a:solidFill>
                <a:latin typeface="Arial Narrow" panose="020B0606020202030204" pitchFamily="34" charset="0"/>
              </a:rPr>
              <a:t>Permettre de repérer des revues à numériser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800" b="0" i="0" u="none" strike="noStrike" baseline="0" dirty="0">
                <a:latin typeface="CIDFont+F1"/>
              </a:rPr>
              <a:t>Produire des livrables pour une meilleure connaissance sur les revues de références en sciences de l’antiquité et archéologie : </a:t>
            </a:r>
          </a:p>
          <a:p>
            <a:pPr marL="742950" lvl="1" indent="-285750" algn="l">
              <a:buFont typeface="Arial" panose="020B0604020202020204" pitchFamily="34" charset="0"/>
              <a:buChar char="•"/>
            </a:pPr>
            <a:r>
              <a:rPr lang="fr-FR" sz="1800" b="0" i="0" u="none" strike="noStrike" baseline="0" dirty="0">
                <a:latin typeface="CIDFont+F2"/>
              </a:rPr>
              <a:t>cartographie éditoriale des différentes disciplines en sciences de l’antiquité</a:t>
            </a:r>
            <a:endParaRPr lang="fr-FR" sz="1800" b="0" i="0" u="none" strike="noStrike" baseline="0" dirty="0">
              <a:latin typeface="CIDFont+F1"/>
            </a:endParaRPr>
          </a:p>
          <a:p>
            <a:pPr marL="742950" lvl="1" indent="-285750" algn="l">
              <a:buFont typeface="Arial" panose="020B0604020202020204" pitchFamily="34" charset="0"/>
              <a:buChar char="•"/>
            </a:pPr>
            <a:r>
              <a:rPr lang="fr-FR" sz="1800" b="0" i="0" u="none" strike="noStrike" baseline="0" dirty="0">
                <a:latin typeface="CIDFont+F2"/>
              </a:rPr>
              <a:t>fournir des indicateurs sur le paysage des publications dans ses domaines</a:t>
            </a:r>
            <a:r>
              <a:rPr lang="fr-FR" sz="1800" b="0" i="0" u="none" strike="noStrike" baseline="0" dirty="0">
                <a:latin typeface="CIDFont+F1"/>
              </a:rPr>
              <a:t> </a:t>
            </a:r>
          </a:p>
          <a:p>
            <a:pPr marL="742950" lvl="1" indent="-285750" algn="l">
              <a:buFont typeface="Arial" panose="020B0604020202020204" pitchFamily="34" charset="0"/>
              <a:buChar char="•"/>
            </a:pPr>
            <a:r>
              <a:rPr lang="fr-FR" sz="1800" b="0" i="0" u="none" strike="noStrike" baseline="0" dirty="0">
                <a:latin typeface="CIDFont+F1"/>
              </a:rPr>
              <a:t>Des </a:t>
            </a:r>
            <a:r>
              <a:rPr lang="fr-FR" sz="1800" b="0" i="0" u="none" strike="noStrike" baseline="0" dirty="0">
                <a:latin typeface="CIDFont+F2"/>
              </a:rPr>
              <a:t>Indicateurs</a:t>
            </a:r>
            <a:endParaRPr lang="fr-FR" sz="1800" b="0" i="0" u="none" strike="noStrike" baseline="0" dirty="0">
              <a:latin typeface="CIDFont+F1"/>
            </a:endParaRPr>
          </a:p>
          <a:p>
            <a:pPr marL="742950" lvl="1" indent="-285750" algn="l">
              <a:buFont typeface="Arial" panose="020B0604020202020204" pitchFamily="34" charset="0"/>
              <a:buChar char="•"/>
            </a:pPr>
            <a:r>
              <a:rPr lang="fr-FR" sz="1800" b="0" i="0" u="none" strike="noStrike" baseline="0" dirty="0">
                <a:latin typeface="CIDFont+F2"/>
              </a:rPr>
              <a:t>Proposer au chercheur des critères de recherche pour savoir ‘où publier ?’</a:t>
            </a:r>
          </a:p>
          <a:p>
            <a:pPr marL="285750" indent="-285750" algn="l">
              <a:buFontTx/>
              <a:buChar char="-"/>
            </a:pPr>
            <a:endParaRPr lang="fr-FR" sz="1800" b="0" i="0" u="none" strike="noStrike" baseline="0" dirty="0">
              <a:latin typeface="CIDFont+F1"/>
            </a:endParaRPr>
          </a:p>
          <a:p>
            <a:pPr algn="l"/>
            <a:r>
              <a:rPr lang="fr-FR" sz="1800" b="0" i="0" u="none" strike="noStrike" baseline="0" dirty="0">
                <a:latin typeface="CIDFont+F1"/>
              </a:rPr>
              <a:t>-&gt; Réplicabilité du projet sur d’autres corpus</a:t>
            </a:r>
            <a:endParaRPr lang="fr-FR" dirty="0">
              <a:solidFill>
                <a:schemeClr val="tx1">
                  <a:lumMod val="75000"/>
                  <a:lumOff val="25000"/>
                </a:schemeClr>
              </a:solidFill>
              <a:latin typeface="Arial Narrow" panose="020B0606020202030204" pitchFamily="34" charset="0"/>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90AB0355-CE18-42A4-A523-A746F917C532}" type="slidenum">
              <a:rPr lang="fr-FR" smtClean="0"/>
              <a:t>10</a:t>
            </a:fld>
            <a:endParaRPr lang="fr-FR" dirty="0"/>
          </a:p>
        </p:txBody>
      </p:sp>
    </p:spTree>
    <p:extLst>
      <p:ext uri="{BB962C8B-B14F-4D97-AF65-F5344CB8AC3E}">
        <p14:creationId xmlns:p14="http://schemas.microsoft.com/office/powerpoint/2010/main" val="323985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sz="1400" dirty="0">
                <a:solidFill>
                  <a:srgbClr val="1F497D"/>
                </a:solidFill>
              </a:rPr>
              <a:t>Implication du Réseau Sudoc-PS</a:t>
            </a:r>
          </a:p>
          <a:p>
            <a:pPr marL="0" indent="0">
              <a:buNone/>
            </a:pPr>
            <a:r>
              <a:rPr lang="fr-FR" dirty="0"/>
              <a:t>- Dans le cadre du Conventionnement 2021-2023 </a:t>
            </a:r>
          </a:p>
          <a:p>
            <a:pPr marL="0" indent="0">
              <a:buNone/>
            </a:pPr>
            <a:r>
              <a:rPr lang="fr-FR" dirty="0"/>
              <a:t>- Plusieurs CR ont proposé des projets en lien avec Mir@bel, certains sont devenus partenaires et s’investissent déjà activement, à l’image du CR Alsace et du CR Sciences exactes et appliquées</a:t>
            </a:r>
          </a:p>
          <a:p>
            <a:pPr marL="0" indent="0">
              <a:buNone/>
            </a:pPr>
            <a:endParaRPr lang="fr-FR" dirty="0"/>
          </a:p>
          <a:p>
            <a:pPr marL="0" indent="0">
              <a:buNone/>
            </a:pPr>
            <a:r>
              <a:rPr lang="fr-FR" baseline="0" dirty="0"/>
              <a:t>L’OA : ressources « hors radar » mal signalées par les bibliothécaires (pas d’abonnement, pas de « localisation »)</a:t>
            </a:r>
          </a:p>
          <a:p>
            <a:pPr marL="0" indent="0">
              <a:buNone/>
            </a:pPr>
            <a:r>
              <a:rPr lang="fr-FR" dirty="0">
                <a:effectLst/>
                <a:latin typeface="Arial" panose="020B0604020202020204" pitchFamily="34" charset="0"/>
              </a:rPr>
              <a:t>Utiliser Mir@bel pour :</a:t>
            </a:r>
            <a:br>
              <a:rPr lang="fr-FR" dirty="0"/>
            </a:br>
            <a:r>
              <a:rPr lang="fr-FR" dirty="0">
                <a:effectLst/>
                <a:latin typeface="Arial" panose="020B0604020202020204" pitchFamily="34" charset="0"/>
              </a:rPr>
              <a:t>● retrouver toutes les informations en ligne sur une revue</a:t>
            </a:r>
            <a:br>
              <a:rPr lang="fr-FR" dirty="0"/>
            </a:br>
            <a:r>
              <a:rPr lang="fr-FR" dirty="0">
                <a:effectLst/>
                <a:latin typeface="Arial" panose="020B0604020202020204" pitchFamily="34" charset="0"/>
              </a:rPr>
              <a:t>● améliorer la visibilité des revues pour vos publics</a:t>
            </a:r>
            <a:br>
              <a:rPr lang="fr-FR" dirty="0"/>
            </a:br>
            <a:r>
              <a:rPr lang="fr-FR" dirty="0">
                <a:effectLst/>
                <a:latin typeface="Arial" panose="020B0604020202020204" pitchFamily="34" charset="0"/>
              </a:rPr>
              <a:t>● participer au partage d’une information de qualité sur les périodiques</a:t>
            </a:r>
            <a:br>
              <a:rPr lang="fr-FR" dirty="0"/>
            </a:b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117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204A8B7-21C0-461A-AC65-D0A00CB0A2AB}" type="slidenum">
              <a:rPr lang="fr-FR" smtClean="0"/>
              <a:t>12</a:t>
            </a:fld>
            <a:endParaRPr lang="fr-FR" dirty="0"/>
          </a:p>
        </p:txBody>
      </p:sp>
    </p:spTree>
    <p:extLst>
      <p:ext uri="{BB962C8B-B14F-4D97-AF65-F5344CB8AC3E}">
        <p14:creationId xmlns:p14="http://schemas.microsoft.com/office/powerpoint/2010/main" val="356016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kern="1200" dirty="0">
                <a:solidFill>
                  <a:schemeClr val="tx1"/>
                </a:solidFill>
                <a:effectLst/>
                <a:latin typeface="+mn-lt"/>
                <a:ea typeface="+mn-ea"/>
                <a:cs typeface="+mn-cs"/>
              </a:rPr>
              <a:t>Mir@bel est à la fois un réseau qui rassemble une communauté de professionnels, un site web public en libre accès et une base de connaissance.</a:t>
            </a:r>
          </a:p>
          <a:p>
            <a:r>
              <a:rPr lang="fr-FR" sz="1200" b="0" kern="1200" dirty="0">
                <a:solidFill>
                  <a:schemeClr val="tx1"/>
                </a:solidFill>
                <a:effectLst/>
                <a:latin typeface="+mn-lt"/>
                <a:ea typeface="+mn-ea"/>
                <a:cs typeface="+mn-cs"/>
              </a:rPr>
              <a:t>Projet vivant, évolutif, mêlant veille documentaire partagée et récupération automatisée de métadonnées auprès de différents partenaires, il permet de maîtriser et d’améliorer à la source la qualité des données diffusées sur les revues.</a:t>
            </a:r>
            <a:endParaRPr lang="fr-FR" b="0" dirty="0"/>
          </a:p>
          <a:p>
            <a:endParaRPr lang="fr-FR" b="0" dirty="0"/>
          </a:p>
          <a:p>
            <a:r>
              <a:rPr lang="fr-FR" b="0" baseline="0" dirty="0"/>
              <a:t>Cible initiale : </a:t>
            </a:r>
            <a:r>
              <a:rPr lang="fr-FR" sz="1200" b="0" kern="0" dirty="0">
                <a:solidFill>
                  <a:schemeClr val="accent1"/>
                </a:solidFill>
                <a:latin typeface="Fira Sans SemiBold"/>
                <a:ea typeface="Roboto"/>
                <a:cs typeface="Roboto"/>
              </a:rPr>
              <a:t>revues </a:t>
            </a:r>
            <a:r>
              <a:rPr lang="fr-FR" sz="1200" b="0" kern="0" dirty="0">
                <a:solidFill>
                  <a:schemeClr val="accent1"/>
                </a:solidFill>
                <a:latin typeface="Fira Sans SemiBold"/>
                <a:ea typeface="Roboto"/>
                <a:cs typeface="Roboto"/>
                <a:sym typeface="Roboto"/>
              </a:rPr>
              <a:t>francophones en SHS + libre accès</a:t>
            </a:r>
            <a:endParaRPr lang="fr-FR" b="0" baseline="0" dirty="0"/>
          </a:p>
          <a:p>
            <a:pPr marL="0" lvl="0" indent="0" algn="l" rtl="0">
              <a:spcBef>
                <a:spcPts val="0"/>
              </a:spcBef>
              <a:buNone/>
            </a:pPr>
            <a:r>
              <a:rPr lang="fr-FR" b="0" dirty="0"/>
              <a:t>Aujourd’hui, le contenu de Mir@bel dépend des besoin de ses partenaires. </a:t>
            </a:r>
          </a:p>
          <a:p>
            <a:pPr marL="285750" lvl="0" indent="-285750" algn="l" rtl="0">
              <a:spcBef>
                <a:spcPts val="0"/>
              </a:spcBef>
              <a:buFont typeface="Arial" panose="020B0604020202020204" pitchFamily="34" charset="0"/>
              <a:buChar char="•"/>
            </a:pPr>
            <a:r>
              <a:rPr lang="fr-FR" b="0" dirty="0">
                <a:solidFill>
                  <a:schemeClr val="tx2"/>
                </a:solidFill>
              </a:rPr>
              <a:t>Valoriser</a:t>
            </a:r>
            <a:r>
              <a:rPr lang="fr-FR" b="0" dirty="0"/>
              <a:t> ses propres contenus, ou ceux intéressant </a:t>
            </a:r>
            <a:r>
              <a:rPr lang="fr-FR" b="0" dirty="0">
                <a:solidFill>
                  <a:schemeClr val="tx2"/>
                </a:solidFill>
              </a:rPr>
              <a:t>pour ses usagers</a:t>
            </a:r>
          </a:p>
          <a:p>
            <a:pPr marL="285750" lvl="0" indent="-285750" algn="l" rtl="0">
              <a:spcBef>
                <a:spcPts val="0"/>
              </a:spcBef>
              <a:buFont typeface="Arial" panose="020B0604020202020204" pitchFamily="34" charset="0"/>
              <a:buChar char="•"/>
            </a:pPr>
            <a:r>
              <a:rPr lang="fr-FR" b="0" dirty="0"/>
              <a:t>Valoriser des accès ou un service </a:t>
            </a:r>
            <a:r>
              <a:rPr lang="fr-FR" b="0" dirty="0">
                <a:solidFill>
                  <a:schemeClr val="tx2"/>
                </a:solidFill>
              </a:rPr>
              <a:t>auprès de ses chercheurs</a:t>
            </a:r>
          </a:p>
          <a:p>
            <a:pPr marL="285750" lvl="0" indent="-285750" algn="l" rtl="0">
              <a:spcBef>
                <a:spcPts val="0"/>
              </a:spcBef>
              <a:buFont typeface="Arial" panose="020B0604020202020204" pitchFamily="34" charset="0"/>
              <a:buChar char="•"/>
            </a:pPr>
            <a:r>
              <a:rPr lang="fr-FR" b="0" dirty="0"/>
              <a:t>Valoriser les </a:t>
            </a:r>
            <a:r>
              <a:rPr lang="fr-FR" b="0" dirty="0">
                <a:solidFill>
                  <a:schemeClr val="tx2"/>
                </a:solidFill>
              </a:rPr>
              <a:t>publications de ses chercheurs</a:t>
            </a:r>
          </a:p>
          <a:p>
            <a:pPr marL="285750" lvl="0" indent="-285750" algn="l" rtl="0">
              <a:spcBef>
                <a:spcPts val="0"/>
              </a:spcBef>
              <a:buFont typeface="Arial" panose="020B0604020202020204" pitchFamily="34" charset="0"/>
              <a:buChar char="•"/>
            </a:pPr>
            <a:endParaRPr lang="fr-FR" b="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dirty="0">
                <a:solidFill>
                  <a:schemeClr val="tx2"/>
                </a:solidFill>
              </a:rPr>
              <a:t>Edition</a:t>
            </a:r>
            <a:r>
              <a:rPr lang="fr-FR" b="0" baseline="0" dirty="0">
                <a:solidFill>
                  <a:schemeClr val="tx2"/>
                </a:solidFill>
              </a:rPr>
              <a:t> scientifique : Depuis l’été 2021 dans le cadre d’un projet porté par le </a:t>
            </a:r>
            <a:r>
              <a:rPr lang="fr-FR" sz="1200" b="0" kern="1200" dirty="0">
                <a:solidFill>
                  <a:schemeClr val="tx1"/>
                </a:solidFill>
                <a:effectLst/>
                <a:latin typeface="+mn-lt"/>
                <a:ea typeface="+mn-ea"/>
                <a:cs typeface="+mn-cs"/>
              </a:rPr>
              <a:t>Comité pour la science ouverte,</a:t>
            </a:r>
            <a:r>
              <a:rPr lang="fr-FR" sz="1200" b="0" kern="1200" baseline="0" dirty="0">
                <a:solidFill>
                  <a:schemeClr val="tx1"/>
                </a:solidFill>
                <a:effectLst/>
                <a:latin typeface="+mn-lt"/>
                <a:ea typeface="+mn-ea"/>
                <a:cs typeface="+mn-cs"/>
              </a:rPr>
              <a:t> </a:t>
            </a:r>
            <a:r>
              <a:rPr lang="fr-FR" b="0" baseline="0" dirty="0">
                <a:solidFill>
                  <a:schemeClr val="tx2"/>
                </a:solidFill>
              </a:rPr>
              <a:t>M@ </a:t>
            </a:r>
            <a:r>
              <a:rPr lang="fr-FR" sz="1200" b="0" kern="0" dirty="0">
                <a:solidFill>
                  <a:schemeClr val="accent1"/>
                </a:solidFill>
                <a:latin typeface="Fira Sans SemiBold"/>
                <a:ea typeface="Roboto"/>
                <a:cs typeface="Roboto"/>
                <a:sym typeface="Roboto"/>
              </a:rPr>
              <a:t>collecte et diffuse les politiques des revues françaises en matière d'accès ouvert et d'archivage des articles et assure </a:t>
            </a:r>
            <a:r>
              <a:rPr lang="fr-FR" sz="1200" b="0" kern="1200" dirty="0">
                <a:solidFill>
                  <a:schemeClr val="tx1"/>
                </a:solidFill>
                <a:effectLst/>
                <a:latin typeface="+mn-lt"/>
                <a:ea typeface="+mn-ea"/>
                <a:cs typeface="+mn-cs"/>
              </a:rPr>
              <a:t>leur diffusion vers Sherpa Romeo et d’autres partenaires.</a:t>
            </a:r>
            <a:endParaRPr lang="fr-FR" sz="1200" b="0" kern="0" dirty="0">
              <a:solidFill>
                <a:schemeClr val="accent1"/>
              </a:solidFill>
              <a:latin typeface="Fira Sans SemiBold"/>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dirty="0"/>
              <a:t>Actuellement plus de 17 500 </a:t>
            </a:r>
            <a:r>
              <a:rPr lang="fr-FR" b="0" baseline="0" dirty="0"/>
              <a:t>revues sont signalées dans M@, dont un peu plus 14 000 dont les contenus sont en libre accès </a:t>
            </a:r>
          </a:p>
          <a:p>
            <a:endParaRPr lang="fr-FR" b="0" dirty="0"/>
          </a:p>
        </p:txBody>
      </p:sp>
      <p:sp>
        <p:nvSpPr>
          <p:cNvPr id="4" name="Espace réservé du numéro de diapositive 3"/>
          <p:cNvSpPr>
            <a:spLocks noGrp="1"/>
          </p:cNvSpPr>
          <p:nvPr>
            <p:ph type="sldNum" sz="quarter" idx="5"/>
          </p:nvPr>
        </p:nvSpPr>
        <p:spPr/>
        <p:txBody>
          <a:bodyPr/>
          <a:lstStyle/>
          <a:p>
            <a:fld id="{90AB0355-CE18-42A4-A523-A746F917C532}" type="slidenum">
              <a:rPr lang="fr-FR" smtClean="0"/>
              <a:t>2</a:t>
            </a:fld>
            <a:endParaRPr lang="fr-FR" dirty="0"/>
          </a:p>
        </p:txBody>
      </p:sp>
    </p:spTree>
    <p:extLst>
      <p:ext uri="{BB962C8B-B14F-4D97-AF65-F5344CB8AC3E}">
        <p14:creationId xmlns:p14="http://schemas.microsoft.com/office/powerpoint/2010/main" val="381069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a:t>Rassembler sur une même page les différents supports et la généalogie simple d’une revue, et tous les contenus en ligne recensés.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a:t>Lien vers le Sudoc à partir de l'Issn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a:t>Liens automatisés : + de </a:t>
            </a:r>
            <a:r>
              <a:rPr lang="fr-FR" dirty="0"/>
              <a:t>160 000 liens extérieurs</a:t>
            </a: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Par exemple, lien automatisé</a:t>
            </a:r>
            <a:r>
              <a:rPr lang="fr-FR" baseline="0" dirty="0"/>
              <a:t> </a:t>
            </a:r>
            <a:r>
              <a:rPr lang="fr-FR" sz="1200" kern="1200" dirty="0">
                <a:solidFill>
                  <a:schemeClr val="tx1"/>
                </a:solidFill>
                <a:effectLst/>
                <a:latin typeface="+mn-lt"/>
                <a:ea typeface="+mn-ea"/>
                <a:cs typeface="+mn-cs"/>
              </a:rPr>
              <a:t>à partir d’</a:t>
            </a:r>
            <a:r>
              <a:rPr lang="fr-FR" sz="1200" kern="1200" dirty="0" err="1">
                <a:solidFill>
                  <a:schemeClr val="tx1"/>
                </a:solidFill>
                <a:effectLst/>
                <a:latin typeface="+mn-lt"/>
                <a:ea typeface="+mn-ea"/>
                <a:cs typeface="+mn-cs"/>
              </a:rPr>
              <a:t>AURéHAL</a:t>
            </a:r>
            <a:r>
              <a:rPr lang="fr-FR" sz="1200" kern="1200" dirty="0">
                <a:solidFill>
                  <a:schemeClr val="tx1"/>
                </a:solidFill>
                <a:effectLst/>
                <a:latin typeface="+mn-lt"/>
                <a:ea typeface="+mn-ea"/>
                <a:cs typeface="+mn-cs"/>
              </a:rPr>
              <a:t> via l’ISSN </a:t>
            </a:r>
            <a:r>
              <a:rPr lang="fr-FR" baseline="0" dirty="0"/>
              <a:t>vers les articles en accès ouverts dans HAL </a:t>
            </a:r>
          </a:p>
          <a:p>
            <a:pPr marL="0" lvl="0" indent="0" algn="l" rtl="0">
              <a:spcBef>
                <a:spcPts val="0"/>
              </a:spcBef>
              <a:spcAft>
                <a:spcPts val="0"/>
              </a:spcAft>
              <a:buNone/>
            </a:pPr>
            <a:r>
              <a:rPr lang="en-US" dirty="0"/>
              <a:t>Liens</a:t>
            </a:r>
            <a:r>
              <a:rPr lang="en-US" baseline="0" dirty="0"/>
              <a:t> </a:t>
            </a:r>
            <a:r>
              <a:rPr lang="en-US" dirty="0"/>
              <a:t>DOAJ - ERIH PLUS - HAL - ROAD – Wikipedia mis à jour </a:t>
            </a:r>
            <a:r>
              <a:rPr lang="en-US" dirty="0" err="1"/>
              <a:t>quotidiennement</a:t>
            </a:r>
            <a:r>
              <a:rPr lang="en-US" baseline="0" dirty="0"/>
              <a:t> </a:t>
            </a:r>
          </a:p>
          <a:p>
            <a:pPr marL="0" lvl="0" indent="0" algn="l" rtl="0">
              <a:spcBef>
                <a:spcPts val="0"/>
              </a:spcBef>
              <a:spcAft>
                <a:spcPts val="0"/>
              </a:spcAft>
              <a:buNone/>
            </a:pPr>
            <a:r>
              <a:rPr lang="en-US" baseline="0" dirty="0" err="1"/>
              <a:t>Accès</a:t>
            </a:r>
            <a:r>
              <a:rPr lang="en-US" baseline="0" dirty="0"/>
              <a:t> </a:t>
            </a:r>
            <a:r>
              <a:rPr lang="fr-FR" baseline="0" dirty="0"/>
              <a:t>dont beaucoup sont importés automatiquement quotidiennement </a:t>
            </a:r>
            <a:endParaRPr lang="en-US" baseline="0" dirty="0"/>
          </a:p>
          <a:p>
            <a:pPr marL="0" lvl="0" indent="0" algn="l" rtl="0">
              <a:spcBef>
                <a:spcPts val="0"/>
              </a:spcBef>
              <a:spcAft>
                <a:spcPts val="0"/>
              </a:spcAft>
              <a:buNone/>
            </a:pPr>
            <a:r>
              <a:rPr lang="en-US" baseline="0" dirty="0" err="1"/>
              <a:t>Accès</a:t>
            </a:r>
            <a:r>
              <a:rPr lang="en-US" baseline="0" dirty="0"/>
              <a:t> </a:t>
            </a:r>
            <a:r>
              <a:rPr lang="fr-FR" baseline="0" dirty="0"/>
              <a:t>Licences Nationales importés automatiquement </a:t>
            </a:r>
            <a:endParaRPr lang="fr-F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Accès direct à la politique des éditeurs en matière de dépôt et d’autoarchivage</a:t>
            </a:r>
            <a:r>
              <a:rPr lang="fr-FR" sz="1200" kern="1200" baseline="0" dirty="0">
                <a:solidFill>
                  <a:schemeClr val="tx1"/>
                </a:solidFill>
                <a:effectLst/>
                <a:latin typeface="+mn-lt"/>
                <a:ea typeface="+mn-ea"/>
                <a:cs typeface="+mn-cs"/>
              </a:rPr>
              <a:t> déclarée dans Sherpa/Romeo</a:t>
            </a:r>
            <a:endParaRPr lang="fr-FR" dirty="0"/>
          </a:p>
          <a:p>
            <a:pPr marL="0" indent="0">
              <a:buFont typeface="Arial" panose="020B0604020202020204" pitchFamily="34" charset="0"/>
              <a:buNone/>
            </a:pPr>
            <a:endParaRPr lang="fr-FR" b="1"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07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b="0" dirty="0"/>
              <a:t>107 institutions partenaires + 22 partenaires éditeurs = + 300 professionnels contributeurs</a:t>
            </a:r>
          </a:p>
          <a:p>
            <a:pPr marL="0" indent="0">
              <a:buFont typeface="Arial" panose="020B0604020202020204" pitchFamily="34" charset="0"/>
              <a:buNone/>
            </a:pPr>
            <a:r>
              <a:rPr lang="fr-FR" b="0" dirty="0"/>
              <a:t>Les partenaires s’engagent à suivre au moins une revue dans Mir@bel, et à contribuer à la veille collective : ajout de revues, vérification et amélioration des données. </a:t>
            </a:r>
          </a:p>
          <a:p>
            <a:pPr marL="0" indent="0">
              <a:buFont typeface="Arial" panose="020B0604020202020204" pitchFamily="34" charset="0"/>
              <a:buNone/>
            </a:pPr>
            <a:r>
              <a:rPr lang="fr-FR" b="0" dirty="0"/>
              <a:t>Un certain nombre de partenaires participent à l’enrichissement de Mir@bel : </a:t>
            </a:r>
          </a:p>
          <a:p>
            <a:pPr marL="171450" indent="-171450">
              <a:buFontTx/>
              <a:buChar char="-"/>
            </a:pPr>
            <a:r>
              <a:rPr lang="fr-FR" b="0" dirty="0"/>
              <a:t>Open Edition, Cairn, </a:t>
            </a:r>
            <a:r>
              <a:rPr lang="fr-FR" b="0" dirty="0" err="1"/>
              <a:t>Jstor</a:t>
            </a:r>
            <a:r>
              <a:rPr lang="fr-FR" b="0" dirty="0"/>
              <a:t>, etc. qui importent automatiquement les accès à leurs contenus </a:t>
            </a:r>
          </a:p>
          <a:p>
            <a:pPr marL="171450" indent="-171450">
              <a:buFontTx/>
              <a:buChar char="-"/>
            </a:pPr>
            <a:r>
              <a:rPr lang="fr-FR" b="0" dirty="0"/>
              <a:t>Le Sudoc, le CIEPS et Wikidata fournissent des données qui permettent alignements et enrichissement</a:t>
            </a:r>
          </a:p>
          <a:p>
            <a:pPr marL="171450" indent="-171450">
              <a:buFontTx/>
              <a:buChar char="-"/>
            </a:pPr>
            <a:r>
              <a:rPr lang="fr-FR" b="0" dirty="0"/>
              <a:t>Le DOAJ, HAL, </a:t>
            </a:r>
            <a:r>
              <a:rPr lang="fr-FR" b="0" dirty="0" err="1"/>
              <a:t>Latindex</a:t>
            </a:r>
            <a:r>
              <a:rPr lang="fr-FR" b="0" dirty="0"/>
              <a:t>, </a:t>
            </a:r>
            <a:r>
              <a:rPr lang="fr-FR" b="0" dirty="0" err="1"/>
              <a:t>wikipedia</a:t>
            </a:r>
            <a:r>
              <a:rPr lang="fr-FR" b="0" dirty="0"/>
              <a:t>, Sherpa/</a:t>
            </a:r>
            <a:r>
              <a:rPr lang="fr-FR" b="0" dirty="0" err="1"/>
              <a:t>RoMeo</a:t>
            </a:r>
            <a:r>
              <a:rPr lang="fr-FR" b="0" dirty="0"/>
              <a:t> etc. fournissent automatiquement des liens de rebonds</a:t>
            </a:r>
          </a:p>
          <a:p>
            <a:pPr marL="171450" indent="-171450">
              <a:buFontTx/>
              <a:buChar char="-"/>
            </a:pPr>
            <a:r>
              <a:rPr lang="fr-FR" b="0" dirty="0"/>
              <a:t>La BnF et ISSN France travaille à l’attribution </a:t>
            </a:r>
            <a:r>
              <a:rPr lang="fr-FR" b="0" dirty="0" err="1"/>
              <a:t>d’issn</a:t>
            </a:r>
            <a:r>
              <a:rPr lang="fr-FR" b="0" dirty="0"/>
              <a:t> électronique pour les titres français signalés par Mir@bel</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53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 dirty="0"/>
              <a:t>M@ répond</a:t>
            </a:r>
            <a:r>
              <a:rPr lang="en" baseline="0" dirty="0"/>
              <a:t> au besoin </a:t>
            </a:r>
            <a:r>
              <a:rPr lang="en" b="0" baseline="0" dirty="0"/>
              <a:t>de signalement et de mise en visibilité des contenus électroniques pour les établissements documentaires, mais aussi pour les </a:t>
            </a:r>
            <a:r>
              <a:rPr lang="fr-FR" sz="1200" b="0" i="0" u="none" strike="noStrike" cap="none" dirty="0">
                <a:solidFill>
                  <a:srgbClr val="000000"/>
                </a:solidFill>
                <a:effectLst/>
                <a:latin typeface="Arial"/>
                <a:ea typeface="Arial"/>
                <a:cs typeface="Arial"/>
                <a:sym typeface="Arial"/>
              </a:rPr>
              <a:t>ressources </a:t>
            </a:r>
            <a:r>
              <a:rPr lang="fr-FR" sz="1200" b="0" i="0" u="none" strike="noStrike" cap="none" baseline="0" dirty="0">
                <a:solidFill>
                  <a:srgbClr val="000000"/>
                </a:solidFill>
                <a:effectLst/>
                <a:latin typeface="Arial"/>
                <a:ea typeface="Arial"/>
                <a:cs typeface="Arial"/>
                <a:sym typeface="Arial"/>
              </a:rPr>
              <a:t>dont </a:t>
            </a:r>
            <a:r>
              <a:rPr lang="fr-FR" sz="1200" b="0" i="0" u="none" strike="noStrike" cap="none" dirty="0">
                <a:solidFill>
                  <a:srgbClr val="000000"/>
                </a:solidFill>
                <a:effectLst/>
                <a:latin typeface="Arial"/>
                <a:ea typeface="Arial"/>
                <a:cs typeface="Arial"/>
                <a:sym typeface="Arial"/>
              </a:rPr>
              <a:t>la publication est portée par des éditeurs de petite taille (universités, sociétés savantes, laboratoires, </a:t>
            </a:r>
            <a:r>
              <a:rPr lang="fr-FR" sz="1200" b="0" i="0" u="none" strike="noStrike" cap="none" dirty="0" err="1">
                <a:solidFill>
                  <a:srgbClr val="000000"/>
                </a:solidFill>
                <a:effectLst/>
                <a:latin typeface="Arial"/>
                <a:ea typeface="Arial"/>
                <a:cs typeface="Arial"/>
                <a:sym typeface="Arial"/>
              </a:rPr>
              <a:t>etc</a:t>
            </a:r>
            <a:r>
              <a:rPr lang="fr-FR" sz="1200" b="0" i="0" u="none" strike="noStrike" cap="none" dirty="0">
                <a:solidFill>
                  <a:srgbClr val="000000"/>
                </a:solidFill>
                <a:effectLst/>
                <a:latin typeface="Arial"/>
                <a:ea typeface="Arial"/>
                <a:cs typeface="Arial"/>
                <a:sym typeface="Arial"/>
              </a:rPr>
              <a:t>)</a:t>
            </a:r>
            <a:r>
              <a:rPr lang="fr-FR" sz="1200" b="0" i="0" u="none" strike="noStrike" cap="none" baseline="0" dirty="0">
                <a:solidFill>
                  <a:srgbClr val="000000"/>
                </a:solidFill>
                <a:effectLst/>
                <a:latin typeface="Arial"/>
                <a:ea typeface="Arial"/>
                <a:cs typeface="Arial"/>
                <a:sym typeface="Arial"/>
              </a:rPr>
              <a:t> qui sont </a:t>
            </a:r>
            <a:r>
              <a:rPr lang="fr-FR" b="0" dirty="0"/>
              <a:t>souvent peu référencées</a:t>
            </a:r>
            <a:r>
              <a:rPr lang="fr-FR" b="0" baseline="0" dirty="0"/>
              <a:t> sur le web</a:t>
            </a:r>
            <a:r>
              <a:rPr lang="fr-FR" b="0" dirty="0"/>
              <a:t> alors même qu’elles présentent un fort intérêt scientifique, pédagogique ou culturel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baseline="0" dirty="0"/>
              <a:t>M@ est très bien référencé sur le web = </a:t>
            </a:r>
            <a:r>
              <a:rPr lang="en" b="0" dirty="0">
                <a:solidFill>
                  <a:schemeClr val="tx2"/>
                </a:solidFill>
              </a:rPr>
              <a:t>Référencement accru </a:t>
            </a:r>
            <a:r>
              <a:rPr lang="en" dirty="0"/>
              <a:t>dans les moteurs de recherche et dans d’autres systèmes : catalogues de bibliothèques, Wikidata, Istex, ISSN Portal, bases de sommaires,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a:t>M@ centralise et valorise les accès aux contenus qui sont disséminés sur le web, et de nombreux liens extérieurs sont importés et mis à jour quotidiennement via des processus automatisés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a:t>Les partenaires de M@ mènent chaque jour un puissant travail de suivi, de curation et d’amélioration des données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Les données de M@ sont</a:t>
            </a:r>
            <a:r>
              <a:rPr lang="fr-FR" baseline="0" dirty="0"/>
              <a:t> exposées dans BACON, via 3 fichiers </a:t>
            </a:r>
            <a:r>
              <a:rPr lang="fr-FR" baseline="0" dirty="0" err="1"/>
              <a:t>KBart</a:t>
            </a:r>
            <a:r>
              <a:rPr lang="fr-FR" baseline="0" dirty="0"/>
              <a:t> mis à jour chaque semaine :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strike="sngStrike" dirty="0"/>
              <a:t>un fichier</a:t>
            </a:r>
            <a:r>
              <a:rPr lang="fr-FR" strike="sngStrike" baseline="0" dirty="0"/>
              <a:t> contenant l’ensemble des titres en texte intégral </a:t>
            </a:r>
            <a:r>
              <a:rPr lang="fr-FR" strike="sngStrike" dirty="0"/>
              <a:t>signalés par Mir@bel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strike="sngStrike" dirty="0"/>
              <a:t>un fichier</a:t>
            </a:r>
            <a:r>
              <a:rPr lang="fr-FR" strike="sngStrike" baseline="0" dirty="0"/>
              <a:t> spécifique contenant </a:t>
            </a:r>
            <a:r>
              <a:rPr lang="fr-FR" strike="sngStrike" dirty="0"/>
              <a:t>l’ensemble des titres en libre-accès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FR" strike="sngStrike" dirty="0"/>
              <a:t>un fichier</a:t>
            </a:r>
            <a:r>
              <a:rPr lang="fr-FR" strike="sngStrike" baseline="0" dirty="0"/>
              <a:t> « </a:t>
            </a:r>
            <a:r>
              <a:rPr lang="fr-FR" strike="sngStrike" dirty="0"/>
              <a:t>sous-ensemble » composé des titres du DOAJ référencés dans Mir@bel.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Ces trois fichiers sont labellisés (=l’Abes garantie la fiabilité et la qualité des données exposées).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a:t>Les accès aux ressources OA signalés par Mir@bel sont valorisés dans le catalogue public du Sudoc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a:t>M@ a une bonne connaissance des politiques de publications et des bonnes pratiques éditoriales, leur permettant de cibler les revues signalées qui répondent aux critères d’inclusion dans le DOAJ et de leur apporter un appui.</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437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buClr>
                <a:srgbClr val="000000"/>
              </a:buClr>
            </a:pPr>
            <a:r>
              <a:rPr lang="fr-FR" sz="1200" kern="0" dirty="0">
                <a:solidFill>
                  <a:schemeClr val="tx1"/>
                </a:solidFill>
                <a:latin typeface="Arial" panose="020B0604020202020204" pitchFamily="34" charset="0"/>
                <a:ea typeface="Roboto"/>
                <a:cs typeface="Arial" panose="020B0604020202020204" pitchFamily="34" charset="0"/>
              </a:rPr>
              <a:t>L’interface de vérification des données de Mir@bel permet à ses partenaires veilleurs de repérer un certain nombre d’éléments à vérifier et à corriger, dont certains développés spécifiquement à l’attention de l’Abes</a:t>
            </a:r>
            <a:endParaRPr lang="fr-FR" sz="1200" kern="0" dirty="0">
              <a:solidFill>
                <a:schemeClr val="tx1"/>
              </a:solidFill>
              <a:latin typeface="Arial" panose="020B0604020202020204" pitchFamily="34" charset="0"/>
              <a:ea typeface="Roboto"/>
              <a:cs typeface="Arial" panose="020B0604020202020204" pitchFamily="34" charset="0"/>
              <a:sym typeface="Arial"/>
            </a:endParaRPr>
          </a:p>
          <a:p>
            <a:pPr algn="l"/>
            <a:endParaRPr lang="fr-FR" dirty="0">
              <a:solidFill>
                <a:schemeClr val="tx1"/>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53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sz="1100" b="1" dirty="0"/>
              <a:t>L’</a:t>
            </a:r>
            <a:r>
              <a:rPr lang="fr-FR" sz="1100" b="1" dirty="0" err="1"/>
              <a:t>abes</a:t>
            </a:r>
            <a:r>
              <a:rPr lang="fr-FR" sz="1100" b="1" dirty="0"/>
              <a:t> et Mir@bel sont partenaires depuis l’été 2020</a:t>
            </a:r>
          </a:p>
          <a:p>
            <a:pPr marL="0" indent="0">
              <a:buNone/>
            </a:pPr>
            <a:r>
              <a:rPr lang="fr-FR" sz="1100" dirty="0">
                <a:solidFill>
                  <a:srgbClr val="1F497D"/>
                </a:solidFill>
              </a:rPr>
              <a:t>Mise en place d’un cercle vertueux pour l’amélioration partagée des données</a:t>
            </a:r>
          </a:p>
          <a:p>
            <a:pPr marL="0" indent="0">
              <a:buNone/>
            </a:pPr>
            <a:r>
              <a:rPr lang="fr-FR" sz="1100" dirty="0"/>
              <a:t>- Curation de données </a:t>
            </a:r>
          </a:p>
          <a:p>
            <a:pPr marL="0" indent="0">
              <a:buNone/>
            </a:pPr>
            <a:r>
              <a:rPr lang="fr-FR" sz="1100" dirty="0"/>
              <a:t>- Multiples rebonds et alignements </a:t>
            </a:r>
          </a:p>
          <a:p>
            <a:pPr marL="0" indent="0">
              <a:buNone/>
            </a:pPr>
            <a:r>
              <a:rPr lang="fr-FR" sz="1100" dirty="0"/>
              <a:t>- Valorisation du Libre accès et amélioration du signalement </a:t>
            </a:r>
          </a:p>
          <a:p>
            <a:pPr marL="0" indent="0">
              <a:buNone/>
            </a:pPr>
            <a:r>
              <a:rPr lang="fr-FR" sz="1100" dirty="0">
                <a:solidFill>
                  <a:srgbClr val="1F497D"/>
                </a:solidFill>
              </a:rPr>
              <a:t>Réponse commune à des Appel à Projets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dirty="0"/>
              <a:t>- </a:t>
            </a:r>
            <a:r>
              <a:rPr lang="fr-FR" sz="1100" b="0" dirty="0">
                <a:solidFill>
                  <a:schemeClr val="accent6"/>
                </a:solidFill>
              </a:rPr>
              <a:t>Mir@bel2022</a:t>
            </a:r>
            <a:r>
              <a:rPr lang="fr-FR" sz="1100" b="0" dirty="0"/>
              <a:t> &amp;  Rev@ntiq </a:t>
            </a:r>
          </a:p>
          <a:p>
            <a:pPr marL="0" indent="0">
              <a:buNone/>
            </a:pPr>
            <a:r>
              <a:rPr lang="fr-FR" sz="1100" dirty="0">
                <a:solidFill>
                  <a:srgbClr val="1F497D"/>
                </a:solidFill>
              </a:rPr>
              <a:t>Subventions Abes </a:t>
            </a:r>
          </a:p>
          <a:p>
            <a:pPr marL="0" indent="0">
              <a:buNone/>
            </a:pPr>
            <a:r>
              <a:rPr lang="fr-FR" sz="1100" dirty="0"/>
              <a:t>- L’Abes a abondé le budget de Mir@bel de deux subventions de 65 000 euros en 2022, et en 2023, essentiellement pour financer les activités liées à la collaboration avec l’Abes, et notamment avec les centres du réseau Sudoc-PS</a:t>
            </a:r>
            <a:endParaRPr lang="fr-FR" sz="1100" b="1"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490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endParaRPr lang="fr-FR" b="1" dirty="0"/>
          </a:p>
          <a:p>
            <a:pPr marL="0" indent="0">
              <a:buFont typeface="Arial" panose="020B0604020202020204" pitchFamily="34" charset="0"/>
              <a:buNone/>
            </a:pPr>
            <a:endParaRPr lang="fr-FR" b="1"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52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Projet Lauréat FNSO dont l’objectif est d’ancrer les revues scientifiques française à l’international, en les signalant dans Mir@bel avec des données partagées, ouvertes et de qualité sur leurs éditeurs et leurs politiques d’accès et de rediffusion. </a:t>
            </a:r>
          </a:p>
          <a:p>
            <a:r>
              <a:rPr lang="fr-FR" dirty="0"/>
              <a:t>Projet sur 36 mois, porté par Sciences Po Lyon et 13 autres partenaires, dont l’Abes. </a:t>
            </a:r>
          </a:p>
          <a:p>
            <a:endParaRPr lang="fr-FR" dirty="0"/>
          </a:p>
          <a:p>
            <a:r>
              <a:rPr lang="fr-FR" dirty="0"/>
              <a:t>Axe 1 : Coopérer pour accompagner les revues française vers le DOAJ </a:t>
            </a:r>
          </a:p>
          <a:p>
            <a:pPr marL="0" indent="0">
              <a:buFontTx/>
              <a:buNone/>
            </a:pPr>
            <a:r>
              <a:rPr lang="fr-FR" b="1" dirty="0"/>
              <a:t>Coopérer : </a:t>
            </a:r>
          </a:p>
          <a:p>
            <a:pPr marL="171450" indent="-171450">
              <a:buFontTx/>
              <a:buChar char="-"/>
            </a:pPr>
            <a:r>
              <a:rPr lang="fr-FR" dirty="0"/>
              <a:t>Séminaires de travail avec le DOAJ</a:t>
            </a:r>
          </a:p>
          <a:p>
            <a:pPr marL="171450" indent="-171450">
              <a:buFontTx/>
              <a:buChar char="-"/>
            </a:pPr>
            <a:r>
              <a:rPr lang="fr-FR" dirty="0"/>
              <a:t>Recensement d’outils et actions existants </a:t>
            </a:r>
          </a:p>
          <a:p>
            <a:pPr marL="171450" indent="-171450">
              <a:buFontTx/>
              <a:buChar char="-"/>
            </a:pPr>
            <a:r>
              <a:rPr lang="fr-FR" dirty="0"/>
              <a:t>Travail sur les critères d’inclusion dans le DOAJ (traduction des critères, acculturation des partenaires aux questions archivage pérenne, de droits d’auteur et de licences) </a:t>
            </a:r>
          </a:p>
          <a:p>
            <a:pPr marL="171450" indent="-171450">
              <a:buFontTx/>
              <a:buChar char="-"/>
            </a:pPr>
            <a:r>
              <a:rPr lang="fr-FR" dirty="0"/>
              <a:t>Créer un espace de dialogue où partager des difficultés et des questions</a:t>
            </a:r>
          </a:p>
          <a:p>
            <a:pPr marL="171450" indent="-171450">
              <a:buFontTx/>
              <a:buChar char="-"/>
            </a:pPr>
            <a:r>
              <a:rPr lang="fr-FR" dirty="0"/>
              <a:t>Mise en œuvre d’une stratégie de suivi des candidatures françaises avec le DOAJ</a:t>
            </a:r>
          </a:p>
          <a:p>
            <a:pPr marL="0" indent="0">
              <a:buFontTx/>
              <a:buNone/>
            </a:pPr>
            <a:r>
              <a:rPr lang="fr-FR" b="1" dirty="0"/>
              <a:t>Accompagner : </a:t>
            </a:r>
          </a:p>
          <a:p>
            <a:pPr marL="171450" indent="-171450">
              <a:buFontTx/>
              <a:buChar char="-"/>
            </a:pPr>
            <a:r>
              <a:rPr lang="fr-FR" dirty="0"/>
              <a:t>Organisation de séminaires et de cessions de formation pour les partenaires </a:t>
            </a:r>
          </a:p>
          <a:p>
            <a:pPr marL="171450" indent="-171450">
              <a:buFontTx/>
              <a:buChar char="-"/>
            </a:pPr>
            <a:r>
              <a:rPr lang="fr-FR" dirty="0"/>
              <a:t>Mise à disposition de supports de communication et interfaces en français </a:t>
            </a:r>
          </a:p>
          <a:p>
            <a:pPr marL="171450" indent="-171450">
              <a:buFontTx/>
              <a:buChar char="-"/>
            </a:pPr>
            <a:r>
              <a:rPr lang="fr-FR" dirty="0"/>
              <a:t>Organisation d’une journée d’étude cet automne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faire de Mir@bel l’interlocuteur privilégié entre les acteurs français de l’édition et le DOAJ</a:t>
            </a:r>
          </a:p>
          <a:p>
            <a:pPr marL="0" indent="0">
              <a:buFontTx/>
              <a:buNone/>
            </a:pPr>
            <a:r>
              <a:rPr lang="fr-FR" b="1" dirty="0"/>
              <a:t>Vers un objectif central : + de revues françaises intégrées dans le DOAJ</a:t>
            </a:r>
          </a:p>
          <a:p>
            <a:pPr marL="0" indent="0">
              <a:buFontTx/>
              <a:buNone/>
            </a:pPr>
            <a:endParaRPr lang="fr-FR" b="1" dirty="0"/>
          </a:p>
          <a:p>
            <a:pPr algn="l"/>
            <a:r>
              <a:rPr lang="fr-FR" dirty="0"/>
              <a:t>Axe 2 : </a:t>
            </a:r>
            <a:endParaRPr lang="fr-FR" sz="1800" b="0" i="0" u="none" strike="noStrike" baseline="0" dirty="0">
              <a:solidFill>
                <a:srgbClr val="000000"/>
              </a:solidFill>
              <a:latin typeface="Arial" panose="020B0604020202020204" pitchFamily="34" charset="0"/>
            </a:endParaRPr>
          </a:p>
          <a:p>
            <a:r>
              <a:rPr lang="fr-FR" sz="1800" b="1" i="0" u="none" strike="noStrike" baseline="0" dirty="0">
                <a:latin typeface="Arial" panose="020B0604020202020204" pitchFamily="34" charset="0"/>
              </a:rPr>
              <a:t>Description des revues et des accès en ligne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800" b="0" i="0" u="none" strike="noStrike" baseline="0" dirty="0">
                <a:latin typeface="Arial" panose="020B0604020202020204" pitchFamily="34" charset="0"/>
              </a:rPr>
              <a:t>Identification exhaustive des revues scientifiques françaises en SHS et en STM et de leur accès en ligne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800" b="0" i="0" u="none" strike="noStrike" baseline="0" dirty="0">
                <a:latin typeface="Arial" panose="020B0604020202020204" pitchFamily="34" charset="0"/>
              </a:rPr>
              <a:t>Enrichir la description des titres dans Mir@bel en documentant leurs modèles de publication selon les critères de qualité en vigueur dans l'édition scientifique internationale</a:t>
            </a:r>
          </a:p>
          <a:p>
            <a:r>
              <a:rPr lang="fr-FR" sz="1800" b="1" i="0" u="none" strike="noStrike" baseline="0" dirty="0">
                <a:latin typeface="Arial" panose="020B0604020202020204" pitchFamily="34" charset="0"/>
              </a:rPr>
              <a:t>Description des structures éditoriales</a:t>
            </a:r>
            <a:endParaRPr lang="fr-FR" sz="1800" b="0" i="0" u="none" strike="noStrike" baseline="0" dirty="0">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1800" b="0" i="0" u="none" strike="noStrike" baseline="0" dirty="0">
                <a:latin typeface="Arial" panose="020B0604020202020204" pitchFamily="34" charset="0"/>
              </a:rPr>
              <a:t>Améliorer le cadre d'identification des éditeurs et la qualité de leur description grâce au référentiel partagé IdRef</a:t>
            </a:r>
            <a:endParaRPr lang="fr-FR" sz="18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baseline="0" dirty="0">
              <a:latin typeface="Arial" panose="020B0604020202020204" pitchFamily="34" charset="0"/>
            </a:endParaRPr>
          </a:p>
          <a:p>
            <a:pPr algn="l"/>
            <a:r>
              <a:rPr lang="fr-FR" sz="1800" b="1" i="0" u="none" strike="noStrike" baseline="0" dirty="0">
                <a:solidFill>
                  <a:srgbClr val="000000"/>
                </a:solidFill>
                <a:latin typeface="Arial" panose="020B0604020202020204" pitchFamily="34" charset="0"/>
              </a:rPr>
              <a:t>A l’interface des deux : </a:t>
            </a:r>
            <a:r>
              <a:rPr lang="fr-FR" sz="1800" b="0" i="0" u="none" strike="noStrike" baseline="0" dirty="0">
                <a:latin typeface="Arial" panose="020B0604020202020204" pitchFamily="34" charset="0"/>
              </a:rPr>
              <a:t>Consolider le cercle vertueux de qualité pour la curation et l’amélioration partagée des données avec tous les partenaires du projet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90AB0355-CE18-42A4-A523-A746F917C532}" type="slidenum">
              <a:rPr lang="fr-FR" smtClean="0"/>
              <a:t>9</a:t>
            </a:fld>
            <a:endParaRPr lang="fr-FR" dirty="0"/>
          </a:p>
        </p:txBody>
      </p:sp>
    </p:spTree>
    <p:extLst>
      <p:ext uri="{BB962C8B-B14F-4D97-AF65-F5344CB8AC3E}">
        <p14:creationId xmlns:p14="http://schemas.microsoft.com/office/powerpoint/2010/main" val="1521206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4/3">
    <p:spTree>
      <p:nvGrpSpPr>
        <p:cNvPr id="1" name=""/>
        <p:cNvGrpSpPr/>
        <p:nvPr/>
      </p:nvGrpSpPr>
      <p:grpSpPr>
        <a:xfrm>
          <a:off x="0" y="0"/>
          <a:ext cx="0" cy="0"/>
          <a:chOff x="0" y="0"/>
          <a:chExt cx="0" cy="0"/>
        </a:xfrm>
      </p:grpSpPr>
      <p:pic>
        <p:nvPicPr>
          <p:cNvPr id="4" name="Picture 12" descr="H:\Reseau\Formation_Reseau\contratC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918" y="6513513"/>
            <a:ext cx="1009649"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1"/>
            <a:ext cx="1871133"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4873" tIns="42436" rIns="84873" bIns="42436" anchor="ctr"/>
          <a:lstStyle/>
          <a:p>
            <a:pPr algn="ctr" defTabSz="848715">
              <a:defRPr/>
            </a:pPr>
            <a:endParaRPr lang="fr-FR" sz="1700" dirty="0">
              <a:solidFill>
                <a:prstClr val="white"/>
              </a:solidFill>
            </a:endParaRPr>
          </a:p>
        </p:txBody>
      </p:sp>
      <p:pic>
        <p:nvPicPr>
          <p:cNvPr id="6" name="Picture 2" descr="H:\Departements\CCE\ComexternesaufArabesques\LOGO\LogoproduitsABES\LogoABES\logo_AB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418" y="6408738"/>
            <a:ext cx="819149"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bouda.abes.fr/deptCellMiss/dsr/Pfd/Documentation/Logos-transparentsPNG/sudo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4417" y="1"/>
            <a:ext cx="268816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14403" y="2130445"/>
            <a:ext cx="10363200" cy="1470025"/>
          </a:xfrm>
        </p:spPr>
        <p:txBody>
          <a:bodyPr/>
          <a:lstStyle/>
          <a:p>
            <a:r>
              <a:rPr lang="fr-FR"/>
              <a:t>Cliquez pour modifier le style du titre</a:t>
            </a:r>
            <a:endParaRPr lang="fr-FR" dirty="0"/>
          </a:p>
        </p:txBody>
      </p:sp>
      <p:sp>
        <p:nvSpPr>
          <p:cNvPr id="3" name="Sous-titre 2"/>
          <p:cNvSpPr>
            <a:spLocks noGrp="1"/>
          </p:cNvSpPr>
          <p:nvPr>
            <p:ph type="subTitle" idx="1"/>
          </p:nvPr>
        </p:nvSpPr>
        <p:spPr>
          <a:xfrm>
            <a:off x="1828803" y="3886200"/>
            <a:ext cx="8534400" cy="1752600"/>
          </a:xfrm>
        </p:spPr>
        <p:txBody>
          <a:bodyPr>
            <a:normAutofit/>
          </a:bodyPr>
          <a:lstStyle>
            <a:lvl1pPr marL="0" indent="0" algn="ctr">
              <a:buNone/>
              <a:defRPr sz="2200">
                <a:solidFill>
                  <a:schemeClr val="tx1">
                    <a:tint val="75000"/>
                  </a:schemeClr>
                </a:solidFill>
              </a:defRPr>
            </a:lvl1pPr>
            <a:lvl2pPr marL="424359" indent="0" algn="ctr">
              <a:buNone/>
              <a:defRPr>
                <a:solidFill>
                  <a:schemeClr val="tx1">
                    <a:tint val="75000"/>
                  </a:schemeClr>
                </a:solidFill>
              </a:defRPr>
            </a:lvl2pPr>
            <a:lvl3pPr marL="848715" indent="0" algn="ctr">
              <a:buNone/>
              <a:defRPr>
                <a:solidFill>
                  <a:schemeClr val="tx1">
                    <a:tint val="75000"/>
                  </a:schemeClr>
                </a:solidFill>
              </a:defRPr>
            </a:lvl3pPr>
            <a:lvl4pPr marL="1273075" indent="0" algn="ctr">
              <a:buNone/>
              <a:defRPr>
                <a:solidFill>
                  <a:schemeClr val="tx1">
                    <a:tint val="75000"/>
                  </a:schemeClr>
                </a:solidFill>
              </a:defRPr>
            </a:lvl4pPr>
            <a:lvl5pPr marL="1697432" indent="0" algn="ctr">
              <a:buNone/>
              <a:defRPr>
                <a:solidFill>
                  <a:schemeClr val="tx1">
                    <a:tint val="75000"/>
                  </a:schemeClr>
                </a:solidFill>
              </a:defRPr>
            </a:lvl5pPr>
            <a:lvl6pPr marL="2121789" indent="0" algn="ctr">
              <a:buNone/>
              <a:defRPr>
                <a:solidFill>
                  <a:schemeClr val="tx1">
                    <a:tint val="75000"/>
                  </a:schemeClr>
                </a:solidFill>
              </a:defRPr>
            </a:lvl6pPr>
            <a:lvl7pPr marL="2546148" indent="0" algn="ctr">
              <a:buNone/>
              <a:defRPr>
                <a:solidFill>
                  <a:schemeClr val="tx1">
                    <a:tint val="75000"/>
                  </a:schemeClr>
                </a:solidFill>
              </a:defRPr>
            </a:lvl7pPr>
            <a:lvl8pPr marL="2970505" indent="0" algn="ctr">
              <a:buNone/>
              <a:defRPr>
                <a:solidFill>
                  <a:schemeClr val="tx1">
                    <a:tint val="75000"/>
                  </a:schemeClr>
                </a:solidFill>
              </a:defRPr>
            </a:lvl8pPr>
            <a:lvl9pPr marL="3394862" indent="0" algn="ctr">
              <a:buNone/>
              <a:defRPr>
                <a:solidFill>
                  <a:schemeClr val="tx1">
                    <a:tint val="75000"/>
                  </a:schemeClr>
                </a:solidFill>
              </a:defRPr>
            </a:lvl9pPr>
          </a:lstStyle>
          <a:p>
            <a:r>
              <a:rPr lang="fr-FR"/>
              <a:t>Cliquez pour modifier le style des sous-titres du masque</a:t>
            </a:r>
            <a:endParaRPr lang="fr-FR" dirty="0"/>
          </a:p>
        </p:txBody>
      </p:sp>
      <p:sp>
        <p:nvSpPr>
          <p:cNvPr id="8" name="Espace réservé du numéro de diapositive 5"/>
          <p:cNvSpPr>
            <a:spLocks noGrp="1"/>
          </p:cNvSpPr>
          <p:nvPr>
            <p:ph type="sldNum" sz="quarter" idx="10"/>
          </p:nvPr>
        </p:nvSpPr>
        <p:spPr/>
        <p:txBody>
          <a:bodyPr/>
          <a:lstStyle>
            <a:lvl1pPr>
              <a:defRPr/>
            </a:lvl1pPr>
          </a:lstStyle>
          <a:p>
            <a:pPr>
              <a:defRPr/>
            </a:pPr>
            <a:fld id="{8F5AB724-BF61-4D79-9605-42341925DB59}"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299064790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pour modifier le style du titre</a:t>
            </a:r>
          </a:p>
        </p:txBody>
      </p:sp>
    </p:spTree>
    <p:extLst>
      <p:ext uri="{BB962C8B-B14F-4D97-AF65-F5344CB8AC3E}">
        <p14:creationId xmlns:p14="http://schemas.microsoft.com/office/powerpoint/2010/main" val="325985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23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796660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314367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36557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8"/>
            <a:ext cx="2743200" cy="5821362"/>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8"/>
            <a:ext cx="8026400" cy="582136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515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u 4/3">
    <p:spTree>
      <p:nvGrpSpPr>
        <p:cNvPr id="1" name=""/>
        <p:cNvGrpSpPr/>
        <p:nvPr/>
      </p:nvGrpSpPr>
      <p:grpSpPr>
        <a:xfrm>
          <a:off x="0" y="0"/>
          <a:ext cx="0" cy="0"/>
          <a:chOff x="0" y="0"/>
          <a:chExt cx="0" cy="0"/>
        </a:xfrm>
      </p:grpSpPr>
      <p:pic>
        <p:nvPicPr>
          <p:cNvPr id="4" name="Picture 2" descr="H:\Departements\CCE\ComexternesaufArabesques\LOGO\LogoproduitsABES\LogoABES\logo_ABE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408738"/>
            <a:ext cx="819149"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bouda.abes.fr/deptCellMiss/dsr/Pfd/Documentation/Logos-sanstexte-opacite60/SudocS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3933" y="139701"/>
            <a:ext cx="736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4"/>
          <p:cNvSpPr>
            <a:spLocks noGrp="1"/>
          </p:cNvSpPr>
          <p:nvPr>
            <p:ph type="ftr" sz="quarter" idx="10"/>
          </p:nvPr>
        </p:nvSpPr>
        <p:spPr/>
        <p:txBody>
          <a:bodyPr/>
          <a:lstStyle>
            <a:lvl1pPr>
              <a:defRPr/>
            </a:lvl1pPr>
          </a:lstStyle>
          <a:p>
            <a:pPr>
              <a:defRPr/>
            </a:pPr>
            <a:endParaRPr lang="fr-FR" dirty="0">
              <a:solidFill>
                <a:prstClr val="black">
                  <a:tint val="75000"/>
                </a:prstClr>
              </a:solidFill>
            </a:endParaRPr>
          </a:p>
        </p:txBody>
      </p:sp>
      <p:sp>
        <p:nvSpPr>
          <p:cNvPr id="7" name="Espace réservé du numéro de diapositive 5"/>
          <p:cNvSpPr>
            <a:spLocks noGrp="1"/>
          </p:cNvSpPr>
          <p:nvPr>
            <p:ph type="sldNum" sz="quarter" idx="11"/>
          </p:nvPr>
        </p:nvSpPr>
        <p:spPr/>
        <p:txBody>
          <a:bodyPr/>
          <a:lstStyle>
            <a:lvl1pPr>
              <a:defRPr/>
            </a:lvl1pPr>
          </a:lstStyle>
          <a:p>
            <a:pPr>
              <a:defRPr/>
            </a:pPr>
            <a:fld id="{D6FA6E65-2581-40B2-BB9F-815038D409D4}"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36699594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re 16/10">
    <p:spTree>
      <p:nvGrpSpPr>
        <p:cNvPr id="1" name=""/>
        <p:cNvGrpSpPr/>
        <p:nvPr/>
      </p:nvGrpSpPr>
      <p:grpSpPr>
        <a:xfrm>
          <a:off x="0" y="0"/>
          <a:ext cx="0" cy="0"/>
          <a:chOff x="0" y="0"/>
          <a:chExt cx="0" cy="0"/>
        </a:xfrm>
      </p:grpSpPr>
      <p:pic>
        <p:nvPicPr>
          <p:cNvPr id="4" name="Picture 12" descr="H:\Reseau\Formation_Reseau\contratC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917" y="6513513"/>
            <a:ext cx="71966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1"/>
            <a:ext cx="1871133"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4873" tIns="42436" rIns="84873" bIns="42436" anchor="ctr"/>
          <a:lstStyle/>
          <a:p>
            <a:pPr algn="ctr" defTabSz="848715">
              <a:defRPr/>
            </a:pPr>
            <a:endParaRPr lang="fr-FR" sz="1700" dirty="0">
              <a:solidFill>
                <a:prstClr val="white"/>
              </a:solidFill>
            </a:endParaRPr>
          </a:p>
        </p:txBody>
      </p:sp>
      <p:pic>
        <p:nvPicPr>
          <p:cNvPr id="6" name="Picture 2" descr="H:\Departements\CCE\ComexternesaufArabesques\LOGO\LogoproduitsABES\LogoABES\logo_AB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418" y="6408738"/>
            <a:ext cx="68156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bouda.abes.fr/deptCellMiss/dsr/Pfd/Documentation/Logos-transparentsPNG/sudo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9167" y="1"/>
            <a:ext cx="2235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14403" y="2130445"/>
            <a:ext cx="10363200" cy="1470025"/>
          </a:xfrm>
        </p:spPr>
        <p:txBody>
          <a:bodyPr/>
          <a:lstStyle/>
          <a:p>
            <a:r>
              <a:rPr lang="fr-FR"/>
              <a:t>Cliquez pour modifier le style du titre</a:t>
            </a:r>
            <a:endParaRPr lang="fr-FR" dirty="0"/>
          </a:p>
        </p:txBody>
      </p:sp>
      <p:sp>
        <p:nvSpPr>
          <p:cNvPr id="3" name="Sous-titre 2"/>
          <p:cNvSpPr>
            <a:spLocks noGrp="1"/>
          </p:cNvSpPr>
          <p:nvPr>
            <p:ph type="subTitle" idx="1"/>
          </p:nvPr>
        </p:nvSpPr>
        <p:spPr>
          <a:xfrm>
            <a:off x="1828803" y="3886200"/>
            <a:ext cx="8534400" cy="1752600"/>
          </a:xfrm>
        </p:spPr>
        <p:txBody>
          <a:bodyPr>
            <a:normAutofit/>
          </a:bodyPr>
          <a:lstStyle>
            <a:lvl1pPr marL="0" indent="0" algn="ctr">
              <a:buNone/>
              <a:defRPr sz="2200">
                <a:solidFill>
                  <a:schemeClr val="tx1">
                    <a:tint val="75000"/>
                  </a:schemeClr>
                </a:solidFill>
              </a:defRPr>
            </a:lvl1pPr>
            <a:lvl2pPr marL="424359" indent="0" algn="ctr">
              <a:buNone/>
              <a:defRPr>
                <a:solidFill>
                  <a:schemeClr val="tx1">
                    <a:tint val="75000"/>
                  </a:schemeClr>
                </a:solidFill>
              </a:defRPr>
            </a:lvl2pPr>
            <a:lvl3pPr marL="848715" indent="0" algn="ctr">
              <a:buNone/>
              <a:defRPr>
                <a:solidFill>
                  <a:schemeClr val="tx1">
                    <a:tint val="75000"/>
                  </a:schemeClr>
                </a:solidFill>
              </a:defRPr>
            </a:lvl3pPr>
            <a:lvl4pPr marL="1273075" indent="0" algn="ctr">
              <a:buNone/>
              <a:defRPr>
                <a:solidFill>
                  <a:schemeClr val="tx1">
                    <a:tint val="75000"/>
                  </a:schemeClr>
                </a:solidFill>
              </a:defRPr>
            </a:lvl4pPr>
            <a:lvl5pPr marL="1697432" indent="0" algn="ctr">
              <a:buNone/>
              <a:defRPr>
                <a:solidFill>
                  <a:schemeClr val="tx1">
                    <a:tint val="75000"/>
                  </a:schemeClr>
                </a:solidFill>
              </a:defRPr>
            </a:lvl5pPr>
            <a:lvl6pPr marL="2121789" indent="0" algn="ctr">
              <a:buNone/>
              <a:defRPr>
                <a:solidFill>
                  <a:schemeClr val="tx1">
                    <a:tint val="75000"/>
                  </a:schemeClr>
                </a:solidFill>
              </a:defRPr>
            </a:lvl6pPr>
            <a:lvl7pPr marL="2546148" indent="0" algn="ctr">
              <a:buNone/>
              <a:defRPr>
                <a:solidFill>
                  <a:schemeClr val="tx1">
                    <a:tint val="75000"/>
                  </a:schemeClr>
                </a:solidFill>
              </a:defRPr>
            </a:lvl7pPr>
            <a:lvl8pPr marL="2970505" indent="0" algn="ctr">
              <a:buNone/>
              <a:defRPr>
                <a:solidFill>
                  <a:schemeClr val="tx1">
                    <a:tint val="75000"/>
                  </a:schemeClr>
                </a:solidFill>
              </a:defRPr>
            </a:lvl8pPr>
            <a:lvl9pPr marL="3394862" indent="0" algn="ctr">
              <a:buNone/>
              <a:defRPr>
                <a:solidFill>
                  <a:schemeClr val="tx1">
                    <a:tint val="75000"/>
                  </a:schemeClr>
                </a:solidFill>
              </a:defRPr>
            </a:lvl9pPr>
          </a:lstStyle>
          <a:p>
            <a:r>
              <a:rPr lang="fr-FR"/>
              <a:t>Cliquez pour modifier le style des sous-titres du masque</a:t>
            </a:r>
            <a:endParaRPr lang="fr-FR" dirty="0"/>
          </a:p>
        </p:txBody>
      </p:sp>
      <p:sp>
        <p:nvSpPr>
          <p:cNvPr id="8" name="Espace réservé du numéro de diapositive 5"/>
          <p:cNvSpPr>
            <a:spLocks noGrp="1"/>
          </p:cNvSpPr>
          <p:nvPr>
            <p:ph type="sldNum" sz="quarter" idx="10"/>
          </p:nvPr>
        </p:nvSpPr>
        <p:spPr/>
        <p:txBody>
          <a:bodyPr/>
          <a:lstStyle>
            <a:lvl1pPr>
              <a:defRPr/>
            </a:lvl1pPr>
          </a:lstStyle>
          <a:p>
            <a:pPr>
              <a:defRPr/>
            </a:pPr>
            <a:fld id="{3E2842D7-EB1C-43DF-AA08-54A134BD7C1D}"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18355191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u 16/10">
    <p:spTree>
      <p:nvGrpSpPr>
        <p:cNvPr id="1" name=""/>
        <p:cNvGrpSpPr/>
        <p:nvPr/>
      </p:nvGrpSpPr>
      <p:grpSpPr>
        <a:xfrm>
          <a:off x="0" y="0"/>
          <a:ext cx="0" cy="0"/>
          <a:chOff x="0" y="0"/>
          <a:chExt cx="0" cy="0"/>
        </a:xfrm>
      </p:grpSpPr>
      <p:pic>
        <p:nvPicPr>
          <p:cNvPr id="4" name="Picture 2" descr="https://bouda.abes.fr/deptCellMiss/dsr/Pfd/Documentation/Logos-sanstexte-opacite60/SudocS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317" y="139700"/>
            <a:ext cx="6096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Departements\CCE\ComexternesaufArabesques\LOGO\LogoproduitsABES\LogoABES\logo_AB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418" y="6408738"/>
            <a:ext cx="68156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4"/>
          <p:cNvSpPr>
            <a:spLocks noGrp="1"/>
          </p:cNvSpPr>
          <p:nvPr>
            <p:ph type="ftr" sz="quarter" idx="10"/>
          </p:nvPr>
        </p:nvSpPr>
        <p:spPr/>
        <p:txBody>
          <a:bodyPr/>
          <a:lstStyle>
            <a:lvl1pPr>
              <a:defRPr/>
            </a:lvl1pPr>
          </a:lstStyle>
          <a:p>
            <a:pPr>
              <a:defRPr/>
            </a:pPr>
            <a:endParaRPr lang="fr-FR" dirty="0">
              <a:solidFill>
                <a:prstClr val="black">
                  <a:tint val="75000"/>
                </a:prstClr>
              </a:solidFill>
            </a:endParaRPr>
          </a:p>
        </p:txBody>
      </p:sp>
      <p:sp>
        <p:nvSpPr>
          <p:cNvPr id="7" name="Espace réservé du numéro de diapositive 5"/>
          <p:cNvSpPr>
            <a:spLocks noGrp="1"/>
          </p:cNvSpPr>
          <p:nvPr>
            <p:ph type="sldNum" sz="quarter" idx="11"/>
          </p:nvPr>
        </p:nvSpPr>
        <p:spPr/>
        <p:txBody>
          <a:bodyPr/>
          <a:lstStyle>
            <a:lvl1pPr>
              <a:defRPr/>
            </a:lvl1pPr>
          </a:lstStyle>
          <a:p>
            <a:pPr>
              <a:defRPr/>
            </a:pPr>
            <a:fld id="{F9784B49-37D6-41D1-BD8C-7079CB0EACF1}"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9362454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477229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6338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35751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1016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299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0749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80186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24417" y="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73" tIns="42436" rIns="84873" bIns="42436"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73" tIns="42436" rIns="84873" bIns="42436"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84873" tIns="42436" rIns="84873" bIns="42436" rtlCol="0" anchor="ctr"/>
          <a:lstStyle>
            <a:lvl1pPr algn="ctr" defTabSz="848715" eaLnBrk="1" fontAlgn="auto" hangingPunct="1">
              <a:spcBef>
                <a:spcPts val="0"/>
              </a:spcBef>
              <a:spcAft>
                <a:spcPts val="0"/>
              </a:spcAft>
              <a:defRPr sz="1100">
                <a:solidFill>
                  <a:schemeClr val="tx1">
                    <a:tint val="75000"/>
                  </a:schemeClr>
                </a:solidFill>
                <a:latin typeface="+mn-lt"/>
                <a:cs typeface="+mn-cs"/>
              </a:defRPr>
            </a:lvl1pPr>
          </a:lstStyle>
          <a:p>
            <a:pPr>
              <a:defRPr/>
            </a:pPr>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84873" tIns="42436" rIns="84873" bIns="42436" rtlCol="0" anchor="ctr"/>
          <a:lstStyle>
            <a:lvl1pPr algn="r" defTabSz="848715" eaLnBrk="1" fontAlgn="auto" hangingPunct="1">
              <a:spcBef>
                <a:spcPts val="0"/>
              </a:spcBef>
              <a:spcAft>
                <a:spcPts val="0"/>
              </a:spcAft>
              <a:defRPr sz="1100">
                <a:solidFill>
                  <a:schemeClr val="tx1">
                    <a:tint val="75000"/>
                  </a:schemeClr>
                </a:solidFill>
                <a:latin typeface="+mn-lt"/>
                <a:cs typeface="+mn-cs"/>
              </a:defRPr>
            </a:lvl1pPr>
          </a:lstStyle>
          <a:p>
            <a:pPr>
              <a:defRPr/>
            </a:pPr>
            <a:fld id="{530B4334-8577-4606-A165-CCC0ED3633A2}" type="slidenum">
              <a:rPr lang="fr-FR">
                <a:solidFill>
                  <a:prstClr val="black">
                    <a:tint val="75000"/>
                  </a:prstClr>
                </a:solidFill>
              </a:rPr>
              <a:pPr>
                <a:defRPr/>
              </a:pPr>
              <a:t>‹N°›</a:t>
            </a:fld>
            <a:endParaRPr lang="fr-FR" dirty="0">
              <a:solidFill>
                <a:prstClr val="black">
                  <a:tint val="75000"/>
                </a:prstClr>
              </a:solidFill>
            </a:endParaRPr>
          </a:p>
        </p:txBody>
      </p:sp>
      <p:cxnSp>
        <p:nvCxnSpPr>
          <p:cNvPr id="7" name="Connecteur droit 6"/>
          <p:cNvCxnSpPr/>
          <p:nvPr/>
        </p:nvCxnSpPr>
        <p:spPr>
          <a:xfrm>
            <a:off x="0" y="6381750"/>
            <a:ext cx="12192000" cy="0"/>
          </a:xfrm>
          <a:prstGeom prst="line">
            <a:avLst/>
          </a:prstGeom>
          <a:ln w="19050" cmpd="sng">
            <a:solidFill>
              <a:srgbClr val="4877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069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hf hdr="0" dt="0"/>
  <p:txStyles>
    <p:titleStyle>
      <a:lvl1pPr algn="ctr" defTabSz="847725" rtl="0" eaLnBrk="0" fontAlgn="base" hangingPunct="0">
        <a:spcBef>
          <a:spcPct val="0"/>
        </a:spcBef>
        <a:spcAft>
          <a:spcPct val="0"/>
        </a:spcAft>
        <a:defRPr sz="2700" kern="1200">
          <a:solidFill>
            <a:schemeClr val="tx1"/>
          </a:solidFill>
          <a:latin typeface="Verdana" pitchFamily="34" charset="0"/>
          <a:ea typeface="Verdana" pitchFamily="34" charset="0"/>
          <a:cs typeface="Verdana" pitchFamily="34" charset="0"/>
        </a:defRPr>
      </a:lvl1pPr>
      <a:lvl2pPr algn="ctr" defTabSz="847725" rtl="0" eaLnBrk="0" fontAlgn="base" hangingPunct="0">
        <a:spcBef>
          <a:spcPct val="0"/>
        </a:spcBef>
        <a:spcAft>
          <a:spcPct val="0"/>
        </a:spcAft>
        <a:defRPr sz="2700">
          <a:solidFill>
            <a:schemeClr val="tx1"/>
          </a:solidFill>
          <a:latin typeface="Verdana" pitchFamily="34" charset="0"/>
          <a:ea typeface="Verdana" pitchFamily="34" charset="0"/>
          <a:cs typeface="Verdana" pitchFamily="34" charset="0"/>
        </a:defRPr>
      </a:lvl2pPr>
      <a:lvl3pPr algn="ctr" defTabSz="847725" rtl="0" eaLnBrk="0" fontAlgn="base" hangingPunct="0">
        <a:spcBef>
          <a:spcPct val="0"/>
        </a:spcBef>
        <a:spcAft>
          <a:spcPct val="0"/>
        </a:spcAft>
        <a:defRPr sz="2700">
          <a:solidFill>
            <a:schemeClr val="tx1"/>
          </a:solidFill>
          <a:latin typeface="Verdana" pitchFamily="34" charset="0"/>
          <a:ea typeface="Verdana" pitchFamily="34" charset="0"/>
          <a:cs typeface="Verdana" pitchFamily="34" charset="0"/>
        </a:defRPr>
      </a:lvl3pPr>
      <a:lvl4pPr algn="ctr" defTabSz="847725" rtl="0" eaLnBrk="0" fontAlgn="base" hangingPunct="0">
        <a:spcBef>
          <a:spcPct val="0"/>
        </a:spcBef>
        <a:spcAft>
          <a:spcPct val="0"/>
        </a:spcAft>
        <a:defRPr sz="2700">
          <a:solidFill>
            <a:schemeClr val="tx1"/>
          </a:solidFill>
          <a:latin typeface="Verdana" pitchFamily="34" charset="0"/>
          <a:ea typeface="Verdana" pitchFamily="34" charset="0"/>
          <a:cs typeface="Verdana" pitchFamily="34" charset="0"/>
        </a:defRPr>
      </a:lvl4pPr>
      <a:lvl5pPr algn="ctr" defTabSz="847725" rtl="0" eaLnBrk="0" fontAlgn="base" hangingPunct="0">
        <a:spcBef>
          <a:spcPct val="0"/>
        </a:spcBef>
        <a:spcAft>
          <a:spcPct val="0"/>
        </a:spcAft>
        <a:defRPr sz="2700">
          <a:solidFill>
            <a:schemeClr val="tx1"/>
          </a:solidFill>
          <a:latin typeface="Verdana" pitchFamily="34" charset="0"/>
          <a:ea typeface="Verdana" pitchFamily="34" charset="0"/>
          <a:cs typeface="Verdana" pitchFamily="34" charset="0"/>
        </a:defRPr>
      </a:lvl5pPr>
      <a:lvl6pPr marL="457200" algn="ctr" defTabSz="847725" rtl="0" fontAlgn="base">
        <a:spcBef>
          <a:spcPct val="0"/>
        </a:spcBef>
        <a:spcAft>
          <a:spcPct val="0"/>
        </a:spcAft>
        <a:defRPr sz="2700">
          <a:solidFill>
            <a:schemeClr val="tx1"/>
          </a:solidFill>
          <a:latin typeface="Verdana" pitchFamily="34" charset="0"/>
          <a:ea typeface="Verdana" pitchFamily="34" charset="0"/>
          <a:cs typeface="Verdana" pitchFamily="34" charset="0"/>
        </a:defRPr>
      </a:lvl6pPr>
      <a:lvl7pPr marL="914400" algn="ctr" defTabSz="847725" rtl="0" fontAlgn="base">
        <a:spcBef>
          <a:spcPct val="0"/>
        </a:spcBef>
        <a:spcAft>
          <a:spcPct val="0"/>
        </a:spcAft>
        <a:defRPr sz="2700">
          <a:solidFill>
            <a:schemeClr val="tx1"/>
          </a:solidFill>
          <a:latin typeface="Verdana" pitchFamily="34" charset="0"/>
          <a:ea typeface="Verdana" pitchFamily="34" charset="0"/>
          <a:cs typeface="Verdana" pitchFamily="34" charset="0"/>
        </a:defRPr>
      </a:lvl7pPr>
      <a:lvl8pPr marL="1371600" algn="ctr" defTabSz="847725" rtl="0" fontAlgn="base">
        <a:spcBef>
          <a:spcPct val="0"/>
        </a:spcBef>
        <a:spcAft>
          <a:spcPct val="0"/>
        </a:spcAft>
        <a:defRPr sz="2700">
          <a:solidFill>
            <a:schemeClr val="tx1"/>
          </a:solidFill>
          <a:latin typeface="Verdana" pitchFamily="34" charset="0"/>
          <a:ea typeface="Verdana" pitchFamily="34" charset="0"/>
          <a:cs typeface="Verdana" pitchFamily="34" charset="0"/>
        </a:defRPr>
      </a:lvl8pPr>
      <a:lvl9pPr marL="1828800" algn="ctr" defTabSz="847725" rtl="0" fontAlgn="base">
        <a:spcBef>
          <a:spcPct val="0"/>
        </a:spcBef>
        <a:spcAft>
          <a:spcPct val="0"/>
        </a:spcAft>
        <a:defRPr sz="2700">
          <a:solidFill>
            <a:schemeClr val="tx1"/>
          </a:solidFill>
          <a:latin typeface="Verdana" pitchFamily="34" charset="0"/>
          <a:ea typeface="Verdana" pitchFamily="34" charset="0"/>
          <a:cs typeface="Verdana" pitchFamily="34" charset="0"/>
        </a:defRPr>
      </a:lvl9pPr>
    </p:titleStyle>
    <p:bodyStyle>
      <a:lvl1pPr marL="317500" indent="-317500" algn="l" defTabSz="847725" rtl="0" eaLnBrk="0" fontAlgn="base" hangingPunct="0">
        <a:spcBef>
          <a:spcPct val="20000"/>
        </a:spcBef>
        <a:spcAft>
          <a:spcPct val="0"/>
        </a:spcAft>
        <a:buFont typeface="Arial" panose="020B0604020202020204" pitchFamily="34" charset="0"/>
        <a:buChar char="•"/>
        <a:defRPr sz="3000" kern="1200">
          <a:solidFill>
            <a:schemeClr val="tx1"/>
          </a:solidFill>
          <a:latin typeface="Verdana" pitchFamily="34" charset="0"/>
          <a:ea typeface="Verdana" pitchFamily="34" charset="0"/>
          <a:cs typeface="Verdana" pitchFamily="34" charset="0"/>
        </a:defRPr>
      </a:lvl1pPr>
      <a:lvl2pPr marL="688975" indent="-265113" algn="l" defTabSz="847725" rtl="0" eaLnBrk="0" fontAlgn="base" hangingPunct="0">
        <a:spcBef>
          <a:spcPct val="20000"/>
        </a:spcBef>
        <a:spcAft>
          <a:spcPct val="0"/>
        </a:spcAft>
        <a:buFont typeface="Arial" panose="020B0604020202020204" pitchFamily="34" charset="0"/>
        <a:buChar char="–"/>
        <a:defRPr sz="2600" kern="1200">
          <a:solidFill>
            <a:schemeClr val="tx1"/>
          </a:solidFill>
          <a:latin typeface="Verdana" pitchFamily="34" charset="0"/>
          <a:ea typeface="Verdana" pitchFamily="34" charset="0"/>
          <a:cs typeface="Verdana" pitchFamily="34" charset="0"/>
        </a:defRPr>
      </a:lvl2pPr>
      <a:lvl3pPr marL="1060450" indent="-211138" algn="l" defTabSz="847725" rtl="0" eaLnBrk="0" fontAlgn="base" hangingPunct="0">
        <a:spcBef>
          <a:spcPct val="20000"/>
        </a:spcBef>
        <a:spcAft>
          <a:spcPct val="0"/>
        </a:spcAft>
        <a:buFont typeface="Arial" panose="020B0604020202020204" pitchFamily="34" charset="0"/>
        <a:buChar char="•"/>
        <a:defRPr sz="2200" kern="1200">
          <a:solidFill>
            <a:schemeClr val="tx1"/>
          </a:solidFill>
          <a:latin typeface="Verdana" pitchFamily="34" charset="0"/>
          <a:ea typeface="Verdana" pitchFamily="34" charset="0"/>
          <a:cs typeface="Verdana" pitchFamily="34" charset="0"/>
        </a:defRPr>
      </a:lvl3pPr>
      <a:lvl4pPr marL="1484313" indent="-211138" algn="l" defTabSz="847725" rtl="0" eaLnBrk="0" fontAlgn="base" hangingPunct="0">
        <a:spcBef>
          <a:spcPct val="20000"/>
        </a:spcBef>
        <a:spcAft>
          <a:spcPct val="0"/>
        </a:spcAft>
        <a:buFont typeface="Arial" panose="020B0604020202020204" pitchFamily="34" charset="0"/>
        <a:buChar char="–"/>
        <a:defRPr kern="1200">
          <a:solidFill>
            <a:schemeClr val="tx1"/>
          </a:solidFill>
          <a:latin typeface="Verdana" pitchFamily="34" charset="0"/>
          <a:ea typeface="Verdana" pitchFamily="34" charset="0"/>
          <a:cs typeface="Verdana" pitchFamily="34" charset="0"/>
        </a:defRPr>
      </a:lvl4pPr>
      <a:lvl5pPr marL="1908175" indent="-211138" algn="l" defTabSz="847725" rtl="0" eaLnBrk="0" fontAlgn="base" hangingPunct="0">
        <a:spcBef>
          <a:spcPct val="20000"/>
        </a:spcBef>
        <a:spcAft>
          <a:spcPct val="0"/>
        </a:spcAft>
        <a:buFont typeface="Arial" panose="020B0604020202020204" pitchFamily="34" charset="0"/>
        <a:buChar char="»"/>
        <a:defRPr kern="1200">
          <a:solidFill>
            <a:schemeClr val="tx1"/>
          </a:solidFill>
          <a:latin typeface="Verdana" pitchFamily="34" charset="0"/>
          <a:ea typeface="Verdana" pitchFamily="34" charset="0"/>
          <a:cs typeface="Verdana" pitchFamily="34" charset="0"/>
        </a:defRPr>
      </a:lvl5pPr>
      <a:lvl6pPr marL="2333969"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8327"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2685"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7044"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r-FR"/>
      </a:defPPr>
      <a:lvl1pPr marL="0" algn="l" defTabSz="848715" rtl="0" eaLnBrk="1" latinLnBrk="0" hangingPunct="1">
        <a:defRPr sz="1700" kern="1200">
          <a:solidFill>
            <a:schemeClr val="tx1"/>
          </a:solidFill>
          <a:latin typeface="+mn-lt"/>
          <a:ea typeface="+mn-ea"/>
          <a:cs typeface="+mn-cs"/>
        </a:defRPr>
      </a:lvl1pPr>
      <a:lvl2pPr marL="424359" algn="l" defTabSz="848715" rtl="0" eaLnBrk="1" latinLnBrk="0" hangingPunct="1">
        <a:defRPr sz="1700" kern="1200">
          <a:solidFill>
            <a:schemeClr val="tx1"/>
          </a:solidFill>
          <a:latin typeface="+mn-lt"/>
          <a:ea typeface="+mn-ea"/>
          <a:cs typeface="+mn-cs"/>
        </a:defRPr>
      </a:lvl2pPr>
      <a:lvl3pPr marL="848715" algn="l" defTabSz="848715" rtl="0" eaLnBrk="1" latinLnBrk="0" hangingPunct="1">
        <a:defRPr sz="1700" kern="1200">
          <a:solidFill>
            <a:schemeClr val="tx1"/>
          </a:solidFill>
          <a:latin typeface="+mn-lt"/>
          <a:ea typeface="+mn-ea"/>
          <a:cs typeface="+mn-cs"/>
        </a:defRPr>
      </a:lvl3pPr>
      <a:lvl4pPr marL="1273075" algn="l" defTabSz="848715" rtl="0" eaLnBrk="1" latinLnBrk="0" hangingPunct="1">
        <a:defRPr sz="1700" kern="1200">
          <a:solidFill>
            <a:schemeClr val="tx1"/>
          </a:solidFill>
          <a:latin typeface="+mn-lt"/>
          <a:ea typeface="+mn-ea"/>
          <a:cs typeface="+mn-cs"/>
        </a:defRPr>
      </a:lvl4pPr>
      <a:lvl5pPr marL="1697432" algn="l" defTabSz="848715" rtl="0" eaLnBrk="1" latinLnBrk="0" hangingPunct="1">
        <a:defRPr sz="1700" kern="1200">
          <a:solidFill>
            <a:schemeClr val="tx1"/>
          </a:solidFill>
          <a:latin typeface="+mn-lt"/>
          <a:ea typeface="+mn-ea"/>
          <a:cs typeface="+mn-cs"/>
        </a:defRPr>
      </a:lvl5pPr>
      <a:lvl6pPr marL="2121789" algn="l" defTabSz="848715" rtl="0" eaLnBrk="1" latinLnBrk="0" hangingPunct="1">
        <a:defRPr sz="1700" kern="1200">
          <a:solidFill>
            <a:schemeClr val="tx1"/>
          </a:solidFill>
          <a:latin typeface="+mn-lt"/>
          <a:ea typeface="+mn-ea"/>
          <a:cs typeface="+mn-cs"/>
        </a:defRPr>
      </a:lvl6pPr>
      <a:lvl7pPr marL="2546148" algn="l" defTabSz="848715" rtl="0" eaLnBrk="1" latinLnBrk="0" hangingPunct="1">
        <a:defRPr sz="1700" kern="1200">
          <a:solidFill>
            <a:schemeClr val="tx1"/>
          </a:solidFill>
          <a:latin typeface="+mn-lt"/>
          <a:ea typeface="+mn-ea"/>
          <a:cs typeface="+mn-cs"/>
        </a:defRPr>
      </a:lvl7pPr>
      <a:lvl8pPr marL="2970505" algn="l" defTabSz="848715" rtl="0" eaLnBrk="1" latinLnBrk="0" hangingPunct="1">
        <a:defRPr sz="1700" kern="1200">
          <a:solidFill>
            <a:schemeClr val="tx1"/>
          </a:solidFill>
          <a:latin typeface="+mn-lt"/>
          <a:ea typeface="+mn-ea"/>
          <a:cs typeface="+mn-cs"/>
        </a:defRPr>
      </a:lvl8pPr>
      <a:lvl9pPr marL="3394862" algn="l" defTabSz="84871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3"/>
          <p:cNvSpPr>
            <a:spLocks noChangeArrowheads="1"/>
          </p:cNvSpPr>
          <p:nvPr/>
        </p:nvSpPr>
        <p:spPr bwMode="auto">
          <a:xfrm>
            <a:off x="914400" y="609600"/>
            <a:ext cx="10261600" cy="1143000"/>
          </a:xfrm>
          <a:prstGeom prst="roundRect">
            <a:avLst>
              <a:gd name="adj" fmla="val 49843"/>
            </a:avLst>
          </a:prstGeom>
          <a:solidFill>
            <a:srgbClr val="E2ECFE"/>
          </a:solidFill>
          <a:ln>
            <a:noFill/>
          </a:ln>
        </p:spPr>
        <p:txBody>
          <a:bodyPr wrap="none"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defRPr/>
            </a:pPr>
            <a:br>
              <a:rPr lang="fr-FR" altLang="fr-FR" sz="4000" dirty="0">
                <a:solidFill>
                  <a:srgbClr val="000000"/>
                </a:solidFill>
                <a:latin typeface="Arial Narrow" pitchFamily="34" charset="0"/>
              </a:rPr>
            </a:br>
            <a:br>
              <a:rPr lang="fr-FR" altLang="fr-FR" sz="4000" dirty="0">
                <a:solidFill>
                  <a:srgbClr val="000000"/>
                </a:solidFill>
                <a:latin typeface="Arial Narrow" pitchFamily="34" charset="0"/>
              </a:rPr>
            </a:br>
            <a:endParaRPr lang="fr-FR" altLang="fr-FR" sz="4000" dirty="0">
              <a:solidFill>
                <a:srgbClr val="000000"/>
              </a:solidFill>
              <a:latin typeface="Arial Narrow" pitchFamily="34" charset="0"/>
            </a:endParaRPr>
          </a:p>
        </p:txBody>
      </p:sp>
      <p:sp>
        <p:nvSpPr>
          <p:cNvPr id="1027" name="Rectangle 4"/>
          <p:cNvSpPr>
            <a:spLocks noChangeArrowheads="1"/>
          </p:cNvSpPr>
          <p:nvPr/>
        </p:nvSpPr>
        <p:spPr bwMode="auto">
          <a:xfrm>
            <a:off x="1727200" y="1981200"/>
            <a:ext cx="9144000" cy="4019550"/>
          </a:xfrm>
          <a:prstGeom prst="rect">
            <a:avLst/>
          </a:prstGeom>
          <a:noFill/>
          <a:ln>
            <a:noFill/>
          </a:ln>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20000"/>
              </a:spcBef>
              <a:spcAft>
                <a:spcPct val="0"/>
              </a:spcAft>
              <a:buClr>
                <a:srgbClr val="000099"/>
              </a:buClr>
              <a:buFont typeface="Wingdings" pitchFamily="2" charset="2"/>
              <a:buChar char="l"/>
              <a:defRPr/>
            </a:pPr>
            <a:endParaRPr lang="fr-FR" altLang="fr-FR" sz="28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8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8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8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8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800" b="1" dirty="0">
              <a:solidFill>
                <a:srgbClr val="000000"/>
              </a:solidFill>
              <a:latin typeface="Arial" charset="0"/>
            </a:endParaRPr>
          </a:p>
        </p:txBody>
      </p:sp>
      <p:sp>
        <p:nvSpPr>
          <p:cNvPr id="1028" name="Rectangle 8"/>
          <p:cNvSpPr>
            <a:spLocks noGrp="1" noChangeArrowheads="1"/>
          </p:cNvSpPr>
          <p:nvPr>
            <p:ph type="body" idx="1"/>
          </p:nvPr>
        </p:nvSpPr>
        <p:spPr bwMode="auto">
          <a:xfrm>
            <a:off x="10160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endParaRPr lang="fr-FR" altLang="fr-FR"/>
          </a:p>
          <a:p>
            <a:pPr lvl="4"/>
            <a:endParaRPr lang="fr-FR" altLang="fr-FR"/>
          </a:p>
          <a:p>
            <a:pPr lvl="3"/>
            <a:endParaRPr lang="fr-FR" altLang="fr-FR"/>
          </a:p>
        </p:txBody>
      </p:sp>
      <p:pic>
        <p:nvPicPr>
          <p:cNvPr id="1029" name="Image 1"/>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8890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4359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Narrow" pitchFamily="34" charset="0"/>
        </a:defRPr>
      </a:lvl2pPr>
      <a:lvl3pPr algn="ctr" rtl="0" eaLnBrk="0" fontAlgn="base" hangingPunct="0">
        <a:spcBef>
          <a:spcPct val="0"/>
        </a:spcBef>
        <a:spcAft>
          <a:spcPct val="0"/>
        </a:spcAft>
        <a:defRPr sz="4000">
          <a:solidFill>
            <a:schemeClr val="tx2"/>
          </a:solidFill>
          <a:latin typeface="Arial Narrow" pitchFamily="34" charset="0"/>
        </a:defRPr>
      </a:lvl3pPr>
      <a:lvl4pPr algn="ctr" rtl="0" eaLnBrk="0" fontAlgn="base" hangingPunct="0">
        <a:spcBef>
          <a:spcPct val="0"/>
        </a:spcBef>
        <a:spcAft>
          <a:spcPct val="0"/>
        </a:spcAft>
        <a:defRPr sz="4000">
          <a:solidFill>
            <a:schemeClr val="tx2"/>
          </a:solidFill>
          <a:latin typeface="Arial Narrow" pitchFamily="34" charset="0"/>
        </a:defRPr>
      </a:lvl4pPr>
      <a:lvl5pPr algn="ctr" rtl="0" eaLnBrk="0" fontAlgn="base" hangingPunct="0">
        <a:spcBef>
          <a:spcPct val="0"/>
        </a:spcBef>
        <a:spcAft>
          <a:spcPct val="0"/>
        </a:spcAft>
        <a:defRPr sz="4000">
          <a:solidFill>
            <a:schemeClr val="tx2"/>
          </a:solidFill>
          <a:latin typeface="Arial Narrow" pitchFamily="34" charset="0"/>
        </a:defRPr>
      </a:lvl5pPr>
      <a:lvl6pPr marL="457200" algn="ctr" rtl="0" eaLnBrk="0" fontAlgn="base" hangingPunct="0">
        <a:spcBef>
          <a:spcPct val="0"/>
        </a:spcBef>
        <a:spcAft>
          <a:spcPct val="0"/>
        </a:spcAft>
        <a:defRPr sz="4000">
          <a:solidFill>
            <a:schemeClr val="tx2"/>
          </a:solidFill>
          <a:latin typeface="Arial Narrow" pitchFamily="34" charset="0"/>
        </a:defRPr>
      </a:lvl6pPr>
      <a:lvl7pPr marL="914400" algn="ctr" rtl="0" eaLnBrk="0" fontAlgn="base" hangingPunct="0">
        <a:spcBef>
          <a:spcPct val="0"/>
        </a:spcBef>
        <a:spcAft>
          <a:spcPct val="0"/>
        </a:spcAft>
        <a:defRPr sz="4000">
          <a:solidFill>
            <a:schemeClr val="tx2"/>
          </a:solidFill>
          <a:latin typeface="Arial Narrow" pitchFamily="34" charset="0"/>
        </a:defRPr>
      </a:lvl7pPr>
      <a:lvl8pPr marL="1371600" algn="ctr" rtl="0" eaLnBrk="0" fontAlgn="base" hangingPunct="0">
        <a:spcBef>
          <a:spcPct val="0"/>
        </a:spcBef>
        <a:spcAft>
          <a:spcPct val="0"/>
        </a:spcAft>
        <a:defRPr sz="4000">
          <a:solidFill>
            <a:schemeClr val="tx2"/>
          </a:solidFill>
          <a:latin typeface="Arial Narrow" pitchFamily="34" charset="0"/>
        </a:defRPr>
      </a:lvl8pPr>
      <a:lvl9pPr marL="1828800" algn="ctr" rtl="0" eaLnBrk="0" fontAlgn="base" hangingPunct="0">
        <a:spcBef>
          <a:spcPct val="0"/>
        </a:spcBef>
        <a:spcAft>
          <a:spcPct val="0"/>
        </a:spcAft>
        <a:defRPr sz="40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rgbClr val="000099"/>
        </a:buClr>
        <a:buFont typeface="Wingdings" panose="05000000000000000000" pitchFamily="2" charset="2"/>
        <a:buChar char="l"/>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SzPct val="75000"/>
        <a:buFont typeface="Wingdings" panose="05000000000000000000" pitchFamily="2" charset="2"/>
        <a:buChar char="l"/>
        <a:defRPr sz="2400">
          <a:solidFill>
            <a:schemeClr val="tx1"/>
          </a:solidFill>
          <a:latin typeface="+mn-lt"/>
        </a:defRPr>
      </a:lvl2pPr>
      <a:lvl3pPr marL="1143000" indent="-228600" algn="l" rtl="0" eaLnBrk="0" fontAlgn="base" hangingPunct="0">
        <a:spcBef>
          <a:spcPct val="20000"/>
        </a:spcBef>
        <a:spcAft>
          <a:spcPct val="0"/>
        </a:spcAft>
        <a:buClr>
          <a:srgbClr val="000099"/>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twitter.com/mirabel_revue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reseau-mirabel.info/site/page/actualite"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8.png"/><Relationship Id="rId7" Type="http://schemas.openxmlformats.org/officeDocument/2006/relationships/image" Target="../media/image17.png"/><Relationship Id="rId12"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8"/>
          <p:cNvSpPr>
            <a:spLocks noGrp="1"/>
          </p:cNvSpPr>
          <p:nvPr>
            <p:ph type="ctrTitle"/>
          </p:nvPr>
        </p:nvSpPr>
        <p:spPr>
          <a:xfrm>
            <a:off x="353803" y="1244339"/>
            <a:ext cx="11112500" cy="1470025"/>
          </a:xfrm>
        </p:spPr>
        <p:txBody>
          <a:bodyPr>
            <a:normAutofit/>
          </a:bodyPr>
          <a:lstStyle/>
          <a:p>
            <a:pPr marL="457200" lvl="1">
              <a:defRPr/>
            </a:pPr>
            <a:r>
              <a:rPr lang="fr-FR" altLang="fr-FR" sz="4000" b="1" dirty="0">
                <a:solidFill>
                  <a:schemeClr val="accent1"/>
                </a:solidFill>
                <a:latin typeface="Arial Narrow" panose="020B0606020202030204" pitchFamily="34" charset="0"/>
              </a:rPr>
              <a:t>Le réseau Mir@bel : </a:t>
            </a:r>
            <a:r>
              <a:rPr lang="fr-FR" sz="4000" b="1" dirty="0">
                <a:solidFill>
                  <a:schemeClr val="accent6"/>
                </a:solidFill>
                <a:latin typeface="Arial Narrow" panose="020B0606020202030204" pitchFamily="34" charset="0"/>
              </a:rPr>
              <a:t>Faciliter l’accès aux revues</a:t>
            </a:r>
            <a:endParaRPr lang="fr-FR" sz="4000" b="1" dirty="0">
              <a:solidFill>
                <a:schemeClr val="accent1"/>
              </a:solidFill>
              <a:latin typeface="Arial Narrow" panose="020B0606020202030204" pitchFamily="34" charset="0"/>
            </a:endParaRPr>
          </a:p>
        </p:txBody>
      </p:sp>
      <p:sp>
        <p:nvSpPr>
          <p:cNvPr id="10" name="Sous-titre 9"/>
          <p:cNvSpPr>
            <a:spLocks noGrp="1"/>
          </p:cNvSpPr>
          <p:nvPr>
            <p:ph type="subTitle" idx="1"/>
          </p:nvPr>
        </p:nvSpPr>
        <p:spPr>
          <a:xfrm>
            <a:off x="948906" y="2777695"/>
            <a:ext cx="9922294" cy="2962705"/>
          </a:xfrm>
        </p:spPr>
        <p:txBody>
          <a:bodyPr rtlCol="0">
            <a:noAutofit/>
          </a:bodyPr>
          <a:lstStyle/>
          <a:p>
            <a:pPr marL="457200" lvl="1">
              <a:defRPr/>
            </a:pPr>
            <a:endParaRPr lang="fr-FR" sz="2800" b="1" dirty="0">
              <a:solidFill>
                <a:srgbClr val="C00000"/>
              </a:solidFill>
              <a:latin typeface="Arial Narrow" panose="020B0606020202030204" pitchFamily="34" charset="0"/>
            </a:endParaRPr>
          </a:p>
          <a:p>
            <a:pPr marL="457200" lvl="1">
              <a:defRPr/>
            </a:pPr>
            <a:endParaRPr lang="fr-FR" sz="2800" b="1" dirty="0">
              <a:solidFill>
                <a:srgbClr val="C00000"/>
              </a:solidFill>
              <a:latin typeface="Arial Narrow" panose="020B0606020202030204" pitchFamily="34" charset="0"/>
            </a:endParaRPr>
          </a:p>
          <a:p>
            <a:pPr marL="457200" lvl="1">
              <a:defRPr/>
            </a:pPr>
            <a:endParaRPr lang="fr-FR" sz="2800" b="1" dirty="0">
              <a:solidFill>
                <a:srgbClr val="C00000"/>
              </a:solidFill>
              <a:latin typeface="Arial Narrow" panose="020B0606020202030204" pitchFamily="34" charset="0"/>
            </a:endParaRPr>
          </a:p>
        </p:txBody>
      </p:sp>
      <p:pic>
        <p:nvPicPr>
          <p:cNvPr id="5" name="Image 4">
            <a:extLst>
              <a:ext uri="{FF2B5EF4-FFF2-40B4-BE49-F238E27FC236}">
                <a16:creationId xmlns:a16="http://schemas.microsoft.com/office/drawing/2014/main" id="{2898D424-FA6E-0132-0719-FE778BCE07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2" y="36082"/>
            <a:ext cx="1296000" cy="1296000"/>
          </a:xfrm>
          <a:prstGeom prst="rect">
            <a:avLst/>
          </a:prstGeom>
        </p:spPr>
      </p:pic>
      <p:sp>
        <p:nvSpPr>
          <p:cNvPr id="8" name="Rectangle 7">
            <a:extLst>
              <a:ext uri="{FF2B5EF4-FFF2-40B4-BE49-F238E27FC236}">
                <a16:creationId xmlns:a16="http://schemas.microsoft.com/office/drawing/2014/main" id="{A359A475-B89E-D0E3-72F8-214B5F518B92}"/>
              </a:ext>
            </a:extLst>
          </p:cNvPr>
          <p:cNvSpPr/>
          <p:nvPr/>
        </p:nvSpPr>
        <p:spPr>
          <a:xfrm>
            <a:off x="342900" y="6423660"/>
            <a:ext cx="6604000" cy="383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Image 2">
            <a:extLst>
              <a:ext uri="{FF2B5EF4-FFF2-40B4-BE49-F238E27FC236}">
                <a16:creationId xmlns:a16="http://schemas.microsoft.com/office/drawing/2014/main" id="{502C3B51-CEFB-120D-0DCF-5E7CFBAC1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2767" y="3271630"/>
            <a:ext cx="4626466" cy="2520000"/>
          </a:xfrm>
          <a:prstGeom prst="rect">
            <a:avLst/>
          </a:prstGeom>
        </p:spPr>
      </p:pic>
    </p:spTree>
    <p:extLst>
      <p:ext uri="{BB962C8B-B14F-4D97-AF65-F5344CB8AC3E}">
        <p14:creationId xmlns:p14="http://schemas.microsoft.com/office/powerpoint/2010/main" val="1316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8C5C1108-00A9-947C-52B5-419F66F6D8D3}"/>
              </a:ext>
            </a:extLst>
          </p:cNvPr>
          <p:cNvSpPr txBox="1"/>
          <p:nvPr/>
        </p:nvSpPr>
        <p:spPr>
          <a:xfrm>
            <a:off x="432705" y="1975652"/>
            <a:ext cx="6531417" cy="707886"/>
          </a:xfrm>
          <a:prstGeom prst="rect">
            <a:avLst/>
          </a:prstGeom>
          <a:noFill/>
        </p:spPr>
        <p:txBody>
          <a:bodyPr wrap="square">
            <a:spAutoFit/>
          </a:bodyPr>
          <a:lstStyle/>
          <a:p>
            <a:r>
              <a:rPr lang="fr-FR" sz="2000" dirty="0">
                <a:solidFill>
                  <a:srgbClr val="881727"/>
                </a:solidFill>
                <a:latin typeface="Arial Narrow" panose="020B0606020202030204" pitchFamily="34" charset="0"/>
              </a:rPr>
              <a:t>Projet sur 24 mois : septembre 2022 – septembre 2024</a:t>
            </a:r>
          </a:p>
          <a:p>
            <a:r>
              <a:rPr lang="fr-FR" sz="2000" dirty="0">
                <a:solidFill>
                  <a:srgbClr val="881727"/>
                </a:solidFill>
                <a:latin typeface="Arial Narrow" panose="020B0606020202030204" pitchFamily="34" charset="0"/>
              </a:rPr>
              <a:t>Porté par la Maison de l’Orient et de la Méditerranée </a:t>
            </a:r>
          </a:p>
        </p:txBody>
      </p:sp>
      <p:sp>
        <p:nvSpPr>
          <p:cNvPr id="28" name="Rectangle 27">
            <a:extLst>
              <a:ext uri="{FF2B5EF4-FFF2-40B4-BE49-F238E27FC236}">
                <a16:creationId xmlns:a16="http://schemas.microsoft.com/office/drawing/2014/main" id="{C4B7E1EC-7EC4-0FCF-C006-D80D6BB3A1B2}"/>
              </a:ext>
            </a:extLst>
          </p:cNvPr>
          <p:cNvSpPr/>
          <p:nvPr/>
        </p:nvSpPr>
        <p:spPr bwMode="auto">
          <a:xfrm>
            <a:off x="792705" y="532435"/>
            <a:ext cx="10851427" cy="136731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charset="0"/>
            </a:endParaRPr>
          </a:p>
        </p:txBody>
      </p:sp>
      <p:grpSp>
        <p:nvGrpSpPr>
          <p:cNvPr id="20" name="Google Shape;380;p21">
            <a:extLst>
              <a:ext uri="{FF2B5EF4-FFF2-40B4-BE49-F238E27FC236}">
                <a16:creationId xmlns:a16="http://schemas.microsoft.com/office/drawing/2014/main" id="{034BBF3A-52DE-2BAF-47C8-AFBA2B20C53C}"/>
              </a:ext>
            </a:extLst>
          </p:cNvPr>
          <p:cNvGrpSpPr/>
          <p:nvPr/>
        </p:nvGrpSpPr>
        <p:grpSpPr>
          <a:xfrm>
            <a:off x="6753900" y="1437808"/>
            <a:ext cx="5345595" cy="4993207"/>
            <a:chOff x="6033217" y="1245894"/>
            <a:chExt cx="2147400" cy="2954426"/>
          </a:xfrm>
        </p:grpSpPr>
        <p:sp>
          <p:nvSpPr>
            <p:cNvPr id="21" name="Google Shape;381;p21">
              <a:extLst>
                <a:ext uri="{FF2B5EF4-FFF2-40B4-BE49-F238E27FC236}">
                  <a16:creationId xmlns:a16="http://schemas.microsoft.com/office/drawing/2014/main" id="{F2351402-245F-C554-63A4-71E0F0F3A508}"/>
                </a:ext>
              </a:extLst>
            </p:cNvPr>
            <p:cNvSpPr/>
            <p:nvPr/>
          </p:nvSpPr>
          <p:spPr>
            <a:xfrm>
              <a:off x="6033217" y="1646120"/>
              <a:ext cx="2147400" cy="2554200"/>
            </a:xfrm>
            <a:prstGeom prst="roundRect">
              <a:avLst>
                <a:gd name="adj" fmla="val 6192"/>
              </a:avLst>
            </a:prstGeom>
            <a:noFill/>
            <a:ln w="28575" cap="flat" cmpd="sng">
              <a:solidFill>
                <a:srgbClr val="F79646"/>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Calibri"/>
              </a:endParaRPr>
            </a:p>
          </p:txBody>
        </p:sp>
        <p:sp>
          <p:nvSpPr>
            <p:cNvPr id="22" name="Google Shape;382;p21">
              <a:extLst>
                <a:ext uri="{FF2B5EF4-FFF2-40B4-BE49-F238E27FC236}">
                  <a16:creationId xmlns:a16="http://schemas.microsoft.com/office/drawing/2014/main" id="{56A2B8A1-E321-8FAF-5391-0A338616F514}"/>
                </a:ext>
              </a:extLst>
            </p:cNvPr>
            <p:cNvSpPr/>
            <p:nvPr/>
          </p:nvSpPr>
          <p:spPr>
            <a:xfrm>
              <a:off x="6214988" y="1245894"/>
              <a:ext cx="1684349" cy="800451"/>
            </a:xfrm>
            <a:prstGeom prst="rect">
              <a:avLst/>
            </a:prstGeom>
            <a:solidFill>
              <a:srgbClr val="4F81BD">
                <a:lumMod val="60000"/>
                <a:lumOff val="40000"/>
              </a:srgbClr>
            </a:solidFill>
            <a:ln w="28575">
              <a:noFill/>
            </a:ln>
          </p:spPr>
          <p:txBody>
            <a:bodyPr spcFirstLastPara="1" wrap="square" lIns="121900" tIns="121900" rIns="121900" bIns="1219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white"/>
                  </a:solidFill>
                  <a:effectLst/>
                  <a:uLnTx/>
                  <a:uFillTx/>
                </a:rPr>
                <a:t>Faire de Mir@bel le point d’entrée pour les revues en sciences de l’antiquité et archéologie</a:t>
              </a:r>
            </a:p>
          </p:txBody>
        </p:sp>
      </p:grpSp>
      <p:sp>
        <p:nvSpPr>
          <p:cNvPr id="23" name="ZoneTexte 22">
            <a:extLst>
              <a:ext uri="{FF2B5EF4-FFF2-40B4-BE49-F238E27FC236}">
                <a16:creationId xmlns:a16="http://schemas.microsoft.com/office/drawing/2014/main" id="{08E68781-18A1-3D2E-CA02-964A43D06AAF}"/>
              </a:ext>
            </a:extLst>
          </p:cNvPr>
          <p:cNvSpPr txBox="1"/>
          <p:nvPr/>
        </p:nvSpPr>
        <p:spPr>
          <a:xfrm>
            <a:off x="6753899" y="2939766"/>
            <a:ext cx="5345596" cy="3385799"/>
          </a:xfrm>
          <a:prstGeom prst="rect">
            <a:avLst/>
          </a:prstGeom>
          <a:noFill/>
        </p:spPr>
        <p:txBody>
          <a:bodyPr wrap="square">
            <a:spAutoFit/>
          </a:bodyPr>
          <a:lstStyle/>
          <a:p>
            <a:pPr marL="258110" lvl="1" indent="-285750" fontAlgn="base">
              <a:lnSpc>
                <a:spcPct val="120000"/>
              </a:lnSpc>
              <a:spcAft>
                <a:spcPct val="0"/>
              </a:spcAft>
              <a:buClr>
                <a:srgbClr val="881727"/>
              </a:buClr>
              <a:buSzPct val="75000"/>
              <a:buFont typeface="Wingdings" panose="05000000000000000000" pitchFamily="2" charset="2"/>
              <a:buChar char="v"/>
              <a:defRPr/>
            </a:pPr>
            <a:r>
              <a:rPr lang="fr-FR" dirty="0">
                <a:solidFill>
                  <a:srgbClr val="F67024"/>
                </a:solidFill>
              </a:rPr>
              <a:t>Amélioration de l’indexation </a:t>
            </a:r>
            <a:r>
              <a:rPr lang="fr-FR" dirty="0">
                <a:solidFill>
                  <a:prstClr val="black">
                    <a:lumMod val="75000"/>
                    <a:lumOff val="25000"/>
                  </a:prstClr>
                </a:solidFill>
              </a:rPr>
              <a:t>actuelle de Mir@bel et du référencement des revues : qualité éditoriale, modèle économique…</a:t>
            </a:r>
          </a:p>
          <a:p>
            <a:pPr marL="258110" lvl="1" indent="-285750" defTabSz="418978" fontAlgn="base">
              <a:lnSpc>
                <a:spcPct val="120000"/>
              </a:lnSpc>
              <a:spcAft>
                <a:spcPct val="0"/>
              </a:spcAft>
              <a:buClr>
                <a:srgbClr val="881727"/>
              </a:buClr>
              <a:buSzPct val="75000"/>
              <a:buFont typeface="Wingdings" panose="05000000000000000000" pitchFamily="2" charset="2"/>
              <a:buChar char="v"/>
              <a:defRPr/>
            </a:pPr>
            <a:r>
              <a:rPr lang="fr-FR" dirty="0">
                <a:solidFill>
                  <a:prstClr val="black">
                    <a:lumMod val="75000"/>
                    <a:lumOff val="25000"/>
                  </a:prstClr>
                </a:solidFill>
              </a:rPr>
              <a:t>Quelles nouvelles </a:t>
            </a:r>
            <a:r>
              <a:rPr lang="fr-FR" dirty="0">
                <a:solidFill>
                  <a:srgbClr val="F67024"/>
                </a:solidFill>
              </a:rPr>
              <a:t>métadonnées utiles</a:t>
            </a:r>
            <a:r>
              <a:rPr lang="fr-FR" dirty="0">
                <a:solidFill>
                  <a:srgbClr val="F36A4D"/>
                </a:solidFill>
              </a:rPr>
              <a:t> </a:t>
            </a:r>
            <a:r>
              <a:rPr lang="fr-FR" dirty="0">
                <a:solidFill>
                  <a:prstClr val="black">
                    <a:lumMod val="75000"/>
                    <a:lumOff val="25000"/>
                  </a:prstClr>
                </a:solidFill>
              </a:rPr>
              <a:t>pour juger de la </a:t>
            </a:r>
            <a:r>
              <a:rPr lang="fr-FR" dirty="0">
                <a:solidFill>
                  <a:srgbClr val="F67024"/>
                </a:solidFill>
              </a:rPr>
              <a:t>qualité d’une revue ?</a:t>
            </a:r>
          </a:p>
          <a:p>
            <a:pPr marL="258110" lvl="1" indent="-285750" defTabSz="418978" fontAlgn="base">
              <a:lnSpc>
                <a:spcPct val="120000"/>
              </a:lnSpc>
              <a:spcAft>
                <a:spcPct val="0"/>
              </a:spcAft>
              <a:buClr>
                <a:srgbClr val="881727"/>
              </a:buClr>
              <a:buSzPct val="75000"/>
              <a:buFont typeface="Wingdings" panose="05000000000000000000" pitchFamily="2" charset="2"/>
              <a:buChar char="v"/>
              <a:defRPr/>
            </a:pPr>
            <a:r>
              <a:rPr lang="fr-FR" dirty="0">
                <a:solidFill>
                  <a:srgbClr val="F67024"/>
                </a:solidFill>
              </a:rPr>
              <a:t>Repérer les revues à numériser </a:t>
            </a:r>
            <a:r>
              <a:rPr lang="fr-FR" dirty="0">
                <a:solidFill>
                  <a:prstClr val="black">
                    <a:lumMod val="75000"/>
                    <a:lumOff val="25000"/>
                  </a:prstClr>
                </a:solidFill>
              </a:rPr>
              <a:t>:           </a:t>
            </a:r>
          </a:p>
          <a:p>
            <a:pPr marL="0" lvl="1" defTabSz="418978" fontAlgn="base">
              <a:lnSpc>
                <a:spcPct val="120000"/>
              </a:lnSpc>
              <a:spcAft>
                <a:spcPct val="0"/>
              </a:spcAft>
              <a:buClr>
                <a:srgbClr val="881727"/>
              </a:buClr>
              <a:buSzPct val="75000"/>
              <a:defRPr/>
            </a:pPr>
            <a:r>
              <a:rPr lang="fr-FR" dirty="0">
                <a:solidFill>
                  <a:prstClr val="black">
                    <a:lumMod val="75000"/>
                    <a:lumOff val="25000"/>
                  </a:prstClr>
                </a:solidFill>
              </a:rPr>
              <a:t>sans accès en ligne ou accès en ligne très partiel</a:t>
            </a:r>
          </a:p>
          <a:p>
            <a:pPr marL="258110" lvl="1" indent="-285750" fontAlgn="base">
              <a:lnSpc>
                <a:spcPct val="120000"/>
              </a:lnSpc>
              <a:spcAft>
                <a:spcPct val="0"/>
              </a:spcAft>
              <a:buClr>
                <a:srgbClr val="881727"/>
              </a:buClr>
              <a:buSzPct val="75000"/>
              <a:buFont typeface="Wingdings" panose="05000000000000000000" pitchFamily="2" charset="2"/>
              <a:buChar char="v"/>
              <a:defRPr/>
            </a:pPr>
            <a:r>
              <a:rPr lang="fr-FR" dirty="0">
                <a:solidFill>
                  <a:srgbClr val="F67024"/>
                </a:solidFill>
              </a:rPr>
              <a:t>Produire des livrables </a:t>
            </a:r>
            <a:r>
              <a:rPr lang="fr-FR" dirty="0">
                <a:solidFill>
                  <a:prstClr val="black">
                    <a:lumMod val="75000"/>
                    <a:lumOff val="25000"/>
                  </a:prstClr>
                </a:solidFill>
              </a:rPr>
              <a:t>permettant une meilleure connaissance sur les revues de références en sciences de l’antiquité et archéologie</a:t>
            </a:r>
          </a:p>
        </p:txBody>
      </p:sp>
      <p:sp>
        <p:nvSpPr>
          <p:cNvPr id="24" name="Rectangle : coins arrondis 23">
            <a:extLst>
              <a:ext uri="{FF2B5EF4-FFF2-40B4-BE49-F238E27FC236}">
                <a16:creationId xmlns:a16="http://schemas.microsoft.com/office/drawing/2014/main" id="{6A8FE90C-A3A8-B652-3471-EEDE24304477}"/>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25" name="Image 24">
            <a:extLst>
              <a:ext uri="{FF2B5EF4-FFF2-40B4-BE49-F238E27FC236}">
                <a16:creationId xmlns:a16="http://schemas.microsoft.com/office/drawing/2014/main" id="{F77D5C89-C859-6906-46C7-E0D1F67CF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5" y="54000"/>
            <a:ext cx="720000" cy="720000"/>
          </a:xfrm>
          <a:prstGeom prst="rect">
            <a:avLst/>
          </a:prstGeom>
        </p:spPr>
      </p:pic>
      <p:sp>
        <p:nvSpPr>
          <p:cNvPr id="29" name="Organigramme : Terminateur 28">
            <a:extLst>
              <a:ext uri="{FF2B5EF4-FFF2-40B4-BE49-F238E27FC236}">
                <a16:creationId xmlns:a16="http://schemas.microsoft.com/office/drawing/2014/main" id="{7C48CC98-D7F6-4560-DB06-E2C980813EC8}"/>
              </a:ext>
            </a:extLst>
          </p:cNvPr>
          <p:cNvSpPr/>
          <p:nvPr/>
        </p:nvSpPr>
        <p:spPr bwMode="auto">
          <a:xfrm>
            <a:off x="1163838" y="273110"/>
            <a:ext cx="9864323" cy="697424"/>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12" name="Titre 1">
            <a:extLst>
              <a:ext uri="{FF2B5EF4-FFF2-40B4-BE49-F238E27FC236}">
                <a16:creationId xmlns:a16="http://schemas.microsoft.com/office/drawing/2014/main" id="{1D92727A-5619-4CB2-E541-9A73D63A9BF1}"/>
              </a:ext>
            </a:extLst>
          </p:cNvPr>
          <p:cNvSpPr txBox="1">
            <a:spLocks/>
          </p:cNvSpPr>
          <p:nvPr/>
        </p:nvSpPr>
        <p:spPr>
          <a:xfrm>
            <a:off x="2810549" y="140868"/>
            <a:ext cx="7886700" cy="953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600" i="0" u="none" strike="noStrike" kern="1200" cap="none" spc="0" normalizeH="0" baseline="0" noProof="0" dirty="0">
                <a:ln>
                  <a:noFill/>
                </a:ln>
                <a:effectLst/>
                <a:uLnTx/>
                <a:uFillTx/>
                <a:ea typeface="+mj-ea"/>
                <a:cs typeface="+mj-cs"/>
              </a:rPr>
              <a:t>Projet </a:t>
            </a:r>
            <a:r>
              <a:rPr kumimoji="0" lang="fr-FR" sz="3600" i="0" u="none" strike="noStrike" kern="1200" cap="none" spc="0" normalizeH="0" baseline="0" noProof="0" dirty="0" err="1">
                <a:ln>
                  <a:noFill/>
                </a:ln>
                <a:effectLst/>
                <a:uLnTx/>
                <a:uFillTx/>
                <a:ea typeface="+mj-ea"/>
                <a:cs typeface="+mj-cs"/>
              </a:rPr>
              <a:t>CollEx</a:t>
            </a:r>
            <a:r>
              <a:rPr kumimoji="0" lang="fr-FR" sz="3600" i="0" u="none" strike="noStrike" kern="1200" cap="none" spc="0" normalizeH="0" baseline="0" noProof="0" dirty="0">
                <a:ln>
                  <a:noFill/>
                </a:ln>
                <a:effectLst/>
                <a:uLnTx/>
                <a:uFillTx/>
                <a:ea typeface="+mj-ea"/>
                <a:cs typeface="+mj-cs"/>
              </a:rPr>
              <a:t>-Persée Rev@ntiq</a:t>
            </a:r>
          </a:p>
        </p:txBody>
      </p:sp>
      <p:pic>
        <p:nvPicPr>
          <p:cNvPr id="31" name="Image 30" descr="Une image contenant texte, Police, capture d’écran&#10;&#10;Description générée automatiquement">
            <a:extLst>
              <a:ext uri="{FF2B5EF4-FFF2-40B4-BE49-F238E27FC236}">
                <a16:creationId xmlns:a16="http://schemas.microsoft.com/office/drawing/2014/main" id="{E1626C91-9221-0A5C-8BA2-6ED7772AE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50" y="2644986"/>
            <a:ext cx="5664491" cy="2209914"/>
          </a:xfrm>
          <a:prstGeom prst="rect">
            <a:avLst/>
          </a:prstGeom>
        </p:spPr>
      </p:pic>
      <p:pic>
        <p:nvPicPr>
          <p:cNvPr id="15" name="Image 14" descr="Une image contenant Police, typographie, conception&#10;&#10;Description générée automatiquement">
            <a:extLst>
              <a:ext uri="{FF2B5EF4-FFF2-40B4-BE49-F238E27FC236}">
                <a16:creationId xmlns:a16="http://schemas.microsoft.com/office/drawing/2014/main" id="{7D9B8BD3-6A21-13BD-3A90-45168FB5F7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466" y="1408632"/>
            <a:ext cx="1578980" cy="504265"/>
          </a:xfrm>
          <a:prstGeom prst="rect">
            <a:avLst/>
          </a:prstGeom>
        </p:spPr>
      </p:pic>
      <p:pic>
        <p:nvPicPr>
          <p:cNvPr id="18" name="Image 17" descr="Une image contenant Police, Graphique, logo, typographie&#10;&#10;Description générée automatiquement">
            <a:extLst>
              <a:ext uri="{FF2B5EF4-FFF2-40B4-BE49-F238E27FC236}">
                <a16:creationId xmlns:a16="http://schemas.microsoft.com/office/drawing/2014/main" id="{187CDFCD-4B9E-91E3-2A80-232DC2A39F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1385" y="1429012"/>
            <a:ext cx="1836624" cy="429885"/>
          </a:xfrm>
          <a:prstGeom prst="rect">
            <a:avLst/>
          </a:prstGeom>
        </p:spPr>
      </p:pic>
      <p:pic>
        <p:nvPicPr>
          <p:cNvPr id="33" name="Image 32">
            <a:extLst>
              <a:ext uri="{FF2B5EF4-FFF2-40B4-BE49-F238E27FC236}">
                <a16:creationId xmlns:a16="http://schemas.microsoft.com/office/drawing/2014/main" id="{3730FDEB-0078-FEA4-BD1A-A81FE75AD5DA}"/>
              </a:ext>
            </a:extLst>
          </p:cNvPr>
          <p:cNvPicPr>
            <a:picLocks noChangeAspect="1"/>
          </p:cNvPicPr>
          <p:nvPr/>
        </p:nvPicPr>
        <p:blipFill>
          <a:blip r:embed="rId7"/>
          <a:stretch>
            <a:fillRect/>
          </a:stretch>
        </p:blipFill>
        <p:spPr>
          <a:xfrm>
            <a:off x="490773" y="4930800"/>
            <a:ext cx="5797848" cy="1752690"/>
          </a:xfrm>
          <a:prstGeom prst="rect">
            <a:avLst/>
          </a:prstGeom>
        </p:spPr>
      </p:pic>
      <p:pic>
        <p:nvPicPr>
          <p:cNvPr id="34" name="Image 33">
            <a:extLst>
              <a:ext uri="{FF2B5EF4-FFF2-40B4-BE49-F238E27FC236}">
                <a16:creationId xmlns:a16="http://schemas.microsoft.com/office/drawing/2014/main" id="{C95FE793-011C-81E4-533D-60100B676C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48132" y="57950"/>
            <a:ext cx="792000" cy="430320"/>
          </a:xfrm>
          <a:prstGeom prst="rect">
            <a:avLst/>
          </a:prstGeom>
        </p:spPr>
      </p:pic>
    </p:spTree>
    <p:extLst>
      <p:ext uri="{BB962C8B-B14F-4D97-AF65-F5344CB8AC3E}">
        <p14:creationId xmlns:p14="http://schemas.microsoft.com/office/powerpoint/2010/main" val="548235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762000"/>
            <a:ext cx="10972800" cy="1143000"/>
          </a:xfrm>
        </p:spPr>
        <p:txBody>
          <a:bodyPr/>
          <a:lstStyle/>
          <a:p>
            <a:r>
              <a:rPr lang="fr-FR" altLang="fr-FR" dirty="0"/>
              <a:t>Mir@bel et le réseau Sudoc-PS</a:t>
            </a:r>
            <a:endParaRPr lang="fr-FR" dirty="0"/>
          </a:p>
        </p:txBody>
      </p:sp>
      <p:sp>
        <p:nvSpPr>
          <p:cNvPr id="3" name="Espace réservé du contenu 2"/>
          <p:cNvSpPr>
            <a:spLocks noGrp="1"/>
          </p:cNvSpPr>
          <p:nvPr>
            <p:ph idx="1"/>
          </p:nvPr>
        </p:nvSpPr>
        <p:spPr>
          <a:xfrm>
            <a:off x="425450" y="1739900"/>
            <a:ext cx="11341100" cy="4508500"/>
          </a:xfrm>
        </p:spPr>
        <p:txBody>
          <a:bodyPr/>
          <a:lstStyle/>
          <a:p>
            <a:pPr eaLnBrk="1" hangingPunct="1">
              <a:lnSpc>
                <a:spcPct val="105000"/>
              </a:lnSpc>
            </a:pPr>
            <a:r>
              <a:rPr lang="fr-FR" altLang="fr-FR" sz="2000" dirty="0">
                <a:solidFill>
                  <a:srgbClr val="F67024"/>
                </a:solidFill>
              </a:rPr>
              <a:t>Rejoindre le réseau Mir@bel dans le cadre d’un dispositif de conventionnement sur objectif</a:t>
            </a:r>
          </a:p>
          <a:p>
            <a:pPr marL="0" indent="0" eaLnBrk="1" hangingPunct="1">
              <a:lnSpc>
                <a:spcPct val="105000"/>
              </a:lnSpc>
              <a:buNone/>
            </a:pPr>
            <a:endParaRPr lang="fr-FR" altLang="fr-FR" sz="2000" dirty="0"/>
          </a:p>
          <a:p>
            <a:pPr eaLnBrk="1" hangingPunct="1">
              <a:lnSpc>
                <a:spcPct val="105000"/>
              </a:lnSpc>
            </a:pPr>
            <a:r>
              <a:rPr lang="fr-FR" sz="2000" dirty="0">
                <a:solidFill>
                  <a:srgbClr val="0769B4"/>
                </a:solidFill>
              </a:rPr>
              <a:t>Une action prioritaire : rendre visible le Libre Accès </a:t>
            </a:r>
          </a:p>
          <a:p>
            <a:pPr lvl="1" eaLnBrk="1" hangingPunct="1">
              <a:lnSpc>
                <a:spcPct val="105000"/>
              </a:lnSpc>
              <a:buFont typeface="Wingdings" panose="05000000000000000000" pitchFamily="2" charset="2"/>
              <a:buChar char="Ø"/>
            </a:pPr>
            <a:r>
              <a:rPr lang="fr-FR" sz="1600" dirty="0"/>
              <a:t>Par le signalement et la centralisation de ces ressources dans le Sudoc et Mir@bel</a:t>
            </a:r>
          </a:p>
          <a:p>
            <a:pPr lvl="1" eaLnBrk="1" hangingPunct="1">
              <a:lnSpc>
                <a:spcPct val="105000"/>
              </a:lnSpc>
              <a:buFont typeface="Wingdings" panose="05000000000000000000" pitchFamily="2" charset="2"/>
              <a:buChar char="Ø"/>
            </a:pPr>
            <a:r>
              <a:rPr lang="fr-FR" sz="1600" dirty="0"/>
              <a:t>Périmètre d’action territoriale et/ou disciplinaire </a:t>
            </a:r>
          </a:p>
          <a:p>
            <a:pPr lvl="1" eaLnBrk="1" hangingPunct="1">
              <a:lnSpc>
                <a:spcPct val="105000"/>
              </a:lnSpc>
            </a:pPr>
            <a:endParaRPr lang="fr-FR" sz="1600" dirty="0"/>
          </a:p>
          <a:p>
            <a:pPr eaLnBrk="1" hangingPunct="1">
              <a:lnSpc>
                <a:spcPct val="105000"/>
              </a:lnSpc>
            </a:pPr>
            <a:r>
              <a:rPr lang="fr-FR" sz="2000" dirty="0">
                <a:solidFill>
                  <a:srgbClr val="0769B4"/>
                </a:solidFill>
              </a:rPr>
              <a:t>Assurer un travail qualitatif sur les données bibliographiques par le catalogage partagé</a:t>
            </a:r>
          </a:p>
          <a:p>
            <a:pPr lvl="1" eaLnBrk="1" hangingPunct="1">
              <a:lnSpc>
                <a:spcPct val="105000"/>
              </a:lnSpc>
              <a:buFont typeface="Wingdings" panose="05000000000000000000" pitchFamily="2" charset="2"/>
              <a:buChar char="Ø"/>
            </a:pPr>
            <a:r>
              <a:rPr lang="fr-FR" sz="1600" dirty="0"/>
              <a:t>Proposer ou compléter une revue dans Mir@bel quand elle est dans le champ d’action de mon réseau (même sans être partenaire !)</a:t>
            </a:r>
          </a:p>
          <a:p>
            <a:pPr lvl="1" eaLnBrk="1" hangingPunct="1">
              <a:lnSpc>
                <a:spcPct val="105000"/>
              </a:lnSpc>
              <a:buFont typeface="Wingdings" panose="05000000000000000000" pitchFamily="2" charset="2"/>
              <a:buChar char="Ø"/>
            </a:pPr>
            <a:r>
              <a:rPr lang="fr-FR" sz="1600" dirty="0"/>
              <a:t>Faire la médiation avec le réseau international de l’ISSN</a:t>
            </a:r>
          </a:p>
          <a:p>
            <a:pPr lvl="1" eaLnBrk="1" hangingPunct="1">
              <a:lnSpc>
                <a:spcPct val="105000"/>
              </a:lnSpc>
            </a:pPr>
            <a:endParaRPr lang="fr-FR" sz="1600" dirty="0"/>
          </a:p>
          <a:p>
            <a:pPr eaLnBrk="1" hangingPunct="1">
              <a:lnSpc>
                <a:spcPct val="105000"/>
              </a:lnSpc>
            </a:pPr>
            <a:r>
              <a:rPr lang="fr-FR" sz="2000" dirty="0">
                <a:solidFill>
                  <a:srgbClr val="0769B4"/>
                </a:solidFill>
              </a:rPr>
              <a:t>Réfléchir ensemble, pour aller plus loin</a:t>
            </a:r>
          </a:p>
          <a:p>
            <a:pPr lvl="1" eaLnBrk="1" hangingPunct="1">
              <a:lnSpc>
                <a:spcPct val="105000"/>
              </a:lnSpc>
              <a:buFont typeface="Wingdings" panose="05000000000000000000" pitchFamily="2" charset="2"/>
              <a:buChar char="Ø"/>
            </a:pPr>
            <a:r>
              <a:rPr lang="fr-FR" sz="1600" dirty="0"/>
              <a:t>Pour une politique de signalement cohérente : penser PCPP, prospection, valorisation des ressources et structures partenaires, …</a:t>
            </a:r>
          </a:p>
          <a:p>
            <a:pPr eaLnBrk="1" hangingPunct="1">
              <a:lnSpc>
                <a:spcPct val="105000"/>
              </a:lnSpc>
              <a:buFont typeface="Arial" panose="020B0604020202020204" pitchFamily="34" charset="0"/>
              <a:buChar char="•"/>
            </a:pPr>
            <a:endParaRPr lang="fr-FR" sz="2000" dirty="0"/>
          </a:p>
          <a:p>
            <a:pPr lvl="1" eaLnBrk="1" hangingPunct="1">
              <a:lnSpc>
                <a:spcPct val="105000"/>
              </a:lnSpc>
              <a:buFont typeface="Wingdings" panose="05000000000000000000" pitchFamily="2" charset="2"/>
              <a:buChar char="Ø"/>
            </a:pPr>
            <a:endParaRPr lang="fr-FR" sz="1600" dirty="0"/>
          </a:p>
          <a:p>
            <a:pPr marL="457200" lvl="1" indent="0" eaLnBrk="1" hangingPunct="1">
              <a:lnSpc>
                <a:spcPct val="105000"/>
              </a:lnSpc>
              <a:buNone/>
            </a:pPr>
            <a:endParaRPr lang="fr-FR" sz="1600" dirty="0"/>
          </a:p>
          <a:p>
            <a:pPr eaLnBrk="1" hangingPunct="1">
              <a:lnSpc>
                <a:spcPct val="105000"/>
              </a:lnSpc>
            </a:pPr>
            <a:endParaRPr lang="fr-FR" sz="2000" dirty="0"/>
          </a:p>
          <a:p>
            <a:pPr lvl="1" eaLnBrk="1" hangingPunct="1">
              <a:lnSpc>
                <a:spcPct val="105000"/>
              </a:lnSpc>
              <a:buFont typeface="Wingdings" panose="05000000000000000000" pitchFamily="2" charset="2"/>
              <a:buChar char="Ø"/>
            </a:pPr>
            <a:endParaRPr lang="fr-FR" sz="1800" dirty="0"/>
          </a:p>
          <a:p>
            <a:pPr marL="0" indent="0" eaLnBrk="1" hangingPunct="1">
              <a:lnSpc>
                <a:spcPct val="105000"/>
              </a:lnSpc>
              <a:buNone/>
            </a:pPr>
            <a:endParaRPr lang="fr-FR" sz="2200" dirty="0"/>
          </a:p>
          <a:p>
            <a:pPr lvl="1" eaLnBrk="1" hangingPunct="1">
              <a:lnSpc>
                <a:spcPct val="105000"/>
              </a:lnSpc>
            </a:pPr>
            <a:br>
              <a:rPr lang="fr-FR" sz="1600" dirty="0"/>
            </a:br>
            <a:endParaRPr lang="fr-FR" altLang="fr-FR" sz="1000" dirty="0">
              <a:solidFill>
                <a:schemeClr val="accent1"/>
              </a:solidFill>
            </a:endParaRPr>
          </a:p>
          <a:p>
            <a:pPr lvl="1" eaLnBrk="1" hangingPunct="1">
              <a:lnSpc>
                <a:spcPct val="105000"/>
              </a:lnSpc>
              <a:buNone/>
            </a:pPr>
            <a:endParaRPr lang="fr-FR" altLang="fr-FR" sz="600" dirty="0"/>
          </a:p>
          <a:p>
            <a:pPr marL="0" indent="0">
              <a:buNone/>
            </a:pPr>
            <a:endParaRPr lang="fr-FR" dirty="0"/>
          </a:p>
        </p:txBody>
      </p:sp>
      <p:sp>
        <p:nvSpPr>
          <p:cNvPr id="4" name="Rectangle : coins arrondis 3">
            <a:extLst>
              <a:ext uri="{FF2B5EF4-FFF2-40B4-BE49-F238E27FC236}">
                <a16:creationId xmlns:a16="http://schemas.microsoft.com/office/drawing/2014/main" id="{AB1E2021-D44C-A19E-93F8-CB4F07E3243D}"/>
              </a:ext>
            </a:extLst>
          </p:cNvPr>
          <p:cNvSpPr/>
          <p:nvPr/>
        </p:nvSpPr>
        <p:spPr bwMode="auto">
          <a:xfrm>
            <a:off x="163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5" name="Image 4">
            <a:extLst>
              <a:ext uri="{FF2B5EF4-FFF2-40B4-BE49-F238E27FC236}">
                <a16:creationId xmlns:a16="http://schemas.microsoft.com/office/drawing/2014/main" id="{9C714F19-3DB3-BE24-A4AF-625F496088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05" y="54000"/>
            <a:ext cx="720000" cy="720000"/>
          </a:xfrm>
          <a:prstGeom prst="rect">
            <a:avLst/>
          </a:prstGeom>
        </p:spPr>
      </p:pic>
      <p:pic>
        <p:nvPicPr>
          <p:cNvPr id="6" name="Image 5">
            <a:extLst>
              <a:ext uri="{FF2B5EF4-FFF2-40B4-BE49-F238E27FC236}">
                <a16:creationId xmlns:a16="http://schemas.microsoft.com/office/drawing/2014/main" id="{26CCC1A6-FDB3-CC84-83FC-C2B61BC0C9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spTree>
    <p:extLst>
      <p:ext uri="{BB962C8B-B14F-4D97-AF65-F5344CB8AC3E}">
        <p14:creationId xmlns:p14="http://schemas.microsoft.com/office/powerpoint/2010/main" val="236016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1200" y="653779"/>
            <a:ext cx="10972800" cy="1143000"/>
          </a:xfrm>
        </p:spPr>
        <p:txBody>
          <a:bodyPr/>
          <a:lstStyle/>
          <a:p>
            <a:r>
              <a:rPr lang="fr-FR" dirty="0"/>
              <a:t>Des Questions ?</a:t>
            </a:r>
          </a:p>
        </p:txBody>
      </p:sp>
      <p:pic>
        <p:nvPicPr>
          <p:cNvPr id="4"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05427" y="2062162"/>
            <a:ext cx="1771650" cy="2581275"/>
          </a:xfrm>
        </p:spPr>
      </p:pic>
      <p:sp>
        <p:nvSpPr>
          <p:cNvPr id="3" name="Rectangle : coins arrondis 2">
            <a:extLst>
              <a:ext uri="{FF2B5EF4-FFF2-40B4-BE49-F238E27FC236}">
                <a16:creationId xmlns:a16="http://schemas.microsoft.com/office/drawing/2014/main" id="{721C8C31-922A-4F18-22B4-ABAF6D2288C9}"/>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5" name="Image 4">
            <a:extLst>
              <a:ext uri="{FF2B5EF4-FFF2-40B4-BE49-F238E27FC236}">
                <a16:creationId xmlns:a16="http://schemas.microsoft.com/office/drawing/2014/main" id="{4582B24B-45AC-CFFC-43E5-625615697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950" y="54000"/>
            <a:ext cx="720000" cy="720000"/>
          </a:xfrm>
          <a:prstGeom prst="rect">
            <a:avLst/>
          </a:prstGeom>
        </p:spPr>
      </p:pic>
      <p:pic>
        <p:nvPicPr>
          <p:cNvPr id="7" name="Image 6">
            <a:extLst>
              <a:ext uri="{FF2B5EF4-FFF2-40B4-BE49-F238E27FC236}">
                <a16:creationId xmlns:a16="http://schemas.microsoft.com/office/drawing/2014/main" id="{8C762F91-7F4F-91C4-F1D2-158A2ACD8E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sp>
        <p:nvSpPr>
          <p:cNvPr id="8" name="ZoneTexte 7">
            <a:extLst>
              <a:ext uri="{FF2B5EF4-FFF2-40B4-BE49-F238E27FC236}">
                <a16:creationId xmlns:a16="http://schemas.microsoft.com/office/drawing/2014/main" id="{C9CE0B4B-3AC1-5724-B01D-D5FDBE281C5F}"/>
              </a:ext>
            </a:extLst>
          </p:cNvPr>
          <p:cNvSpPr txBox="1"/>
          <p:nvPr/>
        </p:nvSpPr>
        <p:spPr>
          <a:xfrm>
            <a:off x="711200" y="5398375"/>
            <a:ext cx="5511800" cy="1015663"/>
          </a:xfrm>
          <a:prstGeom prst="rect">
            <a:avLst/>
          </a:prstGeom>
          <a:noFill/>
        </p:spPr>
        <p:txBody>
          <a:bodyPr wrap="square">
            <a:spAutoFit/>
          </a:bodyPr>
          <a:lstStyle/>
          <a:p>
            <a:r>
              <a:rPr lang="fr-FR" sz="2000" b="1" i="1" dirty="0">
                <a:solidFill>
                  <a:srgbClr val="4F81BD"/>
                </a:solidFill>
              </a:rPr>
              <a:t>Suivre l’activité de Mir@bel :</a:t>
            </a:r>
            <a:br>
              <a:rPr lang="fr-FR" sz="2000" b="1" i="1" dirty="0"/>
            </a:br>
            <a:r>
              <a:rPr lang="fr-FR" sz="2000" b="1" i="1" dirty="0"/>
              <a:t>● via la </a:t>
            </a:r>
            <a:r>
              <a:rPr lang="fr-FR" sz="2000" b="1" i="1" dirty="0">
                <a:hlinkClick r:id="rId6"/>
              </a:rPr>
              <a:t>page d’actualité</a:t>
            </a:r>
            <a:br>
              <a:rPr lang="fr-FR" sz="2000" b="1" i="1" dirty="0"/>
            </a:br>
            <a:r>
              <a:rPr lang="fr-FR" sz="2000" b="1" i="1" dirty="0"/>
              <a:t>● via le </a:t>
            </a:r>
            <a:r>
              <a:rPr lang="fr-FR" sz="2000" b="1" i="1" dirty="0">
                <a:hlinkClick r:id="rId7"/>
              </a:rPr>
              <a:t>compte twitter @mirabel_revues</a:t>
            </a:r>
            <a:endParaRPr lang="fr-FR" sz="2000" b="1" i="1" dirty="0"/>
          </a:p>
        </p:txBody>
      </p:sp>
    </p:spTree>
    <p:extLst>
      <p:ext uri="{BB962C8B-B14F-4D97-AF65-F5344CB8AC3E}">
        <p14:creationId xmlns:p14="http://schemas.microsoft.com/office/powerpoint/2010/main" val="31861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584;p38">
            <a:extLst>
              <a:ext uri="{FF2B5EF4-FFF2-40B4-BE49-F238E27FC236}">
                <a16:creationId xmlns:a16="http://schemas.microsoft.com/office/drawing/2014/main" id="{5737670D-83D4-084C-24B9-546523EEF269}"/>
              </a:ext>
            </a:extLst>
          </p:cNvPr>
          <p:cNvSpPr/>
          <p:nvPr/>
        </p:nvSpPr>
        <p:spPr>
          <a:xfrm flipH="1">
            <a:off x="563389" y="2494786"/>
            <a:ext cx="3825711" cy="1609220"/>
          </a:xfrm>
          <a:custGeom>
            <a:avLst/>
            <a:gdLst/>
            <a:ahLst/>
            <a:cxnLst/>
            <a:rect l="l" t="t" r="r" b="b"/>
            <a:pathLst>
              <a:path w="107943" h="31315" extrusionOk="0">
                <a:moveTo>
                  <a:pt x="3692" y="1"/>
                </a:moveTo>
                <a:cubicBezTo>
                  <a:pt x="1656" y="1"/>
                  <a:pt x="1" y="1656"/>
                  <a:pt x="1" y="3692"/>
                </a:cubicBezTo>
                <a:lnTo>
                  <a:pt x="1" y="27623"/>
                </a:lnTo>
                <a:cubicBezTo>
                  <a:pt x="1" y="29659"/>
                  <a:pt x="1656" y="31314"/>
                  <a:pt x="3692" y="31314"/>
                </a:cubicBezTo>
                <a:lnTo>
                  <a:pt x="92286" y="31314"/>
                </a:lnTo>
                <a:cubicBezTo>
                  <a:pt x="100930" y="31314"/>
                  <a:pt x="107943" y="24301"/>
                  <a:pt x="107943" y="15657"/>
                </a:cubicBezTo>
                <a:cubicBezTo>
                  <a:pt x="107943" y="11335"/>
                  <a:pt x="106193" y="7418"/>
                  <a:pt x="103359" y="4585"/>
                </a:cubicBezTo>
                <a:cubicBezTo>
                  <a:pt x="100525" y="1751"/>
                  <a:pt x="96608" y="1"/>
                  <a:pt x="92286" y="1"/>
                </a:cubicBezTo>
                <a:close/>
              </a:path>
            </a:pathLst>
          </a:custGeom>
          <a:solidFill>
            <a:srgbClr val="EEEEEE"/>
          </a:solidFill>
          <a:ln>
            <a:noFill/>
          </a:ln>
        </p:spPr>
        <p:txBody>
          <a:bodyPr spcFirstLastPara="1" wrap="square" lIns="640075" tIns="91425" rIns="91425" bIns="91425" anchor="ctr" anchorCtr="0">
            <a:noAutofit/>
          </a:bodyPr>
          <a:lstStyle/>
          <a:p>
            <a:pPr algn="ctr">
              <a:buClr>
                <a:srgbClr val="000000"/>
              </a:buClr>
              <a:buSzPts val="1100"/>
              <a:buFont typeface="Arial"/>
              <a:buNone/>
            </a:pPr>
            <a:r>
              <a:rPr lang="en" kern="0" dirty="0">
                <a:solidFill>
                  <a:srgbClr val="4F81BD"/>
                </a:solidFill>
                <a:ea typeface="Roboto"/>
                <a:cs typeface="Roboto"/>
                <a:sym typeface="Roboto"/>
              </a:rPr>
              <a:t>Le réseau Mir@bel est né en 2009 </a:t>
            </a:r>
            <a:r>
              <a:rPr lang="fr-FR" kern="0" dirty="0">
                <a:solidFill>
                  <a:srgbClr val="4F81BD"/>
                </a:solidFill>
                <a:ea typeface="Roboto"/>
                <a:cs typeface="Roboto"/>
                <a:sym typeface="Roboto"/>
              </a:rPr>
              <a:t>du besoin </a:t>
            </a:r>
          </a:p>
          <a:p>
            <a:pPr algn="ctr">
              <a:buClr>
                <a:srgbClr val="000000"/>
              </a:buClr>
              <a:buSzPts val="1100"/>
              <a:buFont typeface="Arial"/>
              <a:buNone/>
            </a:pPr>
            <a:r>
              <a:rPr lang="fr-FR" kern="0" dirty="0">
                <a:solidFill>
                  <a:srgbClr val="4F81BD"/>
                </a:solidFill>
                <a:ea typeface="Roboto"/>
                <a:cs typeface="Roboto"/>
                <a:sym typeface="Roboto"/>
              </a:rPr>
              <a:t>de </a:t>
            </a:r>
            <a:r>
              <a:rPr lang="fr-FR" b="1" kern="0" dirty="0">
                <a:solidFill>
                  <a:srgbClr val="4F81BD"/>
                </a:solidFill>
                <a:ea typeface="Roboto"/>
                <a:cs typeface="Roboto"/>
                <a:sym typeface="Roboto"/>
              </a:rPr>
              <a:t>mutualiser et centraliser </a:t>
            </a:r>
            <a:r>
              <a:rPr lang="fr-FR" kern="0" dirty="0">
                <a:solidFill>
                  <a:srgbClr val="4F81BD"/>
                </a:solidFill>
                <a:ea typeface="Roboto"/>
                <a:cs typeface="Roboto"/>
                <a:sym typeface="Roboto"/>
              </a:rPr>
              <a:t>les contenus en ligne des </a:t>
            </a:r>
            <a:r>
              <a:rPr lang="fr-FR" b="1" kern="0" dirty="0">
                <a:solidFill>
                  <a:srgbClr val="4F81BD"/>
                </a:solidFill>
                <a:ea typeface="Roboto"/>
                <a:cs typeface="Roboto"/>
                <a:sym typeface="Roboto"/>
              </a:rPr>
              <a:t>revues</a:t>
            </a:r>
            <a:r>
              <a:rPr lang="fr-FR" kern="0" dirty="0">
                <a:solidFill>
                  <a:srgbClr val="4F81BD"/>
                </a:solidFill>
                <a:ea typeface="Roboto"/>
                <a:cs typeface="Roboto"/>
                <a:sym typeface="Roboto"/>
              </a:rPr>
              <a:t> </a:t>
            </a:r>
            <a:endParaRPr lang="en" kern="0" dirty="0">
              <a:solidFill>
                <a:srgbClr val="4F81BD"/>
              </a:solidFill>
              <a:ea typeface="Roboto"/>
              <a:cs typeface="Roboto"/>
              <a:sym typeface="Roboto"/>
            </a:endParaRPr>
          </a:p>
        </p:txBody>
      </p:sp>
      <p:sp>
        <p:nvSpPr>
          <p:cNvPr id="17" name="Google Shape;585;p38">
            <a:extLst>
              <a:ext uri="{FF2B5EF4-FFF2-40B4-BE49-F238E27FC236}">
                <a16:creationId xmlns:a16="http://schemas.microsoft.com/office/drawing/2014/main" id="{240B60DF-60BB-AE5B-3FDA-0E87D70846CF}"/>
              </a:ext>
            </a:extLst>
          </p:cNvPr>
          <p:cNvSpPr/>
          <p:nvPr/>
        </p:nvSpPr>
        <p:spPr>
          <a:xfrm flipH="1">
            <a:off x="252022" y="2485606"/>
            <a:ext cx="775327" cy="1618400"/>
          </a:xfrm>
          <a:custGeom>
            <a:avLst/>
            <a:gdLst/>
            <a:ahLst/>
            <a:cxnLst/>
            <a:rect l="l" t="t" r="r" b="b"/>
            <a:pathLst>
              <a:path w="25801" h="31315" extrusionOk="0">
                <a:moveTo>
                  <a:pt x="0" y="1"/>
                </a:moveTo>
                <a:lnTo>
                  <a:pt x="0" y="31314"/>
                </a:lnTo>
                <a:lnTo>
                  <a:pt x="10144" y="31314"/>
                </a:lnTo>
                <a:cubicBezTo>
                  <a:pt x="18788" y="31314"/>
                  <a:pt x="25801" y="24301"/>
                  <a:pt x="25801" y="15657"/>
                </a:cubicBezTo>
                <a:cubicBezTo>
                  <a:pt x="25801" y="11335"/>
                  <a:pt x="24051" y="7418"/>
                  <a:pt x="21217" y="4585"/>
                </a:cubicBezTo>
                <a:cubicBezTo>
                  <a:pt x="18383" y="1751"/>
                  <a:pt x="14466" y="1"/>
                  <a:pt x="10144" y="1"/>
                </a:cubicBezTo>
                <a:close/>
              </a:path>
            </a:pathLst>
          </a:custGeom>
          <a:solidFill>
            <a:srgbClr val="FAC0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20" name="Google Shape;588;p38">
            <a:extLst>
              <a:ext uri="{FF2B5EF4-FFF2-40B4-BE49-F238E27FC236}">
                <a16:creationId xmlns:a16="http://schemas.microsoft.com/office/drawing/2014/main" id="{83C61489-B74E-3764-AF99-C145E7F97009}"/>
              </a:ext>
            </a:extLst>
          </p:cNvPr>
          <p:cNvSpPr>
            <a:spLocks/>
          </p:cNvSpPr>
          <p:nvPr/>
        </p:nvSpPr>
        <p:spPr>
          <a:xfrm flipH="1">
            <a:off x="7840212" y="2511645"/>
            <a:ext cx="3826800" cy="1609200"/>
          </a:xfrm>
          <a:custGeom>
            <a:avLst/>
            <a:gdLst/>
            <a:ahLst/>
            <a:cxnLst/>
            <a:rect l="l" t="t" r="r" b="b"/>
            <a:pathLst>
              <a:path w="107943" h="31315" extrusionOk="0">
                <a:moveTo>
                  <a:pt x="15657" y="1"/>
                </a:moveTo>
                <a:cubicBezTo>
                  <a:pt x="11335" y="1"/>
                  <a:pt x="7418" y="1751"/>
                  <a:pt x="4584" y="4585"/>
                </a:cubicBezTo>
                <a:cubicBezTo>
                  <a:pt x="1751" y="7418"/>
                  <a:pt x="0" y="11335"/>
                  <a:pt x="0" y="15657"/>
                </a:cubicBezTo>
                <a:cubicBezTo>
                  <a:pt x="0" y="24313"/>
                  <a:pt x="7013" y="31314"/>
                  <a:pt x="15657" y="31314"/>
                </a:cubicBezTo>
                <a:lnTo>
                  <a:pt x="104251" y="31314"/>
                </a:lnTo>
                <a:cubicBezTo>
                  <a:pt x="106287" y="31314"/>
                  <a:pt x="107942" y="29671"/>
                  <a:pt x="107942" y="27623"/>
                </a:cubicBezTo>
                <a:lnTo>
                  <a:pt x="107942" y="3692"/>
                </a:lnTo>
                <a:cubicBezTo>
                  <a:pt x="107942" y="1656"/>
                  <a:pt x="106287" y="1"/>
                  <a:pt x="104251" y="1"/>
                </a:cubicBezTo>
                <a:close/>
              </a:path>
            </a:pathLst>
          </a:custGeom>
          <a:solidFill>
            <a:srgbClr val="EEEEEE"/>
          </a:solidFill>
          <a:ln>
            <a:noFill/>
          </a:ln>
        </p:spPr>
        <p:txBody>
          <a:bodyPr spcFirstLastPara="1" wrap="square" lIns="91425" tIns="91425" rIns="640075" bIns="91425" anchor="ctr" anchorCtr="0">
            <a:noAutofit/>
          </a:bodyPr>
          <a:lstStyle/>
          <a:p>
            <a:pPr algn="ctr"/>
            <a:r>
              <a:rPr lang="fr-FR" b="1" dirty="0">
                <a:solidFill>
                  <a:srgbClr val="4F81BD"/>
                </a:solidFill>
              </a:rPr>
              <a:t>4 établissements pilotes </a:t>
            </a:r>
            <a:r>
              <a:rPr lang="fr-FR" dirty="0">
                <a:solidFill>
                  <a:srgbClr val="4F81BD"/>
                </a:solidFill>
              </a:rPr>
              <a:t>: </a:t>
            </a:r>
          </a:p>
          <a:p>
            <a:pPr algn="ctr"/>
            <a:r>
              <a:rPr lang="fr-FR" dirty="0">
                <a:solidFill>
                  <a:srgbClr val="4F81BD"/>
                </a:solidFill>
              </a:rPr>
              <a:t>Sciences Po Lyon, </a:t>
            </a:r>
          </a:p>
          <a:p>
            <a:pPr algn="ctr"/>
            <a:r>
              <a:rPr lang="fr-FR" dirty="0">
                <a:solidFill>
                  <a:srgbClr val="4F81BD"/>
                </a:solidFill>
              </a:rPr>
              <a:t>Sciences Po Grenoble, </a:t>
            </a:r>
          </a:p>
          <a:p>
            <a:pPr algn="ctr"/>
            <a:r>
              <a:rPr lang="fr-FR" dirty="0">
                <a:solidFill>
                  <a:srgbClr val="4F81BD"/>
                </a:solidFill>
              </a:rPr>
              <a:t>la MSH de Dijon,</a:t>
            </a:r>
          </a:p>
          <a:p>
            <a:pPr algn="ctr"/>
            <a:r>
              <a:rPr lang="fr-FR" dirty="0">
                <a:solidFill>
                  <a:srgbClr val="4F81BD"/>
                </a:solidFill>
              </a:rPr>
              <a:t> et l’ENTPE</a:t>
            </a:r>
            <a:endParaRPr lang="fr-FR" kern="0" dirty="0">
              <a:solidFill>
                <a:srgbClr val="4F81BD"/>
              </a:solidFill>
              <a:ea typeface="Roboto"/>
              <a:cs typeface="Roboto"/>
              <a:sym typeface="Roboto"/>
            </a:endParaRPr>
          </a:p>
        </p:txBody>
      </p:sp>
      <p:sp>
        <p:nvSpPr>
          <p:cNvPr id="21" name="Google Shape;589;p38">
            <a:extLst>
              <a:ext uri="{FF2B5EF4-FFF2-40B4-BE49-F238E27FC236}">
                <a16:creationId xmlns:a16="http://schemas.microsoft.com/office/drawing/2014/main" id="{E50FEB10-586E-9CAC-4ECB-4A6C5A5F817B}"/>
              </a:ext>
            </a:extLst>
          </p:cNvPr>
          <p:cNvSpPr/>
          <p:nvPr/>
        </p:nvSpPr>
        <p:spPr>
          <a:xfrm flipH="1">
            <a:off x="11160052" y="2511645"/>
            <a:ext cx="774000" cy="1620000"/>
          </a:xfrm>
          <a:custGeom>
            <a:avLst/>
            <a:gdLst/>
            <a:ahLst/>
            <a:cxnLst/>
            <a:rect l="l" t="t" r="r" b="b"/>
            <a:pathLst>
              <a:path w="25802" h="31315" extrusionOk="0">
                <a:moveTo>
                  <a:pt x="15657" y="1"/>
                </a:moveTo>
                <a:cubicBezTo>
                  <a:pt x="11335" y="1"/>
                  <a:pt x="7418" y="1751"/>
                  <a:pt x="4584" y="4585"/>
                </a:cubicBezTo>
                <a:cubicBezTo>
                  <a:pt x="1751" y="7418"/>
                  <a:pt x="0" y="11335"/>
                  <a:pt x="0" y="15657"/>
                </a:cubicBezTo>
                <a:cubicBezTo>
                  <a:pt x="0" y="24313"/>
                  <a:pt x="7013" y="31314"/>
                  <a:pt x="15657" y="31314"/>
                </a:cubicBezTo>
                <a:lnTo>
                  <a:pt x="25801" y="31314"/>
                </a:lnTo>
                <a:lnTo>
                  <a:pt x="25801" y="1"/>
                </a:lnTo>
                <a:close/>
              </a:path>
            </a:pathLst>
          </a:custGeom>
          <a:solidFill>
            <a:srgbClr val="95B3D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22" name="Google Shape;590;p38">
            <a:extLst>
              <a:ext uri="{FF2B5EF4-FFF2-40B4-BE49-F238E27FC236}">
                <a16:creationId xmlns:a16="http://schemas.microsoft.com/office/drawing/2014/main" id="{02B95604-A8F5-3FEE-755A-C2D8814128D2}"/>
              </a:ext>
            </a:extLst>
          </p:cNvPr>
          <p:cNvSpPr/>
          <p:nvPr/>
        </p:nvSpPr>
        <p:spPr>
          <a:xfrm flipH="1">
            <a:off x="7840212" y="4415198"/>
            <a:ext cx="4000988" cy="2214000"/>
          </a:xfrm>
          <a:custGeom>
            <a:avLst/>
            <a:gdLst/>
            <a:ahLst/>
            <a:cxnLst/>
            <a:rect l="l" t="t" r="r" b="b"/>
            <a:pathLst>
              <a:path w="107943" h="31327" extrusionOk="0">
                <a:moveTo>
                  <a:pt x="15657" y="1"/>
                </a:moveTo>
                <a:cubicBezTo>
                  <a:pt x="11335" y="1"/>
                  <a:pt x="7418" y="1763"/>
                  <a:pt x="4584" y="4597"/>
                </a:cubicBezTo>
                <a:cubicBezTo>
                  <a:pt x="1751" y="7430"/>
                  <a:pt x="0" y="11347"/>
                  <a:pt x="0" y="15669"/>
                </a:cubicBezTo>
                <a:cubicBezTo>
                  <a:pt x="0" y="24313"/>
                  <a:pt x="7013" y="31326"/>
                  <a:pt x="15657" y="31326"/>
                </a:cubicBezTo>
                <a:lnTo>
                  <a:pt x="104251" y="31326"/>
                </a:lnTo>
                <a:cubicBezTo>
                  <a:pt x="106287" y="31326"/>
                  <a:pt x="107942" y="29671"/>
                  <a:pt x="107942" y="27635"/>
                </a:cubicBezTo>
                <a:lnTo>
                  <a:pt x="107942" y="3692"/>
                </a:lnTo>
                <a:cubicBezTo>
                  <a:pt x="107942" y="1656"/>
                  <a:pt x="106287" y="1"/>
                  <a:pt x="104251" y="1"/>
                </a:cubicBezTo>
                <a:close/>
              </a:path>
            </a:pathLst>
          </a:custGeom>
          <a:solidFill>
            <a:srgbClr val="EEEEEE"/>
          </a:solidFill>
          <a:ln>
            <a:noFill/>
          </a:ln>
        </p:spPr>
        <p:txBody>
          <a:bodyPr spcFirstLastPara="1" wrap="square" lIns="91425" tIns="91425" rIns="640075" bIns="91425" anchor="ctr" anchorCtr="0">
            <a:noAutofit/>
          </a:bodyPr>
          <a:lstStyle/>
          <a:p>
            <a:pPr algn="ctr"/>
            <a:r>
              <a:rPr lang="fr-FR" b="1" dirty="0">
                <a:solidFill>
                  <a:srgbClr val="4F81BD"/>
                </a:solidFill>
              </a:rPr>
              <a:t>Des contenus étendus </a:t>
            </a:r>
            <a:r>
              <a:rPr lang="fr-FR" dirty="0">
                <a:solidFill>
                  <a:srgbClr val="4F81BD"/>
                </a:solidFill>
              </a:rPr>
              <a:t>: </a:t>
            </a:r>
          </a:p>
          <a:p>
            <a:pPr algn="ctr"/>
            <a:r>
              <a:rPr lang="fr-FR" dirty="0">
                <a:solidFill>
                  <a:srgbClr val="4F81BD"/>
                </a:solidFill>
              </a:rPr>
              <a:t>pour répondre aux besoins </a:t>
            </a:r>
          </a:p>
          <a:p>
            <a:pPr algn="ctr"/>
            <a:r>
              <a:rPr lang="fr-FR" dirty="0">
                <a:solidFill>
                  <a:srgbClr val="4F81BD"/>
                </a:solidFill>
              </a:rPr>
              <a:t>des partenaires</a:t>
            </a:r>
          </a:p>
          <a:p>
            <a:pPr algn="ctr"/>
            <a:r>
              <a:rPr lang="fr-FR" b="1" kern="0" dirty="0">
                <a:solidFill>
                  <a:srgbClr val="4F81BD"/>
                </a:solidFill>
                <a:ea typeface="Roboto"/>
                <a:cs typeface="Roboto"/>
                <a:sym typeface="Roboto"/>
              </a:rPr>
              <a:t>Des services étendus </a:t>
            </a:r>
            <a:r>
              <a:rPr lang="fr-FR" kern="0" dirty="0">
                <a:solidFill>
                  <a:srgbClr val="4F81BD"/>
                </a:solidFill>
                <a:ea typeface="Roboto"/>
                <a:cs typeface="Roboto"/>
                <a:sym typeface="Roboto"/>
              </a:rPr>
              <a:t>: </a:t>
            </a:r>
          </a:p>
          <a:p>
            <a:pPr algn="ctr"/>
            <a:r>
              <a:rPr lang="fr-FR" kern="0" dirty="0">
                <a:solidFill>
                  <a:srgbClr val="4F81BD"/>
                </a:solidFill>
                <a:ea typeface="Roboto"/>
                <a:cs typeface="Roboto"/>
                <a:sym typeface="Roboto"/>
              </a:rPr>
              <a:t>collecte et diffusion des politiques de publication des revues</a:t>
            </a:r>
          </a:p>
        </p:txBody>
      </p:sp>
      <p:sp>
        <p:nvSpPr>
          <p:cNvPr id="23" name="Google Shape;591;p38">
            <a:extLst>
              <a:ext uri="{FF2B5EF4-FFF2-40B4-BE49-F238E27FC236}">
                <a16:creationId xmlns:a16="http://schemas.microsoft.com/office/drawing/2014/main" id="{3F1583B6-308A-FAC5-C2F1-E443F9DE8A8D}"/>
              </a:ext>
            </a:extLst>
          </p:cNvPr>
          <p:cNvSpPr/>
          <p:nvPr/>
        </p:nvSpPr>
        <p:spPr>
          <a:xfrm flipH="1">
            <a:off x="11176469" y="4415198"/>
            <a:ext cx="774000" cy="2214000"/>
          </a:xfrm>
          <a:custGeom>
            <a:avLst/>
            <a:gdLst/>
            <a:ahLst/>
            <a:cxnLst/>
            <a:rect l="l" t="t" r="r" b="b"/>
            <a:pathLst>
              <a:path w="25802" h="31327" extrusionOk="0">
                <a:moveTo>
                  <a:pt x="15657" y="1"/>
                </a:moveTo>
                <a:cubicBezTo>
                  <a:pt x="11335" y="1"/>
                  <a:pt x="7418" y="1763"/>
                  <a:pt x="4584" y="4597"/>
                </a:cubicBezTo>
                <a:cubicBezTo>
                  <a:pt x="1751" y="7430"/>
                  <a:pt x="0" y="11347"/>
                  <a:pt x="0" y="15669"/>
                </a:cubicBezTo>
                <a:cubicBezTo>
                  <a:pt x="0" y="24313"/>
                  <a:pt x="7013" y="31326"/>
                  <a:pt x="15657" y="31326"/>
                </a:cubicBezTo>
                <a:lnTo>
                  <a:pt x="25801" y="31326"/>
                </a:lnTo>
                <a:lnTo>
                  <a:pt x="25801" y="1"/>
                </a:lnTo>
                <a:close/>
              </a:path>
            </a:pathLst>
          </a:custGeom>
          <a:solidFill>
            <a:srgbClr val="FAC0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000000"/>
              </a:solidFill>
              <a:effectLst/>
              <a:uLnTx/>
              <a:uFillTx/>
              <a:cs typeface="Arial"/>
              <a:sym typeface="Arial"/>
            </a:endParaRPr>
          </a:p>
        </p:txBody>
      </p:sp>
      <p:sp>
        <p:nvSpPr>
          <p:cNvPr id="26" name="Google Shape;594;p38">
            <a:extLst>
              <a:ext uri="{FF2B5EF4-FFF2-40B4-BE49-F238E27FC236}">
                <a16:creationId xmlns:a16="http://schemas.microsoft.com/office/drawing/2014/main" id="{55055BF5-386F-2515-F09F-72EE8EE93742}"/>
              </a:ext>
            </a:extLst>
          </p:cNvPr>
          <p:cNvSpPr/>
          <p:nvPr/>
        </p:nvSpPr>
        <p:spPr>
          <a:xfrm flipH="1">
            <a:off x="388114" y="4415804"/>
            <a:ext cx="4000988" cy="2213660"/>
          </a:xfrm>
          <a:custGeom>
            <a:avLst/>
            <a:gdLst/>
            <a:ahLst/>
            <a:cxnLst/>
            <a:rect l="l" t="t" r="r" b="b"/>
            <a:pathLst>
              <a:path w="107943" h="31327" extrusionOk="0">
                <a:moveTo>
                  <a:pt x="3692" y="1"/>
                </a:moveTo>
                <a:cubicBezTo>
                  <a:pt x="1656" y="1"/>
                  <a:pt x="1" y="1656"/>
                  <a:pt x="1" y="3692"/>
                </a:cubicBezTo>
                <a:lnTo>
                  <a:pt x="1" y="27635"/>
                </a:lnTo>
                <a:cubicBezTo>
                  <a:pt x="1" y="29671"/>
                  <a:pt x="1656" y="31326"/>
                  <a:pt x="3692" y="31326"/>
                </a:cubicBezTo>
                <a:lnTo>
                  <a:pt x="92286" y="31326"/>
                </a:lnTo>
                <a:cubicBezTo>
                  <a:pt x="100930" y="31326"/>
                  <a:pt x="107943" y="24313"/>
                  <a:pt x="107943" y="15669"/>
                </a:cubicBezTo>
                <a:cubicBezTo>
                  <a:pt x="107943" y="11347"/>
                  <a:pt x="106193" y="7430"/>
                  <a:pt x="103359" y="4597"/>
                </a:cubicBezTo>
                <a:cubicBezTo>
                  <a:pt x="100525" y="1763"/>
                  <a:pt x="96608" y="1"/>
                  <a:pt x="92286" y="1"/>
                </a:cubicBezTo>
                <a:close/>
              </a:path>
            </a:pathLst>
          </a:custGeom>
          <a:solidFill>
            <a:srgbClr val="EEEEEE"/>
          </a:solidFill>
          <a:ln>
            <a:noFill/>
          </a:ln>
        </p:spPr>
        <p:txBody>
          <a:bodyPr spcFirstLastPara="1" wrap="square" lIns="640075" tIns="91425" rIns="91425" bIns="91425" anchor="ctr" anchorCtr="0">
            <a:noAutofit/>
          </a:bodyPr>
          <a:lstStyle/>
          <a:p>
            <a:pPr algn="ctr">
              <a:buClr>
                <a:srgbClr val="000000"/>
              </a:buClr>
              <a:buSzPts val="1100"/>
            </a:pPr>
            <a:r>
              <a:rPr lang="fr-FR" b="1" kern="0" dirty="0">
                <a:solidFill>
                  <a:srgbClr val="4F81BD"/>
                </a:solidFill>
                <a:ea typeface="Roboto"/>
                <a:cs typeface="Roboto"/>
              </a:rPr>
              <a:t>Objectif initial </a:t>
            </a:r>
            <a:r>
              <a:rPr lang="fr-FR" kern="0" dirty="0">
                <a:solidFill>
                  <a:srgbClr val="4F81BD"/>
                </a:solidFill>
                <a:ea typeface="Roboto"/>
                <a:cs typeface="Roboto"/>
              </a:rPr>
              <a:t>: </a:t>
            </a:r>
          </a:p>
          <a:p>
            <a:pPr algn="ctr">
              <a:buClr>
                <a:srgbClr val="000000"/>
              </a:buClr>
              <a:buSzPts val="1100"/>
            </a:pPr>
            <a:r>
              <a:rPr lang="fr-FR" kern="0" dirty="0">
                <a:solidFill>
                  <a:srgbClr val="4F81BD"/>
                </a:solidFill>
                <a:ea typeface="Roboto"/>
                <a:cs typeface="Roboto"/>
              </a:rPr>
              <a:t>disposer d’une information fiable, à jour et de qualité sur les </a:t>
            </a:r>
            <a:r>
              <a:rPr lang="fr-FR" b="1" kern="0" dirty="0">
                <a:solidFill>
                  <a:srgbClr val="4F81BD"/>
                </a:solidFill>
                <a:ea typeface="Roboto"/>
                <a:cs typeface="Roboto"/>
              </a:rPr>
              <a:t>modalités d’accès </a:t>
            </a:r>
            <a:r>
              <a:rPr lang="fr-FR" kern="0" dirty="0">
                <a:solidFill>
                  <a:srgbClr val="4F81BD"/>
                </a:solidFill>
                <a:ea typeface="Roboto"/>
                <a:cs typeface="Roboto"/>
              </a:rPr>
              <a:t>en ligne aux </a:t>
            </a:r>
            <a:r>
              <a:rPr lang="fr-FR" b="1" kern="0" dirty="0">
                <a:solidFill>
                  <a:srgbClr val="4F81BD"/>
                </a:solidFill>
                <a:ea typeface="Roboto"/>
                <a:cs typeface="Roboto"/>
              </a:rPr>
              <a:t>revues </a:t>
            </a:r>
            <a:r>
              <a:rPr lang="fr-FR" b="1" kern="0" dirty="0">
                <a:solidFill>
                  <a:srgbClr val="4F81BD"/>
                </a:solidFill>
                <a:ea typeface="Roboto"/>
                <a:cs typeface="Roboto"/>
                <a:sym typeface="Roboto"/>
              </a:rPr>
              <a:t>francophones </a:t>
            </a:r>
          </a:p>
          <a:p>
            <a:pPr algn="ctr">
              <a:buClr>
                <a:srgbClr val="000000"/>
              </a:buClr>
              <a:buSzPts val="1100"/>
            </a:pPr>
            <a:r>
              <a:rPr lang="fr-FR" kern="0" dirty="0">
                <a:solidFill>
                  <a:srgbClr val="4F81BD"/>
                </a:solidFill>
                <a:ea typeface="Roboto"/>
                <a:cs typeface="Roboto"/>
                <a:sym typeface="Roboto"/>
              </a:rPr>
              <a:t>en SHS et améliorer le </a:t>
            </a:r>
            <a:r>
              <a:rPr lang="fr-FR" b="1" kern="0" dirty="0">
                <a:solidFill>
                  <a:srgbClr val="4F81BD"/>
                </a:solidFill>
                <a:ea typeface="Roboto"/>
                <a:cs typeface="Roboto"/>
                <a:sym typeface="Roboto"/>
              </a:rPr>
              <a:t>signalement du libre accès </a:t>
            </a:r>
          </a:p>
        </p:txBody>
      </p:sp>
      <p:sp>
        <p:nvSpPr>
          <p:cNvPr id="27" name="Google Shape;595;p38">
            <a:extLst>
              <a:ext uri="{FF2B5EF4-FFF2-40B4-BE49-F238E27FC236}">
                <a16:creationId xmlns:a16="http://schemas.microsoft.com/office/drawing/2014/main" id="{ED47258A-80AB-5E30-C900-E2F669C56149}"/>
              </a:ext>
            </a:extLst>
          </p:cNvPr>
          <p:cNvSpPr/>
          <p:nvPr/>
        </p:nvSpPr>
        <p:spPr>
          <a:xfrm flipH="1">
            <a:off x="202574" y="4415804"/>
            <a:ext cx="775326" cy="2213394"/>
          </a:xfrm>
          <a:custGeom>
            <a:avLst/>
            <a:gdLst/>
            <a:ahLst/>
            <a:cxnLst/>
            <a:rect l="l" t="t" r="r" b="b"/>
            <a:pathLst>
              <a:path w="25801" h="31327" extrusionOk="0">
                <a:moveTo>
                  <a:pt x="0" y="1"/>
                </a:moveTo>
                <a:lnTo>
                  <a:pt x="0" y="31326"/>
                </a:lnTo>
                <a:lnTo>
                  <a:pt x="10144" y="31326"/>
                </a:lnTo>
                <a:cubicBezTo>
                  <a:pt x="18788" y="31326"/>
                  <a:pt x="25801" y="24313"/>
                  <a:pt x="25801" y="15669"/>
                </a:cubicBezTo>
                <a:cubicBezTo>
                  <a:pt x="25801" y="11347"/>
                  <a:pt x="24051" y="7430"/>
                  <a:pt x="21217" y="4597"/>
                </a:cubicBezTo>
                <a:cubicBezTo>
                  <a:pt x="18383" y="1763"/>
                  <a:pt x="14466" y="1"/>
                  <a:pt x="10144" y="1"/>
                </a:cubicBezTo>
                <a:close/>
              </a:path>
            </a:pathLst>
          </a:custGeom>
          <a:solidFill>
            <a:srgbClr val="95B3D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 name="Titre 8">
            <a:extLst>
              <a:ext uri="{FF2B5EF4-FFF2-40B4-BE49-F238E27FC236}">
                <a16:creationId xmlns:a16="http://schemas.microsoft.com/office/drawing/2014/main" id="{A528E17C-0795-FC1D-381F-F1F74AC474B1}"/>
              </a:ext>
            </a:extLst>
          </p:cNvPr>
          <p:cNvSpPr>
            <a:spLocks noGrp="1"/>
          </p:cNvSpPr>
          <p:nvPr>
            <p:ph type="title"/>
          </p:nvPr>
        </p:nvSpPr>
        <p:spPr>
          <a:xfrm>
            <a:off x="279860" y="722366"/>
            <a:ext cx="10972800" cy="1143000"/>
          </a:xfrm>
        </p:spPr>
        <p:txBody>
          <a:bodyPr/>
          <a:lstStyle/>
          <a:p>
            <a:r>
              <a:rPr lang="fr-FR" dirty="0"/>
              <a:t>Présentation du réseau Mir@bel</a:t>
            </a:r>
            <a:br>
              <a:rPr lang="fr-FR" dirty="0"/>
            </a:br>
            <a:endParaRPr lang="fr-FR" dirty="0"/>
          </a:p>
        </p:txBody>
      </p:sp>
      <p:sp>
        <p:nvSpPr>
          <p:cNvPr id="30" name="Rectangle : coins arrondis 29">
            <a:extLst>
              <a:ext uri="{FF2B5EF4-FFF2-40B4-BE49-F238E27FC236}">
                <a16:creationId xmlns:a16="http://schemas.microsoft.com/office/drawing/2014/main" id="{4EE583DD-1557-08C4-E7B6-9CF038F52A52}"/>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31" name="Image 30">
            <a:extLst>
              <a:ext uri="{FF2B5EF4-FFF2-40B4-BE49-F238E27FC236}">
                <a16:creationId xmlns:a16="http://schemas.microsoft.com/office/drawing/2014/main" id="{F9629E35-2DCC-9AC2-8C8C-2BD0D4A3CA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50" y="54000"/>
            <a:ext cx="720000" cy="720000"/>
          </a:xfrm>
          <a:prstGeom prst="rect">
            <a:avLst/>
          </a:prstGeom>
        </p:spPr>
      </p:pic>
      <p:pic>
        <p:nvPicPr>
          <p:cNvPr id="32" name="Image 31">
            <a:extLst>
              <a:ext uri="{FF2B5EF4-FFF2-40B4-BE49-F238E27FC236}">
                <a16:creationId xmlns:a16="http://schemas.microsoft.com/office/drawing/2014/main" id="{8BC5CD1E-D9A9-CA5D-F208-C91BABC67E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1849" y="54000"/>
            <a:ext cx="792000" cy="430320"/>
          </a:xfrm>
          <a:prstGeom prst="rect">
            <a:avLst/>
          </a:prstGeom>
        </p:spPr>
      </p:pic>
      <p:pic>
        <p:nvPicPr>
          <p:cNvPr id="33" name="Image 32" descr="Une image contenant Graphique, Police, conception, graphisme&#10;&#10;Description générée automatiquement">
            <a:extLst>
              <a:ext uri="{FF2B5EF4-FFF2-40B4-BE49-F238E27FC236}">
                <a16:creationId xmlns:a16="http://schemas.microsoft.com/office/drawing/2014/main" id="{70738E2F-C2D7-E53A-E1C8-B6CD4B6BFF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5976" y="3276684"/>
            <a:ext cx="2268000" cy="2268000"/>
          </a:xfrm>
          <a:prstGeom prst="rect">
            <a:avLst/>
          </a:prstGeom>
        </p:spPr>
      </p:pic>
      <p:sp>
        <p:nvSpPr>
          <p:cNvPr id="34" name="ZoneTexte 33">
            <a:extLst>
              <a:ext uri="{FF2B5EF4-FFF2-40B4-BE49-F238E27FC236}">
                <a16:creationId xmlns:a16="http://schemas.microsoft.com/office/drawing/2014/main" id="{6F1A3863-E150-3641-C61A-CFBEDF0D9BB3}"/>
              </a:ext>
            </a:extLst>
          </p:cNvPr>
          <p:cNvSpPr txBox="1"/>
          <p:nvPr/>
        </p:nvSpPr>
        <p:spPr>
          <a:xfrm>
            <a:off x="4655081" y="2881296"/>
            <a:ext cx="3230034" cy="369332"/>
          </a:xfrm>
          <a:prstGeom prst="rect">
            <a:avLst/>
          </a:prstGeom>
          <a:noFill/>
        </p:spPr>
        <p:txBody>
          <a:bodyPr wrap="square">
            <a:spAutoFit/>
          </a:bodyPr>
          <a:lstStyle/>
          <a:p>
            <a:r>
              <a:rPr lang="fr-FR" i="1" dirty="0">
                <a:solidFill>
                  <a:srgbClr val="F67024"/>
                </a:solidFill>
              </a:rPr>
              <a:t>https://reseau-mirabel.info/</a:t>
            </a:r>
          </a:p>
        </p:txBody>
      </p:sp>
      <p:pic>
        <p:nvPicPr>
          <p:cNvPr id="35" name="Image 34" descr="Une image contenant souris d’ordinateur, souris&#10;&#10;Description générée automatiquement">
            <a:extLst>
              <a:ext uri="{FF2B5EF4-FFF2-40B4-BE49-F238E27FC236}">
                <a16:creationId xmlns:a16="http://schemas.microsoft.com/office/drawing/2014/main" id="{17CE1644-6344-F1D2-3282-03118F0175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4767" y="2360905"/>
            <a:ext cx="539778" cy="546128"/>
          </a:xfrm>
          <a:prstGeom prst="rect">
            <a:avLst/>
          </a:prstGeom>
        </p:spPr>
      </p:pic>
    </p:spTree>
    <p:extLst>
      <p:ext uri="{BB962C8B-B14F-4D97-AF65-F5344CB8AC3E}">
        <p14:creationId xmlns:p14="http://schemas.microsoft.com/office/powerpoint/2010/main" val="249999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2B2D5C2-9FD4-0019-1855-EFBF69B19F30}"/>
              </a:ext>
            </a:extLst>
          </p:cNvPr>
          <p:cNvSpPr/>
          <p:nvPr/>
        </p:nvSpPr>
        <p:spPr bwMode="auto">
          <a:xfrm>
            <a:off x="891400" y="456334"/>
            <a:ext cx="10972800" cy="133627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15" name="Organigramme : Terminateur 14">
            <a:extLst>
              <a:ext uri="{FF2B5EF4-FFF2-40B4-BE49-F238E27FC236}">
                <a16:creationId xmlns:a16="http://schemas.microsoft.com/office/drawing/2014/main" id="{0C05B966-6E7D-E33B-0C8A-6A93D679850E}"/>
              </a:ext>
            </a:extLst>
          </p:cNvPr>
          <p:cNvSpPr/>
          <p:nvPr/>
        </p:nvSpPr>
        <p:spPr bwMode="auto">
          <a:xfrm>
            <a:off x="1595699" y="50547"/>
            <a:ext cx="9396684" cy="862541"/>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4" name="Titre 1">
            <a:extLst>
              <a:ext uri="{FF2B5EF4-FFF2-40B4-BE49-F238E27FC236}">
                <a16:creationId xmlns:a16="http://schemas.microsoft.com/office/drawing/2014/main" id="{D2FE66C5-2571-E8AA-47FB-E29AC2D73CC6}"/>
              </a:ext>
            </a:extLst>
          </p:cNvPr>
          <p:cNvSpPr>
            <a:spLocks noGrp="1"/>
          </p:cNvSpPr>
          <p:nvPr>
            <p:ph type="title"/>
          </p:nvPr>
        </p:nvSpPr>
        <p:spPr>
          <a:xfrm>
            <a:off x="761342" y="97008"/>
            <a:ext cx="10972800" cy="771285"/>
          </a:xfrm>
        </p:spPr>
        <p:txBody>
          <a:bodyPr/>
          <a:lstStyle/>
          <a:p>
            <a:r>
              <a:rPr lang="fr-FR" sz="3600" dirty="0"/>
              <a:t>Un portail centré sur l’objet revue</a:t>
            </a:r>
          </a:p>
        </p:txBody>
      </p:sp>
      <p:sp>
        <p:nvSpPr>
          <p:cNvPr id="16" name="Rectangle : coins arrondis 15">
            <a:extLst>
              <a:ext uri="{FF2B5EF4-FFF2-40B4-BE49-F238E27FC236}">
                <a16:creationId xmlns:a16="http://schemas.microsoft.com/office/drawing/2014/main" id="{2FAB6D3A-883F-A64C-68BC-ED4EF31811B7}"/>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17" name="Image 16">
            <a:extLst>
              <a:ext uri="{FF2B5EF4-FFF2-40B4-BE49-F238E27FC236}">
                <a16:creationId xmlns:a16="http://schemas.microsoft.com/office/drawing/2014/main" id="{22263DE7-6DDA-5C72-CD56-C4EC007DA6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50" y="54000"/>
            <a:ext cx="720000" cy="720000"/>
          </a:xfrm>
          <a:prstGeom prst="rect">
            <a:avLst/>
          </a:prstGeom>
        </p:spPr>
      </p:pic>
      <p:sp>
        <p:nvSpPr>
          <p:cNvPr id="20" name="Google Shape;217;p18">
            <a:extLst>
              <a:ext uri="{FF2B5EF4-FFF2-40B4-BE49-F238E27FC236}">
                <a16:creationId xmlns:a16="http://schemas.microsoft.com/office/drawing/2014/main" id="{35E2756C-2236-7240-AC28-204E8C21B4A6}"/>
              </a:ext>
            </a:extLst>
          </p:cNvPr>
          <p:cNvSpPr txBox="1"/>
          <p:nvPr/>
        </p:nvSpPr>
        <p:spPr>
          <a:xfrm>
            <a:off x="7009181" y="1671731"/>
            <a:ext cx="4857854" cy="590250"/>
          </a:xfrm>
          <a:prstGeom prst="rect">
            <a:avLst/>
          </a:prstGeom>
          <a:noFill/>
          <a:ln>
            <a:noFill/>
          </a:ln>
        </p:spPr>
        <p:txBody>
          <a:bodyPr spcFirstLastPara="1" wrap="square" lIns="91425" tIns="91425" rIns="91425" bIns="91425" anchor="ctr" anchorCtr="0">
            <a:noAutofit/>
          </a:bodyPr>
          <a:lstStyle/>
          <a:p>
            <a:pPr algn="just">
              <a:buClr>
                <a:srgbClr val="000000"/>
              </a:buClr>
            </a:pPr>
            <a:r>
              <a:rPr lang="fr-FR" dirty="0">
                <a:solidFill>
                  <a:srgbClr val="4F81BD"/>
                </a:solidFill>
              </a:rPr>
              <a:t>Rassembler en un même endroit les différentes informations associées à la vie entière de la ressource</a:t>
            </a:r>
            <a:endParaRPr lang="fr-FR" kern="0" dirty="0">
              <a:solidFill>
                <a:srgbClr val="000000"/>
              </a:solidFill>
              <a:ea typeface="Roboto"/>
              <a:cs typeface="Roboto"/>
              <a:sym typeface="Roboto"/>
            </a:endParaRPr>
          </a:p>
        </p:txBody>
      </p:sp>
      <p:sp>
        <p:nvSpPr>
          <p:cNvPr id="26" name="Google Shape;216;p18">
            <a:extLst>
              <a:ext uri="{FF2B5EF4-FFF2-40B4-BE49-F238E27FC236}">
                <a16:creationId xmlns:a16="http://schemas.microsoft.com/office/drawing/2014/main" id="{A8E01561-0AF1-4E75-850D-804736E974A1}"/>
              </a:ext>
            </a:extLst>
          </p:cNvPr>
          <p:cNvSpPr txBox="1"/>
          <p:nvPr/>
        </p:nvSpPr>
        <p:spPr>
          <a:xfrm>
            <a:off x="7385181" y="1131021"/>
            <a:ext cx="4692542" cy="172953"/>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fr-FR" b="0" i="0" u="none" strike="noStrike" kern="0" cap="none" spc="0" normalizeH="0" baseline="0" noProof="0" dirty="0">
                <a:ln>
                  <a:noFill/>
                </a:ln>
                <a:solidFill>
                  <a:srgbClr val="F79646">
                    <a:lumMod val="75000"/>
                  </a:srgbClr>
                </a:solidFill>
                <a:effectLst/>
                <a:uLnTx/>
                <a:uFillTx/>
                <a:ea typeface="Fira Sans Extra Condensed"/>
                <a:cs typeface="Fira Sans Extra Condensed"/>
                <a:sym typeface="Fira Sans Extra Condensed"/>
              </a:rPr>
              <a:t>Porte d’entrée sur l’univers numérique d’une revue</a:t>
            </a:r>
          </a:p>
        </p:txBody>
      </p:sp>
      <p:pic>
        <p:nvPicPr>
          <p:cNvPr id="28" name="Image 27">
            <a:extLst>
              <a:ext uri="{FF2B5EF4-FFF2-40B4-BE49-F238E27FC236}">
                <a16:creationId xmlns:a16="http://schemas.microsoft.com/office/drawing/2014/main" id="{5948C671-F891-7F37-B839-FEAD7BE9FF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7863" y="961847"/>
            <a:ext cx="460800" cy="460800"/>
          </a:xfrm>
          <a:prstGeom prst="rect">
            <a:avLst/>
          </a:prstGeom>
        </p:spPr>
      </p:pic>
      <p:sp>
        <p:nvSpPr>
          <p:cNvPr id="34" name="Google Shape;220;p18">
            <a:extLst>
              <a:ext uri="{FF2B5EF4-FFF2-40B4-BE49-F238E27FC236}">
                <a16:creationId xmlns:a16="http://schemas.microsoft.com/office/drawing/2014/main" id="{441C7865-A14D-E41E-7FE7-90AA276681FA}"/>
              </a:ext>
            </a:extLst>
          </p:cNvPr>
          <p:cNvSpPr txBox="1"/>
          <p:nvPr/>
        </p:nvSpPr>
        <p:spPr>
          <a:xfrm>
            <a:off x="7385181" y="2467300"/>
            <a:ext cx="5573325" cy="463973"/>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defRPr/>
            </a:pPr>
            <a:r>
              <a:rPr lang="en" kern="0" dirty="0">
                <a:solidFill>
                  <a:srgbClr val="F79646">
                    <a:lumMod val="75000"/>
                  </a:srgbClr>
                </a:solidFill>
                <a:ea typeface="Fira Sans Extra Condensed"/>
                <a:cs typeface="Fira Sans Extra Condensed"/>
                <a:sym typeface="Fira Sans Extra Condensed"/>
              </a:rPr>
              <a:t>Visibilité, Valorisation, Référencement</a:t>
            </a:r>
            <a:endParaRPr kern="0" dirty="0">
              <a:solidFill>
                <a:srgbClr val="F79646">
                  <a:lumMod val="75000"/>
                </a:srgbClr>
              </a:solidFill>
              <a:ea typeface="Fira Sans Extra Condensed"/>
              <a:cs typeface="Fira Sans Extra Condensed"/>
              <a:sym typeface="Fira Sans Extra Condensed"/>
            </a:endParaRPr>
          </a:p>
        </p:txBody>
      </p:sp>
      <p:grpSp>
        <p:nvGrpSpPr>
          <p:cNvPr id="35" name="Google Shape;223;p18">
            <a:extLst>
              <a:ext uri="{FF2B5EF4-FFF2-40B4-BE49-F238E27FC236}">
                <a16:creationId xmlns:a16="http://schemas.microsoft.com/office/drawing/2014/main" id="{5B60A5BA-823D-5CBB-E833-373EDCB56CB0}"/>
              </a:ext>
            </a:extLst>
          </p:cNvPr>
          <p:cNvGrpSpPr/>
          <p:nvPr/>
        </p:nvGrpSpPr>
        <p:grpSpPr>
          <a:xfrm>
            <a:off x="7009181" y="5429560"/>
            <a:ext cx="5573325" cy="1056085"/>
            <a:chOff x="4818621" y="3632416"/>
            <a:chExt cx="4567016" cy="798496"/>
          </a:xfrm>
        </p:grpSpPr>
        <p:sp>
          <p:nvSpPr>
            <p:cNvPr id="36" name="Google Shape;224;p18">
              <a:extLst>
                <a:ext uri="{FF2B5EF4-FFF2-40B4-BE49-F238E27FC236}">
                  <a16:creationId xmlns:a16="http://schemas.microsoft.com/office/drawing/2014/main" id="{FA221CFD-2B44-EC0F-0BAD-2B6E24C284EA}"/>
                </a:ext>
              </a:extLst>
            </p:cNvPr>
            <p:cNvSpPr txBox="1"/>
            <p:nvPr/>
          </p:nvSpPr>
          <p:spPr>
            <a:xfrm>
              <a:off x="5126731" y="3632416"/>
              <a:ext cx="3310800" cy="340500"/>
            </a:xfrm>
            <a:prstGeom prst="rect">
              <a:avLst/>
            </a:prstGeom>
            <a:noFill/>
            <a:ln>
              <a:noFill/>
            </a:ln>
          </p:spPr>
          <p:txBody>
            <a:bodyPr spcFirstLastPara="1" wrap="square" lIns="91425" tIns="91425" rIns="91425" bIns="91425" anchor="ctr" anchorCtr="0">
              <a:noAutofit/>
            </a:bodyPr>
            <a:lstStyle/>
            <a:p>
              <a:pPr>
                <a:buClr>
                  <a:srgbClr val="000000"/>
                </a:buClr>
                <a:defRPr/>
              </a:pPr>
              <a:r>
                <a:rPr lang="en" kern="0" dirty="0">
                  <a:solidFill>
                    <a:srgbClr val="F79646">
                      <a:lumMod val="75000"/>
                    </a:srgbClr>
                  </a:solidFill>
                  <a:ea typeface="Fira Sans Extra Condensed"/>
                  <a:cs typeface="Fira Sans Extra Condensed"/>
                  <a:sym typeface="Fira Sans Extra Condensed"/>
                </a:rPr>
                <a:t>Vérification et curation de données</a:t>
              </a:r>
              <a:endParaRPr kern="0" dirty="0">
                <a:solidFill>
                  <a:srgbClr val="F79646">
                    <a:lumMod val="75000"/>
                  </a:srgbClr>
                </a:solidFill>
                <a:ea typeface="Fira Sans Extra Condensed"/>
                <a:cs typeface="Fira Sans Extra Condensed"/>
                <a:sym typeface="Fira Sans Extra Condensed"/>
              </a:endParaRPr>
            </a:p>
          </p:txBody>
        </p:sp>
        <p:sp>
          <p:nvSpPr>
            <p:cNvPr id="37" name="Google Shape;225;p18">
              <a:extLst>
                <a:ext uri="{FF2B5EF4-FFF2-40B4-BE49-F238E27FC236}">
                  <a16:creationId xmlns:a16="http://schemas.microsoft.com/office/drawing/2014/main" id="{CE07C6DD-45E2-526D-212F-03799ABD52C9}"/>
                </a:ext>
              </a:extLst>
            </p:cNvPr>
            <p:cNvSpPr txBox="1"/>
            <p:nvPr/>
          </p:nvSpPr>
          <p:spPr>
            <a:xfrm>
              <a:off x="4818621" y="4047812"/>
              <a:ext cx="4567016" cy="383100"/>
            </a:xfrm>
            <a:prstGeom prst="rect">
              <a:avLst/>
            </a:prstGeom>
            <a:noFill/>
            <a:ln>
              <a:noFill/>
            </a:ln>
          </p:spPr>
          <p:txBody>
            <a:bodyPr spcFirstLastPara="1" wrap="square" lIns="91425" tIns="91425" rIns="91425" bIns="91425" anchor="ctr" anchorCtr="0">
              <a:noAutofit/>
            </a:bodyPr>
            <a:lstStyle/>
            <a:p>
              <a:pPr algn="just">
                <a:buClr>
                  <a:srgbClr val="000000"/>
                </a:buClr>
                <a:defRPr/>
              </a:pPr>
              <a:r>
                <a:rPr lang="fr-FR" dirty="0">
                  <a:solidFill>
                    <a:srgbClr val="4F81BD"/>
                  </a:solidFill>
                </a:rPr>
                <a:t>Les données exposées sont suivies et </a:t>
              </a:r>
            </a:p>
            <a:p>
              <a:pPr algn="just">
                <a:buClr>
                  <a:srgbClr val="000000"/>
                </a:buClr>
                <a:defRPr/>
              </a:pPr>
              <a:r>
                <a:rPr lang="fr-FR" dirty="0">
                  <a:solidFill>
                    <a:srgbClr val="4F81BD"/>
                  </a:solidFill>
                </a:rPr>
                <a:t>vérifiées régulièrement  </a:t>
              </a:r>
              <a:endParaRPr dirty="0">
                <a:solidFill>
                  <a:srgbClr val="4F81BD"/>
                </a:solidFill>
                <a:sym typeface="Roboto"/>
              </a:endParaRPr>
            </a:p>
          </p:txBody>
        </p:sp>
      </p:grpSp>
      <p:sp>
        <p:nvSpPr>
          <p:cNvPr id="38" name="Google Shape;217;p18">
            <a:extLst>
              <a:ext uri="{FF2B5EF4-FFF2-40B4-BE49-F238E27FC236}">
                <a16:creationId xmlns:a16="http://schemas.microsoft.com/office/drawing/2014/main" id="{00776D14-E044-D0EE-FE48-3504CC46E915}"/>
              </a:ext>
            </a:extLst>
          </p:cNvPr>
          <p:cNvSpPr txBox="1"/>
          <p:nvPr/>
        </p:nvSpPr>
        <p:spPr>
          <a:xfrm>
            <a:off x="6690031" y="3466491"/>
            <a:ext cx="5496153" cy="1191775"/>
          </a:xfrm>
          <a:prstGeom prst="rect">
            <a:avLst/>
          </a:prstGeom>
          <a:noFill/>
          <a:ln>
            <a:noFill/>
          </a:ln>
        </p:spPr>
        <p:txBody>
          <a:bodyPr spcFirstLastPara="1" wrap="square" lIns="91425" tIns="91425" rIns="91425" bIns="91425" anchor="ctr" anchorCtr="0">
            <a:noAutofit/>
          </a:bodyPr>
          <a:lstStyle/>
          <a:p>
            <a:pPr marL="285750" indent="-285750" algn="just">
              <a:buClr>
                <a:srgbClr val="000000"/>
              </a:buClr>
              <a:buFont typeface="Arial" panose="020B0604020202020204" pitchFamily="34" charset="0"/>
              <a:buChar char="•"/>
            </a:pPr>
            <a:r>
              <a:rPr lang="fr-FR" dirty="0">
                <a:solidFill>
                  <a:srgbClr val="4F81BD"/>
                </a:solidFill>
                <a:sym typeface="Roboto"/>
              </a:rPr>
              <a:t>Liens automatisés vers d’autres catalogues</a:t>
            </a:r>
          </a:p>
          <a:p>
            <a:pPr marL="285750" indent="-285750" algn="just">
              <a:buClr>
                <a:srgbClr val="000000"/>
              </a:buClr>
              <a:buFont typeface="Arial" panose="020B0604020202020204" pitchFamily="34" charset="0"/>
              <a:buChar char="•"/>
            </a:pPr>
            <a:r>
              <a:rPr lang="fr-FR" dirty="0">
                <a:solidFill>
                  <a:srgbClr val="4F81BD"/>
                </a:solidFill>
                <a:sym typeface="Roboto"/>
              </a:rPr>
              <a:t>Rebonds vers des accès  aux contenus, </a:t>
            </a:r>
            <a:r>
              <a:rPr lang="fr-FR" dirty="0">
                <a:solidFill>
                  <a:srgbClr val="4F81BD"/>
                </a:solidFill>
              </a:rPr>
              <a:t>libres ou payants, via des grands bouquets ou dispersés sur le web</a:t>
            </a:r>
          </a:p>
          <a:p>
            <a:pPr marL="285750" indent="-285750" algn="just">
              <a:buClr>
                <a:srgbClr val="000000"/>
              </a:buClr>
              <a:buFont typeface="Arial" panose="020B0604020202020204" pitchFamily="34" charset="0"/>
              <a:buChar char="•"/>
            </a:pPr>
            <a:r>
              <a:rPr lang="fr-FR" dirty="0">
                <a:solidFill>
                  <a:srgbClr val="4F81BD"/>
                </a:solidFill>
                <a:sym typeface="Roboto"/>
              </a:rPr>
              <a:t>Accès direct à la politique de publication</a:t>
            </a:r>
          </a:p>
          <a:p>
            <a:pPr algn="just">
              <a:buClr>
                <a:srgbClr val="000000"/>
              </a:buClr>
            </a:pPr>
            <a:r>
              <a:rPr lang="fr-FR" dirty="0">
                <a:solidFill>
                  <a:srgbClr val="4F81BD"/>
                </a:solidFill>
                <a:sym typeface="Roboto"/>
              </a:rPr>
              <a:t>    déclarée dans Sherpa/Romeo</a:t>
            </a:r>
          </a:p>
          <a:p>
            <a:pPr marL="285750" indent="-285750" algn="just">
              <a:buClr>
                <a:srgbClr val="000000"/>
              </a:buClr>
              <a:buFont typeface="Arial" panose="020B0604020202020204" pitchFamily="34" charset="0"/>
              <a:buChar char="•"/>
            </a:pPr>
            <a:r>
              <a:rPr lang="fr-FR" dirty="0">
                <a:solidFill>
                  <a:srgbClr val="4F81BD"/>
                </a:solidFill>
                <a:sym typeface="Roboto"/>
              </a:rPr>
              <a:t>Détails des contenus accessibles et</a:t>
            </a:r>
          </a:p>
          <a:p>
            <a:pPr algn="just">
              <a:buClr>
                <a:srgbClr val="000000"/>
              </a:buClr>
            </a:pPr>
            <a:r>
              <a:rPr lang="fr-FR" dirty="0">
                <a:solidFill>
                  <a:srgbClr val="4F81BD"/>
                </a:solidFill>
                <a:sym typeface="Roboto"/>
              </a:rPr>
              <a:t>     valorisation de l’accès ouvert</a:t>
            </a:r>
            <a:endParaRPr lang="fr-FR" kern="0" dirty="0">
              <a:solidFill>
                <a:srgbClr val="000000"/>
              </a:solidFill>
              <a:ea typeface="Roboto"/>
              <a:cs typeface="Roboto"/>
              <a:sym typeface="Roboto"/>
            </a:endParaRPr>
          </a:p>
        </p:txBody>
      </p:sp>
      <p:pic>
        <p:nvPicPr>
          <p:cNvPr id="39" name="Image 38">
            <a:extLst>
              <a:ext uri="{FF2B5EF4-FFF2-40B4-BE49-F238E27FC236}">
                <a16:creationId xmlns:a16="http://schemas.microsoft.com/office/drawing/2014/main" id="{D6C9C396-4E85-CE9C-D35C-FFED24DBCB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4381" y="2451524"/>
            <a:ext cx="460800" cy="460800"/>
          </a:xfrm>
          <a:prstGeom prst="rect">
            <a:avLst/>
          </a:prstGeom>
        </p:spPr>
      </p:pic>
      <p:pic>
        <p:nvPicPr>
          <p:cNvPr id="9" name="Image 8">
            <a:extLst>
              <a:ext uri="{FF2B5EF4-FFF2-40B4-BE49-F238E27FC236}">
                <a16:creationId xmlns:a16="http://schemas.microsoft.com/office/drawing/2014/main" id="{4F0C91CA-B028-B745-B94C-754326C06C47}"/>
              </a:ext>
            </a:extLst>
          </p:cNvPr>
          <p:cNvPicPr>
            <a:picLocks noChangeAspect="1"/>
          </p:cNvPicPr>
          <p:nvPr/>
        </p:nvPicPr>
        <p:blipFill>
          <a:blip r:embed="rId5"/>
          <a:stretch>
            <a:fillRect/>
          </a:stretch>
        </p:blipFill>
        <p:spPr>
          <a:xfrm>
            <a:off x="324965" y="1010096"/>
            <a:ext cx="6564263" cy="5795691"/>
          </a:xfrm>
          <a:prstGeom prst="rect">
            <a:avLst/>
          </a:prstGeom>
        </p:spPr>
      </p:pic>
      <p:pic>
        <p:nvPicPr>
          <p:cNvPr id="40" name="Image 39">
            <a:extLst>
              <a:ext uri="{FF2B5EF4-FFF2-40B4-BE49-F238E27FC236}">
                <a16:creationId xmlns:a16="http://schemas.microsoft.com/office/drawing/2014/main" id="{2189BB77-1F62-23C5-B581-FB08016EB0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4381" y="5445583"/>
            <a:ext cx="460800" cy="460800"/>
          </a:xfrm>
          <a:prstGeom prst="rect">
            <a:avLst/>
          </a:prstGeom>
        </p:spPr>
      </p:pic>
      <p:sp>
        <p:nvSpPr>
          <p:cNvPr id="2" name="Rectangle 1">
            <a:extLst>
              <a:ext uri="{FF2B5EF4-FFF2-40B4-BE49-F238E27FC236}">
                <a16:creationId xmlns:a16="http://schemas.microsoft.com/office/drawing/2014/main" id="{E48FA39B-3262-756B-D83D-5CEACF2D5EF4}"/>
              </a:ext>
            </a:extLst>
          </p:cNvPr>
          <p:cNvSpPr/>
          <p:nvPr/>
        </p:nvSpPr>
        <p:spPr bwMode="auto">
          <a:xfrm>
            <a:off x="322077" y="4589119"/>
            <a:ext cx="6561081" cy="1191775"/>
          </a:xfrm>
          <a:prstGeom prst="rect">
            <a:avLst/>
          </a:prstGeom>
          <a:solidFill>
            <a:srgbClr val="00B050">
              <a:alpha val="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charset="0"/>
            </a:endParaRPr>
          </a:p>
        </p:txBody>
      </p:sp>
      <p:sp>
        <p:nvSpPr>
          <p:cNvPr id="3" name="Rectangle 2">
            <a:extLst>
              <a:ext uri="{FF2B5EF4-FFF2-40B4-BE49-F238E27FC236}">
                <a16:creationId xmlns:a16="http://schemas.microsoft.com/office/drawing/2014/main" id="{2DD3655B-76E4-8AD8-EAB7-FA8AD017CA7F}"/>
              </a:ext>
            </a:extLst>
          </p:cNvPr>
          <p:cNvSpPr/>
          <p:nvPr/>
        </p:nvSpPr>
        <p:spPr bwMode="auto">
          <a:xfrm>
            <a:off x="286330" y="6108941"/>
            <a:ext cx="3421454" cy="652051"/>
          </a:xfrm>
          <a:prstGeom prst="rect">
            <a:avLst/>
          </a:prstGeom>
          <a:solidFill>
            <a:srgbClr val="FFC000">
              <a:alpha val="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charset="0"/>
            </a:endParaRPr>
          </a:p>
        </p:txBody>
      </p:sp>
      <p:sp>
        <p:nvSpPr>
          <p:cNvPr id="6" name="Rectangle 5">
            <a:extLst>
              <a:ext uri="{FF2B5EF4-FFF2-40B4-BE49-F238E27FC236}">
                <a16:creationId xmlns:a16="http://schemas.microsoft.com/office/drawing/2014/main" id="{C750833A-9E4D-5EF9-34FB-2EB0755C818D}"/>
              </a:ext>
            </a:extLst>
          </p:cNvPr>
          <p:cNvSpPr/>
          <p:nvPr/>
        </p:nvSpPr>
        <p:spPr bwMode="auto">
          <a:xfrm>
            <a:off x="297257" y="1376529"/>
            <a:ext cx="6619678" cy="942463"/>
          </a:xfrm>
          <a:prstGeom prst="rect">
            <a:avLst/>
          </a:prstGeom>
          <a:solidFill>
            <a:srgbClr val="00B0F0">
              <a:alpha val="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sp>
        <p:nvSpPr>
          <p:cNvPr id="7" name="Rectangle 6">
            <a:extLst>
              <a:ext uri="{FF2B5EF4-FFF2-40B4-BE49-F238E27FC236}">
                <a16:creationId xmlns:a16="http://schemas.microsoft.com/office/drawing/2014/main" id="{B10FC060-CADB-417F-5C79-162A5D22C609}"/>
              </a:ext>
            </a:extLst>
          </p:cNvPr>
          <p:cNvSpPr/>
          <p:nvPr/>
        </p:nvSpPr>
        <p:spPr bwMode="auto">
          <a:xfrm>
            <a:off x="891400" y="3466491"/>
            <a:ext cx="5678678" cy="703022"/>
          </a:xfrm>
          <a:prstGeom prst="rect">
            <a:avLst/>
          </a:prstGeom>
          <a:solidFill>
            <a:srgbClr val="7030A0">
              <a:alpha val="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00781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2B2D5C2-9FD4-0019-1855-EFBF69B19F30}"/>
              </a:ext>
            </a:extLst>
          </p:cNvPr>
          <p:cNvSpPr/>
          <p:nvPr/>
        </p:nvSpPr>
        <p:spPr bwMode="auto">
          <a:xfrm>
            <a:off x="891400" y="456334"/>
            <a:ext cx="10972800" cy="133627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15" name="Organigramme : Terminateur 14">
            <a:extLst>
              <a:ext uri="{FF2B5EF4-FFF2-40B4-BE49-F238E27FC236}">
                <a16:creationId xmlns:a16="http://schemas.microsoft.com/office/drawing/2014/main" id="{0C05B966-6E7D-E33B-0C8A-6A93D679850E}"/>
              </a:ext>
            </a:extLst>
          </p:cNvPr>
          <p:cNvSpPr/>
          <p:nvPr/>
        </p:nvSpPr>
        <p:spPr bwMode="auto">
          <a:xfrm>
            <a:off x="1967696" y="89967"/>
            <a:ext cx="8673442" cy="703309"/>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4" name="Titre 1">
            <a:extLst>
              <a:ext uri="{FF2B5EF4-FFF2-40B4-BE49-F238E27FC236}">
                <a16:creationId xmlns:a16="http://schemas.microsoft.com/office/drawing/2014/main" id="{D2FE66C5-2571-E8AA-47FB-E29AC2D73CC6}"/>
              </a:ext>
            </a:extLst>
          </p:cNvPr>
          <p:cNvSpPr>
            <a:spLocks noGrp="1"/>
          </p:cNvSpPr>
          <p:nvPr>
            <p:ph type="title"/>
          </p:nvPr>
        </p:nvSpPr>
        <p:spPr>
          <a:xfrm>
            <a:off x="761342" y="97008"/>
            <a:ext cx="10972800" cy="771285"/>
          </a:xfrm>
        </p:spPr>
        <p:txBody>
          <a:bodyPr/>
          <a:lstStyle/>
          <a:p>
            <a:r>
              <a:rPr lang="fr-FR" sz="3600" dirty="0"/>
              <a:t>Un modèle original de production mutualisée</a:t>
            </a:r>
          </a:p>
        </p:txBody>
      </p:sp>
      <p:sp>
        <p:nvSpPr>
          <p:cNvPr id="16" name="Rectangle : coins arrondis 15">
            <a:extLst>
              <a:ext uri="{FF2B5EF4-FFF2-40B4-BE49-F238E27FC236}">
                <a16:creationId xmlns:a16="http://schemas.microsoft.com/office/drawing/2014/main" id="{2FAB6D3A-883F-A64C-68BC-ED4EF31811B7}"/>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17" name="Image 16">
            <a:extLst>
              <a:ext uri="{FF2B5EF4-FFF2-40B4-BE49-F238E27FC236}">
                <a16:creationId xmlns:a16="http://schemas.microsoft.com/office/drawing/2014/main" id="{22263DE7-6DDA-5C72-CD56-C4EC007DA6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50" y="54000"/>
            <a:ext cx="720000" cy="720000"/>
          </a:xfrm>
          <a:prstGeom prst="rect">
            <a:avLst/>
          </a:prstGeom>
        </p:spPr>
      </p:pic>
      <p:pic>
        <p:nvPicPr>
          <p:cNvPr id="5" name="Image 4">
            <a:extLst>
              <a:ext uri="{FF2B5EF4-FFF2-40B4-BE49-F238E27FC236}">
                <a16:creationId xmlns:a16="http://schemas.microsoft.com/office/drawing/2014/main" id="{D78D4122-F0AF-2FCA-ACFA-8741CA9AE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39" y="793276"/>
            <a:ext cx="10539106" cy="5976000"/>
          </a:xfrm>
          <a:prstGeom prst="rect">
            <a:avLst/>
          </a:prstGeom>
        </p:spPr>
      </p:pic>
      <p:pic>
        <p:nvPicPr>
          <p:cNvPr id="6" name="Image 5">
            <a:extLst>
              <a:ext uri="{FF2B5EF4-FFF2-40B4-BE49-F238E27FC236}">
                <a16:creationId xmlns:a16="http://schemas.microsoft.com/office/drawing/2014/main" id="{3526DBC5-5C18-1CD4-2424-161C66CB74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spTree>
    <p:extLst>
      <p:ext uri="{BB962C8B-B14F-4D97-AF65-F5344CB8AC3E}">
        <p14:creationId xmlns:p14="http://schemas.microsoft.com/office/powerpoint/2010/main" val="45164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2B2D5C2-9FD4-0019-1855-EFBF69B19F30}"/>
              </a:ext>
            </a:extLst>
          </p:cNvPr>
          <p:cNvSpPr/>
          <p:nvPr/>
        </p:nvSpPr>
        <p:spPr bwMode="auto">
          <a:xfrm>
            <a:off x="891400" y="456334"/>
            <a:ext cx="10972800" cy="133627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15" name="Organigramme : Terminateur 14">
            <a:extLst>
              <a:ext uri="{FF2B5EF4-FFF2-40B4-BE49-F238E27FC236}">
                <a16:creationId xmlns:a16="http://schemas.microsoft.com/office/drawing/2014/main" id="{0C05B966-6E7D-E33B-0C8A-6A93D679850E}"/>
              </a:ext>
            </a:extLst>
          </p:cNvPr>
          <p:cNvSpPr/>
          <p:nvPr/>
        </p:nvSpPr>
        <p:spPr bwMode="auto">
          <a:xfrm>
            <a:off x="1967696" y="89967"/>
            <a:ext cx="8673442" cy="703309"/>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4" name="Titre 1">
            <a:extLst>
              <a:ext uri="{FF2B5EF4-FFF2-40B4-BE49-F238E27FC236}">
                <a16:creationId xmlns:a16="http://schemas.microsoft.com/office/drawing/2014/main" id="{D2FE66C5-2571-E8AA-47FB-E29AC2D73CC6}"/>
              </a:ext>
            </a:extLst>
          </p:cNvPr>
          <p:cNvSpPr>
            <a:spLocks noGrp="1"/>
          </p:cNvSpPr>
          <p:nvPr>
            <p:ph type="title"/>
          </p:nvPr>
        </p:nvSpPr>
        <p:spPr>
          <a:xfrm>
            <a:off x="761342" y="97008"/>
            <a:ext cx="10972800" cy="771285"/>
          </a:xfrm>
        </p:spPr>
        <p:txBody>
          <a:bodyPr/>
          <a:lstStyle/>
          <a:p>
            <a:r>
              <a:rPr lang="fr-FR" sz="3600" dirty="0"/>
              <a:t>Signaler un titre en libre accès dans Mir@bel</a:t>
            </a:r>
          </a:p>
        </p:txBody>
      </p:sp>
      <p:sp>
        <p:nvSpPr>
          <p:cNvPr id="16" name="Rectangle : coins arrondis 15">
            <a:extLst>
              <a:ext uri="{FF2B5EF4-FFF2-40B4-BE49-F238E27FC236}">
                <a16:creationId xmlns:a16="http://schemas.microsoft.com/office/drawing/2014/main" id="{2FAB6D3A-883F-A64C-68BC-ED4EF31811B7}"/>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17" name="Image 16">
            <a:extLst>
              <a:ext uri="{FF2B5EF4-FFF2-40B4-BE49-F238E27FC236}">
                <a16:creationId xmlns:a16="http://schemas.microsoft.com/office/drawing/2014/main" id="{22263DE7-6DDA-5C72-CD56-C4EC007DA6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50" y="54000"/>
            <a:ext cx="720000" cy="720000"/>
          </a:xfrm>
          <a:prstGeom prst="rect">
            <a:avLst/>
          </a:prstGeom>
        </p:spPr>
      </p:pic>
      <p:pic>
        <p:nvPicPr>
          <p:cNvPr id="6" name="Image 5">
            <a:extLst>
              <a:ext uri="{FF2B5EF4-FFF2-40B4-BE49-F238E27FC236}">
                <a16:creationId xmlns:a16="http://schemas.microsoft.com/office/drawing/2014/main" id="{3526DBC5-5C18-1CD4-2424-161C66CB74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grpSp>
        <p:nvGrpSpPr>
          <p:cNvPr id="2" name="Google Shape;2133;p24">
            <a:extLst>
              <a:ext uri="{FF2B5EF4-FFF2-40B4-BE49-F238E27FC236}">
                <a16:creationId xmlns:a16="http://schemas.microsoft.com/office/drawing/2014/main" id="{52F93110-E547-A1C2-F069-FAB281AC0573}"/>
              </a:ext>
            </a:extLst>
          </p:cNvPr>
          <p:cNvGrpSpPr/>
          <p:nvPr/>
        </p:nvGrpSpPr>
        <p:grpSpPr>
          <a:xfrm>
            <a:off x="2994942" y="1490497"/>
            <a:ext cx="6198082" cy="4692977"/>
            <a:chOff x="2120424" y="1703550"/>
            <a:chExt cx="3348144" cy="2535100"/>
          </a:xfrm>
        </p:grpSpPr>
        <p:sp>
          <p:nvSpPr>
            <p:cNvPr id="3" name="Google Shape;2134;p24">
              <a:extLst>
                <a:ext uri="{FF2B5EF4-FFF2-40B4-BE49-F238E27FC236}">
                  <a16:creationId xmlns:a16="http://schemas.microsoft.com/office/drawing/2014/main" id="{FBCB5BBE-BCF9-3623-BB4E-DA15B218294A}"/>
                </a:ext>
              </a:extLst>
            </p:cNvPr>
            <p:cNvSpPr/>
            <p:nvPr/>
          </p:nvSpPr>
          <p:spPr>
            <a:xfrm rot="19718986">
              <a:off x="5110693" y="2657022"/>
              <a:ext cx="357875" cy="59425"/>
            </a:xfrm>
            <a:custGeom>
              <a:avLst/>
              <a:gdLst/>
              <a:ahLst/>
              <a:cxnLst/>
              <a:rect l="l" t="t" r="r" b="b"/>
              <a:pathLst>
                <a:path w="14315" h="2377" extrusionOk="0">
                  <a:moveTo>
                    <a:pt x="1172" y="1"/>
                  </a:moveTo>
                  <a:cubicBezTo>
                    <a:pt x="507" y="1"/>
                    <a:pt x="0" y="539"/>
                    <a:pt x="0" y="1173"/>
                  </a:cubicBezTo>
                  <a:cubicBezTo>
                    <a:pt x="0" y="1838"/>
                    <a:pt x="507" y="2376"/>
                    <a:pt x="1172" y="2376"/>
                  </a:cubicBezTo>
                  <a:cubicBezTo>
                    <a:pt x="1806" y="2376"/>
                    <a:pt x="2281" y="1901"/>
                    <a:pt x="2344" y="1268"/>
                  </a:cubicBezTo>
                  <a:lnTo>
                    <a:pt x="11971" y="1268"/>
                  </a:lnTo>
                  <a:cubicBezTo>
                    <a:pt x="12003" y="1901"/>
                    <a:pt x="12510" y="2376"/>
                    <a:pt x="13143" y="2376"/>
                  </a:cubicBezTo>
                  <a:cubicBezTo>
                    <a:pt x="13808" y="2376"/>
                    <a:pt x="14315" y="1838"/>
                    <a:pt x="14315" y="1173"/>
                  </a:cubicBezTo>
                  <a:cubicBezTo>
                    <a:pt x="14315" y="539"/>
                    <a:pt x="13808" y="1"/>
                    <a:pt x="13143" y="1"/>
                  </a:cubicBezTo>
                  <a:cubicBezTo>
                    <a:pt x="12541" y="1"/>
                    <a:pt x="12035" y="476"/>
                    <a:pt x="11971" y="1078"/>
                  </a:cubicBezTo>
                  <a:lnTo>
                    <a:pt x="8488" y="1046"/>
                  </a:lnTo>
                  <a:lnTo>
                    <a:pt x="2344" y="1046"/>
                  </a:lnTo>
                  <a:cubicBezTo>
                    <a:pt x="2281" y="444"/>
                    <a:pt x="1774" y="1"/>
                    <a:pt x="1172" y="1"/>
                  </a:cubicBezTo>
                  <a:close/>
                </a:path>
              </a:pathLst>
            </a:custGeom>
            <a:solidFill>
              <a:srgbClr val="27242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7" name="Google Shape;2135;p24">
              <a:extLst>
                <a:ext uri="{FF2B5EF4-FFF2-40B4-BE49-F238E27FC236}">
                  <a16:creationId xmlns:a16="http://schemas.microsoft.com/office/drawing/2014/main" id="{6E966ED7-BA4C-18E1-0BBD-3E10D2EDA13B}"/>
                </a:ext>
              </a:extLst>
            </p:cNvPr>
            <p:cNvSpPr/>
            <p:nvPr/>
          </p:nvSpPr>
          <p:spPr>
            <a:xfrm>
              <a:off x="4703475" y="3676500"/>
              <a:ext cx="633374" cy="69030"/>
            </a:xfrm>
            <a:custGeom>
              <a:avLst/>
              <a:gdLst/>
              <a:ahLst/>
              <a:cxnLst/>
              <a:rect l="l" t="t" r="r" b="b"/>
              <a:pathLst>
                <a:path w="31543" h="2377" extrusionOk="0">
                  <a:moveTo>
                    <a:pt x="1172" y="1"/>
                  </a:moveTo>
                  <a:cubicBezTo>
                    <a:pt x="539" y="1"/>
                    <a:pt x="0" y="539"/>
                    <a:pt x="0" y="1204"/>
                  </a:cubicBezTo>
                  <a:cubicBezTo>
                    <a:pt x="0" y="1838"/>
                    <a:pt x="539" y="2376"/>
                    <a:pt x="1172" y="2376"/>
                  </a:cubicBezTo>
                  <a:cubicBezTo>
                    <a:pt x="1806" y="2376"/>
                    <a:pt x="2312" y="1901"/>
                    <a:pt x="2344" y="1299"/>
                  </a:cubicBezTo>
                  <a:lnTo>
                    <a:pt x="8614" y="1268"/>
                  </a:lnTo>
                  <a:lnTo>
                    <a:pt x="29199" y="1299"/>
                  </a:lnTo>
                  <a:cubicBezTo>
                    <a:pt x="29231" y="1901"/>
                    <a:pt x="29738" y="2376"/>
                    <a:pt x="30371" y="2376"/>
                  </a:cubicBezTo>
                  <a:cubicBezTo>
                    <a:pt x="31036" y="2376"/>
                    <a:pt x="31543" y="1838"/>
                    <a:pt x="31543" y="1204"/>
                  </a:cubicBezTo>
                  <a:cubicBezTo>
                    <a:pt x="31543" y="539"/>
                    <a:pt x="31036" y="1"/>
                    <a:pt x="30371" y="1"/>
                  </a:cubicBezTo>
                  <a:cubicBezTo>
                    <a:pt x="29769" y="1"/>
                    <a:pt x="29263" y="476"/>
                    <a:pt x="29199" y="1078"/>
                  </a:cubicBezTo>
                  <a:lnTo>
                    <a:pt x="8519" y="1046"/>
                  </a:lnTo>
                  <a:lnTo>
                    <a:pt x="2344" y="1046"/>
                  </a:lnTo>
                  <a:cubicBezTo>
                    <a:pt x="2281" y="476"/>
                    <a:pt x="1806" y="1"/>
                    <a:pt x="1172" y="1"/>
                  </a:cubicBezTo>
                  <a:close/>
                </a:path>
              </a:pathLst>
            </a:custGeom>
            <a:solidFill>
              <a:srgbClr val="27242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8" name="Google Shape;2137;p24">
              <a:extLst>
                <a:ext uri="{FF2B5EF4-FFF2-40B4-BE49-F238E27FC236}">
                  <a16:creationId xmlns:a16="http://schemas.microsoft.com/office/drawing/2014/main" id="{023E71DB-C7CE-23A2-ED63-C9533B217768}"/>
                </a:ext>
              </a:extLst>
            </p:cNvPr>
            <p:cNvSpPr/>
            <p:nvPr/>
          </p:nvSpPr>
          <p:spPr>
            <a:xfrm>
              <a:off x="4548275" y="2925950"/>
              <a:ext cx="358675" cy="59425"/>
            </a:xfrm>
            <a:custGeom>
              <a:avLst/>
              <a:gdLst/>
              <a:ahLst/>
              <a:cxnLst/>
              <a:rect l="l" t="t" r="r" b="b"/>
              <a:pathLst>
                <a:path w="14347" h="2377" extrusionOk="0">
                  <a:moveTo>
                    <a:pt x="1172" y="1"/>
                  </a:moveTo>
                  <a:cubicBezTo>
                    <a:pt x="539" y="1"/>
                    <a:pt x="0" y="539"/>
                    <a:pt x="0" y="1173"/>
                  </a:cubicBezTo>
                  <a:cubicBezTo>
                    <a:pt x="0" y="1838"/>
                    <a:pt x="539" y="2376"/>
                    <a:pt x="1172" y="2376"/>
                  </a:cubicBezTo>
                  <a:cubicBezTo>
                    <a:pt x="1806" y="2376"/>
                    <a:pt x="2312" y="1901"/>
                    <a:pt x="2344" y="1268"/>
                  </a:cubicBezTo>
                  <a:lnTo>
                    <a:pt x="11971" y="1268"/>
                  </a:lnTo>
                  <a:cubicBezTo>
                    <a:pt x="12035" y="1901"/>
                    <a:pt x="12541" y="2376"/>
                    <a:pt x="13143" y="2376"/>
                  </a:cubicBezTo>
                  <a:cubicBezTo>
                    <a:pt x="13808" y="2376"/>
                    <a:pt x="14347" y="1838"/>
                    <a:pt x="14347" y="1173"/>
                  </a:cubicBezTo>
                  <a:cubicBezTo>
                    <a:pt x="14347" y="539"/>
                    <a:pt x="13808" y="1"/>
                    <a:pt x="13143" y="1"/>
                  </a:cubicBezTo>
                  <a:cubicBezTo>
                    <a:pt x="12541" y="1"/>
                    <a:pt x="12066" y="444"/>
                    <a:pt x="11971" y="1046"/>
                  </a:cubicBezTo>
                  <a:lnTo>
                    <a:pt x="5828" y="1046"/>
                  </a:lnTo>
                  <a:lnTo>
                    <a:pt x="2344" y="1078"/>
                  </a:lnTo>
                  <a:cubicBezTo>
                    <a:pt x="2312" y="476"/>
                    <a:pt x="1806" y="1"/>
                    <a:pt x="1172" y="1"/>
                  </a:cubicBezTo>
                  <a:close/>
                </a:path>
              </a:pathLst>
            </a:custGeom>
            <a:solidFill>
              <a:srgbClr val="27242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9" name="Google Shape;2139;p24">
              <a:extLst>
                <a:ext uri="{FF2B5EF4-FFF2-40B4-BE49-F238E27FC236}">
                  <a16:creationId xmlns:a16="http://schemas.microsoft.com/office/drawing/2014/main" id="{4DD9E350-49AA-39F1-331E-8264570C2E9D}"/>
                </a:ext>
              </a:extLst>
            </p:cNvPr>
            <p:cNvSpPr/>
            <p:nvPr/>
          </p:nvSpPr>
          <p:spPr>
            <a:xfrm rot="19950284">
              <a:off x="4639071" y="2005402"/>
              <a:ext cx="788575" cy="58600"/>
            </a:xfrm>
            <a:custGeom>
              <a:avLst/>
              <a:gdLst/>
              <a:ahLst/>
              <a:cxnLst/>
              <a:rect l="l" t="t" r="r" b="b"/>
              <a:pathLst>
                <a:path w="31543" h="2344" extrusionOk="0">
                  <a:moveTo>
                    <a:pt x="1172" y="0"/>
                  </a:moveTo>
                  <a:cubicBezTo>
                    <a:pt x="539" y="0"/>
                    <a:pt x="0" y="507"/>
                    <a:pt x="0" y="1172"/>
                  </a:cubicBezTo>
                  <a:cubicBezTo>
                    <a:pt x="0" y="1837"/>
                    <a:pt x="539" y="2344"/>
                    <a:pt x="1172" y="2344"/>
                  </a:cubicBezTo>
                  <a:cubicBezTo>
                    <a:pt x="1806" y="2344"/>
                    <a:pt x="2312" y="1869"/>
                    <a:pt x="2344" y="1267"/>
                  </a:cubicBezTo>
                  <a:lnTo>
                    <a:pt x="29199" y="1267"/>
                  </a:lnTo>
                  <a:cubicBezTo>
                    <a:pt x="29231" y="1869"/>
                    <a:pt x="29738" y="2344"/>
                    <a:pt x="30371" y="2344"/>
                  </a:cubicBezTo>
                  <a:cubicBezTo>
                    <a:pt x="31004" y="2344"/>
                    <a:pt x="31543" y="1837"/>
                    <a:pt x="31543" y="1172"/>
                  </a:cubicBezTo>
                  <a:cubicBezTo>
                    <a:pt x="31543" y="507"/>
                    <a:pt x="31004" y="0"/>
                    <a:pt x="30371" y="0"/>
                  </a:cubicBezTo>
                  <a:cubicBezTo>
                    <a:pt x="29769" y="0"/>
                    <a:pt x="29263" y="444"/>
                    <a:pt x="29199" y="1045"/>
                  </a:cubicBezTo>
                  <a:lnTo>
                    <a:pt x="2344" y="1045"/>
                  </a:lnTo>
                  <a:cubicBezTo>
                    <a:pt x="2312" y="475"/>
                    <a:pt x="1806" y="0"/>
                    <a:pt x="1172" y="0"/>
                  </a:cubicBezTo>
                  <a:close/>
                </a:path>
              </a:pathLst>
            </a:custGeom>
            <a:solidFill>
              <a:srgbClr val="27242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10" name="Google Shape;2140;p24">
              <a:extLst>
                <a:ext uri="{FF2B5EF4-FFF2-40B4-BE49-F238E27FC236}">
                  <a16:creationId xmlns:a16="http://schemas.microsoft.com/office/drawing/2014/main" id="{29611DBC-9B40-2E10-2EDE-6E1810990B11}"/>
                </a:ext>
              </a:extLst>
            </p:cNvPr>
            <p:cNvSpPr/>
            <p:nvPr/>
          </p:nvSpPr>
          <p:spPr>
            <a:xfrm>
              <a:off x="2147701" y="2925950"/>
              <a:ext cx="303274" cy="59425"/>
            </a:xfrm>
            <a:custGeom>
              <a:avLst/>
              <a:gdLst/>
              <a:ahLst/>
              <a:cxnLst/>
              <a:rect l="l" t="t" r="r" b="b"/>
              <a:pathLst>
                <a:path w="14347" h="2377" extrusionOk="0">
                  <a:moveTo>
                    <a:pt x="1172" y="1"/>
                  </a:moveTo>
                  <a:cubicBezTo>
                    <a:pt x="539" y="1"/>
                    <a:pt x="0" y="539"/>
                    <a:pt x="0" y="1173"/>
                  </a:cubicBezTo>
                  <a:cubicBezTo>
                    <a:pt x="0" y="1838"/>
                    <a:pt x="539" y="2376"/>
                    <a:pt x="1172" y="2376"/>
                  </a:cubicBezTo>
                  <a:cubicBezTo>
                    <a:pt x="1806" y="2376"/>
                    <a:pt x="2312" y="1901"/>
                    <a:pt x="2344" y="1268"/>
                  </a:cubicBezTo>
                  <a:lnTo>
                    <a:pt x="11971" y="1268"/>
                  </a:lnTo>
                  <a:cubicBezTo>
                    <a:pt x="12035" y="1901"/>
                    <a:pt x="12541" y="2376"/>
                    <a:pt x="13143" y="2376"/>
                  </a:cubicBezTo>
                  <a:cubicBezTo>
                    <a:pt x="13808" y="2376"/>
                    <a:pt x="14346" y="1838"/>
                    <a:pt x="14346" y="1173"/>
                  </a:cubicBezTo>
                  <a:cubicBezTo>
                    <a:pt x="14346" y="539"/>
                    <a:pt x="13808" y="1"/>
                    <a:pt x="13143" y="1"/>
                  </a:cubicBezTo>
                  <a:cubicBezTo>
                    <a:pt x="12541" y="1"/>
                    <a:pt x="12035" y="444"/>
                    <a:pt x="11971" y="1046"/>
                  </a:cubicBezTo>
                  <a:lnTo>
                    <a:pt x="5828" y="1046"/>
                  </a:lnTo>
                  <a:lnTo>
                    <a:pt x="2344" y="1078"/>
                  </a:lnTo>
                  <a:cubicBezTo>
                    <a:pt x="2312" y="476"/>
                    <a:pt x="1806" y="1"/>
                    <a:pt x="1172" y="1"/>
                  </a:cubicBezTo>
                  <a:close/>
                </a:path>
              </a:pathLst>
            </a:custGeom>
            <a:solidFill>
              <a:srgbClr val="27242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12" name="Google Shape;2141;p24">
              <a:extLst>
                <a:ext uri="{FF2B5EF4-FFF2-40B4-BE49-F238E27FC236}">
                  <a16:creationId xmlns:a16="http://schemas.microsoft.com/office/drawing/2014/main" id="{7934FD15-8C80-2E97-C712-BE40FFA6B732}"/>
                </a:ext>
              </a:extLst>
            </p:cNvPr>
            <p:cNvSpPr/>
            <p:nvPr/>
          </p:nvSpPr>
          <p:spPr>
            <a:xfrm rot="20920402">
              <a:off x="2416718" y="3687745"/>
              <a:ext cx="458472" cy="44224"/>
            </a:xfrm>
            <a:custGeom>
              <a:avLst/>
              <a:gdLst/>
              <a:ahLst/>
              <a:cxnLst/>
              <a:rect l="l" t="t" r="r" b="b"/>
              <a:pathLst>
                <a:path w="31543" h="2377" extrusionOk="0">
                  <a:moveTo>
                    <a:pt x="1172" y="1"/>
                  </a:moveTo>
                  <a:cubicBezTo>
                    <a:pt x="539" y="1"/>
                    <a:pt x="0" y="539"/>
                    <a:pt x="0" y="1204"/>
                  </a:cubicBezTo>
                  <a:cubicBezTo>
                    <a:pt x="0" y="1838"/>
                    <a:pt x="539" y="2376"/>
                    <a:pt x="1172" y="2376"/>
                  </a:cubicBezTo>
                  <a:cubicBezTo>
                    <a:pt x="1806" y="2376"/>
                    <a:pt x="2312" y="1901"/>
                    <a:pt x="2344" y="1299"/>
                  </a:cubicBezTo>
                  <a:lnTo>
                    <a:pt x="22929" y="1268"/>
                  </a:lnTo>
                  <a:lnTo>
                    <a:pt x="29199" y="1299"/>
                  </a:lnTo>
                  <a:cubicBezTo>
                    <a:pt x="29231" y="1901"/>
                    <a:pt x="29738" y="2376"/>
                    <a:pt x="30371" y="2376"/>
                  </a:cubicBezTo>
                  <a:cubicBezTo>
                    <a:pt x="31036" y="2376"/>
                    <a:pt x="31543" y="1838"/>
                    <a:pt x="31543" y="1204"/>
                  </a:cubicBezTo>
                  <a:cubicBezTo>
                    <a:pt x="31543" y="539"/>
                    <a:pt x="31004" y="1"/>
                    <a:pt x="30371" y="1"/>
                  </a:cubicBezTo>
                  <a:cubicBezTo>
                    <a:pt x="29769" y="1"/>
                    <a:pt x="29263" y="476"/>
                    <a:pt x="29199" y="1046"/>
                  </a:cubicBezTo>
                  <a:lnTo>
                    <a:pt x="23024" y="1046"/>
                  </a:lnTo>
                  <a:lnTo>
                    <a:pt x="2344" y="1078"/>
                  </a:lnTo>
                  <a:cubicBezTo>
                    <a:pt x="2312" y="476"/>
                    <a:pt x="1806" y="1"/>
                    <a:pt x="1172" y="1"/>
                  </a:cubicBezTo>
                  <a:close/>
                </a:path>
              </a:pathLst>
            </a:custGeom>
            <a:solidFill>
              <a:srgbClr val="27242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13" name="Google Shape;2142;p24">
              <a:extLst>
                <a:ext uri="{FF2B5EF4-FFF2-40B4-BE49-F238E27FC236}">
                  <a16:creationId xmlns:a16="http://schemas.microsoft.com/office/drawing/2014/main" id="{55A26D76-37EE-38B0-8190-FFA63B855832}"/>
                </a:ext>
              </a:extLst>
            </p:cNvPr>
            <p:cNvSpPr/>
            <p:nvPr/>
          </p:nvSpPr>
          <p:spPr>
            <a:xfrm rot="1434684">
              <a:off x="2120424" y="2003700"/>
              <a:ext cx="788575" cy="58600"/>
            </a:xfrm>
            <a:custGeom>
              <a:avLst/>
              <a:gdLst/>
              <a:ahLst/>
              <a:cxnLst/>
              <a:rect l="l" t="t" r="r" b="b"/>
              <a:pathLst>
                <a:path w="31543" h="2344" extrusionOk="0">
                  <a:moveTo>
                    <a:pt x="1172" y="0"/>
                  </a:moveTo>
                  <a:cubicBezTo>
                    <a:pt x="539" y="0"/>
                    <a:pt x="0" y="507"/>
                    <a:pt x="0" y="1172"/>
                  </a:cubicBezTo>
                  <a:cubicBezTo>
                    <a:pt x="0" y="1837"/>
                    <a:pt x="539" y="2344"/>
                    <a:pt x="1172" y="2344"/>
                  </a:cubicBezTo>
                  <a:cubicBezTo>
                    <a:pt x="1806" y="2344"/>
                    <a:pt x="2312" y="1869"/>
                    <a:pt x="2344" y="1267"/>
                  </a:cubicBezTo>
                  <a:lnTo>
                    <a:pt x="29199" y="1267"/>
                  </a:lnTo>
                  <a:cubicBezTo>
                    <a:pt x="29231" y="1869"/>
                    <a:pt x="29738" y="2344"/>
                    <a:pt x="30371" y="2344"/>
                  </a:cubicBezTo>
                  <a:cubicBezTo>
                    <a:pt x="31036" y="2344"/>
                    <a:pt x="31543" y="1837"/>
                    <a:pt x="31543" y="1172"/>
                  </a:cubicBezTo>
                  <a:cubicBezTo>
                    <a:pt x="31543" y="507"/>
                    <a:pt x="31004" y="0"/>
                    <a:pt x="30371" y="0"/>
                  </a:cubicBezTo>
                  <a:cubicBezTo>
                    <a:pt x="29769" y="0"/>
                    <a:pt x="29263" y="444"/>
                    <a:pt x="29199" y="1045"/>
                  </a:cubicBezTo>
                  <a:lnTo>
                    <a:pt x="2344" y="1045"/>
                  </a:lnTo>
                  <a:cubicBezTo>
                    <a:pt x="2312" y="475"/>
                    <a:pt x="1806" y="0"/>
                    <a:pt x="1172" y="0"/>
                  </a:cubicBezTo>
                  <a:close/>
                </a:path>
              </a:pathLst>
            </a:custGeom>
            <a:solidFill>
              <a:srgbClr val="27242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14" name="Google Shape;2143;p24">
              <a:extLst>
                <a:ext uri="{FF2B5EF4-FFF2-40B4-BE49-F238E27FC236}">
                  <a16:creationId xmlns:a16="http://schemas.microsoft.com/office/drawing/2014/main" id="{CC42F252-B0B7-DE3F-65F5-816FE94255CB}"/>
                </a:ext>
              </a:extLst>
            </p:cNvPr>
            <p:cNvSpPr/>
            <p:nvPr/>
          </p:nvSpPr>
          <p:spPr>
            <a:xfrm>
              <a:off x="3771600" y="1703550"/>
              <a:ext cx="931875" cy="1075975"/>
            </a:xfrm>
            <a:custGeom>
              <a:avLst/>
              <a:gdLst/>
              <a:ahLst/>
              <a:cxnLst/>
              <a:rect l="l" t="t" r="r" b="b"/>
              <a:pathLst>
                <a:path w="37275" h="43039" extrusionOk="0">
                  <a:moveTo>
                    <a:pt x="18621" y="507"/>
                  </a:moveTo>
                  <a:lnTo>
                    <a:pt x="36831" y="11021"/>
                  </a:lnTo>
                  <a:lnTo>
                    <a:pt x="36831" y="32017"/>
                  </a:lnTo>
                  <a:lnTo>
                    <a:pt x="18621" y="42531"/>
                  </a:lnTo>
                  <a:lnTo>
                    <a:pt x="412" y="32017"/>
                  </a:lnTo>
                  <a:lnTo>
                    <a:pt x="412" y="11021"/>
                  </a:lnTo>
                  <a:lnTo>
                    <a:pt x="18621" y="507"/>
                  </a:lnTo>
                  <a:close/>
                  <a:moveTo>
                    <a:pt x="18621" y="0"/>
                  </a:moveTo>
                  <a:lnTo>
                    <a:pt x="0" y="10768"/>
                  </a:lnTo>
                  <a:lnTo>
                    <a:pt x="0" y="32271"/>
                  </a:lnTo>
                  <a:lnTo>
                    <a:pt x="18621" y="43038"/>
                  </a:lnTo>
                  <a:lnTo>
                    <a:pt x="37275" y="32271"/>
                  </a:lnTo>
                  <a:lnTo>
                    <a:pt x="37275" y="10768"/>
                  </a:lnTo>
                  <a:lnTo>
                    <a:pt x="18621" y="0"/>
                  </a:lnTo>
                  <a:close/>
                </a:path>
              </a:pathLst>
            </a:custGeom>
            <a:solidFill>
              <a:srgbClr val="F2A36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18" name="Google Shape;2144;p24">
              <a:extLst>
                <a:ext uri="{FF2B5EF4-FFF2-40B4-BE49-F238E27FC236}">
                  <a16:creationId xmlns:a16="http://schemas.microsoft.com/office/drawing/2014/main" id="{60A6CE95-EC87-9445-B667-9CE85EF7A8F2}"/>
                </a:ext>
              </a:extLst>
            </p:cNvPr>
            <p:cNvSpPr/>
            <p:nvPr/>
          </p:nvSpPr>
          <p:spPr>
            <a:xfrm>
              <a:off x="4192000" y="2434300"/>
              <a:ext cx="931875" cy="1075975"/>
            </a:xfrm>
            <a:custGeom>
              <a:avLst/>
              <a:gdLst/>
              <a:ahLst/>
              <a:cxnLst/>
              <a:rect l="l" t="t" r="r" b="b"/>
              <a:pathLst>
                <a:path w="37275" h="43039" extrusionOk="0">
                  <a:moveTo>
                    <a:pt x="18622" y="476"/>
                  </a:moveTo>
                  <a:lnTo>
                    <a:pt x="36831" y="10990"/>
                  </a:lnTo>
                  <a:lnTo>
                    <a:pt x="36831" y="32018"/>
                  </a:lnTo>
                  <a:lnTo>
                    <a:pt x="18622" y="42532"/>
                  </a:lnTo>
                  <a:lnTo>
                    <a:pt x="412" y="32018"/>
                  </a:lnTo>
                  <a:lnTo>
                    <a:pt x="412" y="10990"/>
                  </a:lnTo>
                  <a:lnTo>
                    <a:pt x="18622" y="476"/>
                  </a:lnTo>
                  <a:close/>
                  <a:moveTo>
                    <a:pt x="18622" y="0"/>
                  </a:moveTo>
                  <a:lnTo>
                    <a:pt x="0" y="10736"/>
                  </a:lnTo>
                  <a:lnTo>
                    <a:pt x="0" y="32271"/>
                  </a:lnTo>
                  <a:lnTo>
                    <a:pt x="18622" y="43039"/>
                  </a:lnTo>
                  <a:lnTo>
                    <a:pt x="37180" y="32334"/>
                  </a:lnTo>
                  <a:lnTo>
                    <a:pt x="37275" y="32271"/>
                  </a:lnTo>
                  <a:lnTo>
                    <a:pt x="37275" y="10736"/>
                  </a:lnTo>
                  <a:lnTo>
                    <a:pt x="18622" y="0"/>
                  </a:lnTo>
                  <a:close/>
                </a:path>
              </a:pathLst>
            </a:custGeom>
            <a:solidFill>
              <a:srgbClr val="30475E"/>
            </a:solidFill>
            <a:ln>
              <a:solidFill>
                <a:srgbClr val="4472C4"/>
              </a:solid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19" name="Google Shape;2145;p24">
              <a:extLst>
                <a:ext uri="{FF2B5EF4-FFF2-40B4-BE49-F238E27FC236}">
                  <a16:creationId xmlns:a16="http://schemas.microsoft.com/office/drawing/2014/main" id="{49437502-D9AF-7A93-2C7C-BF7C8027E085}"/>
                </a:ext>
              </a:extLst>
            </p:cNvPr>
            <p:cNvSpPr/>
            <p:nvPr/>
          </p:nvSpPr>
          <p:spPr>
            <a:xfrm>
              <a:off x="3771600" y="3162675"/>
              <a:ext cx="931875" cy="1075975"/>
            </a:xfrm>
            <a:custGeom>
              <a:avLst/>
              <a:gdLst/>
              <a:ahLst/>
              <a:cxnLst/>
              <a:rect l="l" t="t" r="r" b="b"/>
              <a:pathLst>
                <a:path w="37275" h="43039" extrusionOk="0">
                  <a:moveTo>
                    <a:pt x="18621" y="476"/>
                  </a:moveTo>
                  <a:lnTo>
                    <a:pt x="36831" y="10990"/>
                  </a:lnTo>
                  <a:lnTo>
                    <a:pt x="36831" y="32018"/>
                  </a:lnTo>
                  <a:lnTo>
                    <a:pt x="18621" y="42532"/>
                  </a:lnTo>
                  <a:lnTo>
                    <a:pt x="412" y="32018"/>
                  </a:lnTo>
                  <a:lnTo>
                    <a:pt x="412" y="10990"/>
                  </a:lnTo>
                  <a:lnTo>
                    <a:pt x="18621" y="476"/>
                  </a:lnTo>
                  <a:close/>
                  <a:moveTo>
                    <a:pt x="18621" y="1"/>
                  </a:moveTo>
                  <a:lnTo>
                    <a:pt x="95" y="10705"/>
                  </a:lnTo>
                  <a:lnTo>
                    <a:pt x="0" y="10768"/>
                  </a:lnTo>
                  <a:lnTo>
                    <a:pt x="0" y="32271"/>
                  </a:lnTo>
                  <a:lnTo>
                    <a:pt x="18621" y="43039"/>
                  </a:lnTo>
                  <a:lnTo>
                    <a:pt x="37148" y="32335"/>
                  </a:lnTo>
                  <a:lnTo>
                    <a:pt x="37275" y="32271"/>
                  </a:lnTo>
                  <a:lnTo>
                    <a:pt x="37275" y="10768"/>
                  </a:lnTo>
                  <a:lnTo>
                    <a:pt x="18621" y="1"/>
                  </a:lnTo>
                  <a:close/>
                </a:path>
              </a:pathLst>
            </a:custGeom>
            <a:solidFill>
              <a:srgbClr val="CECECE"/>
            </a:solidFill>
            <a:ln>
              <a:solidFill>
                <a:srgbClr val="ED7D31"/>
              </a:solid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20" name="Google Shape;2146;p24">
              <a:extLst>
                <a:ext uri="{FF2B5EF4-FFF2-40B4-BE49-F238E27FC236}">
                  <a16:creationId xmlns:a16="http://schemas.microsoft.com/office/drawing/2014/main" id="{04505324-8491-8941-CA90-9724E431B215}"/>
                </a:ext>
              </a:extLst>
            </p:cNvPr>
            <p:cNvSpPr/>
            <p:nvPr/>
          </p:nvSpPr>
          <p:spPr>
            <a:xfrm>
              <a:off x="3829375" y="1770825"/>
              <a:ext cx="815525" cy="941400"/>
            </a:xfrm>
            <a:custGeom>
              <a:avLst/>
              <a:gdLst/>
              <a:ahLst/>
              <a:cxnLst/>
              <a:rect l="l" t="t" r="r" b="b"/>
              <a:pathLst>
                <a:path w="32621" h="37656" extrusionOk="0">
                  <a:moveTo>
                    <a:pt x="16310" y="1"/>
                  </a:moveTo>
                  <a:lnTo>
                    <a:pt x="1" y="9407"/>
                  </a:lnTo>
                  <a:lnTo>
                    <a:pt x="1" y="28250"/>
                  </a:lnTo>
                  <a:lnTo>
                    <a:pt x="16310" y="37655"/>
                  </a:lnTo>
                  <a:lnTo>
                    <a:pt x="32620" y="28250"/>
                  </a:lnTo>
                  <a:lnTo>
                    <a:pt x="32620" y="9407"/>
                  </a:lnTo>
                  <a:lnTo>
                    <a:pt x="16310" y="1"/>
                  </a:lnTo>
                  <a:close/>
                </a:path>
              </a:pathLst>
            </a:custGeom>
            <a:solidFill>
              <a:srgbClr val="E0E0E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21" name="Google Shape;2147;p24">
              <a:extLst>
                <a:ext uri="{FF2B5EF4-FFF2-40B4-BE49-F238E27FC236}">
                  <a16:creationId xmlns:a16="http://schemas.microsoft.com/office/drawing/2014/main" id="{13DE3A3C-DE59-D80F-C831-F5C1C3A83D25}"/>
                </a:ext>
              </a:extLst>
            </p:cNvPr>
            <p:cNvSpPr/>
            <p:nvPr/>
          </p:nvSpPr>
          <p:spPr>
            <a:xfrm>
              <a:off x="3854725" y="1800125"/>
              <a:ext cx="764825" cy="882800"/>
            </a:xfrm>
            <a:custGeom>
              <a:avLst/>
              <a:gdLst/>
              <a:ahLst/>
              <a:cxnLst/>
              <a:rect l="l" t="t" r="r" b="b"/>
              <a:pathLst>
                <a:path w="30593" h="35312" extrusionOk="0">
                  <a:moveTo>
                    <a:pt x="15296" y="1"/>
                  </a:moveTo>
                  <a:lnTo>
                    <a:pt x="0" y="8836"/>
                  </a:lnTo>
                  <a:lnTo>
                    <a:pt x="0" y="26508"/>
                  </a:lnTo>
                  <a:lnTo>
                    <a:pt x="15296" y="35312"/>
                  </a:lnTo>
                  <a:lnTo>
                    <a:pt x="30593" y="26508"/>
                  </a:lnTo>
                  <a:lnTo>
                    <a:pt x="30593" y="8836"/>
                  </a:lnTo>
                  <a:lnTo>
                    <a:pt x="15296" y="1"/>
                  </a:lnTo>
                  <a:close/>
                </a:path>
              </a:pathLst>
            </a:custGeom>
            <a:solidFill>
              <a:srgbClr val="ED7D31">
                <a:lumMod val="20000"/>
                <a:lumOff val="8000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22" name="Google Shape;2152;p24">
              <a:extLst>
                <a:ext uri="{FF2B5EF4-FFF2-40B4-BE49-F238E27FC236}">
                  <a16:creationId xmlns:a16="http://schemas.microsoft.com/office/drawing/2014/main" id="{27BCF2E7-AB7E-ACEC-9F7E-CFD2FC045F98}"/>
                </a:ext>
              </a:extLst>
            </p:cNvPr>
            <p:cNvSpPr/>
            <p:nvPr/>
          </p:nvSpPr>
          <p:spPr>
            <a:xfrm>
              <a:off x="4249800" y="2500800"/>
              <a:ext cx="816275" cy="942175"/>
            </a:xfrm>
            <a:custGeom>
              <a:avLst/>
              <a:gdLst/>
              <a:ahLst/>
              <a:cxnLst/>
              <a:rect l="l" t="t" r="r" b="b"/>
              <a:pathLst>
                <a:path w="32651" h="37687" extrusionOk="0">
                  <a:moveTo>
                    <a:pt x="16310" y="1"/>
                  </a:moveTo>
                  <a:lnTo>
                    <a:pt x="0" y="9438"/>
                  </a:lnTo>
                  <a:lnTo>
                    <a:pt x="0" y="28281"/>
                  </a:lnTo>
                  <a:lnTo>
                    <a:pt x="16310" y="37687"/>
                  </a:lnTo>
                  <a:lnTo>
                    <a:pt x="32651" y="28281"/>
                  </a:lnTo>
                  <a:lnTo>
                    <a:pt x="32651" y="9438"/>
                  </a:lnTo>
                  <a:lnTo>
                    <a:pt x="16310" y="1"/>
                  </a:lnTo>
                  <a:close/>
                </a:path>
              </a:pathLst>
            </a:custGeom>
            <a:solidFill>
              <a:srgbClr val="E0E0E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23" name="Google Shape;2153;p24">
              <a:extLst>
                <a:ext uri="{FF2B5EF4-FFF2-40B4-BE49-F238E27FC236}">
                  <a16:creationId xmlns:a16="http://schemas.microsoft.com/office/drawing/2014/main" id="{4974F8B4-8BE6-FCAE-931E-EEE1F08A3B85}"/>
                </a:ext>
              </a:extLst>
            </p:cNvPr>
            <p:cNvSpPr/>
            <p:nvPr/>
          </p:nvSpPr>
          <p:spPr>
            <a:xfrm>
              <a:off x="4274677" y="2545950"/>
              <a:ext cx="765625" cy="883575"/>
            </a:xfrm>
            <a:custGeom>
              <a:avLst/>
              <a:gdLst/>
              <a:ahLst/>
              <a:cxnLst/>
              <a:rect l="l" t="t" r="r" b="b"/>
              <a:pathLst>
                <a:path w="30625" h="35343" extrusionOk="0">
                  <a:moveTo>
                    <a:pt x="15297" y="0"/>
                  </a:moveTo>
                  <a:lnTo>
                    <a:pt x="1" y="8836"/>
                  </a:lnTo>
                  <a:lnTo>
                    <a:pt x="1" y="26507"/>
                  </a:lnTo>
                  <a:lnTo>
                    <a:pt x="15297" y="35343"/>
                  </a:lnTo>
                  <a:lnTo>
                    <a:pt x="30625" y="26507"/>
                  </a:lnTo>
                  <a:lnTo>
                    <a:pt x="30625" y="8836"/>
                  </a:lnTo>
                  <a:lnTo>
                    <a:pt x="15297" y="0"/>
                  </a:lnTo>
                  <a:close/>
                </a:path>
              </a:pathLst>
            </a:custGeom>
            <a:solidFill>
              <a:srgbClr val="5B9BD5">
                <a:lumMod val="20000"/>
                <a:lumOff val="8000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24" name="Google Shape;2171;p24">
              <a:extLst>
                <a:ext uri="{FF2B5EF4-FFF2-40B4-BE49-F238E27FC236}">
                  <a16:creationId xmlns:a16="http://schemas.microsoft.com/office/drawing/2014/main" id="{9F2B938E-6239-C352-F18F-E773204DCBEF}"/>
                </a:ext>
              </a:extLst>
            </p:cNvPr>
            <p:cNvSpPr/>
            <p:nvPr/>
          </p:nvSpPr>
          <p:spPr>
            <a:xfrm>
              <a:off x="3829375" y="3229200"/>
              <a:ext cx="815525" cy="942175"/>
            </a:xfrm>
            <a:custGeom>
              <a:avLst/>
              <a:gdLst/>
              <a:ahLst/>
              <a:cxnLst/>
              <a:rect l="l" t="t" r="r" b="b"/>
              <a:pathLst>
                <a:path w="32621" h="37687" extrusionOk="0">
                  <a:moveTo>
                    <a:pt x="16310" y="0"/>
                  </a:moveTo>
                  <a:lnTo>
                    <a:pt x="1" y="9437"/>
                  </a:lnTo>
                  <a:lnTo>
                    <a:pt x="1" y="28280"/>
                  </a:lnTo>
                  <a:lnTo>
                    <a:pt x="16310" y="37686"/>
                  </a:lnTo>
                  <a:lnTo>
                    <a:pt x="32620" y="28280"/>
                  </a:lnTo>
                  <a:lnTo>
                    <a:pt x="32620" y="9437"/>
                  </a:lnTo>
                  <a:lnTo>
                    <a:pt x="16310" y="0"/>
                  </a:lnTo>
                  <a:close/>
                </a:path>
              </a:pathLst>
            </a:custGeom>
            <a:solidFill>
              <a:srgbClr val="E0E0E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25" name="Google Shape;2172;p24">
              <a:extLst>
                <a:ext uri="{FF2B5EF4-FFF2-40B4-BE49-F238E27FC236}">
                  <a16:creationId xmlns:a16="http://schemas.microsoft.com/office/drawing/2014/main" id="{136C6569-BC4D-7636-14CC-D1DAA2DADEB5}"/>
                </a:ext>
              </a:extLst>
            </p:cNvPr>
            <p:cNvSpPr/>
            <p:nvPr/>
          </p:nvSpPr>
          <p:spPr>
            <a:xfrm>
              <a:off x="3854725" y="3258475"/>
              <a:ext cx="764825" cy="883600"/>
            </a:xfrm>
            <a:custGeom>
              <a:avLst/>
              <a:gdLst/>
              <a:ahLst/>
              <a:cxnLst/>
              <a:rect l="l" t="t" r="r" b="b"/>
              <a:pathLst>
                <a:path w="30593" h="35344" extrusionOk="0">
                  <a:moveTo>
                    <a:pt x="15296" y="1"/>
                  </a:moveTo>
                  <a:lnTo>
                    <a:pt x="0" y="8836"/>
                  </a:lnTo>
                  <a:lnTo>
                    <a:pt x="0" y="26508"/>
                  </a:lnTo>
                  <a:lnTo>
                    <a:pt x="15296" y="35343"/>
                  </a:lnTo>
                  <a:lnTo>
                    <a:pt x="30593" y="26508"/>
                  </a:lnTo>
                  <a:lnTo>
                    <a:pt x="30593" y="8836"/>
                  </a:lnTo>
                  <a:lnTo>
                    <a:pt x="15296" y="1"/>
                  </a:lnTo>
                  <a:close/>
                </a:path>
              </a:pathLst>
            </a:custGeom>
            <a:solidFill>
              <a:srgbClr val="ED7D31">
                <a:lumMod val="20000"/>
                <a:lumOff val="8000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26" name="Google Shape;2177;p24">
              <a:extLst>
                <a:ext uri="{FF2B5EF4-FFF2-40B4-BE49-F238E27FC236}">
                  <a16:creationId xmlns:a16="http://schemas.microsoft.com/office/drawing/2014/main" id="{69BF8EAA-6E69-6C79-6532-127456A63819}"/>
                </a:ext>
              </a:extLst>
            </p:cNvPr>
            <p:cNvSpPr/>
            <p:nvPr/>
          </p:nvSpPr>
          <p:spPr>
            <a:xfrm>
              <a:off x="2871400" y="1703550"/>
              <a:ext cx="931875" cy="1075975"/>
            </a:xfrm>
            <a:custGeom>
              <a:avLst/>
              <a:gdLst/>
              <a:ahLst/>
              <a:cxnLst/>
              <a:rect l="l" t="t" r="r" b="b"/>
              <a:pathLst>
                <a:path w="37275" h="43039" extrusionOk="0">
                  <a:moveTo>
                    <a:pt x="18653" y="507"/>
                  </a:moveTo>
                  <a:lnTo>
                    <a:pt x="36863" y="11021"/>
                  </a:lnTo>
                  <a:lnTo>
                    <a:pt x="36863" y="32017"/>
                  </a:lnTo>
                  <a:lnTo>
                    <a:pt x="18653" y="42531"/>
                  </a:lnTo>
                  <a:lnTo>
                    <a:pt x="444" y="32017"/>
                  </a:lnTo>
                  <a:lnTo>
                    <a:pt x="444" y="11021"/>
                  </a:lnTo>
                  <a:lnTo>
                    <a:pt x="18653" y="507"/>
                  </a:lnTo>
                  <a:close/>
                  <a:moveTo>
                    <a:pt x="18653" y="0"/>
                  </a:moveTo>
                  <a:lnTo>
                    <a:pt x="0" y="10768"/>
                  </a:lnTo>
                  <a:lnTo>
                    <a:pt x="0" y="32271"/>
                  </a:lnTo>
                  <a:lnTo>
                    <a:pt x="18653" y="43038"/>
                  </a:lnTo>
                  <a:lnTo>
                    <a:pt x="37275" y="32271"/>
                  </a:lnTo>
                  <a:lnTo>
                    <a:pt x="37275" y="10768"/>
                  </a:lnTo>
                  <a:lnTo>
                    <a:pt x="18653" y="0"/>
                  </a:lnTo>
                  <a:close/>
                </a:path>
              </a:pathLst>
            </a:custGeom>
            <a:solidFill>
              <a:srgbClr val="CECECE"/>
            </a:solidFill>
            <a:ln>
              <a:solidFill>
                <a:srgbClr val="4472C4"/>
              </a:solid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27" name="Google Shape;2178;p24">
              <a:extLst>
                <a:ext uri="{FF2B5EF4-FFF2-40B4-BE49-F238E27FC236}">
                  <a16:creationId xmlns:a16="http://schemas.microsoft.com/office/drawing/2014/main" id="{D7673009-6A2E-8334-A71F-90BFFDA650DB}"/>
                </a:ext>
              </a:extLst>
            </p:cNvPr>
            <p:cNvSpPr/>
            <p:nvPr/>
          </p:nvSpPr>
          <p:spPr>
            <a:xfrm>
              <a:off x="2451000" y="2434300"/>
              <a:ext cx="931875" cy="1075975"/>
            </a:xfrm>
            <a:custGeom>
              <a:avLst/>
              <a:gdLst/>
              <a:ahLst/>
              <a:cxnLst/>
              <a:rect l="l" t="t" r="r" b="b"/>
              <a:pathLst>
                <a:path w="37275" h="43039" extrusionOk="0">
                  <a:moveTo>
                    <a:pt x="18653" y="476"/>
                  </a:moveTo>
                  <a:lnTo>
                    <a:pt x="36831" y="10990"/>
                  </a:lnTo>
                  <a:lnTo>
                    <a:pt x="36831" y="32018"/>
                  </a:lnTo>
                  <a:lnTo>
                    <a:pt x="18653" y="42532"/>
                  </a:lnTo>
                  <a:lnTo>
                    <a:pt x="443" y="32018"/>
                  </a:lnTo>
                  <a:lnTo>
                    <a:pt x="443" y="10990"/>
                  </a:lnTo>
                  <a:lnTo>
                    <a:pt x="18653" y="476"/>
                  </a:lnTo>
                  <a:close/>
                  <a:moveTo>
                    <a:pt x="18653" y="0"/>
                  </a:moveTo>
                  <a:lnTo>
                    <a:pt x="0" y="10736"/>
                  </a:lnTo>
                  <a:lnTo>
                    <a:pt x="0" y="32271"/>
                  </a:lnTo>
                  <a:lnTo>
                    <a:pt x="18653" y="43039"/>
                  </a:lnTo>
                  <a:lnTo>
                    <a:pt x="37180" y="32334"/>
                  </a:lnTo>
                  <a:lnTo>
                    <a:pt x="37275" y="32271"/>
                  </a:lnTo>
                  <a:lnTo>
                    <a:pt x="37275" y="10736"/>
                  </a:lnTo>
                  <a:lnTo>
                    <a:pt x="18653" y="0"/>
                  </a:lnTo>
                  <a:close/>
                </a:path>
              </a:pathLst>
            </a:custGeom>
            <a:solidFill>
              <a:srgbClr val="F2A36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28" name="Google Shape;2179;p24">
              <a:extLst>
                <a:ext uri="{FF2B5EF4-FFF2-40B4-BE49-F238E27FC236}">
                  <a16:creationId xmlns:a16="http://schemas.microsoft.com/office/drawing/2014/main" id="{A726592D-ED4B-11FF-3058-882A4E5F816D}"/>
                </a:ext>
              </a:extLst>
            </p:cNvPr>
            <p:cNvSpPr/>
            <p:nvPr/>
          </p:nvSpPr>
          <p:spPr>
            <a:xfrm>
              <a:off x="2871400" y="3162675"/>
              <a:ext cx="931875" cy="1075975"/>
            </a:xfrm>
            <a:custGeom>
              <a:avLst/>
              <a:gdLst/>
              <a:ahLst/>
              <a:cxnLst/>
              <a:rect l="l" t="t" r="r" b="b"/>
              <a:pathLst>
                <a:path w="37275" h="43039" extrusionOk="0">
                  <a:moveTo>
                    <a:pt x="18653" y="476"/>
                  </a:moveTo>
                  <a:lnTo>
                    <a:pt x="36863" y="10990"/>
                  </a:lnTo>
                  <a:lnTo>
                    <a:pt x="36863" y="32018"/>
                  </a:lnTo>
                  <a:lnTo>
                    <a:pt x="18653" y="42532"/>
                  </a:lnTo>
                  <a:lnTo>
                    <a:pt x="444" y="32018"/>
                  </a:lnTo>
                  <a:lnTo>
                    <a:pt x="444" y="10990"/>
                  </a:lnTo>
                  <a:lnTo>
                    <a:pt x="18653" y="476"/>
                  </a:lnTo>
                  <a:close/>
                  <a:moveTo>
                    <a:pt x="18653" y="1"/>
                  </a:moveTo>
                  <a:lnTo>
                    <a:pt x="127" y="10673"/>
                  </a:lnTo>
                  <a:lnTo>
                    <a:pt x="0" y="10737"/>
                  </a:lnTo>
                  <a:lnTo>
                    <a:pt x="0" y="32271"/>
                  </a:lnTo>
                  <a:lnTo>
                    <a:pt x="18653" y="43039"/>
                  </a:lnTo>
                  <a:lnTo>
                    <a:pt x="37180" y="32335"/>
                  </a:lnTo>
                  <a:lnTo>
                    <a:pt x="37275" y="32271"/>
                  </a:lnTo>
                  <a:lnTo>
                    <a:pt x="37275" y="10737"/>
                  </a:lnTo>
                  <a:lnTo>
                    <a:pt x="18653" y="1"/>
                  </a:lnTo>
                  <a:close/>
                </a:path>
              </a:pathLst>
            </a:custGeom>
            <a:solidFill>
              <a:srgbClr val="30475E"/>
            </a:solidFill>
            <a:ln>
              <a:solidFill>
                <a:srgbClr val="5B9BD5"/>
              </a:solid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29" name="Google Shape;2180;p24">
              <a:extLst>
                <a:ext uri="{FF2B5EF4-FFF2-40B4-BE49-F238E27FC236}">
                  <a16:creationId xmlns:a16="http://schemas.microsoft.com/office/drawing/2014/main" id="{1A4E0488-C380-842C-2B69-D5587D4BBB13}"/>
                </a:ext>
              </a:extLst>
            </p:cNvPr>
            <p:cNvSpPr/>
            <p:nvPr/>
          </p:nvSpPr>
          <p:spPr>
            <a:xfrm>
              <a:off x="2508775" y="2500800"/>
              <a:ext cx="816300" cy="942175"/>
            </a:xfrm>
            <a:custGeom>
              <a:avLst/>
              <a:gdLst/>
              <a:ahLst/>
              <a:cxnLst/>
              <a:rect l="l" t="t" r="r" b="b"/>
              <a:pathLst>
                <a:path w="32652" h="37687" extrusionOk="0">
                  <a:moveTo>
                    <a:pt x="1" y="9438"/>
                  </a:moveTo>
                  <a:lnTo>
                    <a:pt x="1" y="28281"/>
                  </a:lnTo>
                  <a:lnTo>
                    <a:pt x="16342" y="37687"/>
                  </a:lnTo>
                  <a:lnTo>
                    <a:pt x="32652" y="28281"/>
                  </a:lnTo>
                  <a:lnTo>
                    <a:pt x="32652" y="9438"/>
                  </a:lnTo>
                  <a:lnTo>
                    <a:pt x="16342" y="1"/>
                  </a:lnTo>
                  <a:close/>
                </a:path>
              </a:pathLst>
            </a:custGeom>
            <a:solidFill>
              <a:srgbClr val="E0E0E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30" name="Google Shape;2181;p24">
              <a:extLst>
                <a:ext uri="{FF2B5EF4-FFF2-40B4-BE49-F238E27FC236}">
                  <a16:creationId xmlns:a16="http://schemas.microsoft.com/office/drawing/2014/main" id="{467C0B62-F496-4C96-4137-897EA811D277}"/>
                </a:ext>
              </a:extLst>
            </p:cNvPr>
            <p:cNvSpPr/>
            <p:nvPr/>
          </p:nvSpPr>
          <p:spPr>
            <a:xfrm>
              <a:off x="2534125" y="2530100"/>
              <a:ext cx="765625" cy="883575"/>
            </a:xfrm>
            <a:custGeom>
              <a:avLst/>
              <a:gdLst/>
              <a:ahLst/>
              <a:cxnLst/>
              <a:rect l="l" t="t" r="r" b="b"/>
              <a:pathLst>
                <a:path w="30625" h="35343" extrusionOk="0">
                  <a:moveTo>
                    <a:pt x="15328" y="0"/>
                  </a:moveTo>
                  <a:lnTo>
                    <a:pt x="0" y="8836"/>
                  </a:lnTo>
                  <a:lnTo>
                    <a:pt x="0" y="26507"/>
                  </a:lnTo>
                  <a:lnTo>
                    <a:pt x="15328" y="35343"/>
                  </a:lnTo>
                  <a:lnTo>
                    <a:pt x="30624" y="26507"/>
                  </a:lnTo>
                  <a:lnTo>
                    <a:pt x="30624" y="8836"/>
                  </a:lnTo>
                  <a:lnTo>
                    <a:pt x="15328" y="0"/>
                  </a:lnTo>
                  <a:close/>
                </a:path>
              </a:pathLst>
            </a:custGeom>
            <a:solidFill>
              <a:srgbClr val="ED7D31">
                <a:lumMod val="20000"/>
                <a:lumOff val="8000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31" name="Google Shape;2186;p24">
              <a:extLst>
                <a:ext uri="{FF2B5EF4-FFF2-40B4-BE49-F238E27FC236}">
                  <a16:creationId xmlns:a16="http://schemas.microsoft.com/office/drawing/2014/main" id="{097A4289-5915-541B-EBCC-DAADEE038F99}"/>
                </a:ext>
              </a:extLst>
            </p:cNvPr>
            <p:cNvSpPr/>
            <p:nvPr/>
          </p:nvSpPr>
          <p:spPr>
            <a:xfrm>
              <a:off x="2929975" y="1770825"/>
              <a:ext cx="815500" cy="941400"/>
            </a:xfrm>
            <a:custGeom>
              <a:avLst/>
              <a:gdLst/>
              <a:ahLst/>
              <a:cxnLst/>
              <a:rect l="l" t="t" r="r" b="b"/>
              <a:pathLst>
                <a:path w="32620" h="37656" extrusionOk="0">
                  <a:moveTo>
                    <a:pt x="1" y="9407"/>
                  </a:moveTo>
                  <a:lnTo>
                    <a:pt x="1" y="28250"/>
                  </a:lnTo>
                  <a:lnTo>
                    <a:pt x="16310" y="37655"/>
                  </a:lnTo>
                  <a:lnTo>
                    <a:pt x="32620" y="28250"/>
                  </a:lnTo>
                  <a:lnTo>
                    <a:pt x="32620" y="9407"/>
                  </a:lnTo>
                  <a:lnTo>
                    <a:pt x="16310" y="1"/>
                  </a:lnTo>
                  <a:close/>
                </a:path>
              </a:pathLst>
            </a:custGeom>
            <a:solidFill>
              <a:srgbClr val="E0E0E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32" name="Google Shape;2193;p24">
              <a:extLst>
                <a:ext uri="{FF2B5EF4-FFF2-40B4-BE49-F238E27FC236}">
                  <a16:creationId xmlns:a16="http://schemas.microsoft.com/office/drawing/2014/main" id="{2D020404-766E-B283-454C-26988B5E722D}"/>
                </a:ext>
              </a:extLst>
            </p:cNvPr>
            <p:cNvSpPr/>
            <p:nvPr/>
          </p:nvSpPr>
          <p:spPr>
            <a:xfrm>
              <a:off x="2929975" y="3229200"/>
              <a:ext cx="815500" cy="942175"/>
            </a:xfrm>
            <a:custGeom>
              <a:avLst/>
              <a:gdLst/>
              <a:ahLst/>
              <a:cxnLst/>
              <a:rect l="l" t="t" r="r" b="b"/>
              <a:pathLst>
                <a:path w="32620" h="37687" extrusionOk="0">
                  <a:moveTo>
                    <a:pt x="1" y="9437"/>
                  </a:moveTo>
                  <a:lnTo>
                    <a:pt x="1" y="28280"/>
                  </a:lnTo>
                  <a:lnTo>
                    <a:pt x="16310" y="37686"/>
                  </a:lnTo>
                  <a:lnTo>
                    <a:pt x="32620" y="28280"/>
                  </a:lnTo>
                  <a:lnTo>
                    <a:pt x="32620" y="9437"/>
                  </a:lnTo>
                  <a:lnTo>
                    <a:pt x="16310" y="0"/>
                  </a:lnTo>
                  <a:close/>
                </a:path>
              </a:pathLst>
            </a:custGeom>
            <a:solidFill>
              <a:srgbClr val="E0E0E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33" name="Google Shape;2194;p24">
              <a:extLst>
                <a:ext uri="{FF2B5EF4-FFF2-40B4-BE49-F238E27FC236}">
                  <a16:creationId xmlns:a16="http://schemas.microsoft.com/office/drawing/2014/main" id="{04213F00-E6F2-E247-5035-440FEBC2E68E}"/>
                </a:ext>
              </a:extLst>
            </p:cNvPr>
            <p:cNvSpPr/>
            <p:nvPr/>
          </p:nvSpPr>
          <p:spPr>
            <a:xfrm>
              <a:off x="2955325" y="3258475"/>
              <a:ext cx="764825" cy="883600"/>
            </a:xfrm>
            <a:custGeom>
              <a:avLst/>
              <a:gdLst/>
              <a:ahLst/>
              <a:cxnLst/>
              <a:rect l="l" t="t" r="r" b="b"/>
              <a:pathLst>
                <a:path w="30593" h="35344" extrusionOk="0">
                  <a:moveTo>
                    <a:pt x="15296" y="1"/>
                  </a:moveTo>
                  <a:lnTo>
                    <a:pt x="0" y="8836"/>
                  </a:lnTo>
                  <a:lnTo>
                    <a:pt x="0" y="26508"/>
                  </a:lnTo>
                  <a:lnTo>
                    <a:pt x="15296" y="35343"/>
                  </a:lnTo>
                  <a:lnTo>
                    <a:pt x="30593" y="26508"/>
                  </a:lnTo>
                  <a:lnTo>
                    <a:pt x="30593" y="8836"/>
                  </a:lnTo>
                  <a:lnTo>
                    <a:pt x="15296" y="1"/>
                  </a:lnTo>
                  <a:close/>
                </a:path>
              </a:pathLst>
            </a:custGeom>
            <a:solidFill>
              <a:srgbClr val="5B9BD5">
                <a:lumMod val="20000"/>
                <a:lumOff val="8000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
          <p:nvSpPr>
            <p:cNvPr id="34" name="Google Shape;2187;p24">
              <a:extLst>
                <a:ext uri="{FF2B5EF4-FFF2-40B4-BE49-F238E27FC236}">
                  <a16:creationId xmlns:a16="http://schemas.microsoft.com/office/drawing/2014/main" id="{6E0E492F-E526-4891-6748-0D1C99092FF5}"/>
                </a:ext>
              </a:extLst>
            </p:cNvPr>
            <p:cNvSpPr/>
            <p:nvPr/>
          </p:nvSpPr>
          <p:spPr>
            <a:xfrm>
              <a:off x="2955325" y="1800125"/>
              <a:ext cx="764825" cy="882800"/>
            </a:xfrm>
            <a:custGeom>
              <a:avLst/>
              <a:gdLst/>
              <a:ahLst/>
              <a:cxnLst/>
              <a:rect l="l" t="t" r="r" b="b"/>
              <a:pathLst>
                <a:path w="30593" h="35312" extrusionOk="0">
                  <a:moveTo>
                    <a:pt x="15296" y="1"/>
                  </a:moveTo>
                  <a:lnTo>
                    <a:pt x="0" y="8836"/>
                  </a:lnTo>
                  <a:lnTo>
                    <a:pt x="0" y="26508"/>
                  </a:lnTo>
                  <a:lnTo>
                    <a:pt x="15296" y="35312"/>
                  </a:lnTo>
                  <a:lnTo>
                    <a:pt x="30593" y="26508"/>
                  </a:lnTo>
                  <a:lnTo>
                    <a:pt x="30593" y="8836"/>
                  </a:lnTo>
                  <a:lnTo>
                    <a:pt x="15296" y="1"/>
                  </a:lnTo>
                  <a:close/>
                </a:path>
              </a:pathLst>
            </a:custGeom>
            <a:solidFill>
              <a:srgbClr val="5B9BD5">
                <a:lumMod val="20000"/>
                <a:lumOff val="8000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grpSp>
      <p:sp>
        <p:nvSpPr>
          <p:cNvPr id="35" name="Google Shape;2203;p24">
            <a:extLst>
              <a:ext uri="{FF2B5EF4-FFF2-40B4-BE49-F238E27FC236}">
                <a16:creationId xmlns:a16="http://schemas.microsoft.com/office/drawing/2014/main" id="{0C5241BF-17F5-3A61-F8AC-EBCA8B4AB006}"/>
              </a:ext>
            </a:extLst>
          </p:cNvPr>
          <p:cNvSpPr txBox="1"/>
          <p:nvPr/>
        </p:nvSpPr>
        <p:spPr>
          <a:xfrm>
            <a:off x="670095" y="1518341"/>
            <a:ext cx="2697910" cy="389480"/>
          </a:xfrm>
          <a:prstGeom prst="rect">
            <a:avLst/>
          </a:prstGeom>
          <a:noFill/>
          <a:ln>
            <a:noFill/>
          </a:ln>
        </p:spPr>
        <p:txBody>
          <a:bodyPr spcFirstLastPara="1" wrap="square" lIns="121900" tIns="121900" rIns="121900" bIns="121900" anchor="ctr" anchorCtr="0">
            <a:noAutofit/>
          </a:bodyPr>
          <a:lstStyle/>
          <a:p>
            <a:r>
              <a:rPr lang="en" sz="2400" dirty="0">
                <a:solidFill>
                  <a:srgbClr val="ED7D31"/>
                </a:solidFill>
                <a:ea typeface="Fira Sans Medium"/>
                <a:cs typeface="Fira Sans Medium"/>
                <a:sym typeface="Fira Sans Medium"/>
              </a:rPr>
              <a:t>Mise en visibilité</a:t>
            </a:r>
            <a:endParaRPr sz="2400" dirty="0">
              <a:solidFill>
                <a:srgbClr val="ED7D31"/>
              </a:solidFill>
              <a:ea typeface="Fira Sans Medium"/>
              <a:cs typeface="Fira Sans Medium"/>
              <a:sym typeface="Fira Sans Medium"/>
            </a:endParaRPr>
          </a:p>
        </p:txBody>
      </p:sp>
      <p:sp>
        <p:nvSpPr>
          <p:cNvPr id="36" name="Google Shape;2204;p24">
            <a:extLst>
              <a:ext uri="{FF2B5EF4-FFF2-40B4-BE49-F238E27FC236}">
                <a16:creationId xmlns:a16="http://schemas.microsoft.com/office/drawing/2014/main" id="{D12C88B6-0864-4674-210C-4849E171ECB4}"/>
              </a:ext>
            </a:extLst>
          </p:cNvPr>
          <p:cNvSpPr txBox="1"/>
          <p:nvPr/>
        </p:nvSpPr>
        <p:spPr>
          <a:xfrm>
            <a:off x="569063" y="1977083"/>
            <a:ext cx="2797265" cy="542433"/>
          </a:xfrm>
          <a:prstGeom prst="rect">
            <a:avLst/>
          </a:prstGeom>
          <a:noFill/>
          <a:ln>
            <a:noFill/>
          </a:ln>
        </p:spPr>
        <p:txBody>
          <a:bodyPr spcFirstLastPara="1" wrap="square" lIns="121900" tIns="121900" rIns="121900" bIns="121900" anchor="ctr" anchorCtr="0">
            <a:noAutofit/>
          </a:bodyPr>
          <a:lstStyle/>
          <a:p>
            <a:pPr algn="ctr"/>
            <a:r>
              <a:rPr lang="en" dirty="0">
                <a:solidFill>
                  <a:prstClr val="black"/>
                </a:solidFill>
                <a:ea typeface="Fira Sans"/>
                <a:cs typeface="Fira Sans"/>
                <a:sym typeface="Fira Sans"/>
              </a:rPr>
              <a:t>Référencement accru </a:t>
            </a:r>
          </a:p>
          <a:p>
            <a:pPr algn="ctr"/>
            <a:r>
              <a:rPr lang="en" dirty="0">
                <a:solidFill>
                  <a:prstClr val="black"/>
                </a:solidFill>
                <a:ea typeface="Fira Sans"/>
                <a:cs typeface="Fira Sans"/>
                <a:sym typeface="Fira Sans"/>
              </a:rPr>
              <a:t>sur le web et </a:t>
            </a:r>
          </a:p>
          <a:p>
            <a:pPr algn="ctr"/>
            <a:r>
              <a:rPr lang="en" dirty="0">
                <a:solidFill>
                  <a:prstClr val="black"/>
                </a:solidFill>
                <a:ea typeface="Fira Sans"/>
                <a:cs typeface="Fira Sans"/>
                <a:sym typeface="Fira Sans"/>
              </a:rPr>
              <a:t>dans d’autres systèmes</a:t>
            </a:r>
            <a:endParaRPr dirty="0">
              <a:solidFill>
                <a:prstClr val="black"/>
              </a:solidFill>
              <a:ea typeface="Fira Sans"/>
              <a:cs typeface="Fira Sans"/>
              <a:sym typeface="Fira Sans"/>
            </a:endParaRPr>
          </a:p>
        </p:txBody>
      </p:sp>
      <p:sp>
        <p:nvSpPr>
          <p:cNvPr id="37" name="Google Shape;2205;p24">
            <a:extLst>
              <a:ext uri="{FF2B5EF4-FFF2-40B4-BE49-F238E27FC236}">
                <a16:creationId xmlns:a16="http://schemas.microsoft.com/office/drawing/2014/main" id="{080B724C-0806-D1E5-5A78-7B5C0276122E}"/>
              </a:ext>
            </a:extLst>
          </p:cNvPr>
          <p:cNvSpPr txBox="1"/>
          <p:nvPr/>
        </p:nvSpPr>
        <p:spPr>
          <a:xfrm>
            <a:off x="112276" y="2946376"/>
            <a:ext cx="3513983" cy="583150"/>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4472C4"/>
                </a:solidFill>
                <a:ea typeface="Fira Sans Medium"/>
                <a:cs typeface="Fira Sans Medium"/>
                <a:sym typeface="Fira Sans Medium"/>
              </a:rPr>
              <a:t>Qualité du Signalement</a:t>
            </a:r>
            <a:endParaRPr sz="2400" dirty="0">
              <a:solidFill>
                <a:srgbClr val="4472C4"/>
              </a:solidFill>
              <a:ea typeface="Fira Sans Medium"/>
              <a:cs typeface="Fira Sans Medium"/>
              <a:sym typeface="Fira Sans Medium"/>
            </a:endParaRPr>
          </a:p>
        </p:txBody>
      </p:sp>
      <p:sp>
        <p:nvSpPr>
          <p:cNvPr id="38" name="Google Shape;2206;p24">
            <a:extLst>
              <a:ext uri="{FF2B5EF4-FFF2-40B4-BE49-F238E27FC236}">
                <a16:creationId xmlns:a16="http://schemas.microsoft.com/office/drawing/2014/main" id="{1601A1C6-A964-C240-6E96-169E1D456645}"/>
              </a:ext>
            </a:extLst>
          </p:cNvPr>
          <p:cNvSpPr txBox="1"/>
          <p:nvPr/>
        </p:nvSpPr>
        <p:spPr>
          <a:xfrm>
            <a:off x="470037" y="3882583"/>
            <a:ext cx="2779107" cy="599466"/>
          </a:xfrm>
          <a:prstGeom prst="rect">
            <a:avLst/>
          </a:prstGeom>
          <a:noFill/>
          <a:ln>
            <a:noFill/>
          </a:ln>
        </p:spPr>
        <p:txBody>
          <a:bodyPr spcFirstLastPara="1" wrap="square" lIns="121900" tIns="121900" rIns="121900" bIns="121900" anchor="ctr" anchorCtr="0">
            <a:noAutofit/>
          </a:bodyPr>
          <a:lstStyle/>
          <a:p>
            <a:pPr algn="ctr"/>
            <a:r>
              <a:rPr lang="en" dirty="0">
                <a:solidFill>
                  <a:prstClr val="black"/>
                </a:solidFill>
              </a:rPr>
              <a:t>Bénéficier du puissant travail de curation </a:t>
            </a:r>
          </a:p>
          <a:p>
            <a:pPr algn="ctr"/>
            <a:r>
              <a:rPr lang="en" dirty="0">
                <a:solidFill>
                  <a:prstClr val="black"/>
                </a:solidFill>
              </a:rPr>
              <a:t>de </a:t>
            </a:r>
            <a:r>
              <a:rPr lang="en" dirty="0">
                <a:solidFill>
                  <a:prstClr val="black"/>
                </a:solidFill>
                <a:ea typeface="Fira Sans"/>
                <a:cs typeface="Fira Sans"/>
                <a:sym typeface="Fira Sans"/>
              </a:rPr>
              <a:t>+ de 300 </a:t>
            </a:r>
            <a:r>
              <a:rPr lang="fr-FR" dirty="0">
                <a:solidFill>
                  <a:prstClr val="black"/>
                </a:solidFill>
                <a:ea typeface="Fira Sans"/>
                <a:cs typeface="Fira Sans"/>
                <a:sym typeface="Fira Sans"/>
              </a:rPr>
              <a:t>contributeurs provenant de 107 institutions </a:t>
            </a:r>
            <a:endParaRPr dirty="0">
              <a:solidFill>
                <a:prstClr val="black"/>
              </a:solidFill>
              <a:ea typeface="Fira Sans"/>
              <a:cs typeface="Fira Sans"/>
              <a:sym typeface="Fira Sans"/>
            </a:endParaRPr>
          </a:p>
        </p:txBody>
      </p:sp>
      <p:sp>
        <p:nvSpPr>
          <p:cNvPr id="39" name="Google Shape;2207;p24">
            <a:extLst>
              <a:ext uri="{FF2B5EF4-FFF2-40B4-BE49-F238E27FC236}">
                <a16:creationId xmlns:a16="http://schemas.microsoft.com/office/drawing/2014/main" id="{92E5EE69-227F-940D-C3B1-C4494F6126DF}"/>
              </a:ext>
            </a:extLst>
          </p:cNvPr>
          <p:cNvSpPr txBox="1"/>
          <p:nvPr/>
        </p:nvSpPr>
        <p:spPr>
          <a:xfrm>
            <a:off x="234785" y="5301435"/>
            <a:ext cx="3430755" cy="454329"/>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ED7D31"/>
                </a:solidFill>
                <a:ea typeface="Fira Sans Medium"/>
                <a:cs typeface="Fira Sans Medium"/>
                <a:sym typeface="Fira Sans Medium"/>
              </a:rPr>
              <a:t>Un appui pour intégrer le DOAJ</a:t>
            </a:r>
            <a:endParaRPr sz="2400" dirty="0">
              <a:solidFill>
                <a:srgbClr val="ED7D31"/>
              </a:solidFill>
              <a:ea typeface="Fira Sans Medium"/>
              <a:cs typeface="Fira Sans Medium"/>
              <a:sym typeface="Fira Sans Medium"/>
            </a:endParaRPr>
          </a:p>
        </p:txBody>
      </p:sp>
      <p:sp>
        <p:nvSpPr>
          <p:cNvPr id="40" name="Google Shape;2209;p24">
            <a:extLst>
              <a:ext uri="{FF2B5EF4-FFF2-40B4-BE49-F238E27FC236}">
                <a16:creationId xmlns:a16="http://schemas.microsoft.com/office/drawing/2014/main" id="{E841803F-56B1-1AE3-FBBB-12C42B18DFD9}"/>
              </a:ext>
            </a:extLst>
          </p:cNvPr>
          <p:cNvSpPr txBox="1"/>
          <p:nvPr/>
        </p:nvSpPr>
        <p:spPr>
          <a:xfrm>
            <a:off x="8554930" y="1370824"/>
            <a:ext cx="3257242" cy="347600"/>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ED7D31"/>
                </a:solidFill>
                <a:ea typeface="Fira Sans Medium"/>
                <a:cs typeface="Fira Sans Medium"/>
                <a:sym typeface="Fira Sans Medium"/>
              </a:rPr>
              <a:t>Centralisation </a:t>
            </a:r>
          </a:p>
          <a:p>
            <a:pPr algn="ctr"/>
            <a:r>
              <a:rPr lang="en" sz="2400" dirty="0">
                <a:solidFill>
                  <a:srgbClr val="ED7D31"/>
                </a:solidFill>
                <a:ea typeface="Fira Sans Medium"/>
                <a:cs typeface="Fira Sans Medium"/>
                <a:sym typeface="Fira Sans Medium"/>
              </a:rPr>
              <a:t>des accès </a:t>
            </a:r>
            <a:endParaRPr sz="2400" dirty="0">
              <a:solidFill>
                <a:srgbClr val="ED7D31"/>
              </a:solidFill>
              <a:ea typeface="Fira Sans Medium"/>
              <a:cs typeface="Fira Sans Medium"/>
              <a:sym typeface="Fira Sans Medium"/>
            </a:endParaRPr>
          </a:p>
        </p:txBody>
      </p:sp>
      <p:sp>
        <p:nvSpPr>
          <p:cNvPr id="41" name="Google Shape;2210;p24">
            <a:extLst>
              <a:ext uri="{FF2B5EF4-FFF2-40B4-BE49-F238E27FC236}">
                <a16:creationId xmlns:a16="http://schemas.microsoft.com/office/drawing/2014/main" id="{7D45CE05-4657-EB14-C8EA-3D2E50FD6F45}"/>
              </a:ext>
            </a:extLst>
          </p:cNvPr>
          <p:cNvSpPr txBox="1"/>
          <p:nvPr/>
        </p:nvSpPr>
        <p:spPr>
          <a:xfrm>
            <a:off x="8949188" y="2026950"/>
            <a:ext cx="3131051" cy="473600"/>
          </a:xfrm>
          <a:prstGeom prst="rect">
            <a:avLst/>
          </a:prstGeom>
          <a:noFill/>
          <a:ln>
            <a:noFill/>
          </a:ln>
        </p:spPr>
        <p:txBody>
          <a:bodyPr spcFirstLastPara="1" wrap="square" lIns="121900" tIns="121900" rIns="121900" bIns="121900" anchor="ctr" anchorCtr="0">
            <a:noAutofit/>
          </a:bodyPr>
          <a:lstStyle/>
          <a:p>
            <a:pPr algn="ctr"/>
            <a:r>
              <a:rPr lang="en" dirty="0">
                <a:solidFill>
                  <a:prstClr val="black"/>
                </a:solidFill>
                <a:ea typeface="Fira Sans"/>
                <a:cs typeface="Fira Sans"/>
                <a:sym typeface="Fira Sans"/>
              </a:rPr>
              <a:t>+ de 160 000 liens (vérifiés) sont exposés dans Mir@bel</a:t>
            </a:r>
            <a:endParaRPr dirty="0">
              <a:solidFill>
                <a:prstClr val="black"/>
              </a:solidFill>
              <a:ea typeface="Fira Sans"/>
              <a:cs typeface="Fira Sans"/>
              <a:sym typeface="Fira Sans"/>
            </a:endParaRPr>
          </a:p>
        </p:txBody>
      </p:sp>
      <p:sp>
        <p:nvSpPr>
          <p:cNvPr id="42" name="Google Shape;2211;p24">
            <a:extLst>
              <a:ext uri="{FF2B5EF4-FFF2-40B4-BE49-F238E27FC236}">
                <a16:creationId xmlns:a16="http://schemas.microsoft.com/office/drawing/2014/main" id="{568ECBEB-6E66-8B54-C7AE-1F4406C65047}"/>
              </a:ext>
            </a:extLst>
          </p:cNvPr>
          <p:cNvSpPr txBox="1"/>
          <p:nvPr/>
        </p:nvSpPr>
        <p:spPr>
          <a:xfrm>
            <a:off x="8998976" y="2977476"/>
            <a:ext cx="2763408" cy="387263"/>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4472C4"/>
                </a:solidFill>
                <a:ea typeface="Fira Sans Medium"/>
                <a:cs typeface="Fira Sans Medium"/>
                <a:sym typeface="Fira Sans Medium"/>
              </a:rPr>
              <a:t>Exposition dans BACON</a:t>
            </a:r>
            <a:endParaRPr sz="2400" dirty="0">
              <a:solidFill>
                <a:srgbClr val="4472C4"/>
              </a:solidFill>
              <a:ea typeface="Fira Sans Medium"/>
              <a:cs typeface="Fira Sans Medium"/>
              <a:sym typeface="Fira Sans Medium"/>
            </a:endParaRPr>
          </a:p>
        </p:txBody>
      </p:sp>
      <p:sp>
        <p:nvSpPr>
          <p:cNvPr id="43" name="Google Shape;2212;p24">
            <a:extLst>
              <a:ext uri="{FF2B5EF4-FFF2-40B4-BE49-F238E27FC236}">
                <a16:creationId xmlns:a16="http://schemas.microsoft.com/office/drawing/2014/main" id="{B98639F8-B267-9A33-E3B4-FBD61EADE2B0}"/>
              </a:ext>
            </a:extLst>
          </p:cNvPr>
          <p:cNvSpPr txBox="1"/>
          <p:nvPr/>
        </p:nvSpPr>
        <p:spPr>
          <a:xfrm>
            <a:off x="9037118" y="3678399"/>
            <a:ext cx="2696905" cy="473600"/>
          </a:xfrm>
          <a:prstGeom prst="rect">
            <a:avLst/>
          </a:prstGeom>
          <a:noFill/>
          <a:ln>
            <a:noFill/>
          </a:ln>
        </p:spPr>
        <p:txBody>
          <a:bodyPr spcFirstLastPara="1" wrap="square" lIns="121900" tIns="121900" rIns="121900" bIns="121900" anchor="ctr" anchorCtr="0">
            <a:noAutofit/>
          </a:bodyPr>
          <a:lstStyle/>
          <a:p>
            <a:pPr algn="ctr"/>
            <a:r>
              <a:rPr lang="fr-FR" dirty="0">
                <a:solidFill>
                  <a:prstClr val="black"/>
                </a:solidFill>
                <a:ea typeface="Fira Sans"/>
                <a:cs typeface="Fira Sans"/>
                <a:sym typeface="Fira Sans"/>
              </a:rPr>
              <a:t>Via 3 fichiers KBART transmis de manière hebdomadaire</a:t>
            </a:r>
            <a:endParaRPr dirty="0">
              <a:solidFill>
                <a:prstClr val="black"/>
              </a:solidFill>
              <a:ea typeface="Fira Sans"/>
              <a:cs typeface="Fira Sans"/>
              <a:sym typeface="Fira Sans"/>
            </a:endParaRPr>
          </a:p>
        </p:txBody>
      </p:sp>
      <p:pic>
        <p:nvPicPr>
          <p:cNvPr id="44" name="Image 43">
            <a:extLst>
              <a:ext uri="{FF2B5EF4-FFF2-40B4-BE49-F238E27FC236}">
                <a16:creationId xmlns:a16="http://schemas.microsoft.com/office/drawing/2014/main" id="{0F5A5DC1-376A-575A-6A59-01DDBB2C8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5139" y="2000396"/>
            <a:ext cx="972000" cy="972000"/>
          </a:xfrm>
          <a:prstGeom prst="rect">
            <a:avLst/>
          </a:prstGeom>
        </p:spPr>
      </p:pic>
      <p:sp>
        <p:nvSpPr>
          <p:cNvPr id="45" name="Google Shape;2213;p24">
            <a:extLst>
              <a:ext uri="{FF2B5EF4-FFF2-40B4-BE49-F238E27FC236}">
                <a16:creationId xmlns:a16="http://schemas.microsoft.com/office/drawing/2014/main" id="{7C0BC651-D4AB-4EFB-DD05-B53B51E46487}"/>
              </a:ext>
            </a:extLst>
          </p:cNvPr>
          <p:cNvSpPr txBox="1"/>
          <p:nvPr/>
        </p:nvSpPr>
        <p:spPr>
          <a:xfrm>
            <a:off x="8705849" y="5118049"/>
            <a:ext cx="2862983" cy="454325"/>
          </a:xfrm>
          <a:prstGeom prst="rect">
            <a:avLst/>
          </a:prstGeom>
          <a:noFill/>
          <a:ln>
            <a:noFill/>
          </a:ln>
        </p:spPr>
        <p:txBody>
          <a:bodyPr spcFirstLastPara="1" wrap="square" lIns="121900" tIns="121900" rIns="121900" bIns="121900" anchor="ctr" anchorCtr="0">
            <a:noAutofit/>
          </a:bodyPr>
          <a:lstStyle/>
          <a:p>
            <a:pPr algn="ctr"/>
            <a:r>
              <a:rPr lang="en" sz="2400" dirty="0">
                <a:solidFill>
                  <a:srgbClr val="ED7D31"/>
                </a:solidFill>
                <a:ea typeface="Fira Sans Medium"/>
                <a:cs typeface="Fira Sans Medium"/>
                <a:sym typeface="Fira Sans Medium"/>
              </a:rPr>
              <a:t>Valorisation des accès Mir@bel dans le Sudoc </a:t>
            </a:r>
            <a:endParaRPr sz="2400" dirty="0">
              <a:solidFill>
                <a:srgbClr val="ED7D31"/>
              </a:solidFill>
              <a:ea typeface="Fira Sans Medium"/>
              <a:cs typeface="Fira Sans Medium"/>
              <a:sym typeface="Fira Sans Medium"/>
            </a:endParaRPr>
          </a:p>
        </p:txBody>
      </p:sp>
      <p:pic>
        <p:nvPicPr>
          <p:cNvPr id="46" name="Image 45">
            <a:extLst>
              <a:ext uri="{FF2B5EF4-FFF2-40B4-BE49-F238E27FC236}">
                <a16:creationId xmlns:a16="http://schemas.microsoft.com/office/drawing/2014/main" id="{99269F29-C46F-7DEF-5471-20990FDAD8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8978" y="4665616"/>
            <a:ext cx="621635" cy="972000"/>
          </a:xfrm>
          <a:prstGeom prst="rect">
            <a:avLst/>
          </a:prstGeom>
        </p:spPr>
      </p:pic>
      <p:pic>
        <p:nvPicPr>
          <p:cNvPr id="47" name="Image 46">
            <a:extLst>
              <a:ext uri="{FF2B5EF4-FFF2-40B4-BE49-F238E27FC236}">
                <a16:creationId xmlns:a16="http://schemas.microsoft.com/office/drawing/2014/main" id="{8535FF29-4676-3716-43DC-2D44CC22A1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8089" y="3317900"/>
            <a:ext cx="1069088" cy="1080000"/>
          </a:xfrm>
          <a:prstGeom prst="rect">
            <a:avLst/>
          </a:prstGeom>
        </p:spPr>
      </p:pic>
      <p:pic>
        <p:nvPicPr>
          <p:cNvPr id="48" name="Image 47">
            <a:extLst>
              <a:ext uri="{FF2B5EF4-FFF2-40B4-BE49-F238E27FC236}">
                <a16:creationId xmlns:a16="http://schemas.microsoft.com/office/drawing/2014/main" id="{C8D3E508-43E5-A2B4-3F1B-46FBA50408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1817" y="4679366"/>
            <a:ext cx="1008000" cy="944501"/>
          </a:xfrm>
          <a:prstGeom prst="rect">
            <a:avLst/>
          </a:prstGeom>
        </p:spPr>
      </p:pic>
      <p:pic>
        <p:nvPicPr>
          <p:cNvPr id="49" name="Image 48">
            <a:extLst>
              <a:ext uri="{FF2B5EF4-FFF2-40B4-BE49-F238E27FC236}">
                <a16:creationId xmlns:a16="http://schemas.microsoft.com/office/drawing/2014/main" id="{F500EE3E-39E3-6D95-F85A-C90C2EC47212}"/>
              </a:ext>
            </a:extLst>
          </p:cNvPr>
          <p:cNvPicPr>
            <a:picLocks noChangeAspect="1"/>
          </p:cNvPicPr>
          <p:nvPr/>
        </p:nvPicPr>
        <p:blipFill>
          <a:blip r:embed="rId9" cstate="print">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430681" y="1932097"/>
            <a:ext cx="972000" cy="972000"/>
          </a:xfrm>
          <a:prstGeom prst="rect">
            <a:avLst/>
          </a:prstGeom>
        </p:spPr>
      </p:pic>
      <p:pic>
        <p:nvPicPr>
          <p:cNvPr id="50" name="Image 49">
            <a:extLst>
              <a:ext uri="{FF2B5EF4-FFF2-40B4-BE49-F238E27FC236}">
                <a16:creationId xmlns:a16="http://schemas.microsoft.com/office/drawing/2014/main" id="{8A1B3D7C-A56A-B462-1047-1FC1E38677CC}"/>
              </a:ext>
            </a:extLst>
          </p:cNvPr>
          <p:cNvPicPr>
            <a:picLocks noChangeAspect="1"/>
          </p:cNvPicPr>
          <p:nvPr/>
        </p:nvPicPr>
        <p:blipFill>
          <a:blip r:embed="rId11" cstate="print">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018900" y="3321460"/>
            <a:ext cx="900000" cy="1006113"/>
          </a:xfrm>
          <a:prstGeom prst="rect">
            <a:avLst/>
          </a:prstGeom>
        </p:spPr>
      </p:pic>
    </p:spTree>
    <p:extLst>
      <p:ext uri="{BB962C8B-B14F-4D97-AF65-F5344CB8AC3E}">
        <p14:creationId xmlns:p14="http://schemas.microsoft.com/office/powerpoint/2010/main" val="99293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en angle 5"/>
          <p:cNvCxnSpPr>
            <a:cxnSpLocks/>
          </p:cNvCxnSpPr>
          <p:nvPr/>
        </p:nvCxnSpPr>
        <p:spPr bwMode="auto">
          <a:xfrm rot="16200000" flipH="1">
            <a:off x="6384818" y="5647103"/>
            <a:ext cx="914400" cy="1251890"/>
          </a:xfrm>
          <a:prstGeom prst="bentConnector4">
            <a:avLst>
              <a:gd name="adj1" fmla="val -25000"/>
              <a:gd name="adj2" fmla="val -341414"/>
            </a:avLst>
          </a:prstGeom>
          <a:noFill/>
          <a:ln w="9525" cap="flat" cmpd="sng" algn="ctr">
            <a:noFill/>
            <a:prstDash val="solid"/>
            <a:round/>
            <a:headEnd type="none" w="med" len="med"/>
            <a:tailEnd type="triangle"/>
          </a:ln>
          <a:effectLst/>
        </p:spPr>
      </p:cxnSp>
      <p:sp>
        <p:nvSpPr>
          <p:cNvPr id="7" name="Rectangle : coins arrondis 6">
            <a:extLst>
              <a:ext uri="{FF2B5EF4-FFF2-40B4-BE49-F238E27FC236}">
                <a16:creationId xmlns:a16="http://schemas.microsoft.com/office/drawing/2014/main" id="{42B36106-7902-2F72-CF8B-526D59FEFAD1}"/>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14" name="Espace réservé du contenu 2">
            <a:extLst>
              <a:ext uri="{FF2B5EF4-FFF2-40B4-BE49-F238E27FC236}">
                <a16:creationId xmlns:a16="http://schemas.microsoft.com/office/drawing/2014/main" id="{3532870E-44B6-1FC3-5A10-9AF91FE937A5}"/>
              </a:ext>
            </a:extLst>
          </p:cNvPr>
          <p:cNvSpPr>
            <a:spLocks noGrp="1"/>
          </p:cNvSpPr>
          <p:nvPr>
            <p:ph idx="1"/>
          </p:nvPr>
        </p:nvSpPr>
        <p:spPr>
          <a:xfrm>
            <a:off x="676394" y="569288"/>
            <a:ext cx="10321006" cy="882310"/>
          </a:xfrm>
        </p:spPr>
        <p:txBody>
          <a:bodyPr/>
          <a:lstStyle/>
          <a:p>
            <a:pPr marL="0" indent="0" algn="ctr" eaLnBrk="1" hangingPunct="1">
              <a:buNone/>
            </a:pPr>
            <a:r>
              <a:rPr lang="fr-FR" altLang="fr-FR" sz="3600" b="0" dirty="0">
                <a:latin typeface="+mj-lt"/>
              </a:rPr>
              <a:t>Une interface de vérification des données permettant                  un puissant travail de curation</a:t>
            </a:r>
            <a:endParaRPr lang="fr-FR" sz="4000" b="0" dirty="0">
              <a:latin typeface="+mj-lt"/>
            </a:endParaRPr>
          </a:p>
        </p:txBody>
      </p:sp>
      <p:grpSp>
        <p:nvGrpSpPr>
          <p:cNvPr id="32" name="Google Shape;373;p21">
            <a:extLst>
              <a:ext uri="{FF2B5EF4-FFF2-40B4-BE49-F238E27FC236}">
                <a16:creationId xmlns:a16="http://schemas.microsoft.com/office/drawing/2014/main" id="{9354D2AC-C976-08DA-F4F1-9AF81431D342}"/>
              </a:ext>
            </a:extLst>
          </p:cNvPr>
          <p:cNvGrpSpPr/>
          <p:nvPr/>
        </p:nvGrpSpPr>
        <p:grpSpPr>
          <a:xfrm>
            <a:off x="4220572" y="2346044"/>
            <a:ext cx="3740400" cy="3899490"/>
            <a:chOff x="3498300" y="1759533"/>
            <a:chExt cx="2147400" cy="2924617"/>
          </a:xfrm>
        </p:grpSpPr>
        <p:sp>
          <p:nvSpPr>
            <p:cNvPr id="33" name="Google Shape;374;p21">
              <a:extLst>
                <a:ext uri="{FF2B5EF4-FFF2-40B4-BE49-F238E27FC236}">
                  <a16:creationId xmlns:a16="http://schemas.microsoft.com/office/drawing/2014/main" id="{341D036A-600D-D39F-7242-30E165690891}"/>
                </a:ext>
              </a:extLst>
            </p:cNvPr>
            <p:cNvSpPr/>
            <p:nvPr/>
          </p:nvSpPr>
          <p:spPr>
            <a:xfrm>
              <a:off x="3498300" y="2129950"/>
              <a:ext cx="2147400" cy="2554200"/>
            </a:xfrm>
            <a:prstGeom prst="roundRect">
              <a:avLst>
                <a:gd name="adj" fmla="val 6192"/>
              </a:avLst>
            </a:prstGeom>
            <a:noFill/>
            <a:ln w="28575" cap="flat" cmpd="sng">
              <a:solidFill>
                <a:srgbClr val="F79646"/>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Calibri"/>
              </a:endParaRPr>
            </a:p>
          </p:txBody>
        </p:sp>
        <p:sp>
          <p:nvSpPr>
            <p:cNvPr id="34" name="Google Shape;375;p21">
              <a:extLst>
                <a:ext uri="{FF2B5EF4-FFF2-40B4-BE49-F238E27FC236}">
                  <a16:creationId xmlns:a16="http://schemas.microsoft.com/office/drawing/2014/main" id="{68E28F5A-9E90-FACC-4390-9DE194E3606C}"/>
                </a:ext>
              </a:extLst>
            </p:cNvPr>
            <p:cNvSpPr/>
            <p:nvPr/>
          </p:nvSpPr>
          <p:spPr>
            <a:xfrm>
              <a:off x="3775307" y="1759533"/>
              <a:ext cx="1607967" cy="796500"/>
            </a:xfrm>
            <a:prstGeom prst="rect">
              <a:avLst/>
            </a:prstGeom>
            <a:solidFill>
              <a:srgbClr val="F79646">
                <a:lumMod val="60000"/>
                <a:lumOff val="40000"/>
              </a:srgbClr>
            </a:solidFill>
            <a:ln w="28575">
              <a:noFill/>
            </a:ln>
          </p:spPr>
          <p:txBody>
            <a:bodyPr spcFirstLastPara="1" wrap="square" lIns="121900" tIns="121900" rIns="121900" bIns="1219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prstClr val="black">
                      <a:lumMod val="75000"/>
                      <a:lumOff val="25000"/>
                    </a:prstClr>
                  </a:solidFill>
                  <a:effectLst/>
                  <a:uLnTx/>
                  <a:uFillTx/>
                  <a:latin typeface="+mj-lt"/>
                </a:rPr>
                <a:t>Vérifications liées           aux alignements ISSN/PPN</a:t>
              </a:r>
              <a:endParaRPr kumimoji="0" sz="2400" b="0" i="0" u="none" strike="noStrike" kern="0" cap="none" spc="0" normalizeH="0" baseline="0" noProof="0" dirty="0">
                <a:ln>
                  <a:noFill/>
                </a:ln>
                <a:solidFill>
                  <a:prstClr val="black">
                    <a:lumMod val="75000"/>
                    <a:lumOff val="25000"/>
                  </a:prstClr>
                </a:solidFill>
                <a:effectLst/>
                <a:uLnTx/>
                <a:uFillTx/>
                <a:latin typeface="+mj-lt"/>
              </a:endParaRPr>
            </a:p>
          </p:txBody>
        </p:sp>
      </p:grpSp>
      <p:grpSp>
        <p:nvGrpSpPr>
          <p:cNvPr id="35" name="Google Shape;380;p21">
            <a:extLst>
              <a:ext uri="{FF2B5EF4-FFF2-40B4-BE49-F238E27FC236}">
                <a16:creationId xmlns:a16="http://schemas.microsoft.com/office/drawing/2014/main" id="{6A3248E3-8CD0-424B-1136-5671ED01049B}"/>
              </a:ext>
            </a:extLst>
          </p:cNvPr>
          <p:cNvGrpSpPr/>
          <p:nvPr/>
        </p:nvGrpSpPr>
        <p:grpSpPr>
          <a:xfrm>
            <a:off x="8188843" y="2378477"/>
            <a:ext cx="3740400" cy="3867978"/>
            <a:chOff x="6100661" y="1783167"/>
            <a:chExt cx="2147400" cy="2900983"/>
          </a:xfrm>
        </p:grpSpPr>
        <p:sp>
          <p:nvSpPr>
            <p:cNvPr id="36" name="Google Shape;381;p21">
              <a:extLst>
                <a:ext uri="{FF2B5EF4-FFF2-40B4-BE49-F238E27FC236}">
                  <a16:creationId xmlns:a16="http://schemas.microsoft.com/office/drawing/2014/main" id="{2432921E-5854-6C03-66E3-9B0E8FE2E91D}"/>
                </a:ext>
              </a:extLst>
            </p:cNvPr>
            <p:cNvSpPr/>
            <p:nvPr/>
          </p:nvSpPr>
          <p:spPr>
            <a:xfrm>
              <a:off x="6100661" y="2129950"/>
              <a:ext cx="2147400" cy="2554200"/>
            </a:xfrm>
            <a:prstGeom prst="roundRect">
              <a:avLst>
                <a:gd name="adj" fmla="val 6192"/>
              </a:avLst>
            </a:prstGeom>
            <a:noFill/>
            <a:ln w="28575" cap="flat" cmpd="sng">
              <a:solidFill>
                <a:srgbClr val="F79646"/>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Calibri"/>
              </a:endParaRPr>
            </a:p>
          </p:txBody>
        </p:sp>
        <p:sp>
          <p:nvSpPr>
            <p:cNvPr id="37" name="Google Shape;382;p21">
              <a:extLst>
                <a:ext uri="{FF2B5EF4-FFF2-40B4-BE49-F238E27FC236}">
                  <a16:creationId xmlns:a16="http://schemas.microsoft.com/office/drawing/2014/main" id="{37F1A33C-3B4B-35D8-871C-4C0F0A010150}"/>
                </a:ext>
              </a:extLst>
            </p:cNvPr>
            <p:cNvSpPr/>
            <p:nvPr/>
          </p:nvSpPr>
          <p:spPr>
            <a:xfrm>
              <a:off x="6370377" y="1783167"/>
              <a:ext cx="1607967" cy="796500"/>
            </a:xfrm>
            <a:prstGeom prst="rect">
              <a:avLst/>
            </a:prstGeom>
            <a:solidFill>
              <a:srgbClr val="4F81BD">
                <a:lumMod val="60000"/>
                <a:lumOff val="40000"/>
              </a:srgbClr>
            </a:solidFill>
            <a:ln w="28575">
              <a:noFill/>
            </a:ln>
          </p:spPr>
          <p:txBody>
            <a:bodyPr spcFirstLastPara="1" wrap="square" lIns="121900" tIns="121900" rIns="121900" bIns="1219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prstClr val="white"/>
                  </a:solidFill>
                  <a:effectLst/>
                  <a:uLnTx/>
                  <a:uFillTx/>
                  <a:latin typeface="+mj-lt"/>
                </a:rPr>
                <a:t>Vérifications liées           aux alignements éditeurs/IdRef</a:t>
              </a:r>
              <a:endParaRPr kumimoji="0" sz="2400" b="0" i="0" u="none" strike="noStrike" kern="0" cap="none" spc="0" normalizeH="0" baseline="0" noProof="0" dirty="0">
                <a:ln>
                  <a:noFill/>
                </a:ln>
                <a:solidFill>
                  <a:prstClr val="white"/>
                </a:solidFill>
                <a:effectLst/>
                <a:uLnTx/>
                <a:uFillTx/>
                <a:latin typeface="+mj-lt"/>
              </a:endParaRPr>
            </a:p>
          </p:txBody>
        </p:sp>
      </p:grpSp>
      <p:pic>
        <p:nvPicPr>
          <p:cNvPr id="38" name="Image 37">
            <a:extLst>
              <a:ext uri="{FF2B5EF4-FFF2-40B4-BE49-F238E27FC236}">
                <a16:creationId xmlns:a16="http://schemas.microsoft.com/office/drawing/2014/main" id="{0F246507-DF10-D853-BFC3-AF4FE237FF54}"/>
              </a:ext>
            </a:extLst>
          </p:cNvPr>
          <p:cNvPicPr>
            <a:picLocks noChangeAspect="1"/>
          </p:cNvPicPr>
          <p:nvPr/>
        </p:nvPicPr>
        <p:blipFill>
          <a:blip r:embed="rId3"/>
          <a:stretch>
            <a:fillRect/>
          </a:stretch>
        </p:blipFill>
        <p:spPr>
          <a:xfrm>
            <a:off x="386137" y="3489794"/>
            <a:ext cx="3511730" cy="2597283"/>
          </a:xfrm>
          <a:prstGeom prst="rect">
            <a:avLst/>
          </a:prstGeom>
        </p:spPr>
      </p:pic>
      <p:pic>
        <p:nvPicPr>
          <p:cNvPr id="39" name="Image 38">
            <a:extLst>
              <a:ext uri="{FF2B5EF4-FFF2-40B4-BE49-F238E27FC236}">
                <a16:creationId xmlns:a16="http://schemas.microsoft.com/office/drawing/2014/main" id="{99C26CE9-8E0E-270D-F2E0-F9949AE7AC86}"/>
              </a:ext>
            </a:extLst>
          </p:cNvPr>
          <p:cNvPicPr>
            <a:picLocks/>
          </p:cNvPicPr>
          <p:nvPr/>
        </p:nvPicPr>
        <p:blipFill>
          <a:blip r:embed="rId4"/>
          <a:stretch>
            <a:fillRect/>
          </a:stretch>
        </p:blipFill>
        <p:spPr>
          <a:xfrm>
            <a:off x="4624402" y="3761578"/>
            <a:ext cx="2970798" cy="1562400"/>
          </a:xfrm>
          <a:prstGeom prst="rect">
            <a:avLst/>
          </a:prstGeom>
          <a:ln w="28575">
            <a:noFill/>
          </a:ln>
        </p:spPr>
      </p:pic>
      <p:pic>
        <p:nvPicPr>
          <p:cNvPr id="40" name="Image 39">
            <a:extLst>
              <a:ext uri="{FF2B5EF4-FFF2-40B4-BE49-F238E27FC236}">
                <a16:creationId xmlns:a16="http://schemas.microsoft.com/office/drawing/2014/main" id="{99EFE5DB-A52F-7C7B-9AD9-9D4AA56CC4FA}"/>
              </a:ext>
            </a:extLst>
          </p:cNvPr>
          <p:cNvPicPr>
            <a:picLocks noChangeAspect="1"/>
          </p:cNvPicPr>
          <p:nvPr/>
        </p:nvPicPr>
        <p:blipFill>
          <a:blip r:embed="rId5"/>
          <a:stretch>
            <a:fillRect/>
          </a:stretch>
        </p:blipFill>
        <p:spPr>
          <a:xfrm>
            <a:off x="8439041" y="3761578"/>
            <a:ext cx="3240000" cy="1562312"/>
          </a:xfrm>
          <a:prstGeom prst="rect">
            <a:avLst/>
          </a:prstGeom>
          <a:ln>
            <a:noFill/>
          </a:ln>
        </p:spPr>
      </p:pic>
      <p:grpSp>
        <p:nvGrpSpPr>
          <p:cNvPr id="41" name="Google Shape;327;p35">
            <a:extLst>
              <a:ext uri="{FF2B5EF4-FFF2-40B4-BE49-F238E27FC236}">
                <a16:creationId xmlns:a16="http://schemas.microsoft.com/office/drawing/2014/main" id="{7797071E-72C6-F1EB-4D8C-239A4ABF1FF2}"/>
              </a:ext>
            </a:extLst>
          </p:cNvPr>
          <p:cNvGrpSpPr/>
          <p:nvPr/>
        </p:nvGrpSpPr>
        <p:grpSpPr>
          <a:xfrm>
            <a:off x="2915732" y="2909476"/>
            <a:ext cx="492395" cy="379087"/>
            <a:chOff x="8092231" y="1622475"/>
            <a:chExt cx="307997" cy="237107"/>
          </a:xfrm>
          <a:solidFill>
            <a:srgbClr val="993366"/>
          </a:solidFill>
        </p:grpSpPr>
        <p:sp>
          <p:nvSpPr>
            <p:cNvPr id="42" name="Google Shape;328;p35">
              <a:extLst>
                <a:ext uri="{FF2B5EF4-FFF2-40B4-BE49-F238E27FC236}">
                  <a16:creationId xmlns:a16="http://schemas.microsoft.com/office/drawing/2014/main" id="{90CF1566-1792-4AA1-6544-58FB7A18166E}"/>
                </a:ext>
              </a:extLst>
            </p:cNvPr>
            <p:cNvSpPr/>
            <p:nvPr/>
          </p:nvSpPr>
          <p:spPr>
            <a:xfrm>
              <a:off x="8092231" y="1622475"/>
              <a:ext cx="209497" cy="205116"/>
            </a:xfrm>
            <a:custGeom>
              <a:avLst/>
              <a:gdLst/>
              <a:ahLst/>
              <a:cxnLst/>
              <a:rect l="l" t="t" r="r" b="b"/>
              <a:pathLst>
                <a:path w="11142" h="10909" extrusionOk="0">
                  <a:moveTo>
                    <a:pt x="5571" y="2703"/>
                  </a:moveTo>
                  <a:cubicBezTo>
                    <a:pt x="7073" y="2703"/>
                    <a:pt x="8307" y="3937"/>
                    <a:pt x="8307" y="5438"/>
                  </a:cubicBezTo>
                  <a:cubicBezTo>
                    <a:pt x="8307" y="6972"/>
                    <a:pt x="7073" y="8207"/>
                    <a:pt x="5571" y="8207"/>
                  </a:cubicBezTo>
                  <a:cubicBezTo>
                    <a:pt x="4037" y="8207"/>
                    <a:pt x="2803" y="6972"/>
                    <a:pt x="2803" y="5438"/>
                  </a:cubicBezTo>
                  <a:cubicBezTo>
                    <a:pt x="2803" y="3937"/>
                    <a:pt x="4037" y="2703"/>
                    <a:pt x="5571" y="2703"/>
                  </a:cubicBezTo>
                  <a:close/>
                  <a:moveTo>
                    <a:pt x="4404" y="1"/>
                  </a:moveTo>
                  <a:cubicBezTo>
                    <a:pt x="4004" y="67"/>
                    <a:pt x="3637" y="201"/>
                    <a:pt x="3303" y="368"/>
                  </a:cubicBezTo>
                  <a:cubicBezTo>
                    <a:pt x="3337" y="1101"/>
                    <a:pt x="3403" y="1935"/>
                    <a:pt x="3170" y="2136"/>
                  </a:cubicBezTo>
                  <a:cubicBezTo>
                    <a:pt x="3120" y="2167"/>
                    <a:pt x="3053" y="2180"/>
                    <a:pt x="2972" y="2180"/>
                  </a:cubicBezTo>
                  <a:cubicBezTo>
                    <a:pt x="2619" y="2180"/>
                    <a:pt x="2005" y="1919"/>
                    <a:pt x="1435" y="1702"/>
                  </a:cubicBezTo>
                  <a:cubicBezTo>
                    <a:pt x="1168" y="2002"/>
                    <a:pt x="935" y="2302"/>
                    <a:pt x="735" y="2669"/>
                  </a:cubicBezTo>
                  <a:cubicBezTo>
                    <a:pt x="1202" y="3236"/>
                    <a:pt x="1769" y="3870"/>
                    <a:pt x="1669" y="4170"/>
                  </a:cubicBezTo>
                  <a:cubicBezTo>
                    <a:pt x="1602" y="4471"/>
                    <a:pt x="768" y="4637"/>
                    <a:pt x="34" y="4837"/>
                  </a:cubicBezTo>
                  <a:cubicBezTo>
                    <a:pt x="1" y="5038"/>
                    <a:pt x="1" y="5238"/>
                    <a:pt x="1" y="5438"/>
                  </a:cubicBezTo>
                  <a:cubicBezTo>
                    <a:pt x="1" y="5638"/>
                    <a:pt x="1" y="5838"/>
                    <a:pt x="34" y="6038"/>
                  </a:cubicBezTo>
                  <a:cubicBezTo>
                    <a:pt x="768" y="6238"/>
                    <a:pt x="1602" y="6439"/>
                    <a:pt x="1669" y="6705"/>
                  </a:cubicBezTo>
                  <a:cubicBezTo>
                    <a:pt x="1769" y="7006"/>
                    <a:pt x="1202" y="7639"/>
                    <a:pt x="735" y="8240"/>
                  </a:cubicBezTo>
                  <a:cubicBezTo>
                    <a:pt x="935" y="8573"/>
                    <a:pt x="1168" y="8907"/>
                    <a:pt x="1435" y="9174"/>
                  </a:cubicBezTo>
                  <a:cubicBezTo>
                    <a:pt x="1986" y="8964"/>
                    <a:pt x="2579" y="8713"/>
                    <a:pt x="2937" y="8713"/>
                  </a:cubicBezTo>
                  <a:cubicBezTo>
                    <a:pt x="3033" y="8713"/>
                    <a:pt x="3113" y="8731"/>
                    <a:pt x="3170" y="8774"/>
                  </a:cubicBezTo>
                  <a:cubicBezTo>
                    <a:pt x="3403" y="8940"/>
                    <a:pt x="3337" y="9774"/>
                    <a:pt x="3303" y="10542"/>
                  </a:cubicBezTo>
                  <a:cubicBezTo>
                    <a:pt x="3637" y="10708"/>
                    <a:pt x="4037" y="10808"/>
                    <a:pt x="4404" y="10908"/>
                  </a:cubicBezTo>
                  <a:cubicBezTo>
                    <a:pt x="4838" y="10275"/>
                    <a:pt x="5238" y="9541"/>
                    <a:pt x="5571" y="9541"/>
                  </a:cubicBezTo>
                  <a:cubicBezTo>
                    <a:pt x="5905" y="9541"/>
                    <a:pt x="6339" y="10275"/>
                    <a:pt x="6739" y="10908"/>
                  </a:cubicBezTo>
                  <a:cubicBezTo>
                    <a:pt x="7139" y="10808"/>
                    <a:pt x="7506" y="10708"/>
                    <a:pt x="7840" y="10542"/>
                  </a:cubicBezTo>
                  <a:cubicBezTo>
                    <a:pt x="7806" y="9774"/>
                    <a:pt x="7740" y="8940"/>
                    <a:pt x="7973" y="8774"/>
                  </a:cubicBezTo>
                  <a:cubicBezTo>
                    <a:pt x="8030" y="8731"/>
                    <a:pt x="8110" y="8713"/>
                    <a:pt x="8206" y="8713"/>
                  </a:cubicBezTo>
                  <a:cubicBezTo>
                    <a:pt x="8564" y="8713"/>
                    <a:pt x="9156" y="8964"/>
                    <a:pt x="9708" y="9174"/>
                  </a:cubicBezTo>
                  <a:cubicBezTo>
                    <a:pt x="9975" y="8874"/>
                    <a:pt x="10208" y="8573"/>
                    <a:pt x="10408" y="8240"/>
                  </a:cubicBezTo>
                  <a:cubicBezTo>
                    <a:pt x="9941" y="7639"/>
                    <a:pt x="9374" y="7006"/>
                    <a:pt x="9474" y="6705"/>
                  </a:cubicBezTo>
                  <a:cubicBezTo>
                    <a:pt x="9541" y="6439"/>
                    <a:pt x="10375" y="6238"/>
                    <a:pt x="11109" y="6038"/>
                  </a:cubicBezTo>
                  <a:cubicBezTo>
                    <a:pt x="11142" y="5838"/>
                    <a:pt x="11142" y="5638"/>
                    <a:pt x="11142" y="5438"/>
                  </a:cubicBezTo>
                  <a:cubicBezTo>
                    <a:pt x="11142" y="5238"/>
                    <a:pt x="11142" y="5038"/>
                    <a:pt x="11109" y="4837"/>
                  </a:cubicBezTo>
                  <a:cubicBezTo>
                    <a:pt x="10375" y="4637"/>
                    <a:pt x="9541" y="4471"/>
                    <a:pt x="9474" y="4170"/>
                  </a:cubicBezTo>
                  <a:cubicBezTo>
                    <a:pt x="9374" y="3870"/>
                    <a:pt x="9908" y="3236"/>
                    <a:pt x="10408" y="2669"/>
                  </a:cubicBezTo>
                  <a:cubicBezTo>
                    <a:pt x="10208" y="2302"/>
                    <a:pt x="9975" y="2002"/>
                    <a:pt x="9708" y="1702"/>
                  </a:cubicBezTo>
                  <a:cubicBezTo>
                    <a:pt x="9138" y="1919"/>
                    <a:pt x="8502" y="2180"/>
                    <a:pt x="8158" y="2180"/>
                  </a:cubicBezTo>
                  <a:cubicBezTo>
                    <a:pt x="8080" y="2180"/>
                    <a:pt x="8017" y="2167"/>
                    <a:pt x="7973" y="2136"/>
                  </a:cubicBezTo>
                  <a:cubicBezTo>
                    <a:pt x="7740" y="1935"/>
                    <a:pt x="7806" y="1101"/>
                    <a:pt x="7840" y="368"/>
                  </a:cubicBezTo>
                  <a:cubicBezTo>
                    <a:pt x="7506" y="201"/>
                    <a:pt x="7106" y="67"/>
                    <a:pt x="6739" y="1"/>
                  </a:cubicBezTo>
                  <a:cubicBezTo>
                    <a:pt x="6305" y="634"/>
                    <a:pt x="5905" y="1335"/>
                    <a:pt x="5571" y="1335"/>
                  </a:cubicBezTo>
                  <a:cubicBezTo>
                    <a:pt x="5238" y="1335"/>
                    <a:pt x="4804" y="634"/>
                    <a:pt x="4404"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329;p35">
              <a:extLst>
                <a:ext uri="{FF2B5EF4-FFF2-40B4-BE49-F238E27FC236}">
                  <a16:creationId xmlns:a16="http://schemas.microsoft.com/office/drawing/2014/main" id="{6F67098D-4870-C9C3-1683-F3F06E1B46DB}"/>
                </a:ext>
              </a:extLst>
            </p:cNvPr>
            <p:cNvSpPr/>
            <p:nvPr/>
          </p:nvSpPr>
          <p:spPr>
            <a:xfrm>
              <a:off x="8282919" y="1745413"/>
              <a:ext cx="117309" cy="114169"/>
            </a:xfrm>
            <a:custGeom>
              <a:avLst/>
              <a:gdLst/>
              <a:ahLst/>
              <a:cxnLst/>
              <a:rect l="l" t="t" r="r" b="b"/>
              <a:pathLst>
                <a:path w="6239" h="6072" extrusionOk="0">
                  <a:moveTo>
                    <a:pt x="3103" y="1502"/>
                  </a:moveTo>
                  <a:cubicBezTo>
                    <a:pt x="3970" y="1502"/>
                    <a:pt x="4637" y="2202"/>
                    <a:pt x="4637" y="3036"/>
                  </a:cubicBezTo>
                  <a:cubicBezTo>
                    <a:pt x="4637" y="3903"/>
                    <a:pt x="3970" y="4571"/>
                    <a:pt x="3103" y="4571"/>
                  </a:cubicBezTo>
                  <a:cubicBezTo>
                    <a:pt x="2269" y="4571"/>
                    <a:pt x="1568" y="3903"/>
                    <a:pt x="1568" y="3036"/>
                  </a:cubicBezTo>
                  <a:cubicBezTo>
                    <a:pt x="1568" y="2202"/>
                    <a:pt x="2269" y="1502"/>
                    <a:pt x="3103" y="1502"/>
                  </a:cubicBezTo>
                  <a:close/>
                  <a:moveTo>
                    <a:pt x="2469" y="1"/>
                  </a:moveTo>
                  <a:cubicBezTo>
                    <a:pt x="2235" y="34"/>
                    <a:pt x="2035" y="101"/>
                    <a:pt x="1835" y="201"/>
                  </a:cubicBezTo>
                  <a:cubicBezTo>
                    <a:pt x="1868" y="634"/>
                    <a:pt x="1902" y="1101"/>
                    <a:pt x="1768" y="1202"/>
                  </a:cubicBezTo>
                  <a:cubicBezTo>
                    <a:pt x="1743" y="1220"/>
                    <a:pt x="1707" y="1229"/>
                    <a:pt x="1663" y="1229"/>
                  </a:cubicBezTo>
                  <a:cubicBezTo>
                    <a:pt x="1473" y="1229"/>
                    <a:pt x="1126" y="1076"/>
                    <a:pt x="801" y="968"/>
                  </a:cubicBezTo>
                  <a:cubicBezTo>
                    <a:pt x="668" y="1135"/>
                    <a:pt x="534" y="1302"/>
                    <a:pt x="401" y="1502"/>
                  </a:cubicBezTo>
                  <a:cubicBezTo>
                    <a:pt x="668" y="1835"/>
                    <a:pt x="1001" y="2169"/>
                    <a:pt x="934" y="2336"/>
                  </a:cubicBezTo>
                  <a:cubicBezTo>
                    <a:pt x="901" y="2502"/>
                    <a:pt x="434" y="2603"/>
                    <a:pt x="0" y="2703"/>
                  </a:cubicBezTo>
                  <a:cubicBezTo>
                    <a:pt x="0" y="2803"/>
                    <a:pt x="0" y="2936"/>
                    <a:pt x="0" y="3036"/>
                  </a:cubicBezTo>
                  <a:cubicBezTo>
                    <a:pt x="0" y="3170"/>
                    <a:pt x="0" y="3270"/>
                    <a:pt x="0" y="3370"/>
                  </a:cubicBezTo>
                  <a:cubicBezTo>
                    <a:pt x="434" y="3503"/>
                    <a:pt x="868" y="3603"/>
                    <a:pt x="934" y="3737"/>
                  </a:cubicBezTo>
                  <a:cubicBezTo>
                    <a:pt x="1001" y="3937"/>
                    <a:pt x="668" y="4270"/>
                    <a:pt x="401" y="4604"/>
                  </a:cubicBezTo>
                  <a:cubicBezTo>
                    <a:pt x="534" y="4804"/>
                    <a:pt x="668" y="4971"/>
                    <a:pt x="801" y="5138"/>
                  </a:cubicBezTo>
                  <a:cubicBezTo>
                    <a:pt x="1117" y="5006"/>
                    <a:pt x="1455" y="4874"/>
                    <a:pt x="1648" y="4874"/>
                  </a:cubicBezTo>
                  <a:cubicBezTo>
                    <a:pt x="1699" y="4874"/>
                    <a:pt x="1740" y="4883"/>
                    <a:pt x="1768" y="4904"/>
                  </a:cubicBezTo>
                  <a:cubicBezTo>
                    <a:pt x="1902" y="5004"/>
                    <a:pt x="1868" y="5471"/>
                    <a:pt x="1835" y="5872"/>
                  </a:cubicBezTo>
                  <a:cubicBezTo>
                    <a:pt x="2035" y="5972"/>
                    <a:pt x="2235" y="6038"/>
                    <a:pt x="2469" y="6072"/>
                  </a:cubicBezTo>
                  <a:cubicBezTo>
                    <a:pt x="2702" y="5738"/>
                    <a:pt x="2936" y="5338"/>
                    <a:pt x="3103" y="5338"/>
                  </a:cubicBezTo>
                  <a:cubicBezTo>
                    <a:pt x="3269" y="5338"/>
                    <a:pt x="3536" y="5738"/>
                    <a:pt x="3770" y="6072"/>
                  </a:cubicBezTo>
                  <a:cubicBezTo>
                    <a:pt x="3970" y="6038"/>
                    <a:pt x="4170" y="5972"/>
                    <a:pt x="4370" y="5872"/>
                  </a:cubicBezTo>
                  <a:cubicBezTo>
                    <a:pt x="4370" y="5471"/>
                    <a:pt x="4303" y="5004"/>
                    <a:pt x="4437" y="4904"/>
                  </a:cubicBezTo>
                  <a:cubicBezTo>
                    <a:pt x="4472" y="4883"/>
                    <a:pt x="4518" y="4874"/>
                    <a:pt x="4574" y="4874"/>
                  </a:cubicBezTo>
                  <a:cubicBezTo>
                    <a:pt x="4782" y="4874"/>
                    <a:pt x="5114" y="5006"/>
                    <a:pt x="5404" y="5138"/>
                  </a:cubicBezTo>
                  <a:cubicBezTo>
                    <a:pt x="5571" y="4971"/>
                    <a:pt x="5704" y="4804"/>
                    <a:pt x="5805" y="4604"/>
                  </a:cubicBezTo>
                  <a:cubicBezTo>
                    <a:pt x="5538" y="4270"/>
                    <a:pt x="5237" y="3937"/>
                    <a:pt x="5271" y="3737"/>
                  </a:cubicBezTo>
                  <a:cubicBezTo>
                    <a:pt x="5338" y="3603"/>
                    <a:pt x="5805" y="3503"/>
                    <a:pt x="6205" y="3370"/>
                  </a:cubicBezTo>
                  <a:cubicBezTo>
                    <a:pt x="6205" y="3270"/>
                    <a:pt x="6238" y="3170"/>
                    <a:pt x="6238" y="3036"/>
                  </a:cubicBezTo>
                  <a:cubicBezTo>
                    <a:pt x="6238" y="2936"/>
                    <a:pt x="6205" y="2836"/>
                    <a:pt x="6205" y="2703"/>
                  </a:cubicBezTo>
                  <a:cubicBezTo>
                    <a:pt x="5805" y="2603"/>
                    <a:pt x="5338" y="2502"/>
                    <a:pt x="5271" y="2336"/>
                  </a:cubicBezTo>
                  <a:cubicBezTo>
                    <a:pt x="5237" y="2169"/>
                    <a:pt x="5538" y="1835"/>
                    <a:pt x="5805" y="1502"/>
                  </a:cubicBezTo>
                  <a:cubicBezTo>
                    <a:pt x="5704" y="1302"/>
                    <a:pt x="5571" y="1135"/>
                    <a:pt x="5404" y="968"/>
                  </a:cubicBezTo>
                  <a:cubicBezTo>
                    <a:pt x="5106" y="1076"/>
                    <a:pt x="4765" y="1229"/>
                    <a:pt x="4557" y="1229"/>
                  </a:cubicBezTo>
                  <a:cubicBezTo>
                    <a:pt x="4509" y="1229"/>
                    <a:pt x="4468" y="1220"/>
                    <a:pt x="4437" y="1202"/>
                  </a:cubicBezTo>
                  <a:cubicBezTo>
                    <a:pt x="4303" y="1101"/>
                    <a:pt x="4370" y="634"/>
                    <a:pt x="4370" y="201"/>
                  </a:cubicBezTo>
                  <a:cubicBezTo>
                    <a:pt x="4170" y="101"/>
                    <a:pt x="3970" y="34"/>
                    <a:pt x="3770" y="1"/>
                  </a:cubicBezTo>
                  <a:cubicBezTo>
                    <a:pt x="3536" y="334"/>
                    <a:pt x="3269" y="768"/>
                    <a:pt x="3103" y="768"/>
                  </a:cubicBezTo>
                  <a:cubicBezTo>
                    <a:pt x="2936" y="768"/>
                    <a:pt x="2702" y="334"/>
                    <a:pt x="2469"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44" name="Google Shape;289;p34">
            <a:extLst>
              <a:ext uri="{FF2B5EF4-FFF2-40B4-BE49-F238E27FC236}">
                <a16:creationId xmlns:a16="http://schemas.microsoft.com/office/drawing/2014/main" id="{F27CD21C-59FD-C9A5-3B25-08E74BE91315}"/>
              </a:ext>
            </a:extLst>
          </p:cNvPr>
          <p:cNvGrpSpPr/>
          <p:nvPr/>
        </p:nvGrpSpPr>
        <p:grpSpPr>
          <a:xfrm>
            <a:off x="10997400" y="3073446"/>
            <a:ext cx="364980" cy="312184"/>
            <a:chOff x="6666447" y="2894320"/>
            <a:chExt cx="364980" cy="312184"/>
          </a:xfrm>
        </p:grpSpPr>
        <p:sp>
          <p:nvSpPr>
            <p:cNvPr id="45" name="Google Shape;290;p34">
              <a:extLst>
                <a:ext uri="{FF2B5EF4-FFF2-40B4-BE49-F238E27FC236}">
                  <a16:creationId xmlns:a16="http://schemas.microsoft.com/office/drawing/2014/main" id="{0109C80A-B22E-C35E-787C-0361812DDFC2}"/>
                </a:ext>
              </a:extLst>
            </p:cNvPr>
            <p:cNvSpPr/>
            <p:nvPr/>
          </p:nvSpPr>
          <p:spPr>
            <a:xfrm>
              <a:off x="6746371" y="2894320"/>
              <a:ext cx="203603" cy="185519"/>
            </a:xfrm>
            <a:custGeom>
              <a:avLst/>
              <a:gdLst/>
              <a:ahLst/>
              <a:cxnLst/>
              <a:rect l="l" t="t" r="r" b="b"/>
              <a:pathLst>
                <a:path w="9007" h="8207" extrusionOk="0">
                  <a:moveTo>
                    <a:pt x="4504" y="0"/>
                  </a:moveTo>
                  <a:cubicBezTo>
                    <a:pt x="3453" y="0"/>
                    <a:pt x="2402" y="401"/>
                    <a:pt x="1602" y="1201"/>
                  </a:cubicBezTo>
                  <a:cubicBezTo>
                    <a:pt x="1" y="2802"/>
                    <a:pt x="1" y="5404"/>
                    <a:pt x="1602" y="7005"/>
                  </a:cubicBezTo>
                  <a:cubicBezTo>
                    <a:pt x="2402" y="7806"/>
                    <a:pt x="3453" y="8206"/>
                    <a:pt x="4504" y="8206"/>
                  </a:cubicBezTo>
                  <a:cubicBezTo>
                    <a:pt x="5555" y="8206"/>
                    <a:pt x="6605" y="7806"/>
                    <a:pt x="7406" y="7005"/>
                  </a:cubicBezTo>
                  <a:cubicBezTo>
                    <a:pt x="9007" y="5404"/>
                    <a:pt x="9007" y="2802"/>
                    <a:pt x="7406" y="1201"/>
                  </a:cubicBezTo>
                  <a:cubicBezTo>
                    <a:pt x="6605" y="401"/>
                    <a:pt x="5555" y="0"/>
                    <a:pt x="4504" y="0"/>
                  </a:cubicBezTo>
                  <a:close/>
                </a:path>
              </a:pathLst>
            </a:custGeom>
            <a:solidFill>
              <a:srgbClr val="D315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291;p34">
              <a:extLst>
                <a:ext uri="{FF2B5EF4-FFF2-40B4-BE49-F238E27FC236}">
                  <a16:creationId xmlns:a16="http://schemas.microsoft.com/office/drawing/2014/main" id="{8F9C570B-DA27-AD53-0F82-D6F27084499F}"/>
                </a:ext>
              </a:extLst>
            </p:cNvPr>
            <p:cNvSpPr/>
            <p:nvPr/>
          </p:nvSpPr>
          <p:spPr>
            <a:xfrm>
              <a:off x="6666447" y="3057175"/>
              <a:ext cx="364980" cy="149329"/>
            </a:xfrm>
            <a:custGeom>
              <a:avLst/>
              <a:gdLst/>
              <a:ahLst/>
              <a:cxnLst/>
              <a:rect l="l" t="t" r="r" b="b"/>
              <a:pathLst>
                <a:path w="16146" h="6606" extrusionOk="0">
                  <a:moveTo>
                    <a:pt x="4137" y="1"/>
                  </a:moveTo>
                  <a:cubicBezTo>
                    <a:pt x="1669" y="1268"/>
                    <a:pt x="1" y="3770"/>
                    <a:pt x="1" y="6605"/>
                  </a:cubicBezTo>
                  <a:lnTo>
                    <a:pt x="16146" y="6605"/>
                  </a:lnTo>
                  <a:cubicBezTo>
                    <a:pt x="16146" y="3770"/>
                    <a:pt x="14478" y="1268"/>
                    <a:pt x="12009" y="1"/>
                  </a:cubicBezTo>
                  <a:cubicBezTo>
                    <a:pt x="11175" y="1568"/>
                    <a:pt x="9708" y="2636"/>
                    <a:pt x="8073" y="2636"/>
                  </a:cubicBezTo>
                  <a:cubicBezTo>
                    <a:pt x="6405" y="2636"/>
                    <a:pt x="4938" y="1568"/>
                    <a:pt x="4137" y="1"/>
                  </a:cubicBezTo>
                  <a:close/>
                </a:path>
              </a:pathLst>
            </a:custGeom>
            <a:solidFill>
              <a:srgbClr val="2D32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47" name="Google Shape;635;p39">
            <a:extLst>
              <a:ext uri="{FF2B5EF4-FFF2-40B4-BE49-F238E27FC236}">
                <a16:creationId xmlns:a16="http://schemas.microsoft.com/office/drawing/2014/main" id="{AB8FF441-3BF2-D4B5-4C83-BCF2A94393A7}"/>
              </a:ext>
            </a:extLst>
          </p:cNvPr>
          <p:cNvSpPr/>
          <p:nvPr/>
        </p:nvSpPr>
        <p:spPr>
          <a:xfrm>
            <a:off x="7091484" y="2999967"/>
            <a:ext cx="334430" cy="332475"/>
          </a:xfrm>
          <a:custGeom>
            <a:avLst/>
            <a:gdLst/>
            <a:ahLst/>
            <a:cxnLst/>
            <a:rect l="l" t="t" r="r" b="b"/>
            <a:pathLst>
              <a:path w="21383" h="21258" extrusionOk="0">
                <a:moveTo>
                  <a:pt x="7102" y="0"/>
                </a:moveTo>
                <a:cubicBezTo>
                  <a:pt x="6961" y="0"/>
                  <a:pt x="6817" y="14"/>
                  <a:pt x="6672" y="42"/>
                </a:cubicBezTo>
                <a:cubicBezTo>
                  <a:pt x="5504" y="276"/>
                  <a:pt x="4737" y="1410"/>
                  <a:pt x="4970" y="2577"/>
                </a:cubicBezTo>
                <a:cubicBezTo>
                  <a:pt x="5070" y="3244"/>
                  <a:pt x="5671" y="3578"/>
                  <a:pt x="6038" y="4078"/>
                </a:cubicBezTo>
                <a:cubicBezTo>
                  <a:pt x="6138" y="4245"/>
                  <a:pt x="6238" y="4545"/>
                  <a:pt x="6305" y="4912"/>
                </a:cubicBezTo>
                <a:lnTo>
                  <a:pt x="0" y="6113"/>
                </a:lnTo>
                <a:lnTo>
                  <a:pt x="1201" y="12451"/>
                </a:lnTo>
                <a:cubicBezTo>
                  <a:pt x="1635" y="12351"/>
                  <a:pt x="2068" y="12251"/>
                  <a:pt x="2268" y="12118"/>
                </a:cubicBezTo>
                <a:cubicBezTo>
                  <a:pt x="2769" y="11751"/>
                  <a:pt x="3102" y="11150"/>
                  <a:pt x="3736" y="11050"/>
                </a:cubicBezTo>
                <a:cubicBezTo>
                  <a:pt x="3882" y="11022"/>
                  <a:pt x="4026" y="11008"/>
                  <a:pt x="4168" y="11008"/>
                </a:cubicBezTo>
                <a:cubicBezTo>
                  <a:pt x="5198" y="11008"/>
                  <a:pt x="6099" y="11725"/>
                  <a:pt x="6305" y="12751"/>
                </a:cubicBezTo>
                <a:cubicBezTo>
                  <a:pt x="6505" y="13952"/>
                  <a:pt x="5738" y="15086"/>
                  <a:pt x="4570" y="15286"/>
                </a:cubicBezTo>
                <a:cubicBezTo>
                  <a:pt x="4483" y="15304"/>
                  <a:pt x="4398" y="15312"/>
                  <a:pt x="4315" y="15312"/>
                </a:cubicBezTo>
                <a:cubicBezTo>
                  <a:pt x="3763" y="15312"/>
                  <a:pt x="3295" y="14969"/>
                  <a:pt x="2802" y="14853"/>
                </a:cubicBezTo>
                <a:cubicBezTo>
                  <a:pt x="2724" y="14833"/>
                  <a:pt x="2632" y="14825"/>
                  <a:pt x="2529" y="14825"/>
                </a:cubicBezTo>
                <a:cubicBezTo>
                  <a:pt x="2281" y="14825"/>
                  <a:pt x="1975" y="14872"/>
                  <a:pt x="1668" y="14920"/>
                </a:cubicBezTo>
                <a:lnTo>
                  <a:pt x="2869" y="21257"/>
                </a:lnTo>
                <a:lnTo>
                  <a:pt x="9207" y="20057"/>
                </a:lnTo>
                <a:cubicBezTo>
                  <a:pt x="9107" y="19590"/>
                  <a:pt x="9007" y="19123"/>
                  <a:pt x="8840" y="18889"/>
                </a:cubicBezTo>
                <a:cubicBezTo>
                  <a:pt x="8473" y="18389"/>
                  <a:pt x="7906" y="18055"/>
                  <a:pt x="7772" y="17388"/>
                </a:cubicBezTo>
                <a:cubicBezTo>
                  <a:pt x="7539" y="16220"/>
                  <a:pt x="8339" y="15086"/>
                  <a:pt x="9507" y="14853"/>
                </a:cubicBezTo>
                <a:cubicBezTo>
                  <a:pt x="9644" y="14825"/>
                  <a:pt x="9780" y="14812"/>
                  <a:pt x="9915" y="14812"/>
                </a:cubicBezTo>
                <a:cubicBezTo>
                  <a:pt x="10928" y="14812"/>
                  <a:pt x="11836" y="15557"/>
                  <a:pt x="12042" y="16587"/>
                </a:cubicBezTo>
                <a:cubicBezTo>
                  <a:pt x="12175" y="17255"/>
                  <a:pt x="11742" y="17755"/>
                  <a:pt x="11575" y="18355"/>
                </a:cubicBezTo>
                <a:cubicBezTo>
                  <a:pt x="11508" y="18622"/>
                  <a:pt x="11575" y="19089"/>
                  <a:pt x="11675" y="19590"/>
                </a:cubicBezTo>
                <a:lnTo>
                  <a:pt x="18013" y="18389"/>
                </a:lnTo>
                <a:lnTo>
                  <a:pt x="16812" y="12051"/>
                </a:lnTo>
                <a:cubicBezTo>
                  <a:pt x="17008" y="12012"/>
                  <a:pt x="17191" y="11996"/>
                  <a:pt x="17351" y="11996"/>
                </a:cubicBezTo>
                <a:cubicBezTo>
                  <a:pt x="17463" y="11996"/>
                  <a:pt x="17563" y="12004"/>
                  <a:pt x="17646" y="12017"/>
                </a:cubicBezTo>
                <a:cubicBezTo>
                  <a:pt x="18181" y="12166"/>
                  <a:pt x="18663" y="12500"/>
                  <a:pt x="19234" y="12500"/>
                </a:cubicBezTo>
                <a:cubicBezTo>
                  <a:pt x="19304" y="12500"/>
                  <a:pt x="19375" y="12495"/>
                  <a:pt x="19447" y="12484"/>
                </a:cubicBezTo>
                <a:cubicBezTo>
                  <a:pt x="20615" y="12251"/>
                  <a:pt x="21382" y="11117"/>
                  <a:pt x="21149" y="9916"/>
                </a:cubicBezTo>
                <a:cubicBezTo>
                  <a:pt x="20973" y="8890"/>
                  <a:pt x="20075" y="8173"/>
                  <a:pt x="19045" y="8173"/>
                </a:cubicBezTo>
                <a:cubicBezTo>
                  <a:pt x="18903" y="8173"/>
                  <a:pt x="18759" y="8186"/>
                  <a:pt x="18613" y="8215"/>
                </a:cubicBezTo>
                <a:cubicBezTo>
                  <a:pt x="17980" y="8315"/>
                  <a:pt x="17646" y="8915"/>
                  <a:pt x="17146" y="9282"/>
                </a:cubicBezTo>
                <a:cubicBezTo>
                  <a:pt x="16979" y="9382"/>
                  <a:pt x="16679" y="9482"/>
                  <a:pt x="16345" y="9549"/>
                </a:cubicBezTo>
                <a:lnTo>
                  <a:pt x="15144" y="3211"/>
                </a:lnTo>
                <a:lnTo>
                  <a:pt x="8806" y="4445"/>
                </a:lnTo>
                <a:cubicBezTo>
                  <a:pt x="8740" y="4078"/>
                  <a:pt x="8706" y="3745"/>
                  <a:pt x="8773" y="3545"/>
                </a:cubicBezTo>
                <a:cubicBezTo>
                  <a:pt x="8906" y="2944"/>
                  <a:pt x="9340" y="2411"/>
                  <a:pt x="9207" y="1777"/>
                </a:cubicBezTo>
                <a:cubicBezTo>
                  <a:pt x="9031" y="721"/>
                  <a:pt x="8133" y="0"/>
                  <a:pt x="7102" y="0"/>
                </a:cubicBezTo>
                <a:close/>
              </a:path>
            </a:pathLst>
          </a:custGeom>
          <a:solidFill>
            <a:srgbClr val="EEECE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368;p21">
            <a:extLst>
              <a:ext uri="{FF2B5EF4-FFF2-40B4-BE49-F238E27FC236}">
                <a16:creationId xmlns:a16="http://schemas.microsoft.com/office/drawing/2014/main" id="{0DCE85D2-F614-8857-DB59-DE25636ABF53}"/>
              </a:ext>
            </a:extLst>
          </p:cNvPr>
          <p:cNvSpPr/>
          <p:nvPr/>
        </p:nvSpPr>
        <p:spPr>
          <a:xfrm>
            <a:off x="685324" y="2280320"/>
            <a:ext cx="2800146" cy="1062133"/>
          </a:xfrm>
          <a:prstGeom prst="rect">
            <a:avLst/>
          </a:prstGeom>
          <a:solidFill>
            <a:srgbClr val="4F81BD"/>
          </a:solidFill>
          <a:ln>
            <a:noFill/>
          </a:ln>
        </p:spPr>
        <p:txBody>
          <a:bodyPr spcFirstLastPara="1" wrap="square" lIns="121900" tIns="121900" rIns="121900" bIns="1219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rgbClr val="EEECE1"/>
                </a:solidFill>
                <a:effectLst/>
                <a:uLnTx/>
                <a:uFillTx/>
                <a:latin typeface="Fira Sans SemiBold"/>
              </a:rPr>
              <a:t>Vérifications liées aux ISSN</a:t>
            </a:r>
            <a:endParaRPr kumimoji="0" sz="2000" b="0" i="0" u="none" strike="noStrike" kern="0" cap="none" spc="0" normalizeH="0" baseline="0" noProof="0" dirty="0">
              <a:ln>
                <a:noFill/>
              </a:ln>
              <a:solidFill>
                <a:srgbClr val="EEECE1"/>
              </a:solidFill>
              <a:effectLst/>
              <a:uLnTx/>
              <a:uFillTx/>
              <a:latin typeface="Fira Sans SemiBold"/>
            </a:endParaRPr>
          </a:p>
        </p:txBody>
      </p:sp>
      <p:sp>
        <p:nvSpPr>
          <p:cNvPr id="48" name="Google Shape;635;p39">
            <a:extLst>
              <a:ext uri="{FF2B5EF4-FFF2-40B4-BE49-F238E27FC236}">
                <a16:creationId xmlns:a16="http://schemas.microsoft.com/office/drawing/2014/main" id="{6162A115-4A95-637B-DC99-3C973FEDE262}"/>
              </a:ext>
            </a:extLst>
          </p:cNvPr>
          <p:cNvSpPr/>
          <p:nvPr/>
        </p:nvSpPr>
        <p:spPr>
          <a:xfrm rot="2208281">
            <a:off x="6881003" y="3040958"/>
            <a:ext cx="334430" cy="332475"/>
          </a:xfrm>
          <a:custGeom>
            <a:avLst/>
            <a:gdLst/>
            <a:ahLst/>
            <a:cxnLst/>
            <a:rect l="l" t="t" r="r" b="b"/>
            <a:pathLst>
              <a:path w="21383" h="21258" extrusionOk="0">
                <a:moveTo>
                  <a:pt x="7102" y="0"/>
                </a:moveTo>
                <a:cubicBezTo>
                  <a:pt x="6961" y="0"/>
                  <a:pt x="6817" y="14"/>
                  <a:pt x="6672" y="42"/>
                </a:cubicBezTo>
                <a:cubicBezTo>
                  <a:pt x="5504" y="276"/>
                  <a:pt x="4737" y="1410"/>
                  <a:pt x="4970" y="2577"/>
                </a:cubicBezTo>
                <a:cubicBezTo>
                  <a:pt x="5070" y="3244"/>
                  <a:pt x="5671" y="3578"/>
                  <a:pt x="6038" y="4078"/>
                </a:cubicBezTo>
                <a:cubicBezTo>
                  <a:pt x="6138" y="4245"/>
                  <a:pt x="6238" y="4545"/>
                  <a:pt x="6305" y="4912"/>
                </a:cubicBezTo>
                <a:lnTo>
                  <a:pt x="0" y="6113"/>
                </a:lnTo>
                <a:lnTo>
                  <a:pt x="1201" y="12451"/>
                </a:lnTo>
                <a:cubicBezTo>
                  <a:pt x="1635" y="12351"/>
                  <a:pt x="2068" y="12251"/>
                  <a:pt x="2268" y="12118"/>
                </a:cubicBezTo>
                <a:cubicBezTo>
                  <a:pt x="2769" y="11751"/>
                  <a:pt x="3102" y="11150"/>
                  <a:pt x="3736" y="11050"/>
                </a:cubicBezTo>
                <a:cubicBezTo>
                  <a:pt x="3882" y="11022"/>
                  <a:pt x="4026" y="11008"/>
                  <a:pt x="4168" y="11008"/>
                </a:cubicBezTo>
                <a:cubicBezTo>
                  <a:pt x="5198" y="11008"/>
                  <a:pt x="6099" y="11725"/>
                  <a:pt x="6305" y="12751"/>
                </a:cubicBezTo>
                <a:cubicBezTo>
                  <a:pt x="6505" y="13952"/>
                  <a:pt x="5738" y="15086"/>
                  <a:pt x="4570" y="15286"/>
                </a:cubicBezTo>
                <a:cubicBezTo>
                  <a:pt x="4483" y="15304"/>
                  <a:pt x="4398" y="15312"/>
                  <a:pt x="4315" y="15312"/>
                </a:cubicBezTo>
                <a:cubicBezTo>
                  <a:pt x="3763" y="15312"/>
                  <a:pt x="3295" y="14969"/>
                  <a:pt x="2802" y="14853"/>
                </a:cubicBezTo>
                <a:cubicBezTo>
                  <a:pt x="2724" y="14833"/>
                  <a:pt x="2632" y="14825"/>
                  <a:pt x="2529" y="14825"/>
                </a:cubicBezTo>
                <a:cubicBezTo>
                  <a:pt x="2281" y="14825"/>
                  <a:pt x="1975" y="14872"/>
                  <a:pt x="1668" y="14920"/>
                </a:cubicBezTo>
                <a:lnTo>
                  <a:pt x="2869" y="21257"/>
                </a:lnTo>
                <a:lnTo>
                  <a:pt x="9207" y="20057"/>
                </a:lnTo>
                <a:cubicBezTo>
                  <a:pt x="9107" y="19590"/>
                  <a:pt x="9007" y="19123"/>
                  <a:pt x="8840" y="18889"/>
                </a:cubicBezTo>
                <a:cubicBezTo>
                  <a:pt x="8473" y="18389"/>
                  <a:pt x="7906" y="18055"/>
                  <a:pt x="7772" y="17388"/>
                </a:cubicBezTo>
                <a:cubicBezTo>
                  <a:pt x="7539" y="16220"/>
                  <a:pt x="8339" y="15086"/>
                  <a:pt x="9507" y="14853"/>
                </a:cubicBezTo>
                <a:cubicBezTo>
                  <a:pt x="9644" y="14825"/>
                  <a:pt x="9780" y="14812"/>
                  <a:pt x="9915" y="14812"/>
                </a:cubicBezTo>
                <a:cubicBezTo>
                  <a:pt x="10928" y="14812"/>
                  <a:pt x="11836" y="15557"/>
                  <a:pt x="12042" y="16587"/>
                </a:cubicBezTo>
                <a:cubicBezTo>
                  <a:pt x="12175" y="17255"/>
                  <a:pt x="11742" y="17755"/>
                  <a:pt x="11575" y="18355"/>
                </a:cubicBezTo>
                <a:cubicBezTo>
                  <a:pt x="11508" y="18622"/>
                  <a:pt x="11575" y="19089"/>
                  <a:pt x="11675" y="19590"/>
                </a:cubicBezTo>
                <a:lnTo>
                  <a:pt x="18013" y="18389"/>
                </a:lnTo>
                <a:lnTo>
                  <a:pt x="16812" y="12051"/>
                </a:lnTo>
                <a:cubicBezTo>
                  <a:pt x="17008" y="12012"/>
                  <a:pt x="17191" y="11996"/>
                  <a:pt x="17351" y="11996"/>
                </a:cubicBezTo>
                <a:cubicBezTo>
                  <a:pt x="17463" y="11996"/>
                  <a:pt x="17563" y="12004"/>
                  <a:pt x="17646" y="12017"/>
                </a:cubicBezTo>
                <a:cubicBezTo>
                  <a:pt x="18181" y="12166"/>
                  <a:pt x="18663" y="12500"/>
                  <a:pt x="19234" y="12500"/>
                </a:cubicBezTo>
                <a:cubicBezTo>
                  <a:pt x="19304" y="12500"/>
                  <a:pt x="19375" y="12495"/>
                  <a:pt x="19447" y="12484"/>
                </a:cubicBezTo>
                <a:cubicBezTo>
                  <a:pt x="20615" y="12251"/>
                  <a:pt x="21382" y="11117"/>
                  <a:pt x="21149" y="9916"/>
                </a:cubicBezTo>
                <a:cubicBezTo>
                  <a:pt x="20973" y="8890"/>
                  <a:pt x="20075" y="8173"/>
                  <a:pt x="19045" y="8173"/>
                </a:cubicBezTo>
                <a:cubicBezTo>
                  <a:pt x="18903" y="8173"/>
                  <a:pt x="18759" y="8186"/>
                  <a:pt x="18613" y="8215"/>
                </a:cubicBezTo>
                <a:cubicBezTo>
                  <a:pt x="17980" y="8315"/>
                  <a:pt x="17646" y="8915"/>
                  <a:pt x="17146" y="9282"/>
                </a:cubicBezTo>
                <a:cubicBezTo>
                  <a:pt x="16979" y="9382"/>
                  <a:pt x="16679" y="9482"/>
                  <a:pt x="16345" y="9549"/>
                </a:cubicBezTo>
                <a:lnTo>
                  <a:pt x="15144" y="3211"/>
                </a:lnTo>
                <a:lnTo>
                  <a:pt x="8806" y="4445"/>
                </a:lnTo>
                <a:cubicBezTo>
                  <a:pt x="8740" y="4078"/>
                  <a:pt x="8706" y="3745"/>
                  <a:pt x="8773" y="3545"/>
                </a:cubicBezTo>
                <a:cubicBezTo>
                  <a:pt x="8906" y="2944"/>
                  <a:pt x="9340" y="2411"/>
                  <a:pt x="9207" y="1777"/>
                </a:cubicBezTo>
                <a:cubicBezTo>
                  <a:pt x="9031" y="721"/>
                  <a:pt x="8133" y="0"/>
                  <a:pt x="7102" y="0"/>
                </a:cubicBezTo>
                <a:close/>
              </a:path>
            </a:pathLst>
          </a:custGeom>
          <a:solidFill>
            <a:srgbClr val="4F81B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77" name="Google Shape;366;p21">
            <a:extLst>
              <a:ext uri="{FF2B5EF4-FFF2-40B4-BE49-F238E27FC236}">
                <a16:creationId xmlns:a16="http://schemas.microsoft.com/office/drawing/2014/main" id="{807E02ED-C2F7-CD4C-E355-8CA9110DD792}"/>
              </a:ext>
            </a:extLst>
          </p:cNvPr>
          <p:cNvGrpSpPr/>
          <p:nvPr/>
        </p:nvGrpSpPr>
        <p:grpSpPr>
          <a:xfrm>
            <a:off x="200213" y="2280320"/>
            <a:ext cx="3739256" cy="3937476"/>
            <a:chOff x="895939" y="1731043"/>
            <a:chExt cx="2147400" cy="2953107"/>
          </a:xfrm>
        </p:grpSpPr>
        <p:sp>
          <p:nvSpPr>
            <p:cNvPr id="78" name="Google Shape;367;p21">
              <a:extLst>
                <a:ext uri="{FF2B5EF4-FFF2-40B4-BE49-F238E27FC236}">
                  <a16:creationId xmlns:a16="http://schemas.microsoft.com/office/drawing/2014/main" id="{AE27AC9B-26D0-2689-988A-D3E3D0C4A366}"/>
                </a:ext>
              </a:extLst>
            </p:cNvPr>
            <p:cNvSpPr/>
            <p:nvPr/>
          </p:nvSpPr>
          <p:spPr>
            <a:xfrm>
              <a:off x="895939" y="2129950"/>
              <a:ext cx="2147400" cy="2554200"/>
            </a:xfrm>
            <a:prstGeom prst="roundRect">
              <a:avLst>
                <a:gd name="adj" fmla="val 6192"/>
              </a:avLst>
            </a:prstGeom>
            <a:noFill/>
            <a:ln w="28575" cap="flat" cmpd="sng">
              <a:solidFill>
                <a:srgbClr val="F79646"/>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Calibri"/>
              </a:endParaRPr>
            </a:p>
          </p:txBody>
        </p:sp>
        <p:sp>
          <p:nvSpPr>
            <p:cNvPr id="79" name="Google Shape;368;p21">
              <a:extLst>
                <a:ext uri="{FF2B5EF4-FFF2-40B4-BE49-F238E27FC236}">
                  <a16:creationId xmlns:a16="http://schemas.microsoft.com/office/drawing/2014/main" id="{69BB99D6-E3B5-E2EF-A497-00D0B1537DDF}"/>
                </a:ext>
              </a:extLst>
            </p:cNvPr>
            <p:cNvSpPr/>
            <p:nvPr/>
          </p:nvSpPr>
          <p:spPr>
            <a:xfrm>
              <a:off x="1174531" y="1731043"/>
              <a:ext cx="1608083" cy="796600"/>
            </a:xfrm>
            <a:prstGeom prst="rect">
              <a:avLst/>
            </a:prstGeom>
            <a:solidFill>
              <a:srgbClr val="4F81BD"/>
            </a:solidFill>
            <a:ln>
              <a:noFill/>
            </a:ln>
          </p:spPr>
          <p:txBody>
            <a:bodyPr spcFirstLastPara="1" wrap="square" lIns="121900" tIns="121900" rIns="121900" bIns="1219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srgbClr val="EEECE1"/>
                  </a:solidFill>
                  <a:effectLst/>
                  <a:uLnTx/>
                  <a:uFillTx/>
                  <a:latin typeface="+mj-lt"/>
                </a:rPr>
                <a:t>Vérifications liées aux ISSN</a:t>
              </a:r>
              <a:endParaRPr kumimoji="0" sz="2800" b="0" i="0" u="none" strike="noStrike" kern="0" cap="none" spc="0" normalizeH="0" baseline="0" noProof="0" dirty="0">
                <a:ln>
                  <a:noFill/>
                </a:ln>
                <a:solidFill>
                  <a:srgbClr val="EEECE1"/>
                </a:solidFill>
                <a:effectLst/>
                <a:uLnTx/>
                <a:uFillTx/>
                <a:latin typeface="+mj-lt"/>
              </a:endParaRPr>
            </a:p>
          </p:txBody>
        </p:sp>
      </p:grpSp>
      <p:pic>
        <p:nvPicPr>
          <p:cNvPr id="80" name="Image 79">
            <a:extLst>
              <a:ext uri="{FF2B5EF4-FFF2-40B4-BE49-F238E27FC236}">
                <a16:creationId xmlns:a16="http://schemas.microsoft.com/office/drawing/2014/main" id="{9431C89E-2139-F405-A022-03F4B8486F86}"/>
              </a:ext>
            </a:extLst>
          </p:cNvPr>
          <p:cNvPicPr>
            <a:picLocks noChangeAspect="1"/>
          </p:cNvPicPr>
          <p:nvPr/>
        </p:nvPicPr>
        <p:blipFill>
          <a:blip r:embed="rId3"/>
          <a:stretch>
            <a:fillRect/>
          </a:stretch>
        </p:blipFill>
        <p:spPr>
          <a:xfrm>
            <a:off x="386137" y="3489794"/>
            <a:ext cx="3511730" cy="2597283"/>
          </a:xfrm>
          <a:prstGeom prst="rect">
            <a:avLst/>
          </a:prstGeom>
        </p:spPr>
      </p:pic>
      <p:grpSp>
        <p:nvGrpSpPr>
          <p:cNvPr id="81" name="Google Shape;327;p35">
            <a:extLst>
              <a:ext uri="{FF2B5EF4-FFF2-40B4-BE49-F238E27FC236}">
                <a16:creationId xmlns:a16="http://schemas.microsoft.com/office/drawing/2014/main" id="{4F06567F-BCA0-D1F5-EFFB-0E20D65ACFEA}"/>
              </a:ext>
            </a:extLst>
          </p:cNvPr>
          <p:cNvGrpSpPr/>
          <p:nvPr/>
        </p:nvGrpSpPr>
        <p:grpSpPr>
          <a:xfrm>
            <a:off x="2859127" y="2881738"/>
            <a:ext cx="492395" cy="379087"/>
            <a:chOff x="8092231" y="1622475"/>
            <a:chExt cx="307997" cy="237107"/>
          </a:xfrm>
          <a:solidFill>
            <a:srgbClr val="993366"/>
          </a:solidFill>
        </p:grpSpPr>
        <p:sp>
          <p:nvSpPr>
            <p:cNvPr id="82" name="Google Shape;328;p35">
              <a:extLst>
                <a:ext uri="{FF2B5EF4-FFF2-40B4-BE49-F238E27FC236}">
                  <a16:creationId xmlns:a16="http://schemas.microsoft.com/office/drawing/2014/main" id="{53528CEF-9B13-C1AB-D20F-A191BC20A996}"/>
                </a:ext>
              </a:extLst>
            </p:cNvPr>
            <p:cNvSpPr/>
            <p:nvPr/>
          </p:nvSpPr>
          <p:spPr>
            <a:xfrm>
              <a:off x="8092231" y="1622475"/>
              <a:ext cx="209497" cy="205116"/>
            </a:xfrm>
            <a:custGeom>
              <a:avLst/>
              <a:gdLst/>
              <a:ahLst/>
              <a:cxnLst/>
              <a:rect l="l" t="t" r="r" b="b"/>
              <a:pathLst>
                <a:path w="11142" h="10909" extrusionOk="0">
                  <a:moveTo>
                    <a:pt x="5571" y="2703"/>
                  </a:moveTo>
                  <a:cubicBezTo>
                    <a:pt x="7073" y="2703"/>
                    <a:pt x="8307" y="3937"/>
                    <a:pt x="8307" y="5438"/>
                  </a:cubicBezTo>
                  <a:cubicBezTo>
                    <a:pt x="8307" y="6972"/>
                    <a:pt x="7073" y="8207"/>
                    <a:pt x="5571" y="8207"/>
                  </a:cubicBezTo>
                  <a:cubicBezTo>
                    <a:pt x="4037" y="8207"/>
                    <a:pt x="2803" y="6972"/>
                    <a:pt x="2803" y="5438"/>
                  </a:cubicBezTo>
                  <a:cubicBezTo>
                    <a:pt x="2803" y="3937"/>
                    <a:pt x="4037" y="2703"/>
                    <a:pt x="5571" y="2703"/>
                  </a:cubicBezTo>
                  <a:close/>
                  <a:moveTo>
                    <a:pt x="4404" y="1"/>
                  </a:moveTo>
                  <a:cubicBezTo>
                    <a:pt x="4004" y="67"/>
                    <a:pt x="3637" y="201"/>
                    <a:pt x="3303" y="368"/>
                  </a:cubicBezTo>
                  <a:cubicBezTo>
                    <a:pt x="3337" y="1101"/>
                    <a:pt x="3403" y="1935"/>
                    <a:pt x="3170" y="2136"/>
                  </a:cubicBezTo>
                  <a:cubicBezTo>
                    <a:pt x="3120" y="2167"/>
                    <a:pt x="3053" y="2180"/>
                    <a:pt x="2972" y="2180"/>
                  </a:cubicBezTo>
                  <a:cubicBezTo>
                    <a:pt x="2619" y="2180"/>
                    <a:pt x="2005" y="1919"/>
                    <a:pt x="1435" y="1702"/>
                  </a:cubicBezTo>
                  <a:cubicBezTo>
                    <a:pt x="1168" y="2002"/>
                    <a:pt x="935" y="2302"/>
                    <a:pt x="735" y="2669"/>
                  </a:cubicBezTo>
                  <a:cubicBezTo>
                    <a:pt x="1202" y="3236"/>
                    <a:pt x="1769" y="3870"/>
                    <a:pt x="1669" y="4170"/>
                  </a:cubicBezTo>
                  <a:cubicBezTo>
                    <a:pt x="1602" y="4471"/>
                    <a:pt x="768" y="4637"/>
                    <a:pt x="34" y="4837"/>
                  </a:cubicBezTo>
                  <a:cubicBezTo>
                    <a:pt x="1" y="5038"/>
                    <a:pt x="1" y="5238"/>
                    <a:pt x="1" y="5438"/>
                  </a:cubicBezTo>
                  <a:cubicBezTo>
                    <a:pt x="1" y="5638"/>
                    <a:pt x="1" y="5838"/>
                    <a:pt x="34" y="6038"/>
                  </a:cubicBezTo>
                  <a:cubicBezTo>
                    <a:pt x="768" y="6238"/>
                    <a:pt x="1602" y="6439"/>
                    <a:pt x="1669" y="6705"/>
                  </a:cubicBezTo>
                  <a:cubicBezTo>
                    <a:pt x="1769" y="7006"/>
                    <a:pt x="1202" y="7639"/>
                    <a:pt x="735" y="8240"/>
                  </a:cubicBezTo>
                  <a:cubicBezTo>
                    <a:pt x="935" y="8573"/>
                    <a:pt x="1168" y="8907"/>
                    <a:pt x="1435" y="9174"/>
                  </a:cubicBezTo>
                  <a:cubicBezTo>
                    <a:pt x="1986" y="8964"/>
                    <a:pt x="2579" y="8713"/>
                    <a:pt x="2937" y="8713"/>
                  </a:cubicBezTo>
                  <a:cubicBezTo>
                    <a:pt x="3033" y="8713"/>
                    <a:pt x="3113" y="8731"/>
                    <a:pt x="3170" y="8774"/>
                  </a:cubicBezTo>
                  <a:cubicBezTo>
                    <a:pt x="3403" y="8940"/>
                    <a:pt x="3337" y="9774"/>
                    <a:pt x="3303" y="10542"/>
                  </a:cubicBezTo>
                  <a:cubicBezTo>
                    <a:pt x="3637" y="10708"/>
                    <a:pt x="4037" y="10808"/>
                    <a:pt x="4404" y="10908"/>
                  </a:cubicBezTo>
                  <a:cubicBezTo>
                    <a:pt x="4838" y="10275"/>
                    <a:pt x="5238" y="9541"/>
                    <a:pt x="5571" y="9541"/>
                  </a:cubicBezTo>
                  <a:cubicBezTo>
                    <a:pt x="5905" y="9541"/>
                    <a:pt x="6339" y="10275"/>
                    <a:pt x="6739" y="10908"/>
                  </a:cubicBezTo>
                  <a:cubicBezTo>
                    <a:pt x="7139" y="10808"/>
                    <a:pt x="7506" y="10708"/>
                    <a:pt x="7840" y="10542"/>
                  </a:cubicBezTo>
                  <a:cubicBezTo>
                    <a:pt x="7806" y="9774"/>
                    <a:pt x="7740" y="8940"/>
                    <a:pt x="7973" y="8774"/>
                  </a:cubicBezTo>
                  <a:cubicBezTo>
                    <a:pt x="8030" y="8731"/>
                    <a:pt x="8110" y="8713"/>
                    <a:pt x="8206" y="8713"/>
                  </a:cubicBezTo>
                  <a:cubicBezTo>
                    <a:pt x="8564" y="8713"/>
                    <a:pt x="9156" y="8964"/>
                    <a:pt x="9708" y="9174"/>
                  </a:cubicBezTo>
                  <a:cubicBezTo>
                    <a:pt x="9975" y="8874"/>
                    <a:pt x="10208" y="8573"/>
                    <a:pt x="10408" y="8240"/>
                  </a:cubicBezTo>
                  <a:cubicBezTo>
                    <a:pt x="9941" y="7639"/>
                    <a:pt x="9374" y="7006"/>
                    <a:pt x="9474" y="6705"/>
                  </a:cubicBezTo>
                  <a:cubicBezTo>
                    <a:pt x="9541" y="6439"/>
                    <a:pt x="10375" y="6238"/>
                    <a:pt x="11109" y="6038"/>
                  </a:cubicBezTo>
                  <a:cubicBezTo>
                    <a:pt x="11142" y="5838"/>
                    <a:pt x="11142" y="5638"/>
                    <a:pt x="11142" y="5438"/>
                  </a:cubicBezTo>
                  <a:cubicBezTo>
                    <a:pt x="11142" y="5238"/>
                    <a:pt x="11142" y="5038"/>
                    <a:pt x="11109" y="4837"/>
                  </a:cubicBezTo>
                  <a:cubicBezTo>
                    <a:pt x="10375" y="4637"/>
                    <a:pt x="9541" y="4471"/>
                    <a:pt x="9474" y="4170"/>
                  </a:cubicBezTo>
                  <a:cubicBezTo>
                    <a:pt x="9374" y="3870"/>
                    <a:pt x="9908" y="3236"/>
                    <a:pt x="10408" y="2669"/>
                  </a:cubicBezTo>
                  <a:cubicBezTo>
                    <a:pt x="10208" y="2302"/>
                    <a:pt x="9975" y="2002"/>
                    <a:pt x="9708" y="1702"/>
                  </a:cubicBezTo>
                  <a:cubicBezTo>
                    <a:pt x="9138" y="1919"/>
                    <a:pt x="8502" y="2180"/>
                    <a:pt x="8158" y="2180"/>
                  </a:cubicBezTo>
                  <a:cubicBezTo>
                    <a:pt x="8080" y="2180"/>
                    <a:pt x="8017" y="2167"/>
                    <a:pt x="7973" y="2136"/>
                  </a:cubicBezTo>
                  <a:cubicBezTo>
                    <a:pt x="7740" y="1935"/>
                    <a:pt x="7806" y="1101"/>
                    <a:pt x="7840" y="368"/>
                  </a:cubicBezTo>
                  <a:cubicBezTo>
                    <a:pt x="7506" y="201"/>
                    <a:pt x="7106" y="67"/>
                    <a:pt x="6739" y="1"/>
                  </a:cubicBezTo>
                  <a:cubicBezTo>
                    <a:pt x="6305" y="634"/>
                    <a:pt x="5905" y="1335"/>
                    <a:pt x="5571" y="1335"/>
                  </a:cubicBezTo>
                  <a:cubicBezTo>
                    <a:pt x="5238" y="1335"/>
                    <a:pt x="4804" y="634"/>
                    <a:pt x="4404"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3" name="Google Shape;329;p35">
              <a:extLst>
                <a:ext uri="{FF2B5EF4-FFF2-40B4-BE49-F238E27FC236}">
                  <a16:creationId xmlns:a16="http://schemas.microsoft.com/office/drawing/2014/main" id="{84ECF884-D096-4E5F-21D5-D655B79ED4EE}"/>
                </a:ext>
              </a:extLst>
            </p:cNvPr>
            <p:cNvSpPr/>
            <p:nvPr/>
          </p:nvSpPr>
          <p:spPr>
            <a:xfrm>
              <a:off x="8282919" y="1745413"/>
              <a:ext cx="117309" cy="114169"/>
            </a:xfrm>
            <a:custGeom>
              <a:avLst/>
              <a:gdLst/>
              <a:ahLst/>
              <a:cxnLst/>
              <a:rect l="l" t="t" r="r" b="b"/>
              <a:pathLst>
                <a:path w="6239" h="6072" extrusionOk="0">
                  <a:moveTo>
                    <a:pt x="3103" y="1502"/>
                  </a:moveTo>
                  <a:cubicBezTo>
                    <a:pt x="3970" y="1502"/>
                    <a:pt x="4637" y="2202"/>
                    <a:pt x="4637" y="3036"/>
                  </a:cubicBezTo>
                  <a:cubicBezTo>
                    <a:pt x="4637" y="3903"/>
                    <a:pt x="3970" y="4571"/>
                    <a:pt x="3103" y="4571"/>
                  </a:cubicBezTo>
                  <a:cubicBezTo>
                    <a:pt x="2269" y="4571"/>
                    <a:pt x="1568" y="3903"/>
                    <a:pt x="1568" y="3036"/>
                  </a:cubicBezTo>
                  <a:cubicBezTo>
                    <a:pt x="1568" y="2202"/>
                    <a:pt x="2269" y="1502"/>
                    <a:pt x="3103" y="1502"/>
                  </a:cubicBezTo>
                  <a:close/>
                  <a:moveTo>
                    <a:pt x="2469" y="1"/>
                  </a:moveTo>
                  <a:cubicBezTo>
                    <a:pt x="2235" y="34"/>
                    <a:pt x="2035" y="101"/>
                    <a:pt x="1835" y="201"/>
                  </a:cubicBezTo>
                  <a:cubicBezTo>
                    <a:pt x="1868" y="634"/>
                    <a:pt x="1902" y="1101"/>
                    <a:pt x="1768" y="1202"/>
                  </a:cubicBezTo>
                  <a:cubicBezTo>
                    <a:pt x="1743" y="1220"/>
                    <a:pt x="1707" y="1229"/>
                    <a:pt x="1663" y="1229"/>
                  </a:cubicBezTo>
                  <a:cubicBezTo>
                    <a:pt x="1473" y="1229"/>
                    <a:pt x="1126" y="1076"/>
                    <a:pt x="801" y="968"/>
                  </a:cubicBezTo>
                  <a:cubicBezTo>
                    <a:pt x="668" y="1135"/>
                    <a:pt x="534" y="1302"/>
                    <a:pt x="401" y="1502"/>
                  </a:cubicBezTo>
                  <a:cubicBezTo>
                    <a:pt x="668" y="1835"/>
                    <a:pt x="1001" y="2169"/>
                    <a:pt x="934" y="2336"/>
                  </a:cubicBezTo>
                  <a:cubicBezTo>
                    <a:pt x="901" y="2502"/>
                    <a:pt x="434" y="2603"/>
                    <a:pt x="0" y="2703"/>
                  </a:cubicBezTo>
                  <a:cubicBezTo>
                    <a:pt x="0" y="2803"/>
                    <a:pt x="0" y="2936"/>
                    <a:pt x="0" y="3036"/>
                  </a:cubicBezTo>
                  <a:cubicBezTo>
                    <a:pt x="0" y="3170"/>
                    <a:pt x="0" y="3270"/>
                    <a:pt x="0" y="3370"/>
                  </a:cubicBezTo>
                  <a:cubicBezTo>
                    <a:pt x="434" y="3503"/>
                    <a:pt x="868" y="3603"/>
                    <a:pt x="934" y="3737"/>
                  </a:cubicBezTo>
                  <a:cubicBezTo>
                    <a:pt x="1001" y="3937"/>
                    <a:pt x="668" y="4270"/>
                    <a:pt x="401" y="4604"/>
                  </a:cubicBezTo>
                  <a:cubicBezTo>
                    <a:pt x="534" y="4804"/>
                    <a:pt x="668" y="4971"/>
                    <a:pt x="801" y="5138"/>
                  </a:cubicBezTo>
                  <a:cubicBezTo>
                    <a:pt x="1117" y="5006"/>
                    <a:pt x="1455" y="4874"/>
                    <a:pt x="1648" y="4874"/>
                  </a:cubicBezTo>
                  <a:cubicBezTo>
                    <a:pt x="1699" y="4874"/>
                    <a:pt x="1740" y="4883"/>
                    <a:pt x="1768" y="4904"/>
                  </a:cubicBezTo>
                  <a:cubicBezTo>
                    <a:pt x="1902" y="5004"/>
                    <a:pt x="1868" y="5471"/>
                    <a:pt x="1835" y="5872"/>
                  </a:cubicBezTo>
                  <a:cubicBezTo>
                    <a:pt x="2035" y="5972"/>
                    <a:pt x="2235" y="6038"/>
                    <a:pt x="2469" y="6072"/>
                  </a:cubicBezTo>
                  <a:cubicBezTo>
                    <a:pt x="2702" y="5738"/>
                    <a:pt x="2936" y="5338"/>
                    <a:pt x="3103" y="5338"/>
                  </a:cubicBezTo>
                  <a:cubicBezTo>
                    <a:pt x="3269" y="5338"/>
                    <a:pt x="3536" y="5738"/>
                    <a:pt x="3770" y="6072"/>
                  </a:cubicBezTo>
                  <a:cubicBezTo>
                    <a:pt x="3970" y="6038"/>
                    <a:pt x="4170" y="5972"/>
                    <a:pt x="4370" y="5872"/>
                  </a:cubicBezTo>
                  <a:cubicBezTo>
                    <a:pt x="4370" y="5471"/>
                    <a:pt x="4303" y="5004"/>
                    <a:pt x="4437" y="4904"/>
                  </a:cubicBezTo>
                  <a:cubicBezTo>
                    <a:pt x="4472" y="4883"/>
                    <a:pt x="4518" y="4874"/>
                    <a:pt x="4574" y="4874"/>
                  </a:cubicBezTo>
                  <a:cubicBezTo>
                    <a:pt x="4782" y="4874"/>
                    <a:pt x="5114" y="5006"/>
                    <a:pt x="5404" y="5138"/>
                  </a:cubicBezTo>
                  <a:cubicBezTo>
                    <a:pt x="5571" y="4971"/>
                    <a:pt x="5704" y="4804"/>
                    <a:pt x="5805" y="4604"/>
                  </a:cubicBezTo>
                  <a:cubicBezTo>
                    <a:pt x="5538" y="4270"/>
                    <a:pt x="5237" y="3937"/>
                    <a:pt x="5271" y="3737"/>
                  </a:cubicBezTo>
                  <a:cubicBezTo>
                    <a:pt x="5338" y="3603"/>
                    <a:pt x="5805" y="3503"/>
                    <a:pt x="6205" y="3370"/>
                  </a:cubicBezTo>
                  <a:cubicBezTo>
                    <a:pt x="6205" y="3270"/>
                    <a:pt x="6238" y="3170"/>
                    <a:pt x="6238" y="3036"/>
                  </a:cubicBezTo>
                  <a:cubicBezTo>
                    <a:pt x="6238" y="2936"/>
                    <a:pt x="6205" y="2836"/>
                    <a:pt x="6205" y="2703"/>
                  </a:cubicBezTo>
                  <a:cubicBezTo>
                    <a:pt x="5805" y="2603"/>
                    <a:pt x="5338" y="2502"/>
                    <a:pt x="5271" y="2336"/>
                  </a:cubicBezTo>
                  <a:cubicBezTo>
                    <a:pt x="5237" y="2169"/>
                    <a:pt x="5538" y="1835"/>
                    <a:pt x="5805" y="1502"/>
                  </a:cubicBezTo>
                  <a:cubicBezTo>
                    <a:pt x="5704" y="1302"/>
                    <a:pt x="5571" y="1135"/>
                    <a:pt x="5404" y="968"/>
                  </a:cubicBezTo>
                  <a:cubicBezTo>
                    <a:pt x="5106" y="1076"/>
                    <a:pt x="4765" y="1229"/>
                    <a:pt x="4557" y="1229"/>
                  </a:cubicBezTo>
                  <a:cubicBezTo>
                    <a:pt x="4509" y="1229"/>
                    <a:pt x="4468" y="1220"/>
                    <a:pt x="4437" y="1202"/>
                  </a:cubicBezTo>
                  <a:cubicBezTo>
                    <a:pt x="4303" y="1101"/>
                    <a:pt x="4370" y="634"/>
                    <a:pt x="4370" y="201"/>
                  </a:cubicBezTo>
                  <a:cubicBezTo>
                    <a:pt x="4170" y="101"/>
                    <a:pt x="3970" y="34"/>
                    <a:pt x="3770" y="1"/>
                  </a:cubicBezTo>
                  <a:cubicBezTo>
                    <a:pt x="3536" y="334"/>
                    <a:pt x="3269" y="768"/>
                    <a:pt x="3103" y="768"/>
                  </a:cubicBezTo>
                  <a:cubicBezTo>
                    <a:pt x="2936" y="768"/>
                    <a:pt x="2702" y="334"/>
                    <a:pt x="2469"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8" name="Image 7">
            <a:extLst>
              <a:ext uri="{FF2B5EF4-FFF2-40B4-BE49-F238E27FC236}">
                <a16:creationId xmlns:a16="http://schemas.microsoft.com/office/drawing/2014/main" id="{CCBB3E1C-C180-B22A-2D6B-475BA63146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950" y="54000"/>
            <a:ext cx="720000" cy="720000"/>
          </a:xfrm>
          <a:prstGeom prst="rect">
            <a:avLst/>
          </a:prstGeom>
        </p:spPr>
      </p:pic>
      <p:pic>
        <p:nvPicPr>
          <p:cNvPr id="84" name="Image 83">
            <a:extLst>
              <a:ext uri="{FF2B5EF4-FFF2-40B4-BE49-F238E27FC236}">
                <a16:creationId xmlns:a16="http://schemas.microsoft.com/office/drawing/2014/main" id="{B61CF84A-6F37-044A-7EF5-51C3282195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spTree>
    <p:extLst>
      <p:ext uri="{BB962C8B-B14F-4D97-AF65-F5344CB8AC3E}">
        <p14:creationId xmlns:p14="http://schemas.microsoft.com/office/powerpoint/2010/main" val="102552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2B2D5C2-9FD4-0019-1855-EFBF69B19F30}"/>
              </a:ext>
            </a:extLst>
          </p:cNvPr>
          <p:cNvSpPr/>
          <p:nvPr/>
        </p:nvSpPr>
        <p:spPr bwMode="auto">
          <a:xfrm>
            <a:off x="891400" y="456334"/>
            <a:ext cx="10972800" cy="133627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15" name="Organigramme : Terminateur 14">
            <a:extLst>
              <a:ext uri="{FF2B5EF4-FFF2-40B4-BE49-F238E27FC236}">
                <a16:creationId xmlns:a16="http://schemas.microsoft.com/office/drawing/2014/main" id="{0C05B966-6E7D-E33B-0C8A-6A93D679850E}"/>
              </a:ext>
            </a:extLst>
          </p:cNvPr>
          <p:cNvSpPr/>
          <p:nvPr/>
        </p:nvSpPr>
        <p:spPr bwMode="auto">
          <a:xfrm>
            <a:off x="2585893" y="622402"/>
            <a:ext cx="9332066" cy="703309"/>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16" name="Rectangle : coins arrondis 15">
            <a:extLst>
              <a:ext uri="{FF2B5EF4-FFF2-40B4-BE49-F238E27FC236}">
                <a16:creationId xmlns:a16="http://schemas.microsoft.com/office/drawing/2014/main" id="{2FAB6D3A-883F-A64C-68BC-ED4EF31811B7}"/>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1018" name="Rectangle : coins arrondis 1017">
            <a:extLst>
              <a:ext uri="{FF2B5EF4-FFF2-40B4-BE49-F238E27FC236}">
                <a16:creationId xmlns:a16="http://schemas.microsoft.com/office/drawing/2014/main" id="{4D677A07-3CAA-66FC-8BCB-19BB0C22E584}"/>
              </a:ext>
            </a:extLst>
          </p:cNvPr>
          <p:cNvSpPr/>
          <p:nvPr/>
        </p:nvSpPr>
        <p:spPr bwMode="auto">
          <a:xfrm>
            <a:off x="150471" y="81022"/>
            <a:ext cx="12041529" cy="1504709"/>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3" name="Image 2">
            <a:extLst>
              <a:ext uri="{FF2B5EF4-FFF2-40B4-BE49-F238E27FC236}">
                <a16:creationId xmlns:a16="http://schemas.microsoft.com/office/drawing/2014/main" id="{6A6575D1-CD06-D39A-1708-90D538023AC1}"/>
              </a:ext>
            </a:extLst>
          </p:cNvPr>
          <p:cNvPicPr>
            <a:picLocks noChangeAspect="1"/>
          </p:cNvPicPr>
          <p:nvPr/>
        </p:nvPicPr>
        <p:blipFill>
          <a:blip r:embed="rId3"/>
          <a:stretch>
            <a:fillRect/>
          </a:stretch>
        </p:blipFill>
        <p:spPr>
          <a:xfrm>
            <a:off x="5665833" y="5555047"/>
            <a:ext cx="5585581" cy="1074151"/>
          </a:xfrm>
          <a:prstGeom prst="rect">
            <a:avLst/>
          </a:prstGeom>
        </p:spPr>
      </p:pic>
      <p:pic>
        <p:nvPicPr>
          <p:cNvPr id="1017" name="Image 1016">
            <a:extLst>
              <a:ext uri="{FF2B5EF4-FFF2-40B4-BE49-F238E27FC236}">
                <a16:creationId xmlns:a16="http://schemas.microsoft.com/office/drawing/2014/main" id="{33827FF8-6BE5-09D1-54D8-5F5BEF1A8F6B}"/>
              </a:ext>
            </a:extLst>
          </p:cNvPr>
          <p:cNvPicPr>
            <a:picLocks noChangeAspect="1"/>
          </p:cNvPicPr>
          <p:nvPr/>
        </p:nvPicPr>
        <p:blipFill>
          <a:blip r:embed="rId4"/>
          <a:stretch>
            <a:fillRect/>
          </a:stretch>
        </p:blipFill>
        <p:spPr>
          <a:xfrm>
            <a:off x="274041" y="312034"/>
            <a:ext cx="11559018" cy="6316003"/>
          </a:xfrm>
          <a:prstGeom prst="rect">
            <a:avLst/>
          </a:prstGeom>
        </p:spPr>
      </p:pic>
      <p:sp>
        <p:nvSpPr>
          <p:cNvPr id="1022" name="Organigramme : Terminateur 1021">
            <a:extLst>
              <a:ext uri="{FF2B5EF4-FFF2-40B4-BE49-F238E27FC236}">
                <a16:creationId xmlns:a16="http://schemas.microsoft.com/office/drawing/2014/main" id="{209C6966-2AD7-EBFA-ECF9-F279FE4533CC}"/>
              </a:ext>
            </a:extLst>
          </p:cNvPr>
          <p:cNvSpPr/>
          <p:nvPr/>
        </p:nvSpPr>
        <p:spPr bwMode="auto">
          <a:xfrm>
            <a:off x="1514747" y="174544"/>
            <a:ext cx="9162506" cy="746051"/>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1024" name="Image 1023">
            <a:extLst>
              <a:ext uri="{FF2B5EF4-FFF2-40B4-BE49-F238E27FC236}">
                <a16:creationId xmlns:a16="http://schemas.microsoft.com/office/drawing/2014/main" id="{76D3CADD-997A-8712-EEFD-96011252B4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sp>
        <p:nvSpPr>
          <p:cNvPr id="1019" name="Rectangle 1018">
            <a:extLst>
              <a:ext uri="{FF2B5EF4-FFF2-40B4-BE49-F238E27FC236}">
                <a16:creationId xmlns:a16="http://schemas.microsoft.com/office/drawing/2014/main" id="{158FF676-3B45-AFC0-452A-320446C47AD7}"/>
              </a:ext>
            </a:extLst>
          </p:cNvPr>
          <p:cNvSpPr/>
          <p:nvPr/>
        </p:nvSpPr>
        <p:spPr bwMode="auto">
          <a:xfrm>
            <a:off x="0" y="54000"/>
            <a:ext cx="11559018" cy="9130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1020" name="Image 1019">
            <a:extLst>
              <a:ext uri="{FF2B5EF4-FFF2-40B4-BE49-F238E27FC236}">
                <a16:creationId xmlns:a16="http://schemas.microsoft.com/office/drawing/2014/main" id="{293281E9-CD9D-1B4C-1CF5-9B8481F5BF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950" y="54000"/>
            <a:ext cx="720000" cy="720000"/>
          </a:xfrm>
          <a:prstGeom prst="rect">
            <a:avLst/>
          </a:prstGeom>
        </p:spPr>
      </p:pic>
      <p:sp>
        <p:nvSpPr>
          <p:cNvPr id="4" name="Titre 1">
            <a:extLst>
              <a:ext uri="{FF2B5EF4-FFF2-40B4-BE49-F238E27FC236}">
                <a16:creationId xmlns:a16="http://schemas.microsoft.com/office/drawing/2014/main" id="{D2FE66C5-2571-E8AA-47FB-E29AC2D73CC6}"/>
              </a:ext>
            </a:extLst>
          </p:cNvPr>
          <p:cNvSpPr>
            <a:spLocks noGrp="1"/>
          </p:cNvSpPr>
          <p:nvPr>
            <p:ph type="title"/>
          </p:nvPr>
        </p:nvSpPr>
        <p:spPr>
          <a:xfrm>
            <a:off x="1536268" y="186756"/>
            <a:ext cx="9162506" cy="681317"/>
          </a:xfrm>
        </p:spPr>
        <p:txBody>
          <a:bodyPr/>
          <a:lstStyle/>
          <a:p>
            <a:r>
              <a:rPr lang="fr-FR" sz="3600" dirty="0"/>
              <a:t>Un partenariat Mir@bel-Abes aux multiples facettes</a:t>
            </a:r>
          </a:p>
        </p:txBody>
      </p:sp>
      <p:pic>
        <p:nvPicPr>
          <p:cNvPr id="6" name="Image 5">
            <a:extLst>
              <a:ext uri="{FF2B5EF4-FFF2-40B4-BE49-F238E27FC236}">
                <a16:creationId xmlns:a16="http://schemas.microsoft.com/office/drawing/2014/main" id="{24A6DCFC-46CF-2EB4-856B-10A8AA112EFB}"/>
              </a:ext>
            </a:extLst>
          </p:cNvPr>
          <p:cNvPicPr>
            <a:picLocks noChangeAspect="1"/>
          </p:cNvPicPr>
          <p:nvPr/>
        </p:nvPicPr>
        <p:blipFill>
          <a:blip r:embed="rId7"/>
          <a:stretch>
            <a:fillRect/>
          </a:stretch>
        </p:blipFill>
        <p:spPr>
          <a:xfrm>
            <a:off x="7166373" y="5555047"/>
            <a:ext cx="4100611" cy="1061124"/>
          </a:xfrm>
          <a:prstGeom prst="rect">
            <a:avLst/>
          </a:prstGeom>
        </p:spPr>
      </p:pic>
    </p:spTree>
    <p:extLst>
      <p:ext uri="{BB962C8B-B14F-4D97-AF65-F5344CB8AC3E}">
        <p14:creationId xmlns:p14="http://schemas.microsoft.com/office/powerpoint/2010/main" val="386263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2B2D5C2-9FD4-0019-1855-EFBF69B19F30}"/>
              </a:ext>
            </a:extLst>
          </p:cNvPr>
          <p:cNvSpPr/>
          <p:nvPr/>
        </p:nvSpPr>
        <p:spPr bwMode="auto">
          <a:xfrm>
            <a:off x="891400" y="456334"/>
            <a:ext cx="10972800" cy="133627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15" name="Organigramme : Terminateur 14">
            <a:extLst>
              <a:ext uri="{FF2B5EF4-FFF2-40B4-BE49-F238E27FC236}">
                <a16:creationId xmlns:a16="http://schemas.microsoft.com/office/drawing/2014/main" id="{0C05B966-6E7D-E33B-0C8A-6A93D679850E}"/>
              </a:ext>
            </a:extLst>
          </p:cNvPr>
          <p:cNvSpPr/>
          <p:nvPr/>
        </p:nvSpPr>
        <p:spPr bwMode="auto">
          <a:xfrm>
            <a:off x="2585893" y="622402"/>
            <a:ext cx="9332066" cy="703309"/>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16" name="Rectangle : coins arrondis 15">
            <a:extLst>
              <a:ext uri="{FF2B5EF4-FFF2-40B4-BE49-F238E27FC236}">
                <a16:creationId xmlns:a16="http://schemas.microsoft.com/office/drawing/2014/main" id="{2FAB6D3A-883F-A64C-68BC-ED4EF31811B7}"/>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1018" name="Rectangle : coins arrondis 1017">
            <a:extLst>
              <a:ext uri="{FF2B5EF4-FFF2-40B4-BE49-F238E27FC236}">
                <a16:creationId xmlns:a16="http://schemas.microsoft.com/office/drawing/2014/main" id="{4D677A07-3CAA-66FC-8BCB-19BB0C22E584}"/>
              </a:ext>
            </a:extLst>
          </p:cNvPr>
          <p:cNvSpPr/>
          <p:nvPr/>
        </p:nvSpPr>
        <p:spPr bwMode="auto">
          <a:xfrm>
            <a:off x="150471" y="81022"/>
            <a:ext cx="12041529" cy="1504709"/>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sp>
        <p:nvSpPr>
          <p:cNvPr id="1019" name="Rectangle 1018">
            <a:extLst>
              <a:ext uri="{FF2B5EF4-FFF2-40B4-BE49-F238E27FC236}">
                <a16:creationId xmlns:a16="http://schemas.microsoft.com/office/drawing/2014/main" id="{158FF676-3B45-AFC0-452A-320446C47AD7}"/>
              </a:ext>
            </a:extLst>
          </p:cNvPr>
          <p:cNvSpPr/>
          <p:nvPr/>
        </p:nvSpPr>
        <p:spPr bwMode="auto">
          <a:xfrm>
            <a:off x="150471" y="81022"/>
            <a:ext cx="11559018" cy="82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1020" name="Image 1019">
            <a:extLst>
              <a:ext uri="{FF2B5EF4-FFF2-40B4-BE49-F238E27FC236}">
                <a16:creationId xmlns:a16="http://schemas.microsoft.com/office/drawing/2014/main" id="{293281E9-CD9D-1B4C-1CF5-9B8481F5BF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50" y="19276"/>
            <a:ext cx="720000" cy="720000"/>
          </a:xfrm>
          <a:prstGeom prst="rect">
            <a:avLst/>
          </a:prstGeom>
        </p:spPr>
      </p:pic>
      <p:sp>
        <p:nvSpPr>
          <p:cNvPr id="1022" name="Organigramme : Terminateur 1021">
            <a:extLst>
              <a:ext uri="{FF2B5EF4-FFF2-40B4-BE49-F238E27FC236}">
                <a16:creationId xmlns:a16="http://schemas.microsoft.com/office/drawing/2014/main" id="{209C6966-2AD7-EBFA-ECF9-F279FE4533CC}"/>
              </a:ext>
            </a:extLst>
          </p:cNvPr>
          <p:cNvSpPr/>
          <p:nvPr/>
        </p:nvSpPr>
        <p:spPr bwMode="auto">
          <a:xfrm>
            <a:off x="1514747" y="105096"/>
            <a:ext cx="9162506" cy="746051"/>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4" name="Titre 1">
            <a:extLst>
              <a:ext uri="{FF2B5EF4-FFF2-40B4-BE49-F238E27FC236}">
                <a16:creationId xmlns:a16="http://schemas.microsoft.com/office/drawing/2014/main" id="{D2FE66C5-2571-E8AA-47FB-E29AC2D73CC6}"/>
              </a:ext>
            </a:extLst>
          </p:cNvPr>
          <p:cNvSpPr>
            <a:spLocks noGrp="1"/>
          </p:cNvSpPr>
          <p:nvPr>
            <p:ph type="title"/>
          </p:nvPr>
        </p:nvSpPr>
        <p:spPr>
          <a:xfrm>
            <a:off x="1536268" y="186756"/>
            <a:ext cx="9162506" cy="681317"/>
          </a:xfrm>
        </p:spPr>
        <p:txBody>
          <a:bodyPr/>
          <a:lstStyle/>
          <a:p>
            <a:r>
              <a:rPr lang="fr-FR" sz="3600" dirty="0"/>
              <a:t>… et réciproque : ici vu du côté de Mir@bel</a:t>
            </a:r>
          </a:p>
        </p:txBody>
      </p:sp>
      <p:pic>
        <p:nvPicPr>
          <p:cNvPr id="3" name="Image 2">
            <a:extLst>
              <a:ext uri="{FF2B5EF4-FFF2-40B4-BE49-F238E27FC236}">
                <a16:creationId xmlns:a16="http://schemas.microsoft.com/office/drawing/2014/main" id="{143DB857-0686-5043-50C6-ADBCF9313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10" y="850024"/>
            <a:ext cx="10612940" cy="5961678"/>
          </a:xfrm>
          <a:prstGeom prst="rect">
            <a:avLst/>
          </a:prstGeom>
        </p:spPr>
      </p:pic>
    </p:spTree>
    <p:extLst>
      <p:ext uri="{BB962C8B-B14F-4D97-AF65-F5344CB8AC3E}">
        <p14:creationId xmlns:p14="http://schemas.microsoft.com/office/powerpoint/2010/main" val="519491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9" descr="Une image contenant texte, capture d’écran, Police, conception&#10;&#10;Description générée automatiquement">
            <a:extLst>
              <a:ext uri="{FF2B5EF4-FFF2-40B4-BE49-F238E27FC236}">
                <a16:creationId xmlns:a16="http://schemas.microsoft.com/office/drawing/2014/main" id="{FD84DB4E-9397-C94A-C903-4FBE9E693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74" y="2134550"/>
            <a:ext cx="7780049" cy="4042471"/>
          </a:xfrm>
          <a:prstGeom prst="rect">
            <a:avLst/>
          </a:prstGeom>
        </p:spPr>
      </p:pic>
      <p:sp>
        <p:nvSpPr>
          <p:cNvPr id="10" name="Rectangle : coins arrondis 9">
            <a:extLst>
              <a:ext uri="{FF2B5EF4-FFF2-40B4-BE49-F238E27FC236}">
                <a16:creationId xmlns:a16="http://schemas.microsoft.com/office/drawing/2014/main" id="{4C0E9E91-1AFB-2CE5-1FD4-E63B10857295}"/>
              </a:ext>
            </a:extLst>
          </p:cNvPr>
          <p:cNvSpPr/>
          <p:nvPr/>
        </p:nvSpPr>
        <p:spPr bwMode="auto">
          <a:xfrm>
            <a:off x="0" y="0"/>
            <a:ext cx="977900" cy="828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grpSp>
        <p:nvGrpSpPr>
          <p:cNvPr id="12" name="Google Shape;380;p21">
            <a:extLst>
              <a:ext uri="{FF2B5EF4-FFF2-40B4-BE49-F238E27FC236}">
                <a16:creationId xmlns:a16="http://schemas.microsoft.com/office/drawing/2014/main" id="{79E79E76-F887-7C20-3905-72716E9A0CDA}"/>
              </a:ext>
            </a:extLst>
          </p:cNvPr>
          <p:cNvGrpSpPr/>
          <p:nvPr/>
        </p:nvGrpSpPr>
        <p:grpSpPr>
          <a:xfrm>
            <a:off x="8018895" y="1895983"/>
            <a:ext cx="3740400" cy="2207269"/>
            <a:chOff x="6100661" y="1851261"/>
            <a:chExt cx="2147400" cy="2832889"/>
          </a:xfrm>
        </p:grpSpPr>
        <p:sp>
          <p:nvSpPr>
            <p:cNvPr id="13" name="Google Shape;381;p21">
              <a:extLst>
                <a:ext uri="{FF2B5EF4-FFF2-40B4-BE49-F238E27FC236}">
                  <a16:creationId xmlns:a16="http://schemas.microsoft.com/office/drawing/2014/main" id="{50035748-B618-05E9-A613-EBBAB6063882}"/>
                </a:ext>
              </a:extLst>
            </p:cNvPr>
            <p:cNvSpPr/>
            <p:nvPr/>
          </p:nvSpPr>
          <p:spPr>
            <a:xfrm>
              <a:off x="6100661" y="2129950"/>
              <a:ext cx="2147400" cy="2554200"/>
            </a:xfrm>
            <a:prstGeom prst="roundRect">
              <a:avLst>
                <a:gd name="adj" fmla="val 6192"/>
              </a:avLst>
            </a:prstGeom>
            <a:noFill/>
            <a:ln w="28575" cap="flat" cmpd="sng">
              <a:solidFill>
                <a:srgbClr val="F79646"/>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Calibri"/>
              </a:endParaRPr>
            </a:p>
          </p:txBody>
        </p:sp>
        <p:sp>
          <p:nvSpPr>
            <p:cNvPr id="14" name="Google Shape;382;p21">
              <a:extLst>
                <a:ext uri="{FF2B5EF4-FFF2-40B4-BE49-F238E27FC236}">
                  <a16:creationId xmlns:a16="http://schemas.microsoft.com/office/drawing/2014/main" id="{BFCB2F0B-C20F-6C22-1EBF-3C6753360692}"/>
                </a:ext>
              </a:extLst>
            </p:cNvPr>
            <p:cNvSpPr/>
            <p:nvPr/>
          </p:nvSpPr>
          <p:spPr>
            <a:xfrm>
              <a:off x="6465370" y="1851261"/>
              <a:ext cx="1341871" cy="581323"/>
            </a:xfrm>
            <a:prstGeom prst="rect">
              <a:avLst/>
            </a:prstGeom>
            <a:solidFill>
              <a:srgbClr val="4F81BD">
                <a:lumMod val="60000"/>
                <a:lumOff val="40000"/>
              </a:srgbClr>
            </a:solidFill>
            <a:ln w="28575">
              <a:noFill/>
            </a:ln>
          </p:spPr>
          <p:txBody>
            <a:bodyPr spcFirstLastPara="1" wrap="square" lIns="121900" tIns="121900" rIns="121900" bIns="1219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prstClr val="white"/>
                  </a:solidFill>
                  <a:effectLst/>
                  <a:uLnTx/>
                  <a:uFillTx/>
                  <a:latin typeface="Calibri"/>
                </a:rPr>
                <a:t>Axe 1</a:t>
              </a:r>
              <a:endParaRPr kumimoji="0" sz="2400" b="0" i="0" u="none" strike="noStrike" kern="0" cap="none" spc="0" normalizeH="0" baseline="0" noProof="0" dirty="0">
                <a:ln>
                  <a:noFill/>
                </a:ln>
                <a:solidFill>
                  <a:prstClr val="white"/>
                </a:solidFill>
                <a:effectLst/>
                <a:uLnTx/>
                <a:uFillTx/>
                <a:latin typeface="Calibri"/>
              </a:endParaRPr>
            </a:p>
          </p:txBody>
        </p:sp>
      </p:grpSp>
      <p:sp>
        <p:nvSpPr>
          <p:cNvPr id="17" name="ZoneTexte 16">
            <a:extLst>
              <a:ext uri="{FF2B5EF4-FFF2-40B4-BE49-F238E27FC236}">
                <a16:creationId xmlns:a16="http://schemas.microsoft.com/office/drawing/2014/main" id="{9F986EFC-83A9-7FA5-0ED8-F43BED2F1C0A}"/>
              </a:ext>
            </a:extLst>
          </p:cNvPr>
          <p:cNvSpPr txBox="1"/>
          <p:nvPr/>
        </p:nvSpPr>
        <p:spPr>
          <a:xfrm>
            <a:off x="8018895" y="2348926"/>
            <a:ext cx="3740400" cy="1754326"/>
          </a:xfrm>
          <a:prstGeom prst="rect">
            <a:avLst/>
          </a:prstGeom>
          <a:noFill/>
        </p:spPr>
        <p:txBody>
          <a:bodyPr wrap="square">
            <a:spAutoFit/>
          </a:bodyPr>
          <a:lstStyle/>
          <a:p>
            <a:r>
              <a:rPr lang="fr-FR" sz="1800" dirty="0">
                <a:solidFill>
                  <a:schemeClr val="tx1">
                    <a:lumMod val="75000"/>
                    <a:lumOff val="25000"/>
                  </a:schemeClr>
                </a:solidFill>
              </a:rPr>
              <a:t>Contribuer à l’</a:t>
            </a:r>
            <a:r>
              <a:rPr lang="fr-FR" sz="1800" dirty="0">
                <a:solidFill>
                  <a:srgbClr val="F67024"/>
                </a:solidFill>
              </a:rPr>
              <a:t>accompagnement</a:t>
            </a:r>
            <a:r>
              <a:rPr lang="fr-FR" sz="1800" dirty="0">
                <a:solidFill>
                  <a:srgbClr val="F36A4D"/>
                </a:solidFill>
              </a:rPr>
              <a:t> </a:t>
            </a:r>
            <a:r>
              <a:rPr lang="fr-FR" sz="1800" dirty="0">
                <a:solidFill>
                  <a:schemeClr val="tx1">
                    <a:lumMod val="75000"/>
                    <a:lumOff val="25000"/>
                  </a:schemeClr>
                </a:solidFill>
              </a:rPr>
              <a:t>des revues vers la science ouverte pour </a:t>
            </a:r>
            <a:r>
              <a:rPr lang="fr-FR" sz="1800" dirty="0">
                <a:solidFill>
                  <a:srgbClr val="F67024"/>
                </a:solidFill>
              </a:rPr>
              <a:t>améliorer leur accessibilité </a:t>
            </a:r>
            <a:r>
              <a:rPr lang="fr-FR" sz="1800" dirty="0">
                <a:solidFill>
                  <a:schemeClr val="tx1">
                    <a:lumMod val="75000"/>
                    <a:lumOff val="25000"/>
                  </a:schemeClr>
                </a:solidFill>
              </a:rPr>
              <a:t>et leur positionnement au niveau international, principalement au sein du </a:t>
            </a:r>
            <a:r>
              <a:rPr lang="fr-FR" sz="1800" dirty="0">
                <a:solidFill>
                  <a:srgbClr val="F67024"/>
                </a:solidFill>
              </a:rPr>
              <a:t>DOAJ</a:t>
            </a:r>
            <a:endParaRPr lang="fr-FR" dirty="0">
              <a:solidFill>
                <a:srgbClr val="F67024"/>
              </a:solidFill>
            </a:endParaRPr>
          </a:p>
        </p:txBody>
      </p:sp>
      <p:grpSp>
        <p:nvGrpSpPr>
          <p:cNvPr id="18" name="Google Shape;380;p21">
            <a:extLst>
              <a:ext uri="{FF2B5EF4-FFF2-40B4-BE49-F238E27FC236}">
                <a16:creationId xmlns:a16="http://schemas.microsoft.com/office/drawing/2014/main" id="{0EA74CEF-3D7D-0B9A-0234-514C3B6CBA2B}"/>
              </a:ext>
            </a:extLst>
          </p:cNvPr>
          <p:cNvGrpSpPr/>
          <p:nvPr/>
        </p:nvGrpSpPr>
        <p:grpSpPr>
          <a:xfrm>
            <a:off x="8018895" y="4363600"/>
            <a:ext cx="3740400" cy="1930271"/>
            <a:chOff x="6100661" y="1851261"/>
            <a:chExt cx="2147400" cy="2832889"/>
          </a:xfrm>
        </p:grpSpPr>
        <p:sp>
          <p:nvSpPr>
            <p:cNvPr id="19" name="Google Shape;381;p21">
              <a:extLst>
                <a:ext uri="{FF2B5EF4-FFF2-40B4-BE49-F238E27FC236}">
                  <a16:creationId xmlns:a16="http://schemas.microsoft.com/office/drawing/2014/main" id="{B2C7A95A-960F-D2A1-5EEF-3545315A99A5}"/>
                </a:ext>
              </a:extLst>
            </p:cNvPr>
            <p:cNvSpPr/>
            <p:nvPr/>
          </p:nvSpPr>
          <p:spPr>
            <a:xfrm>
              <a:off x="6100661" y="2129950"/>
              <a:ext cx="2147400" cy="2554200"/>
            </a:xfrm>
            <a:prstGeom prst="roundRect">
              <a:avLst>
                <a:gd name="adj" fmla="val 6192"/>
              </a:avLst>
            </a:prstGeom>
            <a:noFill/>
            <a:ln w="28575" cap="flat" cmpd="sng">
              <a:solidFill>
                <a:srgbClr val="F79646"/>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Calibri"/>
              </a:endParaRPr>
            </a:p>
          </p:txBody>
        </p:sp>
        <p:sp>
          <p:nvSpPr>
            <p:cNvPr id="20" name="Google Shape;382;p21">
              <a:extLst>
                <a:ext uri="{FF2B5EF4-FFF2-40B4-BE49-F238E27FC236}">
                  <a16:creationId xmlns:a16="http://schemas.microsoft.com/office/drawing/2014/main" id="{ED5ECD17-0C9C-4A5D-ADF9-43556EC4984A}"/>
                </a:ext>
              </a:extLst>
            </p:cNvPr>
            <p:cNvSpPr/>
            <p:nvPr/>
          </p:nvSpPr>
          <p:spPr>
            <a:xfrm>
              <a:off x="6465370" y="1851261"/>
              <a:ext cx="1341871" cy="667299"/>
            </a:xfrm>
            <a:prstGeom prst="rect">
              <a:avLst/>
            </a:prstGeom>
            <a:solidFill>
              <a:srgbClr val="4F81BD">
                <a:lumMod val="60000"/>
                <a:lumOff val="40000"/>
              </a:srgbClr>
            </a:solidFill>
            <a:ln w="28575">
              <a:noFill/>
            </a:ln>
          </p:spPr>
          <p:txBody>
            <a:bodyPr spcFirstLastPara="1" wrap="square" lIns="121900" tIns="121900" rIns="121900" bIns="1219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prstClr val="white"/>
                  </a:solidFill>
                  <a:effectLst/>
                  <a:uLnTx/>
                  <a:uFillTx/>
                  <a:latin typeface="Calibri"/>
                </a:rPr>
                <a:t>Axe 2</a:t>
              </a:r>
              <a:endParaRPr kumimoji="0" sz="2400" b="0" i="0" u="none" strike="noStrike" kern="0" cap="none" spc="0" normalizeH="0" baseline="0" noProof="0" dirty="0">
                <a:ln>
                  <a:noFill/>
                </a:ln>
                <a:solidFill>
                  <a:prstClr val="white"/>
                </a:solidFill>
                <a:effectLst/>
                <a:uLnTx/>
                <a:uFillTx/>
                <a:latin typeface="Calibri"/>
              </a:endParaRPr>
            </a:p>
          </p:txBody>
        </p:sp>
      </p:grpSp>
      <p:sp>
        <p:nvSpPr>
          <p:cNvPr id="21" name="ZoneTexte 20">
            <a:extLst>
              <a:ext uri="{FF2B5EF4-FFF2-40B4-BE49-F238E27FC236}">
                <a16:creationId xmlns:a16="http://schemas.microsoft.com/office/drawing/2014/main" id="{7DD2229F-9CA4-F020-01F9-E0CEF4459329}"/>
              </a:ext>
            </a:extLst>
          </p:cNvPr>
          <p:cNvSpPr txBox="1"/>
          <p:nvPr/>
        </p:nvSpPr>
        <p:spPr>
          <a:xfrm>
            <a:off x="8018895" y="4962017"/>
            <a:ext cx="3740400" cy="923330"/>
          </a:xfrm>
          <a:prstGeom prst="rect">
            <a:avLst/>
          </a:prstGeom>
          <a:noFill/>
        </p:spPr>
        <p:txBody>
          <a:bodyPr wrap="square">
            <a:spAutoFit/>
          </a:bodyPr>
          <a:lstStyle/>
          <a:p>
            <a:r>
              <a:rPr lang="fr-FR" sz="1800" dirty="0">
                <a:solidFill>
                  <a:srgbClr val="F67024"/>
                </a:solidFill>
              </a:rPr>
              <a:t>Référencer de manière partagée </a:t>
            </a:r>
            <a:r>
              <a:rPr lang="fr-FR" sz="1800" dirty="0">
                <a:solidFill>
                  <a:schemeClr val="tx1">
                    <a:lumMod val="75000"/>
                    <a:lumOff val="25000"/>
                  </a:schemeClr>
                </a:solidFill>
              </a:rPr>
              <a:t>les revues et leurs éditeurs scientifiques et commerciaux</a:t>
            </a:r>
            <a:endParaRPr lang="fr-FR" dirty="0"/>
          </a:p>
        </p:txBody>
      </p:sp>
      <p:pic>
        <p:nvPicPr>
          <p:cNvPr id="22" name="Image 21">
            <a:extLst>
              <a:ext uri="{FF2B5EF4-FFF2-40B4-BE49-F238E27FC236}">
                <a16:creationId xmlns:a16="http://schemas.microsoft.com/office/drawing/2014/main" id="{1F97CFFE-62B7-B4F1-2E6B-0D8301E40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5" y="54000"/>
            <a:ext cx="720000" cy="720000"/>
          </a:xfrm>
          <a:prstGeom prst="rect">
            <a:avLst/>
          </a:prstGeom>
        </p:spPr>
      </p:pic>
      <p:sp>
        <p:nvSpPr>
          <p:cNvPr id="25" name="Rectangle 24">
            <a:extLst>
              <a:ext uri="{FF2B5EF4-FFF2-40B4-BE49-F238E27FC236}">
                <a16:creationId xmlns:a16="http://schemas.microsoft.com/office/drawing/2014/main" id="{7CF08807-A8F7-17B2-0EA1-4F091D2ECB99}"/>
              </a:ext>
            </a:extLst>
          </p:cNvPr>
          <p:cNvSpPr/>
          <p:nvPr/>
        </p:nvSpPr>
        <p:spPr bwMode="auto">
          <a:xfrm>
            <a:off x="792705" y="527414"/>
            <a:ext cx="10712530" cy="12713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charset="0"/>
            </a:endParaRPr>
          </a:p>
        </p:txBody>
      </p:sp>
      <p:sp>
        <p:nvSpPr>
          <p:cNvPr id="23" name="Organigramme : Terminateur 22">
            <a:extLst>
              <a:ext uri="{FF2B5EF4-FFF2-40B4-BE49-F238E27FC236}">
                <a16:creationId xmlns:a16="http://schemas.microsoft.com/office/drawing/2014/main" id="{77DE3D8B-EB45-42FD-C02E-7AC87F4F6CB4}"/>
              </a:ext>
            </a:extLst>
          </p:cNvPr>
          <p:cNvSpPr/>
          <p:nvPr/>
        </p:nvSpPr>
        <p:spPr bwMode="auto">
          <a:xfrm>
            <a:off x="1585410" y="625222"/>
            <a:ext cx="9162506" cy="746051"/>
          </a:xfrm>
          <a:prstGeom prst="flowChartTerminator">
            <a:avLst/>
          </a:prstGeom>
          <a:solidFill>
            <a:srgbClr val="E2ECF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24" name="Titre 1">
            <a:extLst>
              <a:ext uri="{FF2B5EF4-FFF2-40B4-BE49-F238E27FC236}">
                <a16:creationId xmlns:a16="http://schemas.microsoft.com/office/drawing/2014/main" id="{B6A313C0-92AE-3290-CDBD-69DD62D88FCD}"/>
              </a:ext>
            </a:extLst>
          </p:cNvPr>
          <p:cNvSpPr>
            <a:spLocks noGrp="1"/>
          </p:cNvSpPr>
          <p:nvPr>
            <p:ph type="title"/>
          </p:nvPr>
        </p:nvSpPr>
        <p:spPr>
          <a:xfrm>
            <a:off x="1512705" y="657588"/>
            <a:ext cx="9162506" cy="681317"/>
          </a:xfrm>
        </p:spPr>
        <p:txBody>
          <a:bodyPr/>
          <a:lstStyle/>
          <a:p>
            <a:r>
              <a:rPr lang="fr-FR" sz="3600" dirty="0">
                <a:solidFill>
                  <a:schemeClr val="accent4"/>
                </a:solidFill>
              </a:rPr>
              <a:t>Projet FNSO Mir@bel2022</a:t>
            </a:r>
          </a:p>
        </p:txBody>
      </p:sp>
      <p:pic>
        <p:nvPicPr>
          <p:cNvPr id="26" name="Image 25">
            <a:extLst>
              <a:ext uri="{FF2B5EF4-FFF2-40B4-BE49-F238E27FC236}">
                <a16:creationId xmlns:a16="http://schemas.microsoft.com/office/drawing/2014/main" id="{DF16733A-7BD5-346F-AE79-AFDFB28510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1414" y="6414038"/>
            <a:ext cx="792000" cy="430320"/>
          </a:xfrm>
          <a:prstGeom prst="rect">
            <a:avLst/>
          </a:prstGeom>
        </p:spPr>
      </p:pic>
    </p:spTree>
    <p:extLst>
      <p:ext uri="{BB962C8B-B14F-4D97-AF65-F5344CB8AC3E}">
        <p14:creationId xmlns:p14="http://schemas.microsoft.com/office/powerpoint/2010/main" val="942530536"/>
      </p:ext>
    </p:extLst>
  </p:cSld>
  <p:clrMapOvr>
    <a:masterClrMapping/>
  </p:clrMapOvr>
</p:sld>
</file>

<file path=ppt/theme/theme1.xml><?xml version="1.0" encoding="utf-8"?>
<a:theme xmlns:a="http://schemas.openxmlformats.org/drawingml/2006/main" name="formation-sudo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que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MasquePresenta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asque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que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que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que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que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que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que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75861E13A2F043B1C8FD62A1F8E63A" ma:contentTypeVersion="44" ma:contentTypeDescription="Crée un document." ma:contentTypeScope="" ma:versionID="191461161b7fd0a9e7ba76d9a222ff94">
  <xsd:schema xmlns:xsd="http://www.w3.org/2001/XMLSchema" xmlns:xs="http://www.w3.org/2001/XMLSchema" xmlns:p="http://schemas.microsoft.com/office/2006/metadata/properties" targetNamespace="http://schemas.microsoft.com/office/2006/metadata/properties" ma:root="true" ma:fieldsID="863cdf28e502834695a063e796939ff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44A0A1-305B-4CF3-A66B-15FB6C25D1C1}">
  <ds:schemaRef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CEC9797-6448-4FD5-8744-32EACF968F9F}">
  <ds:schemaRefs>
    <ds:schemaRef ds:uri="http://schemas.microsoft.com/sharepoint/v3/contenttype/forms"/>
  </ds:schemaRefs>
</ds:datastoreItem>
</file>

<file path=customXml/itemProps3.xml><?xml version="1.0" encoding="utf-8"?>
<ds:datastoreItem xmlns:ds="http://schemas.openxmlformats.org/officeDocument/2006/customXml" ds:itemID="{6E7B2147-9B75-43F1-B73B-2E1ECB7256F3}"/>
</file>

<file path=docProps/app.xml><?xml version="1.0" encoding="utf-8"?>
<Properties xmlns="http://schemas.openxmlformats.org/officeDocument/2006/extended-properties" xmlns:vt="http://schemas.openxmlformats.org/officeDocument/2006/docPropsVTypes">
  <TotalTime>296</TotalTime>
  <Words>2171</Words>
  <Application>Microsoft Office PowerPoint</Application>
  <PresentationFormat>Grand écran</PresentationFormat>
  <Paragraphs>205</Paragraphs>
  <Slides>12</Slides>
  <Notes>12</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12</vt:i4>
      </vt:variant>
    </vt:vector>
  </HeadingPairs>
  <TitlesOfParts>
    <vt:vector size="23" baseType="lpstr">
      <vt:lpstr>Arial</vt:lpstr>
      <vt:lpstr>Arial Narrow</vt:lpstr>
      <vt:lpstr>Calibri</vt:lpstr>
      <vt:lpstr>CIDFont+F1</vt:lpstr>
      <vt:lpstr>CIDFont+F2</vt:lpstr>
      <vt:lpstr>Fira Sans SemiBold</vt:lpstr>
      <vt:lpstr>Times New Roman</vt:lpstr>
      <vt:lpstr>Verdana</vt:lpstr>
      <vt:lpstr>Wingdings</vt:lpstr>
      <vt:lpstr>formation-sudoc</vt:lpstr>
      <vt:lpstr>MasquePresentation</vt:lpstr>
      <vt:lpstr>Le réseau Mir@bel : Faciliter l’accès aux revues</vt:lpstr>
      <vt:lpstr>Présentation du réseau Mir@bel </vt:lpstr>
      <vt:lpstr>Un portail centré sur l’objet revue</vt:lpstr>
      <vt:lpstr>Un modèle original de production mutualisée</vt:lpstr>
      <vt:lpstr>Signaler un titre en libre accès dans Mir@bel</vt:lpstr>
      <vt:lpstr>Présentation PowerPoint</vt:lpstr>
      <vt:lpstr>Un partenariat Mir@bel-Abes aux multiples facettes</vt:lpstr>
      <vt:lpstr>… et réciproque : ici vu du côté de Mir@bel</vt:lpstr>
      <vt:lpstr>Projet FNSO Mir@bel2022</vt:lpstr>
      <vt:lpstr>Présentation PowerPoint</vt:lpstr>
      <vt:lpstr>Mir@bel et le réseau Sudoc-PS</vt:lpstr>
      <vt:lpstr>Des Questions ?</vt:lpstr>
    </vt:vector>
  </TitlesOfParts>
  <Company>ABES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réseau Mir@bel : Faciliter l’accès aux revues</dc:title>
  <dc:creator>Morgane Parra</dc:creator>
  <cp:keywords/>
  <dc:description/>
  <cp:lastModifiedBy>Morgane Parra</cp:lastModifiedBy>
  <cp:revision>3</cp:revision>
  <cp:lastPrinted>2022-11-14T07:54:43Z</cp:lastPrinted>
  <dcterms:created xsi:type="dcterms:W3CDTF">2022-11-09T17:05:16Z</dcterms:created>
  <dcterms:modified xsi:type="dcterms:W3CDTF">2023-11-08T11:04:10Z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0x0101009875861E13A2F043B1C8FD62A1F8E63A</vt:lpwstr>
  </property>
  <property fmtid="{D5CDD505-2E9C-101B-9397-08002B2CF9AE}" pid="4" name="Order">
    <vt:r8>19100</vt:r8>
  </property>
  <property fmtid="{D5CDD505-2E9C-101B-9397-08002B2CF9AE}" pid="13" name="_CopySource">
    <vt:lpwstr>https://bouda.abes.fr/FormaUtil/respCR/Supports3/2022_reseau Mirabel.pptx</vt:lpwstr>
  </property>
  <property fmtid="{D5CDD505-2E9C-101B-9397-08002B2CF9AE}" pid="14" name="xd_ProgID">
    <vt:lpwstr/>
  </property>
  <property fmtid="{D5CDD505-2E9C-101B-9397-08002B2CF9AE}" pid="19" name="TemplateUrl">
    <vt:lpwstr/>
  </property>
  <property fmtid="{D5CDD505-2E9C-101B-9397-08002B2CF9AE}" pid="24" name="Agent Abes">
    <vt:lpwstr/>
  </property>
</Properties>
</file>