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9.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3.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256" r:id="rId5"/>
    <p:sldId id="258" r:id="rId6"/>
    <p:sldId id="292" r:id="rId7"/>
    <p:sldId id="271" r:id="rId8"/>
    <p:sldId id="272" r:id="rId9"/>
    <p:sldId id="293" r:id="rId10"/>
    <p:sldId id="273" r:id="rId11"/>
    <p:sldId id="295" r:id="rId12"/>
    <p:sldId id="274" r:id="rId13"/>
    <p:sldId id="275" r:id="rId14"/>
    <p:sldId id="276" r:id="rId15"/>
    <p:sldId id="278" r:id="rId16"/>
    <p:sldId id="277" r:id="rId17"/>
    <p:sldId id="280" r:id="rId18"/>
    <p:sldId id="281" r:id="rId19"/>
    <p:sldId id="279" r:id="rId20"/>
    <p:sldId id="282" r:id="rId21"/>
    <p:sldId id="283" r:id="rId22"/>
    <p:sldId id="284" r:id="rId23"/>
    <p:sldId id="285" r:id="rId24"/>
    <p:sldId id="286" r:id="rId25"/>
    <p:sldId id="287" r:id="rId26"/>
    <p:sldId id="288" r:id="rId27"/>
    <p:sldId id="291" r:id="rId28"/>
    <p:sldId id="289" r:id="rId29"/>
    <p:sldId id="269" r:id="rId30"/>
    <p:sldId id="296" r:id="rId31"/>
    <p:sldId id="290" r:id="rId32"/>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1E2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4" autoAdjust="0"/>
    <p:restoredTop sz="65362" autoAdjust="0"/>
  </p:normalViewPr>
  <p:slideViewPr>
    <p:cSldViewPr>
      <p:cViewPr varScale="1">
        <p:scale>
          <a:sx n="76" d="100"/>
          <a:sy n="76" d="100"/>
        </p:scale>
        <p:origin x="243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j.mistral\Desktop\PCPP\PCPP_indicateurs_sept_1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PCPP_indicateurs_sept_19!$D$1</c:f>
              <c:strCache>
                <c:ptCount val="1"/>
                <c:pt idx="0">
                  <c:v>Nombre de notices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extLst/>
            </c:strRef>
          </c:cat>
          <c:val>
            <c:numRef>
              <c:f>PCPP_indicateurs_sept_19!$D$2:$D$39</c:f>
              <c:numCache>
                <c:formatCode>General</c:formatCode>
                <c:ptCount val="36"/>
                <c:pt idx="0">
                  <c:v>50</c:v>
                </c:pt>
                <c:pt idx="1">
                  <c:v>671</c:v>
                </c:pt>
                <c:pt idx="2">
                  <c:v>1168</c:v>
                </c:pt>
                <c:pt idx="3">
                  <c:v>809</c:v>
                </c:pt>
                <c:pt idx="4">
                  <c:v>5794</c:v>
                </c:pt>
                <c:pt idx="5">
                  <c:v>822</c:v>
                </c:pt>
                <c:pt idx="6">
                  <c:v>870</c:v>
                </c:pt>
                <c:pt idx="7">
                  <c:v>423</c:v>
                </c:pt>
                <c:pt idx="8">
                  <c:v>698</c:v>
                </c:pt>
                <c:pt idx="9">
                  <c:v>500</c:v>
                </c:pt>
                <c:pt idx="10">
                  <c:v>562</c:v>
                </c:pt>
                <c:pt idx="11">
                  <c:v>1077</c:v>
                </c:pt>
                <c:pt idx="12">
                  <c:v>1732</c:v>
                </c:pt>
                <c:pt idx="13">
                  <c:v>559</c:v>
                </c:pt>
                <c:pt idx="14">
                  <c:v>912</c:v>
                </c:pt>
                <c:pt idx="15">
                  <c:v>491</c:v>
                </c:pt>
                <c:pt idx="16">
                  <c:v>110</c:v>
                </c:pt>
                <c:pt idx="17">
                  <c:v>211</c:v>
                </c:pt>
                <c:pt idx="18">
                  <c:v>1053</c:v>
                </c:pt>
                <c:pt idx="19">
                  <c:v>748</c:v>
                </c:pt>
                <c:pt idx="20">
                  <c:v>10825</c:v>
                </c:pt>
                <c:pt idx="21">
                  <c:v>251</c:v>
                </c:pt>
                <c:pt idx="22">
                  <c:v>889</c:v>
                </c:pt>
                <c:pt idx="23">
                  <c:v>2740</c:v>
                </c:pt>
                <c:pt idx="24">
                  <c:v>79</c:v>
                </c:pt>
                <c:pt idx="25">
                  <c:v>922</c:v>
                </c:pt>
                <c:pt idx="26">
                  <c:v>316</c:v>
                </c:pt>
                <c:pt idx="27">
                  <c:v>106</c:v>
                </c:pt>
                <c:pt idx="28">
                  <c:v>934</c:v>
                </c:pt>
                <c:pt idx="29">
                  <c:v>299</c:v>
                </c:pt>
                <c:pt idx="30">
                  <c:v>4870</c:v>
                </c:pt>
                <c:pt idx="31">
                  <c:v>268</c:v>
                </c:pt>
                <c:pt idx="32">
                  <c:v>205</c:v>
                </c:pt>
                <c:pt idx="33">
                  <c:v>72</c:v>
                </c:pt>
                <c:pt idx="34">
                  <c:v>17</c:v>
                </c:pt>
                <c:pt idx="35">
                  <c:v>216</c:v>
                </c:pt>
              </c:numCache>
              <c:extLst/>
            </c:numRef>
          </c:val>
        </c:ser>
        <c:dLbls>
          <c:showLegendKey val="0"/>
          <c:showVal val="1"/>
          <c:showCatName val="0"/>
          <c:showSerName val="0"/>
          <c:showPercent val="0"/>
          <c:showBubbleSize val="0"/>
        </c:dLbls>
        <c:gapWidth val="150"/>
        <c:overlap val="-25"/>
        <c:axId val="106761584"/>
        <c:axId val="106762368"/>
      </c:barChart>
      <c:catAx>
        <c:axId val="10676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762368"/>
        <c:crosses val="autoZero"/>
        <c:auto val="1"/>
        <c:lblAlgn val="ctr"/>
        <c:lblOffset val="100"/>
        <c:noMultiLvlLbl val="0"/>
      </c:catAx>
      <c:valAx>
        <c:axId val="106762368"/>
        <c:scaling>
          <c:orientation val="minMax"/>
        </c:scaling>
        <c:delete val="1"/>
        <c:axPos val="l"/>
        <c:numFmt formatCode="General" sourceLinked="1"/>
        <c:majorTickMark val="none"/>
        <c:minorTickMark val="none"/>
        <c:tickLblPos val="nextTo"/>
        <c:crossAx val="106761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PCPP_indicateurs_sept_19!$S$1</c:f>
              <c:strCache>
                <c:ptCount val="1"/>
                <c:pt idx="0">
                  <c:v>Avec indexation liée</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PCPP_indicateurs_sept_19!$S$2:$S$37</c:f>
              <c:numCache>
                <c:formatCode>General</c:formatCode>
                <c:ptCount val="36"/>
                <c:pt idx="0">
                  <c:v>35</c:v>
                </c:pt>
                <c:pt idx="1">
                  <c:v>488</c:v>
                </c:pt>
                <c:pt idx="2">
                  <c:v>578</c:v>
                </c:pt>
                <c:pt idx="3">
                  <c:v>306</c:v>
                </c:pt>
                <c:pt idx="4">
                  <c:v>2867</c:v>
                </c:pt>
                <c:pt idx="5">
                  <c:v>514</c:v>
                </c:pt>
                <c:pt idx="6">
                  <c:v>634</c:v>
                </c:pt>
                <c:pt idx="7">
                  <c:v>344</c:v>
                </c:pt>
                <c:pt idx="8">
                  <c:v>619</c:v>
                </c:pt>
                <c:pt idx="9">
                  <c:v>251</c:v>
                </c:pt>
                <c:pt idx="10">
                  <c:v>35</c:v>
                </c:pt>
                <c:pt idx="11">
                  <c:v>865</c:v>
                </c:pt>
                <c:pt idx="12">
                  <c:v>400</c:v>
                </c:pt>
                <c:pt idx="13">
                  <c:v>353</c:v>
                </c:pt>
                <c:pt idx="14">
                  <c:v>429</c:v>
                </c:pt>
                <c:pt idx="15">
                  <c:v>215</c:v>
                </c:pt>
                <c:pt idx="16">
                  <c:v>55</c:v>
                </c:pt>
                <c:pt idx="17">
                  <c:v>195</c:v>
                </c:pt>
                <c:pt idx="18">
                  <c:v>626</c:v>
                </c:pt>
                <c:pt idx="19">
                  <c:v>595</c:v>
                </c:pt>
                <c:pt idx="20">
                  <c:v>3345</c:v>
                </c:pt>
                <c:pt idx="21">
                  <c:v>182</c:v>
                </c:pt>
                <c:pt idx="22">
                  <c:v>558</c:v>
                </c:pt>
                <c:pt idx="23">
                  <c:v>1638</c:v>
                </c:pt>
                <c:pt idx="24">
                  <c:v>49</c:v>
                </c:pt>
                <c:pt idx="25">
                  <c:v>570</c:v>
                </c:pt>
                <c:pt idx="26">
                  <c:v>129</c:v>
                </c:pt>
                <c:pt idx="27">
                  <c:v>91</c:v>
                </c:pt>
                <c:pt idx="28">
                  <c:v>219</c:v>
                </c:pt>
                <c:pt idx="29">
                  <c:v>280</c:v>
                </c:pt>
                <c:pt idx="30">
                  <c:v>2694</c:v>
                </c:pt>
                <c:pt idx="31">
                  <c:v>221</c:v>
                </c:pt>
                <c:pt idx="32">
                  <c:v>196</c:v>
                </c:pt>
                <c:pt idx="33">
                  <c:v>48</c:v>
                </c:pt>
                <c:pt idx="34">
                  <c:v>14</c:v>
                </c:pt>
                <c:pt idx="35">
                  <c:v>141</c:v>
                </c:pt>
              </c:numCache>
            </c:numRef>
          </c:val>
        </c:ser>
        <c:ser>
          <c:idx val="1"/>
          <c:order val="1"/>
          <c:tx>
            <c:strRef>
              <c:f>PCPP_indicateurs_sept_19!$T$1</c:f>
              <c:strCache>
                <c:ptCount val="1"/>
                <c:pt idx="0">
                  <c:v>Sans indexation liée</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PCPP_indicateurs_sept_19!$T$2:$T$37</c:f>
              <c:numCache>
                <c:formatCode>General</c:formatCode>
                <c:ptCount val="36"/>
                <c:pt idx="0">
                  <c:v>15</c:v>
                </c:pt>
                <c:pt idx="1">
                  <c:v>183</c:v>
                </c:pt>
                <c:pt idx="2">
                  <c:v>590</c:v>
                </c:pt>
                <c:pt idx="3">
                  <c:v>503</c:v>
                </c:pt>
                <c:pt idx="4">
                  <c:v>2927</c:v>
                </c:pt>
                <c:pt idx="5">
                  <c:v>308</c:v>
                </c:pt>
                <c:pt idx="6">
                  <c:v>236</c:v>
                </c:pt>
                <c:pt idx="7">
                  <c:v>79</c:v>
                </c:pt>
                <c:pt idx="8">
                  <c:v>79</c:v>
                </c:pt>
                <c:pt idx="9">
                  <c:v>249</c:v>
                </c:pt>
                <c:pt idx="10">
                  <c:v>527</c:v>
                </c:pt>
                <c:pt idx="11">
                  <c:v>212</c:v>
                </c:pt>
                <c:pt idx="12">
                  <c:v>1332</c:v>
                </c:pt>
                <c:pt idx="13">
                  <c:v>206</c:v>
                </c:pt>
                <c:pt idx="14">
                  <c:v>483</c:v>
                </c:pt>
                <c:pt idx="15">
                  <c:v>276</c:v>
                </c:pt>
                <c:pt idx="16">
                  <c:v>55</c:v>
                </c:pt>
                <c:pt idx="17">
                  <c:v>16</c:v>
                </c:pt>
                <c:pt idx="18">
                  <c:v>427</c:v>
                </c:pt>
                <c:pt idx="19">
                  <c:v>153</c:v>
                </c:pt>
                <c:pt idx="20">
                  <c:v>7480</c:v>
                </c:pt>
                <c:pt idx="21">
                  <c:v>69</c:v>
                </c:pt>
                <c:pt idx="22">
                  <c:v>331</c:v>
                </c:pt>
                <c:pt idx="23">
                  <c:v>1102</c:v>
                </c:pt>
                <c:pt idx="24">
                  <c:v>30</c:v>
                </c:pt>
                <c:pt idx="25">
                  <c:v>352</c:v>
                </c:pt>
                <c:pt idx="26">
                  <c:v>187</c:v>
                </c:pt>
                <c:pt idx="27">
                  <c:v>15</c:v>
                </c:pt>
                <c:pt idx="28">
                  <c:v>715</c:v>
                </c:pt>
                <c:pt idx="29">
                  <c:v>19</c:v>
                </c:pt>
                <c:pt idx="30">
                  <c:v>2176</c:v>
                </c:pt>
                <c:pt idx="31">
                  <c:v>47</c:v>
                </c:pt>
                <c:pt idx="32">
                  <c:v>9</c:v>
                </c:pt>
                <c:pt idx="33">
                  <c:v>24</c:v>
                </c:pt>
                <c:pt idx="34">
                  <c:v>3</c:v>
                </c:pt>
                <c:pt idx="35">
                  <c:v>75</c:v>
                </c:pt>
              </c:numCache>
            </c:numRef>
          </c:val>
        </c:ser>
        <c:dLbls>
          <c:showLegendKey val="0"/>
          <c:showVal val="0"/>
          <c:showCatName val="0"/>
          <c:showSerName val="0"/>
          <c:showPercent val="0"/>
          <c:showBubbleSize val="0"/>
        </c:dLbls>
        <c:gapWidth val="150"/>
        <c:overlap val="100"/>
        <c:axId val="175839904"/>
        <c:axId val="175840688"/>
      </c:barChart>
      <c:catAx>
        <c:axId val="175839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0688"/>
        <c:crosses val="autoZero"/>
        <c:auto val="1"/>
        <c:lblAlgn val="ctr"/>
        <c:lblOffset val="100"/>
        <c:noMultiLvlLbl val="0"/>
      </c:catAx>
      <c:valAx>
        <c:axId val="175840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399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PCPP_indicateurs_sept_19!$X$2:$X$37</c:f>
              <c:numCache>
                <c:formatCode>General</c:formatCode>
                <c:ptCount val="36"/>
                <c:pt idx="0">
                  <c:v>52</c:v>
                </c:pt>
                <c:pt idx="1">
                  <c:v>4908</c:v>
                </c:pt>
                <c:pt idx="2">
                  <c:v>1319</c:v>
                </c:pt>
                <c:pt idx="3">
                  <c:v>1518</c:v>
                </c:pt>
                <c:pt idx="4">
                  <c:v>5925</c:v>
                </c:pt>
                <c:pt idx="5">
                  <c:v>921</c:v>
                </c:pt>
                <c:pt idx="6">
                  <c:v>936</c:v>
                </c:pt>
                <c:pt idx="7">
                  <c:v>429</c:v>
                </c:pt>
                <c:pt idx="8">
                  <c:v>923</c:v>
                </c:pt>
                <c:pt idx="9">
                  <c:v>2789</c:v>
                </c:pt>
                <c:pt idx="10">
                  <c:v>1008</c:v>
                </c:pt>
                <c:pt idx="11">
                  <c:v>4304</c:v>
                </c:pt>
                <c:pt idx="12">
                  <c:v>2897</c:v>
                </c:pt>
                <c:pt idx="13">
                  <c:v>690</c:v>
                </c:pt>
                <c:pt idx="14">
                  <c:v>1489</c:v>
                </c:pt>
                <c:pt idx="15">
                  <c:v>1587</c:v>
                </c:pt>
                <c:pt idx="16">
                  <c:v>404</c:v>
                </c:pt>
                <c:pt idx="17">
                  <c:v>225</c:v>
                </c:pt>
                <c:pt idx="18">
                  <c:v>1053</c:v>
                </c:pt>
                <c:pt idx="19">
                  <c:v>2292</c:v>
                </c:pt>
                <c:pt idx="20">
                  <c:v>18132</c:v>
                </c:pt>
                <c:pt idx="21">
                  <c:v>1494</c:v>
                </c:pt>
                <c:pt idx="22">
                  <c:v>1141</c:v>
                </c:pt>
                <c:pt idx="23">
                  <c:v>2985</c:v>
                </c:pt>
                <c:pt idx="24">
                  <c:v>113</c:v>
                </c:pt>
                <c:pt idx="25">
                  <c:v>2717</c:v>
                </c:pt>
                <c:pt idx="26">
                  <c:v>1100</c:v>
                </c:pt>
                <c:pt idx="27">
                  <c:v>120</c:v>
                </c:pt>
                <c:pt idx="28">
                  <c:v>986</c:v>
                </c:pt>
                <c:pt idx="29">
                  <c:v>747</c:v>
                </c:pt>
                <c:pt idx="30">
                  <c:v>5530</c:v>
                </c:pt>
                <c:pt idx="31">
                  <c:v>268</c:v>
                </c:pt>
                <c:pt idx="32">
                  <c:v>213</c:v>
                </c:pt>
                <c:pt idx="33">
                  <c:v>175</c:v>
                </c:pt>
                <c:pt idx="34">
                  <c:v>17</c:v>
                </c:pt>
                <c:pt idx="35">
                  <c:v>227</c:v>
                </c:pt>
              </c:numCache>
            </c:numRef>
          </c:val>
          <c:extLst>
            <c:ext xmlns:c15="http://schemas.microsoft.com/office/drawing/2012/chart" uri="{02D57815-91ED-43cb-92C2-25804820EDAC}">
              <c15:filteredSeriesTitle>
                <c15:tx>
                  <c:strRef>
                    <c:extLst>
                      <c:ext uri="{02D57815-91ED-43cb-92C2-25804820EDAC}">
                        <c15:formulaRef>
                          <c15:sqref>PCPP_indicateurs_sept_19!$X$1</c15:sqref>
                        </c15:formulaRef>
                      </c:ext>
                    </c:extLst>
                    <c:strCache>
                      <c:ptCount val="1"/>
                      <c:pt idx="0">
                        <c:v>Nombre Exemplaires</c:v>
                      </c:pt>
                    </c:strCache>
                  </c:strRef>
                </c15:tx>
              </c15:filteredSeriesTitle>
            </c:ext>
          </c:extLst>
        </c:ser>
        <c:dLbls>
          <c:showLegendKey val="0"/>
          <c:showVal val="1"/>
          <c:showCatName val="0"/>
          <c:showSerName val="0"/>
          <c:showPercent val="0"/>
          <c:showBubbleSize val="0"/>
        </c:dLbls>
        <c:gapWidth val="150"/>
        <c:overlap val="-25"/>
        <c:axId val="175843040"/>
        <c:axId val="175844216"/>
      </c:barChart>
      <c:catAx>
        <c:axId val="175843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4216"/>
        <c:crosses val="autoZero"/>
        <c:auto val="1"/>
        <c:lblAlgn val="ctr"/>
        <c:lblOffset val="100"/>
        <c:noMultiLvlLbl val="0"/>
      </c:catAx>
      <c:valAx>
        <c:axId val="175844216"/>
        <c:scaling>
          <c:orientation val="minMax"/>
        </c:scaling>
        <c:delete val="1"/>
        <c:axPos val="l"/>
        <c:numFmt formatCode="General" sourceLinked="1"/>
        <c:majorTickMark val="none"/>
        <c:minorTickMark val="none"/>
        <c:tickLblPos val="nextTo"/>
        <c:crossAx val="175843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PCPP_indicateurs_sept_19!$AA$1</c:f>
              <c:strCache>
                <c:ptCount val="1"/>
                <c:pt idx="0">
                  <c:v>Exemplaires avec 955</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PCPP_indicateurs_sept_19!$AA$2:$AA$37</c:f>
              <c:numCache>
                <c:formatCode>General</c:formatCode>
                <c:ptCount val="36"/>
                <c:pt idx="0">
                  <c:v>50</c:v>
                </c:pt>
                <c:pt idx="1">
                  <c:v>4701</c:v>
                </c:pt>
                <c:pt idx="2">
                  <c:v>1317</c:v>
                </c:pt>
                <c:pt idx="3">
                  <c:v>1501</c:v>
                </c:pt>
                <c:pt idx="4">
                  <c:v>5924</c:v>
                </c:pt>
                <c:pt idx="5">
                  <c:v>921</c:v>
                </c:pt>
                <c:pt idx="6">
                  <c:v>934</c:v>
                </c:pt>
                <c:pt idx="7">
                  <c:v>429</c:v>
                </c:pt>
                <c:pt idx="8">
                  <c:v>922</c:v>
                </c:pt>
                <c:pt idx="9">
                  <c:v>2786</c:v>
                </c:pt>
                <c:pt idx="10">
                  <c:v>1001</c:v>
                </c:pt>
                <c:pt idx="11">
                  <c:v>4272</c:v>
                </c:pt>
                <c:pt idx="12">
                  <c:v>2857</c:v>
                </c:pt>
                <c:pt idx="13">
                  <c:v>689</c:v>
                </c:pt>
                <c:pt idx="14">
                  <c:v>1418</c:v>
                </c:pt>
                <c:pt idx="15">
                  <c:v>1535</c:v>
                </c:pt>
                <c:pt idx="16">
                  <c:v>385</c:v>
                </c:pt>
                <c:pt idx="17">
                  <c:v>225</c:v>
                </c:pt>
                <c:pt idx="18">
                  <c:v>1052</c:v>
                </c:pt>
                <c:pt idx="19">
                  <c:v>2244</c:v>
                </c:pt>
                <c:pt idx="20">
                  <c:v>18040</c:v>
                </c:pt>
                <c:pt idx="21">
                  <c:v>1443</c:v>
                </c:pt>
                <c:pt idx="22">
                  <c:v>1141</c:v>
                </c:pt>
                <c:pt idx="23">
                  <c:v>2981</c:v>
                </c:pt>
                <c:pt idx="24">
                  <c:v>113</c:v>
                </c:pt>
                <c:pt idx="25">
                  <c:v>2628</c:v>
                </c:pt>
                <c:pt idx="26">
                  <c:v>1097</c:v>
                </c:pt>
                <c:pt idx="27">
                  <c:v>120</c:v>
                </c:pt>
                <c:pt idx="28">
                  <c:v>986</c:v>
                </c:pt>
                <c:pt idx="29">
                  <c:v>737</c:v>
                </c:pt>
                <c:pt idx="30">
                  <c:v>5529</c:v>
                </c:pt>
                <c:pt idx="31">
                  <c:v>268</c:v>
                </c:pt>
                <c:pt idx="32">
                  <c:v>213</c:v>
                </c:pt>
                <c:pt idx="33">
                  <c:v>175</c:v>
                </c:pt>
                <c:pt idx="34">
                  <c:v>17</c:v>
                </c:pt>
                <c:pt idx="35">
                  <c:v>227</c:v>
                </c:pt>
              </c:numCache>
            </c:numRef>
          </c:val>
        </c:ser>
        <c:ser>
          <c:idx val="1"/>
          <c:order val="1"/>
          <c:tx>
            <c:strRef>
              <c:f>PCPP_indicateurs_sept_19!$AB$1</c:f>
              <c:strCache>
                <c:ptCount val="1"/>
                <c:pt idx="0">
                  <c:v>Exemplaires sans 955</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PCPP_indicateurs_sept_19!$AB$2:$AB$37</c:f>
              <c:numCache>
                <c:formatCode>General</c:formatCode>
                <c:ptCount val="36"/>
                <c:pt idx="0">
                  <c:v>2</c:v>
                </c:pt>
                <c:pt idx="1">
                  <c:v>207</c:v>
                </c:pt>
                <c:pt idx="2">
                  <c:v>2</c:v>
                </c:pt>
                <c:pt idx="3">
                  <c:v>17</c:v>
                </c:pt>
                <c:pt idx="4">
                  <c:v>1</c:v>
                </c:pt>
                <c:pt idx="5">
                  <c:v>0</c:v>
                </c:pt>
                <c:pt idx="6">
                  <c:v>2</c:v>
                </c:pt>
                <c:pt idx="7">
                  <c:v>0</c:v>
                </c:pt>
                <c:pt idx="8">
                  <c:v>1</c:v>
                </c:pt>
                <c:pt idx="9">
                  <c:v>3</c:v>
                </c:pt>
                <c:pt idx="10">
                  <c:v>7</c:v>
                </c:pt>
                <c:pt idx="11">
                  <c:v>32</c:v>
                </c:pt>
                <c:pt idx="12">
                  <c:v>40</c:v>
                </c:pt>
                <c:pt idx="13">
                  <c:v>1</c:v>
                </c:pt>
                <c:pt idx="14">
                  <c:v>71</c:v>
                </c:pt>
                <c:pt idx="15">
                  <c:v>52</c:v>
                </c:pt>
                <c:pt idx="16">
                  <c:v>19</c:v>
                </c:pt>
                <c:pt idx="17">
                  <c:v>0</c:v>
                </c:pt>
                <c:pt idx="18">
                  <c:v>1</c:v>
                </c:pt>
                <c:pt idx="19">
                  <c:v>48</c:v>
                </c:pt>
                <c:pt idx="20">
                  <c:v>92</c:v>
                </c:pt>
                <c:pt idx="21">
                  <c:v>51</c:v>
                </c:pt>
                <c:pt idx="22">
                  <c:v>0</c:v>
                </c:pt>
                <c:pt idx="23">
                  <c:v>4</c:v>
                </c:pt>
                <c:pt idx="24">
                  <c:v>0</c:v>
                </c:pt>
                <c:pt idx="25">
                  <c:v>89</c:v>
                </c:pt>
                <c:pt idx="26">
                  <c:v>3</c:v>
                </c:pt>
                <c:pt idx="27">
                  <c:v>0</c:v>
                </c:pt>
                <c:pt idx="28">
                  <c:v>0</c:v>
                </c:pt>
                <c:pt idx="29">
                  <c:v>10</c:v>
                </c:pt>
                <c:pt idx="30">
                  <c:v>1</c:v>
                </c:pt>
                <c:pt idx="31">
                  <c:v>0</c:v>
                </c:pt>
                <c:pt idx="32">
                  <c:v>0</c:v>
                </c:pt>
                <c:pt idx="33">
                  <c:v>0</c:v>
                </c:pt>
                <c:pt idx="34">
                  <c:v>0</c:v>
                </c:pt>
                <c:pt idx="35">
                  <c:v>0</c:v>
                </c:pt>
              </c:numCache>
            </c:numRef>
          </c:val>
        </c:ser>
        <c:dLbls>
          <c:showLegendKey val="0"/>
          <c:showVal val="0"/>
          <c:showCatName val="0"/>
          <c:showSerName val="0"/>
          <c:showPercent val="0"/>
          <c:showBubbleSize val="0"/>
        </c:dLbls>
        <c:gapWidth val="150"/>
        <c:overlap val="100"/>
        <c:axId val="175845392"/>
        <c:axId val="176161736"/>
      </c:barChart>
      <c:catAx>
        <c:axId val="17584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61736"/>
        <c:crosses val="autoZero"/>
        <c:auto val="1"/>
        <c:lblAlgn val="ctr"/>
        <c:lblOffset val="100"/>
        <c:noMultiLvlLbl val="0"/>
      </c:catAx>
      <c:valAx>
        <c:axId val="176161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53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PCPP_indicateurs_sept_19!$AC$1</c:f>
              <c:strCache>
                <c:ptCount val="1"/>
                <c:pt idx="0">
                  <c:v>Exemplaires avec 959</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PCPP_indicateurs_sept_19!$AC$2:$AC$37</c:f>
              <c:numCache>
                <c:formatCode>General</c:formatCode>
                <c:ptCount val="36"/>
                <c:pt idx="0">
                  <c:v>1</c:v>
                </c:pt>
                <c:pt idx="1">
                  <c:v>402</c:v>
                </c:pt>
                <c:pt idx="2">
                  <c:v>110</c:v>
                </c:pt>
                <c:pt idx="3">
                  <c:v>350</c:v>
                </c:pt>
                <c:pt idx="4">
                  <c:v>88</c:v>
                </c:pt>
                <c:pt idx="5">
                  <c:v>23</c:v>
                </c:pt>
                <c:pt idx="6">
                  <c:v>59</c:v>
                </c:pt>
                <c:pt idx="7">
                  <c:v>17</c:v>
                </c:pt>
                <c:pt idx="8">
                  <c:v>280</c:v>
                </c:pt>
                <c:pt idx="9">
                  <c:v>928</c:v>
                </c:pt>
                <c:pt idx="10">
                  <c:v>3</c:v>
                </c:pt>
                <c:pt idx="11">
                  <c:v>1039</c:v>
                </c:pt>
                <c:pt idx="12">
                  <c:v>36</c:v>
                </c:pt>
                <c:pt idx="13">
                  <c:v>83</c:v>
                </c:pt>
                <c:pt idx="14">
                  <c:v>194</c:v>
                </c:pt>
                <c:pt idx="15">
                  <c:v>439</c:v>
                </c:pt>
                <c:pt idx="16">
                  <c:v>101</c:v>
                </c:pt>
                <c:pt idx="17">
                  <c:v>2</c:v>
                </c:pt>
                <c:pt idx="18">
                  <c:v>130</c:v>
                </c:pt>
                <c:pt idx="19">
                  <c:v>858</c:v>
                </c:pt>
                <c:pt idx="20">
                  <c:v>2623</c:v>
                </c:pt>
                <c:pt idx="21">
                  <c:v>359</c:v>
                </c:pt>
                <c:pt idx="22">
                  <c:v>81</c:v>
                </c:pt>
                <c:pt idx="23">
                  <c:v>338</c:v>
                </c:pt>
                <c:pt idx="24">
                  <c:v>3</c:v>
                </c:pt>
                <c:pt idx="25">
                  <c:v>499</c:v>
                </c:pt>
                <c:pt idx="26">
                  <c:v>628</c:v>
                </c:pt>
                <c:pt idx="27">
                  <c:v>3</c:v>
                </c:pt>
                <c:pt idx="28">
                  <c:v>0</c:v>
                </c:pt>
                <c:pt idx="29">
                  <c:v>69</c:v>
                </c:pt>
                <c:pt idx="30">
                  <c:v>388</c:v>
                </c:pt>
                <c:pt idx="31">
                  <c:v>64</c:v>
                </c:pt>
                <c:pt idx="32">
                  <c:v>26</c:v>
                </c:pt>
                <c:pt idx="33">
                  <c:v>48</c:v>
                </c:pt>
                <c:pt idx="34">
                  <c:v>0</c:v>
                </c:pt>
                <c:pt idx="35">
                  <c:v>59</c:v>
                </c:pt>
              </c:numCache>
            </c:numRef>
          </c:val>
        </c:ser>
        <c:ser>
          <c:idx val="1"/>
          <c:order val="1"/>
          <c:tx>
            <c:strRef>
              <c:f>PCPP_indicateurs_sept_19!$AD$1</c:f>
              <c:strCache>
                <c:ptCount val="1"/>
                <c:pt idx="0">
                  <c:v>Exemplaires avec 955$7 sans 959</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PCPP_indicateurs_sept_19!$AD$2:$AD$37</c:f>
              <c:numCache>
                <c:formatCode>General</c:formatCode>
                <c:ptCount val="36"/>
                <c:pt idx="0">
                  <c:v>18</c:v>
                </c:pt>
                <c:pt idx="1">
                  <c:v>271</c:v>
                </c:pt>
                <c:pt idx="2">
                  <c:v>202</c:v>
                </c:pt>
                <c:pt idx="3">
                  <c:v>126</c:v>
                </c:pt>
                <c:pt idx="4">
                  <c:v>2178</c:v>
                </c:pt>
                <c:pt idx="5">
                  <c:v>132</c:v>
                </c:pt>
                <c:pt idx="6">
                  <c:v>201</c:v>
                </c:pt>
                <c:pt idx="7">
                  <c:v>42</c:v>
                </c:pt>
                <c:pt idx="8">
                  <c:v>58</c:v>
                </c:pt>
                <c:pt idx="9">
                  <c:v>177</c:v>
                </c:pt>
                <c:pt idx="10">
                  <c:v>57</c:v>
                </c:pt>
                <c:pt idx="11">
                  <c:v>231</c:v>
                </c:pt>
                <c:pt idx="12">
                  <c:v>193</c:v>
                </c:pt>
                <c:pt idx="13">
                  <c:v>31</c:v>
                </c:pt>
                <c:pt idx="14">
                  <c:v>36</c:v>
                </c:pt>
                <c:pt idx="15">
                  <c:v>105</c:v>
                </c:pt>
                <c:pt idx="16">
                  <c:v>33</c:v>
                </c:pt>
                <c:pt idx="17">
                  <c:v>80</c:v>
                </c:pt>
                <c:pt idx="18">
                  <c:v>236</c:v>
                </c:pt>
                <c:pt idx="19">
                  <c:v>70</c:v>
                </c:pt>
                <c:pt idx="20">
                  <c:v>2372</c:v>
                </c:pt>
                <c:pt idx="21">
                  <c:v>44</c:v>
                </c:pt>
                <c:pt idx="22">
                  <c:v>226</c:v>
                </c:pt>
                <c:pt idx="23">
                  <c:v>563</c:v>
                </c:pt>
                <c:pt idx="24">
                  <c:v>3</c:v>
                </c:pt>
                <c:pt idx="25">
                  <c:v>96</c:v>
                </c:pt>
                <c:pt idx="26">
                  <c:v>62</c:v>
                </c:pt>
                <c:pt idx="27">
                  <c:v>42</c:v>
                </c:pt>
                <c:pt idx="28">
                  <c:v>287</c:v>
                </c:pt>
                <c:pt idx="29">
                  <c:v>71</c:v>
                </c:pt>
                <c:pt idx="30">
                  <c:v>626</c:v>
                </c:pt>
                <c:pt idx="31">
                  <c:v>18</c:v>
                </c:pt>
                <c:pt idx="32">
                  <c:v>11</c:v>
                </c:pt>
                <c:pt idx="33">
                  <c:v>22</c:v>
                </c:pt>
                <c:pt idx="34">
                  <c:v>0</c:v>
                </c:pt>
                <c:pt idx="35">
                  <c:v>28</c:v>
                </c:pt>
              </c:numCache>
            </c:numRef>
          </c:val>
        </c:ser>
        <c:dLbls>
          <c:showLegendKey val="0"/>
          <c:showVal val="0"/>
          <c:showCatName val="0"/>
          <c:showSerName val="0"/>
          <c:showPercent val="0"/>
          <c:showBubbleSize val="0"/>
        </c:dLbls>
        <c:gapWidth val="150"/>
        <c:overlap val="100"/>
        <c:axId val="176163304"/>
        <c:axId val="176162520"/>
      </c:barChart>
      <c:catAx>
        <c:axId val="176163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62520"/>
        <c:crosses val="autoZero"/>
        <c:auto val="1"/>
        <c:lblAlgn val="ctr"/>
        <c:lblOffset val="100"/>
        <c:noMultiLvlLbl val="0"/>
      </c:catAx>
      <c:valAx>
        <c:axId val="176162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633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PCPP_indicateurs_sept_19!$V$1</c:f>
              <c:strCache>
                <c:ptCount val="1"/>
                <c:pt idx="0">
                  <c:v>Nombre RCR déployés</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PCPP_indicateurs_sept_19!$V$2:$V$37</c:f>
              <c:numCache>
                <c:formatCode>General</c:formatCode>
                <c:ptCount val="36"/>
                <c:pt idx="0">
                  <c:v>16</c:v>
                </c:pt>
                <c:pt idx="1">
                  <c:v>33</c:v>
                </c:pt>
                <c:pt idx="2">
                  <c:v>27</c:v>
                </c:pt>
                <c:pt idx="3">
                  <c:v>10</c:v>
                </c:pt>
                <c:pt idx="4">
                  <c:v>9</c:v>
                </c:pt>
                <c:pt idx="5">
                  <c:v>8</c:v>
                </c:pt>
                <c:pt idx="6">
                  <c:v>16</c:v>
                </c:pt>
                <c:pt idx="7">
                  <c:v>4</c:v>
                </c:pt>
                <c:pt idx="8">
                  <c:v>11</c:v>
                </c:pt>
                <c:pt idx="9">
                  <c:v>33</c:v>
                </c:pt>
                <c:pt idx="10">
                  <c:v>2</c:v>
                </c:pt>
                <c:pt idx="11">
                  <c:v>18</c:v>
                </c:pt>
                <c:pt idx="12">
                  <c:v>11</c:v>
                </c:pt>
                <c:pt idx="13">
                  <c:v>7</c:v>
                </c:pt>
                <c:pt idx="14">
                  <c:v>6</c:v>
                </c:pt>
                <c:pt idx="15">
                  <c:v>20</c:v>
                </c:pt>
                <c:pt idx="16">
                  <c:v>9</c:v>
                </c:pt>
                <c:pt idx="17">
                  <c:v>9</c:v>
                </c:pt>
                <c:pt idx="18">
                  <c:v>4</c:v>
                </c:pt>
                <c:pt idx="19">
                  <c:v>21</c:v>
                </c:pt>
                <c:pt idx="20">
                  <c:v>28</c:v>
                </c:pt>
                <c:pt idx="21">
                  <c:v>21</c:v>
                </c:pt>
                <c:pt idx="22">
                  <c:v>14</c:v>
                </c:pt>
                <c:pt idx="23">
                  <c:v>18</c:v>
                </c:pt>
                <c:pt idx="24">
                  <c:v>2</c:v>
                </c:pt>
                <c:pt idx="25">
                  <c:v>21</c:v>
                </c:pt>
                <c:pt idx="26">
                  <c:v>17</c:v>
                </c:pt>
                <c:pt idx="27">
                  <c:v>2</c:v>
                </c:pt>
                <c:pt idx="28">
                  <c:v>4</c:v>
                </c:pt>
                <c:pt idx="29">
                  <c:v>14</c:v>
                </c:pt>
                <c:pt idx="30">
                  <c:v>23</c:v>
                </c:pt>
                <c:pt idx="31">
                  <c:v>6</c:v>
                </c:pt>
                <c:pt idx="32">
                  <c:v>3</c:v>
                </c:pt>
                <c:pt idx="33">
                  <c:v>12</c:v>
                </c:pt>
                <c:pt idx="34">
                  <c:v>4</c:v>
                </c:pt>
                <c:pt idx="35">
                  <c:v>6</c:v>
                </c:pt>
              </c:numCache>
            </c:numRef>
          </c:val>
        </c:ser>
        <c:ser>
          <c:idx val="1"/>
          <c:order val="1"/>
          <c:tx>
            <c:strRef>
              <c:f>PCPP_indicateurs_sept_19!$W$1</c:f>
              <c:strCache>
                <c:ptCount val="1"/>
                <c:pt idx="0">
                  <c:v>Nombre RCR non déployés</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PCPP_indicateurs_sept_19!$W$2:$W$37</c:f>
              <c:numCache>
                <c:formatCode>General</c:formatCode>
                <c:ptCount val="36"/>
                <c:pt idx="0">
                  <c:v>0</c:v>
                </c:pt>
                <c:pt idx="1">
                  <c:v>3</c:v>
                </c:pt>
                <c:pt idx="2">
                  <c:v>22</c:v>
                </c:pt>
                <c:pt idx="3">
                  <c:v>2</c:v>
                </c:pt>
                <c:pt idx="4">
                  <c:v>21</c:v>
                </c:pt>
                <c:pt idx="5">
                  <c:v>20</c:v>
                </c:pt>
                <c:pt idx="6">
                  <c:v>14</c:v>
                </c:pt>
                <c:pt idx="7">
                  <c:v>23</c:v>
                </c:pt>
                <c:pt idx="8">
                  <c:v>0</c:v>
                </c:pt>
                <c:pt idx="9">
                  <c:v>0</c:v>
                </c:pt>
                <c:pt idx="10">
                  <c:v>8</c:v>
                </c:pt>
                <c:pt idx="11">
                  <c:v>0</c:v>
                </c:pt>
                <c:pt idx="12">
                  <c:v>0</c:v>
                </c:pt>
                <c:pt idx="13">
                  <c:v>17</c:v>
                </c:pt>
                <c:pt idx="14">
                  <c:v>0</c:v>
                </c:pt>
                <c:pt idx="15">
                  <c:v>1</c:v>
                </c:pt>
                <c:pt idx="16">
                  <c:v>0</c:v>
                </c:pt>
                <c:pt idx="17">
                  <c:v>9</c:v>
                </c:pt>
                <c:pt idx="18">
                  <c:v>0</c:v>
                </c:pt>
                <c:pt idx="19">
                  <c:v>3</c:v>
                </c:pt>
                <c:pt idx="20">
                  <c:v>0</c:v>
                </c:pt>
                <c:pt idx="21">
                  <c:v>0</c:v>
                </c:pt>
                <c:pt idx="22">
                  <c:v>38</c:v>
                </c:pt>
                <c:pt idx="23">
                  <c:v>18</c:v>
                </c:pt>
                <c:pt idx="24">
                  <c:v>14</c:v>
                </c:pt>
                <c:pt idx="25">
                  <c:v>1</c:v>
                </c:pt>
                <c:pt idx="26">
                  <c:v>0</c:v>
                </c:pt>
                <c:pt idx="27">
                  <c:v>9</c:v>
                </c:pt>
                <c:pt idx="28">
                  <c:v>9</c:v>
                </c:pt>
                <c:pt idx="29">
                  <c:v>0</c:v>
                </c:pt>
                <c:pt idx="30">
                  <c:v>32</c:v>
                </c:pt>
                <c:pt idx="31">
                  <c:v>0</c:v>
                </c:pt>
                <c:pt idx="32">
                  <c:v>0</c:v>
                </c:pt>
                <c:pt idx="33">
                  <c:v>0</c:v>
                </c:pt>
                <c:pt idx="34">
                  <c:v>0</c:v>
                </c:pt>
                <c:pt idx="35">
                  <c:v>2</c:v>
                </c:pt>
              </c:numCache>
            </c:numRef>
          </c:val>
        </c:ser>
        <c:dLbls>
          <c:showLegendKey val="0"/>
          <c:showVal val="0"/>
          <c:showCatName val="0"/>
          <c:showSerName val="0"/>
          <c:showPercent val="0"/>
          <c:showBubbleSize val="0"/>
        </c:dLbls>
        <c:gapWidth val="150"/>
        <c:overlap val="100"/>
        <c:axId val="176157424"/>
        <c:axId val="176163696"/>
      </c:barChart>
      <c:catAx>
        <c:axId val="17615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63696"/>
        <c:crosses val="autoZero"/>
        <c:auto val="1"/>
        <c:lblAlgn val="ctr"/>
        <c:lblOffset val="100"/>
        <c:noMultiLvlLbl val="0"/>
      </c:catAx>
      <c:valAx>
        <c:axId val="176163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574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dirty="0"/>
              <a:t>Nombre d'exemplaires </a:t>
            </a:r>
            <a:r>
              <a:rPr lang="fr-FR" dirty="0" smtClean="0"/>
              <a:t>des </a:t>
            </a:r>
            <a:r>
              <a:rPr lang="fr-FR" dirty="0"/>
              <a:t>RCR déployés ou non déployés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stacked"/>
        <c:varyColors val="0"/>
        <c:ser>
          <c:idx val="0"/>
          <c:order val="0"/>
          <c:tx>
            <c:strRef>
              <c:f>PCPP_indicateurs_sept_19!$Y$1</c:f>
              <c:strCache>
                <c:ptCount val="1"/>
                <c:pt idx="0">
                  <c:v>Nbre ExR Dep</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extLst/>
            </c:strRef>
          </c:cat>
          <c:val>
            <c:numRef>
              <c:f>PCPP_indicateurs_sept_19!$Y$2:$Y$38</c:f>
              <c:numCache>
                <c:formatCode>General</c:formatCode>
                <c:ptCount val="36"/>
                <c:pt idx="0">
                  <c:v>52</c:v>
                </c:pt>
                <c:pt idx="1">
                  <c:v>4057</c:v>
                </c:pt>
                <c:pt idx="2">
                  <c:v>500</c:v>
                </c:pt>
                <c:pt idx="3">
                  <c:v>999</c:v>
                </c:pt>
                <c:pt idx="4">
                  <c:v>3523</c:v>
                </c:pt>
                <c:pt idx="5">
                  <c:v>118</c:v>
                </c:pt>
                <c:pt idx="6">
                  <c:v>387</c:v>
                </c:pt>
                <c:pt idx="7">
                  <c:v>76</c:v>
                </c:pt>
                <c:pt idx="8">
                  <c:v>923</c:v>
                </c:pt>
                <c:pt idx="9">
                  <c:v>2789</c:v>
                </c:pt>
                <c:pt idx="10">
                  <c:v>145</c:v>
                </c:pt>
                <c:pt idx="11">
                  <c:v>4304</c:v>
                </c:pt>
                <c:pt idx="12">
                  <c:v>2897</c:v>
                </c:pt>
                <c:pt idx="13">
                  <c:v>123</c:v>
                </c:pt>
                <c:pt idx="14">
                  <c:v>1489</c:v>
                </c:pt>
                <c:pt idx="15">
                  <c:v>1538</c:v>
                </c:pt>
                <c:pt idx="16">
                  <c:v>404</c:v>
                </c:pt>
                <c:pt idx="17">
                  <c:v>66</c:v>
                </c:pt>
                <c:pt idx="18">
                  <c:v>1053</c:v>
                </c:pt>
                <c:pt idx="19">
                  <c:v>1912</c:v>
                </c:pt>
                <c:pt idx="20">
                  <c:v>18132</c:v>
                </c:pt>
                <c:pt idx="21">
                  <c:v>1493</c:v>
                </c:pt>
                <c:pt idx="22">
                  <c:v>319</c:v>
                </c:pt>
                <c:pt idx="23">
                  <c:v>1859</c:v>
                </c:pt>
                <c:pt idx="24">
                  <c:v>2</c:v>
                </c:pt>
                <c:pt idx="25">
                  <c:v>2341</c:v>
                </c:pt>
                <c:pt idx="26">
                  <c:v>1100</c:v>
                </c:pt>
                <c:pt idx="27">
                  <c:v>9</c:v>
                </c:pt>
                <c:pt idx="28">
                  <c:v>85</c:v>
                </c:pt>
                <c:pt idx="29">
                  <c:v>747</c:v>
                </c:pt>
                <c:pt idx="30">
                  <c:v>2982</c:v>
                </c:pt>
                <c:pt idx="31">
                  <c:v>268</c:v>
                </c:pt>
                <c:pt idx="32">
                  <c:v>213</c:v>
                </c:pt>
                <c:pt idx="33">
                  <c:v>175</c:v>
                </c:pt>
                <c:pt idx="34">
                  <c:v>17</c:v>
                </c:pt>
                <c:pt idx="35">
                  <c:v>159</c:v>
                </c:pt>
              </c:numCache>
              <c:extLst/>
            </c:numRef>
          </c:val>
        </c:ser>
        <c:ser>
          <c:idx val="1"/>
          <c:order val="1"/>
          <c:tx>
            <c:strRef>
              <c:f>PCPP_indicateurs_sept_19!$Z$1</c:f>
              <c:strCache>
                <c:ptCount val="1"/>
                <c:pt idx="0">
                  <c:v>Nbre ExR nonDep</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extLst/>
            </c:strRef>
          </c:cat>
          <c:val>
            <c:numRef>
              <c:f>PCPP_indicateurs_sept_19!$Z$2:$Z$38</c:f>
              <c:numCache>
                <c:formatCode>General</c:formatCode>
                <c:ptCount val="36"/>
                <c:pt idx="0">
                  <c:v>0</c:v>
                </c:pt>
                <c:pt idx="1">
                  <c:v>851</c:v>
                </c:pt>
                <c:pt idx="2">
                  <c:v>819</c:v>
                </c:pt>
                <c:pt idx="3">
                  <c:v>519</c:v>
                </c:pt>
                <c:pt idx="4">
                  <c:v>2402</c:v>
                </c:pt>
                <c:pt idx="5">
                  <c:v>803</c:v>
                </c:pt>
                <c:pt idx="6">
                  <c:v>549</c:v>
                </c:pt>
                <c:pt idx="7">
                  <c:v>353</c:v>
                </c:pt>
                <c:pt idx="8">
                  <c:v>0</c:v>
                </c:pt>
                <c:pt idx="9">
                  <c:v>0</c:v>
                </c:pt>
                <c:pt idx="10">
                  <c:v>863</c:v>
                </c:pt>
                <c:pt idx="11">
                  <c:v>0</c:v>
                </c:pt>
                <c:pt idx="12">
                  <c:v>0</c:v>
                </c:pt>
                <c:pt idx="13">
                  <c:v>567</c:v>
                </c:pt>
                <c:pt idx="14">
                  <c:v>0</c:v>
                </c:pt>
                <c:pt idx="15">
                  <c:v>49</c:v>
                </c:pt>
                <c:pt idx="16">
                  <c:v>0</c:v>
                </c:pt>
                <c:pt idx="17">
                  <c:v>159</c:v>
                </c:pt>
                <c:pt idx="18">
                  <c:v>0</c:v>
                </c:pt>
                <c:pt idx="19">
                  <c:v>380</c:v>
                </c:pt>
                <c:pt idx="20">
                  <c:v>0</c:v>
                </c:pt>
                <c:pt idx="21">
                  <c:v>1</c:v>
                </c:pt>
                <c:pt idx="22">
                  <c:v>822</c:v>
                </c:pt>
                <c:pt idx="23">
                  <c:v>1126</c:v>
                </c:pt>
                <c:pt idx="24">
                  <c:v>111</c:v>
                </c:pt>
                <c:pt idx="25">
                  <c:v>376</c:v>
                </c:pt>
                <c:pt idx="26">
                  <c:v>0</c:v>
                </c:pt>
                <c:pt idx="27">
                  <c:v>111</c:v>
                </c:pt>
                <c:pt idx="28">
                  <c:v>901</c:v>
                </c:pt>
                <c:pt idx="29">
                  <c:v>0</c:v>
                </c:pt>
                <c:pt idx="30">
                  <c:v>2548</c:v>
                </c:pt>
                <c:pt idx="31">
                  <c:v>0</c:v>
                </c:pt>
                <c:pt idx="32">
                  <c:v>0</c:v>
                </c:pt>
                <c:pt idx="33">
                  <c:v>0</c:v>
                </c:pt>
                <c:pt idx="34">
                  <c:v>0</c:v>
                </c:pt>
                <c:pt idx="35">
                  <c:v>68</c:v>
                </c:pt>
              </c:numCache>
              <c:extLst/>
            </c:numRef>
          </c:val>
        </c:ser>
        <c:dLbls>
          <c:showLegendKey val="0"/>
          <c:showVal val="0"/>
          <c:showCatName val="0"/>
          <c:showSerName val="0"/>
          <c:showPercent val="0"/>
          <c:showBubbleSize val="0"/>
        </c:dLbls>
        <c:gapWidth val="150"/>
        <c:overlap val="100"/>
        <c:axId val="176162912"/>
        <c:axId val="176160560"/>
      </c:barChart>
      <c:catAx>
        <c:axId val="17616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60560"/>
        <c:crosses val="autoZero"/>
        <c:auto val="1"/>
        <c:lblAlgn val="ctr"/>
        <c:lblOffset val="100"/>
        <c:noMultiLvlLbl val="0"/>
      </c:catAx>
      <c:valAx>
        <c:axId val="176160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6162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extLst/>
            </c:strRef>
          </c:cat>
          <c:val>
            <c:numRef>
              <c:f>PCPP_indicateurs_sept_19!$E$2:$E$39</c:f>
              <c:numCache>
                <c:formatCode>General</c:formatCode>
                <c:ptCount val="36"/>
                <c:pt idx="0">
                  <c:v>3</c:v>
                </c:pt>
                <c:pt idx="1">
                  <c:v>20</c:v>
                </c:pt>
                <c:pt idx="2">
                  <c:v>119</c:v>
                </c:pt>
                <c:pt idx="3">
                  <c:v>75</c:v>
                </c:pt>
                <c:pt idx="4">
                  <c:v>506</c:v>
                </c:pt>
                <c:pt idx="5">
                  <c:v>5</c:v>
                </c:pt>
                <c:pt idx="6">
                  <c:v>7</c:v>
                </c:pt>
                <c:pt idx="7">
                  <c:v>1</c:v>
                </c:pt>
                <c:pt idx="8">
                  <c:v>0</c:v>
                </c:pt>
                <c:pt idx="9">
                  <c:v>10</c:v>
                </c:pt>
                <c:pt idx="10">
                  <c:v>278</c:v>
                </c:pt>
                <c:pt idx="11">
                  <c:v>46</c:v>
                </c:pt>
                <c:pt idx="12">
                  <c:v>708</c:v>
                </c:pt>
                <c:pt idx="13">
                  <c:v>12</c:v>
                </c:pt>
                <c:pt idx="14">
                  <c:v>42</c:v>
                </c:pt>
                <c:pt idx="15">
                  <c:v>50</c:v>
                </c:pt>
                <c:pt idx="16">
                  <c:v>7</c:v>
                </c:pt>
                <c:pt idx="17">
                  <c:v>0</c:v>
                </c:pt>
                <c:pt idx="18">
                  <c:v>4</c:v>
                </c:pt>
                <c:pt idx="19">
                  <c:v>25</c:v>
                </c:pt>
                <c:pt idx="20">
                  <c:v>2135</c:v>
                </c:pt>
                <c:pt idx="21">
                  <c:v>5</c:v>
                </c:pt>
                <c:pt idx="22">
                  <c:v>30</c:v>
                </c:pt>
                <c:pt idx="23">
                  <c:v>274</c:v>
                </c:pt>
                <c:pt idx="24">
                  <c:v>0</c:v>
                </c:pt>
                <c:pt idx="25">
                  <c:v>129</c:v>
                </c:pt>
                <c:pt idx="26">
                  <c:v>13</c:v>
                </c:pt>
                <c:pt idx="27">
                  <c:v>0</c:v>
                </c:pt>
                <c:pt idx="28">
                  <c:v>147</c:v>
                </c:pt>
                <c:pt idx="29">
                  <c:v>34</c:v>
                </c:pt>
                <c:pt idx="30">
                  <c:v>86</c:v>
                </c:pt>
                <c:pt idx="31">
                  <c:v>0</c:v>
                </c:pt>
                <c:pt idx="32">
                  <c:v>0</c:v>
                </c:pt>
                <c:pt idx="33">
                  <c:v>1</c:v>
                </c:pt>
                <c:pt idx="34">
                  <c:v>0</c:v>
                </c:pt>
                <c:pt idx="35">
                  <c:v>0</c:v>
                </c:pt>
              </c:numCache>
              <c:extLst/>
            </c:numRef>
          </c:val>
          <c:extLst>
            <c:ext xmlns:c15="http://schemas.microsoft.com/office/drawing/2012/chart" uri="{02D57815-91ED-43cb-92C2-25804820EDAC}">
              <c15:filteredSeriesTitle>
                <c15:tx>
                  <c:strRef>
                    <c:extLst>
                      <c:ext uri="{02D57815-91ED-43cb-92C2-25804820EDAC}">
                        <c15:formulaRef>
                          <c15:sqref>PCPP_indicateurs_sept_19!$E$1</c15:sqref>
                        </c15:formulaRef>
                      </c:ext>
                    </c:extLst>
                    <c:strCache>
                      <c:ptCount val="1"/>
                      <c:pt idx="0">
                        <c:v>Unica Sudoc</c:v>
                      </c:pt>
                    </c:strCache>
                  </c:strRef>
                </c15:tx>
              </c15:filteredSeriesTitle>
            </c:ext>
          </c:extLst>
        </c:ser>
        <c:dLbls>
          <c:showLegendKey val="0"/>
          <c:showVal val="1"/>
          <c:showCatName val="0"/>
          <c:showSerName val="0"/>
          <c:showPercent val="0"/>
          <c:showBubbleSize val="0"/>
        </c:dLbls>
        <c:gapWidth val="150"/>
        <c:overlap val="-25"/>
        <c:axId val="106679384"/>
        <c:axId val="106677424"/>
      </c:barChart>
      <c:catAx>
        <c:axId val="106679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677424"/>
        <c:crosses val="autoZero"/>
        <c:auto val="1"/>
        <c:lblAlgn val="ctr"/>
        <c:lblOffset val="100"/>
        <c:noMultiLvlLbl val="0"/>
      </c:catAx>
      <c:valAx>
        <c:axId val="106677424"/>
        <c:scaling>
          <c:orientation val="minMax"/>
        </c:scaling>
        <c:delete val="1"/>
        <c:axPos val="l"/>
        <c:numFmt formatCode="General" sourceLinked="1"/>
        <c:majorTickMark val="none"/>
        <c:minorTickMark val="none"/>
        <c:tickLblPos val="nextTo"/>
        <c:crossAx val="106679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PCPP_indicateurs_sept_19!$F$2:$F$37</c:f>
              <c:numCache>
                <c:formatCode>General</c:formatCode>
                <c:ptCount val="36"/>
                <c:pt idx="0">
                  <c:v>21</c:v>
                </c:pt>
                <c:pt idx="1">
                  <c:v>536</c:v>
                </c:pt>
                <c:pt idx="2">
                  <c:v>792</c:v>
                </c:pt>
                <c:pt idx="3">
                  <c:v>667</c:v>
                </c:pt>
                <c:pt idx="4">
                  <c:v>3099</c:v>
                </c:pt>
                <c:pt idx="5">
                  <c:v>261</c:v>
                </c:pt>
                <c:pt idx="6">
                  <c:v>243</c:v>
                </c:pt>
                <c:pt idx="7">
                  <c:v>41</c:v>
                </c:pt>
                <c:pt idx="8">
                  <c:v>162</c:v>
                </c:pt>
                <c:pt idx="9">
                  <c:v>257</c:v>
                </c:pt>
                <c:pt idx="10">
                  <c:v>555</c:v>
                </c:pt>
                <c:pt idx="11">
                  <c:v>625</c:v>
                </c:pt>
                <c:pt idx="12">
                  <c:v>1719</c:v>
                </c:pt>
                <c:pt idx="13">
                  <c:v>215</c:v>
                </c:pt>
                <c:pt idx="14">
                  <c:v>716</c:v>
                </c:pt>
                <c:pt idx="15">
                  <c:v>435</c:v>
                </c:pt>
                <c:pt idx="16">
                  <c:v>97</c:v>
                </c:pt>
                <c:pt idx="17">
                  <c:v>25</c:v>
                </c:pt>
                <c:pt idx="18">
                  <c:v>258</c:v>
                </c:pt>
                <c:pt idx="19">
                  <c:v>422</c:v>
                </c:pt>
                <c:pt idx="20">
                  <c:v>9070</c:v>
                </c:pt>
                <c:pt idx="21">
                  <c:v>184</c:v>
                </c:pt>
                <c:pt idx="22">
                  <c:v>361</c:v>
                </c:pt>
                <c:pt idx="23">
                  <c:v>1399</c:v>
                </c:pt>
                <c:pt idx="24">
                  <c:v>19</c:v>
                </c:pt>
                <c:pt idx="25">
                  <c:v>813</c:v>
                </c:pt>
                <c:pt idx="26">
                  <c:v>211</c:v>
                </c:pt>
                <c:pt idx="27">
                  <c:v>34</c:v>
                </c:pt>
                <c:pt idx="28">
                  <c:v>728</c:v>
                </c:pt>
                <c:pt idx="29">
                  <c:v>260</c:v>
                </c:pt>
                <c:pt idx="30">
                  <c:v>2510</c:v>
                </c:pt>
                <c:pt idx="31">
                  <c:v>19</c:v>
                </c:pt>
                <c:pt idx="32">
                  <c:v>12</c:v>
                </c:pt>
                <c:pt idx="33">
                  <c:v>53</c:v>
                </c:pt>
                <c:pt idx="34">
                  <c:v>4</c:v>
                </c:pt>
                <c:pt idx="35">
                  <c:v>69</c:v>
                </c:pt>
              </c:numCache>
            </c:numRef>
          </c:val>
          <c:extLst>
            <c:ext xmlns:c15="http://schemas.microsoft.com/office/drawing/2012/chart" uri="{02D57815-91ED-43cb-92C2-25804820EDAC}">
              <c15:filteredSeriesTitle>
                <c15:tx>
                  <c:strRef>
                    <c:extLst>
                      <c:ext uri="{02D57815-91ED-43cb-92C2-25804820EDAC}">
                        <c15:formulaRef>
                          <c15:sqref>PCPP_indicateurs_sept_19!$F$1</c15:sqref>
                        </c15:formulaRef>
                      </c:ext>
                    </c:extLst>
                    <c:strCache>
                      <c:ptCount val="1"/>
                      <c:pt idx="0">
                        <c:v>Unica tous plans</c:v>
                      </c:pt>
                    </c:strCache>
                  </c:strRef>
                </c15:tx>
              </c15:filteredSeriesTitle>
            </c:ext>
          </c:extLst>
        </c:ser>
        <c:dLbls>
          <c:showLegendKey val="0"/>
          <c:showVal val="1"/>
          <c:showCatName val="0"/>
          <c:showSerName val="0"/>
          <c:showPercent val="0"/>
          <c:showBubbleSize val="0"/>
        </c:dLbls>
        <c:gapWidth val="150"/>
        <c:overlap val="-25"/>
        <c:axId val="106682520"/>
        <c:axId val="106683696"/>
      </c:barChart>
      <c:catAx>
        <c:axId val="106682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683696"/>
        <c:crosses val="autoZero"/>
        <c:auto val="1"/>
        <c:lblAlgn val="ctr"/>
        <c:lblOffset val="100"/>
        <c:noMultiLvlLbl val="0"/>
      </c:catAx>
      <c:valAx>
        <c:axId val="106683696"/>
        <c:scaling>
          <c:orientation val="minMax"/>
        </c:scaling>
        <c:delete val="1"/>
        <c:axPos val="l"/>
        <c:numFmt formatCode="General" sourceLinked="1"/>
        <c:majorTickMark val="none"/>
        <c:minorTickMark val="none"/>
        <c:tickLblPos val="nextTo"/>
        <c:crossAx val="106682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PCPP_indicateurs_sept_19!$I$1</c:f>
              <c:strCache>
                <c:ptCount val="1"/>
                <c:pt idx="0">
                  <c:v>Avec version électronique</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PCPP_indicateurs_sept_19!$I$2:$I$37</c:f>
              <c:numCache>
                <c:formatCode>General</c:formatCode>
                <c:ptCount val="36"/>
                <c:pt idx="0">
                  <c:v>18</c:v>
                </c:pt>
                <c:pt idx="1">
                  <c:v>281</c:v>
                </c:pt>
                <c:pt idx="2">
                  <c:v>197</c:v>
                </c:pt>
                <c:pt idx="3">
                  <c:v>109</c:v>
                </c:pt>
                <c:pt idx="4">
                  <c:v>1790</c:v>
                </c:pt>
                <c:pt idx="5">
                  <c:v>139</c:v>
                </c:pt>
                <c:pt idx="6">
                  <c:v>245</c:v>
                </c:pt>
                <c:pt idx="7">
                  <c:v>156</c:v>
                </c:pt>
                <c:pt idx="8">
                  <c:v>391</c:v>
                </c:pt>
                <c:pt idx="9">
                  <c:v>430</c:v>
                </c:pt>
                <c:pt idx="10">
                  <c:v>7</c:v>
                </c:pt>
                <c:pt idx="11">
                  <c:v>264</c:v>
                </c:pt>
                <c:pt idx="12">
                  <c:v>158</c:v>
                </c:pt>
                <c:pt idx="13">
                  <c:v>130</c:v>
                </c:pt>
                <c:pt idx="14">
                  <c:v>287</c:v>
                </c:pt>
                <c:pt idx="15">
                  <c:v>126</c:v>
                </c:pt>
                <c:pt idx="16">
                  <c:v>83</c:v>
                </c:pt>
                <c:pt idx="17">
                  <c:v>81</c:v>
                </c:pt>
                <c:pt idx="18">
                  <c:v>954</c:v>
                </c:pt>
                <c:pt idx="19">
                  <c:v>575</c:v>
                </c:pt>
                <c:pt idx="20">
                  <c:v>3134</c:v>
                </c:pt>
                <c:pt idx="21">
                  <c:v>111</c:v>
                </c:pt>
                <c:pt idx="22">
                  <c:v>230</c:v>
                </c:pt>
                <c:pt idx="23">
                  <c:v>870</c:v>
                </c:pt>
                <c:pt idx="24">
                  <c:v>24</c:v>
                </c:pt>
                <c:pt idx="25">
                  <c:v>450</c:v>
                </c:pt>
                <c:pt idx="26">
                  <c:v>300</c:v>
                </c:pt>
                <c:pt idx="27">
                  <c:v>15</c:v>
                </c:pt>
                <c:pt idx="28">
                  <c:v>151</c:v>
                </c:pt>
                <c:pt idx="29">
                  <c:v>285</c:v>
                </c:pt>
                <c:pt idx="30">
                  <c:v>1729</c:v>
                </c:pt>
                <c:pt idx="31">
                  <c:v>200</c:v>
                </c:pt>
                <c:pt idx="32">
                  <c:v>141</c:v>
                </c:pt>
                <c:pt idx="33">
                  <c:v>60</c:v>
                </c:pt>
                <c:pt idx="34">
                  <c:v>5</c:v>
                </c:pt>
                <c:pt idx="35">
                  <c:v>67</c:v>
                </c:pt>
              </c:numCache>
            </c:numRef>
          </c:val>
        </c:ser>
        <c:ser>
          <c:idx val="1"/>
          <c:order val="1"/>
          <c:tx>
            <c:strRef>
              <c:f>PCPP_indicateurs_sept_19!$J$1</c:f>
              <c:strCache>
                <c:ptCount val="1"/>
                <c:pt idx="0">
                  <c:v>Sans version élec</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PCPP_indicateurs_sept_19!$J$2:$J$37</c:f>
              <c:numCache>
                <c:formatCode>General</c:formatCode>
                <c:ptCount val="36"/>
                <c:pt idx="0">
                  <c:v>32</c:v>
                </c:pt>
                <c:pt idx="1">
                  <c:v>390</c:v>
                </c:pt>
                <c:pt idx="2">
                  <c:v>971</c:v>
                </c:pt>
                <c:pt idx="3">
                  <c:v>700</c:v>
                </c:pt>
                <c:pt idx="4">
                  <c:v>4004</c:v>
                </c:pt>
                <c:pt idx="5">
                  <c:v>683</c:v>
                </c:pt>
                <c:pt idx="6">
                  <c:v>625</c:v>
                </c:pt>
                <c:pt idx="7">
                  <c:v>267</c:v>
                </c:pt>
                <c:pt idx="8">
                  <c:v>307</c:v>
                </c:pt>
                <c:pt idx="9">
                  <c:v>70</c:v>
                </c:pt>
                <c:pt idx="10">
                  <c:v>555</c:v>
                </c:pt>
                <c:pt idx="11">
                  <c:v>813</c:v>
                </c:pt>
                <c:pt idx="12">
                  <c:v>1574</c:v>
                </c:pt>
                <c:pt idx="13">
                  <c:v>429</c:v>
                </c:pt>
                <c:pt idx="14">
                  <c:v>625</c:v>
                </c:pt>
                <c:pt idx="15">
                  <c:v>365</c:v>
                </c:pt>
                <c:pt idx="16">
                  <c:v>27</c:v>
                </c:pt>
                <c:pt idx="17">
                  <c:v>130</c:v>
                </c:pt>
                <c:pt idx="18">
                  <c:v>99</c:v>
                </c:pt>
                <c:pt idx="19">
                  <c:v>173</c:v>
                </c:pt>
                <c:pt idx="20">
                  <c:v>7691</c:v>
                </c:pt>
                <c:pt idx="21">
                  <c:v>140</c:v>
                </c:pt>
                <c:pt idx="22">
                  <c:v>659</c:v>
                </c:pt>
                <c:pt idx="23">
                  <c:v>1870</c:v>
                </c:pt>
                <c:pt idx="24">
                  <c:v>55</c:v>
                </c:pt>
                <c:pt idx="25">
                  <c:v>472</c:v>
                </c:pt>
                <c:pt idx="26">
                  <c:v>16</c:v>
                </c:pt>
                <c:pt idx="27">
                  <c:v>91</c:v>
                </c:pt>
                <c:pt idx="28">
                  <c:v>783</c:v>
                </c:pt>
                <c:pt idx="29">
                  <c:v>14</c:v>
                </c:pt>
                <c:pt idx="30">
                  <c:v>3141</c:v>
                </c:pt>
                <c:pt idx="31">
                  <c:v>68</c:v>
                </c:pt>
                <c:pt idx="32">
                  <c:v>64</c:v>
                </c:pt>
                <c:pt idx="33">
                  <c:v>12</c:v>
                </c:pt>
                <c:pt idx="34">
                  <c:v>12</c:v>
                </c:pt>
                <c:pt idx="35">
                  <c:v>149</c:v>
                </c:pt>
              </c:numCache>
            </c:numRef>
          </c:val>
        </c:ser>
        <c:dLbls>
          <c:showLegendKey val="0"/>
          <c:showVal val="0"/>
          <c:showCatName val="0"/>
          <c:showSerName val="0"/>
          <c:showPercent val="0"/>
          <c:showBubbleSize val="0"/>
        </c:dLbls>
        <c:gapWidth val="150"/>
        <c:overlap val="100"/>
        <c:axId val="106677816"/>
        <c:axId val="106678208"/>
      </c:barChart>
      <c:catAx>
        <c:axId val="106677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678208"/>
        <c:crosses val="autoZero"/>
        <c:auto val="1"/>
        <c:lblAlgn val="ctr"/>
        <c:lblOffset val="100"/>
        <c:noMultiLvlLbl val="0"/>
      </c:catAx>
      <c:valAx>
        <c:axId val="106678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6778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3"/>
          <c:order val="3"/>
          <c:spPr>
            <a:solidFill>
              <a:schemeClr val="accent4"/>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PCPP_indicateurs_sept_19!$G$2:$G$37</c:f>
              <c:numCache>
                <c:formatCode>General</c:formatCode>
                <c:ptCount val="36"/>
                <c:pt idx="0">
                  <c:v>49</c:v>
                </c:pt>
                <c:pt idx="1">
                  <c:v>654</c:v>
                </c:pt>
                <c:pt idx="2">
                  <c:v>1154</c:v>
                </c:pt>
                <c:pt idx="3">
                  <c:v>765</c:v>
                </c:pt>
                <c:pt idx="4">
                  <c:v>5444</c:v>
                </c:pt>
                <c:pt idx="5">
                  <c:v>816</c:v>
                </c:pt>
                <c:pt idx="6">
                  <c:v>865</c:v>
                </c:pt>
                <c:pt idx="7">
                  <c:v>423</c:v>
                </c:pt>
                <c:pt idx="8">
                  <c:v>695</c:v>
                </c:pt>
                <c:pt idx="9">
                  <c:v>499</c:v>
                </c:pt>
                <c:pt idx="10">
                  <c:v>534</c:v>
                </c:pt>
                <c:pt idx="11">
                  <c:v>1031</c:v>
                </c:pt>
                <c:pt idx="12">
                  <c:v>1129</c:v>
                </c:pt>
                <c:pt idx="13">
                  <c:v>558</c:v>
                </c:pt>
                <c:pt idx="14">
                  <c:v>885</c:v>
                </c:pt>
                <c:pt idx="15">
                  <c:v>472</c:v>
                </c:pt>
                <c:pt idx="16">
                  <c:v>110</c:v>
                </c:pt>
                <c:pt idx="17">
                  <c:v>211</c:v>
                </c:pt>
                <c:pt idx="18">
                  <c:v>1051</c:v>
                </c:pt>
                <c:pt idx="19">
                  <c:v>740</c:v>
                </c:pt>
                <c:pt idx="20">
                  <c:v>9607</c:v>
                </c:pt>
                <c:pt idx="21">
                  <c:v>248</c:v>
                </c:pt>
                <c:pt idx="22">
                  <c:v>886</c:v>
                </c:pt>
                <c:pt idx="23">
                  <c:v>2654</c:v>
                </c:pt>
                <c:pt idx="24">
                  <c:v>74</c:v>
                </c:pt>
                <c:pt idx="25">
                  <c:v>898</c:v>
                </c:pt>
                <c:pt idx="26">
                  <c:v>316</c:v>
                </c:pt>
                <c:pt idx="27">
                  <c:v>106</c:v>
                </c:pt>
                <c:pt idx="28">
                  <c:v>921</c:v>
                </c:pt>
                <c:pt idx="29">
                  <c:v>299</c:v>
                </c:pt>
                <c:pt idx="30">
                  <c:v>4811</c:v>
                </c:pt>
                <c:pt idx="31">
                  <c:v>267</c:v>
                </c:pt>
                <c:pt idx="32">
                  <c:v>203</c:v>
                </c:pt>
                <c:pt idx="33">
                  <c:v>72</c:v>
                </c:pt>
                <c:pt idx="34">
                  <c:v>17</c:v>
                </c:pt>
                <c:pt idx="35">
                  <c:v>216</c:v>
                </c:pt>
              </c:numCache>
            </c:numRef>
          </c:val>
          <c:extLst>
            <c:ext xmlns:c15="http://schemas.microsoft.com/office/drawing/2012/chart" uri="{02D57815-91ED-43cb-92C2-25804820EDAC}">
              <c15:filteredSeriesTitle>
                <c15:tx>
                  <c:strRef>
                    <c:extLst>
                      <c:ext uri="{02D57815-91ED-43cb-92C2-25804820EDAC}">
                        <c15:formulaRef>
                          <c15:sqref>PCPP_indicateurs_sept_19!$G$1</c15:sqref>
                        </c15:formulaRef>
                      </c:ext>
                    </c:extLst>
                    <c:strCache>
                      <c:ptCount val="1"/>
                      <c:pt idx="0">
                        <c:v>Avec ISSN</c:v>
                      </c:pt>
                    </c:strCache>
                  </c:strRef>
                </c15:tx>
              </c15:filteredSeriesTitle>
            </c:ext>
          </c:extLst>
        </c:ser>
        <c:ser>
          <c:idx val="4"/>
          <c:order val="4"/>
          <c:spPr>
            <a:solidFill>
              <a:schemeClr val="accent5"/>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PCPP_indicateurs_sept_19!$H$2:$H$37</c:f>
              <c:numCache>
                <c:formatCode>General</c:formatCode>
                <c:ptCount val="36"/>
                <c:pt idx="0">
                  <c:v>1</c:v>
                </c:pt>
                <c:pt idx="1">
                  <c:v>17</c:v>
                </c:pt>
                <c:pt idx="2">
                  <c:v>14</c:v>
                </c:pt>
                <c:pt idx="3">
                  <c:v>44</c:v>
                </c:pt>
                <c:pt idx="4">
                  <c:v>350</c:v>
                </c:pt>
                <c:pt idx="5">
                  <c:v>6</c:v>
                </c:pt>
                <c:pt idx="6">
                  <c:v>5</c:v>
                </c:pt>
                <c:pt idx="7">
                  <c:v>0</c:v>
                </c:pt>
                <c:pt idx="8">
                  <c:v>3</c:v>
                </c:pt>
                <c:pt idx="9">
                  <c:v>1</c:v>
                </c:pt>
                <c:pt idx="10">
                  <c:v>28</c:v>
                </c:pt>
                <c:pt idx="11">
                  <c:v>46</c:v>
                </c:pt>
                <c:pt idx="12">
                  <c:v>603</c:v>
                </c:pt>
                <c:pt idx="13">
                  <c:v>1</c:v>
                </c:pt>
                <c:pt idx="14">
                  <c:v>27</c:v>
                </c:pt>
                <c:pt idx="15">
                  <c:v>19</c:v>
                </c:pt>
                <c:pt idx="16">
                  <c:v>0</c:v>
                </c:pt>
                <c:pt idx="17">
                  <c:v>0</c:v>
                </c:pt>
                <c:pt idx="18">
                  <c:v>2</c:v>
                </c:pt>
                <c:pt idx="19">
                  <c:v>8</c:v>
                </c:pt>
                <c:pt idx="20">
                  <c:v>1218</c:v>
                </c:pt>
                <c:pt idx="21">
                  <c:v>3</c:v>
                </c:pt>
                <c:pt idx="22">
                  <c:v>3</c:v>
                </c:pt>
                <c:pt idx="23">
                  <c:v>86</c:v>
                </c:pt>
                <c:pt idx="24">
                  <c:v>5</c:v>
                </c:pt>
                <c:pt idx="25">
                  <c:v>24</c:v>
                </c:pt>
                <c:pt idx="26">
                  <c:v>0</c:v>
                </c:pt>
                <c:pt idx="27">
                  <c:v>0</c:v>
                </c:pt>
                <c:pt idx="28">
                  <c:v>13</c:v>
                </c:pt>
                <c:pt idx="29">
                  <c:v>0</c:v>
                </c:pt>
                <c:pt idx="30">
                  <c:v>59</c:v>
                </c:pt>
                <c:pt idx="31">
                  <c:v>1</c:v>
                </c:pt>
                <c:pt idx="32">
                  <c:v>2</c:v>
                </c:pt>
                <c:pt idx="33">
                  <c:v>0</c:v>
                </c:pt>
                <c:pt idx="34">
                  <c:v>0</c:v>
                </c:pt>
                <c:pt idx="35">
                  <c:v>0</c:v>
                </c:pt>
              </c:numCache>
            </c:numRef>
          </c:val>
          <c:extLst>
            <c:ext xmlns:c15="http://schemas.microsoft.com/office/drawing/2012/chart" uri="{02D57815-91ED-43cb-92C2-25804820EDAC}">
              <c15:filteredSeriesTitle>
                <c15:tx>
                  <c:strRef>
                    <c:extLst>
                      <c:ext uri="{02D57815-91ED-43cb-92C2-25804820EDAC}">
                        <c15:formulaRef>
                          <c15:sqref>PCPP_indicateurs_sept_19!$H$1</c15:sqref>
                        </c15:formulaRef>
                      </c:ext>
                    </c:extLst>
                    <c:strCache>
                      <c:ptCount val="1"/>
                      <c:pt idx="0">
                        <c:v>Sans ISSN</c:v>
                      </c:pt>
                    </c:strCache>
                  </c:strRef>
                </c15:tx>
              </c15:filteredSeriesTitle>
            </c:ext>
          </c:extLst>
        </c:ser>
        <c:dLbls>
          <c:showLegendKey val="0"/>
          <c:showVal val="0"/>
          <c:showCatName val="0"/>
          <c:showSerName val="0"/>
          <c:showPercent val="0"/>
          <c:showBubbleSize val="0"/>
        </c:dLbls>
        <c:gapWidth val="150"/>
        <c:overlap val="100"/>
        <c:axId val="106678600"/>
        <c:axId val="106073600"/>
        <c:extLst>
          <c:ext xmlns:c15="http://schemas.microsoft.com/office/drawing/2012/chart" uri="{02D57815-91ED-43cb-92C2-25804820EDAC}">
            <c15:filteredBarSeries>
              <c15:ser>
                <c:idx val="0"/>
                <c:order val="0"/>
                <c:spPr>
                  <a:solidFill>
                    <a:schemeClr val="accent1"/>
                  </a:solidFill>
                  <a:ln>
                    <a:noFill/>
                  </a:ln>
                  <a:effectLst/>
                </c:spPr>
                <c:invertIfNegative val="0"/>
                <c:cat>
                  <c:strRef>
                    <c:extLst>
                      <c:ext uri="{02D57815-91ED-43cb-92C2-25804820EDAC}">
                        <c15:formulaRef>
                          <c15:sqref>PCPP_indicateurs_sept_19!$C$2:$C$37</c15:sqref>
                        </c15:formulaRef>
                      </c:ext>
                    </c:extLst>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extLst>
                      <c:ext uri="{02D57815-91ED-43cb-92C2-25804820EDAC}">
                        <c15:formulaRef>
                          <c15:sqref>PCPP_indicateurs_sept_19!$D$2:$D$37</c15:sqref>
                        </c15:formulaRef>
                      </c:ext>
                    </c:extLst>
                    <c:numCache>
                      <c:formatCode>General</c:formatCode>
                      <c:ptCount val="36"/>
                      <c:pt idx="0">
                        <c:v>50</c:v>
                      </c:pt>
                      <c:pt idx="1">
                        <c:v>671</c:v>
                      </c:pt>
                      <c:pt idx="2">
                        <c:v>1168</c:v>
                      </c:pt>
                      <c:pt idx="3">
                        <c:v>809</c:v>
                      </c:pt>
                      <c:pt idx="4">
                        <c:v>5794</c:v>
                      </c:pt>
                      <c:pt idx="5">
                        <c:v>822</c:v>
                      </c:pt>
                      <c:pt idx="6">
                        <c:v>870</c:v>
                      </c:pt>
                      <c:pt idx="7">
                        <c:v>423</c:v>
                      </c:pt>
                      <c:pt idx="8">
                        <c:v>698</c:v>
                      </c:pt>
                      <c:pt idx="9">
                        <c:v>500</c:v>
                      </c:pt>
                      <c:pt idx="10">
                        <c:v>562</c:v>
                      </c:pt>
                      <c:pt idx="11">
                        <c:v>1077</c:v>
                      </c:pt>
                      <c:pt idx="12">
                        <c:v>1732</c:v>
                      </c:pt>
                      <c:pt idx="13">
                        <c:v>559</c:v>
                      </c:pt>
                      <c:pt idx="14">
                        <c:v>912</c:v>
                      </c:pt>
                      <c:pt idx="15">
                        <c:v>491</c:v>
                      </c:pt>
                      <c:pt idx="16">
                        <c:v>110</c:v>
                      </c:pt>
                      <c:pt idx="17">
                        <c:v>211</c:v>
                      </c:pt>
                      <c:pt idx="18">
                        <c:v>1053</c:v>
                      </c:pt>
                      <c:pt idx="19">
                        <c:v>748</c:v>
                      </c:pt>
                      <c:pt idx="20">
                        <c:v>10825</c:v>
                      </c:pt>
                      <c:pt idx="21">
                        <c:v>251</c:v>
                      </c:pt>
                      <c:pt idx="22">
                        <c:v>889</c:v>
                      </c:pt>
                      <c:pt idx="23">
                        <c:v>2740</c:v>
                      </c:pt>
                      <c:pt idx="24">
                        <c:v>79</c:v>
                      </c:pt>
                      <c:pt idx="25">
                        <c:v>922</c:v>
                      </c:pt>
                      <c:pt idx="26">
                        <c:v>316</c:v>
                      </c:pt>
                      <c:pt idx="27">
                        <c:v>106</c:v>
                      </c:pt>
                      <c:pt idx="28">
                        <c:v>934</c:v>
                      </c:pt>
                      <c:pt idx="29">
                        <c:v>299</c:v>
                      </c:pt>
                      <c:pt idx="30">
                        <c:v>4870</c:v>
                      </c:pt>
                      <c:pt idx="31">
                        <c:v>268</c:v>
                      </c:pt>
                      <c:pt idx="32">
                        <c:v>205</c:v>
                      </c:pt>
                      <c:pt idx="33">
                        <c:v>72</c:v>
                      </c:pt>
                      <c:pt idx="34">
                        <c:v>17</c:v>
                      </c:pt>
                      <c:pt idx="35">
                        <c:v>216</c:v>
                      </c:pt>
                    </c:numCache>
                  </c:numRef>
                </c:val>
                <c:extLst>
                  <c:ext uri="{02D57815-91ED-43cb-92C2-25804820EDAC}">
                    <c15:filteredSeriesTitle>
                      <c15:tx>
                        <c:strRef>
                          <c:extLst>
                            <c:ext uri="{02D57815-91ED-43cb-92C2-25804820EDAC}">
                              <c15:formulaRef>
                                <c15:sqref>PCPP_indicateurs_sept_19!$D$1</c15:sqref>
                              </c15:formulaRef>
                            </c:ext>
                          </c:extLst>
                          <c:strCache>
                            <c:ptCount val="1"/>
                            <c:pt idx="0">
                              <c:v>Nombre de notices</c:v>
                            </c:pt>
                          </c:strCache>
                        </c:strRef>
                      </c15:tx>
                    </c15:filteredSeriesTitle>
                  </c:ext>
                </c:extLst>
              </c15:ser>
            </c15:filteredBarSeries>
            <c15:filteredBarSeries>
              <c15:ser>
                <c:idx val="1"/>
                <c:order val="1"/>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PCPP_indicateurs_sept_19!$C$2:$C$37</c15:sqref>
                        </c15:formulaRef>
                      </c:ext>
                    </c:extLst>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extLst xmlns:c15="http://schemas.microsoft.com/office/drawing/2012/chart">
                      <c:ext xmlns:c15="http://schemas.microsoft.com/office/drawing/2012/chart" uri="{02D57815-91ED-43cb-92C2-25804820EDAC}">
                        <c15:formulaRef>
                          <c15:sqref>PCPP_indicateurs_sept_19!$E$2:$E$37</c15:sqref>
                        </c15:formulaRef>
                      </c:ext>
                    </c:extLst>
                    <c:numCache>
                      <c:formatCode>General</c:formatCode>
                      <c:ptCount val="36"/>
                      <c:pt idx="0">
                        <c:v>3</c:v>
                      </c:pt>
                      <c:pt idx="1">
                        <c:v>20</c:v>
                      </c:pt>
                      <c:pt idx="2">
                        <c:v>119</c:v>
                      </c:pt>
                      <c:pt idx="3">
                        <c:v>75</c:v>
                      </c:pt>
                      <c:pt idx="4">
                        <c:v>506</c:v>
                      </c:pt>
                      <c:pt idx="5">
                        <c:v>5</c:v>
                      </c:pt>
                      <c:pt idx="6">
                        <c:v>7</c:v>
                      </c:pt>
                      <c:pt idx="7">
                        <c:v>1</c:v>
                      </c:pt>
                      <c:pt idx="8">
                        <c:v>0</c:v>
                      </c:pt>
                      <c:pt idx="9">
                        <c:v>10</c:v>
                      </c:pt>
                      <c:pt idx="10">
                        <c:v>278</c:v>
                      </c:pt>
                      <c:pt idx="11">
                        <c:v>46</c:v>
                      </c:pt>
                      <c:pt idx="12">
                        <c:v>708</c:v>
                      </c:pt>
                      <c:pt idx="13">
                        <c:v>12</c:v>
                      </c:pt>
                      <c:pt idx="14">
                        <c:v>42</c:v>
                      </c:pt>
                      <c:pt idx="15">
                        <c:v>50</c:v>
                      </c:pt>
                      <c:pt idx="16">
                        <c:v>7</c:v>
                      </c:pt>
                      <c:pt idx="17">
                        <c:v>0</c:v>
                      </c:pt>
                      <c:pt idx="18">
                        <c:v>4</c:v>
                      </c:pt>
                      <c:pt idx="19">
                        <c:v>25</c:v>
                      </c:pt>
                      <c:pt idx="20">
                        <c:v>2135</c:v>
                      </c:pt>
                      <c:pt idx="21">
                        <c:v>5</c:v>
                      </c:pt>
                      <c:pt idx="22">
                        <c:v>30</c:v>
                      </c:pt>
                      <c:pt idx="23">
                        <c:v>274</c:v>
                      </c:pt>
                      <c:pt idx="24">
                        <c:v>0</c:v>
                      </c:pt>
                      <c:pt idx="25">
                        <c:v>129</c:v>
                      </c:pt>
                      <c:pt idx="26">
                        <c:v>13</c:v>
                      </c:pt>
                      <c:pt idx="27">
                        <c:v>0</c:v>
                      </c:pt>
                      <c:pt idx="28">
                        <c:v>147</c:v>
                      </c:pt>
                      <c:pt idx="29">
                        <c:v>34</c:v>
                      </c:pt>
                      <c:pt idx="30">
                        <c:v>86</c:v>
                      </c:pt>
                      <c:pt idx="31">
                        <c:v>0</c:v>
                      </c:pt>
                      <c:pt idx="32">
                        <c:v>0</c:v>
                      </c:pt>
                      <c:pt idx="33">
                        <c:v>1</c:v>
                      </c:pt>
                      <c:pt idx="34">
                        <c:v>0</c:v>
                      </c:pt>
                      <c:pt idx="35">
                        <c:v>0</c:v>
                      </c:pt>
                    </c:numCache>
                  </c:numRef>
                </c:val>
                <c:extLst xmlns:c15="http://schemas.microsoft.com/office/drawing/2012/chart">
                  <c:ext xmlns:c15="http://schemas.microsoft.com/office/drawing/2012/chart" uri="{02D57815-91ED-43cb-92C2-25804820EDAC}">
                    <c15:filteredSeriesTitle>
                      <c15:tx>
                        <c:strRef>
                          <c:extLst>
                            <c:ext uri="{02D57815-91ED-43cb-92C2-25804820EDAC}">
                              <c15:formulaRef>
                                <c15:sqref>PCPP_indicateurs_sept_19!$E$1</c15:sqref>
                              </c15:formulaRef>
                            </c:ext>
                          </c:extLst>
                          <c:strCache>
                            <c:ptCount val="1"/>
                            <c:pt idx="0">
                              <c:v>Unica Sudoc</c:v>
                            </c:pt>
                          </c:strCache>
                        </c:strRef>
                      </c15:tx>
                    </c15:filteredSeriesTitle>
                  </c:ext>
                </c:extLst>
              </c15:ser>
            </c15:filteredBarSeries>
            <c15:filteredBarSeries>
              <c15:ser>
                <c:idx val="2"/>
                <c:order val="2"/>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PCPP_indicateurs_sept_19!$C$2:$C$37</c15:sqref>
                        </c15:formulaRef>
                      </c:ext>
                    </c:extLst>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extLst xmlns:c15="http://schemas.microsoft.com/office/drawing/2012/chart">
                      <c:ext xmlns:c15="http://schemas.microsoft.com/office/drawing/2012/chart" uri="{02D57815-91ED-43cb-92C2-25804820EDAC}">
                        <c15:formulaRef>
                          <c15:sqref>PCPP_indicateurs_sept_19!$F$2:$F$37</c15:sqref>
                        </c15:formulaRef>
                      </c:ext>
                    </c:extLst>
                    <c:numCache>
                      <c:formatCode>General</c:formatCode>
                      <c:ptCount val="36"/>
                      <c:pt idx="0">
                        <c:v>21</c:v>
                      </c:pt>
                      <c:pt idx="1">
                        <c:v>536</c:v>
                      </c:pt>
                      <c:pt idx="2">
                        <c:v>792</c:v>
                      </c:pt>
                      <c:pt idx="3">
                        <c:v>667</c:v>
                      </c:pt>
                      <c:pt idx="4">
                        <c:v>3099</c:v>
                      </c:pt>
                      <c:pt idx="5">
                        <c:v>261</c:v>
                      </c:pt>
                      <c:pt idx="6">
                        <c:v>243</c:v>
                      </c:pt>
                      <c:pt idx="7">
                        <c:v>41</c:v>
                      </c:pt>
                      <c:pt idx="8">
                        <c:v>162</c:v>
                      </c:pt>
                      <c:pt idx="9">
                        <c:v>257</c:v>
                      </c:pt>
                      <c:pt idx="10">
                        <c:v>555</c:v>
                      </c:pt>
                      <c:pt idx="11">
                        <c:v>625</c:v>
                      </c:pt>
                      <c:pt idx="12">
                        <c:v>1719</c:v>
                      </c:pt>
                      <c:pt idx="13">
                        <c:v>215</c:v>
                      </c:pt>
                      <c:pt idx="14">
                        <c:v>716</c:v>
                      </c:pt>
                      <c:pt idx="15">
                        <c:v>435</c:v>
                      </c:pt>
                      <c:pt idx="16">
                        <c:v>97</c:v>
                      </c:pt>
                      <c:pt idx="17">
                        <c:v>25</c:v>
                      </c:pt>
                      <c:pt idx="18">
                        <c:v>258</c:v>
                      </c:pt>
                      <c:pt idx="19">
                        <c:v>422</c:v>
                      </c:pt>
                      <c:pt idx="20">
                        <c:v>9070</c:v>
                      </c:pt>
                      <c:pt idx="21">
                        <c:v>184</c:v>
                      </c:pt>
                      <c:pt idx="22">
                        <c:v>361</c:v>
                      </c:pt>
                      <c:pt idx="23">
                        <c:v>1399</c:v>
                      </c:pt>
                      <c:pt idx="24">
                        <c:v>19</c:v>
                      </c:pt>
                      <c:pt idx="25">
                        <c:v>813</c:v>
                      </c:pt>
                      <c:pt idx="26">
                        <c:v>211</c:v>
                      </c:pt>
                      <c:pt idx="27">
                        <c:v>34</c:v>
                      </c:pt>
                      <c:pt idx="28">
                        <c:v>728</c:v>
                      </c:pt>
                      <c:pt idx="29">
                        <c:v>260</c:v>
                      </c:pt>
                      <c:pt idx="30">
                        <c:v>2510</c:v>
                      </c:pt>
                      <c:pt idx="31">
                        <c:v>19</c:v>
                      </c:pt>
                      <c:pt idx="32">
                        <c:v>12</c:v>
                      </c:pt>
                      <c:pt idx="33">
                        <c:v>53</c:v>
                      </c:pt>
                      <c:pt idx="34">
                        <c:v>4</c:v>
                      </c:pt>
                      <c:pt idx="35">
                        <c:v>69</c:v>
                      </c:pt>
                    </c:numCache>
                  </c:numRef>
                </c:val>
                <c:extLst xmlns:c15="http://schemas.microsoft.com/office/drawing/2012/chart">
                  <c:ext xmlns:c15="http://schemas.microsoft.com/office/drawing/2012/chart" uri="{02D57815-91ED-43cb-92C2-25804820EDAC}">
                    <c15:filteredSeriesTitle>
                      <c15:tx>
                        <c:strRef>
                          <c:extLst>
                            <c:ext uri="{02D57815-91ED-43cb-92C2-25804820EDAC}">
                              <c15:formulaRef>
                                <c15:sqref>PCPP_indicateurs_sept_19!$F$1</c15:sqref>
                              </c15:formulaRef>
                            </c:ext>
                          </c:extLst>
                          <c:strCache>
                            <c:ptCount val="1"/>
                            <c:pt idx="0">
                              <c:v>Unica tous plans</c:v>
                            </c:pt>
                          </c:strCache>
                        </c:strRef>
                      </c15:tx>
                    </c15:filteredSeriesTitle>
                  </c:ext>
                </c:extLst>
              </c15:ser>
            </c15:filteredBarSeries>
          </c:ext>
        </c:extLst>
      </c:barChart>
      <c:catAx>
        <c:axId val="1066786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073600"/>
        <c:crosses val="autoZero"/>
        <c:auto val="1"/>
        <c:lblAlgn val="ctr"/>
        <c:lblOffset val="100"/>
        <c:noMultiLvlLbl val="0"/>
      </c:catAx>
      <c:valAx>
        <c:axId val="106073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066786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PCPP_indicateurs_sept_19!$K$1</c:f>
              <c:strCache>
                <c:ptCount val="1"/>
                <c:pt idx="0">
                  <c:v>Avec autorité</c:v>
                </c:pt>
              </c:strCache>
            </c:strRef>
          </c:tx>
          <c:spPr>
            <a:solidFill>
              <a:schemeClr val="accent1"/>
            </a:solidFill>
            <a:ln>
              <a:noFill/>
            </a:ln>
            <a:effectLst/>
          </c:spPr>
          <c:invertIfNegative val="0"/>
          <c:cat>
            <c:strRef>
              <c:f>PCPP_indicateurs_sept_19!$C$2:$C$38</c:f>
              <c:strCache>
                <c:ptCount val="37"/>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pt idx="36">
                  <c:v>totaux</c:v>
                </c:pt>
              </c:strCache>
            </c:strRef>
          </c:cat>
          <c:val>
            <c:numRef>
              <c:f>PCPP_indicateurs_sept_19!$K$2:$K$37</c:f>
              <c:numCache>
                <c:formatCode>General</c:formatCode>
                <c:ptCount val="36"/>
                <c:pt idx="0">
                  <c:v>31</c:v>
                </c:pt>
                <c:pt idx="1">
                  <c:v>482</c:v>
                </c:pt>
                <c:pt idx="2">
                  <c:v>764</c:v>
                </c:pt>
                <c:pt idx="3">
                  <c:v>373</c:v>
                </c:pt>
                <c:pt idx="4">
                  <c:v>3807</c:v>
                </c:pt>
                <c:pt idx="5">
                  <c:v>382</c:v>
                </c:pt>
                <c:pt idx="6">
                  <c:v>407</c:v>
                </c:pt>
                <c:pt idx="7">
                  <c:v>203</c:v>
                </c:pt>
                <c:pt idx="8">
                  <c:v>458</c:v>
                </c:pt>
                <c:pt idx="9">
                  <c:v>235</c:v>
                </c:pt>
                <c:pt idx="10">
                  <c:v>169</c:v>
                </c:pt>
                <c:pt idx="11">
                  <c:v>457</c:v>
                </c:pt>
                <c:pt idx="12">
                  <c:v>1025</c:v>
                </c:pt>
                <c:pt idx="13">
                  <c:v>304</c:v>
                </c:pt>
                <c:pt idx="14">
                  <c:v>754</c:v>
                </c:pt>
                <c:pt idx="15">
                  <c:v>290</c:v>
                </c:pt>
                <c:pt idx="16">
                  <c:v>48</c:v>
                </c:pt>
                <c:pt idx="17">
                  <c:v>107</c:v>
                </c:pt>
                <c:pt idx="18">
                  <c:v>548</c:v>
                </c:pt>
                <c:pt idx="19">
                  <c:v>515</c:v>
                </c:pt>
                <c:pt idx="20">
                  <c:v>5656</c:v>
                </c:pt>
                <c:pt idx="21">
                  <c:v>180</c:v>
                </c:pt>
                <c:pt idx="22">
                  <c:v>471</c:v>
                </c:pt>
                <c:pt idx="23">
                  <c:v>1602</c:v>
                </c:pt>
                <c:pt idx="24">
                  <c:v>32</c:v>
                </c:pt>
                <c:pt idx="25">
                  <c:v>581</c:v>
                </c:pt>
                <c:pt idx="26">
                  <c:v>140</c:v>
                </c:pt>
                <c:pt idx="27">
                  <c:v>42</c:v>
                </c:pt>
                <c:pt idx="28">
                  <c:v>564</c:v>
                </c:pt>
                <c:pt idx="29">
                  <c:v>180</c:v>
                </c:pt>
                <c:pt idx="30">
                  <c:v>3026</c:v>
                </c:pt>
                <c:pt idx="31">
                  <c:v>194</c:v>
                </c:pt>
                <c:pt idx="32">
                  <c:v>162</c:v>
                </c:pt>
                <c:pt idx="33">
                  <c:v>55</c:v>
                </c:pt>
                <c:pt idx="34">
                  <c:v>14</c:v>
                </c:pt>
                <c:pt idx="35">
                  <c:v>164</c:v>
                </c:pt>
              </c:numCache>
            </c:numRef>
          </c:val>
        </c:ser>
        <c:ser>
          <c:idx val="1"/>
          <c:order val="1"/>
          <c:tx>
            <c:strRef>
              <c:f>PCPP_indicateurs_sept_19!$L$1</c:f>
              <c:strCache>
                <c:ptCount val="1"/>
                <c:pt idx="0">
                  <c:v>Sans autorité</c:v>
                </c:pt>
              </c:strCache>
            </c:strRef>
          </c:tx>
          <c:spPr>
            <a:solidFill>
              <a:schemeClr val="accent2"/>
            </a:solidFill>
            <a:ln>
              <a:noFill/>
            </a:ln>
            <a:effectLst/>
          </c:spPr>
          <c:invertIfNegative val="0"/>
          <c:cat>
            <c:strRef>
              <c:f>PCPP_indicateurs_sept_19!$C$2:$C$38</c:f>
              <c:strCache>
                <c:ptCount val="37"/>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pt idx="36">
                  <c:v>totaux</c:v>
                </c:pt>
              </c:strCache>
            </c:strRef>
          </c:cat>
          <c:val>
            <c:numRef>
              <c:f>PCPP_indicateurs_sept_19!$L$2:$L$37</c:f>
              <c:numCache>
                <c:formatCode>General</c:formatCode>
                <c:ptCount val="36"/>
                <c:pt idx="0">
                  <c:v>19</c:v>
                </c:pt>
                <c:pt idx="1">
                  <c:v>189</c:v>
                </c:pt>
                <c:pt idx="2">
                  <c:v>404</c:v>
                </c:pt>
                <c:pt idx="3">
                  <c:v>436</c:v>
                </c:pt>
                <c:pt idx="4">
                  <c:v>1987</c:v>
                </c:pt>
                <c:pt idx="5">
                  <c:v>440</c:v>
                </c:pt>
                <c:pt idx="6">
                  <c:v>463</c:v>
                </c:pt>
                <c:pt idx="7">
                  <c:v>220</c:v>
                </c:pt>
                <c:pt idx="8">
                  <c:v>240</c:v>
                </c:pt>
                <c:pt idx="9">
                  <c:v>265</c:v>
                </c:pt>
                <c:pt idx="10">
                  <c:v>393</c:v>
                </c:pt>
                <c:pt idx="11">
                  <c:v>620</c:v>
                </c:pt>
                <c:pt idx="12">
                  <c:v>707</c:v>
                </c:pt>
                <c:pt idx="13">
                  <c:v>255</c:v>
                </c:pt>
                <c:pt idx="14">
                  <c:v>158</c:v>
                </c:pt>
                <c:pt idx="15">
                  <c:v>201</c:v>
                </c:pt>
                <c:pt idx="16">
                  <c:v>62</c:v>
                </c:pt>
                <c:pt idx="17">
                  <c:v>104</c:v>
                </c:pt>
                <c:pt idx="18">
                  <c:v>505</c:v>
                </c:pt>
                <c:pt idx="19">
                  <c:v>233</c:v>
                </c:pt>
                <c:pt idx="20">
                  <c:v>5169</c:v>
                </c:pt>
                <c:pt idx="21">
                  <c:v>71</c:v>
                </c:pt>
                <c:pt idx="22">
                  <c:v>418</c:v>
                </c:pt>
                <c:pt idx="23">
                  <c:v>1138</c:v>
                </c:pt>
                <c:pt idx="24">
                  <c:v>47</c:v>
                </c:pt>
                <c:pt idx="25">
                  <c:v>341</c:v>
                </c:pt>
                <c:pt idx="26">
                  <c:v>176</c:v>
                </c:pt>
                <c:pt idx="27">
                  <c:v>64</c:v>
                </c:pt>
                <c:pt idx="28">
                  <c:v>370</c:v>
                </c:pt>
                <c:pt idx="29">
                  <c:v>119</c:v>
                </c:pt>
                <c:pt idx="30">
                  <c:v>1844</c:v>
                </c:pt>
                <c:pt idx="31">
                  <c:v>74</c:v>
                </c:pt>
                <c:pt idx="32">
                  <c:v>43</c:v>
                </c:pt>
                <c:pt idx="33">
                  <c:v>17</c:v>
                </c:pt>
                <c:pt idx="34">
                  <c:v>3</c:v>
                </c:pt>
                <c:pt idx="35">
                  <c:v>52</c:v>
                </c:pt>
              </c:numCache>
            </c:numRef>
          </c:val>
        </c:ser>
        <c:dLbls>
          <c:showLegendKey val="0"/>
          <c:showVal val="0"/>
          <c:showCatName val="0"/>
          <c:showSerName val="0"/>
          <c:showPercent val="0"/>
          <c:showBubbleSize val="0"/>
        </c:dLbls>
        <c:gapWidth val="150"/>
        <c:overlap val="100"/>
        <c:axId val="175841080"/>
        <c:axId val="175841472"/>
      </c:barChart>
      <c:catAx>
        <c:axId val="175841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1472"/>
        <c:crosses val="autoZero"/>
        <c:auto val="1"/>
        <c:lblAlgn val="ctr"/>
        <c:lblOffset val="100"/>
        <c:noMultiLvlLbl val="0"/>
      </c:catAx>
      <c:valAx>
        <c:axId val="175841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10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PCPP_indicateurs_sept_19!$M$1</c:f>
              <c:strCache>
                <c:ptCount val="1"/>
                <c:pt idx="0">
                  <c:v>Avec autorité liée</c:v>
                </c:pt>
              </c:strCache>
            </c:strRef>
          </c:tx>
          <c:spPr>
            <a:solidFill>
              <a:schemeClr val="accent1"/>
            </a:solidFill>
            <a:ln>
              <a:noFill/>
            </a:ln>
            <a:effectLst/>
          </c:spPr>
          <c:invertIfNegative val="0"/>
          <c:cat>
            <c:strRef>
              <c:f>PCPP_indicateurs_sept_19!$C$2:$C$38</c:f>
              <c:strCache>
                <c:ptCount val="37"/>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pt idx="36">
                  <c:v>totaux</c:v>
                </c:pt>
              </c:strCache>
            </c:strRef>
          </c:cat>
          <c:val>
            <c:numRef>
              <c:f>PCPP_indicateurs_sept_19!$M$2:$M$37</c:f>
              <c:numCache>
                <c:formatCode>General</c:formatCode>
                <c:ptCount val="36"/>
                <c:pt idx="0">
                  <c:v>25</c:v>
                </c:pt>
                <c:pt idx="1">
                  <c:v>435</c:v>
                </c:pt>
                <c:pt idx="2">
                  <c:v>697</c:v>
                </c:pt>
                <c:pt idx="3">
                  <c:v>254</c:v>
                </c:pt>
                <c:pt idx="4">
                  <c:v>3201</c:v>
                </c:pt>
                <c:pt idx="5">
                  <c:v>354</c:v>
                </c:pt>
                <c:pt idx="6">
                  <c:v>395</c:v>
                </c:pt>
                <c:pt idx="7">
                  <c:v>199</c:v>
                </c:pt>
                <c:pt idx="8">
                  <c:v>455</c:v>
                </c:pt>
                <c:pt idx="9">
                  <c:v>210</c:v>
                </c:pt>
                <c:pt idx="10">
                  <c:v>77</c:v>
                </c:pt>
                <c:pt idx="11">
                  <c:v>422</c:v>
                </c:pt>
                <c:pt idx="12">
                  <c:v>480</c:v>
                </c:pt>
                <c:pt idx="13">
                  <c:v>276</c:v>
                </c:pt>
                <c:pt idx="14">
                  <c:v>626</c:v>
                </c:pt>
                <c:pt idx="15">
                  <c:v>230</c:v>
                </c:pt>
                <c:pt idx="16">
                  <c:v>39</c:v>
                </c:pt>
                <c:pt idx="17">
                  <c:v>106</c:v>
                </c:pt>
                <c:pt idx="18">
                  <c:v>464</c:v>
                </c:pt>
                <c:pt idx="19">
                  <c:v>436</c:v>
                </c:pt>
                <c:pt idx="20">
                  <c:v>3042</c:v>
                </c:pt>
                <c:pt idx="21">
                  <c:v>153</c:v>
                </c:pt>
                <c:pt idx="22">
                  <c:v>450</c:v>
                </c:pt>
                <c:pt idx="23">
                  <c:v>1443</c:v>
                </c:pt>
                <c:pt idx="24">
                  <c:v>31</c:v>
                </c:pt>
                <c:pt idx="25">
                  <c:v>474</c:v>
                </c:pt>
                <c:pt idx="26">
                  <c:v>111</c:v>
                </c:pt>
                <c:pt idx="27">
                  <c:v>42</c:v>
                </c:pt>
                <c:pt idx="28">
                  <c:v>435</c:v>
                </c:pt>
                <c:pt idx="29">
                  <c:v>162</c:v>
                </c:pt>
                <c:pt idx="30">
                  <c:v>2728</c:v>
                </c:pt>
                <c:pt idx="31">
                  <c:v>188</c:v>
                </c:pt>
                <c:pt idx="32">
                  <c:v>160</c:v>
                </c:pt>
                <c:pt idx="33">
                  <c:v>43</c:v>
                </c:pt>
                <c:pt idx="34">
                  <c:v>14</c:v>
                </c:pt>
                <c:pt idx="35">
                  <c:v>160</c:v>
                </c:pt>
              </c:numCache>
            </c:numRef>
          </c:val>
        </c:ser>
        <c:ser>
          <c:idx val="1"/>
          <c:order val="1"/>
          <c:tx>
            <c:strRef>
              <c:f>PCPP_indicateurs_sept_19!$N$1</c:f>
              <c:strCache>
                <c:ptCount val="1"/>
                <c:pt idx="0">
                  <c:v>Sans autorité liée</c:v>
                </c:pt>
              </c:strCache>
            </c:strRef>
          </c:tx>
          <c:spPr>
            <a:solidFill>
              <a:schemeClr val="accent2"/>
            </a:solidFill>
            <a:ln>
              <a:noFill/>
            </a:ln>
            <a:effectLst/>
          </c:spPr>
          <c:invertIfNegative val="0"/>
          <c:cat>
            <c:strRef>
              <c:f>PCPP_indicateurs_sept_19!$C$2:$C$38</c:f>
              <c:strCache>
                <c:ptCount val="37"/>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pt idx="36">
                  <c:v>totaux</c:v>
                </c:pt>
              </c:strCache>
            </c:strRef>
          </c:cat>
          <c:val>
            <c:numRef>
              <c:f>PCPP_indicateurs_sept_19!$N$2:$N$37</c:f>
              <c:numCache>
                <c:formatCode>General</c:formatCode>
                <c:ptCount val="36"/>
                <c:pt idx="0">
                  <c:v>25</c:v>
                </c:pt>
                <c:pt idx="1">
                  <c:v>236</c:v>
                </c:pt>
                <c:pt idx="2">
                  <c:v>471</c:v>
                </c:pt>
                <c:pt idx="3">
                  <c:v>555</c:v>
                </c:pt>
                <c:pt idx="4">
                  <c:v>2593</c:v>
                </c:pt>
                <c:pt idx="5">
                  <c:v>468</c:v>
                </c:pt>
                <c:pt idx="6">
                  <c:v>475</c:v>
                </c:pt>
                <c:pt idx="7">
                  <c:v>224</c:v>
                </c:pt>
                <c:pt idx="8">
                  <c:v>243</c:v>
                </c:pt>
                <c:pt idx="9">
                  <c:v>290</c:v>
                </c:pt>
                <c:pt idx="10">
                  <c:v>485</c:v>
                </c:pt>
                <c:pt idx="11">
                  <c:v>655</c:v>
                </c:pt>
                <c:pt idx="12">
                  <c:v>1252</c:v>
                </c:pt>
                <c:pt idx="13">
                  <c:v>283</c:v>
                </c:pt>
                <c:pt idx="14">
                  <c:v>286</c:v>
                </c:pt>
                <c:pt idx="15">
                  <c:v>261</c:v>
                </c:pt>
                <c:pt idx="16">
                  <c:v>71</c:v>
                </c:pt>
                <c:pt idx="17">
                  <c:v>105</c:v>
                </c:pt>
                <c:pt idx="18">
                  <c:v>589</c:v>
                </c:pt>
                <c:pt idx="19">
                  <c:v>312</c:v>
                </c:pt>
                <c:pt idx="20">
                  <c:v>7783</c:v>
                </c:pt>
                <c:pt idx="21">
                  <c:v>98</c:v>
                </c:pt>
                <c:pt idx="22">
                  <c:v>439</c:v>
                </c:pt>
                <c:pt idx="23">
                  <c:v>1297</c:v>
                </c:pt>
                <c:pt idx="24">
                  <c:v>48</c:v>
                </c:pt>
                <c:pt idx="25">
                  <c:v>448</c:v>
                </c:pt>
                <c:pt idx="26">
                  <c:v>205</c:v>
                </c:pt>
                <c:pt idx="27">
                  <c:v>64</c:v>
                </c:pt>
                <c:pt idx="28">
                  <c:v>499</c:v>
                </c:pt>
                <c:pt idx="29">
                  <c:v>137</c:v>
                </c:pt>
                <c:pt idx="30">
                  <c:v>2142</c:v>
                </c:pt>
                <c:pt idx="31">
                  <c:v>80</c:v>
                </c:pt>
                <c:pt idx="32">
                  <c:v>45</c:v>
                </c:pt>
                <c:pt idx="33">
                  <c:v>29</c:v>
                </c:pt>
                <c:pt idx="34">
                  <c:v>3</c:v>
                </c:pt>
                <c:pt idx="35">
                  <c:v>56</c:v>
                </c:pt>
              </c:numCache>
            </c:numRef>
          </c:val>
        </c:ser>
        <c:dLbls>
          <c:showLegendKey val="0"/>
          <c:showVal val="0"/>
          <c:showCatName val="0"/>
          <c:showSerName val="0"/>
          <c:showPercent val="0"/>
          <c:showBubbleSize val="0"/>
        </c:dLbls>
        <c:gapWidth val="150"/>
        <c:overlap val="100"/>
        <c:axId val="175845784"/>
        <c:axId val="175839512"/>
      </c:barChart>
      <c:catAx>
        <c:axId val="175845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39512"/>
        <c:crosses val="autoZero"/>
        <c:auto val="1"/>
        <c:lblAlgn val="ctr"/>
        <c:lblOffset val="100"/>
        <c:noMultiLvlLbl val="0"/>
      </c:catAx>
      <c:valAx>
        <c:axId val="175839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57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675658598230783E-2"/>
          <c:y val="9.1562500000000019E-2"/>
          <c:w val="0.92492417614464861"/>
          <c:h val="0.73415373258631134"/>
        </c:manualLayout>
      </c:layout>
      <c:barChart>
        <c:barDir val="col"/>
        <c:grouping val="stacked"/>
        <c:varyColors val="0"/>
        <c:ser>
          <c:idx val="0"/>
          <c:order val="0"/>
          <c:tx>
            <c:strRef>
              <c:f>PCPP_indicateurs_sept_19!$O$1</c:f>
              <c:strCache>
                <c:ptCount val="1"/>
                <c:pt idx="0">
                  <c:v>Avec Dewey ou CDU</c:v>
                </c:pt>
              </c:strCache>
            </c:strRef>
          </c:tx>
          <c:spPr>
            <a:solidFill>
              <a:schemeClr val="accent1"/>
            </a:solidFill>
            <a:ln>
              <a:noFill/>
            </a:ln>
            <a:effectLst/>
          </c:spPr>
          <c:invertIfNegative val="0"/>
          <c:cat>
            <c:strRef>
              <c:f>PCPP_indicateurs_sept_19!$C$2:$C$38</c:f>
              <c:strCache>
                <c:ptCount val="37"/>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pt idx="36">
                  <c:v>totaux</c:v>
                </c:pt>
              </c:strCache>
            </c:strRef>
          </c:cat>
          <c:val>
            <c:numRef>
              <c:f>PCPP_indicateurs_sept_19!$O$2:$O$37</c:f>
              <c:numCache>
                <c:formatCode>General</c:formatCode>
                <c:ptCount val="36"/>
                <c:pt idx="0">
                  <c:v>50</c:v>
                </c:pt>
                <c:pt idx="1">
                  <c:v>635</c:v>
                </c:pt>
                <c:pt idx="2">
                  <c:v>1146</c:v>
                </c:pt>
                <c:pt idx="3">
                  <c:v>744</c:v>
                </c:pt>
                <c:pt idx="4">
                  <c:v>5358</c:v>
                </c:pt>
                <c:pt idx="5">
                  <c:v>813</c:v>
                </c:pt>
                <c:pt idx="6">
                  <c:v>859</c:v>
                </c:pt>
                <c:pt idx="7">
                  <c:v>420</c:v>
                </c:pt>
                <c:pt idx="8">
                  <c:v>687</c:v>
                </c:pt>
                <c:pt idx="9">
                  <c:v>462</c:v>
                </c:pt>
                <c:pt idx="10">
                  <c:v>523</c:v>
                </c:pt>
                <c:pt idx="11">
                  <c:v>1029</c:v>
                </c:pt>
                <c:pt idx="12">
                  <c:v>1104</c:v>
                </c:pt>
                <c:pt idx="13">
                  <c:v>558</c:v>
                </c:pt>
                <c:pt idx="14">
                  <c:v>846</c:v>
                </c:pt>
                <c:pt idx="15">
                  <c:v>465</c:v>
                </c:pt>
                <c:pt idx="16">
                  <c:v>108</c:v>
                </c:pt>
                <c:pt idx="17">
                  <c:v>211</c:v>
                </c:pt>
                <c:pt idx="18">
                  <c:v>1022</c:v>
                </c:pt>
                <c:pt idx="19">
                  <c:v>709</c:v>
                </c:pt>
                <c:pt idx="20">
                  <c:v>9717</c:v>
                </c:pt>
                <c:pt idx="21">
                  <c:v>241</c:v>
                </c:pt>
                <c:pt idx="22">
                  <c:v>885</c:v>
                </c:pt>
                <c:pt idx="23">
                  <c:v>2659</c:v>
                </c:pt>
                <c:pt idx="24">
                  <c:v>72</c:v>
                </c:pt>
                <c:pt idx="25">
                  <c:v>890</c:v>
                </c:pt>
                <c:pt idx="26">
                  <c:v>305</c:v>
                </c:pt>
                <c:pt idx="27">
                  <c:v>106</c:v>
                </c:pt>
                <c:pt idx="28">
                  <c:v>919</c:v>
                </c:pt>
                <c:pt idx="29">
                  <c:v>297</c:v>
                </c:pt>
                <c:pt idx="30">
                  <c:v>4720</c:v>
                </c:pt>
                <c:pt idx="31">
                  <c:v>262</c:v>
                </c:pt>
                <c:pt idx="32">
                  <c:v>203</c:v>
                </c:pt>
                <c:pt idx="33">
                  <c:v>72</c:v>
                </c:pt>
                <c:pt idx="34">
                  <c:v>17</c:v>
                </c:pt>
                <c:pt idx="35">
                  <c:v>215</c:v>
                </c:pt>
              </c:numCache>
            </c:numRef>
          </c:val>
        </c:ser>
        <c:ser>
          <c:idx val="1"/>
          <c:order val="1"/>
          <c:tx>
            <c:strRef>
              <c:f>PCPP_indicateurs_sept_19!$P$1</c:f>
              <c:strCache>
                <c:ptCount val="1"/>
                <c:pt idx="0">
                  <c:v>Sans Dewey ni CDU</c:v>
                </c:pt>
              </c:strCache>
            </c:strRef>
          </c:tx>
          <c:spPr>
            <a:solidFill>
              <a:schemeClr val="accent2"/>
            </a:solidFill>
            <a:ln>
              <a:noFill/>
            </a:ln>
            <a:effectLst/>
          </c:spPr>
          <c:invertIfNegative val="0"/>
          <c:cat>
            <c:strRef>
              <c:f>PCPP_indicateurs_sept_19!$C$2:$C$38</c:f>
              <c:strCache>
                <c:ptCount val="37"/>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pt idx="36">
                  <c:v>totaux</c:v>
                </c:pt>
              </c:strCache>
            </c:strRef>
          </c:cat>
          <c:val>
            <c:numRef>
              <c:f>PCPP_indicateurs_sept_19!$P$2:$P$37</c:f>
              <c:numCache>
                <c:formatCode>General</c:formatCode>
                <c:ptCount val="36"/>
                <c:pt idx="0">
                  <c:v>0</c:v>
                </c:pt>
                <c:pt idx="1">
                  <c:v>36</c:v>
                </c:pt>
                <c:pt idx="2">
                  <c:v>22</c:v>
                </c:pt>
                <c:pt idx="3">
                  <c:v>65</c:v>
                </c:pt>
                <c:pt idx="4">
                  <c:v>436</c:v>
                </c:pt>
                <c:pt idx="5">
                  <c:v>9</c:v>
                </c:pt>
                <c:pt idx="6">
                  <c:v>11</c:v>
                </c:pt>
                <c:pt idx="7">
                  <c:v>3</c:v>
                </c:pt>
                <c:pt idx="8">
                  <c:v>11</c:v>
                </c:pt>
                <c:pt idx="9">
                  <c:v>38</c:v>
                </c:pt>
                <c:pt idx="10">
                  <c:v>39</c:v>
                </c:pt>
                <c:pt idx="11">
                  <c:v>48</c:v>
                </c:pt>
                <c:pt idx="12">
                  <c:v>628</c:v>
                </c:pt>
                <c:pt idx="13">
                  <c:v>1</c:v>
                </c:pt>
                <c:pt idx="14">
                  <c:v>66</c:v>
                </c:pt>
                <c:pt idx="15">
                  <c:v>26</c:v>
                </c:pt>
                <c:pt idx="16">
                  <c:v>2</c:v>
                </c:pt>
                <c:pt idx="17">
                  <c:v>0</c:v>
                </c:pt>
                <c:pt idx="18">
                  <c:v>31</c:v>
                </c:pt>
                <c:pt idx="19">
                  <c:v>39</c:v>
                </c:pt>
                <c:pt idx="20">
                  <c:v>1108</c:v>
                </c:pt>
                <c:pt idx="21">
                  <c:v>10</c:v>
                </c:pt>
                <c:pt idx="22">
                  <c:v>4</c:v>
                </c:pt>
                <c:pt idx="23">
                  <c:v>81</c:v>
                </c:pt>
                <c:pt idx="24">
                  <c:v>7</c:v>
                </c:pt>
                <c:pt idx="25">
                  <c:v>32</c:v>
                </c:pt>
                <c:pt idx="26">
                  <c:v>11</c:v>
                </c:pt>
                <c:pt idx="27">
                  <c:v>0</c:v>
                </c:pt>
                <c:pt idx="28">
                  <c:v>15</c:v>
                </c:pt>
                <c:pt idx="29">
                  <c:v>2</c:v>
                </c:pt>
                <c:pt idx="30">
                  <c:v>150</c:v>
                </c:pt>
                <c:pt idx="31">
                  <c:v>6</c:v>
                </c:pt>
                <c:pt idx="32">
                  <c:v>2</c:v>
                </c:pt>
                <c:pt idx="33">
                  <c:v>0</c:v>
                </c:pt>
                <c:pt idx="34">
                  <c:v>0</c:v>
                </c:pt>
                <c:pt idx="35">
                  <c:v>1</c:v>
                </c:pt>
              </c:numCache>
            </c:numRef>
          </c:val>
        </c:ser>
        <c:dLbls>
          <c:showLegendKey val="0"/>
          <c:showVal val="0"/>
          <c:showCatName val="0"/>
          <c:showSerName val="0"/>
          <c:showPercent val="0"/>
          <c:showBubbleSize val="0"/>
        </c:dLbls>
        <c:gapWidth val="150"/>
        <c:overlap val="100"/>
        <c:axId val="175846568"/>
        <c:axId val="175846960"/>
      </c:barChart>
      <c:catAx>
        <c:axId val="17584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6960"/>
        <c:crosses val="autoZero"/>
        <c:auto val="1"/>
        <c:lblAlgn val="ctr"/>
        <c:lblOffset val="100"/>
        <c:noMultiLvlLbl val="0"/>
      </c:catAx>
      <c:valAx>
        <c:axId val="175846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65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PCPP_indicateurs_sept_19!$Q$1</c:f>
              <c:strCache>
                <c:ptCount val="1"/>
                <c:pt idx="0">
                  <c:v>Avec indexation</c:v>
                </c:pt>
              </c:strCache>
            </c:strRef>
          </c:tx>
          <c:spPr>
            <a:solidFill>
              <a:schemeClr val="accent1"/>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PCPP_indicateurs_sept_19!$Q$2:$Q$37</c:f>
              <c:numCache>
                <c:formatCode>General</c:formatCode>
                <c:ptCount val="36"/>
                <c:pt idx="0">
                  <c:v>35</c:v>
                </c:pt>
                <c:pt idx="1">
                  <c:v>489</c:v>
                </c:pt>
                <c:pt idx="2">
                  <c:v>598</c:v>
                </c:pt>
                <c:pt idx="3">
                  <c:v>308</c:v>
                </c:pt>
                <c:pt idx="4">
                  <c:v>2943</c:v>
                </c:pt>
                <c:pt idx="5">
                  <c:v>526</c:v>
                </c:pt>
                <c:pt idx="6">
                  <c:v>647</c:v>
                </c:pt>
                <c:pt idx="7">
                  <c:v>348</c:v>
                </c:pt>
                <c:pt idx="8">
                  <c:v>620</c:v>
                </c:pt>
                <c:pt idx="9">
                  <c:v>251</c:v>
                </c:pt>
                <c:pt idx="10">
                  <c:v>42</c:v>
                </c:pt>
                <c:pt idx="11">
                  <c:v>878</c:v>
                </c:pt>
                <c:pt idx="12">
                  <c:v>779</c:v>
                </c:pt>
                <c:pt idx="13">
                  <c:v>358</c:v>
                </c:pt>
                <c:pt idx="14">
                  <c:v>432</c:v>
                </c:pt>
                <c:pt idx="15">
                  <c:v>222</c:v>
                </c:pt>
                <c:pt idx="16">
                  <c:v>55</c:v>
                </c:pt>
                <c:pt idx="17">
                  <c:v>195</c:v>
                </c:pt>
                <c:pt idx="18">
                  <c:v>627</c:v>
                </c:pt>
                <c:pt idx="19">
                  <c:v>597</c:v>
                </c:pt>
                <c:pt idx="20">
                  <c:v>3418</c:v>
                </c:pt>
                <c:pt idx="21">
                  <c:v>182</c:v>
                </c:pt>
                <c:pt idx="22">
                  <c:v>575</c:v>
                </c:pt>
                <c:pt idx="23">
                  <c:v>1681</c:v>
                </c:pt>
                <c:pt idx="24">
                  <c:v>52</c:v>
                </c:pt>
                <c:pt idx="25">
                  <c:v>578</c:v>
                </c:pt>
                <c:pt idx="26">
                  <c:v>129</c:v>
                </c:pt>
                <c:pt idx="27">
                  <c:v>91</c:v>
                </c:pt>
                <c:pt idx="28">
                  <c:v>229</c:v>
                </c:pt>
                <c:pt idx="29">
                  <c:v>280</c:v>
                </c:pt>
                <c:pt idx="30">
                  <c:v>2725</c:v>
                </c:pt>
                <c:pt idx="31">
                  <c:v>222</c:v>
                </c:pt>
                <c:pt idx="32">
                  <c:v>196</c:v>
                </c:pt>
                <c:pt idx="33">
                  <c:v>48</c:v>
                </c:pt>
                <c:pt idx="34">
                  <c:v>14</c:v>
                </c:pt>
                <c:pt idx="35">
                  <c:v>141</c:v>
                </c:pt>
              </c:numCache>
            </c:numRef>
          </c:val>
        </c:ser>
        <c:ser>
          <c:idx val="1"/>
          <c:order val="1"/>
          <c:tx>
            <c:strRef>
              <c:f>PCPP_indicateurs_sept_19!$R$1</c:f>
              <c:strCache>
                <c:ptCount val="1"/>
                <c:pt idx="0">
                  <c:v>Sans indexation</c:v>
                </c:pt>
              </c:strCache>
            </c:strRef>
          </c:tx>
          <c:spPr>
            <a:solidFill>
              <a:schemeClr val="accent2"/>
            </a:solidFill>
            <a:ln>
              <a:noFill/>
            </a:ln>
            <a:effectLst/>
          </c:spPr>
          <c:invertIfNegative val="0"/>
          <c:cat>
            <c:strRef>
              <c:f>PCPP_indicateurs_sept_19!$C$2:$C$37</c:f>
              <c:strCache>
                <c:ptCount val="36"/>
                <c:pt idx="0">
                  <c:v>PCAM</c:v>
                </c:pt>
                <c:pt idx="1">
                  <c:v>PCAnt</c:v>
                </c:pt>
                <c:pt idx="2">
                  <c:v>PCAq</c:v>
                </c:pt>
                <c:pt idx="3">
                  <c:v>PCAS</c:v>
                </c:pt>
                <c:pt idx="4">
                  <c:v>PCAuv</c:v>
                </c:pt>
                <c:pt idx="5">
                  <c:v>PCBo</c:v>
                </c:pt>
                <c:pt idx="6">
                  <c:v>PCBre</c:v>
                </c:pt>
                <c:pt idx="7">
                  <c:v>PCCA</c:v>
                </c:pt>
                <c:pt idx="8">
                  <c:v>PCCAPI</c:v>
                </c:pt>
                <c:pt idx="9">
                  <c:v>PCChimie</c:v>
                </c:pt>
                <c:pt idx="10">
                  <c:v>PCCor</c:v>
                </c:pt>
                <c:pt idx="11">
                  <c:v>PCDroit</c:v>
                </c:pt>
                <c:pt idx="12">
                  <c:v>PCEBCO</c:v>
                </c:pt>
                <c:pt idx="13">
                  <c:v>PCFC</c:v>
                </c:pt>
                <c:pt idx="14">
                  <c:v>PCGéo</c:v>
                </c:pt>
                <c:pt idx="15">
                  <c:v>PCGer</c:v>
                </c:pt>
                <c:pt idx="16">
                  <c:v>PCIta</c:v>
                </c:pt>
                <c:pt idx="17">
                  <c:v>PCLim</c:v>
                </c:pt>
                <c:pt idx="18">
                  <c:v>PCLor</c:v>
                </c:pt>
                <c:pt idx="19">
                  <c:v>PCMath</c:v>
                </c:pt>
                <c:pt idx="20">
                  <c:v>PCMed</c:v>
                </c:pt>
                <c:pt idx="21">
                  <c:v>PCMedieval</c:v>
                </c:pt>
                <c:pt idx="22">
                  <c:v>PCMP</c:v>
                </c:pt>
                <c:pt idx="23">
                  <c:v>PCNPDC</c:v>
                </c:pt>
                <c:pt idx="24">
                  <c:v>PCPACA</c:v>
                </c:pt>
                <c:pt idx="25">
                  <c:v>PCPhilo</c:v>
                </c:pt>
                <c:pt idx="26">
                  <c:v>PCPhy</c:v>
                </c:pt>
                <c:pt idx="27">
                  <c:v>PCPic</c:v>
                </c:pt>
                <c:pt idx="28">
                  <c:v>PCPL</c:v>
                </c:pt>
                <c:pt idx="29">
                  <c:v>PCPsy</c:v>
                </c:pt>
                <c:pt idx="30">
                  <c:v>PCRA</c:v>
                </c:pt>
                <c:pt idx="31">
                  <c:v>PCSAM</c:v>
                </c:pt>
                <c:pt idx="32">
                  <c:v>PCSCen</c:v>
                </c:pt>
                <c:pt idx="33">
                  <c:v>PCSTAPS</c:v>
                </c:pt>
                <c:pt idx="34">
                  <c:v>PCUP</c:v>
                </c:pt>
                <c:pt idx="35">
                  <c:v>PCUR</c:v>
                </c:pt>
              </c:strCache>
            </c:strRef>
          </c:cat>
          <c:val>
            <c:numRef>
              <c:f>PCPP_indicateurs_sept_19!$R$2:$R$37</c:f>
              <c:numCache>
                <c:formatCode>General</c:formatCode>
                <c:ptCount val="36"/>
                <c:pt idx="0">
                  <c:v>15</c:v>
                </c:pt>
                <c:pt idx="1">
                  <c:v>182</c:v>
                </c:pt>
                <c:pt idx="2">
                  <c:v>570</c:v>
                </c:pt>
                <c:pt idx="3">
                  <c:v>501</c:v>
                </c:pt>
                <c:pt idx="4">
                  <c:v>2851</c:v>
                </c:pt>
                <c:pt idx="5">
                  <c:v>296</c:v>
                </c:pt>
                <c:pt idx="6">
                  <c:v>223</c:v>
                </c:pt>
                <c:pt idx="7">
                  <c:v>75</c:v>
                </c:pt>
                <c:pt idx="8">
                  <c:v>78</c:v>
                </c:pt>
                <c:pt idx="9">
                  <c:v>249</c:v>
                </c:pt>
                <c:pt idx="10">
                  <c:v>520</c:v>
                </c:pt>
                <c:pt idx="11">
                  <c:v>199</c:v>
                </c:pt>
                <c:pt idx="12">
                  <c:v>953</c:v>
                </c:pt>
                <c:pt idx="13">
                  <c:v>201</c:v>
                </c:pt>
                <c:pt idx="14">
                  <c:v>480</c:v>
                </c:pt>
                <c:pt idx="15">
                  <c:v>269</c:v>
                </c:pt>
                <c:pt idx="16">
                  <c:v>55</c:v>
                </c:pt>
                <c:pt idx="17">
                  <c:v>16</c:v>
                </c:pt>
                <c:pt idx="18">
                  <c:v>426</c:v>
                </c:pt>
                <c:pt idx="19">
                  <c:v>151</c:v>
                </c:pt>
                <c:pt idx="20">
                  <c:v>7407</c:v>
                </c:pt>
                <c:pt idx="21">
                  <c:v>69</c:v>
                </c:pt>
                <c:pt idx="22">
                  <c:v>314</c:v>
                </c:pt>
                <c:pt idx="23">
                  <c:v>1059</c:v>
                </c:pt>
                <c:pt idx="24">
                  <c:v>27</c:v>
                </c:pt>
                <c:pt idx="25">
                  <c:v>344</c:v>
                </c:pt>
                <c:pt idx="26">
                  <c:v>187</c:v>
                </c:pt>
                <c:pt idx="27">
                  <c:v>15</c:v>
                </c:pt>
                <c:pt idx="28">
                  <c:v>705</c:v>
                </c:pt>
                <c:pt idx="29">
                  <c:v>19</c:v>
                </c:pt>
                <c:pt idx="30">
                  <c:v>2145</c:v>
                </c:pt>
                <c:pt idx="31">
                  <c:v>46</c:v>
                </c:pt>
                <c:pt idx="32">
                  <c:v>9</c:v>
                </c:pt>
                <c:pt idx="33">
                  <c:v>24</c:v>
                </c:pt>
                <c:pt idx="34">
                  <c:v>3</c:v>
                </c:pt>
                <c:pt idx="35">
                  <c:v>75</c:v>
                </c:pt>
              </c:numCache>
            </c:numRef>
          </c:val>
        </c:ser>
        <c:dLbls>
          <c:showLegendKey val="0"/>
          <c:showVal val="0"/>
          <c:showCatName val="0"/>
          <c:showSerName val="0"/>
          <c:showPercent val="0"/>
          <c:showBubbleSize val="0"/>
        </c:dLbls>
        <c:gapWidth val="150"/>
        <c:overlap val="100"/>
        <c:axId val="175846176"/>
        <c:axId val="175840296"/>
      </c:barChart>
      <c:catAx>
        <c:axId val="17584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0296"/>
        <c:crosses val="autoZero"/>
        <c:auto val="1"/>
        <c:lblAlgn val="ctr"/>
        <c:lblOffset val="100"/>
        <c:noMultiLvlLbl val="0"/>
      </c:catAx>
      <c:valAx>
        <c:axId val="175840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58461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137" cy="512304"/>
          </a:xfrm>
          <a:prstGeom prst="rect">
            <a:avLst/>
          </a:prstGeom>
        </p:spPr>
        <p:txBody>
          <a:bodyPr vert="horz" lIns="94768" tIns="47384" rIns="94768" bIns="47384" rtlCol="0"/>
          <a:lstStyle>
            <a:lvl1pPr algn="l">
              <a:defRPr sz="1200"/>
            </a:lvl1pPr>
          </a:lstStyle>
          <a:p>
            <a:endParaRPr lang="fr-FR" dirty="0"/>
          </a:p>
        </p:txBody>
      </p:sp>
      <p:sp>
        <p:nvSpPr>
          <p:cNvPr id="4" name="Espace réservé du pied de page 3"/>
          <p:cNvSpPr>
            <a:spLocks noGrp="1"/>
          </p:cNvSpPr>
          <p:nvPr>
            <p:ph type="ftr" sz="quarter" idx="2"/>
          </p:nvPr>
        </p:nvSpPr>
        <p:spPr>
          <a:xfrm>
            <a:off x="0" y="9722309"/>
            <a:ext cx="3077137" cy="512304"/>
          </a:xfrm>
          <a:prstGeom prst="rect">
            <a:avLst/>
          </a:prstGeom>
        </p:spPr>
        <p:txBody>
          <a:bodyPr vert="horz" lIns="94768" tIns="47384" rIns="94768" bIns="47384"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0506" y="9722309"/>
            <a:ext cx="3077137" cy="512304"/>
          </a:xfrm>
          <a:prstGeom prst="rect">
            <a:avLst/>
          </a:prstGeom>
        </p:spPr>
        <p:txBody>
          <a:bodyPr vert="horz" lIns="94768" tIns="47384" rIns="94768" bIns="47384" rtlCol="0" anchor="b"/>
          <a:lstStyle>
            <a:lvl1pPr algn="r">
              <a:defRPr sz="1200"/>
            </a:lvl1pPr>
          </a:lstStyle>
          <a:p>
            <a:fld id="{03DD9D24-A25F-4D1A-A1D0-141D762B3B44}" type="slidenum">
              <a:rPr lang="fr-FR" smtClean="0"/>
              <a:t>‹N°›</a:t>
            </a:fld>
            <a:endParaRPr lang="fr-FR"/>
          </a:p>
        </p:txBody>
      </p:sp>
    </p:spTree>
    <p:extLst>
      <p:ext uri="{BB962C8B-B14F-4D97-AF65-F5344CB8AC3E}">
        <p14:creationId xmlns:p14="http://schemas.microsoft.com/office/powerpoint/2010/main" val="2247466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363" cy="511731"/>
          </a:xfrm>
          <a:prstGeom prst="rect">
            <a:avLst/>
          </a:prstGeom>
        </p:spPr>
        <p:txBody>
          <a:bodyPr vert="horz" lIns="94768" tIns="47384" rIns="94768" bIns="47384" rtlCol="0"/>
          <a:lstStyle>
            <a:lvl1pPr algn="l">
              <a:defRPr sz="1200"/>
            </a:lvl1pPr>
          </a:lstStyle>
          <a:p>
            <a:endParaRPr lang="fr-FR"/>
          </a:p>
        </p:txBody>
      </p:sp>
      <p:sp>
        <p:nvSpPr>
          <p:cNvPr id="3" name="Espace réservé de la date 2"/>
          <p:cNvSpPr>
            <a:spLocks noGrp="1"/>
          </p:cNvSpPr>
          <p:nvPr>
            <p:ph type="dt" idx="1"/>
          </p:nvPr>
        </p:nvSpPr>
        <p:spPr>
          <a:xfrm>
            <a:off x="4021295" y="0"/>
            <a:ext cx="3076363" cy="511731"/>
          </a:xfrm>
          <a:prstGeom prst="rect">
            <a:avLst/>
          </a:prstGeom>
        </p:spPr>
        <p:txBody>
          <a:bodyPr vert="horz" lIns="94768" tIns="47384" rIns="94768" bIns="47384" rtlCol="0"/>
          <a:lstStyle>
            <a:lvl1pPr algn="r">
              <a:defRPr sz="1200"/>
            </a:lvl1pPr>
          </a:lstStyle>
          <a:p>
            <a:fld id="{B8E117C9-DC69-4474-95AE-B5B905E0C089}" type="datetimeFigureOut">
              <a:rPr lang="fr-FR" smtClean="0"/>
              <a:t>10/10/2019</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768" tIns="47384" rIns="94768" bIns="47384" rtlCol="0" anchor="ctr"/>
          <a:lstStyle/>
          <a:p>
            <a:endParaRPr lang="fr-FR"/>
          </a:p>
        </p:txBody>
      </p:sp>
      <p:sp>
        <p:nvSpPr>
          <p:cNvPr id="5" name="Espace réservé des commentaires 4"/>
          <p:cNvSpPr>
            <a:spLocks noGrp="1"/>
          </p:cNvSpPr>
          <p:nvPr>
            <p:ph type="body" sz="quarter" idx="3"/>
          </p:nvPr>
        </p:nvSpPr>
        <p:spPr>
          <a:xfrm>
            <a:off x="709931" y="4861442"/>
            <a:ext cx="5679440" cy="4605576"/>
          </a:xfrm>
          <a:prstGeom prst="rect">
            <a:avLst/>
          </a:prstGeom>
        </p:spPr>
        <p:txBody>
          <a:bodyPr vert="horz" lIns="94768" tIns="47384" rIns="94768" bIns="47384"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721106"/>
            <a:ext cx="3076363" cy="511731"/>
          </a:xfrm>
          <a:prstGeom prst="rect">
            <a:avLst/>
          </a:prstGeom>
        </p:spPr>
        <p:txBody>
          <a:bodyPr vert="horz" lIns="94768" tIns="47384" rIns="94768" bIns="4738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1295" y="9721106"/>
            <a:ext cx="3076363" cy="511731"/>
          </a:xfrm>
          <a:prstGeom prst="rect">
            <a:avLst/>
          </a:prstGeom>
        </p:spPr>
        <p:txBody>
          <a:bodyPr vert="horz" lIns="94768" tIns="47384" rIns="94768" bIns="47384" rtlCol="0" anchor="b"/>
          <a:lstStyle>
            <a:lvl1pPr algn="r">
              <a:defRPr sz="1200"/>
            </a:lvl1pPr>
          </a:lstStyle>
          <a:p>
            <a:fld id="{AC1E5AB4-6DAB-460B-B1F2-D187681C329E}" type="slidenum">
              <a:rPr lang="fr-FR" smtClean="0"/>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idref.fr/029065453"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Julie Mistral, en</a:t>
            </a:r>
            <a:r>
              <a:rPr lang="fr-FR" baseline="0" dirty="0" smtClean="0"/>
              <a:t> charge de la mission Plans de Conservation Partagée des Périodiques à l’</a:t>
            </a:r>
            <a:r>
              <a:rPr lang="fr-FR" baseline="0" dirty="0" err="1" smtClean="0"/>
              <a:t>Abes</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a:t>
            </a:fld>
            <a:endParaRPr lang="fr-FR"/>
          </a:p>
        </p:txBody>
      </p:sp>
    </p:spTree>
    <p:extLst>
      <p:ext uri="{BB962C8B-B14F-4D97-AF65-F5344CB8AC3E}">
        <p14:creationId xmlns:p14="http://schemas.microsoft.com/office/powerpoint/2010/main" val="3331837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10</a:t>
            </a:fld>
            <a:endParaRPr lang="fr-FR"/>
          </a:p>
        </p:txBody>
      </p:sp>
    </p:spTree>
    <p:extLst>
      <p:ext uri="{BB962C8B-B14F-4D97-AF65-F5344CB8AC3E}">
        <p14:creationId xmlns:p14="http://schemas.microsoft.com/office/powerpoint/2010/main" val="3111020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11</a:t>
            </a:fld>
            <a:endParaRPr lang="fr-FR"/>
          </a:p>
        </p:txBody>
      </p:sp>
    </p:spTree>
    <p:extLst>
      <p:ext uri="{BB962C8B-B14F-4D97-AF65-F5344CB8AC3E}">
        <p14:creationId xmlns:p14="http://schemas.microsoft.com/office/powerpoint/2010/main" val="3871809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proportion d’électroniques est assez stable</a:t>
            </a:r>
          </a:p>
          <a:p>
            <a:r>
              <a:rPr lang="fr-FR" dirty="0" smtClean="0"/>
              <a:t>Donnée</a:t>
            </a:r>
            <a:r>
              <a:rPr lang="fr-FR" baseline="0" dirty="0" smtClean="0"/>
              <a:t> intéressante pour organiser la conservation partagée dans une logique de rationalisation à l’échelle du territoire avec désherbage voire pilon à la clef</a:t>
            </a:r>
            <a:endParaRPr lang="fr-FR" dirty="0"/>
          </a:p>
        </p:txBody>
      </p:sp>
      <p:sp>
        <p:nvSpPr>
          <p:cNvPr id="4" name="Espace réservé du numéro de diapositive 3"/>
          <p:cNvSpPr>
            <a:spLocks noGrp="1"/>
          </p:cNvSpPr>
          <p:nvPr>
            <p:ph type="sldNum" sz="quarter" idx="10"/>
          </p:nvPr>
        </p:nvSpPr>
        <p:spPr/>
        <p:txBody>
          <a:bodyPr/>
          <a:lstStyle/>
          <a:p>
            <a:fld id="{7969DA75-9866-A74D-90A1-6EC520430085}" type="slidenum">
              <a:rPr lang="fr-FR" smtClean="0"/>
              <a:pPr/>
              <a:t>12</a:t>
            </a:fld>
            <a:endParaRPr lang="fr-FR"/>
          </a:p>
        </p:txBody>
      </p:sp>
    </p:spTree>
    <p:extLst>
      <p:ext uri="{BB962C8B-B14F-4D97-AF65-F5344CB8AC3E}">
        <p14:creationId xmlns:p14="http://schemas.microsoft.com/office/powerpoint/2010/main" val="1517277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13</a:t>
            </a:fld>
            <a:endParaRPr lang="fr-FR"/>
          </a:p>
        </p:txBody>
      </p:sp>
    </p:spTree>
    <p:extLst>
      <p:ext uri="{BB962C8B-B14F-4D97-AF65-F5344CB8AC3E}">
        <p14:creationId xmlns:p14="http://schemas.microsoft.com/office/powerpoint/2010/main" val="1102830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Autorités collectivité : principale/co</a:t>
            </a:r>
            <a:r>
              <a:rPr lang="fr-FR" baseline="0" dirty="0" smtClean="0"/>
              <a:t>-auteur/secondaire</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14</a:t>
            </a:fld>
            <a:endParaRPr lang="fr-FR"/>
          </a:p>
        </p:txBody>
      </p:sp>
    </p:spTree>
    <p:extLst>
      <p:ext uri="{BB962C8B-B14F-4D97-AF65-F5344CB8AC3E}">
        <p14:creationId xmlns:p14="http://schemas.microsoft.com/office/powerpoint/2010/main" val="2241294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La même</a:t>
            </a:r>
            <a:r>
              <a:rPr lang="fr-FR" baseline="0" dirty="0" smtClean="0"/>
              <a:t> chose avec le $3 : lien  vers la notice d’autorité du Sudoc (référentiel d’autorité du Sudoc = IdRef)</a:t>
            </a:r>
          </a:p>
          <a:p>
            <a:endParaRPr lang="fr-FR" dirty="0" smtClean="0"/>
          </a:p>
          <a:p>
            <a:r>
              <a:rPr lang="fr-FR" dirty="0" smtClean="0"/>
              <a:t>Importance </a:t>
            </a:r>
          </a:p>
          <a:p>
            <a:pPr marL="236921" indent="-236921">
              <a:buAutoNum type="arabicPeriod"/>
            </a:pPr>
            <a:r>
              <a:rPr lang="fr-FR" baseline="0" dirty="0" smtClean="0"/>
              <a:t>De signaler les auteurs des revues</a:t>
            </a:r>
          </a:p>
          <a:p>
            <a:pPr marL="236921" indent="-236921">
              <a:buAutoNum type="arabicPeriod"/>
            </a:pPr>
            <a:r>
              <a:rPr lang="fr-FR" baseline="0" dirty="0" smtClean="0"/>
              <a:t>De créer dans le Sudoc (via </a:t>
            </a:r>
            <a:r>
              <a:rPr lang="fr-FR" baseline="0" dirty="0" err="1" smtClean="0"/>
              <a:t>WinIBW</a:t>
            </a:r>
            <a:r>
              <a:rPr lang="fr-FR" baseline="0" dirty="0" smtClean="0"/>
              <a:t> ou IdRef les notices d’autorités à lier aux notices bibliographiques des revues </a:t>
            </a:r>
          </a:p>
          <a:p>
            <a:pPr marL="236921" indent="-236921">
              <a:buAutoNum type="arabicPeriod"/>
            </a:pPr>
            <a:r>
              <a:rPr lang="fr-FR" baseline="0" dirty="0" smtClean="0"/>
              <a:t>Se rapprocher du correspondant autorité de l’établissement ou du responsable CR</a:t>
            </a:r>
          </a:p>
          <a:p>
            <a:pPr marL="236921" indent="-236921">
              <a:buAutoNum type="arabicPeriod"/>
            </a:pPr>
            <a:endParaRPr lang="fr-FR" baseline="0" dirty="0" smtClean="0"/>
          </a:p>
          <a:p>
            <a:pPr marL="236921" indent="-236921">
              <a:buAutoNum type="arabicPeriod"/>
            </a:pPr>
            <a:endParaRPr lang="fr-FR" baseline="0" dirty="0" smtClean="0"/>
          </a:p>
          <a:p>
            <a:pPr defTabSz="947684">
              <a:defRPr/>
            </a:pPr>
            <a:r>
              <a:rPr lang="fr-FR" baseline="0" dirty="0" smtClean="0"/>
              <a:t>exemple avec centre d’étude cartésien dans IdRef </a:t>
            </a:r>
            <a:r>
              <a:rPr lang="fr-FR" dirty="0" smtClean="0">
                <a:hlinkClick r:id="rId3"/>
              </a:rPr>
              <a:t>029065453</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15</a:t>
            </a:fld>
            <a:endParaRPr lang="fr-FR"/>
          </a:p>
        </p:txBody>
      </p:sp>
    </p:spTree>
    <p:extLst>
      <p:ext uri="{BB962C8B-B14F-4D97-AF65-F5344CB8AC3E}">
        <p14:creationId xmlns:p14="http://schemas.microsoft.com/office/powerpoint/2010/main" val="334278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Intéressant</a:t>
            </a:r>
            <a:r>
              <a:rPr lang="fr-FR" baseline="0" dirty="0" smtClean="0"/>
              <a:t> pour </a:t>
            </a:r>
            <a:r>
              <a:rPr lang="fr-FR" baseline="0" dirty="0" err="1" smtClean="0"/>
              <a:t>CollEx</a:t>
            </a:r>
            <a:r>
              <a:rPr lang="fr-FR" baseline="0" dirty="0" smtClean="0"/>
              <a:t> par exemple : nombre de titres dans une discipline…</a:t>
            </a:r>
          </a:p>
          <a:p>
            <a:r>
              <a:rPr lang="fr-FR" baseline="0" dirty="0" smtClean="0"/>
              <a:t>Ou pour gérer un plan avec des milliers de notices comme le Plan Médecine ou le Plan Auvergne</a:t>
            </a:r>
          </a:p>
          <a:p>
            <a:endParaRPr lang="fr-FR" baseline="0" dirty="0" smtClean="0"/>
          </a:p>
          <a:p>
            <a:endParaRPr lang="fr-FR" baseline="0" dirty="0" smtClean="0"/>
          </a:p>
          <a:p>
            <a:r>
              <a:rPr lang="fr-FR" baseline="0" dirty="0" smtClean="0"/>
              <a:t>Bien sûr n’importe qui dans le réseau pourrait améliorer ces notices ; mais cela nous parait important que ce travail soit fait par les membres des plans qui connaissent particulièrement bien la discipline, le fonds, les spécificités régionales… Expertise sur les titres des plans.</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16</a:t>
            </a:fld>
            <a:endParaRPr lang="fr-FR"/>
          </a:p>
        </p:txBody>
      </p:sp>
    </p:spTree>
    <p:extLst>
      <p:ext uri="{BB962C8B-B14F-4D97-AF65-F5344CB8AC3E}">
        <p14:creationId xmlns:p14="http://schemas.microsoft.com/office/powerpoint/2010/main" val="1354538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 identifier des corpus ou des sous corpus et la encore…</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17</a:t>
            </a:fld>
            <a:endParaRPr lang="fr-FR"/>
          </a:p>
        </p:txBody>
      </p:sp>
    </p:spTree>
    <p:extLst>
      <p:ext uri="{BB962C8B-B14F-4D97-AF65-F5344CB8AC3E}">
        <p14:creationId xmlns:p14="http://schemas.microsoft.com/office/powerpoint/2010/main" val="3864682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 Permettre une remontée de ces notices dans IdRef : ex avec Cartésianisme : Bulletin Cartésien 07358133X (CNRS) ne remonte pas voir .</a:t>
            </a:r>
            <a:r>
              <a:rPr lang="fr-FR" baseline="0" dirty="0" err="1" smtClean="0"/>
              <a:t>xml</a:t>
            </a:r>
            <a:r>
              <a:rPr lang="fr-FR" baseline="0" dirty="0" smtClean="0"/>
              <a:t> : </a:t>
            </a:r>
          </a:p>
          <a:p>
            <a:endParaRPr lang="fr-FR" baseline="0" dirty="0" smtClean="0"/>
          </a:p>
          <a:p>
            <a:r>
              <a:rPr lang="fr-FR" baseline="0" dirty="0" smtClean="0"/>
              <a:t>[Remontée de (037870068) </a:t>
            </a:r>
            <a:r>
              <a:rPr lang="fr-FR" baseline="0" dirty="0" err="1" smtClean="0"/>
              <a:t>Studia</a:t>
            </a:r>
            <a:r>
              <a:rPr lang="fr-FR" baseline="0" dirty="0" smtClean="0"/>
              <a:t> </a:t>
            </a:r>
            <a:r>
              <a:rPr lang="fr-FR" baseline="0" dirty="0" err="1" smtClean="0"/>
              <a:t>Cartesiana</a:t>
            </a:r>
            <a:r>
              <a:rPr lang="fr-FR" baseline="0" dirty="0" smtClean="0"/>
              <a:t> mais dommage pas </a:t>
            </a:r>
            <a:r>
              <a:rPr lang="fr-FR" baseline="0" smtClean="0"/>
              <a:t>d’autorité.]</a:t>
            </a:r>
            <a:endParaRPr lang="fr-FR" dirty="0" smtClean="0"/>
          </a:p>
          <a:p>
            <a:endParaRPr lang="fr-FR" dirty="0" smtClean="0"/>
          </a:p>
          <a:p>
            <a:r>
              <a:rPr lang="fr-FR" baseline="0" dirty="0" smtClean="0"/>
              <a:t>Et créer la notice d’autorité (sujet ou nom commun) dans IdRef , </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18</a:t>
            </a:fld>
            <a:endParaRPr lang="fr-FR"/>
          </a:p>
        </p:txBody>
      </p:sp>
    </p:spTree>
    <p:extLst>
      <p:ext uri="{BB962C8B-B14F-4D97-AF65-F5344CB8AC3E}">
        <p14:creationId xmlns:p14="http://schemas.microsoft.com/office/powerpoint/2010/main" val="856550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19</a:t>
            </a:fld>
            <a:endParaRPr lang="fr-FR"/>
          </a:p>
        </p:txBody>
      </p:sp>
    </p:spTree>
    <p:extLst>
      <p:ext uri="{BB962C8B-B14F-4D97-AF65-F5344CB8AC3E}">
        <p14:creationId xmlns:p14="http://schemas.microsoft.com/office/powerpoint/2010/main" val="243827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2</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1365977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20</a:t>
            </a:fld>
            <a:endParaRPr lang="fr-FR"/>
          </a:p>
        </p:txBody>
      </p:sp>
    </p:spTree>
    <p:extLst>
      <p:ext uri="{BB962C8B-B14F-4D97-AF65-F5344CB8AC3E}">
        <p14:creationId xmlns:p14="http://schemas.microsoft.com/office/powerpoint/2010/main" val="2240325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959 = zone structurée permettant un signalement précis des lacunes</a:t>
            </a:r>
            <a:r>
              <a:rPr lang="fr-FR" baseline="0" dirty="0" smtClean="0"/>
              <a:t> et exploitable par nos outils (Sudoc interface publique, </a:t>
            </a:r>
            <a:r>
              <a:rPr lang="fr-FR" baseline="0" dirty="0" err="1" smtClean="0"/>
              <a:t>Persicope,etc</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7969DA75-9866-A74D-90A1-6EC520430085}" type="slidenum">
              <a:rPr lang="fr-FR" smtClean="0"/>
              <a:pPr/>
              <a:t>21</a:t>
            </a:fld>
            <a:endParaRPr lang="fr-FR"/>
          </a:p>
        </p:txBody>
      </p:sp>
    </p:spTree>
    <p:extLst>
      <p:ext uri="{BB962C8B-B14F-4D97-AF65-F5344CB8AC3E}">
        <p14:creationId xmlns:p14="http://schemas.microsoft.com/office/powerpoint/2010/main" val="7195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22</a:t>
            </a:fld>
            <a:endParaRPr lang="fr-FR"/>
          </a:p>
        </p:txBody>
      </p:sp>
    </p:spTree>
    <p:extLst>
      <p:ext uri="{BB962C8B-B14F-4D97-AF65-F5344CB8AC3E}">
        <p14:creationId xmlns:p14="http://schemas.microsoft.com/office/powerpoint/2010/main" val="1283462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alors</a:t>
            </a:r>
            <a:r>
              <a:rPr lang="fr-FR" baseline="0" dirty="0" smtClean="0"/>
              <a:t> que 49% des exemplaires des plans régionaux appartiennent à des établissement non déployés (~lecture publique, hors ESR)</a:t>
            </a:r>
            <a:endParaRPr lang="fr-FR" dirty="0"/>
          </a:p>
        </p:txBody>
      </p:sp>
      <p:sp>
        <p:nvSpPr>
          <p:cNvPr id="4" name="Espace réservé du numéro de diapositive 3"/>
          <p:cNvSpPr>
            <a:spLocks noGrp="1"/>
          </p:cNvSpPr>
          <p:nvPr>
            <p:ph type="sldNum" sz="quarter" idx="10"/>
          </p:nvPr>
        </p:nvSpPr>
        <p:spPr/>
        <p:txBody>
          <a:bodyPr/>
          <a:lstStyle/>
          <a:p>
            <a:fld id="{7969DA75-9866-A74D-90A1-6EC520430085}" type="slidenum">
              <a:rPr lang="fr-FR" smtClean="0"/>
              <a:pPr/>
              <a:t>23</a:t>
            </a:fld>
            <a:endParaRPr lang="fr-FR"/>
          </a:p>
        </p:txBody>
      </p:sp>
    </p:spTree>
    <p:extLst>
      <p:ext uri="{BB962C8B-B14F-4D97-AF65-F5344CB8AC3E}">
        <p14:creationId xmlns:p14="http://schemas.microsoft.com/office/powerpoint/2010/main" val="23232358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b="0" dirty="0" smtClean="0"/>
              <a:t>Après les indicateurs généraux, nous allons passer</a:t>
            </a:r>
            <a:r>
              <a:rPr lang="fr-FR" b="0" baseline="0" dirty="0" smtClean="0"/>
              <a:t> à la démonstration avec le tableau de bord du </a:t>
            </a:r>
            <a:r>
              <a:rPr lang="fr-FR" b="0" baseline="0" dirty="0" err="1" smtClean="0"/>
              <a:t>PCPhilo</a:t>
            </a:r>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24</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28577141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25</a:t>
            </a:fld>
            <a:endParaRPr lang="fr-FR"/>
          </a:p>
        </p:txBody>
      </p:sp>
    </p:spTree>
    <p:extLst>
      <p:ext uri="{BB962C8B-B14F-4D97-AF65-F5344CB8AC3E}">
        <p14:creationId xmlns:p14="http://schemas.microsoft.com/office/powerpoint/2010/main" val="15729699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 demande de financement </a:t>
            </a:r>
            <a:r>
              <a:rPr lang="fr-FR" dirty="0" err="1" smtClean="0"/>
              <a:t>CollEx</a:t>
            </a:r>
            <a:r>
              <a:rPr lang="fr-FR" baseline="0" dirty="0" smtClean="0"/>
              <a:t> par exemple</a:t>
            </a:r>
            <a:endParaRPr lang="fr-FR" dirty="0" smtClean="0"/>
          </a:p>
          <a:p>
            <a:endParaRPr lang="fr-FR" dirty="0" smtClean="0"/>
          </a:p>
          <a:p>
            <a:r>
              <a:rPr lang="fr-FR" dirty="0" smtClean="0"/>
              <a:t>Tableaux fournis par l’</a:t>
            </a:r>
            <a:r>
              <a:rPr lang="fr-FR" dirty="0" err="1" smtClean="0"/>
              <a:t>Abes</a:t>
            </a:r>
            <a:r>
              <a:rPr lang="fr-FR" dirty="0" smtClean="0"/>
              <a:t>, à la demande des pilotes pour les plans régionaux ;</a:t>
            </a:r>
            <a:r>
              <a:rPr lang="fr-FR" baseline="0" dirty="0" smtClean="0"/>
              <a:t> à la demande du </a:t>
            </a:r>
            <a:r>
              <a:rPr lang="fr-FR" baseline="0" dirty="0" err="1" smtClean="0"/>
              <a:t>CTLes</a:t>
            </a:r>
            <a:r>
              <a:rPr lang="fr-FR" baseline="0" dirty="0" smtClean="0"/>
              <a:t> pour les plans thématiques</a:t>
            </a:r>
          </a:p>
          <a:p>
            <a:endParaRPr lang="fr-FR" baseline="0" dirty="0" smtClean="0"/>
          </a:p>
          <a:p>
            <a:r>
              <a:rPr lang="fr-FR" baseline="0" dirty="0" smtClean="0"/>
              <a:t>Si fourniture en vue de la réunion de pilotage annuelle &gt;&gt; bien anticiper la demande (puisque pilote demande au </a:t>
            </a:r>
            <a:r>
              <a:rPr lang="fr-FR" baseline="0" dirty="0" err="1" smtClean="0"/>
              <a:t>CTLes</a:t>
            </a:r>
            <a:r>
              <a:rPr lang="fr-FR" baseline="0" dirty="0" smtClean="0"/>
              <a:t> qui demande à l’</a:t>
            </a:r>
            <a:r>
              <a:rPr lang="fr-FR" baseline="0" dirty="0" err="1" smtClean="0"/>
              <a:t>Abes</a:t>
            </a:r>
            <a:r>
              <a:rPr lang="fr-FR" baseline="0" dirty="0" smtClean="0"/>
              <a:t> = moi)</a:t>
            </a:r>
          </a:p>
          <a:p>
            <a:endParaRPr lang="fr-FR" baseline="0" dirty="0" smtClean="0"/>
          </a:p>
          <a:p>
            <a:r>
              <a:rPr lang="fr-FR" baseline="0" dirty="0" smtClean="0"/>
              <a:t>Créer une entrée dans le Guichet d’Assistance ?</a:t>
            </a:r>
          </a:p>
          <a:p>
            <a:endParaRPr lang="fr-FR" baseline="0" dirty="0" smtClean="0"/>
          </a:p>
          <a:p>
            <a:r>
              <a:rPr lang="fr-FR" b="1" baseline="0" dirty="0" smtClean="0"/>
              <a:t>(Basé sur les données du Sudoc, données mars 2019)</a:t>
            </a:r>
            <a:endParaRPr lang="fr-FR" b="1" dirty="0" smtClean="0"/>
          </a:p>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26</a:t>
            </a:fld>
            <a:endParaRPr lang="fr-FR"/>
          </a:p>
        </p:txBody>
      </p:sp>
    </p:spTree>
    <p:extLst>
      <p:ext uri="{BB962C8B-B14F-4D97-AF65-F5344CB8AC3E}">
        <p14:creationId xmlns:p14="http://schemas.microsoft.com/office/powerpoint/2010/main" val="9475197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Suivre et valoriser tous les chantiers et efforts faits par vous pour un signalement de qualité dans le </a:t>
            </a:r>
            <a:r>
              <a:rPr lang="fr-FR" baseline="0" smtClean="0"/>
              <a:t>catalogue collectif</a:t>
            </a:r>
            <a:endParaRPr lang="fr-FR" baseline="0" dirty="0" smtClean="0"/>
          </a:p>
          <a:p>
            <a:r>
              <a:rPr lang="fr-FR" baseline="0" dirty="0" smtClean="0"/>
              <a:t>(Basé sur les données du Sudoc)</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27</a:t>
            </a:fld>
            <a:endParaRPr lang="fr-FR"/>
          </a:p>
        </p:txBody>
      </p:sp>
    </p:spTree>
    <p:extLst>
      <p:ext uri="{BB962C8B-B14F-4D97-AF65-F5344CB8AC3E}">
        <p14:creationId xmlns:p14="http://schemas.microsoft.com/office/powerpoint/2010/main" val="23483776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28</a:t>
            </a:fld>
            <a:endParaRPr lang="fr-FR"/>
          </a:p>
        </p:txBody>
      </p:sp>
    </p:spTree>
    <p:extLst>
      <p:ext uri="{BB962C8B-B14F-4D97-AF65-F5344CB8AC3E}">
        <p14:creationId xmlns:p14="http://schemas.microsoft.com/office/powerpoint/2010/main" val="12436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a:t>
            </a:fld>
            <a:endParaRPr lang="fr-FR"/>
          </a:p>
        </p:txBody>
      </p:sp>
      <p:sp>
        <p:nvSpPr>
          <p:cNvPr id="2" name="Espace réservé de la date 1"/>
          <p:cNvSpPr>
            <a:spLocks noGrp="1"/>
          </p:cNvSpPr>
          <p:nvPr>
            <p:ph type="dt" idx="10"/>
          </p:nvPr>
        </p:nvSpPr>
        <p:spPr/>
        <p:txBody>
          <a:bodyPr/>
          <a:lstStyle/>
          <a:p>
            <a:pPr>
              <a:defRPr/>
            </a:pPr>
            <a:r>
              <a:rPr lang="fr-FR" smtClean="0"/>
              <a:t>25/09/2014</a:t>
            </a:r>
            <a:endParaRPr lang="fr-FR"/>
          </a:p>
        </p:txBody>
      </p:sp>
    </p:spTree>
    <p:extLst>
      <p:ext uri="{BB962C8B-B14F-4D97-AF65-F5344CB8AC3E}">
        <p14:creationId xmlns:p14="http://schemas.microsoft.com/office/powerpoint/2010/main" val="2852383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39 PCPP.</a:t>
            </a:r>
          </a:p>
          <a:p>
            <a:endParaRPr lang="fr-FR" dirty="0" smtClean="0"/>
          </a:p>
          <a:p>
            <a:r>
              <a:rPr lang="fr-FR" dirty="0" smtClean="0"/>
              <a:t>Intégrer un PCPP existant passe par un dialogue avec le pilote de chaque plan, pour évaluer si votre établissement et certains</a:t>
            </a:r>
            <a:r>
              <a:rPr lang="fr-FR" baseline="0" dirty="0" smtClean="0"/>
              <a:t> des titres qu’il possède ont vocation à entrer dans le plan.</a:t>
            </a:r>
          </a:p>
          <a:p>
            <a:endParaRPr lang="fr-FR" baseline="0" dirty="0" smtClean="0"/>
          </a:p>
          <a:p>
            <a:r>
              <a:rPr lang="fr-FR" baseline="0" dirty="0" smtClean="0"/>
              <a:t>Si le plan n’existe pas encore, et que vous souhaitez en créer un, vous rapprocher du responsable CR de votre région ou du </a:t>
            </a:r>
            <a:r>
              <a:rPr lang="fr-FR" baseline="0" dirty="0" err="1" smtClean="0"/>
              <a:t>CTLes</a:t>
            </a:r>
            <a:r>
              <a:rPr lang="fr-FR" baseline="0" dirty="0" smtClean="0"/>
              <a:t> (cela dépend si le plan imaginé relève d’une discipline </a:t>
            </a:r>
            <a:r>
              <a:rPr lang="fr-FR" baseline="0" dirty="0" err="1" smtClean="0"/>
              <a:t>CollEx</a:t>
            </a:r>
            <a:r>
              <a:rPr lang="fr-FR" baseline="0" dirty="0" smtClean="0"/>
              <a:t> ou a plutôt une vocation régionale)</a:t>
            </a:r>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4</a:t>
            </a:fld>
            <a:endParaRPr lang="fr-FR"/>
          </a:p>
        </p:txBody>
      </p:sp>
    </p:spTree>
    <p:extLst>
      <p:ext uri="{BB962C8B-B14F-4D97-AF65-F5344CB8AC3E}">
        <p14:creationId xmlns:p14="http://schemas.microsoft.com/office/powerpoint/2010/main" val="3820144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L’objectif de ce webinaire est de présenter un modèle de tableau de bord et des indicateurs qui mesurent la qualité des notices dans les plans et la qualité du signalement.</a:t>
            </a:r>
          </a:p>
          <a:p>
            <a:endParaRPr lang="fr-FR" dirty="0" smtClean="0"/>
          </a:p>
          <a:p>
            <a:r>
              <a:rPr lang="fr-FR" dirty="0" smtClean="0"/>
              <a:t>Plans souvent à cheval sur plusieurs ILN, donc parfois pas facile, pour</a:t>
            </a:r>
            <a:r>
              <a:rPr lang="fr-FR" baseline="0" dirty="0" smtClean="0"/>
              <a:t> les pilotes,</a:t>
            </a:r>
            <a:r>
              <a:rPr lang="fr-FR" dirty="0" smtClean="0"/>
              <a:t> de</a:t>
            </a:r>
            <a:r>
              <a:rPr lang="fr-FR" baseline="0" dirty="0" smtClean="0"/>
              <a:t> générer des tableaux de gestion comprenant toutes les données dont ils ont besoin =&gt; </a:t>
            </a:r>
            <a:r>
              <a:rPr lang="fr-FR" baseline="0" dirty="0" err="1" smtClean="0"/>
              <a:t>Abes</a:t>
            </a:r>
            <a:r>
              <a:rPr lang="fr-FR" baseline="0" dirty="0" smtClean="0"/>
              <a:t> peut le faire</a:t>
            </a:r>
            <a:endParaRPr lang="fr-FR" dirty="0" smtClean="0"/>
          </a:p>
          <a:p>
            <a:endParaRPr lang="fr-FR" dirty="0" smtClean="0"/>
          </a:p>
          <a:p>
            <a:endParaRPr lang="fr-FR" dirty="0" smtClean="0"/>
          </a:p>
          <a:p>
            <a:r>
              <a:rPr lang="fr-FR" dirty="0" smtClean="0"/>
              <a:t>L’idée ce webinaire</a:t>
            </a:r>
            <a:r>
              <a:rPr lang="fr-FR" baseline="0" dirty="0" smtClean="0"/>
              <a:t> </a:t>
            </a:r>
            <a:r>
              <a:rPr lang="fr-FR" dirty="0" smtClean="0"/>
              <a:t>n’est pas </a:t>
            </a:r>
            <a:r>
              <a:rPr lang="fr-FR" baseline="0" dirty="0" smtClean="0"/>
              <a:t> gestion de plans (</a:t>
            </a:r>
            <a:r>
              <a:rPr lang="fr-FR" baseline="0" dirty="0" err="1" smtClean="0"/>
              <a:t>Abes</a:t>
            </a:r>
            <a:r>
              <a:rPr lang="fr-FR" baseline="0" dirty="0" smtClean="0"/>
              <a:t> ne pilote aucun plan) mais proposer un outil d’aide à la décision basé sur les données du Sudoc (les données affichées sont celles du Sudoc ; si elles sont fausses, ou non à jour, on  retrouvera ces erreurs dans les tableaux) pour identifier des chantiers ou des orientations de signalement</a:t>
            </a:r>
          </a:p>
          <a:p>
            <a:endParaRPr lang="fr-FR" baseline="0" dirty="0" smtClean="0"/>
          </a:p>
          <a:p>
            <a:endParaRPr lang="fr-FR" baseline="0" dirty="0" smtClean="0"/>
          </a:p>
          <a:p>
            <a:r>
              <a:rPr lang="fr-FR" baseline="0" dirty="0" smtClean="0"/>
              <a:t>L’idée est de montrer « ce qui reste à faire » : présupposé = les titres émargeant à un plan doivent être particulièrement bien signalés, tant au niveau bibliographique qu’au niveau des exemplaires</a:t>
            </a:r>
          </a:p>
          <a:p>
            <a:r>
              <a:rPr lang="fr-FR" baseline="0" dirty="0" smtClean="0"/>
              <a:t>=&gt; Notices riches, avec information contrôlée validée, vérifiée par vous professionnels et la présence de liens </a:t>
            </a:r>
          </a:p>
          <a:p>
            <a:endParaRPr lang="fr-FR" baseline="0" dirty="0" smtClean="0"/>
          </a:p>
          <a:p>
            <a:r>
              <a:rPr lang="fr-FR" baseline="0" dirty="0" smtClean="0"/>
              <a:t>Ce qui manque : titres ? Sera peut être différent d’un plan a un autre</a:t>
            </a:r>
          </a:p>
          <a:p>
            <a:endParaRPr lang="fr-FR" dirty="0"/>
          </a:p>
        </p:txBody>
      </p:sp>
      <p:sp>
        <p:nvSpPr>
          <p:cNvPr id="4" name="Espace réservé du numéro de diapositive 3"/>
          <p:cNvSpPr>
            <a:spLocks noGrp="1"/>
          </p:cNvSpPr>
          <p:nvPr>
            <p:ph type="sldNum" sz="quarter" idx="10"/>
          </p:nvPr>
        </p:nvSpPr>
        <p:spPr/>
        <p:txBody>
          <a:bodyPr/>
          <a:lstStyle/>
          <a:p>
            <a:fld id="{7969DA75-9866-A74D-90A1-6EC520430085}" type="slidenum">
              <a:rPr lang="fr-FR" smtClean="0"/>
              <a:pPr/>
              <a:t>5</a:t>
            </a:fld>
            <a:endParaRPr lang="fr-FR"/>
          </a:p>
        </p:txBody>
      </p:sp>
    </p:spTree>
    <p:extLst>
      <p:ext uri="{BB962C8B-B14F-4D97-AF65-F5344CB8AC3E}">
        <p14:creationId xmlns:p14="http://schemas.microsoft.com/office/powerpoint/2010/main" val="2852999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smtClean="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solidFill>
                  <a:prstClr val="black"/>
                </a:solidFill>
              </a:rPr>
              <a:pPr>
                <a:defRPr/>
              </a:pPr>
              <a:t>6</a:t>
            </a:fld>
            <a:endParaRPr lang="fr-FR">
              <a:solidFill>
                <a:prstClr val="black"/>
              </a:solidFill>
            </a:endParaRPr>
          </a:p>
        </p:txBody>
      </p:sp>
      <p:sp>
        <p:nvSpPr>
          <p:cNvPr id="2" name="Espace réservé de la date 1"/>
          <p:cNvSpPr>
            <a:spLocks noGrp="1"/>
          </p:cNvSpPr>
          <p:nvPr>
            <p:ph type="dt" idx="10"/>
          </p:nvPr>
        </p:nvSpPr>
        <p:spPr/>
        <p:txBody>
          <a:bodyPr/>
          <a:lstStyle/>
          <a:p>
            <a:pPr>
              <a:defRPr/>
            </a:pPr>
            <a:r>
              <a:rPr lang="fr-FR" smtClean="0">
                <a:solidFill>
                  <a:prstClr val="black"/>
                </a:solidFill>
              </a:rPr>
              <a:t>25/09/2014</a:t>
            </a:r>
            <a:endParaRPr lang="fr-FR">
              <a:solidFill>
                <a:prstClr val="black"/>
              </a:solidFill>
            </a:endParaRPr>
          </a:p>
        </p:txBody>
      </p:sp>
    </p:spTree>
    <p:extLst>
      <p:ext uri="{BB962C8B-B14F-4D97-AF65-F5344CB8AC3E}">
        <p14:creationId xmlns:p14="http://schemas.microsoft.com/office/powerpoint/2010/main" val="3986511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Tableaux</a:t>
            </a:r>
            <a:r>
              <a:rPr lang="fr-FR" baseline="0" dirty="0" smtClean="0"/>
              <a:t> de bord de DONNEES que je génère en extrayant les données du Sudoc ; je peux le faire 2 fois par an pour chaque plan </a:t>
            </a:r>
          </a:p>
          <a:p>
            <a:endParaRPr lang="fr-FR" baseline="0" dirty="0" smtClean="0"/>
          </a:p>
          <a:p>
            <a:r>
              <a:rPr lang="fr-FR" baseline="0" dirty="0" smtClean="0"/>
              <a:t>J’imagine que ce serait bien pour les pilotes de les avoir avant les réunions annuelles ou bisannuelles de pilotage =&gt; les demander à l’</a:t>
            </a:r>
            <a:r>
              <a:rPr lang="fr-FR" baseline="0" dirty="0" err="1" smtClean="0"/>
              <a:t>Abes</a:t>
            </a:r>
            <a:r>
              <a:rPr lang="fr-FR" baseline="0" dirty="0" smtClean="0"/>
              <a:t> (plans régionaux) ou au </a:t>
            </a:r>
            <a:r>
              <a:rPr lang="fr-FR" baseline="0" dirty="0" err="1" smtClean="0"/>
              <a:t>CTLes</a:t>
            </a:r>
            <a:r>
              <a:rPr lang="fr-FR" baseline="0" dirty="0" smtClean="0"/>
              <a:t> (plans thématiques) idéalement  minimum un mois avant la réunion</a:t>
            </a:r>
          </a:p>
          <a:p>
            <a:endParaRPr lang="fr-FR" baseline="0" dirty="0" smtClean="0"/>
          </a:p>
          <a:p>
            <a:r>
              <a:rPr lang="fr-FR" baseline="0" dirty="0" smtClean="0"/>
              <a:t>Le plan choisi pour la démonstration : </a:t>
            </a:r>
            <a:r>
              <a:rPr lang="fr-FR" baseline="0" dirty="0" smtClean="0"/>
              <a:t> choix d’un PCP </a:t>
            </a:r>
            <a:r>
              <a:rPr lang="fr-FR" baseline="0" dirty="0" smtClean="0"/>
              <a:t>ni trop gros ni trop petit, avec des bib déployées et des non déployées (</a:t>
            </a:r>
            <a:r>
              <a:rPr lang="fr-FR" baseline="0" dirty="0" err="1" smtClean="0"/>
              <a:t>PCPhilo</a:t>
            </a:r>
            <a:r>
              <a:rPr lang="fr-FR" baseline="0" dirty="0" smtClean="0"/>
              <a:t>).</a:t>
            </a:r>
          </a:p>
          <a:p>
            <a:endParaRPr lang="fr-FR" baseline="0" dirty="0" smtClean="0"/>
          </a:p>
        </p:txBody>
      </p:sp>
      <p:sp>
        <p:nvSpPr>
          <p:cNvPr id="4" name="Espace réservé du numéro de diapositive 3"/>
          <p:cNvSpPr>
            <a:spLocks noGrp="1"/>
          </p:cNvSpPr>
          <p:nvPr>
            <p:ph type="sldNum" sz="quarter" idx="10"/>
          </p:nvPr>
        </p:nvSpPr>
        <p:spPr/>
        <p:txBody>
          <a:bodyPr/>
          <a:lstStyle/>
          <a:p>
            <a:fld id="{7969DA75-9866-A74D-90A1-6EC520430085}" type="slidenum">
              <a:rPr lang="fr-FR" smtClean="0"/>
              <a:pPr/>
              <a:t>7</a:t>
            </a:fld>
            <a:endParaRPr lang="fr-FR"/>
          </a:p>
        </p:txBody>
      </p:sp>
    </p:spTree>
    <p:extLst>
      <p:ext uri="{BB962C8B-B14F-4D97-AF65-F5344CB8AC3E}">
        <p14:creationId xmlns:p14="http://schemas.microsoft.com/office/powerpoint/2010/main" val="329143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Dresser le paysage des PCPP aujourd’hui.</a:t>
            </a:r>
          </a:p>
          <a:p>
            <a:r>
              <a:rPr lang="fr-FR" baseline="0" dirty="0" smtClean="0"/>
              <a:t>Indicateurs chiffrés.</a:t>
            </a:r>
          </a:p>
          <a:p>
            <a:endParaRPr lang="fr-FR" baseline="0" dirty="0" smtClean="0"/>
          </a:p>
          <a:p>
            <a:r>
              <a:rPr lang="fr-FR" baseline="0" dirty="0" smtClean="0"/>
              <a:t>Pour quoi (institutionnels, </a:t>
            </a:r>
            <a:r>
              <a:rPr lang="fr-FR" baseline="0" dirty="0" err="1" smtClean="0"/>
              <a:t>CTLes</a:t>
            </a:r>
            <a:r>
              <a:rPr lang="fr-FR" baseline="0" dirty="0" smtClean="0"/>
              <a:t>… ministère, rapport activité des réseaux)</a:t>
            </a:r>
          </a:p>
          <a:p>
            <a:endParaRPr lang="fr-FR" baseline="0" dirty="0" smtClean="0"/>
          </a:p>
          <a:p>
            <a:r>
              <a:rPr lang="fr-FR" dirty="0" smtClean="0"/>
              <a:t>Photo au 1</a:t>
            </a:r>
            <a:r>
              <a:rPr lang="fr-FR" baseline="30000" dirty="0" smtClean="0"/>
              <a:t>er</a:t>
            </a:r>
            <a:r>
              <a:rPr lang="fr-FR" dirty="0" smtClean="0"/>
              <a:t> sept 19.</a:t>
            </a:r>
          </a:p>
          <a:p>
            <a:r>
              <a:rPr lang="fr-FR" dirty="0" smtClean="0"/>
              <a:t>L’idée = produire ces indicateurs  tous les deux ou 3 mois pour visualiser</a:t>
            </a:r>
            <a:r>
              <a:rPr lang="fr-FR" baseline="0" dirty="0" smtClean="0"/>
              <a:t> les tendances d’amélioration de la qualité des notices.</a:t>
            </a:r>
            <a:endParaRPr lang="fr-FR" dirty="0" smtClean="0"/>
          </a:p>
          <a:p>
            <a:endParaRPr lang="fr-FR" baseline="0" dirty="0" smtClean="0"/>
          </a:p>
          <a:p>
            <a:endParaRPr lang="fr-FR" baseline="0" dirty="0" smtClean="0"/>
          </a:p>
          <a:p>
            <a:endParaRPr lang="fr-FR" baseline="0" dirty="0" smtClean="0"/>
          </a:p>
          <a:p>
            <a:r>
              <a:rPr lang="fr-FR" baseline="0" dirty="0" smtClean="0"/>
              <a:t>Indicateurs généraux : </a:t>
            </a:r>
          </a:p>
          <a:p>
            <a:r>
              <a:rPr lang="fr-FR" baseline="0" dirty="0" smtClean="0"/>
              <a:t>- RCR = bibliothèques ou établissements participants à un Plan. </a:t>
            </a:r>
          </a:p>
          <a:p>
            <a:r>
              <a:rPr lang="fr-FR" baseline="0" dirty="0" smtClean="0"/>
              <a:t>- Déployés/non déployés : établissements qui cataloguent dans le Sudoc, déployés = toutes collections, non déployés uniquement PS (périodiques + collections) ~ établissements lecture publique</a:t>
            </a:r>
            <a:endParaRPr lang="fr-FR" dirty="0"/>
          </a:p>
        </p:txBody>
      </p:sp>
      <p:sp>
        <p:nvSpPr>
          <p:cNvPr id="4" name="Espace réservé du numéro de diapositive 3"/>
          <p:cNvSpPr>
            <a:spLocks noGrp="1"/>
          </p:cNvSpPr>
          <p:nvPr>
            <p:ph type="sldNum" sz="quarter" idx="10"/>
          </p:nvPr>
        </p:nvSpPr>
        <p:spPr/>
        <p:txBody>
          <a:bodyPr/>
          <a:lstStyle/>
          <a:p>
            <a:fld id="{7969DA75-9866-A74D-90A1-6EC520430085}" type="slidenum">
              <a:rPr lang="fr-FR" smtClean="0"/>
              <a:pPr/>
              <a:t>8</a:t>
            </a:fld>
            <a:endParaRPr lang="fr-FR"/>
          </a:p>
        </p:txBody>
      </p:sp>
    </p:spTree>
    <p:extLst>
      <p:ext uri="{BB962C8B-B14F-4D97-AF65-F5344CB8AC3E}">
        <p14:creationId xmlns:p14="http://schemas.microsoft.com/office/powerpoint/2010/main" val="1234953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1E5AB4-6DAB-460B-B1F2-D187681C329E}" type="slidenum">
              <a:rPr lang="fr-FR" smtClean="0"/>
              <a:t>9</a:t>
            </a:fld>
            <a:endParaRPr lang="fr-FR"/>
          </a:p>
        </p:txBody>
      </p:sp>
    </p:spTree>
    <p:extLst>
      <p:ext uri="{BB962C8B-B14F-4D97-AF65-F5344CB8AC3E}">
        <p14:creationId xmlns:p14="http://schemas.microsoft.com/office/powerpoint/2010/main" val="1889784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F1AFB5-915E-4D0A-971C-5AE5F329E906}" type="datetimeFigureOut">
              <a:rPr lang="fr-FR" smtClean="0"/>
              <a:t>10/10/2019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8199605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70074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69985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5696121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Tree>
    <p:extLst>
      <p:ext uri="{BB962C8B-B14F-4D97-AF65-F5344CB8AC3E}">
        <p14:creationId xmlns:p14="http://schemas.microsoft.com/office/powerpoint/2010/main" val="40105721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3081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1060549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37285457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354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7180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1581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1AFB5-915E-4D0A-971C-5AE5F329E906}" type="datetimeFigureOut">
              <a:rPr lang="fr-FR" smtClean="0"/>
              <a:t>10/10/2019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DB0EE-562A-402E-B0CB-D9B0904D3576}" type="slidenum">
              <a:rPr lang="fr-FR" smtClean="0"/>
              <a:t>‹N°›</a:t>
            </a:fld>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moodle.abes.fr/"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hyperlink" Target="https://www.sudoc.fr/03988015X.x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mailto:julie.mistral@abes.fr" TargetMode="External"/><Relationship Id="rId4" Type="http://schemas.openxmlformats.org/officeDocument/2006/relationships/hyperlink" Target="http://moodle.abes.f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ctles.f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documentation.abes.fr/sudoc/Annuaire_Correspondants_CR.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623794" y="1624603"/>
            <a:ext cx="7772400" cy="2262113"/>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fr-FR" b="1" dirty="0">
                <a:solidFill>
                  <a:srgbClr val="1E2B62"/>
                </a:solidFill>
              </a:rPr>
              <a:t>La qualité du signalement dans les Plans de Conservation Partagée des </a:t>
            </a:r>
            <a:r>
              <a:rPr lang="fr-FR" b="1" dirty="0" smtClean="0">
                <a:solidFill>
                  <a:srgbClr val="1E2B62"/>
                </a:solidFill>
              </a:rPr>
              <a:t>Périodiques</a:t>
            </a:r>
          </a:p>
          <a:p>
            <a:pPr>
              <a:defRPr/>
            </a:pPr>
            <a:endParaRPr lang="fr-FR" b="1" dirty="0">
              <a:solidFill>
                <a:srgbClr val="1E2B62"/>
              </a:solidFill>
            </a:endParaRPr>
          </a:p>
          <a:p>
            <a:pPr>
              <a:defRPr/>
            </a:pPr>
            <a:r>
              <a:rPr lang="fr-FR" dirty="0">
                <a:solidFill>
                  <a:srgbClr val="1E2B62"/>
                </a:solidFill>
              </a:rPr>
              <a:t>Outils et méthode pour identifier des chantiers de travail</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4">
            <a:extLst>
              <a:ext uri="{28A0092B-C50C-407E-A947-70E740481C1C}">
                <a14:useLocalDpi xmlns:a14="http://schemas.microsoft.com/office/drawing/2010/main" val="0"/>
              </a:ext>
            </a:extLst>
          </a:blip>
          <a:srcRect l="12807" r="18012"/>
          <a:stretch/>
        </p:blipFill>
        <p:spPr bwMode="auto">
          <a:xfrm>
            <a:off x="0" y="195671"/>
            <a:ext cx="9144000" cy="64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Rectangle 36"/>
          <p:cNvSpPr/>
          <p:nvPr/>
        </p:nvSpPr>
        <p:spPr>
          <a:xfrm>
            <a:off x="107504" y="4726885"/>
            <a:ext cx="8856984" cy="646331"/>
          </a:xfrm>
          <a:prstGeom prst="rect">
            <a:avLst/>
          </a:prstGeom>
        </p:spPr>
        <p:txBody>
          <a:bodyPr wrap="square">
            <a:spAutoFit/>
          </a:bodyPr>
          <a:lstStyle/>
          <a:p>
            <a:pPr algn="ctr"/>
            <a:r>
              <a:rPr lang="fr-FR" b="1" dirty="0" smtClean="0">
                <a:solidFill>
                  <a:schemeClr val="tx2"/>
                </a:solidFill>
              </a:rPr>
              <a:t>Intervenant</a:t>
            </a:r>
            <a:r>
              <a:rPr lang="fr-FR" b="1" dirty="0">
                <a:solidFill>
                  <a:schemeClr val="tx2"/>
                </a:solidFill>
              </a:rPr>
              <a:t> </a:t>
            </a:r>
            <a:r>
              <a:rPr lang="fr-FR" b="1" dirty="0" smtClean="0">
                <a:solidFill>
                  <a:schemeClr val="tx2"/>
                </a:solidFill>
              </a:rPr>
              <a:t>: </a:t>
            </a:r>
            <a:r>
              <a:rPr lang="fr-FR" sz="1600" dirty="0" smtClean="0"/>
              <a:t>Julie Mistral</a:t>
            </a:r>
          </a:p>
          <a:p>
            <a:pPr algn="ctr"/>
            <a:r>
              <a:rPr lang="fr-FR" b="1" dirty="0" smtClean="0">
                <a:solidFill>
                  <a:schemeClr val="tx2"/>
                </a:solidFill>
              </a:rPr>
              <a:t>Modérateur : </a:t>
            </a:r>
            <a:r>
              <a:rPr lang="fr-FR" sz="1600" dirty="0" smtClean="0"/>
              <a:t>Raphaëlle Poveda</a:t>
            </a:r>
            <a:endParaRPr lang="fr-FR" sz="1600" dirty="0"/>
          </a:p>
        </p:txBody>
      </p:sp>
      <p:sp>
        <p:nvSpPr>
          <p:cNvPr id="31" name="Rectangle 30"/>
          <p:cNvSpPr/>
          <p:nvPr/>
        </p:nvSpPr>
        <p:spPr>
          <a:xfrm>
            <a:off x="1115615" y="6141204"/>
            <a:ext cx="7200801" cy="600164"/>
          </a:xfrm>
          <a:prstGeom prst="rect">
            <a:avLst/>
          </a:prstGeom>
          <a:solidFill>
            <a:srgbClr val="E2E2E2"/>
          </a:solidFill>
        </p:spPr>
        <p:txBody>
          <a:bodyPr wrap="square">
            <a:spAutoFit/>
          </a:bodyPr>
          <a:lstStyle/>
          <a:p>
            <a:pPr algn="ctr"/>
            <a:r>
              <a:rPr lang="fr-FR" sz="1100" dirty="0" smtClean="0"/>
              <a:t>Le webinaire débutera à 13h, merci de votre patience…</a:t>
            </a:r>
            <a:r>
              <a:rPr lang="fr-FR" sz="1100" dirty="0"/>
              <a:t/>
            </a:r>
            <a:br>
              <a:rPr lang="fr-FR" sz="1100" dirty="0"/>
            </a:br>
            <a:r>
              <a:rPr lang="fr-FR" sz="1100" u="sng" dirty="0"/>
              <a:t>Attention :</a:t>
            </a:r>
            <a:r>
              <a:rPr lang="fr-FR" sz="1100" dirty="0"/>
              <a:t> </a:t>
            </a:r>
            <a:r>
              <a:rPr lang="fr-FR" sz="1100" dirty="0" smtClean="0"/>
              <a:t>La </a:t>
            </a:r>
            <a:r>
              <a:rPr lang="fr-FR" sz="1100" dirty="0"/>
              <a:t>session sera enregistrée afin d'être diffusée sur notre </a:t>
            </a:r>
            <a:r>
              <a:rPr lang="fr-FR" sz="1100" dirty="0" smtClean="0"/>
              <a:t>plateforme d'autoformation </a:t>
            </a:r>
            <a:r>
              <a:rPr lang="fr-FR" sz="1100" dirty="0" smtClean="0">
                <a:hlinkClick r:id="rId5"/>
              </a:rPr>
              <a:t>http://moodle.abes.fr</a:t>
            </a:r>
            <a:r>
              <a:rPr lang="fr-FR" sz="1100" dirty="0" smtClean="0"/>
              <a:t>.</a:t>
            </a:r>
            <a:br>
              <a:rPr lang="fr-FR" sz="1100" dirty="0" smtClean="0"/>
            </a:br>
            <a:r>
              <a:rPr lang="fr-FR" sz="1100" dirty="0" smtClean="0"/>
              <a:t>En </a:t>
            </a:r>
            <a:r>
              <a:rPr lang="fr-FR" sz="1100" dirty="0"/>
              <a:t>rejoignant cette session, vous consentez à ces enregistrements.</a:t>
            </a:r>
          </a:p>
        </p:txBody>
      </p:sp>
      <p:pic>
        <p:nvPicPr>
          <p:cNvPr id="1040" name="Picture 16" descr="Sudoc"/>
          <p:cNvPicPr>
            <a:picLocks noChangeAspect="1" noChangeArrowheads="1"/>
          </p:cNvPicPr>
          <p:nvPr/>
        </p:nvPicPr>
        <p:blipFill rotWithShape="1">
          <a:blip r:embed="rId6">
            <a:extLst>
              <a:ext uri="{28A0092B-C50C-407E-A947-70E740481C1C}">
                <a14:useLocalDpi xmlns:a14="http://schemas.microsoft.com/office/drawing/2010/main" val="0"/>
              </a:ext>
            </a:extLst>
          </a:blip>
          <a:srcRect l="23624" r="24717"/>
          <a:stretch/>
        </p:blipFill>
        <p:spPr bwMode="auto">
          <a:xfrm>
            <a:off x="8366789" y="6093296"/>
            <a:ext cx="731938" cy="708442"/>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 2"/>
          <p:cNvPicPr>
            <a:picLocks noChangeAspect="1"/>
          </p:cNvPicPr>
          <p:nvPr/>
        </p:nvPicPr>
        <p:blipFill>
          <a:blip r:embed="rId7"/>
          <a:stretch>
            <a:fillRect/>
          </a:stretch>
        </p:blipFill>
        <p:spPr>
          <a:xfrm>
            <a:off x="3635896" y="217683"/>
            <a:ext cx="2016224" cy="566752"/>
          </a:xfrm>
          <a:prstGeom prst="rect">
            <a:avLst/>
          </a:prstGeom>
        </p:spPr>
      </p:pic>
    </p:spTree>
    <p:extLst>
      <p:ext uri="{BB962C8B-B14F-4D97-AF65-F5344CB8AC3E}">
        <p14:creationId xmlns:p14="http://schemas.microsoft.com/office/powerpoint/2010/main" val="1006151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nvPr>
        </p:nvGraphicFramePr>
        <p:xfrm>
          <a:off x="457200" y="1096925"/>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re 1"/>
          <p:cNvSpPr>
            <a:spLocks noGrp="1"/>
          </p:cNvSpPr>
          <p:nvPr>
            <p:ph type="title"/>
          </p:nvPr>
        </p:nvSpPr>
        <p:spPr>
          <a:xfrm>
            <a:off x="454010" y="-61324"/>
            <a:ext cx="8229600" cy="1143000"/>
          </a:xfrm>
        </p:spPr>
        <p:txBody>
          <a:bodyPr>
            <a:normAutofit/>
          </a:bodyPr>
          <a:lstStyle/>
          <a:p>
            <a:r>
              <a:rPr lang="fr-FR" dirty="0" err="1">
                <a:solidFill>
                  <a:schemeClr val="accent2">
                    <a:lumMod val="75000"/>
                  </a:schemeClr>
                </a:solidFill>
                <a:latin typeface="+mn-lt"/>
                <a:ea typeface="+mn-ea"/>
                <a:cs typeface="+mn-cs"/>
              </a:rPr>
              <a:t>Unica</a:t>
            </a:r>
            <a:endParaRPr lang="fr-FR" dirty="0">
              <a:solidFill>
                <a:schemeClr val="accent2">
                  <a:lumMod val="75000"/>
                </a:schemeClr>
              </a:solidFill>
              <a:latin typeface="+mn-lt"/>
              <a:ea typeface="+mn-ea"/>
              <a:cs typeface="+mn-cs"/>
            </a:endParaRPr>
          </a:p>
        </p:txBody>
      </p:sp>
      <p:sp>
        <p:nvSpPr>
          <p:cNvPr id="8" name="ZoneTexte 7"/>
          <p:cNvSpPr txBox="1"/>
          <p:nvPr/>
        </p:nvSpPr>
        <p:spPr>
          <a:xfrm>
            <a:off x="251520" y="1268760"/>
            <a:ext cx="4758547" cy="1569660"/>
          </a:xfrm>
          <a:prstGeom prst="rect">
            <a:avLst/>
          </a:prstGeom>
          <a:noFill/>
        </p:spPr>
        <p:txBody>
          <a:bodyPr wrap="none" rtlCol="0">
            <a:spAutoFit/>
          </a:bodyPr>
          <a:lstStyle/>
          <a:p>
            <a:r>
              <a:rPr lang="fr-FR" sz="3200" dirty="0" smtClean="0"/>
              <a:t>16,7%</a:t>
            </a:r>
            <a:r>
              <a:rPr lang="fr-FR" dirty="0" smtClean="0"/>
              <a:t> des titres des plans </a:t>
            </a:r>
            <a:r>
              <a:rPr lang="fr-FR" sz="2400" dirty="0" smtClean="0"/>
              <a:t>thématiques </a:t>
            </a:r>
            <a:endParaRPr lang="fr-FR" dirty="0" smtClean="0"/>
          </a:p>
          <a:p>
            <a:r>
              <a:rPr lang="fr-FR" dirty="0" smtClean="0"/>
              <a:t>et </a:t>
            </a:r>
            <a:r>
              <a:rPr lang="fr-FR" sz="3200" dirty="0" smtClean="0"/>
              <a:t>6,5%</a:t>
            </a:r>
            <a:r>
              <a:rPr lang="fr-FR" dirty="0" smtClean="0"/>
              <a:t> des titres des plans </a:t>
            </a:r>
            <a:r>
              <a:rPr lang="fr-FR" sz="2400" dirty="0" smtClean="0"/>
              <a:t>régionaux </a:t>
            </a:r>
            <a:endParaRPr lang="fr-FR" dirty="0" smtClean="0"/>
          </a:p>
          <a:p>
            <a:r>
              <a:rPr lang="fr-FR" dirty="0" smtClean="0"/>
              <a:t>sont des </a:t>
            </a:r>
            <a:r>
              <a:rPr lang="fr-FR" sz="3200" dirty="0" err="1" smtClean="0"/>
              <a:t>unica</a:t>
            </a:r>
            <a:endParaRPr lang="fr-FR" dirty="0"/>
          </a:p>
        </p:txBody>
      </p:sp>
    </p:spTree>
    <p:extLst>
      <p:ext uri="{BB962C8B-B14F-4D97-AF65-F5344CB8AC3E}">
        <p14:creationId xmlns:p14="http://schemas.microsoft.com/office/powerpoint/2010/main" val="2698649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6500"/>
            <a:ext cx="8507288" cy="1143000"/>
          </a:xfrm>
        </p:spPr>
        <p:txBody>
          <a:bodyPr>
            <a:noAutofit/>
          </a:bodyPr>
          <a:lstStyle/>
          <a:p>
            <a:r>
              <a:rPr lang="fr-FR" dirty="0">
                <a:solidFill>
                  <a:schemeClr val="accent2">
                    <a:lumMod val="75000"/>
                  </a:schemeClr>
                </a:solidFill>
                <a:latin typeface="+mn-lt"/>
                <a:ea typeface="+mn-ea"/>
                <a:cs typeface="+mn-cs"/>
              </a:rPr>
              <a:t>Dans mon plan et pas dans un autre</a:t>
            </a:r>
          </a:p>
        </p:txBody>
      </p:sp>
      <p:graphicFrame>
        <p:nvGraphicFramePr>
          <p:cNvPr id="8" name="Espace réservé du contenu 7"/>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p:cNvSpPr txBox="1"/>
          <p:nvPr/>
        </p:nvSpPr>
        <p:spPr>
          <a:xfrm>
            <a:off x="426185" y="1477714"/>
            <a:ext cx="4700839" cy="1692771"/>
          </a:xfrm>
          <a:prstGeom prst="rect">
            <a:avLst/>
          </a:prstGeom>
          <a:noFill/>
          <a:ln>
            <a:noFill/>
          </a:ln>
        </p:spPr>
        <p:txBody>
          <a:bodyPr wrap="none" rtlCol="0">
            <a:spAutoFit/>
          </a:bodyPr>
          <a:lstStyle/>
          <a:p>
            <a:r>
              <a:rPr lang="fr-FR" sz="3600" dirty="0" smtClean="0"/>
              <a:t>81,3</a:t>
            </a:r>
            <a:r>
              <a:rPr lang="fr-FR" sz="2400" dirty="0" smtClean="0"/>
              <a:t>% </a:t>
            </a:r>
            <a:r>
              <a:rPr lang="fr-FR" dirty="0" smtClean="0"/>
              <a:t>des titres de plans </a:t>
            </a:r>
            <a:r>
              <a:rPr lang="fr-FR" sz="2400" dirty="0" smtClean="0"/>
              <a:t>thématiques </a:t>
            </a:r>
            <a:endParaRPr lang="fr-FR" dirty="0" smtClean="0"/>
          </a:p>
          <a:p>
            <a:r>
              <a:rPr lang="fr-FR" sz="2400" dirty="0" smtClean="0"/>
              <a:t>&amp; </a:t>
            </a:r>
            <a:r>
              <a:rPr lang="fr-FR" sz="3600" dirty="0" smtClean="0"/>
              <a:t>48</a:t>
            </a:r>
            <a:r>
              <a:rPr lang="fr-FR" sz="2400" dirty="0" smtClean="0"/>
              <a:t>% </a:t>
            </a:r>
            <a:r>
              <a:rPr lang="fr-FR" dirty="0" smtClean="0"/>
              <a:t>des titres de plans </a:t>
            </a:r>
            <a:r>
              <a:rPr lang="fr-FR" sz="2400" dirty="0" smtClean="0"/>
              <a:t>régionaux </a:t>
            </a:r>
          </a:p>
          <a:p>
            <a:r>
              <a:rPr lang="fr-FR" dirty="0" smtClean="0"/>
              <a:t>ne sont dans </a:t>
            </a:r>
            <a:r>
              <a:rPr lang="fr-FR" sz="3200" dirty="0" smtClean="0"/>
              <a:t>aucun autre plan</a:t>
            </a:r>
            <a:endParaRPr lang="fr-FR" sz="2400" dirty="0"/>
          </a:p>
        </p:txBody>
      </p:sp>
    </p:spTree>
    <p:extLst>
      <p:ext uri="{BB962C8B-B14F-4D97-AF65-F5344CB8AC3E}">
        <p14:creationId xmlns:p14="http://schemas.microsoft.com/office/powerpoint/2010/main" val="802965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8922"/>
            <a:ext cx="8229600" cy="1143000"/>
          </a:xfrm>
        </p:spPr>
        <p:txBody>
          <a:bodyPr>
            <a:normAutofit/>
          </a:bodyPr>
          <a:lstStyle/>
          <a:p>
            <a:r>
              <a:rPr lang="fr-FR" dirty="0">
                <a:solidFill>
                  <a:schemeClr val="accent2">
                    <a:lumMod val="75000"/>
                  </a:schemeClr>
                </a:solidFill>
                <a:latin typeface="+mn-lt"/>
                <a:ea typeface="+mn-ea"/>
                <a:cs typeface="+mn-cs"/>
              </a:rPr>
              <a:t>Electronique/imprimé</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899592" y="1916832"/>
            <a:ext cx="4305474" cy="954107"/>
          </a:xfrm>
          <a:prstGeom prst="rect">
            <a:avLst/>
          </a:prstGeom>
          <a:noFill/>
        </p:spPr>
        <p:txBody>
          <a:bodyPr wrap="none" rtlCol="0">
            <a:spAutoFit/>
          </a:bodyPr>
          <a:lstStyle/>
          <a:p>
            <a:r>
              <a:rPr lang="fr-FR" sz="3200" dirty="0" smtClean="0"/>
              <a:t>33%</a:t>
            </a:r>
            <a:r>
              <a:rPr lang="fr-FR" dirty="0" smtClean="0"/>
              <a:t> des titres </a:t>
            </a:r>
            <a:r>
              <a:rPr lang="fr-FR" sz="2000" dirty="0" smtClean="0"/>
              <a:t>tous plans confondus</a:t>
            </a:r>
          </a:p>
          <a:p>
            <a:r>
              <a:rPr lang="fr-FR" dirty="0" smtClean="0"/>
              <a:t>présentent une </a:t>
            </a:r>
            <a:r>
              <a:rPr lang="fr-FR" sz="2400" dirty="0" smtClean="0"/>
              <a:t>version électronique </a:t>
            </a:r>
            <a:endParaRPr lang="fr-FR" dirty="0"/>
          </a:p>
        </p:txBody>
      </p:sp>
    </p:spTree>
    <p:extLst>
      <p:ext uri="{BB962C8B-B14F-4D97-AF65-F5344CB8AC3E}">
        <p14:creationId xmlns:p14="http://schemas.microsoft.com/office/powerpoint/2010/main" val="3404075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46" y="0"/>
            <a:ext cx="9011344" cy="1143000"/>
          </a:xfrm>
        </p:spPr>
        <p:txBody>
          <a:bodyPr>
            <a:noAutofit/>
          </a:bodyPr>
          <a:lstStyle/>
          <a:p>
            <a:r>
              <a:rPr lang="fr-FR" dirty="0">
                <a:solidFill>
                  <a:schemeClr val="accent2">
                    <a:lumMod val="75000"/>
                  </a:schemeClr>
                </a:solidFill>
                <a:latin typeface="+mn-lt"/>
                <a:ea typeface="+mn-ea"/>
                <a:cs typeface="+mn-cs"/>
              </a:rPr>
              <a:t>Qualité des notices bibliographiques</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p:cNvSpPr txBox="1"/>
          <p:nvPr/>
        </p:nvSpPr>
        <p:spPr>
          <a:xfrm>
            <a:off x="894420" y="1772816"/>
            <a:ext cx="7355160" cy="1200329"/>
          </a:xfrm>
          <a:prstGeom prst="rect">
            <a:avLst/>
          </a:prstGeom>
          <a:noFill/>
        </p:spPr>
        <p:txBody>
          <a:bodyPr wrap="square" rtlCol="0">
            <a:spAutoFit/>
          </a:bodyPr>
          <a:lstStyle/>
          <a:p>
            <a:r>
              <a:rPr lang="fr-FR" sz="2400" dirty="0" smtClean="0"/>
              <a:t>97</a:t>
            </a:r>
            <a:r>
              <a:rPr lang="fr-FR" dirty="0" smtClean="0"/>
              <a:t>% des titres de plans </a:t>
            </a:r>
            <a:r>
              <a:rPr lang="fr-FR" sz="2400" dirty="0" smtClean="0"/>
              <a:t>régionaux</a:t>
            </a:r>
            <a:endParaRPr lang="fr-FR" dirty="0" smtClean="0"/>
          </a:p>
          <a:p>
            <a:r>
              <a:rPr lang="fr-FR" dirty="0" smtClean="0"/>
              <a:t>&amp; </a:t>
            </a:r>
            <a:r>
              <a:rPr lang="fr-FR" sz="2400" dirty="0" smtClean="0"/>
              <a:t>89</a:t>
            </a:r>
            <a:r>
              <a:rPr lang="fr-FR" dirty="0" smtClean="0"/>
              <a:t>% des titres des plans </a:t>
            </a:r>
            <a:r>
              <a:rPr lang="fr-FR" sz="2400" dirty="0" smtClean="0"/>
              <a:t>thématiques</a:t>
            </a:r>
            <a:endParaRPr lang="fr-FR" dirty="0" smtClean="0"/>
          </a:p>
          <a:p>
            <a:r>
              <a:rPr lang="fr-FR" sz="2400" dirty="0" smtClean="0"/>
              <a:t>ont </a:t>
            </a:r>
            <a:r>
              <a:rPr lang="fr-FR" sz="2400" dirty="0"/>
              <a:t>un </a:t>
            </a:r>
            <a:r>
              <a:rPr lang="fr-FR" sz="2400" dirty="0" smtClean="0"/>
              <a:t>ISSN</a:t>
            </a:r>
            <a:endParaRPr lang="fr-FR" sz="2400" dirty="0"/>
          </a:p>
        </p:txBody>
      </p:sp>
    </p:spTree>
    <p:extLst>
      <p:ext uri="{BB962C8B-B14F-4D97-AF65-F5344CB8AC3E}">
        <p14:creationId xmlns:p14="http://schemas.microsoft.com/office/powerpoint/2010/main" val="1084419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a:bodyPr>
          <a:lstStyle/>
          <a:p>
            <a:r>
              <a:rPr lang="fr-FR" dirty="0">
                <a:solidFill>
                  <a:schemeClr val="accent2">
                    <a:lumMod val="75000"/>
                  </a:schemeClr>
                </a:solidFill>
                <a:latin typeface="+mn-lt"/>
                <a:ea typeface="+mn-ea"/>
                <a:cs typeface="+mn-cs"/>
              </a:rPr>
              <a:t>710/711/712$a</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1619672" y="1628800"/>
            <a:ext cx="2225674" cy="1231106"/>
          </a:xfrm>
          <a:prstGeom prst="rect">
            <a:avLst/>
          </a:prstGeom>
          <a:noFill/>
        </p:spPr>
        <p:txBody>
          <a:bodyPr wrap="none" rtlCol="0">
            <a:spAutoFit/>
          </a:bodyPr>
          <a:lstStyle/>
          <a:p>
            <a:r>
              <a:rPr lang="fr-FR" sz="3200" dirty="0" smtClean="0"/>
              <a:t>57%</a:t>
            </a:r>
            <a:r>
              <a:rPr lang="fr-FR" dirty="0" smtClean="0"/>
              <a:t> des notices</a:t>
            </a:r>
          </a:p>
          <a:p>
            <a:r>
              <a:rPr lang="fr-FR" i="1" dirty="0" smtClean="0"/>
              <a:t>tous plans confondus</a:t>
            </a:r>
          </a:p>
          <a:p>
            <a:r>
              <a:rPr lang="fr-FR" sz="2400" dirty="0" smtClean="0"/>
              <a:t>ont une autorité</a:t>
            </a:r>
            <a:endParaRPr lang="fr-FR" sz="2400" dirty="0"/>
          </a:p>
        </p:txBody>
      </p:sp>
    </p:spTree>
    <p:extLst>
      <p:ext uri="{BB962C8B-B14F-4D97-AF65-F5344CB8AC3E}">
        <p14:creationId xmlns:p14="http://schemas.microsoft.com/office/powerpoint/2010/main" val="1351335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1682"/>
            <a:ext cx="8229600" cy="1143000"/>
          </a:xfrm>
        </p:spPr>
        <p:txBody>
          <a:bodyPr>
            <a:normAutofit/>
          </a:bodyPr>
          <a:lstStyle/>
          <a:p>
            <a:r>
              <a:rPr lang="fr-FR" dirty="0">
                <a:solidFill>
                  <a:schemeClr val="accent2">
                    <a:lumMod val="75000"/>
                  </a:schemeClr>
                </a:solidFill>
                <a:latin typeface="+mn-lt"/>
                <a:ea typeface="+mn-ea"/>
                <a:cs typeface="+mn-cs"/>
              </a:rPr>
              <a:t>710/711/712$3</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14600067"/>
              </p:ext>
            </p:extLst>
          </p:nvPr>
        </p:nvGraphicFramePr>
        <p:xfrm>
          <a:off x="479679" y="126876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1115616" y="1340768"/>
            <a:ext cx="5780172" cy="1631216"/>
          </a:xfrm>
          <a:prstGeom prst="rect">
            <a:avLst/>
          </a:prstGeom>
          <a:noFill/>
        </p:spPr>
        <p:txBody>
          <a:bodyPr wrap="none" rtlCol="0">
            <a:spAutoFit/>
          </a:bodyPr>
          <a:lstStyle/>
          <a:p>
            <a:r>
              <a:rPr lang="fr-FR" sz="3200" dirty="0" smtClean="0"/>
              <a:t>47% </a:t>
            </a:r>
            <a:r>
              <a:rPr lang="fr-FR" dirty="0" smtClean="0"/>
              <a:t>des notices de plans </a:t>
            </a:r>
            <a:r>
              <a:rPr lang="fr-FR" sz="2400" dirty="0" smtClean="0"/>
              <a:t>régionaux</a:t>
            </a:r>
          </a:p>
          <a:p>
            <a:r>
              <a:rPr lang="fr-FR" dirty="0" smtClean="0"/>
              <a:t>&amp; </a:t>
            </a:r>
            <a:r>
              <a:rPr lang="fr-FR" sz="4400" dirty="0" smtClean="0"/>
              <a:t>64</a:t>
            </a:r>
            <a:r>
              <a:rPr lang="fr-FR" sz="4400" dirty="0"/>
              <a:t>%</a:t>
            </a:r>
            <a:r>
              <a:rPr lang="fr-FR" sz="2400" dirty="0"/>
              <a:t> </a:t>
            </a:r>
            <a:r>
              <a:rPr lang="fr-FR" dirty="0"/>
              <a:t>des notices de plans </a:t>
            </a:r>
            <a:r>
              <a:rPr lang="fr-FR" sz="3200" dirty="0"/>
              <a:t>thématiques</a:t>
            </a:r>
            <a:r>
              <a:rPr lang="fr-FR" sz="2400" dirty="0" smtClean="0"/>
              <a:t> </a:t>
            </a:r>
          </a:p>
          <a:p>
            <a:r>
              <a:rPr lang="fr-FR" dirty="0" smtClean="0"/>
              <a:t>n’ont </a:t>
            </a:r>
            <a:r>
              <a:rPr lang="fr-FR" sz="2400" dirty="0" smtClean="0"/>
              <a:t>pas d’autorité liée</a:t>
            </a:r>
            <a:endParaRPr lang="fr-FR" dirty="0"/>
          </a:p>
        </p:txBody>
      </p:sp>
    </p:spTree>
    <p:extLst>
      <p:ext uri="{BB962C8B-B14F-4D97-AF65-F5344CB8AC3E}">
        <p14:creationId xmlns:p14="http://schemas.microsoft.com/office/powerpoint/2010/main" val="2972459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9392"/>
            <a:ext cx="8229600" cy="1143000"/>
          </a:xfrm>
        </p:spPr>
        <p:txBody>
          <a:bodyPr>
            <a:normAutofit/>
          </a:bodyPr>
          <a:lstStyle/>
          <a:p>
            <a:r>
              <a:rPr lang="fr-FR" dirty="0">
                <a:solidFill>
                  <a:schemeClr val="accent2">
                    <a:lumMod val="75000"/>
                  </a:schemeClr>
                </a:solidFill>
                <a:latin typeface="+mn-lt"/>
                <a:ea typeface="+mn-ea"/>
                <a:cs typeface="+mn-cs"/>
              </a:rPr>
              <a:t>Classifications en 675/676</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073584721"/>
              </p:ext>
            </p:extLst>
          </p:nvPr>
        </p:nvGraphicFramePr>
        <p:xfrm>
          <a:off x="539552" y="1340768"/>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1331640" y="1412776"/>
            <a:ext cx="4104455" cy="1815882"/>
          </a:xfrm>
          <a:prstGeom prst="rect">
            <a:avLst/>
          </a:prstGeom>
          <a:noFill/>
        </p:spPr>
        <p:txBody>
          <a:bodyPr wrap="square" rtlCol="0">
            <a:spAutoFit/>
          </a:bodyPr>
          <a:lstStyle/>
          <a:p>
            <a:r>
              <a:rPr lang="fr-FR" sz="3200" dirty="0" smtClean="0"/>
              <a:t>Plus de 10% </a:t>
            </a:r>
            <a:r>
              <a:rPr lang="fr-FR" dirty="0" smtClean="0"/>
              <a:t>des notices des plans </a:t>
            </a:r>
            <a:r>
              <a:rPr lang="fr-FR" sz="2400" dirty="0" smtClean="0"/>
              <a:t>thématiques </a:t>
            </a:r>
            <a:r>
              <a:rPr lang="fr-FR" dirty="0" smtClean="0"/>
              <a:t>contre </a:t>
            </a:r>
            <a:r>
              <a:rPr lang="fr-FR" sz="2800" dirty="0" smtClean="0"/>
              <a:t>moins de 4% </a:t>
            </a:r>
            <a:r>
              <a:rPr lang="fr-FR" dirty="0" smtClean="0"/>
              <a:t>pour les plans </a:t>
            </a:r>
            <a:r>
              <a:rPr lang="fr-FR" sz="2400" dirty="0" smtClean="0"/>
              <a:t>régionaux</a:t>
            </a:r>
          </a:p>
          <a:p>
            <a:r>
              <a:rPr lang="fr-FR" dirty="0"/>
              <a:t>n’ont </a:t>
            </a:r>
            <a:r>
              <a:rPr lang="fr-FR" sz="2400" dirty="0"/>
              <a:t>ni Dewey ni </a:t>
            </a:r>
            <a:r>
              <a:rPr lang="fr-FR" sz="2400" dirty="0" smtClean="0"/>
              <a:t>CDU</a:t>
            </a:r>
            <a:endParaRPr lang="fr-FR" dirty="0"/>
          </a:p>
        </p:txBody>
      </p:sp>
    </p:spTree>
    <p:extLst>
      <p:ext uri="{BB962C8B-B14F-4D97-AF65-F5344CB8AC3E}">
        <p14:creationId xmlns:p14="http://schemas.microsoft.com/office/powerpoint/2010/main" val="4026759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2039" y="-7366"/>
            <a:ext cx="8229600" cy="1143000"/>
          </a:xfrm>
        </p:spPr>
        <p:txBody>
          <a:bodyPr>
            <a:normAutofit/>
          </a:bodyPr>
          <a:lstStyle/>
          <a:p>
            <a:r>
              <a:rPr lang="fr-FR" dirty="0">
                <a:solidFill>
                  <a:schemeClr val="accent2">
                    <a:lumMod val="75000"/>
                  </a:schemeClr>
                </a:solidFill>
                <a:latin typeface="+mn-lt"/>
                <a:ea typeface="+mn-ea"/>
                <a:cs typeface="+mn-cs"/>
              </a:rPr>
              <a:t>606/607/608$a</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1043608" y="1412776"/>
            <a:ext cx="4686219" cy="1446550"/>
          </a:xfrm>
          <a:prstGeom prst="rect">
            <a:avLst/>
          </a:prstGeom>
          <a:noFill/>
        </p:spPr>
        <p:txBody>
          <a:bodyPr wrap="none" rtlCol="0">
            <a:spAutoFit/>
          </a:bodyPr>
          <a:lstStyle/>
          <a:p>
            <a:r>
              <a:rPr lang="fr-FR" sz="3200" dirty="0" smtClean="0"/>
              <a:t>57%</a:t>
            </a:r>
            <a:r>
              <a:rPr lang="fr-FR" dirty="0" smtClean="0"/>
              <a:t> des notices de plans </a:t>
            </a:r>
            <a:r>
              <a:rPr lang="fr-FR" sz="2400" dirty="0" smtClean="0"/>
              <a:t>régionaux</a:t>
            </a:r>
            <a:endParaRPr lang="fr-FR" dirty="0" smtClean="0"/>
          </a:p>
          <a:p>
            <a:r>
              <a:rPr lang="fr-FR" dirty="0" smtClean="0"/>
              <a:t>&amp; </a:t>
            </a:r>
            <a:r>
              <a:rPr lang="fr-FR" sz="3200" dirty="0" smtClean="0"/>
              <a:t>44%</a:t>
            </a:r>
            <a:r>
              <a:rPr lang="fr-FR" dirty="0" smtClean="0"/>
              <a:t> des notices de plans </a:t>
            </a:r>
            <a:r>
              <a:rPr lang="fr-FR" sz="2400" dirty="0" smtClean="0"/>
              <a:t>thématiques</a:t>
            </a:r>
            <a:endParaRPr lang="fr-FR" dirty="0"/>
          </a:p>
          <a:p>
            <a:r>
              <a:rPr lang="fr-FR" dirty="0" smtClean="0"/>
              <a:t>ont une </a:t>
            </a:r>
            <a:r>
              <a:rPr lang="fr-FR" sz="2400" dirty="0" smtClean="0"/>
              <a:t>indexation</a:t>
            </a:r>
            <a:endParaRPr lang="fr-FR" dirty="0"/>
          </a:p>
        </p:txBody>
      </p:sp>
    </p:spTree>
    <p:extLst>
      <p:ext uri="{BB962C8B-B14F-4D97-AF65-F5344CB8AC3E}">
        <p14:creationId xmlns:p14="http://schemas.microsoft.com/office/powerpoint/2010/main" val="230015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a:bodyPr>
          <a:lstStyle/>
          <a:p>
            <a:r>
              <a:rPr lang="fr-FR" dirty="0">
                <a:solidFill>
                  <a:schemeClr val="accent2">
                    <a:lumMod val="75000"/>
                  </a:schemeClr>
                </a:solidFill>
                <a:latin typeface="+mn-lt"/>
                <a:ea typeface="+mn-ea"/>
                <a:cs typeface="+mn-cs"/>
              </a:rPr>
              <a:t>606/607/608$3</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1115616" y="1484784"/>
            <a:ext cx="5286897" cy="1631216"/>
          </a:xfrm>
          <a:prstGeom prst="rect">
            <a:avLst/>
          </a:prstGeom>
          <a:noFill/>
        </p:spPr>
        <p:txBody>
          <a:bodyPr wrap="none" rtlCol="0">
            <a:spAutoFit/>
          </a:bodyPr>
          <a:lstStyle/>
          <a:p>
            <a:r>
              <a:rPr lang="fr-FR" sz="4400" dirty="0"/>
              <a:t>56%</a:t>
            </a:r>
            <a:r>
              <a:rPr lang="fr-FR" sz="2800" dirty="0"/>
              <a:t> </a:t>
            </a:r>
            <a:r>
              <a:rPr lang="fr-FR" sz="2000" dirty="0"/>
              <a:t>des notices des plans </a:t>
            </a:r>
            <a:r>
              <a:rPr lang="fr-FR" sz="2800" dirty="0"/>
              <a:t>régionaux </a:t>
            </a:r>
            <a:endParaRPr lang="fr-FR" sz="2800" dirty="0" smtClean="0"/>
          </a:p>
          <a:p>
            <a:r>
              <a:rPr lang="fr-FR" sz="2000" dirty="0" smtClean="0"/>
              <a:t>&amp; </a:t>
            </a:r>
            <a:r>
              <a:rPr lang="fr-FR" sz="3200" dirty="0" smtClean="0"/>
              <a:t>41%</a:t>
            </a:r>
            <a:r>
              <a:rPr lang="fr-FR" dirty="0" smtClean="0"/>
              <a:t> </a:t>
            </a:r>
            <a:r>
              <a:rPr lang="fr-FR" sz="2000" dirty="0" smtClean="0"/>
              <a:t>des notices des plans </a:t>
            </a:r>
            <a:r>
              <a:rPr lang="fr-FR" sz="2800" dirty="0" smtClean="0"/>
              <a:t>thématiques</a:t>
            </a:r>
          </a:p>
          <a:p>
            <a:r>
              <a:rPr lang="fr-FR" dirty="0" smtClean="0"/>
              <a:t>ont une </a:t>
            </a:r>
            <a:r>
              <a:rPr lang="fr-FR" sz="2400" dirty="0" smtClean="0"/>
              <a:t>indexation liée</a:t>
            </a:r>
            <a:endParaRPr lang="fr-FR" dirty="0"/>
          </a:p>
        </p:txBody>
      </p:sp>
    </p:spTree>
    <p:extLst>
      <p:ext uri="{BB962C8B-B14F-4D97-AF65-F5344CB8AC3E}">
        <p14:creationId xmlns:p14="http://schemas.microsoft.com/office/powerpoint/2010/main" val="4043281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a:bodyPr>
          <a:lstStyle/>
          <a:p>
            <a:r>
              <a:rPr lang="fr-FR" dirty="0">
                <a:solidFill>
                  <a:schemeClr val="accent2">
                    <a:lumMod val="75000"/>
                  </a:schemeClr>
                </a:solidFill>
                <a:latin typeface="+mn-lt"/>
                <a:ea typeface="+mn-ea"/>
                <a:cs typeface="+mn-cs"/>
              </a:rPr>
              <a:t>Tous plans confondus</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p:cNvSpPr txBox="1"/>
          <p:nvPr/>
        </p:nvSpPr>
        <p:spPr>
          <a:xfrm>
            <a:off x="611560" y="1484784"/>
            <a:ext cx="3574505" cy="1323439"/>
          </a:xfrm>
          <a:prstGeom prst="rect">
            <a:avLst/>
          </a:prstGeom>
          <a:noFill/>
        </p:spPr>
        <p:txBody>
          <a:bodyPr wrap="none" rtlCol="0">
            <a:spAutoFit/>
          </a:bodyPr>
          <a:lstStyle/>
          <a:p>
            <a:r>
              <a:rPr lang="fr-FR" sz="3200" dirty="0" smtClean="0"/>
              <a:t>71390</a:t>
            </a:r>
            <a:r>
              <a:rPr lang="fr-FR" dirty="0" smtClean="0"/>
              <a:t> exemplaires :</a:t>
            </a:r>
          </a:p>
          <a:p>
            <a:r>
              <a:rPr lang="fr-FR" sz="2400" dirty="0" smtClean="0"/>
              <a:t>46605 </a:t>
            </a:r>
            <a:r>
              <a:rPr lang="fr-FR" dirty="0" smtClean="0"/>
              <a:t>dans les plans thématiques</a:t>
            </a:r>
          </a:p>
          <a:p>
            <a:r>
              <a:rPr lang="fr-FR" dirty="0" smtClean="0"/>
              <a:t>&amp; </a:t>
            </a:r>
            <a:r>
              <a:rPr lang="fr-FR" sz="2400" dirty="0" smtClean="0"/>
              <a:t>25029 </a:t>
            </a:r>
            <a:r>
              <a:rPr lang="fr-FR" dirty="0" smtClean="0"/>
              <a:t>dans les plans régionaux</a:t>
            </a:r>
            <a:endParaRPr lang="fr-FR" dirty="0"/>
          </a:p>
        </p:txBody>
      </p:sp>
    </p:spTree>
    <p:extLst>
      <p:ext uri="{BB962C8B-B14F-4D97-AF65-F5344CB8AC3E}">
        <p14:creationId xmlns:p14="http://schemas.microsoft.com/office/powerpoint/2010/main" val="3345935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4000" b="1" cap="all" dirty="0" smtClean="0">
                <a:solidFill>
                  <a:schemeClr val="tx2">
                    <a:lumMod val="60000"/>
                    <a:lumOff val="40000"/>
                  </a:schemeClr>
                </a:solidFill>
              </a:rPr>
              <a:t>plan</a:t>
            </a:r>
          </a:p>
        </p:txBody>
      </p:sp>
      <p:sp>
        <p:nvSpPr>
          <p:cNvPr id="16387" name="Espace réservé du contenu 2"/>
          <p:cNvSpPr>
            <a:spLocks noGrp="1"/>
          </p:cNvSpPr>
          <p:nvPr>
            <p:ph idx="1"/>
          </p:nvPr>
        </p:nvSpPr>
        <p:spPr>
          <a:xfrm>
            <a:off x="428624" y="1556792"/>
            <a:ext cx="8535864" cy="4310608"/>
          </a:xfrm>
        </p:spPr>
        <p:txBody>
          <a:bodyPr/>
          <a:lstStyle/>
          <a:p>
            <a:pPr eaLnBrk="1" fontAlgn="auto" hangingPunct="1">
              <a:spcAft>
                <a:spcPts val="0"/>
              </a:spcAft>
              <a:buFont typeface="Arial" pitchFamily="34" charset="0"/>
              <a:buChar char="•"/>
              <a:defRPr/>
            </a:pPr>
            <a:endParaRPr lang="fr-FR" dirty="0">
              <a:solidFill>
                <a:schemeClr val="bg2">
                  <a:lumMod val="25000"/>
                </a:schemeClr>
              </a:solidFill>
            </a:endParaRPr>
          </a:p>
          <a:p>
            <a:pPr eaLnBrk="1" fontAlgn="auto" hangingPunct="1">
              <a:spcAft>
                <a:spcPts val="0"/>
              </a:spcAft>
              <a:buFont typeface="Arial" pitchFamily="34" charset="0"/>
              <a:buChar char="•"/>
              <a:defRPr/>
            </a:pPr>
            <a:r>
              <a:rPr lang="fr-FR" dirty="0" smtClean="0">
                <a:solidFill>
                  <a:schemeClr val="bg2">
                    <a:lumMod val="25000"/>
                  </a:schemeClr>
                </a:solidFill>
              </a:rPr>
              <a:t>Partie 1 : contexte</a:t>
            </a:r>
          </a:p>
          <a:p>
            <a:pPr eaLnBrk="1" fontAlgn="auto" hangingPunct="1">
              <a:spcAft>
                <a:spcPts val="0"/>
              </a:spcAft>
              <a:buFont typeface="Arial" pitchFamily="34" charset="0"/>
              <a:buChar char="•"/>
              <a:defRPr/>
            </a:pPr>
            <a:r>
              <a:rPr lang="fr-FR" dirty="0" smtClean="0">
                <a:solidFill>
                  <a:schemeClr val="accent2">
                    <a:lumMod val="75000"/>
                  </a:schemeClr>
                </a:solidFill>
              </a:rPr>
              <a:t>Partie 2 : outils</a:t>
            </a:r>
          </a:p>
          <a:p>
            <a:pPr eaLnBrk="1" fontAlgn="auto" hangingPunct="1">
              <a:spcAft>
                <a:spcPts val="0"/>
              </a:spcAft>
              <a:buFont typeface="Arial" pitchFamily="34" charset="0"/>
              <a:buChar char="•"/>
              <a:defRPr/>
            </a:pPr>
            <a:r>
              <a:rPr lang="fr-FR" dirty="0" smtClean="0">
                <a:solidFill>
                  <a:schemeClr val="accent4">
                    <a:lumMod val="75000"/>
                  </a:schemeClr>
                </a:solidFill>
                <a:latin typeface="+mj-lt"/>
                <a:ea typeface="+mj-ea"/>
                <a:cs typeface="+mj-cs"/>
              </a:rPr>
              <a:t>Partie 3 : démonstration</a:t>
            </a:r>
            <a:endParaRPr lang="fr-FR" dirty="0">
              <a:solidFill>
                <a:schemeClr val="accent4">
                  <a:lumMod val="75000"/>
                </a:schemeClr>
              </a:solidFill>
              <a:latin typeface="+mj-lt"/>
              <a:ea typeface="+mj-ea"/>
              <a:cs typeface="+mj-cs"/>
            </a:endParaRPr>
          </a:p>
        </p:txBody>
      </p:sp>
    </p:spTree>
    <p:extLst>
      <p:ext uri="{BB962C8B-B14F-4D97-AF65-F5344CB8AC3E}">
        <p14:creationId xmlns:p14="http://schemas.microsoft.com/office/powerpoint/2010/main" val="281024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7366"/>
            <a:ext cx="8229600" cy="1143000"/>
          </a:xfrm>
        </p:spPr>
        <p:txBody>
          <a:bodyPr>
            <a:normAutofit/>
          </a:bodyPr>
          <a:lstStyle/>
          <a:p>
            <a:r>
              <a:rPr lang="fr-FR" dirty="0">
                <a:solidFill>
                  <a:schemeClr val="accent2">
                    <a:lumMod val="75000"/>
                  </a:schemeClr>
                </a:solidFill>
                <a:latin typeface="+mn-lt"/>
                <a:ea typeface="+mn-ea"/>
                <a:cs typeface="+mn-cs"/>
              </a:rPr>
              <a:t>955</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1313179" y="1844824"/>
            <a:ext cx="3197157" cy="1261884"/>
          </a:xfrm>
          <a:prstGeom prst="rect">
            <a:avLst/>
          </a:prstGeom>
          <a:noFill/>
        </p:spPr>
        <p:txBody>
          <a:bodyPr wrap="none" rtlCol="0">
            <a:spAutoFit/>
          </a:bodyPr>
          <a:lstStyle/>
          <a:p>
            <a:r>
              <a:rPr lang="fr-FR" dirty="0" smtClean="0"/>
              <a:t>Près de </a:t>
            </a:r>
            <a:r>
              <a:rPr lang="fr-FR" sz="3200" dirty="0" smtClean="0"/>
              <a:t>99%</a:t>
            </a:r>
            <a:r>
              <a:rPr lang="fr-FR" dirty="0" smtClean="0"/>
              <a:t> des exemplaires</a:t>
            </a:r>
          </a:p>
          <a:p>
            <a:r>
              <a:rPr lang="fr-FR" dirty="0" smtClean="0"/>
              <a:t>ont un </a:t>
            </a:r>
            <a:r>
              <a:rPr lang="fr-FR" sz="2400" dirty="0" smtClean="0"/>
              <a:t>état de collection</a:t>
            </a:r>
          </a:p>
          <a:p>
            <a:r>
              <a:rPr lang="fr-FR" dirty="0" smtClean="0"/>
              <a:t>tous plans confondus</a:t>
            </a:r>
            <a:endParaRPr lang="fr-FR" dirty="0"/>
          </a:p>
        </p:txBody>
      </p:sp>
    </p:spTree>
    <p:extLst>
      <p:ext uri="{BB962C8B-B14F-4D97-AF65-F5344CB8AC3E}">
        <p14:creationId xmlns:p14="http://schemas.microsoft.com/office/powerpoint/2010/main" val="3675728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4174" y="0"/>
            <a:ext cx="8229600" cy="1143000"/>
          </a:xfrm>
        </p:spPr>
        <p:txBody>
          <a:bodyPr>
            <a:normAutofit/>
          </a:bodyPr>
          <a:lstStyle/>
          <a:p>
            <a:r>
              <a:rPr lang="fr-FR" dirty="0">
                <a:solidFill>
                  <a:schemeClr val="accent2">
                    <a:lumMod val="75000"/>
                  </a:schemeClr>
                </a:solidFill>
                <a:latin typeface="+mn-lt"/>
                <a:ea typeface="+mn-ea"/>
                <a:cs typeface="+mn-cs"/>
              </a:rPr>
              <a:t>Lacunes</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899592" y="1484784"/>
            <a:ext cx="5176417" cy="1323439"/>
          </a:xfrm>
          <a:prstGeom prst="rect">
            <a:avLst/>
          </a:prstGeom>
          <a:noFill/>
        </p:spPr>
        <p:txBody>
          <a:bodyPr wrap="none" rtlCol="0">
            <a:spAutoFit/>
          </a:bodyPr>
          <a:lstStyle/>
          <a:p>
            <a:r>
              <a:rPr lang="fr-FR" dirty="0" smtClean="0"/>
              <a:t>Seuls </a:t>
            </a:r>
            <a:r>
              <a:rPr lang="fr-FR" sz="2800" dirty="0" smtClean="0"/>
              <a:t>8%</a:t>
            </a:r>
            <a:r>
              <a:rPr lang="fr-FR" dirty="0" smtClean="0"/>
              <a:t> des exemplaires des plans thématiques</a:t>
            </a:r>
          </a:p>
          <a:p>
            <a:r>
              <a:rPr lang="fr-FR" dirty="0" smtClean="0"/>
              <a:t>&amp; </a:t>
            </a:r>
            <a:r>
              <a:rPr lang="fr-FR" sz="2800" dirty="0" smtClean="0"/>
              <a:t>20%</a:t>
            </a:r>
            <a:r>
              <a:rPr lang="fr-FR" dirty="0" smtClean="0"/>
              <a:t> des exemplaires des plans régionaux</a:t>
            </a:r>
          </a:p>
          <a:p>
            <a:r>
              <a:rPr lang="fr-FR" dirty="0" smtClean="0"/>
              <a:t>ont des </a:t>
            </a:r>
            <a:r>
              <a:rPr lang="fr-FR" sz="2400" dirty="0" smtClean="0"/>
              <a:t>lacunes insuffisamment signalées </a:t>
            </a:r>
            <a:endParaRPr lang="fr-FR" dirty="0"/>
          </a:p>
        </p:txBody>
      </p:sp>
    </p:spTree>
    <p:extLst>
      <p:ext uri="{BB962C8B-B14F-4D97-AF65-F5344CB8AC3E}">
        <p14:creationId xmlns:p14="http://schemas.microsoft.com/office/powerpoint/2010/main" val="1663812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199" y="0"/>
            <a:ext cx="8229600" cy="1143000"/>
          </a:xfrm>
        </p:spPr>
        <p:txBody>
          <a:bodyPr>
            <a:normAutofit/>
          </a:bodyPr>
          <a:lstStyle/>
          <a:p>
            <a:r>
              <a:rPr lang="fr-FR" dirty="0">
                <a:solidFill>
                  <a:schemeClr val="accent2">
                    <a:lumMod val="75000"/>
                  </a:schemeClr>
                </a:solidFill>
                <a:latin typeface="+mn-lt"/>
                <a:ea typeface="+mn-ea"/>
                <a:cs typeface="+mn-cs"/>
              </a:rPr>
              <a:t>Les établissements participants</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p:cNvSpPr txBox="1"/>
          <p:nvPr/>
        </p:nvSpPr>
        <p:spPr>
          <a:xfrm>
            <a:off x="750344" y="1059758"/>
            <a:ext cx="7643311" cy="954107"/>
          </a:xfrm>
          <a:prstGeom prst="rect">
            <a:avLst/>
          </a:prstGeom>
          <a:noFill/>
        </p:spPr>
        <p:txBody>
          <a:bodyPr wrap="none" rtlCol="0">
            <a:spAutoFit/>
          </a:bodyPr>
          <a:lstStyle/>
          <a:p>
            <a:r>
              <a:rPr lang="fr-FR" sz="2800" dirty="0" smtClean="0"/>
              <a:t>96%</a:t>
            </a:r>
            <a:r>
              <a:rPr lang="fr-FR" dirty="0" smtClean="0"/>
              <a:t> des </a:t>
            </a:r>
            <a:r>
              <a:rPr lang="fr-FR" dirty="0" err="1" smtClean="0"/>
              <a:t>étab</a:t>
            </a:r>
            <a:r>
              <a:rPr lang="fr-FR" dirty="0" smtClean="0"/>
              <a:t>. qui participent à un PCPP </a:t>
            </a:r>
            <a:r>
              <a:rPr lang="fr-FR" sz="2400" dirty="0" smtClean="0"/>
              <a:t>thématique </a:t>
            </a:r>
            <a:r>
              <a:rPr lang="fr-FR" dirty="0" smtClean="0"/>
              <a:t>sont </a:t>
            </a:r>
            <a:r>
              <a:rPr lang="fr-FR" sz="2400" dirty="0" smtClean="0"/>
              <a:t>déployés</a:t>
            </a:r>
            <a:endParaRPr lang="fr-FR" dirty="0" smtClean="0"/>
          </a:p>
          <a:p>
            <a:r>
              <a:rPr lang="fr-FR" sz="2800" dirty="0" smtClean="0"/>
              <a:t>59%</a:t>
            </a:r>
            <a:r>
              <a:rPr lang="fr-FR" dirty="0" smtClean="0"/>
              <a:t> des </a:t>
            </a:r>
            <a:r>
              <a:rPr lang="fr-FR" dirty="0" err="1" smtClean="0"/>
              <a:t>étab</a:t>
            </a:r>
            <a:r>
              <a:rPr lang="fr-FR" dirty="0" smtClean="0"/>
              <a:t>. qui participent à un PCPP </a:t>
            </a:r>
            <a:r>
              <a:rPr lang="fr-FR" sz="2400" dirty="0" smtClean="0"/>
              <a:t>régional </a:t>
            </a:r>
            <a:r>
              <a:rPr lang="fr-FR" dirty="0" smtClean="0"/>
              <a:t>ne sont </a:t>
            </a:r>
            <a:r>
              <a:rPr lang="fr-FR" sz="2400" dirty="0" smtClean="0"/>
              <a:t>pas déployés</a:t>
            </a:r>
            <a:endParaRPr lang="fr-FR" dirty="0"/>
          </a:p>
        </p:txBody>
      </p:sp>
    </p:spTree>
    <p:extLst>
      <p:ext uri="{BB962C8B-B14F-4D97-AF65-F5344CB8AC3E}">
        <p14:creationId xmlns:p14="http://schemas.microsoft.com/office/powerpoint/2010/main" val="355912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336" y="-15249"/>
            <a:ext cx="8867328" cy="1143000"/>
          </a:xfrm>
        </p:spPr>
        <p:txBody>
          <a:bodyPr>
            <a:noAutofit/>
          </a:bodyPr>
          <a:lstStyle/>
          <a:p>
            <a:r>
              <a:rPr lang="fr-FR" dirty="0">
                <a:solidFill>
                  <a:schemeClr val="accent2">
                    <a:lumMod val="75000"/>
                  </a:schemeClr>
                </a:solidFill>
                <a:latin typeface="+mn-lt"/>
                <a:ea typeface="+mn-ea"/>
                <a:cs typeface="+mn-cs"/>
              </a:rPr>
              <a:t>Le poids des établissements déployés </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p:cNvSpPr txBox="1"/>
          <p:nvPr/>
        </p:nvSpPr>
        <p:spPr>
          <a:xfrm>
            <a:off x="817031" y="1558979"/>
            <a:ext cx="6212535" cy="892552"/>
          </a:xfrm>
          <a:prstGeom prst="rect">
            <a:avLst/>
          </a:prstGeom>
          <a:noFill/>
        </p:spPr>
        <p:txBody>
          <a:bodyPr wrap="none" rtlCol="0">
            <a:spAutoFit/>
          </a:bodyPr>
          <a:lstStyle/>
          <a:p>
            <a:r>
              <a:rPr lang="fr-FR" sz="2800" dirty="0" smtClean="0"/>
              <a:t>Moins de 5% </a:t>
            </a:r>
            <a:r>
              <a:rPr lang="fr-FR" dirty="0" smtClean="0"/>
              <a:t>des exemplaires des plans </a:t>
            </a:r>
            <a:r>
              <a:rPr lang="fr-FR" sz="2400" dirty="0" smtClean="0"/>
              <a:t>thématiques</a:t>
            </a:r>
            <a:endParaRPr lang="fr-FR" dirty="0" smtClean="0"/>
          </a:p>
          <a:p>
            <a:r>
              <a:rPr lang="fr-FR" dirty="0" smtClean="0"/>
              <a:t>sont issus d’établissements </a:t>
            </a:r>
            <a:r>
              <a:rPr lang="fr-FR" sz="2400" dirty="0" smtClean="0"/>
              <a:t>non déployés</a:t>
            </a:r>
            <a:endParaRPr lang="fr-FR" dirty="0"/>
          </a:p>
        </p:txBody>
      </p:sp>
    </p:spTree>
    <p:extLst>
      <p:ext uri="{BB962C8B-B14F-4D97-AF65-F5344CB8AC3E}">
        <p14:creationId xmlns:p14="http://schemas.microsoft.com/office/powerpoint/2010/main" val="24876150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accent4">
                    <a:lumMod val="75000"/>
                  </a:schemeClr>
                </a:solidFill>
              </a:rPr>
              <a:t>PARTIE 3</a:t>
            </a:r>
            <a:endParaRPr lang="fr-FR" dirty="0">
              <a:solidFill>
                <a:schemeClr val="accent4">
                  <a:lumMod val="75000"/>
                </a:schemeClr>
              </a:solidFill>
            </a:endParaRPr>
          </a:p>
        </p:txBody>
      </p:sp>
    </p:spTree>
    <p:extLst>
      <p:ext uri="{BB962C8B-B14F-4D97-AF65-F5344CB8AC3E}">
        <p14:creationId xmlns:p14="http://schemas.microsoft.com/office/powerpoint/2010/main" val="38277872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cap="all" dirty="0">
                <a:solidFill>
                  <a:schemeClr val="accent4">
                    <a:lumMod val="75000"/>
                  </a:schemeClr>
                </a:solidFill>
              </a:rPr>
              <a:t>Démonstration</a:t>
            </a:r>
          </a:p>
        </p:txBody>
      </p:sp>
      <p:sp>
        <p:nvSpPr>
          <p:cNvPr id="3" name="Espace réservé du contenu 2"/>
          <p:cNvSpPr>
            <a:spLocks noGrp="1"/>
          </p:cNvSpPr>
          <p:nvPr>
            <p:ph idx="1"/>
          </p:nvPr>
        </p:nvSpPr>
        <p:spPr/>
        <p:txBody>
          <a:bodyPr/>
          <a:lstStyle/>
          <a:p>
            <a:endParaRPr lang="fr-FR" dirty="0" smtClean="0"/>
          </a:p>
          <a:p>
            <a:endParaRPr lang="fr-FR" dirty="0"/>
          </a:p>
          <a:p>
            <a:r>
              <a:rPr lang="fr-FR" dirty="0" smtClean="0"/>
              <a:t>Démo avec le tableau de bord « Qualité du signalement du </a:t>
            </a:r>
            <a:r>
              <a:rPr lang="fr-FR" dirty="0" err="1" smtClean="0"/>
              <a:t>PCPhilo</a:t>
            </a:r>
            <a:r>
              <a:rPr lang="fr-FR" dirty="0" smtClean="0"/>
              <a:t> »</a:t>
            </a:r>
          </a:p>
          <a:p>
            <a:endParaRPr lang="fr-FR" dirty="0"/>
          </a:p>
          <a:p>
            <a:endParaRPr lang="fr-FR" dirty="0" smtClean="0"/>
          </a:p>
          <a:p>
            <a:endParaRPr lang="fr-FR" dirty="0" smtClean="0"/>
          </a:p>
          <a:p>
            <a:endParaRPr lang="fr-FR" dirty="0"/>
          </a:p>
          <a:p>
            <a:endParaRPr lang="fr-FR" dirty="0" smtClean="0"/>
          </a:p>
          <a:p>
            <a:endParaRPr lang="fr-FR" dirty="0"/>
          </a:p>
          <a:p>
            <a:endParaRPr lang="fr-FR" dirty="0" smtClean="0"/>
          </a:p>
        </p:txBody>
      </p:sp>
      <p:pic>
        <p:nvPicPr>
          <p:cNvPr id="7" name="Image 6"/>
          <p:cNvPicPr>
            <a:picLocks noChangeAspect="1"/>
          </p:cNvPicPr>
          <p:nvPr/>
        </p:nvPicPr>
        <p:blipFill>
          <a:blip r:embed="rId3"/>
          <a:stretch>
            <a:fillRect/>
          </a:stretch>
        </p:blipFill>
        <p:spPr>
          <a:xfrm>
            <a:off x="107504" y="1844824"/>
            <a:ext cx="8776753" cy="3384376"/>
          </a:xfrm>
          <a:prstGeom prst="rect">
            <a:avLst/>
          </a:prstGeom>
          <a:ln>
            <a:solidFill>
              <a:schemeClr val="tx1"/>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30675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48"/>
            <a:ext cx="8229600" cy="1143000"/>
          </a:xfrm>
        </p:spPr>
        <p:txBody>
          <a:bodyPr/>
          <a:lstStyle/>
          <a:p>
            <a:r>
              <a:rPr lang="fr-FR" b="1" dirty="0" smtClean="0">
                <a:solidFill>
                  <a:schemeClr val="accent2"/>
                </a:solidFill>
              </a:rPr>
              <a:t>Récapitulatif</a:t>
            </a:r>
            <a:endParaRPr lang="fr-FR" b="1" dirty="0">
              <a:solidFill>
                <a:schemeClr val="accent2"/>
              </a:solidFill>
            </a:endParaRPr>
          </a:p>
        </p:txBody>
      </p:sp>
      <p:sp>
        <p:nvSpPr>
          <p:cNvPr id="3" name="Espace réservé du contenu 2"/>
          <p:cNvSpPr>
            <a:spLocks noGrp="1"/>
          </p:cNvSpPr>
          <p:nvPr>
            <p:ph idx="1"/>
          </p:nvPr>
        </p:nvSpPr>
        <p:spPr>
          <a:xfrm>
            <a:off x="457200" y="1175048"/>
            <a:ext cx="8229600" cy="5422304"/>
          </a:xfrm>
        </p:spPr>
        <p:txBody>
          <a:bodyPr>
            <a:normAutofit/>
          </a:bodyPr>
          <a:lstStyle/>
          <a:p>
            <a:r>
              <a:rPr lang="fr-FR" dirty="0" smtClean="0"/>
              <a:t>Tableaux fournis aux pilotes des PCPP :</a:t>
            </a:r>
          </a:p>
          <a:p>
            <a:pPr lvl="1"/>
            <a:r>
              <a:rPr lang="fr-FR" dirty="0" smtClean="0"/>
              <a:t>Une à deux fois par an</a:t>
            </a:r>
          </a:p>
          <a:p>
            <a:pPr lvl="1"/>
            <a:r>
              <a:rPr lang="fr-FR" dirty="0"/>
              <a:t>P</a:t>
            </a:r>
            <a:r>
              <a:rPr lang="fr-FR" dirty="0" smtClean="0"/>
              <a:t>our donner une « image » de chaque plan</a:t>
            </a:r>
          </a:p>
          <a:p>
            <a:pPr lvl="1"/>
            <a:r>
              <a:rPr lang="fr-FR" dirty="0"/>
              <a:t>P</a:t>
            </a:r>
            <a:r>
              <a:rPr lang="fr-FR" dirty="0" smtClean="0"/>
              <a:t>our </a:t>
            </a:r>
            <a:r>
              <a:rPr lang="fr-FR" dirty="0"/>
              <a:t>organiser des chantiers d’amélioration des </a:t>
            </a:r>
            <a:r>
              <a:rPr lang="fr-FR" dirty="0" smtClean="0"/>
              <a:t>données</a:t>
            </a:r>
            <a:endParaRPr lang="fr-FR" dirty="0"/>
          </a:p>
          <a:p>
            <a:endParaRPr lang="fr-FR" dirty="0" smtClean="0"/>
          </a:p>
          <a:p>
            <a:r>
              <a:rPr lang="fr-FR" dirty="0" smtClean="0"/>
              <a:t>Circuit de fourniture du tableau :</a:t>
            </a:r>
          </a:p>
          <a:p>
            <a:pPr lvl="1"/>
            <a:r>
              <a:rPr lang="fr-FR" dirty="0" smtClean="0"/>
              <a:t>Via </a:t>
            </a:r>
            <a:r>
              <a:rPr lang="fr-FR" dirty="0" err="1" smtClean="0"/>
              <a:t>CTLes</a:t>
            </a:r>
            <a:r>
              <a:rPr lang="fr-FR" dirty="0" smtClean="0"/>
              <a:t> pour les plans thématiques</a:t>
            </a:r>
          </a:p>
          <a:p>
            <a:pPr lvl="1"/>
            <a:r>
              <a:rPr lang="fr-FR" dirty="0" smtClean="0"/>
              <a:t>Via l’</a:t>
            </a:r>
            <a:r>
              <a:rPr lang="fr-FR" dirty="0" err="1" smtClean="0"/>
              <a:t>Abes</a:t>
            </a:r>
            <a:r>
              <a:rPr lang="fr-FR" dirty="0" smtClean="0"/>
              <a:t> pour les plans régionaux </a:t>
            </a: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463"/>
            <a:ext cx="914400" cy="914400"/>
          </a:xfrm>
          <a:prstGeom prst="rect">
            <a:avLst/>
          </a:prstGeom>
        </p:spPr>
      </p:pic>
      <p:sp>
        <p:nvSpPr>
          <p:cNvPr id="4" name="Rectangle 3"/>
          <p:cNvSpPr/>
          <p:nvPr/>
        </p:nvSpPr>
        <p:spPr>
          <a:xfrm>
            <a:off x="3419872" y="6257488"/>
            <a:ext cx="6102424" cy="369332"/>
          </a:xfrm>
          <a:prstGeom prst="rect">
            <a:avLst/>
          </a:prstGeom>
        </p:spPr>
        <p:txBody>
          <a:bodyPr wrap="square">
            <a:spAutoFit/>
          </a:bodyPr>
          <a:lstStyle/>
          <a:p>
            <a:pPr lvl="2"/>
            <a:r>
              <a:rPr lang="fr-FR" dirty="0"/>
              <a:t>Demande par le guichet d’assistance &gt; </a:t>
            </a:r>
            <a:r>
              <a:rPr lang="fr-FR" dirty="0" err="1"/>
              <a:t>Periscope</a:t>
            </a:r>
            <a:r>
              <a:rPr lang="fr-FR" dirty="0"/>
              <a:t>  </a:t>
            </a:r>
          </a:p>
        </p:txBody>
      </p:sp>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6231656"/>
            <a:ext cx="560634" cy="380430"/>
          </a:xfrm>
          <a:prstGeom prst="rect">
            <a:avLst/>
          </a:prstGeom>
        </p:spPr>
      </p:pic>
    </p:spTree>
    <p:extLst>
      <p:ext uri="{BB962C8B-B14F-4D97-AF65-F5344CB8AC3E}">
        <p14:creationId xmlns:p14="http://schemas.microsoft.com/office/powerpoint/2010/main" val="6937230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48"/>
            <a:ext cx="8229600" cy="1143000"/>
          </a:xfrm>
        </p:spPr>
        <p:txBody>
          <a:bodyPr/>
          <a:lstStyle/>
          <a:p>
            <a:r>
              <a:rPr lang="fr-FR" b="1" dirty="0" smtClean="0">
                <a:solidFill>
                  <a:schemeClr val="accent2"/>
                </a:solidFill>
              </a:rPr>
              <a:t>Récapitulatif</a:t>
            </a:r>
            <a:endParaRPr lang="fr-FR" b="1" dirty="0">
              <a:solidFill>
                <a:schemeClr val="accent2"/>
              </a:solidFill>
            </a:endParaRPr>
          </a:p>
        </p:txBody>
      </p:sp>
      <p:sp>
        <p:nvSpPr>
          <p:cNvPr id="3" name="Espace réservé du contenu 2"/>
          <p:cNvSpPr>
            <a:spLocks noGrp="1"/>
          </p:cNvSpPr>
          <p:nvPr>
            <p:ph idx="1"/>
          </p:nvPr>
        </p:nvSpPr>
        <p:spPr>
          <a:xfrm>
            <a:off x="457200" y="1340768"/>
            <a:ext cx="8229600" cy="5328592"/>
          </a:xfrm>
        </p:spPr>
        <p:txBody>
          <a:bodyPr>
            <a:normAutofit/>
          </a:bodyPr>
          <a:lstStyle/>
          <a:p>
            <a:r>
              <a:rPr lang="fr-FR" dirty="0" smtClean="0"/>
              <a:t>Indicateurs généraux, extraits par l’</a:t>
            </a:r>
            <a:r>
              <a:rPr lang="fr-FR" dirty="0" err="1" smtClean="0"/>
              <a:t>Abes</a:t>
            </a:r>
            <a:endParaRPr lang="fr-FR" dirty="0" smtClean="0"/>
          </a:p>
          <a:p>
            <a:pPr lvl="1"/>
            <a:r>
              <a:rPr lang="fr-FR" dirty="0" smtClean="0"/>
              <a:t>Tous les deux ou trois mois</a:t>
            </a:r>
          </a:p>
          <a:p>
            <a:pPr lvl="1"/>
            <a:r>
              <a:rPr lang="fr-FR" dirty="0" smtClean="0"/>
              <a:t>Pour suivre l’évolution du travail sur les données</a:t>
            </a:r>
            <a:endParaRPr lang="fr-FR" dirty="0"/>
          </a:p>
          <a:p>
            <a:pPr lvl="1"/>
            <a:endParaRPr lang="fr-FR" dirty="0" smtClean="0"/>
          </a:p>
          <a:p>
            <a:r>
              <a:rPr lang="fr-FR" dirty="0" smtClean="0"/>
              <a:t>Usages :</a:t>
            </a:r>
          </a:p>
          <a:p>
            <a:pPr lvl="1"/>
            <a:r>
              <a:rPr lang="fr-FR" dirty="0" smtClean="0"/>
              <a:t>Étude à venir avant fin 2019</a:t>
            </a:r>
          </a:p>
          <a:p>
            <a:pPr lvl="1"/>
            <a:r>
              <a:rPr lang="fr-FR" dirty="0"/>
              <a:t>Ministère (</a:t>
            </a:r>
            <a:r>
              <a:rPr lang="fr-FR" dirty="0" err="1" smtClean="0"/>
              <a:t>CollEx</a:t>
            </a:r>
            <a:r>
              <a:rPr lang="fr-FR" dirty="0" smtClean="0"/>
              <a:t>-Persée)</a:t>
            </a:r>
          </a:p>
          <a:p>
            <a:pPr lvl="1"/>
            <a:r>
              <a:rPr lang="fr-FR" dirty="0" err="1" smtClean="0"/>
              <a:t>CTLes</a:t>
            </a:r>
            <a:r>
              <a:rPr lang="fr-FR" dirty="0" smtClean="0"/>
              <a:t>, </a:t>
            </a:r>
            <a:r>
              <a:rPr lang="fr-FR" dirty="0" err="1" smtClean="0"/>
              <a:t>Abes</a:t>
            </a:r>
            <a:r>
              <a:rPr lang="fr-FR" dirty="0" smtClean="0"/>
              <a:t>, FILL, partenaires</a:t>
            </a: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81" y="32048"/>
            <a:ext cx="914400" cy="914400"/>
          </a:xfrm>
          <a:prstGeom prst="rect">
            <a:avLst/>
          </a:prstGeom>
        </p:spPr>
      </p:pic>
      <p:sp>
        <p:nvSpPr>
          <p:cNvPr id="5" name="Rectangle 4"/>
          <p:cNvSpPr/>
          <p:nvPr/>
        </p:nvSpPr>
        <p:spPr>
          <a:xfrm>
            <a:off x="2987824" y="6165304"/>
            <a:ext cx="6012160" cy="369332"/>
          </a:xfrm>
          <a:prstGeom prst="rect">
            <a:avLst/>
          </a:prstGeom>
        </p:spPr>
        <p:txBody>
          <a:bodyPr wrap="square">
            <a:spAutoFit/>
          </a:bodyPr>
          <a:lstStyle/>
          <a:p>
            <a:pPr lvl="2"/>
            <a:r>
              <a:rPr lang="fr-FR" dirty="0"/>
              <a:t>Demande par le guichet d’assistance &gt; </a:t>
            </a:r>
            <a:r>
              <a:rPr lang="fr-FR" dirty="0" err="1"/>
              <a:t>Periscope</a:t>
            </a:r>
            <a:r>
              <a:rPr lang="fr-FR" dirty="0"/>
              <a:t>  </a:t>
            </a:r>
          </a:p>
        </p:txBody>
      </p:sp>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5856" y="6166077"/>
            <a:ext cx="560634" cy="380430"/>
          </a:xfrm>
          <a:prstGeom prst="rect">
            <a:avLst/>
          </a:prstGeom>
        </p:spPr>
      </p:pic>
    </p:spTree>
    <p:extLst>
      <p:ext uri="{BB962C8B-B14F-4D97-AF65-F5344CB8AC3E}">
        <p14:creationId xmlns:p14="http://schemas.microsoft.com/office/powerpoint/2010/main" val="16498486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68279" y="67158"/>
            <a:ext cx="8136904" cy="1143000"/>
          </a:xfrm>
        </p:spPr>
        <p:txBody>
          <a:bodyPr>
            <a:normAutofit/>
          </a:bodyPr>
          <a:lstStyle/>
          <a:p>
            <a:r>
              <a:rPr lang="fr-FR" b="1" dirty="0" smtClean="0">
                <a:solidFill>
                  <a:schemeClr val="accent2"/>
                </a:solidFill>
              </a:rPr>
              <a:t>Des questions ? Des remarques ?</a:t>
            </a:r>
            <a:endParaRPr lang="fr-FR" b="1" dirty="0">
              <a:solidFill>
                <a:schemeClr val="accent2"/>
              </a:solidFill>
            </a:endParaRPr>
          </a:p>
        </p:txBody>
      </p:sp>
      <p:sp>
        <p:nvSpPr>
          <p:cNvPr id="3" name="Espace réservé du contenu 2"/>
          <p:cNvSpPr>
            <a:spLocks noGrp="1"/>
          </p:cNvSpPr>
          <p:nvPr>
            <p:ph idx="1"/>
          </p:nvPr>
        </p:nvSpPr>
        <p:spPr>
          <a:xfrm>
            <a:off x="457200" y="1600200"/>
            <a:ext cx="8229600" cy="4997152"/>
          </a:xfrm>
        </p:spPr>
        <p:txBody>
          <a:bodyPr>
            <a:normAutofit fontScale="47500" lnSpcReduction="20000"/>
          </a:bodyPr>
          <a:lstStyle/>
          <a:p>
            <a:endParaRPr lang="fr-FR" dirty="0" smtClean="0"/>
          </a:p>
          <a:p>
            <a:endParaRPr lang="fr-FR" dirty="0"/>
          </a:p>
          <a:p>
            <a:pPr marL="0" indent="0">
              <a:buNone/>
            </a:pPr>
            <a:r>
              <a:rPr lang="fr-FR" sz="10000" i="1" dirty="0" smtClean="0">
                <a:solidFill>
                  <a:schemeClr val="tx2"/>
                </a:solidFill>
              </a:rPr>
              <a:t>A vous !</a:t>
            </a:r>
          </a:p>
          <a:p>
            <a:endParaRPr lang="fr-FR" dirty="0"/>
          </a:p>
          <a:p>
            <a:endParaRPr lang="fr-FR" dirty="0" smtClean="0"/>
          </a:p>
          <a:p>
            <a:endParaRPr lang="fr-FR" dirty="0"/>
          </a:p>
          <a:p>
            <a:endParaRPr lang="fr-FR" dirty="0"/>
          </a:p>
          <a:p>
            <a:endParaRPr lang="fr-FR" dirty="0" smtClean="0"/>
          </a:p>
          <a:p>
            <a:pPr marL="0" indent="0" algn="r">
              <a:buNone/>
            </a:pPr>
            <a:r>
              <a:rPr lang="fr-FR" sz="5100" dirty="0" smtClean="0"/>
              <a:t>Le </a:t>
            </a:r>
            <a:r>
              <a:rPr lang="fr-FR" sz="5100" dirty="0"/>
              <a:t>.</a:t>
            </a:r>
            <a:r>
              <a:rPr lang="fr-FR" sz="5100" dirty="0" err="1"/>
              <a:t>xml</a:t>
            </a:r>
            <a:r>
              <a:rPr lang="fr-FR" sz="5100" dirty="0"/>
              <a:t> de l’</a:t>
            </a:r>
            <a:r>
              <a:rPr lang="fr-FR" sz="5100" dirty="0" err="1"/>
              <a:t>Abes</a:t>
            </a:r>
            <a:r>
              <a:rPr lang="fr-FR" sz="5100" dirty="0"/>
              <a:t> : </a:t>
            </a:r>
            <a:r>
              <a:rPr lang="fr-FR" sz="5100" dirty="0">
                <a:hlinkClick r:id="rId3"/>
              </a:rPr>
              <a:t>https://</a:t>
            </a:r>
            <a:r>
              <a:rPr lang="fr-FR" sz="5100" dirty="0" smtClean="0">
                <a:hlinkClick r:id="rId3"/>
              </a:rPr>
              <a:t>www.sudoc.fr/03988015X.xml</a:t>
            </a:r>
            <a:endParaRPr lang="fr-FR" sz="5100" dirty="0" smtClean="0"/>
          </a:p>
          <a:p>
            <a:pPr marL="0" indent="0" algn="r">
              <a:buNone/>
            </a:pPr>
            <a:r>
              <a:rPr lang="fr-FR" sz="5100" i="1" dirty="0" smtClean="0"/>
              <a:t>(remplacer le </a:t>
            </a:r>
            <a:r>
              <a:rPr lang="fr-FR" sz="5100" i="1" dirty="0" err="1" smtClean="0"/>
              <a:t>ppn</a:t>
            </a:r>
            <a:r>
              <a:rPr lang="fr-FR" sz="5100" i="1" dirty="0" smtClean="0"/>
              <a:t> par tout autre </a:t>
            </a:r>
            <a:r>
              <a:rPr lang="fr-FR" sz="5100" i="1" dirty="0" err="1" smtClean="0"/>
              <a:t>ppn</a:t>
            </a:r>
            <a:r>
              <a:rPr lang="fr-FR" sz="5100" i="1" dirty="0" smtClean="0"/>
              <a:t> pour voir la notice et ses exemplaires)</a:t>
            </a:r>
          </a:p>
          <a:p>
            <a:pPr marL="0" indent="0" algn="r">
              <a:buNone/>
            </a:pPr>
            <a:endParaRPr lang="fr-FR" sz="5100" dirty="0" smtClean="0"/>
          </a:p>
          <a:p>
            <a:pPr marL="0" indent="0" algn="r">
              <a:buNone/>
            </a:pPr>
            <a:r>
              <a:rPr lang="fr-FR" sz="5100" dirty="0" smtClean="0"/>
              <a:t>Revoir </a:t>
            </a:r>
            <a:r>
              <a:rPr lang="fr-FR" sz="5100" dirty="0"/>
              <a:t>ce webinaire : </a:t>
            </a:r>
            <a:r>
              <a:rPr lang="fr-FR" sz="5100" dirty="0">
                <a:hlinkClick r:id="rId4"/>
              </a:rPr>
              <a:t>http://moodle.abes.fr</a:t>
            </a:r>
            <a:r>
              <a:rPr lang="fr-FR" sz="5100" dirty="0" smtClean="0">
                <a:hlinkClick r:id="rId4"/>
              </a:rPr>
              <a:t>/</a:t>
            </a:r>
            <a:endParaRPr lang="fr-FR" sz="5100" dirty="0" smtClean="0"/>
          </a:p>
          <a:p>
            <a:pPr marL="0" indent="0" algn="r">
              <a:buNone/>
            </a:pPr>
            <a:endParaRPr lang="fr-FR" sz="5100" dirty="0" smtClean="0"/>
          </a:p>
          <a:p>
            <a:pPr marL="0" indent="0" algn="r">
              <a:buNone/>
            </a:pPr>
            <a:r>
              <a:rPr lang="fr-FR" sz="5100" dirty="0"/>
              <a:t>	</a:t>
            </a:r>
            <a:r>
              <a:rPr lang="fr-FR" sz="5100" dirty="0" smtClean="0"/>
              <a:t>	</a:t>
            </a:r>
            <a:r>
              <a:rPr lang="fr-FR" sz="5100" dirty="0" smtClean="0">
                <a:hlinkClick r:id="rId5"/>
              </a:rPr>
              <a:t>julie.mistral@abes.fr</a:t>
            </a:r>
            <a:endParaRPr lang="fr-FR" sz="5100" dirty="0" smtClean="0"/>
          </a:p>
          <a:p>
            <a:pPr marL="0" indent="0">
              <a:buNone/>
            </a:pPr>
            <a:endParaRPr lang="fr-FR" dirty="0"/>
          </a:p>
          <a:p>
            <a:endParaRPr lang="fr-FR" dirty="0"/>
          </a:p>
          <a:p>
            <a:endParaRPr lang="fr-FR" dirty="0"/>
          </a:p>
        </p:txBody>
      </p:sp>
      <p:pic>
        <p:nvPicPr>
          <p:cNvPr id="4" name="Imag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53719"/>
            <a:ext cx="914400" cy="914400"/>
          </a:xfrm>
          <a:prstGeom prst="rect">
            <a:avLst/>
          </a:prstGeom>
        </p:spPr>
      </p:pic>
    </p:spTree>
    <p:extLst>
      <p:ext uri="{BB962C8B-B14F-4D97-AF65-F5344CB8AC3E}">
        <p14:creationId xmlns:p14="http://schemas.microsoft.com/office/powerpoint/2010/main" val="2482969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bg2">
                    <a:lumMod val="25000"/>
                  </a:schemeClr>
                </a:solidFill>
              </a:rPr>
              <a:t>PARTIE 1</a:t>
            </a:r>
            <a:endParaRPr lang="fr-FR" dirty="0"/>
          </a:p>
        </p:txBody>
      </p:sp>
    </p:spTree>
    <p:extLst>
      <p:ext uri="{BB962C8B-B14F-4D97-AF65-F5344CB8AC3E}">
        <p14:creationId xmlns:p14="http://schemas.microsoft.com/office/powerpoint/2010/main" val="4038643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6845" y="-31014"/>
            <a:ext cx="8229600" cy="1143000"/>
          </a:xfrm>
        </p:spPr>
        <p:txBody>
          <a:bodyPr>
            <a:normAutofit/>
          </a:bodyPr>
          <a:lstStyle/>
          <a:p>
            <a:r>
              <a:rPr lang="fr-FR" dirty="0">
                <a:solidFill>
                  <a:schemeClr val="bg2">
                    <a:lumMod val="25000"/>
                  </a:schemeClr>
                </a:solidFill>
                <a:latin typeface="+mn-lt"/>
                <a:ea typeface="+mn-ea"/>
                <a:cs typeface="+mn-cs"/>
              </a:rPr>
              <a:t>Contexte</a:t>
            </a:r>
          </a:p>
        </p:txBody>
      </p:sp>
      <p:sp>
        <p:nvSpPr>
          <p:cNvPr id="3" name="Espace réservé du contenu 2"/>
          <p:cNvSpPr>
            <a:spLocks noGrp="1"/>
          </p:cNvSpPr>
          <p:nvPr>
            <p:ph idx="1"/>
          </p:nvPr>
        </p:nvSpPr>
        <p:spPr>
          <a:xfrm>
            <a:off x="320477" y="1052736"/>
            <a:ext cx="8229600" cy="6408711"/>
          </a:xfrm>
        </p:spPr>
        <p:txBody>
          <a:bodyPr>
            <a:normAutofit fontScale="40000" lnSpcReduction="20000"/>
          </a:bodyPr>
          <a:lstStyle/>
          <a:p>
            <a:endParaRPr lang="fr-FR" dirty="0" smtClean="0"/>
          </a:p>
          <a:p>
            <a:r>
              <a:rPr lang="fr-FR" sz="5000" dirty="0" smtClean="0"/>
              <a:t>PCPP = Plans de Conservation Partagée des Périodiques (23 </a:t>
            </a:r>
            <a:r>
              <a:rPr lang="fr-FR" sz="5000" dirty="0" err="1" smtClean="0"/>
              <a:t>rég</a:t>
            </a:r>
            <a:r>
              <a:rPr lang="fr-FR" sz="5000" dirty="0" smtClean="0"/>
              <a:t>. 16 thé.)</a:t>
            </a:r>
          </a:p>
          <a:p>
            <a:endParaRPr lang="fr-FR" sz="5000" dirty="0"/>
          </a:p>
          <a:p>
            <a:pPr marL="0" indent="0">
              <a:buNone/>
            </a:pPr>
            <a:endParaRPr lang="fr-FR" sz="5000" dirty="0" smtClean="0"/>
          </a:p>
          <a:p>
            <a:pPr marL="0" indent="0">
              <a:buNone/>
            </a:pPr>
            <a:endParaRPr lang="fr-FR" sz="5000" dirty="0"/>
          </a:p>
          <a:p>
            <a:pPr marL="0" indent="0">
              <a:buNone/>
            </a:pPr>
            <a:endParaRPr lang="fr-FR" sz="5000" dirty="0" smtClean="0"/>
          </a:p>
          <a:p>
            <a:pPr marL="0" indent="0">
              <a:buNone/>
            </a:pPr>
            <a:endParaRPr lang="fr-FR" sz="5000" dirty="0"/>
          </a:p>
          <a:p>
            <a:pPr marL="0" indent="0">
              <a:buNone/>
            </a:pPr>
            <a:endParaRPr lang="fr-FR" sz="5000" dirty="0" smtClean="0"/>
          </a:p>
          <a:p>
            <a:pPr marL="0" indent="0">
              <a:buNone/>
            </a:pPr>
            <a:endParaRPr lang="fr-FR" sz="5000" dirty="0"/>
          </a:p>
          <a:p>
            <a:pPr marL="0" indent="0">
              <a:buNone/>
            </a:pPr>
            <a:endParaRPr lang="fr-FR" sz="5000" dirty="0" smtClean="0"/>
          </a:p>
          <a:p>
            <a:endParaRPr lang="fr-FR" sz="5000" dirty="0"/>
          </a:p>
          <a:p>
            <a:r>
              <a:rPr lang="fr-FR" sz="5000" dirty="0" smtClean="0"/>
              <a:t>Public : </a:t>
            </a:r>
          </a:p>
          <a:p>
            <a:pPr lvl="1"/>
            <a:r>
              <a:rPr lang="fr-FR" sz="4500" dirty="0"/>
              <a:t>M</a:t>
            </a:r>
            <a:r>
              <a:rPr lang="fr-FR" sz="4500" dirty="0" smtClean="0"/>
              <a:t>embres et pilotes de PCPP (in &amp; out ESR), responsables CR</a:t>
            </a:r>
          </a:p>
          <a:p>
            <a:pPr lvl="1"/>
            <a:r>
              <a:rPr lang="fr-FR" sz="4500" dirty="0" smtClean="0"/>
              <a:t>Catalogueurs, coordinateurs si intéressés</a:t>
            </a:r>
          </a:p>
          <a:p>
            <a:endParaRPr lang="fr-FR" sz="5000" dirty="0"/>
          </a:p>
          <a:p>
            <a:r>
              <a:rPr lang="fr-FR" sz="5000" dirty="0" smtClean="0"/>
              <a:t>Intégrer un PCPP &gt; se rapprocher du </a:t>
            </a:r>
            <a:r>
              <a:rPr lang="fr-FR" sz="5000" b="1" dirty="0" smtClean="0"/>
              <a:t>pilote </a:t>
            </a:r>
          </a:p>
          <a:p>
            <a:pPr lvl="1"/>
            <a:r>
              <a:rPr lang="fr-FR" sz="4500" dirty="0" smtClean="0"/>
              <a:t>Plans thématiques : </a:t>
            </a:r>
            <a:r>
              <a:rPr lang="fr-FR" sz="4500" dirty="0" smtClean="0">
                <a:hlinkClick r:id="rId3"/>
              </a:rPr>
              <a:t>https</a:t>
            </a:r>
            <a:r>
              <a:rPr lang="fr-FR" sz="4500" dirty="0">
                <a:hlinkClick r:id="rId3"/>
              </a:rPr>
              <a:t>://www.ctles.fr</a:t>
            </a:r>
            <a:r>
              <a:rPr lang="fr-FR" sz="4500" dirty="0" smtClean="0">
                <a:hlinkClick r:id="rId3"/>
              </a:rPr>
              <a:t>/</a:t>
            </a:r>
            <a:endParaRPr lang="fr-FR" sz="4500" dirty="0" smtClean="0"/>
          </a:p>
          <a:p>
            <a:pPr lvl="1"/>
            <a:r>
              <a:rPr lang="fr-FR" sz="4500" dirty="0" smtClean="0"/>
              <a:t>Plans régionaux : se rapprocher du </a:t>
            </a:r>
            <a:r>
              <a:rPr lang="fr-FR" sz="4500" dirty="0" err="1" smtClean="0"/>
              <a:t>responable</a:t>
            </a:r>
            <a:r>
              <a:rPr lang="fr-FR" sz="4500" dirty="0" smtClean="0"/>
              <a:t> CR (</a:t>
            </a:r>
            <a:r>
              <a:rPr lang="fr-FR" sz="4500" dirty="0" smtClean="0">
                <a:hlinkClick r:id="rId4"/>
              </a:rPr>
              <a:t>annuaire</a:t>
            </a:r>
            <a:r>
              <a:rPr lang="fr-FR" sz="4500" dirty="0" smtClean="0"/>
              <a:t> sur le Guide méthodologique)</a:t>
            </a:r>
            <a:endParaRPr lang="fr-FR" sz="4500" dirty="0"/>
          </a:p>
        </p:txBody>
      </p:sp>
      <p:pic>
        <p:nvPicPr>
          <p:cNvPr id="7" name="Image 6"/>
          <p:cNvPicPr>
            <a:picLocks noChangeAspect="1"/>
          </p:cNvPicPr>
          <p:nvPr/>
        </p:nvPicPr>
        <p:blipFill>
          <a:blip r:embed="rId5"/>
          <a:stretch>
            <a:fillRect/>
          </a:stretch>
        </p:blipFill>
        <p:spPr>
          <a:xfrm>
            <a:off x="539552" y="1772816"/>
            <a:ext cx="7791450" cy="2209800"/>
          </a:xfrm>
          <a:prstGeom prst="rect">
            <a:avLst/>
          </a:prstGeom>
        </p:spPr>
      </p:pic>
    </p:spTree>
    <p:extLst>
      <p:ext uri="{BB962C8B-B14F-4D97-AF65-F5344CB8AC3E}">
        <p14:creationId xmlns:p14="http://schemas.microsoft.com/office/powerpoint/2010/main" val="1566234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chemeClr val="bg2">
                    <a:lumMod val="25000"/>
                  </a:schemeClr>
                </a:solidFill>
                <a:latin typeface="+mn-lt"/>
                <a:ea typeface="+mn-ea"/>
                <a:cs typeface="+mn-cs"/>
              </a:rPr>
              <a:t>Contenu</a:t>
            </a:r>
          </a:p>
        </p:txBody>
      </p:sp>
      <p:sp>
        <p:nvSpPr>
          <p:cNvPr id="3" name="Espace réservé du contenu 2"/>
          <p:cNvSpPr>
            <a:spLocks noGrp="1"/>
          </p:cNvSpPr>
          <p:nvPr>
            <p:ph idx="1"/>
          </p:nvPr>
        </p:nvSpPr>
        <p:spPr>
          <a:xfrm>
            <a:off x="457200" y="1196752"/>
            <a:ext cx="8229600" cy="5472608"/>
          </a:xfrm>
        </p:spPr>
        <p:txBody>
          <a:bodyPr>
            <a:normAutofit fontScale="55000" lnSpcReduction="20000"/>
          </a:bodyPr>
          <a:lstStyle/>
          <a:p>
            <a:endParaRPr lang="fr-FR" dirty="0" smtClean="0"/>
          </a:p>
          <a:p>
            <a:r>
              <a:rPr lang="fr-FR" sz="3600" dirty="0" smtClean="0"/>
              <a:t>De quoi va-t-on parler ? =&gt; qualité des notices dans les plans</a:t>
            </a:r>
          </a:p>
          <a:p>
            <a:pPr lvl="1"/>
            <a:r>
              <a:rPr lang="fr-FR" sz="3300" dirty="0" smtClean="0"/>
              <a:t>Autorités</a:t>
            </a:r>
          </a:p>
          <a:p>
            <a:pPr lvl="1"/>
            <a:r>
              <a:rPr lang="fr-FR" sz="3300" dirty="0" smtClean="0"/>
              <a:t>ISSN</a:t>
            </a:r>
          </a:p>
          <a:p>
            <a:pPr lvl="1"/>
            <a:r>
              <a:rPr lang="fr-FR" sz="3300" dirty="0" smtClean="0"/>
              <a:t>Lacunes</a:t>
            </a:r>
          </a:p>
          <a:p>
            <a:pPr lvl="1"/>
            <a:r>
              <a:rPr lang="fr-FR" sz="3300" dirty="0" smtClean="0"/>
              <a:t>Indexation</a:t>
            </a:r>
          </a:p>
          <a:p>
            <a:pPr lvl="1"/>
            <a:r>
              <a:rPr lang="fr-FR" sz="3300" dirty="0" smtClean="0"/>
              <a:t>Etc.</a:t>
            </a:r>
          </a:p>
          <a:p>
            <a:pPr lvl="1"/>
            <a:endParaRPr lang="fr-FR" dirty="0"/>
          </a:p>
          <a:p>
            <a:pPr marL="457200" lvl="1" indent="0">
              <a:buNone/>
            </a:pPr>
            <a:endParaRPr lang="fr-FR" dirty="0"/>
          </a:p>
          <a:p>
            <a:r>
              <a:rPr lang="fr-FR" sz="3600" dirty="0" smtClean="0"/>
              <a:t>Objectif </a:t>
            </a:r>
          </a:p>
          <a:p>
            <a:pPr lvl="1"/>
            <a:r>
              <a:rPr lang="fr-FR" sz="3300" dirty="0"/>
              <a:t>F</a:t>
            </a:r>
            <a:r>
              <a:rPr lang="fr-FR" sz="3300" dirty="0" smtClean="0"/>
              <a:t>aciliter le pilotage des plans par des outils (tableau de bord, indicateurs)</a:t>
            </a:r>
          </a:p>
          <a:p>
            <a:pPr lvl="1"/>
            <a:r>
              <a:rPr lang="fr-FR" sz="3300" dirty="0" smtClean="0"/>
              <a:t>Faire parler les données par l’analyse</a:t>
            </a:r>
          </a:p>
          <a:p>
            <a:pPr lvl="1"/>
            <a:r>
              <a:rPr lang="fr-FR" sz="3300" dirty="0" smtClean="0"/>
              <a:t>Identifier les chantiers de travail</a:t>
            </a:r>
          </a:p>
          <a:p>
            <a:pPr lvl="1"/>
            <a:endParaRPr lang="fr-FR" dirty="0"/>
          </a:p>
          <a:p>
            <a:endParaRPr lang="fr-FR" dirty="0" smtClean="0"/>
          </a:p>
          <a:p>
            <a:r>
              <a:rPr lang="fr-FR" sz="3600" dirty="0" smtClean="0"/>
              <a:t>Attendus</a:t>
            </a:r>
          </a:p>
          <a:p>
            <a:pPr lvl="1"/>
            <a:r>
              <a:rPr lang="fr-FR" sz="3300" dirty="0" smtClean="0"/>
              <a:t>Ce qui est bien</a:t>
            </a:r>
          </a:p>
          <a:p>
            <a:pPr lvl="1"/>
            <a:r>
              <a:rPr lang="fr-FR" sz="3300" dirty="0" smtClean="0"/>
              <a:t>Ce qui manque</a:t>
            </a:r>
            <a:endParaRPr lang="fr-FR" sz="3300" dirty="0"/>
          </a:p>
          <a:p>
            <a:pPr lvl="1"/>
            <a:endParaRPr lang="fr-FR" dirty="0"/>
          </a:p>
        </p:txBody>
      </p:sp>
    </p:spTree>
    <p:extLst>
      <p:ext uri="{BB962C8B-B14F-4D97-AF65-F5344CB8AC3E}">
        <p14:creationId xmlns:p14="http://schemas.microsoft.com/office/powerpoint/2010/main" val="3870074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smtClean="0">
                <a:solidFill>
                  <a:schemeClr val="accent2">
                    <a:lumMod val="75000"/>
                  </a:schemeClr>
                </a:solidFill>
              </a:rPr>
              <a:t>PARtIE 2</a:t>
            </a:r>
            <a:endParaRPr lang="fr-FR" dirty="0">
              <a:solidFill>
                <a:schemeClr val="accent2">
                  <a:lumMod val="75000"/>
                </a:schemeClr>
              </a:solidFill>
            </a:endParaRPr>
          </a:p>
        </p:txBody>
      </p:sp>
    </p:spTree>
    <p:extLst>
      <p:ext uri="{BB962C8B-B14F-4D97-AF65-F5344CB8AC3E}">
        <p14:creationId xmlns:p14="http://schemas.microsoft.com/office/powerpoint/2010/main" val="2656028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2938" y="517"/>
            <a:ext cx="8229600" cy="1143000"/>
          </a:xfrm>
        </p:spPr>
        <p:txBody>
          <a:bodyPr>
            <a:normAutofit/>
          </a:bodyPr>
          <a:lstStyle/>
          <a:p>
            <a:r>
              <a:rPr lang="fr-FR" dirty="0">
                <a:solidFill>
                  <a:schemeClr val="accent2">
                    <a:lumMod val="75000"/>
                  </a:schemeClr>
                </a:solidFill>
                <a:latin typeface="+mn-lt"/>
                <a:ea typeface="+mn-ea"/>
                <a:cs typeface="+mn-cs"/>
              </a:rPr>
              <a:t>Outils présentés</a:t>
            </a:r>
          </a:p>
        </p:txBody>
      </p:sp>
      <p:sp>
        <p:nvSpPr>
          <p:cNvPr id="3" name="Espace réservé du contenu 2"/>
          <p:cNvSpPr>
            <a:spLocks noGrp="1"/>
          </p:cNvSpPr>
          <p:nvPr>
            <p:ph idx="1"/>
          </p:nvPr>
        </p:nvSpPr>
        <p:spPr>
          <a:xfrm>
            <a:off x="376102" y="836712"/>
            <a:ext cx="8363272" cy="5976664"/>
          </a:xfrm>
        </p:spPr>
        <p:txBody>
          <a:bodyPr>
            <a:normAutofit/>
          </a:bodyPr>
          <a:lstStyle/>
          <a:p>
            <a:pPr marL="0" indent="0">
              <a:buNone/>
            </a:pPr>
            <a:endParaRPr lang="fr-FR" dirty="0"/>
          </a:p>
          <a:p>
            <a:r>
              <a:rPr lang="fr-FR" dirty="0" smtClean="0"/>
              <a:t>Tableau de bord (1 par plan) : « Qualité du signalement </a:t>
            </a:r>
            <a:r>
              <a:rPr lang="fr-FR" dirty="0" err="1" smtClean="0"/>
              <a:t>PCxxx</a:t>
            </a:r>
            <a:r>
              <a:rPr lang="fr-FR" dirty="0" smtClean="0"/>
              <a:t> »</a:t>
            </a:r>
          </a:p>
          <a:p>
            <a:pPr marL="457200" lvl="1" indent="0">
              <a:buNone/>
            </a:pPr>
            <a:endParaRPr lang="fr-FR" dirty="0" smtClean="0"/>
          </a:p>
          <a:p>
            <a:pPr lvl="1"/>
            <a:r>
              <a:rPr lang="fr-FR" dirty="0" smtClean="0"/>
              <a:t>Identifier les </a:t>
            </a:r>
            <a:r>
              <a:rPr lang="fr-FR" b="1" dirty="0" smtClean="0"/>
              <a:t>titres dont les notices bibliographiques pourraient être améliorées </a:t>
            </a:r>
            <a:r>
              <a:rPr lang="fr-FR" dirty="0" smtClean="0"/>
              <a:t>(ISSN, autorités, indexation)</a:t>
            </a:r>
          </a:p>
          <a:p>
            <a:pPr lvl="1"/>
            <a:r>
              <a:rPr lang="fr-FR" sz="2900" dirty="0"/>
              <a:t>Identifier</a:t>
            </a:r>
            <a:r>
              <a:rPr lang="fr-FR" dirty="0" smtClean="0"/>
              <a:t> les </a:t>
            </a:r>
            <a:r>
              <a:rPr lang="fr-FR" b="1" dirty="0" smtClean="0"/>
              <a:t>exemplaires sur lesquels améliorer le signalement des lacunes</a:t>
            </a:r>
          </a:p>
          <a:p>
            <a:pPr lvl="1"/>
            <a:endParaRPr lang="fr-FR" dirty="0" smtClean="0"/>
          </a:p>
          <a:p>
            <a:pPr marL="457200" lvl="1" indent="0">
              <a:buNone/>
            </a:pPr>
            <a:r>
              <a:rPr lang="fr-FR" dirty="0"/>
              <a:t>	</a:t>
            </a:r>
            <a:r>
              <a:rPr lang="fr-FR" dirty="0" smtClean="0"/>
              <a:t>	               </a:t>
            </a:r>
            <a:r>
              <a:rPr lang="fr-FR" i="1" dirty="0" smtClean="0">
                <a:solidFill>
                  <a:schemeClr val="bg1">
                    <a:lumMod val="50000"/>
                  </a:schemeClr>
                </a:solidFill>
              </a:rPr>
              <a:t>* Démonstration à venir (</a:t>
            </a:r>
            <a:r>
              <a:rPr lang="fr-FR" i="1" dirty="0" err="1" smtClean="0">
                <a:solidFill>
                  <a:schemeClr val="bg1">
                    <a:lumMod val="50000"/>
                  </a:schemeClr>
                </a:solidFill>
              </a:rPr>
              <a:t>PCPhilo</a:t>
            </a:r>
            <a:r>
              <a:rPr lang="fr-FR" i="1" dirty="0" smtClean="0">
                <a:solidFill>
                  <a:schemeClr val="bg1">
                    <a:lumMod val="50000"/>
                  </a:schemeClr>
                </a:solidFill>
              </a:rPr>
              <a:t>)</a:t>
            </a:r>
            <a:endParaRPr lang="fr-FR" i="1" dirty="0">
              <a:solidFill>
                <a:schemeClr val="bg1">
                  <a:lumMod val="50000"/>
                </a:schemeClr>
              </a:solidFill>
            </a:endParaRPr>
          </a:p>
          <a:p>
            <a:endParaRPr lang="fr-FR" dirty="0"/>
          </a:p>
        </p:txBody>
      </p:sp>
    </p:spTree>
    <p:extLst>
      <p:ext uri="{BB962C8B-B14F-4D97-AF65-F5344CB8AC3E}">
        <p14:creationId xmlns:p14="http://schemas.microsoft.com/office/powerpoint/2010/main" val="670378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2938" y="517"/>
            <a:ext cx="8229600" cy="1143000"/>
          </a:xfrm>
        </p:spPr>
        <p:txBody>
          <a:bodyPr>
            <a:normAutofit/>
          </a:bodyPr>
          <a:lstStyle/>
          <a:p>
            <a:r>
              <a:rPr lang="fr-FR" dirty="0">
                <a:solidFill>
                  <a:schemeClr val="accent2">
                    <a:lumMod val="75000"/>
                  </a:schemeClr>
                </a:solidFill>
                <a:latin typeface="+mn-lt"/>
                <a:ea typeface="+mn-ea"/>
                <a:cs typeface="+mn-cs"/>
              </a:rPr>
              <a:t>Outils présentés</a:t>
            </a:r>
          </a:p>
        </p:txBody>
      </p:sp>
      <p:sp>
        <p:nvSpPr>
          <p:cNvPr id="3" name="Espace réservé du contenu 2"/>
          <p:cNvSpPr>
            <a:spLocks noGrp="1"/>
          </p:cNvSpPr>
          <p:nvPr>
            <p:ph idx="1"/>
          </p:nvPr>
        </p:nvSpPr>
        <p:spPr>
          <a:xfrm>
            <a:off x="376102" y="1143517"/>
            <a:ext cx="8363272" cy="5805264"/>
          </a:xfrm>
        </p:spPr>
        <p:txBody>
          <a:bodyPr>
            <a:normAutofit fontScale="92500" lnSpcReduction="10000"/>
          </a:bodyPr>
          <a:lstStyle/>
          <a:p>
            <a:r>
              <a:rPr lang="fr-FR" sz="4300" dirty="0" smtClean="0"/>
              <a:t>Indicateurs généraux (tous plans)</a:t>
            </a:r>
          </a:p>
          <a:p>
            <a:pPr marL="457200" lvl="1" indent="0">
              <a:buNone/>
            </a:pPr>
            <a:r>
              <a:rPr lang="fr-FR" sz="3900" dirty="0"/>
              <a:t>=&gt; Agrégation de données « Qualité du signalement »</a:t>
            </a:r>
          </a:p>
          <a:p>
            <a:pPr marL="457200" lvl="1" indent="0">
              <a:buNone/>
            </a:pPr>
            <a:r>
              <a:rPr lang="fr-FR" sz="3900" dirty="0" smtClean="0"/>
              <a:t>=&gt; + autres indicateurs :</a:t>
            </a:r>
          </a:p>
          <a:p>
            <a:pPr lvl="2"/>
            <a:r>
              <a:rPr lang="fr-FR" sz="3000" dirty="0" smtClean="0"/>
              <a:t>Nombre de </a:t>
            </a:r>
            <a:r>
              <a:rPr lang="fr-FR" sz="3000" b="1" dirty="0" smtClean="0"/>
              <a:t>RCR</a:t>
            </a:r>
            <a:r>
              <a:rPr lang="fr-FR" sz="3000" dirty="0" smtClean="0"/>
              <a:t> déployés ou non dans chaque plan</a:t>
            </a:r>
          </a:p>
          <a:p>
            <a:pPr lvl="2"/>
            <a:r>
              <a:rPr lang="fr-FR" sz="3000" dirty="0" smtClean="0"/>
              <a:t>Nombre d’</a:t>
            </a:r>
            <a:r>
              <a:rPr lang="fr-FR" sz="3000" b="1" dirty="0" smtClean="0"/>
              <a:t>exemplaires</a:t>
            </a:r>
            <a:r>
              <a:rPr lang="fr-FR" sz="3000" dirty="0" smtClean="0"/>
              <a:t> dans chaque plan</a:t>
            </a:r>
          </a:p>
          <a:p>
            <a:pPr lvl="2"/>
            <a:r>
              <a:rPr lang="fr-FR" sz="3000" dirty="0" smtClean="0"/>
              <a:t>Nombre de </a:t>
            </a:r>
            <a:r>
              <a:rPr lang="fr-FR" sz="3000" b="1" dirty="0" smtClean="0"/>
              <a:t>titres</a:t>
            </a:r>
            <a:r>
              <a:rPr lang="fr-FR" sz="3000" dirty="0" smtClean="0"/>
              <a:t> uniquement dans ce plan</a:t>
            </a:r>
          </a:p>
          <a:p>
            <a:pPr lvl="2"/>
            <a:r>
              <a:rPr lang="fr-FR" sz="3000" dirty="0" smtClean="0"/>
              <a:t>Nombre d’</a:t>
            </a:r>
            <a:r>
              <a:rPr lang="fr-FR" sz="3000" b="1" dirty="0" smtClean="0"/>
              <a:t>exemplaires sans états de collection</a:t>
            </a:r>
          </a:p>
          <a:p>
            <a:pPr marL="0" indent="0" algn="ctr">
              <a:buNone/>
            </a:pPr>
            <a:endParaRPr lang="fr-FR" sz="1900" b="1" dirty="0" smtClean="0"/>
          </a:p>
          <a:p>
            <a:pPr marL="0" indent="0" algn="ctr">
              <a:buNone/>
            </a:pPr>
            <a:r>
              <a:rPr lang="fr-FR" sz="3000" b="1" dirty="0" smtClean="0">
                <a:solidFill>
                  <a:schemeClr val="bg1">
                    <a:lumMod val="50000"/>
                  </a:schemeClr>
                </a:solidFill>
              </a:rPr>
              <a:t>                                       * </a:t>
            </a:r>
            <a:r>
              <a:rPr lang="fr-FR" sz="3000" dirty="0" smtClean="0">
                <a:solidFill>
                  <a:schemeClr val="bg1">
                    <a:lumMod val="50000"/>
                  </a:schemeClr>
                </a:solidFill>
              </a:rPr>
              <a:t>État au 1</a:t>
            </a:r>
            <a:r>
              <a:rPr lang="fr-FR" sz="3000" baseline="30000" dirty="0" smtClean="0">
                <a:solidFill>
                  <a:schemeClr val="bg1">
                    <a:lumMod val="50000"/>
                  </a:schemeClr>
                </a:solidFill>
              </a:rPr>
              <a:t>er</a:t>
            </a:r>
            <a:r>
              <a:rPr lang="fr-FR" sz="3000" dirty="0" smtClean="0">
                <a:solidFill>
                  <a:schemeClr val="bg1">
                    <a:lumMod val="50000"/>
                  </a:schemeClr>
                </a:solidFill>
              </a:rPr>
              <a:t> septembre 2019</a:t>
            </a:r>
            <a:endParaRPr lang="fr-FR" dirty="0"/>
          </a:p>
        </p:txBody>
      </p:sp>
    </p:spTree>
    <p:extLst>
      <p:ext uri="{BB962C8B-B14F-4D97-AF65-F5344CB8AC3E}">
        <p14:creationId xmlns:p14="http://schemas.microsoft.com/office/powerpoint/2010/main" val="199244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2851"/>
            <a:ext cx="8435280" cy="1143000"/>
          </a:xfrm>
        </p:spPr>
        <p:txBody>
          <a:bodyPr>
            <a:noAutofit/>
          </a:bodyPr>
          <a:lstStyle/>
          <a:p>
            <a:r>
              <a:rPr lang="fr-FR" dirty="0">
                <a:solidFill>
                  <a:schemeClr val="accent2">
                    <a:lumMod val="75000"/>
                  </a:schemeClr>
                </a:solidFill>
                <a:latin typeface="+mn-lt"/>
                <a:ea typeface="+mn-ea"/>
                <a:cs typeface="+mn-cs"/>
              </a:rPr>
              <a:t>42269 notices tous plans confondus</a:t>
            </a:r>
          </a:p>
        </p:txBody>
      </p:sp>
      <p:graphicFrame>
        <p:nvGraphicFramePr>
          <p:cNvPr id="7" name="Espace réservé du contenu 6"/>
          <p:cNvGraphicFramePr>
            <a:graphicFrameLocks noGrp="1"/>
          </p:cNvGraphicFramePr>
          <p:nvPr>
            <p:ph idx="1"/>
            <p:extLst/>
          </p:nvPr>
        </p:nvGraphicFramePr>
        <p:xfrm>
          <a:off x="457200" y="1181100"/>
          <a:ext cx="8229600" cy="528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251520" y="1988840"/>
            <a:ext cx="4846520" cy="954107"/>
          </a:xfrm>
          <a:prstGeom prst="rect">
            <a:avLst/>
          </a:prstGeom>
          <a:noFill/>
        </p:spPr>
        <p:txBody>
          <a:bodyPr wrap="none" rtlCol="0">
            <a:spAutoFit/>
          </a:bodyPr>
          <a:lstStyle/>
          <a:p>
            <a:r>
              <a:rPr lang="fr-FR" sz="2800" dirty="0" smtClean="0"/>
              <a:t>19785 </a:t>
            </a:r>
            <a:r>
              <a:rPr lang="fr-FR" dirty="0" smtClean="0"/>
              <a:t>notices dans les plans </a:t>
            </a:r>
            <a:r>
              <a:rPr lang="fr-FR" sz="2400" dirty="0" smtClean="0"/>
              <a:t>thématiques</a:t>
            </a:r>
            <a:endParaRPr lang="fr-FR" dirty="0" smtClean="0"/>
          </a:p>
          <a:p>
            <a:r>
              <a:rPr lang="fr-FR" sz="2800" dirty="0" smtClean="0"/>
              <a:t>22484 </a:t>
            </a:r>
            <a:r>
              <a:rPr lang="fr-FR" dirty="0" smtClean="0"/>
              <a:t>notices dans les plans </a:t>
            </a:r>
            <a:r>
              <a:rPr lang="fr-FR" sz="2400" dirty="0" smtClean="0"/>
              <a:t>régionaux</a:t>
            </a:r>
            <a:endParaRPr lang="fr-FR" dirty="0"/>
          </a:p>
        </p:txBody>
      </p:sp>
    </p:spTree>
    <p:extLst>
      <p:ext uri="{BB962C8B-B14F-4D97-AF65-F5344CB8AC3E}">
        <p14:creationId xmlns:p14="http://schemas.microsoft.com/office/powerpoint/2010/main" val="2881751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ieu_x0020_de_x0020_la_x0020_formation xmlns="9cb235b8-7541-4a6e-b886-1bf4192805bd">A renseigner</Lieu_x0020_de_x0020_la_x0020_formation>
    <Exaged_DocName xmlns="$ListId:Supports3;" xsi:nil="true"/>
    <Etat_x0020_du_x0020_document xmlns="9cb235b8-7541-4a6e-b886-1bf4192805bd">Validé</Etat_x0020_du_x0020_document>
    <Nom_x0020_de_x0020_la_x0020_formation xmlns="9cb235b8-7541-4a6e-b886-1bf4192805bd">A renseigner</Nom_x0020_de_x0020_la_x0020_formation>
    <TRI xmlns="9cb235b8-7541-4a6e-b886-1bf4192805bd">JML</TRI>
    <Tags xmlns="9cb235b8-7541-4a6e-b886-1bf4192805bd" xsi:nil="true"/>
    <Structure xmlns="9cb235b8-7541-4a6e-b886-1bf4192805bd">ABES</Structure>
    <Type_x0020_de_x0020_document_x0020_standard xmlns="9cb235b8-7541-4a6e-b886-1bf4192805bd">Diaporama Formation</Type_x0020_de_x0020_document_x0020_standard>
    <Année xmlns="9cb235b8-7541-4a6e-b886-1bf4192805bd">2019</Année>
    <N_x00b0__x0020_session xmlns="9cb235b8-7541-4a6e-b886-1bf4192805bd" xsi:nil="true"/>
    <_DCDateCreated xmlns="http://schemas.microsoft.com/sharepoint/v3/fields">2019-09-11T22:00:00+00:00</_DCDateCreated>
  </documentManagement>
</p:properties>
</file>

<file path=customXml/item3.xml><?xml version="1.0" encoding="utf-8"?>
<ct:contentTypeSchema xmlns:ct="http://schemas.microsoft.com/office/2006/metadata/contentType" xmlns:ma="http://schemas.microsoft.com/office/2006/metadata/properties/metaAttributes" ct:_="" ma:_="" ma:contentTypeName="Formation PPT" ma:contentTypeID="0x010100505AF35FDCA54D2FA379F261E520FD37003BA607584A07684089D0538041E4120804070802004495013D04E6D140B0554904C0AFA86A" ma:contentTypeVersion="56" ma:contentTypeDescription="" ma:contentTypeScope="" ma:versionID="5fc6b010a276dce146d2acf946af53fd">
  <xsd:schema xmlns:xsd="http://www.w3.org/2001/XMLSchema" xmlns:xs="http://www.w3.org/2001/XMLSchema" xmlns:p="http://schemas.microsoft.com/office/2006/metadata/properties" xmlns:ns2="9cb235b8-7541-4a6e-b886-1bf4192805bd" xmlns:ns3="http://schemas.microsoft.com/sharepoint/v3/fields" xmlns:ns4="$ListId:Supports3;" targetNamespace="http://schemas.microsoft.com/office/2006/metadata/properties" ma:root="true" ma:fieldsID="019e6d38e8c2af3f18f1b9b8a23a4d27" ns2:_="" ns3:_="" ns4:_="">
    <xsd:import namespace="9cb235b8-7541-4a6e-b886-1bf4192805bd"/>
    <xsd:import namespace="http://schemas.microsoft.com/sharepoint/v3/fields"/>
    <xsd:import namespace="$ListId:Supports3;"/>
    <xsd:element name="properties">
      <xsd:complexType>
        <xsd:sequence>
          <xsd:element name="documentManagement">
            <xsd:complexType>
              <xsd:all>
                <xsd:element ref="ns2:Structure" minOccurs="0"/>
                <xsd:element ref="ns2:TRI" minOccurs="0"/>
                <xsd:element ref="ns2:Type_x0020_de_x0020_document_x0020_standard" minOccurs="0"/>
                <xsd:element ref="ns2:Etat_x0020_du_x0020_document" minOccurs="0"/>
                <xsd:element ref="ns2:Année" minOccurs="0"/>
                <xsd:element ref="ns3:_DCDateCreated" minOccurs="0"/>
                <xsd:element ref="ns2:Tags" minOccurs="0"/>
                <xsd:element ref="ns2:Lieu_x0020_de_x0020_la_x0020_formation" minOccurs="0"/>
                <xsd:element ref="ns2:N_x00b0__x0020_session" minOccurs="0"/>
                <xsd:element ref="ns4:Exaged_DocName" minOccurs="0"/>
                <xsd:element ref="ns2:Nom_x0020_de_x0020_la_x0020_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b235b8-7541-4a6e-b886-1bf4192805bd"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xsd:simpleType>
        <xsd:restriction base="dms:Choice">
          <xsd:enumeration value="ABES"/>
          <xsd:enumeration value="ADBU"/>
          <xsd:enumeration value="AMUE"/>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Autre"/>
        </xsd:restriction>
      </xsd:simpleType>
    </xsd:element>
    <xsd:element name="TRI" ma:index="3" nillable="true" ma:displayName="Trigramme" ma:default="A renseigner" ma:format="Dropdown" ma:internalName="TRI">
      <xsd:simpleType>
        <xsd:restriction base="dms:Choice">
          <xsd:enumeration value="A renseigner"/>
          <xsd:enumeration value="ACT"/>
          <xsd:enumeration value="AFE"/>
          <xsd:enumeration value="AHE"/>
          <xsd:enumeration value="AJL"/>
          <xsd:enumeration value="ALM"/>
          <xsd:enumeration value="ALP"/>
          <xsd:enumeration value="AMZ"/>
          <xsd:enumeration value="BBR"/>
          <xsd:enumeration value="BEB"/>
          <xsd:enumeration value="BDE"/>
          <xsd:enumeration value="BML"/>
          <xsd:enumeration value="BTS"/>
          <xsd:enumeration value="CAD"/>
          <xsd:enumeration value="CBD"/>
          <xsd:enumeration value="CCI"/>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ECU"/>
          <xsd:enumeration value="ECT"/>
          <xsd:enumeration value="EHR"/>
          <xsd:enumeration value="EMS"/>
          <xsd:enumeration value="ERM"/>
          <xsd:enumeration value="FBE"/>
          <xsd:enumeration value="FBT"/>
          <xsd:enumeration value="FCR"/>
          <xsd:enumeration value="FBR"/>
          <xsd:enumeration value="FML"/>
          <xsd:enumeration value="FPX"/>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GD"/>
          <xsd:enumeration value="MGT"/>
          <xsd:enumeration value="MGX"/>
          <xsd:enumeration value="MJN"/>
          <xsd:enumeration value="MLD"/>
          <xsd:enumeration value="MLP"/>
          <xsd:enumeration value="MPD"/>
          <xsd:enumeration value="MPN"/>
          <xsd:enumeration value="MPR"/>
          <xsd:enumeration value="MPT"/>
          <xsd:enumeration value="MRX"/>
          <xsd:enumeration value="MSR"/>
          <xsd:enumeration value="MTE"/>
          <xsd:enumeration value="NBD"/>
          <xsd:enumeration value="NBT"/>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PE"/>
          <xsd:enumeration value="SPR"/>
          <xsd:enumeration value="SRY"/>
          <xsd:enumeration value="TCN"/>
          <xsd:enumeration value="TDN"/>
          <xsd:enumeration value="TFU"/>
          <xsd:enumeration value="TMX"/>
          <xsd:enumeration value="VGO"/>
          <xsd:enumeration value="VSA"/>
          <xsd:enumeration value="YDD"/>
          <xsd:enumeration value="YNS"/>
        </xsd:restriction>
      </xsd:simpleType>
    </xsd:element>
    <xsd:element name="Type_x0020_de_x0020_document_x0020_standard" ma:index="4" nillable="true" ma:displayName="Type de document" ma:default="A renseigner" ma:format="Dropdown" ma:internalName="Type_x0020_de_x0020_document_x0020_standard">
      <xsd:simpleType>
        <xsd:restriction base="dms:Choice">
          <xsd:enumeration value="A renseigner"/>
          <xsd:enumeration value="Acte d'engagement"/>
          <xsd:enumeration value="Affichette porte"/>
          <xsd:enumeration value="Annexe"/>
          <xsd:enumeration value="Annexe 2"/>
          <xsd:enumeration value="Annuaire"/>
          <xsd:enumeration value="Avenant"/>
          <xsd:enumeration value="Avenant au marché"/>
          <xsd:enumeration value="BE"/>
          <xsd:enumeration value="Bon de livraison"/>
          <xsd:enumeration value="Brochure commerciale"/>
          <xsd:enumeration value="CCAP"/>
          <xsd:enumeration value="CCTP"/>
          <xsd:enumeration value="Chevalet"/>
          <xsd:enumeration value="Chrono"/>
          <xsd:enumeration value="Compte-rendu réunion"/>
          <xsd:enumeration value="Convention"/>
          <xsd:enumeration value="Courrier"/>
          <xsd:enumeration value="DC 1"/>
          <xsd:enumeration value="DC 2"/>
          <xsd:enumeration value="Demande de précisions"/>
          <xsd:enumeration value="Devis"/>
          <xsd:enumeration value="Diaporama Formation"/>
          <xsd:enumeration value="Documentation fonctionnelle"/>
          <xsd:enumeration value="Documentation technique"/>
          <xsd:enumeration value="Dossier de candidature"/>
          <xsd:enumeration value="Dossier d'exploitation"/>
          <xsd:enumeration value="Dossier de spécifications"/>
          <xsd:enumeration value="Dossier de recette"/>
          <xsd:enumeration value="Enquête"/>
          <xsd:enumeration value="Etiquette"/>
          <xsd:enumeration value="Etude"/>
          <xsd:enumeration value="Fiche application"/>
          <xsd:enumeration value="Fiche formateur"/>
          <xsd:enumeration value="Fiche projet"/>
          <xsd:enumeration value="Licence"/>
          <xsd:enumeration value="Manuel"/>
          <xsd:enumeration value="Norme"/>
          <xsd:enumeration value="Note"/>
          <xsd:enumeration value="Notification"/>
          <xsd:enumeration value="Notification rejet"/>
          <xsd:enumeration value="Ordre du jour réunion"/>
          <xsd:enumeration value="Organigramme"/>
          <xsd:enumeration value="Ouverture de plis"/>
          <xsd:enumeration value="Plan de formation"/>
          <xsd:enumeration value="Plan de communication"/>
          <xsd:enumeration value="Plaquette - brochure"/>
          <xsd:enumeration value="Présentation - Communication"/>
          <xsd:enumeration value="Procédure"/>
          <xsd:enumeration value="Programme (formation)"/>
          <xsd:enumeration value="Rapport"/>
          <xsd:enumeration value="Rapport d'activité"/>
          <xsd:enumeration value="Rapport de présentation"/>
          <xsd:enumeration value="Reconduction"/>
          <xsd:enumeration value="Revue application"/>
          <xsd:enumeration value="Support"/>
          <xsd:enumeration value="Tableau de bord"/>
          <xsd:enumeration value="Tableau de suivi"/>
          <xsd:enumeration value="TP Formation"/>
          <xsd:enumeration value="TP jeu1"/>
          <xsd:enumeration value="TP jeu2"/>
          <xsd:enumeration value="TP jeu3"/>
          <xsd:enumeration value="Tp jeu corsé"/>
          <xsd:enumeration value="Autre"/>
        </xsd:restriction>
      </xsd:simpleType>
    </xsd:element>
    <xsd:element name="Etat_x0020_du_x0020_document" ma:index="5" nillable="true" ma:displayName="Etat du document" ma:format="Dropdown" ma:internalName="Etat_x0020_du_x0020_document">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Publié"/>
          <xsd:enumeration value="Périmé"/>
          <xsd:enumeration value="Version finale à conserver"/>
        </xsd:restriction>
      </xsd:simpleType>
    </xsd:element>
    <xsd:element name="Année" ma:index="6" nillable="true" ma:displayName="Année" ma:default="A renseigner" ma:format="Dropdown" ma:internalName="Ann_x00e9_e">
      <xsd:simpleType>
        <xsd:restriction base="dms:Choice">
          <xsd:enumeration value="A renseigner"/>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Tags" ma:index="10" nillable="true" ma:displayName="Tags" ma:internalName="Tags">
      <xsd:simpleType>
        <xsd:restriction base="dms:Text">
          <xsd:maxLength value="255"/>
        </xsd:restriction>
      </xsd:simpleType>
    </xsd:element>
    <xsd:element name="Lieu_x0020_de_x0020_la_x0020_formation" ma:index="11" nillable="true" ma:displayName="Lieu de la formation" ma:default="A renseigner" ma:format="Dropdown" ma:internalName="Lieu_x0020_de_x0020_la_x0020_formation">
      <xsd:simpleType>
        <xsd:restriction base="dms:Choice">
          <xsd:enumeration value="A renseigner"/>
          <xsd:enumeration value="Montpellier"/>
          <xsd:enumeration value="Paris"/>
        </xsd:restriction>
      </xsd:simpleType>
    </xsd:element>
    <xsd:element name="N_x00b0__x0020_session" ma:index="12" nillable="true" ma:displayName="N° session" ma:internalName="N_x00B0__x0020_session" ma:readOnly="false">
      <xsd:simpleType>
        <xsd:restriction base="dms:Text">
          <xsd:maxLength value="250"/>
        </xsd:restriction>
      </xsd:simpleType>
    </xsd:element>
    <xsd:element name="Nom_x0020_de_x0020_la_x0020_formation" ma:index="20" nillable="true" ma:displayName="Liste des formations" ma:default="A renseigner" ma:format="Dropdown" ma:internalName="Nom_x0020_de_x0020_la_x0020_formation">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de création" ma:default="[today]" ma:description="Date à laquelle la ressource a été créée"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ListId:Supports3;" elementFormDefault="qualified">
    <xsd:import namespace="http://schemas.microsoft.com/office/2006/documentManagement/types"/>
    <xsd:import namespace="http://schemas.microsoft.com/office/infopath/2007/PartnerControls"/>
    <xsd:element name="Exaged_DocName" ma:index="14" nillable="true" ma:displayName="Nom du document" ma:hidden="true" ma:internalName="Exaged_Doc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Type de contenu"/>
        <xsd:element ref="dc:title" minOccurs="0" maxOccurs="1" ma:index="1" ma:displayName="Titre"/>
        <xsd:element ref="dc:subject" minOccurs="0" maxOccurs="1"/>
        <xsd:element ref="dc:description" minOccurs="0" maxOccurs="1" ma:index="8" ma:displayName="Commentaires"/>
        <xsd:element name="keywords" minOccurs="0" maxOccurs="1" type="xsd:string" ma:index="9"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3C7513-14A8-4550-AEDA-C4E9602D4A61}">
  <ds:schemaRefs>
    <ds:schemaRef ds:uri="http://schemas.microsoft.com/sharepoint/v3/contenttype/forms"/>
  </ds:schemaRefs>
</ds:datastoreItem>
</file>

<file path=customXml/itemProps2.xml><?xml version="1.0" encoding="utf-8"?>
<ds:datastoreItem xmlns:ds="http://schemas.openxmlformats.org/officeDocument/2006/customXml" ds:itemID="{F1D3DA22-16E7-418E-A1F2-1C90A5F308B5}">
  <ds:schemaRefs>
    <ds:schemaRef ds:uri="http://purl.org/dc/terms/"/>
    <ds:schemaRef ds:uri="$ListId:Supports3;"/>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sharepoint/v3/fields"/>
    <ds:schemaRef ds:uri="9cb235b8-7541-4a6e-b886-1bf4192805bd"/>
    <ds:schemaRef ds:uri="http://www.w3.org/XML/1998/namespace"/>
  </ds:schemaRefs>
</ds:datastoreItem>
</file>

<file path=customXml/itemProps3.xml><?xml version="1.0" encoding="utf-8"?>
<ds:datastoreItem xmlns:ds="http://schemas.openxmlformats.org/officeDocument/2006/customXml" ds:itemID="{9D6D1641-F4B8-4349-97E5-11DB8EA171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b235b8-7541-4a6e-b886-1bf4192805bd"/>
    <ds:schemaRef ds:uri="http://schemas.microsoft.com/sharepoint/v3/fields"/>
    <ds:schemaRef ds:uri="$ListId:Supports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907</TotalTime>
  <Words>1508</Words>
  <Application>Microsoft Office PowerPoint</Application>
  <PresentationFormat>Affichage à l'écran (4:3)</PresentationFormat>
  <Paragraphs>276</Paragraphs>
  <Slides>28</Slides>
  <Notes>28</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28</vt:i4>
      </vt:variant>
    </vt:vector>
  </HeadingPairs>
  <TitlesOfParts>
    <vt:vector size="31" baseType="lpstr">
      <vt:lpstr>Arial</vt:lpstr>
      <vt:lpstr>Calibri</vt:lpstr>
      <vt:lpstr>Thème Office</vt:lpstr>
      <vt:lpstr>Présentation PowerPoint</vt:lpstr>
      <vt:lpstr>plan</vt:lpstr>
      <vt:lpstr>PARTIE 1</vt:lpstr>
      <vt:lpstr>Contexte</vt:lpstr>
      <vt:lpstr>Contenu</vt:lpstr>
      <vt:lpstr>PARtIE 2</vt:lpstr>
      <vt:lpstr>Outils présentés</vt:lpstr>
      <vt:lpstr>Outils présentés</vt:lpstr>
      <vt:lpstr>42269 notices tous plans confondus</vt:lpstr>
      <vt:lpstr>Unica</vt:lpstr>
      <vt:lpstr>Dans mon plan et pas dans un autre</vt:lpstr>
      <vt:lpstr>Electronique/imprimé</vt:lpstr>
      <vt:lpstr>Qualité des notices bibliographiques</vt:lpstr>
      <vt:lpstr>710/711/712$a</vt:lpstr>
      <vt:lpstr>710/711/712$3</vt:lpstr>
      <vt:lpstr>Classifications en 675/676</vt:lpstr>
      <vt:lpstr>606/607/608$a</vt:lpstr>
      <vt:lpstr>606/607/608$3</vt:lpstr>
      <vt:lpstr>Tous plans confondus</vt:lpstr>
      <vt:lpstr>955</vt:lpstr>
      <vt:lpstr>Lacunes</vt:lpstr>
      <vt:lpstr>Les établissements participants</vt:lpstr>
      <vt:lpstr>Le poids des établissements déployés </vt:lpstr>
      <vt:lpstr>PARTIE 3</vt:lpstr>
      <vt:lpstr>Démonstration</vt:lpstr>
      <vt:lpstr>Récapitulatif</vt:lpstr>
      <vt:lpstr>Récapitulatif</vt:lpstr>
      <vt:lpstr>Des questions ? Des remarques ?</vt:lpstr>
    </vt:vector>
  </TitlesOfParts>
  <Company>ABES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J-e_Cours_Webinaire_qualité_signalement_PCPP</dc:title>
  <dc:creator>Olivier Kosinski</dc:creator>
  <cp:keywords/>
  <dc:description/>
  <cp:lastModifiedBy>Raphaelle Poveda</cp:lastModifiedBy>
  <cp:revision>109</cp:revision>
  <cp:lastPrinted>2019-10-10T15:18:10Z</cp:lastPrinted>
  <dcterms:created xsi:type="dcterms:W3CDTF">2014-12-08T14:08:59Z</dcterms:created>
  <dcterms:modified xsi:type="dcterms:W3CDTF">2019-10-10T15:21:30Z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0x010100505AF35FDCA54D2FA379F261E520FD37003BA607584A07684089D0538041E4120804070802004495013D04E6D140B0554904C0AFA86A</vt:lpwstr>
  </property>
</Properties>
</file>