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301" r:id="rId6"/>
    <p:sldId id="258" r:id="rId7"/>
    <p:sldId id="259" r:id="rId8"/>
    <p:sldId id="306" r:id="rId9"/>
    <p:sldId id="307" r:id="rId10"/>
    <p:sldId id="308" r:id="rId11"/>
    <p:sldId id="309" r:id="rId12"/>
    <p:sldId id="310" r:id="rId13"/>
    <p:sldId id="294" r:id="rId14"/>
    <p:sldId id="311" r:id="rId15"/>
    <p:sldId id="313" r:id="rId16"/>
    <p:sldId id="296" r:id="rId17"/>
    <p:sldId id="275" r:id="rId18"/>
    <p:sldId id="260" r:id="rId19"/>
    <p:sldId id="267" r:id="rId20"/>
    <p:sldId id="303" r:id="rId21"/>
    <p:sldId id="302" r:id="rId22"/>
    <p:sldId id="304" r:id="rId23"/>
    <p:sldId id="291" r:id="rId24"/>
    <p:sldId id="292" r:id="rId25"/>
    <p:sldId id="279" r:id="rId26"/>
    <p:sldId id="280" r:id="rId27"/>
    <p:sldId id="263" r:id="rId28"/>
    <p:sldId id="314" r:id="rId29"/>
    <p:sldId id="315" r:id="rId30"/>
    <p:sldId id="316" r:id="rId31"/>
    <p:sldId id="297" r:id="rId32"/>
    <p:sldId id="286" r:id="rId33"/>
    <p:sldId id="317" r:id="rId34"/>
    <p:sldId id="318" r:id="rId35"/>
    <p:sldId id="268" r:id="rId3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éloïse Lecomte" initials="HL" lastIdx="2" clrIdx="0">
    <p:extLst>
      <p:ext uri="{19B8F6BF-5375-455C-9EA6-DF929625EA0E}">
        <p15:presenceInfo xmlns:p15="http://schemas.microsoft.com/office/powerpoint/2012/main" userId="S-1-5-21-116659660-2524593236-2569697501-32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E389"/>
    <a:srgbClr val="FDB79B"/>
    <a:srgbClr val="FFE7E5"/>
    <a:srgbClr val="E2E2E2"/>
    <a:srgbClr val="1E2B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88689" autoAdjust="0"/>
  </p:normalViewPr>
  <p:slideViewPr>
    <p:cSldViewPr>
      <p:cViewPr varScale="1">
        <p:scale>
          <a:sx n="79" d="100"/>
          <a:sy n="79" d="100"/>
        </p:scale>
        <p:origin x="1555"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8E117C9-DC69-4474-95AE-B5B905E0C089}" type="datetimeFigureOut">
              <a:rPr lang="fr-FR" smtClean="0"/>
              <a:t>08/11/2019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1E5AB4-6DAB-460B-B1F2-D187681C329E}" type="slidenum">
              <a:rPr lang="fr-FR" smtClean="0"/>
              <a:t>‹N°›</a:t>
            </a:fld>
            <a:endParaRPr lang="fr-FR"/>
          </a:p>
        </p:txBody>
      </p:sp>
    </p:spTree>
    <p:extLst>
      <p:ext uri="{BB962C8B-B14F-4D97-AF65-F5344CB8AC3E}">
        <p14:creationId xmlns:p14="http://schemas.microsoft.com/office/powerpoint/2010/main" val="388221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a:t>
            </a:fld>
            <a:endParaRPr lang="fr-FR"/>
          </a:p>
        </p:txBody>
      </p:sp>
    </p:spTree>
    <p:extLst>
      <p:ext uri="{BB962C8B-B14F-4D97-AF65-F5344CB8AC3E}">
        <p14:creationId xmlns:p14="http://schemas.microsoft.com/office/powerpoint/2010/main" val="31716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retrouve ici,</a:t>
            </a:r>
            <a:r>
              <a:rPr lang="fr-FR" baseline="0" dirty="0" smtClean="0"/>
              <a:t> grâce aux codes couleurs, </a:t>
            </a:r>
            <a:r>
              <a:rPr lang="fr-FR" dirty="0" smtClean="0"/>
              <a:t>les entités bibliographiques</a:t>
            </a:r>
            <a:r>
              <a:rPr lang="fr-FR" baseline="0" dirty="0" smtClean="0"/>
              <a:t> et agents dont on vient de parler et les relations de responsabilité qui les lient.</a:t>
            </a:r>
          </a:p>
          <a:p>
            <a:r>
              <a:rPr lang="fr-FR" baseline="0" dirty="0" smtClean="0"/>
              <a:t>On voit clairement les différents agents et les entités bibliographiques auxquelles ils sont liés en fonction de leur rôle sur la ressource.</a:t>
            </a:r>
            <a:endParaRPr lang="fr-FR" dirty="0" smtClean="0"/>
          </a:p>
          <a:p>
            <a:endParaRPr lang="fr-FR" dirty="0" smtClean="0"/>
          </a:p>
          <a:p>
            <a:r>
              <a:rPr lang="fr-FR" dirty="0" smtClean="0"/>
              <a:t>NB : on ne reporte pas le nom de la traductrice dans le « point d’accès » de l’expression car il n’y a eu qu’une seul traduction à ce jour. Le nom du traducteur n’est donc pas utile pour identifier l’expression.</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10</a:t>
            </a:fld>
            <a:endParaRPr lang="fr-FR"/>
          </a:p>
        </p:txBody>
      </p:sp>
    </p:spTree>
    <p:extLst>
      <p:ext uri="{BB962C8B-B14F-4D97-AF65-F5344CB8AC3E}">
        <p14:creationId xmlns:p14="http://schemas.microsoft.com/office/powerpoint/2010/main" val="526520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On a donc déjà beaucoup d’éléments en </a:t>
            </a:r>
            <a:r>
              <a:rPr lang="fr-FR" dirty="0" err="1" smtClean="0"/>
              <a:t>unimarc</a:t>
            </a:r>
            <a:r>
              <a:rPr lang="fr-FR" dirty="0" smtClean="0"/>
              <a:t> qui, à terme,</a:t>
            </a:r>
            <a:r>
              <a:rPr lang="fr-FR" baseline="0" dirty="0" smtClean="0"/>
              <a:t> se distribueront dans des notices pour établir des instances d’entité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NB (HLE)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la zone 101 en entier relève du niveau expression. En l’occurrence, elle permettra de générer 2 expressions distinctes (celle en langue originale et celle en français).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La zone 200 est du niveau manifestation puisque c’est une transcription, mais elle sert aussi à créer les œuvres et les expressions. </a:t>
            </a:r>
          </a:p>
          <a:p>
            <a:endParaRPr lang="fr-FR" baseline="0" dirty="0" smtClean="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11</a:t>
            </a:fld>
            <a:endParaRPr lang="fr-FR"/>
          </a:p>
        </p:txBody>
      </p:sp>
    </p:spTree>
    <p:extLst>
      <p:ext uri="{BB962C8B-B14F-4D97-AF65-F5344CB8AC3E}">
        <p14:creationId xmlns:p14="http://schemas.microsoft.com/office/powerpoint/2010/main" val="1696083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12</a:t>
            </a:fld>
            <a:endParaRPr lang="fr-FR"/>
          </a:p>
        </p:txBody>
      </p:sp>
    </p:spTree>
    <p:extLst>
      <p:ext uri="{BB962C8B-B14F-4D97-AF65-F5344CB8AC3E}">
        <p14:creationId xmlns:p14="http://schemas.microsoft.com/office/powerpoint/2010/main" val="258508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Parce qu’on ne s’arrête pas en si bon chemin, on continue à faire évoluer le catalogue -&gt; on améliore constamment (...)</a:t>
            </a:r>
          </a:p>
          <a:p>
            <a:r>
              <a:rPr lang="fr-FR" baseline="0" dirty="0" smtClean="0"/>
              <a:t>Le but est aussi de vous préparer, vous catalogueurs, pour que cette répartition vous devienne aussi familière que la signification des sous-zones en $ </a:t>
            </a:r>
            <a:r>
              <a:rPr lang="fr-FR" baseline="0" dirty="0" err="1" smtClean="0"/>
              <a:t>unimarc</a:t>
            </a:r>
            <a:r>
              <a:rPr lang="fr-FR" baseline="0" dirty="0" smtClean="0"/>
              <a:t>. Et l’enregistrement des points d’accès est une des étapes sur la route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13</a:t>
            </a:fld>
            <a:endParaRPr lang="fr-FR"/>
          </a:p>
        </p:txBody>
      </p:sp>
    </p:spTree>
    <p:extLst>
      <p:ext uri="{BB962C8B-B14F-4D97-AF65-F5344CB8AC3E}">
        <p14:creationId xmlns:p14="http://schemas.microsoft.com/office/powerpoint/2010/main" val="2886506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14</a:t>
            </a:fld>
            <a:endParaRPr lang="fr-FR"/>
          </a:p>
        </p:txBody>
      </p:sp>
    </p:spTree>
    <p:extLst>
      <p:ext uri="{BB962C8B-B14F-4D97-AF65-F5344CB8AC3E}">
        <p14:creationId xmlns:p14="http://schemas.microsoft.com/office/powerpoint/2010/main" val="326264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0" dirty="0" smtClean="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solidFill>
                  <a:prstClr val="black"/>
                </a:solidFill>
              </a:rPr>
              <a:pPr>
                <a:defRPr/>
              </a:pPr>
              <a:t>15</a:t>
            </a:fld>
            <a:endParaRPr lang="fr-FR">
              <a:solidFill>
                <a:prstClr val="black"/>
              </a:solidFill>
            </a:endParaRPr>
          </a:p>
        </p:txBody>
      </p:sp>
      <p:sp>
        <p:nvSpPr>
          <p:cNvPr id="2" name="Espace réservé de la date 1"/>
          <p:cNvSpPr>
            <a:spLocks noGrp="1"/>
          </p:cNvSpPr>
          <p:nvPr>
            <p:ph type="dt" idx="10"/>
          </p:nvPr>
        </p:nvSpPr>
        <p:spPr/>
        <p:txBody>
          <a:bodyPr/>
          <a:lstStyle/>
          <a:p>
            <a:pPr>
              <a:defRPr/>
            </a:pPr>
            <a:r>
              <a:rPr lang="fr-FR" smtClean="0">
                <a:solidFill>
                  <a:prstClr val="black"/>
                </a:solidFill>
              </a:rPr>
              <a:t>25/09/2014</a:t>
            </a:r>
            <a:endParaRPr lang="fr-FR">
              <a:solidFill>
                <a:prstClr val="black"/>
              </a:solidFill>
            </a:endParaRPr>
          </a:p>
        </p:txBody>
      </p:sp>
    </p:spTree>
    <p:extLst>
      <p:ext uri="{BB962C8B-B14F-4D97-AF65-F5344CB8AC3E}">
        <p14:creationId xmlns:p14="http://schemas.microsoft.com/office/powerpoint/2010/main" val="878709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NB (HLE) : il faut préciser que l’on doit extrapoler puisque les entités concernées par les relations de responsabilité et permettant de choisir l’étiquette UNIMARC n’existent</a:t>
            </a:r>
            <a:r>
              <a:rPr lang="fr-FR" baseline="0" dirty="0" smtClean="0"/>
              <a:t> pas encore.</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16</a:t>
            </a:fld>
            <a:endParaRPr lang="fr-FR"/>
          </a:p>
        </p:txBody>
      </p:sp>
    </p:spTree>
    <p:extLst>
      <p:ext uri="{BB962C8B-B14F-4D97-AF65-F5344CB8AC3E}">
        <p14:creationId xmlns:p14="http://schemas.microsoft.com/office/powerpoint/2010/main" val="2662175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17</a:t>
            </a:fld>
            <a:endParaRPr lang="fr-FR"/>
          </a:p>
        </p:txBody>
      </p:sp>
    </p:spTree>
    <p:extLst>
      <p:ext uri="{BB962C8B-B14F-4D97-AF65-F5344CB8AC3E}">
        <p14:creationId xmlns:p14="http://schemas.microsoft.com/office/powerpoint/2010/main" val="3632119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18</a:t>
            </a:fld>
            <a:endParaRPr lang="fr-FR"/>
          </a:p>
        </p:txBody>
      </p:sp>
    </p:spTree>
    <p:extLst>
      <p:ext uri="{BB962C8B-B14F-4D97-AF65-F5344CB8AC3E}">
        <p14:creationId xmlns:p14="http://schemas.microsoft.com/office/powerpoint/2010/main" val="3840453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19</a:t>
            </a:fld>
            <a:endParaRPr lang="fr-FR"/>
          </a:p>
        </p:txBody>
      </p:sp>
    </p:spTree>
    <p:extLst>
      <p:ext uri="{BB962C8B-B14F-4D97-AF65-F5344CB8AC3E}">
        <p14:creationId xmlns:p14="http://schemas.microsoft.com/office/powerpoint/2010/main" val="975371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a:t>
            </a:fld>
            <a:endParaRPr lang="fr-FR"/>
          </a:p>
        </p:txBody>
      </p:sp>
    </p:spTree>
    <p:extLst>
      <p:ext uri="{BB962C8B-B14F-4D97-AF65-F5344CB8AC3E}">
        <p14:creationId xmlns:p14="http://schemas.microsoft.com/office/powerpoint/2010/main" val="1516237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20</a:t>
            </a:fld>
            <a:endParaRPr lang="fr-FR"/>
          </a:p>
        </p:txBody>
      </p:sp>
    </p:spTree>
    <p:extLst>
      <p:ext uri="{BB962C8B-B14F-4D97-AF65-F5344CB8AC3E}">
        <p14:creationId xmlns:p14="http://schemas.microsoft.com/office/powerpoint/2010/main" val="1512200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21</a:t>
            </a:fld>
            <a:endParaRPr lang="fr-FR"/>
          </a:p>
        </p:txBody>
      </p:sp>
    </p:spTree>
    <p:extLst>
      <p:ext uri="{BB962C8B-B14F-4D97-AF65-F5344CB8AC3E}">
        <p14:creationId xmlns:p14="http://schemas.microsoft.com/office/powerpoint/2010/main" val="2011514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 Ondine de la Motte Fouqué : illustrations de </a:t>
            </a:r>
            <a:r>
              <a:rPr lang="fr-FR" dirty="0" err="1" smtClean="0"/>
              <a:t>Rackham</a:t>
            </a:r>
            <a:r>
              <a:rPr lang="fr-FR" dirty="0" smtClean="0"/>
              <a:t> en 1913 chez Larousse</a:t>
            </a:r>
          </a:p>
          <a:p>
            <a:r>
              <a:rPr lang="fr-FR" dirty="0" smtClean="0"/>
              <a:t>1</a:t>
            </a:r>
            <a:r>
              <a:rPr lang="fr-FR" baseline="30000" dirty="0" smtClean="0"/>
              <a:t>e</a:t>
            </a:r>
            <a:r>
              <a:rPr lang="fr-FR" dirty="0" smtClean="0"/>
              <a:t> éd.</a:t>
            </a:r>
            <a:r>
              <a:rPr lang="fr-FR" baseline="0" dirty="0" smtClean="0"/>
              <a:t> </a:t>
            </a:r>
            <a:r>
              <a:rPr lang="fr-FR" baseline="0" dirty="0" err="1" smtClean="0"/>
              <a:t>Fçaise</a:t>
            </a:r>
            <a:r>
              <a:rPr lang="fr-FR" baseline="0" dirty="0" smtClean="0"/>
              <a:t> </a:t>
            </a:r>
            <a:r>
              <a:rPr lang="fr-FR" dirty="0" smtClean="0"/>
              <a:t>ill. avec des gravures en 1834</a:t>
            </a:r>
          </a:p>
          <a:p>
            <a:r>
              <a:rPr lang="fr-FR" dirty="0" smtClean="0"/>
              <a:t>Ill. </a:t>
            </a:r>
            <a:r>
              <a:rPr lang="fr-FR" dirty="0" err="1" smtClean="0"/>
              <a:t>Marold</a:t>
            </a:r>
            <a:r>
              <a:rPr lang="fr-FR" dirty="0" smtClean="0"/>
              <a:t> et </a:t>
            </a:r>
            <a:r>
              <a:rPr lang="fr-FR" dirty="0" err="1" smtClean="0"/>
              <a:t>Mittis</a:t>
            </a:r>
            <a:r>
              <a:rPr lang="fr-FR" dirty="0" smtClean="0"/>
              <a:t> en 1894</a:t>
            </a:r>
          </a:p>
          <a:p>
            <a:r>
              <a:rPr lang="fr-FR" dirty="0" smtClean="0"/>
              <a:t>ill. Valentine Hugo en 1943</a:t>
            </a: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22</a:t>
            </a:fld>
            <a:endParaRPr lang="fr-FR"/>
          </a:p>
        </p:txBody>
      </p:sp>
    </p:spTree>
    <p:extLst>
      <p:ext uri="{BB962C8B-B14F-4D97-AF65-F5344CB8AC3E}">
        <p14:creationId xmlns:p14="http://schemas.microsoft.com/office/powerpoint/2010/main" val="3321894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23</a:t>
            </a:fld>
            <a:endParaRPr lang="fr-FR"/>
          </a:p>
        </p:txBody>
      </p:sp>
    </p:spTree>
    <p:extLst>
      <p:ext uri="{BB962C8B-B14F-4D97-AF65-F5344CB8AC3E}">
        <p14:creationId xmlns:p14="http://schemas.microsoft.com/office/powerpoint/2010/main" val="152891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0" dirty="0" smtClean="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24</a:t>
            </a:fld>
            <a:endParaRPr lang="fr-FR"/>
          </a:p>
        </p:txBody>
      </p:sp>
      <p:sp>
        <p:nvSpPr>
          <p:cNvPr id="2" name="Espace réservé de la date 1"/>
          <p:cNvSpPr>
            <a:spLocks noGrp="1"/>
          </p:cNvSpPr>
          <p:nvPr>
            <p:ph type="dt" idx="10"/>
          </p:nvPr>
        </p:nvSpPr>
        <p:spPr/>
        <p:txBody>
          <a:bodyPr/>
          <a:lstStyle/>
          <a:p>
            <a:pPr>
              <a:defRPr/>
            </a:pPr>
            <a:r>
              <a:rPr lang="fr-FR" smtClean="0"/>
              <a:t>25/09/2014</a:t>
            </a:r>
            <a:endParaRPr lang="fr-FR"/>
          </a:p>
        </p:txBody>
      </p:sp>
    </p:spTree>
    <p:extLst>
      <p:ext uri="{BB962C8B-B14F-4D97-AF65-F5344CB8AC3E}">
        <p14:creationId xmlns:p14="http://schemas.microsoft.com/office/powerpoint/2010/main" val="1415321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BnF</a:t>
            </a:r>
            <a:r>
              <a:rPr lang="fr-FR" dirty="0" smtClean="0"/>
              <a:t>, traitement des BD : illustrateurs en 702 avec code</a:t>
            </a:r>
            <a:r>
              <a:rPr lang="fr-FR" baseline="0" dirty="0" smtClean="0"/>
              <a:t> 440 car à la BNF pas possible d’avoir un 440 en co-auteur 701. Soit c’est 701 avec 070, soit c’est 440 mais en 702.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Des livres d’hommage avec des textes de l’auteur honoré : la </a:t>
            </a:r>
            <a:r>
              <a:rPr lang="fr-FR" sz="1200" dirty="0" err="1" smtClean="0"/>
              <a:t>BnF</a:t>
            </a:r>
            <a:r>
              <a:rPr lang="fr-FR" sz="1200" dirty="0" smtClean="0"/>
              <a:t> a enregistré l’auteur honoré en 702 $a 070, le réseau l’a enregistré en $4 420</a:t>
            </a:r>
            <a:endParaRPr lang="fr-FR" sz="1200" dirty="0" smtClean="0">
              <a:solidFill>
                <a:srgbClr val="FF0000"/>
              </a:solidFill>
            </a:endParaRPr>
          </a:p>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25</a:t>
            </a:fld>
            <a:endParaRPr lang="fr-FR"/>
          </a:p>
        </p:txBody>
      </p:sp>
    </p:spTree>
    <p:extLst>
      <p:ext uri="{BB962C8B-B14F-4D97-AF65-F5344CB8AC3E}">
        <p14:creationId xmlns:p14="http://schemas.microsoft.com/office/powerpoint/2010/main" val="3879613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exemple de l’hétérogénéité de</a:t>
            </a:r>
            <a:r>
              <a:rPr lang="fr-FR" baseline="0" dirty="0" smtClean="0"/>
              <a:t> l’emploi des codes de fonction dans le </a:t>
            </a:r>
            <a:r>
              <a:rPr lang="fr-FR" baseline="0" dirty="0" err="1" smtClean="0"/>
              <a:t>Sudoc</a:t>
            </a:r>
            <a:r>
              <a:rPr lang="fr-FR" baseline="0" dirty="0" smtClean="0"/>
              <a:t>, voici une courte démonstration. </a:t>
            </a:r>
          </a:p>
          <a:p>
            <a:r>
              <a:rPr lang="fr-FR" baseline="0" dirty="0" smtClean="0"/>
              <a:t>Soit le code de fonction 700 (copiste). Pour connaître comment il est utilisé dans le </a:t>
            </a:r>
            <a:r>
              <a:rPr lang="fr-FR" baseline="0" dirty="0" err="1" smtClean="0"/>
              <a:t>Sudoc</a:t>
            </a:r>
            <a:r>
              <a:rPr lang="fr-FR" baseline="0" dirty="0" smtClean="0"/>
              <a:t>, une commande existe : CHE FCT 700. -&gt; 694 réponses. Surprise ! </a:t>
            </a: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26</a:t>
            </a:fld>
            <a:endParaRPr lang="fr-FR"/>
          </a:p>
        </p:txBody>
      </p:sp>
    </p:spTree>
    <p:extLst>
      <p:ext uri="{BB962C8B-B14F-4D97-AF65-F5344CB8AC3E}">
        <p14:creationId xmlns:p14="http://schemas.microsoft.com/office/powerpoint/2010/main" val="2295930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Si l’on veut savoir ce qui justifie l’usage d’un code de fonction au regard d’un rôle donné dans le titre de la ressource, on peut demander l’affichage du titre ET du point d’accès simultanément via la commande AFF 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En affichant les zones 200 et 700, on peut voir que l’utilisation du code de fonction 700 est en fait une coquille pour le code de fonction 070.</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27</a:t>
            </a:fld>
            <a:endParaRPr lang="fr-FR"/>
          </a:p>
        </p:txBody>
      </p:sp>
    </p:spTree>
    <p:extLst>
      <p:ext uri="{BB962C8B-B14F-4D97-AF65-F5344CB8AC3E}">
        <p14:creationId xmlns:p14="http://schemas.microsoft.com/office/powerpoint/2010/main" val="1279450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28</a:t>
            </a:fld>
            <a:endParaRPr lang="fr-FR"/>
          </a:p>
        </p:txBody>
      </p:sp>
    </p:spTree>
    <p:extLst>
      <p:ext uri="{BB962C8B-B14F-4D97-AF65-F5344CB8AC3E}">
        <p14:creationId xmlns:p14="http://schemas.microsoft.com/office/powerpoint/2010/main" val="601532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29</a:t>
            </a:fld>
            <a:endParaRPr lang="fr-FR"/>
          </a:p>
        </p:txBody>
      </p:sp>
    </p:spTree>
    <p:extLst>
      <p:ext uri="{BB962C8B-B14F-4D97-AF65-F5344CB8AC3E}">
        <p14:creationId xmlns:p14="http://schemas.microsoft.com/office/powerpoint/2010/main" val="824541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baseline="0" dirty="0" smtClean="0"/>
          </a:p>
        </p:txBody>
      </p:sp>
      <p:sp>
        <p:nvSpPr>
          <p:cNvPr id="4" name="Espace réservé du numéro de diapositive 3"/>
          <p:cNvSpPr>
            <a:spLocks noGrp="1"/>
          </p:cNvSpPr>
          <p:nvPr>
            <p:ph type="sldNum" sz="quarter" idx="5"/>
          </p:nvPr>
        </p:nvSpPr>
        <p:spPr/>
        <p:txBody>
          <a:bodyPr/>
          <a:lstStyle/>
          <a:p>
            <a:pPr>
              <a:defRPr/>
            </a:pPr>
            <a:fld id="{50B2254C-B2CA-47D4-BFD4-19CC24CAB27B}" type="slidenum">
              <a:rPr lang="fr-FR" smtClean="0"/>
              <a:pPr>
                <a:defRPr/>
              </a:pPr>
              <a:t>3</a:t>
            </a:fld>
            <a:endParaRPr lang="fr-FR"/>
          </a:p>
        </p:txBody>
      </p:sp>
      <p:sp>
        <p:nvSpPr>
          <p:cNvPr id="2" name="Espace réservé de la date 1"/>
          <p:cNvSpPr>
            <a:spLocks noGrp="1"/>
          </p:cNvSpPr>
          <p:nvPr>
            <p:ph type="dt" idx="10"/>
          </p:nvPr>
        </p:nvSpPr>
        <p:spPr/>
        <p:txBody>
          <a:bodyPr/>
          <a:lstStyle/>
          <a:p>
            <a:pPr>
              <a:defRPr/>
            </a:pPr>
            <a:r>
              <a:rPr lang="fr-FR" smtClean="0"/>
              <a:t>25/09/2014</a:t>
            </a:r>
            <a:endParaRPr lang="fr-FR"/>
          </a:p>
        </p:txBody>
      </p:sp>
    </p:spTree>
    <p:extLst>
      <p:ext uri="{BB962C8B-B14F-4D97-AF65-F5344CB8AC3E}">
        <p14:creationId xmlns:p14="http://schemas.microsoft.com/office/powerpoint/2010/main" val="1365977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30</a:t>
            </a:fld>
            <a:endParaRPr lang="fr-FR"/>
          </a:p>
        </p:txBody>
      </p:sp>
    </p:spTree>
    <p:extLst>
      <p:ext uri="{BB962C8B-B14F-4D97-AF65-F5344CB8AC3E}">
        <p14:creationId xmlns:p14="http://schemas.microsoft.com/office/powerpoint/2010/main" val="1732592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31</a:t>
            </a:fld>
            <a:endParaRPr lang="fr-FR"/>
          </a:p>
        </p:txBody>
      </p:sp>
    </p:spTree>
    <p:extLst>
      <p:ext uri="{BB962C8B-B14F-4D97-AF65-F5344CB8AC3E}">
        <p14:creationId xmlns:p14="http://schemas.microsoft.com/office/powerpoint/2010/main" val="1600544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1" dirty="0" smtClean="0"/>
          </a:p>
        </p:txBody>
      </p:sp>
      <p:sp>
        <p:nvSpPr>
          <p:cNvPr id="4" name="Espace réservé du numéro de diapositive 3"/>
          <p:cNvSpPr>
            <a:spLocks noGrp="1"/>
          </p:cNvSpPr>
          <p:nvPr>
            <p:ph type="sldNum" sz="quarter" idx="5"/>
          </p:nvPr>
        </p:nvSpPr>
        <p:spPr/>
        <p:txBody>
          <a:bodyPr/>
          <a:lstStyle/>
          <a:p>
            <a:pPr>
              <a:defRPr/>
            </a:pPr>
            <a:fld id="{D3539A91-674E-4F70-A4A9-5F92CE3A298B}" type="slidenum">
              <a:rPr lang="fr-FR" smtClean="0"/>
              <a:pPr>
                <a:defRPr/>
              </a:pPr>
              <a:t>32</a:t>
            </a:fld>
            <a:endParaRPr lang="fr-FR"/>
          </a:p>
        </p:txBody>
      </p:sp>
      <p:sp>
        <p:nvSpPr>
          <p:cNvPr id="2" name="Espace réservé de la date 1"/>
          <p:cNvSpPr>
            <a:spLocks noGrp="1"/>
          </p:cNvSpPr>
          <p:nvPr>
            <p:ph type="dt" idx="10"/>
          </p:nvPr>
        </p:nvSpPr>
        <p:spPr/>
        <p:txBody>
          <a:bodyPr/>
          <a:lstStyle/>
          <a:p>
            <a:pPr>
              <a:defRPr/>
            </a:pPr>
            <a:r>
              <a:rPr lang="fr-FR" smtClean="0"/>
              <a:t>25/09/2014</a:t>
            </a:r>
            <a:endParaRPr lang="fr-FR"/>
          </a:p>
        </p:txBody>
      </p:sp>
    </p:spTree>
    <p:extLst>
      <p:ext uri="{BB962C8B-B14F-4D97-AF65-F5344CB8AC3E}">
        <p14:creationId xmlns:p14="http://schemas.microsoft.com/office/powerpoint/2010/main" val="296662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dirty="0" smtClean="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4</a:t>
            </a:fld>
            <a:endParaRPr lang="fr-FR"/>
          </a:p>
        </p:txBody>
      </p:sp>
      <p:sp>
        <p:nvSpPr>
          <p:cNvPr id="2" name="Espace réservé de la date 1"/>
          <p:cNvSpPr>
            <a:spLocks noGrp="1"/>
          </p:cNvSpPr>
          <p:nvPr>
            <p:ph type="dt" idx="10"/>
          </p:nvPr>
        </p:nvSpPr>
        <p:spPr/>
        <p:txBody>
          <a:bodyPr/>
          <a:lstStyle/>
          <a:p>
            <a:pPr>
              <a:defRPr/>
            </a:pPr>
            <a:r>
              <a:rPr lang="fr-FR" smtClean="0"/>
              <a:t>25/09/2014</a:t>
            </a:r>
            <a:endParaRPr lang="fr-FR"/>
          </a:p>
        </p:txBody>
      </p:sp>
    </p:spTree>
    <p:extLst>
      <p:ext uri="{BB962C8B-B14F-4D97-AF65-F5344CB8AC3E}">
        <p14:creationId xmlns:p14="http://schemas.microsoft.com/office/powerpoint/2010/main" val="95598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Modèle pour décrire des ressources documentaires autre que celui qu’on connaît.</a:t>
            </a:r>
          </a:p>
          <a:p>
            <a:r>
              <a:rPr lang="fr-FR" dirty="0" smtClean="0"/>
              <a:t>Le modèle actuel : notices </a:t>
            </a:r>
            <a:r>
              <a:rPr lang="fr-FR" dirty="0" err="1" smtClean="0"/>
              <a:t>biblios</a:t>
            </a:r>
            <a:r>
              <a:rPr lang="fr-FR" dirty="0" smtClean="0"/>
              <a:t>, toutes à plat dans un catalogue,</a:t>
            </a:r>
            <a:r>
              <a:rPr lang="fr-FR" baseline="0" dirty="0" smtClean="0"/>
              <a:t> liées à des </a:t>
            </a:r>
            <a:r>
              <a:rPr lang="fr-FR" dirty="0" smtClean="0"/>
              <a:t>notices autorités.</a:t>
            </a: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5</a:t>
            </a:fld>
            <a:endParaRPr lang="fr-FR"/>
          </a:p>
        </p:txBody>
      </p:sp>
    </p:spTree>
    <p:extLst>
      <p:ext uri="{BB962C8B-B14F-4D97-AF65-F5344CB8AC3E}">
        <p14:creationId xmlns:p14="http://schemas.microsoft.com/office/powerpoint/2010/main" val="2406765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L’Amant de Marguerite Duras :</a:t>
            </a:r>
            <a:r>
              <a:rPr lang="fr-FR" baseline="0" dirty="0" smtClean="0"/>
              <a:t> publié pour la 1</a:t>
            </a:r>
            <a:r>
              <a:rPr lang="fr-FR" baseline="30000" dirty="0" smtClean="0"/>
              <a:t>e</a:t>
            </a:r>
            <a:r>
              <a:rPr lang="fr-FR" baseline="0" dirty="0" smtClean="0"/>
              <a:t> fois en 1984. Œuvre textuelle</a:t>
            </a:r>
          </a:p>
          <a:p>
            <a:r>
              <a:rPr lang="fr-FR" baseline="0" dirty="0" smtClean="0"/>
              <a:t>Trad. En 1985 par </a:t>
            </a:r>
            <a:r>
              <a:rPr lang="fr-FR" baseline="0" dirty="0" err="1" smtClean="0"/>
              <a:t>Ilma</a:t>
            </a:r>
            <a:r>
              <a:rPr lang="fr-FR" baseline="0" dirty="0" smtClean="0"/>
              <a:t> </a:t>
            </a:r>
            <a:r>
              <a:rPr lang="fr-FR" baseline="0" dirty="0" err="1" smtClean="0"/>
              <a:t>Rakusa</a:t>
            </a:r>
            <a:endParaRPr lang="fr-FR" baseline="0" dirty="0" smtClean="0"/>
          </a:p>
          <a:p>
            <a:r>
              <a:rPr lang="fr-FR" baseline="0" dirty="0" smtClean="0"/>
              <a:t>L’expression : regroupe les caractéristiques de la réalisation d’une œuvre </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6</a:t>
            </a:fld>
            <a:endParaRPr lang="fr-FR"/>
          </a:p>
        </p:txBody>
      </p:sp>
    </p:spTree>
    <p:extLst>
      <p:ext uri="{BB962C8B-B14F-4D97-AF65-F5344CB8AC3E}">
        <p14:creationId xmlns:p14="http://schemas.microsoft.com/office/powerpoint/2010/main" val="1987467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agent</a:t>
            </a:r>
            <a:r>
              <a:rPr lang="fr-FR" baseline="0" dirty="0" smtClean="0"/>
              <a:t> est lié aux entités bibliographiques ou aux entités sujet.</a:t>
            </a:r>
          </a:p>
          <a:p>
            <a:r>
              <a:rPr lang="fr-FR" baseline="0" dirty="0" smtClean="0"/>
              <a:t>Collectivité / famille : catégories ou sous-classe d’Agent collectif</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7</a:t>
            </a:fld>
            <a:endParaRPr lang="fr-FR"/>
          </a:p>
        </p:txBody>
      </p:sp>
    </p:spTree>
    <p:extLst>
      <p:ext uri="{BB962C8B-B14F-4D97-AF65-F5344CB8AC3E}">
        <p14:creationId xmlns:p14="http://schemas.microsoft.com/office/powerpoint/2010/main" val="2125584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Une fois définies les différentes entités, voici comment elles sont</a:t>
            </a:r>
            <a:r>
              <a:rPr lang="fr-FR" baseline="0" dirty="0" smtClean="0"/>
              <a:t> reliées entre elles, par quel type de </a:t>
            </a:r>
            <a:r>
              <a:rPr lang="fr-FR" baseline="0" dirty="0" err="1" smtClean="0"/>
              <a:t>relatin</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8</a:t>
            </a:fld>
            <a:endParaRPr lang="fr-FR"/>
          </a:p>
        </p:txBody>
      </p:sp>
    </p:spTree>
    <p:extLst>
      <p:ext uri="{BB962C8B-B14F-4D97-AF65-F5344CB8AC3E}">
        <p14:creationId xmlns:p14="http://schemas.microsoft.com/office/powerpoint/2010/main" val="947021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C1E5AB4-6DAB-460B-B1F2-D187681C329E}" type="slidenum">
              <a:rPr lang="fr-FR" smtClean="0"/>
              <a:t>9</a:t>
            </a:fld>
            <a:endParaRPr lang="fr-FR"/>
          </a:p>
        </p:txBody>
      </p:sp>
    </p:spTree>
    <p:extLst>
      <p:ext uri="{BB962C8B-B14F-4D97-AF65-F5344CB8AC3E}">
        <p14:creationId xmlns:p14="http://schemas.microsoft.com/office/powerpoint/2010/main" val="123040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AF1AFB5-915E-4D0A-971C-5AE5F329E906}" type="datetimeFigureOut">
              <a:rPr lang="fr-FR" smtClean="0"/>
              <a:t>08/11/2019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81996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AF1AFB5-915E-4D0A-971C-5AE5F329E906}" type="datetimeFigureOut">
              <a:rPr lang="fr-FR" smtClean="0"/>
              <a:t>08/11/2019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70074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AF1AFB5-915E-4D0A-971C-5AE5F329E906}" type="datetimeFigureOut">
              <a:rPr lang="fr-FR" smtClean="0"/>
              <a:t>08/11/2019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69985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AF1AFB5-915E-4D0A-971C-5AE5F329E906}" type="datetimeFigureOut">
              <a:rPr lang="fr-FR" smtClean="0"/>
              <a:t>08/11/2019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56961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t>08/11/2019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401057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AF1AFB5-915E-4D0A-971C-5AE5F329E906}" type="datetimeFigureOut">
              <a:rPr lang="fr-FR" smtClean="0"/>
              <a:t>08/11/2019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30813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AF1AFB5-915E-4D0A-971C-5AE5F329E906}" type="datetimeFigureOut">
              <a:rPr lang="fr-FR" smtClean="0"/>
              <a:t>08/11/2019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10605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AF1AFB5-915E-4D0A-971C-5AE5F329E906}" type="datetimeFigureOut">
              <a:rPr lang="fr-FR" smtClean="0"/>
              <a:t>08/11/2019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72854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F1AFB5-915E-4D0A-971C-5AE5F329E906}" type="datetimeFigureOut">
              <a:rPr lang="fr-FR" smtClean="0"/>
              <a:t>08/11/2019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6323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t>08/11/2019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71803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t>08/11/2019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5814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1AFB5-915E-4D0A-971C-5AE5F329E906}" type="datetimeFigureOut">
              <a:rPr lang="fr-FR" smtClean="0"/>
              <a:t>08/11/2019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DB0EE-562A-402E-B0CB-D9B0904D3576}" type="slidenum">
              <a:rPr lang="fr-FR" smtClean="0"/>
              <a:t>‹N°›</a:t>
            </a:fld>
            <a:endParaRPr lang="fr-FR"/>
          </a:p>
        </p:txBody>
      </p:sp>
    </p:spTree>
    <p:extLst>
      <p:ext uri="{BB962C8B-B14F-4D97-AF65-F5344CB8AC3E}">
        <p14:creationId xmlns:p14="http://schemas.microsoft.com/office/powerpoint/2010/main" val="2885301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moodle.abes.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documentation.abes.fr/sudoc/regles/Catalogage/2019_UsageCodesFonctionTypesDeRessources.pdf" TargetMode="External"/><Relationship Id="rId5" Type="http://schemas.openxmlformats.org/officeDocument/2006/relationships/hyperlink" Target="http://documentation.abes.fr/sudoc/regles/Catalogage/2019_Evolution7XX$4.pdf"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hyperlink" Target="https://www.transition-bibliographique.fr/wp-content/uploads/2019/01/rda_fr_glossaire.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transition-bibliographique.fr/enjeux/position-francaise-rda/" TargetMode="External"/><Relationship Id="rId5" Type="http://schemas.openxmlformats.org/officeDocument/2006/relationships/hyperlink" Target="https://www.transition-bibliographique.fr/" TargetMode="External"/><Relationship Id="rId4" Type="http://schemas.openxmlformats.org/officeDocument/2006/relationships/hyperlink" Target="https://www.youtube.com/watch?v=nY-Qnk7cV3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hyperlink" Target="http://documentation.abes.fr/sudoc/formats/unmb/DonneesCodees/CodesFonctions.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681439" y="836712"/>
            <a:ext cx="7772400" cy="147002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b="1" dirty="0" smtClean="0">
                <a:solidFill>
                  <a:srgbClr val="1E2B62"/>
                </a:solidFill>
              </a:rPr>
              <a:t>Rendez-vous avec les experts</a:t>
            </a:r>
          </a:p>
          <a:p>
            <a:pPr>
              <a:defRPr/>
            </a:pPr>
            <a:r>
              <a:rPr lang="fr-FR" sz="3900" b="1" dirty="0" smtClean="0">
                <a:solidFill>
                  <a:schemeClr val="accent3"/>
                </a:solidFill>
              </a:rPr>
              <a:t>Evolution de l’enregistrement des points d’accès auteur dans le </a:t>
            </a:r>
            <a:r>
              <a:rPr lang="fr-FR" sz="3900" b="1" dirty="0" err="1" smtClean="0">
                <a:solidFill>
                  <a:schemeClr val="accent3"/>
                </a:solidFill>
              </a:rPr>
              <a:t>Sudoc</a:t>
            </a:r>
            <a:endParaRPr lang="fr-FR" sz="3900" b="1" dirty="0">
              <a:solidFill>
                <a:schemeClr val="accent3"/>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79" y="6143068"/>
            <a:ext cx="900156" cy="6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2807" r="18012"/>
          <a:stretch/>
        </p:blipFill>
        <p:spPr bwMode="auto">
          <a:xfrm>
            <a:off x="0" y="195671"/>
            <a:ext cx="9144000" cy="64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467544" y="2254014"/>
            <a:ext cx="4032448" cy="3077766"/>
          </a:xfrm>
          <a:prstGeom prst="rect">
            <a:avLst/>
          </a:prstGeom>
        </p:spPr>
        <p:txBody>
          <a:bodyPr wrap="square">
            <a:spAutoFit/>
          </a:bodyPr>
          <a:lstStyle/>
          <a:p>
            <a:r>
              <a:rPr lang="fr-FR" b="1" dirty="0">
                <a:solidFill>
                  <a:schemeClr val="tx2"/>
                </a:solidFill>
              </a:rPr>
              <a:t>Description</a:t>
            </a:r>
            <a:endParaRPr lang="fr-FR" dirty="0" smtClean="0">
              <a:solidFill>
                <a:schemeClr val="tx2"/>
              </a:solidFill>
            </a:endParaRPr>
          </a:p>
          <a:p>
            <a:r>
              <a:rPr lang="fr-FR" sz="1600" dirty="0" smtClean="0"/>
              <a:t>Pour </a:t>
            </a:r>
            <a:r>
              <a:rPr lang="fr-FR" sz="1600" dirty="0"/>
              <a:t>préparer la transformation des notices bibliographiques et résoudre </a:t>
            </a:r>
            <a:r>
              <a:rPr lang="fr-FR" sz="1600" dirty="0" smtClean="0"/>
              <a:t>des </a:t>
            </a:r>
            <a:r>
              <a:rPr lang="fr-FR" sz="1600" dirty="0"/>
              <a:t>difficultés dans le choix des zones UNIMARC, les consignes de catalogage relatives aux points d'accès auteur évoluent au 1er novembre 2019. Ce </a:t>
            </a:r>
            <a:r>
              <a:rPr lang="fr-FR" sz="1600" dirty="0" smtClean="0"/>
              <a:t>RDV </a:t>
            </a:r>
            <a:r>
              <a:rPr lang="fr-FR" sz="1600" dirty="0"/>
              <a:t>avec les experts vous en présentera les grandes principes et répondra à vos questions. Il est nécessaire d'avoir pris connaissance du </a:t>
            </a:r>
            <a:r>
              <a:rPr lang="fr-FR" sz="1600" dirty="0">
                <a:hlinkClick r:id="rId5"/>
              </a:rPr>
              <a:t>document sur ces évolutions</a:t>
            </a:r>
            <a:r>
              <a:rPr lang="fr-FR" sz="1600" dirty="0"/>
              <a:t> au préalable, et du </a:t>
            </a:r>
            <a:r>
              <a:rPr lang="fr-FR" sz="1600" dirty="0">
                <a:hlinkClick r:id="rId6"/>
              </a:rPr>
              <a:t>recueil d'exemples</a:t>
            </a:r>
            <a:r>
              <a:rPr lang="fr-FR" sz="1600" dirty="0"/>
              <a:t> qui l'accompagne.</a:t>
            </a:r>
            <a:endParaRPr lang="fr-FR" sz="1600" dirty="0" smtClean="0"/>
          </a:p>
        </p:txBody>
      </p:sp>
      <p:sp>
        <p:nvSpPr>
          <p:cNvPr id="36" name="Rectangle 35"/>
          <p:cNvSpPr/>
          <p:nvPr/>
        </p:nvSpPr>
        <p:spPr>
          <a:xfrm>
            <a:off x="4651629" y="2335055"/>
            <a:ext cx="4104456" cy="1846659"/>
          </a:xfrm>
          <a:prstGeom prst="rect">
            <a:avLst/>
          </a:prstGeom>
        </p:spPr>
        <p:txBody>
          <a:bodyPr wrap="square">
            <a:spAutoFit/>
          </a:bodyPr>
          <a:lstStyle/>
          <a:p>
            <a:r>
              <a:rPr lang="fr-FR" b="1" dirty="0" smtClean="0">
                <a:solidFill>
                  <a:schemeClr val="tx2"/>
                </a:solidFill>
              </a:rPr>
              <a:t>Public</a:t>
            </a:r>
            <a:endParaRPr lang="fr-FR" dirty="0" smtClean="0">
              <a:solidFill>
                <a:schemeClr val="tx2"/>
              </a:solidFill>
            </a:endParaRPr>
          </a:p>
          <a:p>
            <a:r>
              <a:rPr lang="fr-FR" sz="1600" dirty="0" smtClean="0"/>
              <a:t>  Coordinateurs </a:t>
            </a:r>
            <a:r>
              <a:rPr lang="fr-FR" sz="1600" dirty="0" err="1"/>
              <a:t>Sudoc</a:t>
            </a:r>
            <a:r>
              <a:rPr lang="fr-FR" sz="1600" dirty="0"/>
              <a:t/>
            </a:r>
            <a:br>
              <a:rPr lang="fr-FR" sz="1600" dirty="0"/>
            </a:br>
            <a:r>
              <a:rPr lang="fr-FR" sz="1600" dirty="0"/>
              <a:t>  Correspondants catalogage</a:t>
            </a:r>
            <a:br>
              <a:rPr lang="fr-FR" sz="1600" dirty="0"/>
            </a:br>
            <a:r>
              <a:rPr lang="fr-FR" sz="1600" dirty="0"/>
              <a:t>  Correspondants autorités</a:t>
            </a:r>
            <a:br>
              <a:rPr lang="fr-FR" sz="1600" dirty="0"/>
            </a:br>
            <a:r>
              <a:rPr lang="fr-FR" sz="1600" dirty="0"/>
              <a:t>  Responsables CR</a:t>
            </a:r>
            <a:br>
              <a:rPr lang="fr-FR" sz="1600" dirty="0"/>
            </a:br>
            <a:r>
              <a:rPr lang="fr-FR" sz="1600" dirty="0"/>
              <a:t>  Catalogueurs </a:t>
            </a:r>
            <a:r>
              <a:rPr lang="fr-FR" sz="1600" dirty="0" err="1" smtClean="0"/>
              <a:t>Sudoc</a:t>
            </a:r>
            <a:endParaRPr lang="fr-FR" sz="1600" dirty="0"/>
          </a:p>
          <a:p>
            <a:endParaRPr lang="fr-FR" sz="1600" dirty="0"/>
          </a:p>
        </p:txBody>
      </p:sp>
      <p:sp>
        <p:nvSpPr>
          <p:cNvPr id="37" name="Rectangle 36"/>
          <p:cNvSpPr/>
          <p:nvPr/>
        </p:nvSpPr>
        <p:spPr>
          <a:xfrm>
            <a:off x="139147" y="5207857"/>
            <a:ext cx="8856984" cy="861774"/>
          </a:xfrm>
          <a:prstGeom prst="rect">
            <a:avLst/>
          </a:prstGeom>
        </p:spPr>
        <p:txBody>
          <a:bodyPr wrap="square">
            <a:spAutoFit/>
          </a:bodyPr>
          <a:lstStyle/>
          <a:p>
            <a:pPr algn="ctr"/>
            <a:r>
              <a:rPr lang="fr-FR" b="1" dirty="0" smtClean="0">
                <a:solidFill>
                  <a:schemeClr val="tx2"/>
                </a:solidFill>
              </a:rPr>
              <a:t>Intervenantes</a:t>
            </a:r>
          </a:p>
          <a:p>
            <a:pPr algn="ctr"/>
            <a:r>
              <a:rPr lang="fr-FR" sz="1600" dirty="0" smtClean="0"/>
              <a:t>Laure Jestaz et Héloïse Lecomte</a:t>
            </a:r>
            <a:br>
              <a:rPr lang="fr-FR" sz="1600" dirty="0" smtClean="0"/>
            </a:br>
            <a:r>
              <a:rPr lang="fr-FR" sz="1600" dirty="0" smtClean="0"/>
              <a:t>service Monographies, Archives et </a:t>
            </a:r>
            <a:r>
              <a:rPr lang="fr-FR" sz="1600" smtClean="0"/>
              <a:t>autres Ressources</a:t>
            </a:r>
            <a:endParaRPr lang="fr-FR" sz="1600" dirty="0" smtClean="0"/>
          </a:p>
        </p:txBody>
      </p:sp>
      <p:sp>
        <p:nvSpPr>
          <p:cNvPr id="31" name="Rectangle 30"/>
          <p:cNvSpPr/>
          <p:nvPr/>
        </p:nvSpPr>
        <p:spPr>
          <a:xfrm>
            <a:off x="1115615" y="6141204"/>
            <a:ext cx="7200801" cy="600164"/>
          </a:xfrm>
          <a:prstGeom prst="rect">
            <a:avLst/>
          </a:prstGeom>
          <a:solidFill>
            <a:srgbClr val="E2E2E2"/>
          </a:solidFill>
        </p:spPr>
        <p:txBody>
          <a:bodyPr wrap="square">
            <a:spAutoFit/>
          </a:bodyPr>
          <a:lstStyle/>
          <a:p>
            <a:pPr algn="ctr"/>
            <a:r>
              <a:rPr lang="fr-FR" sz="1100" dirty="0" smtClean="0"/>
              <a:t>La formation débutera à 11h, merci de votre patience…</a:t>
            </a:r>
            <a:r>
              <a:rPr lang="fr-FR" sz="1100" dirty="0"/>
              <a:t/>
            </a:r>
            <a:br>
              <a:rPr lang="fr-FR" sz="1100" dirty="0"/>
            </a:br>
            <a:r>
              <a:rPr lang="fr-FR" sz="1100" u="sng" dirty="0"/>
              <a:t>Attention :</a:t>
            </a:r>
            <a:r>
              <a:rPr lang="fr-FR" sz="1100" dirty="0"/>
              <a:t> </a:t>
            </a:r>
            <a:r>
              <a:rPr lang="fr-FR" sz="1100" dirty="0" smtClean="0"/>
              <a:t>La </a:t>
            </a:r>
            <a:r>
              <a:rPr lang="fr-FR" sz="1100" dirty="0"/>
              <a:t>session sera enregistrée afin d'être diffusée sur notre </a:t>
            </a:r>
            <a:r>
              <a:rPr lang="fr-FR" sz="1100" dirty="0" smtClean="0"/>
              <a:t>plateforme d'autoformation </a:t>
            </a:r>
            <a:r>
              <a:rPr lang="fr-FR" sz="1100" dirty="0" smtClean="0">
                <a:hlinkClick r:id="rId7"/>
              </a:rPr>
              <a:t>http://moodle.abes.fr</a:t>
            </a:r>
            <a:r>
              <a:rPr lang="fr-FR" sz="1100" dirty="0" smtClean="0"/>
              <a:t>.</a:t>
            </a:r>
            <a:br>
              <a:rPr lang="fr-FR" sz="1100" dirty="0" smtClean="0"/>
            </a:br>
            <a:r>
              <a:rPr lang="fr-FR" sz="1100" dirty="0" smtClean="0"/>
              <a:t>En </a:t>
            </a:r>
            <a:r>
              <a:rPr lang="fr-FR" sz="1100" dirty="0"/>
              <a:t>rejoignant cette session, vous consentez à ces enregistrements.</a:t>
            </a:r>
          </a:p>
        </p:txBody>
      </p:sp>
      <p:pic>
        <p:nvPicPr>
          <p:cNvPr id="1040" name="Picture 16" descr="Sudoc"/>
          <p:cNvPicPr>
            <a:picLocks noChangeAspect="1" noChangeArrowheads="1"/>
          </p:cNvPicPr>
          <p:nvPr/>
        </p:nvPicPr>
        <p:blipFill rotWithShape="1">
          <a:blip r:embed="rId8">
            <a:extLst>
              <a:ext uri="{28A0092B-C50C-407E-A947-70E740481C1C}">
                <a14:useLocalDpi xmlns:a14="http://schemas.microsoft.com/office/drawing/2010/main" val="0"/>
              </a:ext>
            </a:extLst>
          </a:blip>
          <a:srcRect l="23624" r="24717"/>
          <a:stretch/>
        </p:blipFill>
        <p:spPr bwMode="auto">
          <a:xfrm>
            <a:off x="8366789" y="6093296"/>
            <a:ext cx="731938" cy="70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151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1895" y="5339047"/>
            <a:ext cx="837085" cy="948817"/>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41325" y="968173"/>
            <a:ext cx="1453232" cy="817443"/>
          </a:xfrm>
          <a:prstGeom prst="rect">
            <a:avLst/>
          </a:prstGeom>
        </p:spPr>
      </p:pic>
      <p:sp>
        <p:nvSpPr>
          <p:cNvPr id="12" name="Rectangle à coins arrondis 11"/>
          <p:cNvSpPr/>
          <p:nvPr/>
        </p:nvSpPr>
        <p:spPr>
          <a:xfrm>
            <a:off x="238516" y="6260484"/>
            <a:ext cx="846163" cy="414421"/>
          </a:xfrm>
          <a:prstGeom prst="roundRect">
            <a:avLst/>
          </a:prstGeom>
          <a:solidFill>
            <a:schemeClr val="bg1">
              <a:lumMod val="50000"/>
            </a:schemeClr>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fr-FR" altLang="fr-FR" b="1" dirty="0" smtClean="0">
                <a:solidFill>
                  <a:schemeClr val="bg1"/>
                </a:solidFill>
                <a:latin typeface="Comic Sans MS" pitchFamily="66" charset="0"/>
              </a:rPr>
              <a:t>Item </a:t>
            </a:r>
            <a:endParaRPr lang="fr-FR" altLang="fr-FR" b="1" dirty="0">
              <a:solidFill>
                <a:schemeClr val="bg1"/>
              </a:solidFill>
              <a:latin typeface="Comic Sans MS" pitchFamily="66" charset="0"/>
            </a:endParaRPr>
          </a:p>
        </p:txBody>
      </p:sp>
      <p:sp>
        <p:nvSpPr>
          <p:cNvPr id="22" name="ZoneTexte 21"/>
          <p:cNvSpPr txBox="1"/>
          <p:nvPr/>
        </p:nvSpPr>
        <p:spPr>
          <a:xfrm>
            <a:off x="2469502" y="3356992"/>
            <a:ext cx="1424546" cy="738664"/>
          </a:xfrm>
          <a:prstGeom prst="rect">
            <a:avLst/>
          </a:prstGeom>
          <a:solidFill>
            <a:schemeClr val="accent3"/>
          </a:solidFill>
        </p:spPr>
        <p:txBody>
          <a:bodyPr wrap="square" rtlCol="0">
            <a:spAutoFit/>
          </a:bodyPr>
          <a:lstStyle/>
          <a:p>
            <a:r>
              <a:rPr lang="fr-FR" sz="1400" dirty="0" smtClean="0">
                <a:solidFill>
                  <a:schemeClr val="bg1"/>
                </a:solidFill>
                <a:latin typeface="Arial Narrow" panose="020B0606020202030204" pitchFamily="34" charset="0"/>
              </a:rPr>
              <a:t>Les buveurs de lumière (2017). Français. Texte</a:t>
            </a:r>
          </a:p>
        </p:txBody>
      </p:sp>
      <p:sp>
        <p:nvSpPr>
          <p:cNvPr id="23" name="ZoneTexte 22"/>
          <p:cNvSpPr txBox="1"/>
          <p:nvPr/>
        </p:nvSpPr>
        <p:spPr>
          <a:xfrm rot="19821468">
            <a:off x="3648644" y="4965060"/>
            <a:ext cx="910827" cy="261610"/>
          </a:xfrm>
          <a:prstGeom prst="rect">
            <a:avLst/>
          </a:prstGeom>
          <a:noFill/>
        </p:spPr>
        <p:txBody>
          <a:bodyPr wrap="none" rtlCol="0">
            <a:spAutoFit/>
          </a:bodyPr>
          <a:lstStyle/>
          <a:p>
            <a:r>
              <a:rPr lang="fr-FR" sz="1100" b="1" i="1" dirty="0" smtClean="0">
                <a:solidFill>
                  <a:srgbClr val="EF6900"/>
                </a:solidFill>
                <a:latin typeface="Comic Sans MS" panose="030F0702030302020204" pitchFamily="66" charset="0"/>
              </a:rPr>
              <a:t>représente</a:t>
            </a:r>
            <a:endParaRPr lang="fr-FR" sz="1100" b="1" i="1" dirty="0">
              <a:solidFill>
                <a:srgbClr val="EF6900"/>
              </a:solidFill>
              <a:latin typeface="Comic Sans MS" panose="030F0702030302020204" pitchFamily="66" charset="0"/>
            </a:endParaRPr>
          </a:p>
        </p:txBody>
      </p:sp>
      <p:cxnSp>
        <p:nvCxnSpPr>
          <p:cNvPr id="24" name="Connecteur en arc 23"/>
          <p:cNvCxnSpPr/>
          <p:nvPr/>
        </p:nvCxnSpPr>
        <p:spPr>
          <a:xfrm flipV="1">
            <a:off x="3690044" y="4149930"/>
            <a:ext cx="1694656" cy="1266625"/>
          </a:xfrm>
          <a:prstGeom prst="curvedConnector3">
            <a:avLst/>
          </a:prstGeom>
          <a:ln w="19050">
            <a:solidFill>
              <a:srgbClr val="EF69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rc 37"/>
          <p:cNvCxnSpPr>
            <a:stCxn id="63" idx="1"/>
            <a:endCxn id="22" idx="3"/>
          </p:cNvCxnSpPr>
          <p:nvPr/>
        </p:nvCxnSpPr>
        <p:spPr>
          <a:xfrm rot="10800000">
            <a:off x="3894048" y="3726324"/>
            <a:ext cx="1490652" cy="118806"/>
          </a:xfrm>
          <a:prstGeom prst="curvedConnector3">
            <a:avLst>
              <a:gd name="adj1" fmla="val 50000"/>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rot="451198">
            <a:off x="4202290" y="3517491"/>
            <a:ext cx="951762" cy="261610"/>
          </a:xfrm>
          <a:prstGeom prst="rect">
            <a:avLst/>
          </a:prstGeom>
          <a:noFill/>
        </p:spPr>
        <p:txBody>
          <a:bodyPr wrap="square" rtlCol="0">
            <a:spAutoFit/>
          </a:bodyPr>
          <a:lstStyle/>
          <a:p>
            <a:r>
              <a:rPr lang="fr-FR" sz="1100" b="1" i="1" dirty="0" smtClean="0">
                <a:solidFill>
                  <a:srgbClr val="EF6900"/>
                </a:solidFill>
                <a:latin typeface="Comic Sans MS" panose="030F0702030302020204" pitchFamily="66" charset="0"/>
              </a:rPr>
              <a:t>matérialise</a:t>
            </a:r>
            <a:endParaRPr lang="fr-FR" sz="1100" b="1" i="1" dirty="0">
              <a:solidFill>
                <a:srgbClr val="EF6900"/>
              </a:solidFill>
              <a:latin typeface="Comic Sans MS" panose="030F0702030302020204" pitchFamily="66" charset="0"/>
            </a:endParaRPr>
          </a:p>
        </p:txBody>
      </p:sp>
      <p:sp>
        <p:nvSpPr>
          <p:cNvPr id="27" name="Rectangle à coins arrondis 26"/>
          <p:cNvSpPr/>
          <p:nvPr/>
        </p:nvSpPr>
        <p:spPr>
          <a:xfrm>
            <a:off x="704378" y="3294687"/>
            <a:ext cx="1425550" cy="414421"/>
          </a:xfrm>
          <a:prstGeom prst="roundRect">
            <a:avLst/>
          </a:prstGeom>
          <a:solidFill>
            <a:schemeClr val="accent3"/>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Expression</a:t>
            </a:r>
            <a:endParaRPr lang="fr-FR" dirty="0">
              <a:ln w="0"/>
              <a:solidFill>
                <a:schemeClr val="tx1"/>
              </a:solidFill>
              <a:effectLst>
                <a:outerShdw blurRad="38100" dist="19050" dir="2700000" algn="tl" rotWithShape="0">
                  <a:schemeClr val="dk1">
                    <a:alpha val="40000"/>
                  </a:schemeClr>
                </a:outerShdw>
              </a:effectLst>
              <a:latin typeface="Comic Sans MS" pitchFamily="66" charset="0"/>
            </a:endParaRPr>
          </a:p>
        </p:txBody>
      </p:sp>
      <p:sp>
        <p:nvSpPr>
          <p:cNvPr id="28" name="ZoneTexte 27"/>
          <p:cNvSpPr txBox="1"/>
          <p:nvPr/>
        </p:nvSpPr>
        <p:spPr>
          <a:xfrm>
            <a:off x="3355548" y="1323523"/>
            <a:ext cx="2655329" cy="1000274"/>
          </a:xfrm>
          <a:prstGeom prst="rect">
            <a:avLst/>
          </a:prstGeom>
          <a:solidFill>
            <a:schemeClr val="accent4">
              <a:lumMod val="60000"/>
              <a:lumOff val="40000"/>
            </a:schemeClr>
          </a:solidFill>
        </p:spPr>
        <p:txBody>
          <a:bodyPr wrap="square" rtlCol="0">
            <a:spAutoFit/>
          </a:bodyPr>
          <a:lstStyle/>
          <a:p>
            <a:r>
              <a:rPr lang="en-US" dirty="0" smtClean="0">
                <a:solidFill>
                  <a:schemeClr val="accent4">
                    <a:lumMod val="75000"/>
                  </a:schemeClr>
                </a:solidFill>
                <a:latin typeface="Arial Narrow" panose="020B0606020202030204" pitchFamily="34" charset="0"/>
              </a:rPr>
              <a:t>Jenni Fagan (1977-….)</a:t>
            </a:r>
          </a:p>
          <a:p>
            <a:r>
              <a:rPr lang="en-US" dirty="0" smtClean="0">
                <a:solidFill>
                  <a:schemeClr val="accent4">
                    <a:lumMod val="75000"/>
                  </a:schemeClr>
                </a:solidFill>
                <a:latin typeface="Arial Narrow" panose="020B0606020202030204" pitchFamily="34" charset="0"/>
              </a:rPr>
              <a:t>The sunlight pilgrims (2016)</a:t>
            </a:r>
            <a:endParaRPr lang="en-US" dirty="0">
              <a:solidFill>
                <a:schemeClr val="accent4">
                  <a:lumMod val="75000"/>
                </a:schemeClr>
              </a:solidFill>
              <a:latin typeface="Arial Narrow" panose="020B0606020202030204" pitchFamily="34" charset="0"/>
            </a:endParaRPr>
          </a:p>
          <a:p>
            <a:pPr>
              <a:spcAft>
                <a:spcPts val="600"/>
              </a:spcAft>
            </a:pPr>
            <a:r>
              <a:rPr lang="en-US" dirty="0" smtClean="0">
                <a:solidFill>
                  <a:schemeClr val="accent4">
                    <a:lumMod val="75000"/>
                  </a:schemeClr>
                </a:solidFill>
                <a:latin typeface="Arial Narrow" panose="020B0606020202030204" pitchFamily="34" charset="0"/>
              </a:rPr>
              <a:t>Roman</a:t>
            </a:r>
            <a:endParaRPr lang="fr-FR" sz="1600" dirty="0">
              <a:solidFill>
                <a:schemeClr val="accent4">
                  <a:lumMod val="75000"/>
                </a:schemeClr>
              </a:solidFill>
              <a:latin typeface="Arial Narrow" panose="020B0606020202030204" pitchFamily="34" charset="0"/>
            </a:endParaRPr>
          </a:p>
        </p:txBody>
      </p:sp>
      <p:sp>
        <p:nvSpPr>
          <p:cNvPr id="29" name="Rectangle à coins arrondis 28"/>
          <p:cNvSpPr/>
          <p:nvPr/>
        </p:nvSpPr>
        <p:spPr>
          <a:xfrm>
            <a:off x="2558666" y="827795"/>
            <a:ext cx="1033391" cy="414421"/>
          </a:xfrm>
          <a:prstGeom prst="roundRect">
            <a:avLst/>
          </a:prstGeom>
          <a:solidFill>
            <a:schemeClr val="accent4">
              <a:lumMod val="60000"/>
              <a:lumOff val="40000"/>
            </a:schemeClr>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fr-FR" altLang="fr-FR" b="1" dirty="0" smtClean="0">
                <a:solidFill>
                  <a:schemeClr val="accent4">
                    <a:lumMod val="75000"/>
                  </a:schemeClr>
                </a:solidFill>
                <a:latin typeface="Comic Sans MS" pitchFamily="66" charset="0"/>
              </a:rPr>
              <a:t>Œuvre</a:t>
            </a:r>
            <a:r>
              <a:rPr lang="fr-FR" altLang="fr-FR" b="1" dirty="0" smtClean="0">
                <a:solidFill>
                  <a:schemeClr val="bg1"/>
                </a:solidFill>
                <a:latin typeface="Comic Sans MS" pitchFamily="66" charset="0"/>
              </a:rPr>
              <a:t> </a:t>
            </a:r>
            <a:endParaRPr lang="fr-FR" altLang="fr-FR" b="1" dirty="0">
              <a:solidFill>
                <a:schemeClr val="bg1"/>
              </a:solidFill>
              <a:latin typeface="Comic Sans MS" pitchFamily="66" charset="0"/>
            </a:endParaRPr>
          </a:p>
        </p:txBody>
      </p:sp>
      <p:cxnSp>
        <p:nvCxnSpPr>
          <p:cNvPr id="30" name="Connecteur droit avec flèche 29"/>
          <p:cNvCxnSpPr>
            <a:stCxn id="22" idx="0"/>
            <a:endCxn id="28" idx="2"/>
          </p:cNvCxnSpPr>
          <p:nvPr/>
        </p:nvCxnSpPr>
        <p:spPr>
          <a:xfrm flipV="1">
            <a:off x="3181775" y="2323797"/>
            <a:ext cx="1501438" cy="103319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rot="19588539">
            <a:off x="3663725" y="2455604"/>
            <a:ext cx="635110" cy="261610"/>
          </a:xfrm>
          <a:prstGeom prst="rect">
            <a:avLst/>
          </a:prstGeom>
          <a:noFill/>
        </p:spPr>
        <p:txBody>
          <a:bodyPr wrap="none" rtlCol="0">
            <a:spAutoFit/>
          </a:bodyPr>
          <a:lstStyle/>
          <a:p>
            <a:r>
              <a:rPr lang="fr-FR" sz="1100" b="1" i="1" dirty="0" smtClean="0">
                <a:solidFill>
                  <a:srgbClr val="EF6900"/>
                </a:solidFill>
                <a:latin typeface="Comic Sans MS" panose="030F0702030302020204" pitchFamily="66" charset="0"/>
              </a:rPr>
              <a:t>réalise</a:t>
            </a:r>
            <a:endParaRPr lang="fr-FR" sz="1100" b="1" i="1" dirty="0">
              <a:solidFill>
                <a:srgbClr val="EF6900"/>
              </a:solidFill>
              <a:latin typeface="Comic Sans MS" panose="030F0702030302020204" pitchFamily="66" charset="0"/>
            </a:endParaRPr>
          </a:p>
        </p:txBody>
      </p:sp>
      <p:sp>
        <p:nvSpPr>
          <p:cNvPr id="32" name="ZoneTexte 31"/>
          <p:cNvSpPr txBox="1"/>
          <p:nvPr/>
        </p:nvSpPr>
        <p:spPr>
          <a:xfrm rot="20788961">
            <a:off x="1309330" y="5159191"/>
            <a:ext cx="875689" cy="261610"/>
          </a:xfrm>
          <a:prstGeom prst="rect">
            <a:avLst/>
          </a:prstGeom>
          <a:noFill/>
        </p:spPr>
        <p:txBody>
          <a:bodyPr wrap="square" rtlCol="0">
            <a:spAutoFit/>
          </a:bodyPr>
          <a:lstStyle/>
          <a:p>
            <a:r>
              <a:rPr lang="fr-FR" sz="1100" b="1" i="1" dirty="0" smtClean="0">
                <a:solidFill>
                  <a:srgbClr val="0070C0"/>
                </a:solidFill>
                <a:latin typeface="Comic Sans MS" panose="030F0702030302020204" pitchFamily="66" charset="0"/>
              </a:rPr>
              <a:t>possède</a:t>
            </a:r>
            <a:endParaRPr lang="fr-FR" sz="1100" b="1" i="1" dirty="0">
              <a:solidFill>
                <a:srgbClr val="0070C0"/>
              </a:solidFill>
              <a:latin typeface="Comic Sans MS" panose="030F0702030302020204" pitchFamily="66" charset="0"/>
            </a:endParaRPr>
          </a:p>
        </p:txBody>
      </p:sp>
      <p:cxnSp>
        <p:nvCxnSpPr>
          <p:cNvPr id="33" name="Connecteur en arc 50"/>
          <p:cNvCxnSpPr>
            <a:stCxn id="48" idx="3"/>
          </p:cNvCxnSpPr>
          <p:nvPr/>
        </p:nvCxnSpPr>
        <p:spPr>
          <a:xfrm>
            <a:off x="1244252" y="1835443"/>
            <a:ext cx="1249203" cy="1368420"/>
          </a:xfrm>
          <a:prstGeom prst="curvedConnector2">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rot="3049586">
            <a:off x="1826771" y="2132119"/>
            <a:ext cx="1260888" cy="430887"/>
          </a:xfrm>
          <a:prstGeom prst="rect">
            <a:avLst/>
          </a:prstGeom>
          <a:noFill/>
        </p:spPr>
        <p:txBody>
          <a:bodyPr wrap="square" rtlCol="0">
            <a:spAutoFit/>
          </a:bodyPr>
          <a:lstStyle/>
          <a:p>
            <a:r>
              <a:rPr lang="fr-FR" sz="1100" b="1" i="1" dirty="0" smtClean="0">
                <a:solidFill>
                  <a:srgbClr val="0070C0"/>
                </a:solidFill>
                <a:latin typeface="Comic Sans MS" panose="030F0702030302020204" pitchFamily="66" charset="0"/>
              </a:rPr>
              <a:t>Créatrice d’une expression</a:t>
            </a:r>
            <a:endParaRPr lang="fr-FR" sz="1100" b="1" i="1" dirty="0">
              <a:solidFill>
                <a:srgbClr val="0070C0"/>
              </a:solidFill>
              <a:latin typeface="Comic Sans MS" panose="030F0702030302020204" pitchFamily="66" charset="0"/>
            </a:endParaRPr>
          </a:p>
        </p:txBody>
      </p:sp>
      <p:cxnSp>
        <p:nvCxnSpPr>
          <p:cNvPr id="35" name="Connecteur en arc 34"/>
          <p:cNvCxnSpPr/>
          <p:nvPr/>
        </p:nvCxnSpPr>
        <p:spPr>
          <a:xfrm flipV="1">
            <a:off x="1171533" y="5181245"/>
            <a:ext cx="1598513" cy="321913"/>
          </a:xfrm>
          <a:prstGeom prst="curvedConnector3">
            <a:avLst>
              <a:gd name="adj1" fmla="val 50000"/>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en arc 61"/>
          <p:cNvCxnSpPr>
            <a:stCxn id="4" idx="3"/>
            <a:endCxn id="28" idx="3"/>
          </p:cNvCxnSpPr>
          <p:nvPr/>
        </p:nvCxnSpPr>
        <p:spPr>
          <a:xfrm rot="10800000" flipV="1">
            <a:off x="6010877" y="1376894"/>
            <a:ext cx="1330448" cy="446765"/>
          </a:xfrm>
          <a:prstGeom prst="curvedConnector3">
            <a:avLst>
              <a:gd name="adj1" fmla="val 50000"/>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rot="20958111">
            <a:off x="6054727" y="1246304"/>
            <a:ext cx="1056246" cy="430887"/>
          </a:xfrm>
          <a:prstGeom prst="rect">
            <a:avLst/>
          </a:prstGeom>
          <a:noFill/>
        </p:spPr>
        <p:txBody>
          <a:bodyPr wrap="square" rtlCol="0">
            <a:spAutoFit/>
          </a:bodyPr>
          <a:lstStyle/>
          <a:p>
            <a:r>
              <a:rPr lang="fr-FR" sz="1100" b="1" i="1" dirty="0" smtClean="0">
                <a:solidFill>
                  <a:srgbClr val="0070C0"/>
                </a:solidFill>
                <a:latin typeface="Comic Sans MS" panose="030F0702030302020204" pitchFamily="66" charset="0"/>
              </a:rPr>
              <a:t>Créatrice de </a:t>
            </a:r>
          </a:p>
          <a:p>
            <a:r>
              <a:rPr lang="fr-FR" sz="1100" b="1" i="1" dirty="0" smtClean="0">
                <a:solidFill>
                  <a:srgbClr val="0070C0"/>
                </a:solidFill>
                <a:latin typeface="Comic Sans MS" panose="030F0702030302020204" pitchFamily="66" charset="0"/>
              </a:rPr>
              <a:t>l’œuvre </a:t>
            </a:r>
            <a:endParaRPr lang="fr-FR" sz="1100" b="1" i="1" dirty="0">
              <a:solidFill>
                <a:srgbClr val="0070C0"/>
              </a:solidFill>
              <a:latin typeface="Comic Sans MS" panose="030F0702030302020204" pitchFamily="66" charset="0"/>
            </a:endParaRPr>
          </a:p>
        </p:txBody>
      </p:sp>
      <p:sp>
        <p:nvSpPr>
          <p:cNvPr id="38" name="ZoneTexte 37"/>
          <p:cNvSpPr txBox="1"/>
          <p:nvPr/>
        </p:nvSpPr>
        <p:spPr>
          <a:xfrm>
            <a:off x="6710440" y="5095865"/>
            <a:ext cx="1282211" cy="430887"/>
          </a:xfrm>
          <a:prstGeom prst="rect">
            <a:avLst/>
          </a:prstGeom>
          <a:noFill/>
        </p:spPr>
        <p:txBody>
          <a:bodyPr wrap="square" rtlCol="0">
            <a:spAutoFit/>
          </a:bodyPr>
          <a:lstStyle/>
          <a:p>
            <a:r>
              <a:rPr lang="fr-FR" sz="1100" b="1" i="1" dirty="0" smtClean="0">
                <a:solidFill>
                  <a:srgbClr val="0070C0"/>
                </a:solidFill>
                <a:latin typeface="Comic Sans MS" panose="030F0702030302020204" pitchFamily="66" charset="0"/>
              </a:rPr>
              <a:t>Créateur </a:t>
            </a:r>
            <a:r>
              <a:rPr lang="fr-FR" sz="1100" b="1" i="1" dirty="0">
                <a:solidFill>
                  <a:srgbClr val="0070C0"/>
                </a:solidFill>
                <a:latin typeface="Comic Sans MS" panose="030F0702030302020204" pitchFamily="66" charset="0"/>
              </a:rPr>
              <a:t>de la manifestation</a:t>
            </a:r>
          </a:p>
        </p:txBody>
      </p:sp>
      <p:cxnSp>
        <p:nvCxnSpPr>
          <p:cNvPr id="39" name="Connecteur en arc 71"/>
          <p:cNvCxnSpPr/>
          <p:nvPr/>
        </p:nvCxnSpPr>
        <p:spPr>
          <a:xfrm rot="16200000" flipV="1">
            <a:off x="6511658" y="5229026"/>
            <a:ext cx="701511" cy="525949"/>
          </a:xfrm>
          <a:prstGeom prst="curvedConnector3">
            <a:avLst>
              <a:gd name="adj1" fmla="val 50000"/>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7627756" y="1727252"/>
            <a:ext cx="1162498" cy="338554"/>
          </a:xfrm>
          <a:prstGeom prst="rect">
            <a:avLst/>
          </a:prstGeom>
          <a:noFill/>
        </p:spPr>
        <p:txBody>
          <a:bodyPr wrap="none" rtlCol="0">
            <a:spAutoFit/>
          </a:bodyPr>
          <a:lstStyle/>
          <a:p>
            <a:r>
              <a:rPr lang="fr-FR" sz="1600" b="1" dirty="0" smtClean="0">
                <a:latin typeface="Arial Narrow" panose="020B0606020202030204" pitchFamily="34" charset="0"/>
              </a:rPr>
              <a:t>Jenni </a:t>
            </a:r>
            <a:r>
              <a:rPr lang="fr-FR" sz="1600" b="1" dirty="0" err="1" smtClean="0">
                <a:latin typeface="Arial Narrow" panose="020B0606020202030204" pitchFamily="34" charset="0"/>
              </a:rPr>
              <a:t>Fagan</a:t>
            </a:r>
            <a:endParaRPr lang="fr-FR" sz="1600" b="1" dirty="0">
              <a:latin typeface="Arial Narrow" panose="020B0606020202030204" pitchFamily="34" charset="0"/>
            </a:endParaRPr>
          </a:p>
        </p:txBody>
      </p:sp>
      <p:sp>
        <p:nvSpPr>
          <p:cNvPr id="44" name="Rectangle à coins arrondis 43"/>
          <p:cNvSpPr/>
          <p:nvPr/>
        </p:nvSpPr>
        <p:spPr>
          <a:xfrm>
            <a:off x="7141787" y="616659"/>
            <a:ext cx="1054138" cy="418347"/>
          </a:xfrm>
          <a:prstGeom prst="roundRect">
            <a:avLst/>
          </a:prstGeom>
          <a:solidFill>
            <a:srgbClr val="3399FF"/>
          </a:solidFill>
          <a:ln>
            <a:solidFill>
              <a:srgbClr val="33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latin typeface="Comic Sans MS" pitchFamily="66" charset="0"/>
              </a:rPr>
              <a:t>Personne</a:t>
            </a:r>
            <a:endParaRPr lang="fr-FR" sz="1400" b="1" dirty="0">
              <a:solidFill>
                <a:schemeClr val="bg1"/>
              </a:solidFill>
              <a:latin typeface="Comic Sans MS" pitchFamily="66" charset="0"/>
            </a:endParaRPr>
          </a:p>
        </p:txBody>
      </p:sp>
      <p:grpSp>
        <p:nvGrpSpPr>
          <p:cNvPr id="45" name="Groupe 44"/>
          <p:cNvGrpSpPr/>
          <p:nvPr/>
        </p:nvGrpSpPr>
        <p:grpSpPr>
          <a:xfrm>
            <a:off x="103153" y="2086557"/>
            <a:ext cx="1398140" cy="1121056"/>
            <a:chOff x="123776" y="1999496"/>
            <a:chExt cx="1398140" cy="1121056"/>
          </a:xfrm>
        </p:grpSpPr>
        <p:pic>
          <p:nvPicPr>
            <p:cNvPr id="46" name="Picture 3" descr="D:\BNF0013593\Application Data\Microsoft\Internet Explorer\Fichiers Internet temporaires\Content.IE5\744PHKWG\1611201511553473200-Woman%20Administrato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870" y="1999496"/>
              <a:ext cx="853440" cy="853440"/>
            </a:xfrm>
            <a:prstGeom prst="rect">
              <a:avLst/>
            </a:prstGeom>
            <a:noFill/>
            <a:extLst>
              <a:ext uri="{909E8E84-426E-40DD-AFC4-6F175D3DCCD1}">
                <a14:hiddenFill xmlns:a14="http://schemas.microsoft.com/office/drawing/2010/main">
                  <a:solidFill>
                    <a:srgbClr val="FFFFFF"/>
                  </a:solidFill>
                </a14:hiddenFill>
              </a:ext>
            </a:extLst>
          </p:spPr>
        </p:pic>
        <p:sp>
          <p:nvSpPr>
            <p:cNvPr id="47" name="ZoneTexte 46"/>
            <p:cNvSpPr txBox="1"/>
            <p:nvPr/>
          </p:nvSpPr>
          <p:spPr>
            <a:xfrm>
              <a:off x="123776" y="2812775"/>
              <a:ext cx="1398140" cy="307777"/>
            </a:xfrm>
            <a:prstGeom prst="rect">
              <a:avLst/>
            </a:prstGeom>
            <a:noFill/>
          </p:spPr>
          <p:txBody>
            <a:bodyPr wrap="none" rtlCol="0">
              <a:spAutoFit/>
            </a:bodyPr>
            <a:lstStyle/>
            <a:p>
              <a:r>
                <a:rPr lang="fr-FR" sz="1400" b="1" dirty="0" smtClean="0">
                  <a:latin typeface="Arial Narrow" panose="020B0606020202030204" pitchFamily="34" charset="0"/>
                </a:rPr>
                <a:t>Céline </a:t>
              </a:r>
              <a:r>
                <a:rPr lang="fr-FR" sz="1400" b="1" dirty="0" err="1" smtClean="0">
                  <a:latin typeface="Arial Narrow" panose="020B0606020202030204" pitchFamily="34" charset="0"/>
                </a:rPr>
                <a:t>Schwaller</a:t>
              </a:r>
              <a:r>
                <a:rPr lang="fr-FR" sz="1400" b="1" dirty="0" smtClean="0">
                  <a:latin typeface="Arial Narrow" panose="020B0606020202030204" pitchFamily="34" charset="0"/>
                </a:rPr>
                <a:t> </a:t>
              </a:r>
              <a:endParaRPr lang="fr-FR" sz="1400" b="1" dirty="0">
                <a:latin typeface="Arial Narrow" panose="020B0606020202030204" pitchFamily="34" charset="0"/>
              </a:endParaRPr>
            </a:p>
          </p:txBody>
        </p:sp>
      </p:grpSp>
      <p:sp>
        <p:nvSpPr>
          <p:cNvPr id="48" name="Rectangle à coins arrondis 47"/>
          <p:cNvSpPr/>
          <p:nvPr/>
        </p:nvSpPr>
        <p:spPr>
          <a:xfrm>
            <a:off x="75623" y="1628232"/>
            <a:ext cx="1168629" cy="414421"/>
          </a:xfrm>
          <a:prstGeom prst="roundRect">
            <a:avLst/>
          </a:prstGeom>
          <a:solidFill>
            <a:srgbClr val="3399FF"/>
          </a:solidFill>
          <a:ln>
            <a:solidFill>
              <a:srgbClr val="33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latin typeface="Comic Sans MS" pitchFamily="66" charset="0"/>
              </a:rPr>
              <a:t>Personne</a:t>
            </a:r>
            <a:endParaRPr lang="fr-FR" sz="1400" b="1" dirty="0">
              <a:solidFill>
                <a:schemeClr val="bg1"/>
              </a:solidFill>
              <a:latin typeface="Comic Sans MS" pitchFamily="66" charset="0"/>
            </a:endParaRPr>
          </a:p>
        </p:txBody>
      </p:sp>
      <p:pic>
        <p:nvPicPr>
          <p:cNvPr id="50" name="Imag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089" y="5209430"/>
            <a:ext cx="853440" cy="450723"/>
          </a:xfrm>
          <a:prstGeom prst="rect">
            <a:avLst/>
          </a:prstGeom>
        </p:spPr>
      </p:pic>
      <p:sp>
        <p:nvSpPr>
          <p:cNvPr id="3" name="Égal 2"/>
          <p:cNvSpPr/>
          <p:nvPr/>
        </p:nvSpPr>
        <p:spPr>
          <a:xfrm>
            <a:off x="3663457" y="981713"/>
            <a:ext cx="205059" cy="196192"/>
          </a:xfrm>
          <a:prstGeom prst="mathEqual">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3" name="Égal 52"/>
          <p:cNvSpPr/>
          <p:nvPr/>
        </p:nvSpPr>
        <p:spPr>
          <a:xfrm>
            <a:off x="2225876" y="3416280"/>
            <a:ext cx="205059" cy="196192"/>
          </a:xfrm>
          <a:prstGeom prst="mathEqual">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Égal 55"/>
          <p:cNvSpPr/>
          <p:nvPr/>
        </p:nvSpPr>
        <p:spPr>
          <a:xfrm>
            <a:off x="6206155" y="3067171"/>
            <a:ext cx="205059" cy="196192"/>
          </a:xfrm>
          <a:prstGeom prst="mathEqual">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C3300"/>
              </a:solidFill>
            </a:endParaRPr>
          </a:p>
        </p:txBody>
      </p:sp>
      <p:sp>
        <p:nvSpPr>
          <p:cNvPr id="60" name="Rectangle à coins arrondis 59"/>
          <p:cNvSpPr/>
          <p:nvPr/>
        </p:nvSpPr>
        <p:spPr>
          <a:xfrm>
            <a:off x="65763" y="4746308"/>
            <a:ext cx="1237389" cy="418347"/>
          </a:xfrm>
          <a:prstGeom prst="roundRect">
            <a:avLst/>
          </a:prstGeom>
          <a:solidFill>
            <a:srgbClr val="3399FF"/>
          </a:solidFill>
          <a:ln>
            <a:solidFill>
              <a:srgbClr val="33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latin typeface="Comic Sans MS" pitchFamily="66" charset="0"/>
              </a:rPr>
              <a:t>Collectivité</a:t>
            </a:r>
            <a:endParaRPr lang="fr-FR" sz="1400" b="1" dirty="0">
              <a:solidFill>
                <a:schemeClr val="bg1"/>
              </a:solidFill>
              <a:latin typeface="Comic Sans MS" pitchFamily="66" charset="0"/>
            </a:endParaRPr>
          </a:p>
        </p:txBody>
      </p:sp>
      <p:sp>
        <p:nvSpPr>
          <p:cNvPr id="62" name="Égal 61"/>
          <p:cNvSpPr/>
          <p:nvPr/>
        </p:nvSpPr>
        <p:spPr>
          <a:xfrm>
            <a:off x="1164617" y="6304231"/>
            <a:ext cx="252536" cy="198668"/>
          </a:xfrm>
          <a:prstGeom prst="mathEqua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58" name="ZoneTexte 57"/>
          <p:cNvSpPr txBox="1"/>
          <p:nvPr/>
        </p:nvSpPr>
        <p:spPr>
          <a:xfrm rot="20958111">
            <a:off x="6651939" y="1406427"/>
            <a:ext cx="728317" cy="261610"/>
          </a:xfrm>
          <a:prstGeom prst="rect">
            <a:avLst/>
          </a:prstGeom>
          <a:noFill/>
        </p:spPr>
        <p:txBody>
          <a:bodyPr wrap="square" rtlCol="0">
            <a:spAutoFit/>
          </a:bodyPr>
          <a:lstStyle/>
          <a:p>
            <a:r>
              <a:rPr lang="fr-FR" sz="1100" b="1" i="1" dirty="0" smtClean="0">
                <a:solidFill>
                  <a:srgbClr val="0070C0"/>
                </a:solidFill>
                <a:latin typeface="Comic Sans MS" panose="030F0702030302020204" pitchFamily="66" charset="0"/>
              </a:rPr>
              <a:t>Auteure</a:t>
            </a:r>
            <a:endParaRPr lang="fr-FR" sz="1100" b="1" i="1" dirty="0">
              <a:solidFill>
                <a:srgbClr val="0070C0"/>
              </a:solidFill>
              <a:latin typeface="Comic Sans MS" panose="030F0702030302020204" pitchFamily="66" charset="0"/>
            </a:endParaRPr>
          </a:p>
        </p:txBody>
      </p:sp>
      <p:sp>
        <p:nvSpPr>
          <p:cNvPr id="61" name="ZoneTexte 60"/>
          <p:cNvSpPr txBox="1"/>
          <p:nvPr/>
        </p:nvSpPr>
        <p:spPr>
          <a:xfrm rot="3068748">
            <a:off x="1530714" y="2351368"/>
            <a:ext cx="1056246" cy="261610"/>
          </a:xfrm>
          <a:prstGeom prst="rect">
            <a:avLst/>
          </a:prstGeom>
          <a:noFill/>
        </p:spPr>
        <p:txBody>
          <a:bodyPr wrap="square" rtlCol="0">
            <a:spAutoFit/>
          </a:bodyPr>
          <a:lstStyle/>
          <a:p>
            <a:r>
              <a:rPr lang="fr-FR" sz="1100" b="1" i="1" dirty="0" smtClean="0">
                <a:solidFill>
                  <a:srgbClr val="0070C0"/>
                </a:solidFill>
                <a:latin typeface="Comic Sans MS" panose="030F0702030302020204" pitchFamily="66" charset="0"/>
              </a:rPr>
              <a:t>Traductrice</a:t>
            </a:r>
            <a:endParaRPr lang="fr-FR" sz="1100" b="1" i="1" dirty="0">
              <a:solidFill>
                <a:srgbClr val="0070C0"/>
              </a:solidFill>
              <a:latin typeface="Comic Sans MS" panose="030F0702030302020204" pitchFamily="66" charset="0"/>
            </a:endParaRPr>
          </a:p>
        </p:txBody>
      </p:sp>
      <p:pic>
        <p:nvPicPr>
          <p:cNvPr id="63" name="Image 62"/>
          <p:cNvPicPr>
            <a:picLocks noChangeAspect="1"/>
          </p:cNvPicPr>
          <p:nvPr/>
        </p:nvPicPr>
        <p:blipFill>
          <a:blip r:embed="rId7"/>
          <a:stretch>
            <a:fillRect/>
          </a:stretch>
        </p:blipFill>
        <p:spPr>
          <a:xfrm>
            <a:off x="5384700" y="3224442"/>
            <a:ext cx="753566" cy="1241376"/>
          </a:xfrm>
          <a:prstGeom prst="rect">
            <a:avLst/>
          </a:prstGeom>
        </p:spPr>
      </p:pic>
      <p:pic>
        <p:nvPicPr>
          <p:cNvPr id="64" name="Image 63"/>
          <p:cNvPicPr>
            <a:picLocks noChangeAspect="1"/>
          </p:cNvPicPr>
          <p:nvPr/>
        </p:nvPicPr>
        <p:blipFill>
          <a:blip r:embed="rId7"/>
          <a:stretch>
            <a:fillRect/>
          </a:stretch>
        </p:blipFill>
        <p:spPr>
          <a:xfrm>
            <a:off x="5537100" y="3376842"/>
            <a:ext cx="753566" cy="1241376"/>
          </a:xfrm>
          <a:prstGeom prst="rect">
            <a:avLst/>
          </a:prstGeom>
        </p:spPr>
      </p:pic>
      <p:pic>
        <p:nvPicPr>
          <p:cNvPr id="65" name="Image 64"/>
          <p:cNvPicPr>
            <a:picLocks noChangeAspect="1"/>
          </p:cNvPicPr>
          <p:nvPr/>
        </p:nvPicPr>
        <p:blipFill>
          <a:blip r:embed="rId7"/>
          <a:stretch>
            <a:fillRect/>
          </a:stretch>
        </p:blipFill>
        <p:spPr>
          <a:xfrm>
            <a:off x="5689500" y="3529242"/>
            <a:ext cx="753566" cy="1241376"/>
          </a:xfrm>
          <a:prstGeom prst="rect">
            <a:avLst/>
          </a:prstGeom>
        </p:spPr>
      </p:pic>
      <p:pic>
        <p:nvPicPr>
          <p:cNvPr id="66" name="Image 65"/>
          <p:cNvPicPr>
            <a:picLocks noChangeAspect="1"/>
          </p:cNvPicPr>
          <p:nvPr/>
        </p:nvPicPr>
        <p:blipFill>
          <a:blip r:embed="rId7"/>
          <a:stretch>
            <a:fillRect/>
          </a:stretch>
        </p:blipFill>
        <p:spPr>
          <a:xfrm>
            <a:off x="5829372" y="3722773"/>
            <a:ext cx="753566" cy="1241376"/>
          </a:xfrm>
          <a:prstGeom prst="rect">
            <a:avLst/>
          </a:prstGeom>
        </p:spPr>
      </p:pic>
      <p:pic>
        <p:nvPicPr>
          <p:cNvPr id="67" name="Image 66"/>
          <p:cNvPicPr>
            <a:picLocks noChangeAspect="1"/>
          </p:cNvPicPr>
          <p:nvPr/>
        </p:nvPicPr>
        <p:blipFill>
          <a:blip r:embed="rId7"/>
          <a:stretch>
            <a:fillRect/>
          </a:stretch>
        </p:blipFill>
        <p:spPr>
          <a:xfrm>
            <a:off x="5981772" y="3875173"/>
            <a:ext cx="753566" cy="1241376"/>
          </a:xfrm>
          <a:prstGeom prst="rect">
            <a:avLst/>
          </a:prstGeom>
        </p:spPr>
      </p:pic>
      <p:sp>
        <p:nvSpPr>
          <p:cNvPr id="68" name="ZoneTexte 67"/>
          <p:cNvSpPr txBox="1"/>
          <p:nvPr/>
        </p:nvSpPr>
        <p:spPr>
          <a:xfrm>
            <a:off x="6384871" y="5628666"/>
            <a:ext cx="798467" cy="261610"/>
          </a:xfrm>
          <a:prstGeom prst="rect">
            <a:avLst/>
          </a:prstGeom>
          <a:noFill/>
        </p:spPr>
        <p:txBody>
          <a:bodyPr wrap="square" rtlCol="0">
            <a:spAutoFit/>
          </a:bodyPr>
          <a:lstStyle/>
          <a:p>
            <a:r>
              <a:rPr lang="fr-FR" sz="1100" b="1" i="1" dirty="0" err="1" smtClean="0">
                <a:solidFill>
                  <a:srgbClr val="0070C0"/>
                </a:solidFill>
                <a:latin typeface="Comic Sans MS" panose="030F0702030302020204" pitchFamily="66" charset="0"/>
              </a:rPr>
              <a:t>Editeur</a:t>
            </a:r>
            <a:endParaRPr lang="fr-FR" sz="1100" b="1" i="1" dirty="0">
              <a:solidFill>
                <a:srgbClr val="0070C0"/>
              </a:solidFill>
              <a:latin typeface="Comic Sans MS" panose="030F0702030302020204" pitchFamily="66" charset="0"/>
            </a:endParaRPr>
          </a:p>
        </p:txBody>
      </p:sp>
      <p:sp>
        <p:nvSpPr>
          <p:cNvPr id="59" name="Rectangle à coins arrondis 58"/>
          <p:cNvSpPr/>
          <p:nvPr/>
        </p:nvSpPr>
        <p:spPr>
          <a:xfrm>
            <a:off x="6830195" y="6073242"/>
            <a:ext cx="1237746" cy="418347"/>
          </a:xfrm>
          <a:prstGeom prst="roundRect">
            <a:avLst/>
          </a:prstGeom>
          <a:solidFill>
            <a:srgbClr val="3399FF"/>
          </a:solidFill>
          <a:ln>
            <a:solidFill>
              <a:srgbClr val="33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latin typeface="Comic Sans MS" pitchFamily="66" charset="0"/>
              </a:rPr>
              <a:t>Collectivité</a:t>
            </a:r>
            <a:endParaRPr lang="fr-FR" sz="1400" b="1" dirty="0">
              <a:solidFill>
                <a:schemeClr val="bg1"/>
              </a:solidFill>
              <a:latin typeface="Comic Sans MS" pitchFamily="66" charset="0"/>
            </a:endParaRPr>
          </a:p>
        </p:txBody>
      </p:sp>
      <p:pic>
        <p:nvPicPr>
          <p:cNvPr id="69" name="Image 68"/>
          <p:cNvPicPr>
            <a:picLocks noChangeAspect="1"/>
          </p:cNvPicPr>
          <p:nvPr/>
        </p:nvPicPr>
        <p:blipFill>
          <a:blip r:embed="rId7"/>
          <a:stretch>
            <a:fillRect/>
          </a:stretch>
        </p:blipFill>
        <p:spPr>
          <a:xfrm>
            <a:off x="2766289" y="4621981"/>
            <a:ext cx="936860" cy="1543323"/>
          </a:xfrm>
          <a:prstGeom prst="rect">
            <a:avLst/>
          </a:prstGeom>
        </p:spPr>
      </p:pic>
      <p:pic>
        <p:nvPicPr>
          <p:cNvPr id="70" name="Image 69"/>
          <p:cNvPicPr>
            <a:picLocks noChangeAspect="1"/>
          </p:cNvPicPr>
          <p:nvPr/>
        </p:nvPicPr>
        <p:blipFill>
          <a:blip r:embed="rId8"/>
          <a:stretch>
            <a:fillRect/>
          </a:stretch>
        </p:blipFill>
        <p:spPr>
          <a:xfrm>
            <a:off x="1132350" y="5621010"/>
            <a:ext cx="1515852" cy="649016"/>
          </a:xfrm>
          <a:prstGeom prst="rect">
            <a:avLst/>
          </a:prstGeom>
        </p:spPr>
      </p:pic>
      <p:sp>
        <p:nvSpPr>
          <p:cNvPr id="49" name="Rectangle à coins arrondis 48"/>
          <p:cNvSpPr/>
          <p:nvPr/>
        </p:nvSpPr>
        <p:spPr>
          <a:xfrm>
            <a:off x="6545832" y="2852397"/>
            <a:ext cx="1830386" cy="414421"/>
          </a:xfrm>
          <a:prstGeom prst="roundRect">
            <a:avLst/>
          </a:prstGeom>
          <a:solidFill>
            <a:schemeClr val="accent6">
              <a:lumMod val="60000"/>
              <a:lumOff val="4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accent6">
                    <a:lumMod val="75000"/>
                  </a:schemeClr>
                </a:solidFill>
                <a:latin typeface="Calibri" panose="020F0502020204030204" pitchFamily="34" charset="0"/>
                <a:cs typeface="Calibri" panose="020F0502020204030204" pitchFamily="34" charset="0"/>
              </a:rPr>
              <a:t>Manifestation</a:t>
            </a:r>
            <a:endParaRPr lang="fr-FR" sz="2000" b="1" dirty="0">
              <a:solidFill>
                <a:schemeClr val="accent6">
                  <a:lumMod val="75000"/>
                </a:schemeClr>
              </a:solidFill>
              <a:latin typeface="Calibri" panose="020F0502020204030204" pitchFamily="34" charset="0"/>
              <a:cs typeface="Calibri" panose="020F0502020204030204" pitchFamily="34" charset="0"/>
            </a:endParaRPr>
          </a:p>
        </p:txBody>
      </p:sp>
      <p:sp>
        <p:nvSpPr>
          <p:cNvPr id="51" name="Titre 1"/>
          <p:cNvSpPr txBox="1">
            <a:spLocks/>
          </p:cNvSpPr>
          <p:nvPr/>
        </p:nvSpPr>
        <p:spPr>
          <a:xfrm>
            <a:off x="-1" y="5215"/>
            <a:ext cx="6735339" cy="6733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chemeClr val="accent1">
                    <a:lumMod val="75000"/>
                  </a:schemeClr>
                </a:solidFill>
                <a:latin typeface="+mn-lt"/>
                <a:cs typeface="Arial" panose="020B0604020202020204" pitchFamily="34" charset="0"/>
              </a:rPr>
              <a:t>En version "LRM schématisé", ça donne ça :</a:t>
            </a:r>
            <a:endParaRPr lang="fr-FR" sz="2800" b="1" dirty="0">
              <a:solidFill>
                <a:schemeClr val="accent1">
                  <a:lumMod val="75000"/>
                </a:schemeClr>
              </a:solidFill>
              <a:latin typeface="+mn-lt"/>
              <a:cs typeface="Arial" panose="020B0604020202020204" pitchFamily="34" charset="0"/>
            </a:endParaRPr>
          </a:p>
        </p:txBody>
      </p:sp>
      <p:sp>
        <p:nvSpPr>
          <p:cNvPr id="52" name="ZoneTexte 51"/>
          <p:cNvSpPr txBox="1"/>
          <p:nvPr/>
        </p:nvSpPr>
        <p:spPr>
          <a:xfrm>
            <a:off x="6887738" y="3371033"/>
            <a:ext cx="1488480" cy="830997"/>
          </a:xfrm>
          <a:prstGeom prst="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1200" dirty="0" err="1">
                <a:solidFill>
                  <a:schemeClr val="accent6">
                    <a:lumMod val="75000"/>
                  </a:schemeClr>
                </a:solidFill>
                <a:latin typeface="Arial Narrow" panose="020B0606020202030204" pitchFamily="34" charset="0"/>
              </a:rPr>
              <a:t>Editions</a:t>
            </a:r>
            <a:r>
              <a:rPr lang="fr-FR" sz="1200" dirty="0">
                <a:solidFill>
                  <a:schemeClr val="accent6">
                    <a:lumMod val="75000"/>
                  </a:schemeClr>
                </a:solidFill>
                <a:latin typeface="Arial Narrow" panose="020B0606020202030204" pitchFamily="34" charset="0"/>
              </a:rPr>
              <a:t> Points, 2019</a:t>
            </a:r>
          </a:p>
          <a:p>
            <a:r>
              <a:rPr lang="fr-FR" sz="1200" dirty="0">
                <a:solidFill>
                  <a:schemeClr val="accent6">
                    <a:lumMod val="75000"/>
                  </a:schemeClr>
                </a:solidFill>
                <a:latin typeface="Arial Narrow" panose="020B0606020202030204" pitchFamily="34" charset="0"/>
              </a:rPr>
              <a:t>Volume - 353 pages </a:t>
            </a:r>
          </a:p>
          <a:p>
            <a:r>
              <a:rPr lang="fr-FR" sz="1200" dirty="0">
                <a:solidFill>
                  <a:schemeClr val="accent6">
                    <a:lumMod val="75000"/>
                  </a:schemeClr>
                </a:solidFill>
                <a:latin typeface="Arial Narrow" panose="020B0606020202030204" pitchFamily="34" charset="0"/>
              </a:rPr>
              <a:t>18 cm</a:t>
            </a:r>
          </a:p>
          <a:p>
            <a:r>
              <a:rPr lang="fr-FR" sz="1200" dirty="0">
                <a:solidFill>
                  <a:schemeClr val="accent6">
                    <a:lumMod val="75000"/>
                  </a:schemeClr>
                </a:solidFill>
                <a:latin typeface="Arial Narrow" panose="020B0606020202030204" pitchFamily="34" charset="0"/>
              </a:rPr>
              <a:t>Points ; 930</a:t>
            </a:r>
          </a:p>
        </p:txBody>
      </p:sp>
    </p:spTree>
    <p:extLst>
      <p:ext uri="{BB962C8B-B14F-4D97-AF65-F5344CB8AC3E}">
        <p14:creationId xmlns:p14="http://schemas.microsoft.com/office/powerpoint/2010/main" val="1459467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8640" y="-24154"/>
            <a:ext cx="8229600" cy="634082"/>
          </a:xfrm>
        </p:spPr>
        <p:txBody>
          <a:bodyPr>
            <a:normAutofit/>
          </a:bodyPr>
          <a:lstStyle/>
          <a:p>
            <a:pPr algn="l"/>
            <a:r>
              <a:rPr lang="fr-FR" sz="2000" b="1" dirty="0" smtClean="0">
                <a:solidFill>
                  <a:schemeClr val="accent1">
                    <a:lumMod val="75000"/>
                  </a:schemeClr>
                </a:solidFill>
                <a:latin typeface="+mn-lt"/>
                <a:cs typeface="Arial" panose="020B0604020202020204" pitchFamily="34" charset="0"/>
              </a:rPr>
              <a:t>… Et en notice </a:t>
            </a:r>
            <a:r>
              <a:rPr lang="fr-FR" sz="2000" b="1" dirty="0" err="1">
                <a:solidFill>
                  <a:schemeClr val="accent1">
                    <a:lumMod val="75000"/>
                  </a:schemeClr>
                </a:solidFill>
                <a:latin typeface="+mn-lt"/>
                <a:cs typeface="Arial" panose="020B0604020202020204" pitchFamily="34" charset="0"/>
              </a:rPr>
              <a:t>U</a:t>
            </a:r>
            <a:r>
              <a:rPr lang="fr-FR" sz="2000" b="1" dirty="0" err="1" smtClean="0">
                <a:solidFill>
                  <a:schemeClr val="accent1">
                    <a:lumMod val="75000"/>
                  </a:schemeClr>
                </a:solidFill>
                <a:latin typeface="+mn-lt"/>
                <a:cs typeface="Arial" panose="020B0604020202020204" pitchFamily="34" charset="0"/>
              </a:rPr>
              <a:t>nimarc</a:t>
            </a:r>
            <a:r>
              <a:rPr lang="fr-FR" sz="2000" b="1" dirty="0" smtClean="0">
                <a:solidFill>
                  <a:schemeClr val="accent1">
                    <a:lumMod val="75000"/>
                  </a:schemeClr>
                </a:solidFill>
                <a:latin typeface="+mn-lt"/>
                <a:cs typeface="Arial" panose="020B0604020202020204" pitchFamily="34" charset="0"/>
              </a:rPr>
              <a:t> (actuellement) :</a:t>
            </a:r>
            <a:endParaRPr lang="fr-FR" sz="2000" b="1" dirty="0">
              <a:solidFill>
                <a:schemeClr val="accent1">
                  <a:lumMod val="75000"/>
                </a:schemeClr>
              </a:solidFill>
              <a:latin typeface="+mn-lt"/>
              <a:cs typeface="Arial" panose="020B0604020202020204" pitchFamily="34" charset="0"/>
            </a:endParaRPr>
          </a:p>
        </p:txBody>
      </p:sp>
      <p:sp>
        <p:nvSpPr>
          <p:cNvPr id="3" name="Espace réservé du contenu 2"/>
          <p:cNvSpPr>
            <a:spLocks noGrp="1"/>
          </p:cNvSpPr>
          <p:nvPr>
            <p:ph idx="1"/>
          </p:nvPr>
        </p:nvSpPr>
        <p:spPr>
          <a:xfrm>
            <a:off x="323528" y="764704"/>
            <a:ext cx="8229600" cy="5877272"/>
          </a:xfrm>
        </p:spPr>
        <p:txBody>
          <a:bodyPr>
            <a:noAutofit/>
          </a:bodyPr>
          <a:lstStyle/>
          <a:p>
            <a:pPr marL="0" indent="0">
              <a:buNone/>
            </a:pPr>
            <a:r>
              <a:rPr lang="fr-FR" sz="1400" dirty="0">
                <a:solidFill>
                  <a:schemeClr val="accent6">
                    <a:lumMod val="75000"/>
                  </a:schemeClr>
                </a:solidFill>
              </a:rPr>
              <a:t>010 ##‎$A978-2-7578-7163-8‎$</a:t>
            </a:r>
            <a:r>
              <a:rPr lang="fr-FR" sz="1400" dirty="0" err="1">
                <a:solidFill>
                  <a:schemeClr val="accent6">
                    <a:lumMod val="75000"/>
                  </a:schemeClr>
                </a:solidFill>
              </a:rPr>
              <a:t>bbr</a:t>
            </a:r>
            <a:r>
              <a:rPr lang="fr-FR" sz="1400" dirty="0">
                <a:solidFill>
                  <a:schemeClr val="accent6">
                    <a:lumMod val="75000"/>
                  </a:schemeClr>
                </a:solidFill>
              </a:rPr>
              <a:t>‎$d7,80 EUR</a:t>
            </a:r>
          </a:p>
          <a:p>
            <a:pPr marL="0" indent="0">
              <a:buNone/>
            </a:pPr>
            <a:r>
              <a:rPr lang="fr-FR" sz="1400" dirty="0">
                <a:solidFill>
                  <a:schemeClr val="accent6">
                    <a:lumMod val="75000"/>
                  </a:schemeClr>
                </a:solidFill>
              </a:rPr>
              <a:t>073 #0‎$a9782757871638</a:t>
            </a:r>
          </a:p>
          <a:p>
            <a:pPr marL="0" indent="0">
              <a:buNone/>
            </a:pPr>
            <a:r>
              <a:rPr lang="fr-FR" sz="1400" dirty="0">
                <a:solidFill>
                  <a:schemeClr val="accent6">
                    <a:lumMod val="75000"/>
                  </a:schemeClr>
                </a:solidFill>
              </a:rPr>
              <a:t>100 0#‎$a2019</a:t>
            </a:r>
          </a:p>
          <a:p>
            <a:pPr marL="0" indent="0">
              <a:buNone/>
            </a:pPr>
            <a:r>
              <a:rPr lang="fr-FR" sz="1400" dirty="0">
                <a:solidFill>
                  <a:srgbClr val="00B050"/>
                </a:solidFill>
              </a:rPr>
              <a:t>101 1#‎$</a:t>
            </a:r>
            <a:r>
              <a:rPr lang="fr-FR" sz="1400" dirty="0" err="1">
                <a:solidFill>
                  <a:srgbClr val="00B050"/>
                </a:solidFill>
              </a:rPr>
              <a:t>afre</a:t>
            </a:r>
            <a:r>
              <a:rPr lang="fr-FR" sz="1400" dirty="0">
                <a:solidFill>
                  <a:srgbClr val="00B050"/>
                </a:solidFill>
              </a:rPr>
              <a:t>‎$</a:t>
            </a:r>
            <a:r>
              <a:rPr lang="fr-FR" sz="1400" dirty="0" err="1">
                <a:solidFill>
                  <a:srgbClr val="00B050"/>
                </a:solidFill>
              </a:rPr>
              <a:t>ceng</a:t>
            </a:r>
            <a:endParaRPr lang="fr-FR" sz="1400" dirty="0">
              <a:solidFill>
                <a:srgbClr val="00B050"/>
              </a:solidFill>
            </a:endParaRPr>
          </a:p>
          <a:p>
            <a:pPr marL="0" indent="0">
              <a:buNone/>
            </a:pPr>
            <a:r>
              <a:rPr lang="fr-FR" sz="1400" dirty="0">
                <a:solidFill>
                  <a:schemeClr val="accent6">
                    <a:lumMod val="75000"/>
                  </a:schemeClr>
                </a:solidFill>
              </a:rPr>
              <a:t>102 ##‎$</a:t>
            </a:r>
            <a:r>
              <a:rPr lang="fr-FR" sz="1400" dirty="0" err="1">
                <a:solidFill>
                  <a:schemeClr val="accent6">
                    <a:lumMod val="75000"/>
                  </a:schemeClr>
                </a:solidFill>
              </a:rPr>
              <a:t>aFR</a:t>
            </a:r>
            <a:endParaRPr lang="fr-FR" sz="1400" dirty="0">
              <a:solidFill>
                <a:schemeClr val="accent6">
                  <a:lumMod val="75000"/>
                </a:schemeClr>
              </a:solidFill>
            </a:endParaRPr>
          </a:p>
          <a:p>
            <a:pPr marL="0" indent="0">
              <a:buNone/>
            </a:pPr>
            <a:r>
              <a:rPr lang="fr-FR" sz="1400" dirty="0" smtClean="0"/>
              <a:t>104 </a:t>
            </a:r>
            <a:r>
              <a:rPr lang="fr-FR" sz="1400" dirty="0"/>
              <a:t>##‎</a:t>
            </a:r>
            <a:r>
              <a:rPr lang="fr-FR" sz="1400" dirty="0">
                <a:solidFill>
                  <a:srgbClr val="00B050"/>
                </a:solidFill>
              </a:rPr>
              <a:t>$</a:t>
            </a:r>
            <a:r>
              <a:rPr lang="fr-FR" sz="1400" dirty="0" err="1">
                <a:solidFill>
                  <a:srgbClr val="00B050"/>
                </a:solidFill>
              </a:rPr>
              <a:t>am</a:t>
            </a:r>
            <a:r>
              <a:rPr lang="fr-FR" sz="1400" dirty="0">
                <a:solidFill>
                  <a:schemeClr val="accent6">
                    <a:lumMod val="75000"/>
                  </a:schemeClr>
                </a:solidFill>
              </a:rPr>
              <a:t>‎</a:t>
            </a:r>
            <a:r>
              <a:rPr lang="fr-FR" sz="1400" dirty="0" smtClean="0">
                <a:solidFill>
                  <a:schemeClr val="accent4">
                    <a:lumMod val="75000"/>
                  </a:schemeClr>
                </a:solidFill>
              </a:rPr>
              <a:t>$by</a:t>
            </a:r>
            <a:r>
              <a:rPr lang="fr-FR" sz="1400" dirty="0" smtClean="0"/>
              <a:t>‎</a:t>
            </a:r>
            <a:r>
              <a:rPr lang="fr-FR" sz="1400" dirty="0"/>
              <a:t>$</a:t>
            </a:r>
            <a:r>
              <a:rPr lang="fr-FR" sz="1400" dirty="0" err="1"/>
              <a:t>cy</a:t>
            </a:r>
            <a:r>
              <a:rPr lang="fr-FR" sz="1400" dirty="0"/>
              <a:t>‎$</a:t>
            </a:r>
            <a:r>
              <a:rPr lang="fr-FR" sz="1400" dirty="0" err="1"/>
              <a:t>dba</a:t>
            </a:r>
            <a:r>
              <a:rPr lang="fr-FR" sz="1400" dirty="0"/>
              <a:t>‎$e0‎$</a:t>
            </a:r>
            <a:r>
              <a:rPr lang="fr-FR" sz="1400" dirty="0" err="1"/>
              <a:t>ffre</a:t>
            </a:r>
            <a:endParaRPr lang="fr-FR" sz="1400" dirty="0" smtClean="0"/>
          </a:p>
          <a:p>
            <a:pPr marL="0" indent="0">
              <a:buNone/>
            </a:pPr>
            <a:r>
              <a:rPr lang="it-IT" sz="1400" dirty="0" smtClean="0"/>
              <a:t>105 ##</a:t>
            </a:r>
            <a:r>
              <a:rPr lang="it-IT" sz="1400" dirty="0" smtClean="0">
                <a:solidFill>
                  <a:schemeClr val="accent6">
                    <a:lumMod val="75000"/>
                  </a:schemeClr>
                </a:solidFill>
              </a:rPr>
              <a:t>‎‎‎</a:t>
            </a:r>
            <a:r>
              <a:rPr lang="it-IT" sz="1400" dirty="0">
                <a:solidFill>
                  <a:schemeClr val="accent6">
                    <a:lumMod val="75000"/>
                  </a:schemeClr>
                </a:solidFill>
              </a:rPr>
              <a:t>$ay</a:t>
            </a:r>
            <a:r>
              <a:rPr lang="it-IT" sz="1400" dirty="0">
                <a:solidFill>
                  <a:srgbClr val="7030A0"/>
                </a:solidFill>
              </a:rPr>
              <a:t>$bz</a:t>
            </a:r>
            <a:r>
              <a:rPr lang="it-IT" sz="1400" dirty="0" smtClean="0"/>
              <a:t>‎$c0‎$d0‎</a:t>
            </a:r>
            <a:r>
              <a:rPr lang="it-IT" sz="1400" dirty="0" smtClean="0">
                <a:solidFill>
                  <a:schemeClr val="accent6">
                    <a:lumMod val="75000"/>
                  </a:schemeClr>
                </a:solidFill>
              </a:rPr>
              <a:t>$e0</a:t>
            </a:r>
            <a:r>
              <a:rPr lang="it-IT" sz="1400" dirty="0" smtClean="0">
                <a:solidFill>
                  <a:srgbClr val="7030A0"/>
                </a:solidFill>
              </a:rPr>
              <a:t>‎$fa‎</a:t>
            </a:r>
            <a:r>
              <a:rPr lang="it-IT" sz="1400" dirty="0" smtClean="0"/>
              <a:t>$gy</a:t>
            </a:r>
            <a:endParaRPr lang="fr-FR" sz="1400" dirty="0" smtClean="0"/>
          </a:p>
          <a:p>
            <a:pPr marL="0" indent="0">
              <a:buNone/>
            </a:pPr>
            <a:r>
              <a:rPr lang="fr-FR" sz="1400" dirty="0" smtClean="0"/>
              <a:t>106 </a:t>
            </a:r>
            <a:r>
              <a:rPr lang="fr-FR" sz="1400" dirty="0"/>
              <a:t>##‎</a:t>
            </a:r>
            <a:r>
              <a:rPr lang="fr-FR" sz="1400" dirty="0">
                <a:solidFill>
                  <a:schemeClr val="accent6">
                    <a:lumMod val="75000"/>
                  </a:schemeClr>
                </a:solidFill>
              </a:rPr>
              <a:t>$</a:t>
            </a:r>
            <a:r>
              <a:rPr lang="fr-FR" sz="1400" dirty="0" err="1">
                <a:solidFill>
                  <a:schemeClr val="accent6">
                    <a:lumMod val="75000"/>
                  </a:schemeClr>
                </a:solidFill>
              </a:rPr>
              <a:t>ar</a:t>
            </a:r>
            <a:endParaRPr lang="fr-FR" sz="1400" dirty="0">
              <a:solidFill>
                <a:schemeClr val="accent6">
                  <a:lumMod val="75000"/>
                </a:schemeClr>
              </a:solidFill>
            </a:endParaRPr>
          </a:p>
          <a:p>
            <a:pPr marL="0" indent="0">
              <a:buNone/>
            </a:pPr>
            <a:r>
              <a:rPr lang="fr-FR" sz="1400" dirty="0"/>
              <a:t>181 ##‎$P01</a:t>
            </a:r>
            <a:r>
              <a:rPr lang="fr-FR" sz="1400" dirty="0">
                <a:solidFill>
                  <a:srgbClr val="00B050"/>
                </a:solidFill>
              </a:rPr>
              <a:t>‎$</a:t>
            </a:r>
            <a:r>
              <a:rPr lang="fr-FR" sz="1400" dirty="0" err="1">
                <a:solidFill>
                  <a:srgbClr val="00B050"/>
                </a:solidFill>
              </a:rPr>
              <a:t>ctxt</a:t>
            </a:r>
            <a:endParaRPr lang="fr-FR" sz="1400" dirty="0">
              <a:solidFill>
                <a:srgbClr val="00B050"/>
              </a:solidFill>
            </a:endParaRPr>
          </a:p>
          <a:p>
            <a:pPr marL="0" indent="0">
              <a:buNone/>
            </a:pPr>
            <a:r>
              <a:rPr lang="fr-FR" sz="1400" dirty="0">
                <a:solidFill>
                  <a:schemeClr val="accent6">
                    <a:lumMod val="75000"/>
                  </a:schemeClr>
                </a:solidFill>
              </a:rPr>
              <a:t>182 ##‎$P01‎$</a:t>
            </a:r>
            <a:r>
              <a:rPr lang="fr-FR" sz="1400" dirty="0" err="1" smtClean="0">
                <a:solidFill>
                  <a:schemeClr val="accent6">
                    <a:lumMod val="75000"/>
                  </a:schemeClr>
                </a:solidFill>
              </a:rPr>
              <a:t>cn</a:t>
            </a:r>
            <a:endParaRPr lang="fr-FR" sz="1400" dirty="0" smtClean="0">
              <a:solidFill>
                <a:schemeClr val="accent6">
                  <a:lumMod val="75000"/>
                </a:schemeClr>
              </a:solidFill>
            </a:endParaRPr>
          </a:p>
          <a:p>
            <a:pPr marL="0" indent="0">
              <a:buNone/>
            </a:pPr>
            <a:r>
              <a:rPr lang="fr-FR" sz="1400" dirty="0" smtClean="0">
                <a:solidFill>
                  <a:schemeClr val="accent6">
                    <a:lumMod val="75000"/>
                  </a:schemeClr>
                </a:solidFill>
              </a:rPr>
              <a:t>183 ##$P01$anga</a:t>
            </a:r>
            <a:endParaRPr lang="fr-FR" sz="1400" dirty="0">
              <a:solidFill>
                <a:schemeClr val="accent6">
                  <a:lumMod val="75000"/>
                </a:schemeClr>
              </a:solidFill>
            </a:endParaRPr>
          </a:p>
          <a:p>
            <a:pPr marL="0" indent="0">
              <a:buNone/>
            </a:pPr>
            <a:r>
              <a:rPr lang="fr-FR" sz="1400" dirty="0">
                <a:solidFill>
                  <a:schemeClr val="accent6">
                    <a:lumMod val="75000"/>
                  </a:schemeClr>
                </a:solidFill>
              </a:rPr>
              <a:t>200 1#‎$</a:t>
            </a:r>
            <a:r>
              <a:rPr lang="fr-FR" sz="1400" dirty="0" err="1">
                <a:solidFill>
                  <a:schemeClr val="accent6">
                    <a:lumMod val="75000"/>
                  </a:schemeClr>
                </a:solidFill>
              </a:rPr>
              <a:t>aLes</a:t>
            </a:r>
            <a:r>
              <a:rPr lang="fr-FR" sz="1400" dirty="0">
                <a:solidFill>
                  <a:schemeClr val="accent6">
                    <a:lumMod val="75000"/>
                  </a:schemeClr>
                </a:solidFill>
              </a:rPr>
              <a:t> @buveurs de lumière‎$</a:t>
            </a:r>
            <a:r>
              <a:rPr lang="fr-FR" sz="1400" dirty="0" err="1">
                <a:solidFill>
                  <a:schemeClr val="accent6">
                    <a:lumMod val="75000"/>
                  </a:schemeClr>
                </a:solidFill>
              </a:rPr>
              <a:t>eroman</a:t>
            </a:r>
            <a:r>
              <a:rPr lang="fr-FR" sz="1400" dirty="0">
                <a:solidFill>
                  <a:schemeClr val="accent6">
                    <a:lumMod val="75000"/>
                  </a:schemeClr>
                </a:solidFill>
              </a:rPr>
              <a:t>‎$</a:t>
            </a:r>
            <a:r>
              <a:rPr lang="fr-FR" sz="1400" dirty="0" err="1">
                <a:solidFill>
                  <a:schemeClr val="accent6">
                    <a:lumMod val="75000"/>
                  </a:schemeClr>
                </a:solidFill>
              </a:rPr>
              <a:t>fJenni</a:t>
            </a:r>
            <a:r>
              <a:rPr lang="fr-FR" sz="1400" dirty="0">
                <a:solidFill>
                  <a:schemeClr val="accent6">
                    <a:lumMod val="75000"/>
                  </a:schemeClr>
                </a:solidFill>
              </a:rPr>
              <a:t> </a:t>
            </a:r>
            <a:r>
              <a:rPr lang="fr-FR" sz="1400" dirty="0" err="1">
                <a:solidFill>
                  <a:schemeClr val="accent6">
                    <a:lumMod val="75000"/>
                  </a:schemeClr>
                </a:solidFill>
              </a:rPr>
              <a:t>Fagan</a:t>
            </a:r>
            <a:r>
              <a:rPr lang="fr-FR" sz="1400" dirty="0">
                <a:solidFill>
                  <a:schemeClr val="accent6">
                    <a:lumMod val="75000"/>
                  </a:schemeClr>
                </a:solidFill>
              </a:rPr>
              <a:t>‎$</a:t>
            </a:r>
            <a:r>
              <a:rPr lang="fr-FR" sz="1400" dirty="0" err="1">
                <a:solidFill>
                  <a:schemeClr val="accent6">
                    <a:lumMod val="75000"/>
                  </a:schemeClr>
                </a:solidFill>
              </a:rPr>
              <a:t>gtraduit</a:t>
            </a:r>
            <a:r>
              <a:rPr lang="fr-FR" sz="1400" dirty="0">
                <a:solidFill>
                  <a:schemeClr val="accent6">
                    <a:lumMod val="75000"/>
                  </a:schemeClr>
                </a:solidFill>
              </a:rPr>
              <a:t> de l'anglais (Écosse) par Céline </a:t>
            </a:r>
            <a:r>
              <a:rPr lang="fr-FR" sz="1400" dirty="0" err="1">
                <a:solidFill>
                  <a:schemeClr val="accent6">
                    <a:lumMod val="75000"/>
                  </a:schemeClr>
                </a:solidFill>
              </a:rPr>
              <a:t>Schwaller</a:t>
            </a:r>
            <a:endParaRPr lang="fr-FR" sz="1400" dirty="0">
              <a:solidFill>
                <a:schemeClr val="accent6">
                  <a:lumMod val="75000"/>
                </a:schemeClr>
              </a:solidFill>
            </a:endParaRPr>
          </a:p>
          <a:p>
            <a:pPr marL="0" indent="0">
              <a:buNone/>
            </a:pPr>
            <a:r>
              <a:rPr lang="fr-FR" sz="1400" dirty="0">
                <a:solidFill>
                  <a:schemeClr val="accent6">
                    <a:lumMod val="75000"/>
                  </a:schemeClr>
                </a:solidFill>
              </a:rPr>
              <a:t>215 ##‎$a1 vol. (353 p.)‎$d18 cm</a:t>
            </a:r>
          </a:p>
          <a:p>
            <a:pPr marL="0" indent="0">
              <a:buNone/>
            </a:pPr>
            <a:r>
              <a:rPr lang="fr-FR" sz="1400" dirty="0">
                <a:solidFill>
                  <a:schemeClr val="accent6">
                    <a:lumMod val="75000"/>
                  </a:schemeClr>
                </a:solidFill>
              </a:rPr>
              <a:t>219 #0‎$</a:t>
            </a:r>
            <a:r>
              <a:rPr lang="fr-FR" sz="1400" dirty="0" err="1">
                <a:solidFill>
                  <a:schemeClr val="accent6">
                    <a:lumMod val="75000"/>
                  </a:schemeClr>
                </a:solidFill>
              </a:rPr>
              <a:t>aParis</a:t>
            </a:r>
            <a:r>
              <a:rPr lang="fr-FR" sz="1400" dirty="0">
                <a:solidFill>
                  <a:schemeClr val="accent6">
                    <a:lumMod val="75000"/>
                  </a:schemeClr>
                </a:solidFill>
              </a:rPr>
              <a:t>‎$</a:t>
            </a:r>
            <a:r>
              <a:rPr lang="fr-FR" sz="1400" dirty="0" err="1">
                <a:solidFill>
                  <a:schemeClr val="accent6">
                    <a:lumMod val="75000"/>
                  </a:schemeClr>
                </a:solidFill>
              </a:rPr>
              <a:t>cÉditions</a:t>
            </a:r>
            <a:r>
              <a:rPr lang="fr-FR" sz="1400" dirty="0">
                <a:solidFill>
                  <a:schemeClr val="accent6">
                    <a:lumMod val="75000"/>
                  </a:schemeClr>
                </a:solidFill>
              </a:rPr>
              <a:t> Points‎$</a:t>
            </a:r>
            <a:r>
              <a:rPr lang="fr-FR" sz="1400" dirty="0" err="1">
                <a:solidFill>
                  <a:schemeClr val="accent6">
                    <a:lumMod val="75000"/>
                  </a:schemeClr>
                </a:solidFill>
              </a:rPr>
              <a:t>dDL</a:t>
            </a:r>
            <a:r>
              <a:rPr lang="fr-FR" sz="1400" dirty="0">
                <a:solidFill>
                  <a:schemeClr val="accent6">
                    <a:lumMod val="75000"/>
                  </a:schemeClr>
                </a:solidFill>
              </a:rPr>
              <a:t> 2019</a:t>
            </a:r>
          </a:p>
          <a:p>
            <a:pPr marL="0" indent="0">
              <a:buNone/>
            </a:pPr>
            <a:r>
              <a:rPr lang="fr-FR" sz="1400" dirty="0">
                <a:solidFill>
                  <a:schemeClr val="accent6">
                    <a:lumMod val="75000"/>
                  </a:schemeClr>
                </a:solidFill>
              </a:rPr>
              <a:t>225 1#‎$</a:t>
            </a:r>
            <a:r>
              <a:rPr lang="fr-FR" sz="1400" dirty="0" err="1">
                <a:solidFill>
                  <a:schemeClr val="accent6">
                    <a:lumMod val="75000"/>
                  </a:schemeClr>
                </a:solidFill>
              </a:rPr>
              <a:t>a@Points</a:t>
            </a:r>
            <a:r>
              <a:rPr lang="fr-FR" sz="1400" dirty="0">
                <a:solidFill>
                  <a:schemeClr val="accent6">
                    <a:lumMod val="75000"/>
                  </a:schemeClr>
                </a:solidFill>
              </a:rPr>
              <a:t>‎$vP4930</a:t>
            </a:r>
          </a:p>
          <a:p>
            <a:pPr marL="0" indent="0">
              <a:buNone/>
            </a:pPr>
            <a:r>
              <a:rPr lang="fr-FR" sz="1400" dirty="0">
                <a:solidFill>
                  <a:schemeClr val="accent6">
                    <a:lumMod val="75000"/>
                  </a:schemeClr>
                </a:solidFill>
              </a:rPr>
              <a:t>410 ##‎$0001031767@Points (Paris), ISSN 0768-0481‎$v4930</a:t>
            </a:r>
          </a:p>
          <a:p>
            <a:pPr marL="0" indent="0">
              <a:buNone/>
            </a:pPr>
            <a:r>
              <a:rPr lang="fr-FR" sz="1400" dirty="0">
                <a:solidFill>
                  <a:srgbClr val="7030A0"/>
                </a:solidFill>
              </a:rPr>
              <a:t>454 ##‎$</a:t>
            </a:r>
            <a:r>
              <a:rPr lang="fr-FR" sz="1400" dirty="0" err="1">
                <a:solidFill>
                  <a:srgbClr val="7030A0"/>
                </a:solidFill>
              </a:rPr>
              <a:t>tThe</a:t>
            </a:r>
            <a:r>
              <a:rPr lang="fr-FR" sz="1400" dirty="0">
                <a:solidFill>
                  <a:srgbClr val="7030A0"/>
                </a:solidFill>
              </a:rPr>
              <a:t> @sunlight </a:t>
            </a:r>
            <a:r>
              <a:rPr lang="fr-FR" sz="1400" dirty="0" err="1">
                <a:solidFill>
                  <a:srgbClr val="7030A0"/>
                </a:solidFill>
              </a:rPr>
              <a:t>pilgrims</a:t>
            </a:r>
            <a:endParaRPr lang="fr-FR" sz="1400" dirty="0">
              <a:solidFill>
                <a:srgbClr val="7030A0"/>
              </a:solidFill>
            </a:endParaRPr>
          </a:p>
          <a:p>
            <a:pPr marL="0" indent="0">
              <a:buNone/>
            </a:pPr>
            <a:r>
              <a:rPr lang="fr-FR" sz="1400" dirty="0">
                <a:solidFill>
                  <a:srgbClr val="7030A0"/>
                </a:solidFill>
              </a:rPr>
              <a:t>579 ‎$10499‎$3221505199The @sunlight </a:t>
            </a:r>
            <a:r>
              <a:rPr lang="fr-FR" sz="1400" dirty="0" err="1">
                <a:solidFill>
                  <a:srgbClr val="7030A0"/>
                </a:solidFill>
              </a:rPr>
              <a:t>pilgrims</a:t>
            </a:r>
            <a:endParaRPr lang="fr-FR" sz="1400" dirty="0">
              <a:solidFill>
                <a:srgbClr val="7030A0"/>
              </a:solidFill>
            </a:endParaRPr>
          </a:p>
          <a:p>
            <a:pPr marL="0" indent="0">
              <a:buNone/>
            </a:pPr>
            <a:r>
              <a:rPr lang="fr-FR" sz="1400" dirty="0">
                <a:solidFill>
                  <a:srgbClr val="7030A0"/>
                </a:solidFill>
              </a:rPr>
              <a:t>686 ##‎$a803‎$2Cadre de classement de la Bibliographie nationale française</a:t>
            </a:r>
          </a:p>
          <a:p>
            <a:pPr marL="0" indent="0">
              <a:buNone/>
            </a:pPr>
            <a:r>
              <a:rPr lang="fr-FR" sz="1400" dirty="0">
                <a:solidFill>
                  <a:srgbClr val="7030A0"/>
                </a:solidFill>
              </a:rPr>
              <a:t>700 #1‎$1FRBNF16670493‎$</a:t>
            </a:r>
            <a:r>
              <a:rPr lang="fr-FR" sz="1400" dirty="0" err="1">
                <a:solidFill>
                  <a:srgbClr val="7030A0"/>
                </a:solidFill>
              </a:rPr>
              <a:t>aFagan</a:t>
            </a:r>
            <a:r>
              <a:rPr lang="fr-FR" sz="1400" dirty="0">
                <a:solidFill>
                  <a:srgbClr val="7030A0"/>
                </a:solidFill>
              </a:rPr>
              <a:t>‎$</a:t>
            </a:r>
            <a:r>
              <a:rPr lang="fr-FR" sz="1400" dirty="0" err="1">
                <a:solidFill>
                  <a:srgbClr val="7030A0"/>
                </a:solidFill>
              </a:rPr>
              <a:t>bJenni</a:t>
            </a:r>
            <a:r>
              <a:rPr lang="fr-FR" sz="1400" dirty="0">
                <a:solidFill>
                  <a:srgbClr val="7030A0"/>
                </a:solidFill>
              </a:rPr>
              <a:t>‎$f1977-....‎$4070</a:t>
            </a:r>
          </a:p>
          <a:p>
            <a:pPr marL="0" indent="0">
              <a:buNone/>
            </a:pPr>
            <a:r>
              <a:rPr lang="fr-FR" sz="1400" dirty="0">
                <a:solidFill>
                  <a:srgbClr val="00B050"/>
                </a:solidFill>
              </a:rPr>
              <a:t>702 #1‎$303291928XSchwaller-Balaÿ, Céline (1968-....)‎$4730</a:t>
            </a:r>
          </a:p>
          <a:p>
            <a:pPr marL="0" indent="0">
              <a:buNone/>
            </a:pPr>
            <a:r>
              <a:rPr lang="fr-FR" sz="1400" dirty="0" smtClean="0">
                <a:solidFill>
                  <a:schemeClr val="bg1">
                    <a:lumMod val="50000"/>
                  </a:schemeClr>
                </a:solidFill>
              </a:rPr>
              <a:t>e01 </a:t>
            </a:r>
            <a:r>
              <a:rPr lang="fr-FR" sz="1400" dirty="0">
                <a:solidFill>
                  <a:schemeClr val="bg1">
                    <a:lumMod val="50000"/>
                  </a:schemeClr>
                </a:solidFill>
              </a:rPr>
              <a:t>‎$a27-06-19‎$</a:t>
            </a:r>
            <a:r>
              <a:rPr lang="fr-FR" sz="1400" dirty="0" err="1">
                <a:solidFill>
                  <a:schemeClr val="bg1">
                    <a:lumMod val="50000"/>
                  </a:schemeClr>
                </a:solidFill>
              </a:rPr>
              <a:t>bx</a:t>
            </a:r>
            <a:endParaRPr lang="fr-FR" sz="1400" dirty="0">
              <a:solidFill>
                <a:schemeClr val="bg1">
                  <a:lumMod val="50000"/>
                </a:schemeClr>
              </a:solidFill>
            </a:endParaRPr>
          </a:p>
          <a:p>
            <a:pPr marL="0" indent="0">
              <a:buNone/>
            </a:pPr>
            <a:r>
              <a:rPr lang="fr-FR" sz="1400" dirty="0">
                <a:solidFill>
                  <a:schemeClr val="bg1">
                    <a:lumMod val="50000"/>
                  </a:schemeClr>
                </a:solidFill>
              </a:rPr>
              <a:t>930 ##‎$b352382210‎$</a:t>
            </a:r>
            <a:r>
              <a:rPr lang="fr-FR" sz="1400" dirty="0" err="1">
                <a:solidFill>
                  <a:schemeClr val="bg1">
                    <a:lumMod val="50000"/>
                  </a:schemeClr>
                </a:solidFill>
              </a:rPr>
              <a:t>ju</a:t>
            </a:r>
            <a:endParaRPr lang="fr-FR" sz="1400" dirty="0">
              <a:solidFill>
                <a:schemeClr val="bg1">
                  <a:lumMod val="50000"/>
                </a:schemeClr>
              </a:solidFill>
            </a:endParaRPr>
          </a:p>
          <a:p>
            <a:pPr marL="0" indent="0">
              <a:buNone/>
            </a:pPr>
            <a:endParaRPr lang="fr-FR" sz="1100" dirty="0"/>
          </a:p>
        </p:txBody>
      </p:sp>
      <p:pic>
        <p:nvPicPr>
          <p:cNvPr id="5" name="Image 4"/>
          <p:cNvPicPr>
            <a:picLocks noChangeAspect="1"/>
          </p:cNvPicPr>
          <p:nvPr/>
        </p:nvPicPr>
        <p:blipFill>
          <a:blip r:embed="rId3"/>
          <a:stretch>
            <a:fillRect/>
          </a:stretch>
        </p:blipFill>
        <p:spPr>
          <a:xfrm>
            <a:off x="6588224" y="4364277"/>
            <a:ext cx="2304256" cy="2304256"/>
          </a:xfrm>
          <a:prstGeom prst="rect">
            <a:avLst/>
          </a:prstGeom>
        </p:spPr>
      </p:pic>
      <p:grpSp>
        <p:nvGrpSpPr>
          <p:cNvPr id="20" name="Groupe 19"/>
          <p:cNvGrpSpPr/>
          <p:nvPr/>
        </p:nvGrpSpPr>
        <p:grpSpPr>
          <a:xfrm>
            <a:off x="7359624" y="292887"/>
            <a:ext cx="1532856" cy="1650927"/>
            <a:chOff x="7359624" y="841969"/>
            <a:chExt cx="1532856" cy="1650927"/>
          </a:xfrm>
        </p:grpSpPr>
        <p:sp>
          <p:nvSpPr>
            <p:cNvPr id="16" name="Rectangle à coins arrondis 15"/>
            <p:cNvSpPr/>
            <p:nvPr/>
          </p:nvSpPr>
          <p:spPr>
            <a:xfrm>
              <a:off x="7706801" y="841969"/>
              <a:ext cx="825639" cy="311366"/>
            </a:xfrm>
            <a:prstGeom prst="roundRect">
              <a:avLst/>
            </a:prstGeom>
            <a:solidFill>
              <a:schemeClr val="accent4">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fr-FR" altLang="fr-FR" sz="1600" b="1" dirty="0">
                  <a:solidFill>
                    <a:schemeClr val="bg1"/>
                  </a:solidFill>
                  <a:latin typeface="Calibri" panose="020F0502020204030204" pitchFamily="34" charset="0"/>
                  <a:cs typeface="Calibri" panose="020F0502020204030204" pitchFamily="34" charset="0"/>
                </a:rPr>
                <a:t>Œuvre</a:t>
              </a:r>
              <a:r>
                <a:rPr lang="fr-FR" altLang="fr-FR" sz="1400" b="1" dirty="0" smtClean="0">
                  <a:solidFill>
                    <a:schemeClr val="bg1"/>
                  </a:solidFill>
                  <a:latin typeface="Comic Sans MS" pitchFamily="66" charset="0"/>
                </a:rPr>
                <a:t> </a:t>
              </a:r>
              <a:endParaRPr lang="fr-FR" altLang="fr-FR" b="1" dirty="0">
                <a:solidFill>
                  <a:schemeClr val="bg1"/>
                </a:solidFill>
                <a:latin typeface="Comic Sans MS" pitchFamily="66" charset="0"/>
              </a:endParaRPr>
            </a:p>
          </p:txBody>
        </p:sp>
        <p:sp>
          <p:nvSpPr>
            <p:cNvPr id="17" name="Rectangle à coins arrondis 16"/>
            <p:cNvSpPr/>
            <p:nvPr/>
          </p:nvSpPr>
          <p:spPr>
            <a:xfrm>
              <a:off x="7510722" y="1269454"/>
              <a:ext cx="1229470" cy="364603"/>
            </a:xfrm>
            <a:prstGeom prst="roundRect">
              <a:avLst/>
            </a:prstGeom>
            <a:solidFill>
              <a:srgbClr val="00B05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latin typeface="Calibri" panose="020F0502020204030204" pitchFamily="34" charset="0"/>
                  <a:cs typeface="Calibri" panose="020F0502020204030204" pitchFamily="34" charset="0"/>
                </a:rPr>
                <a:t>Expression</a:t>
              </a:r>
            </a:p>
          </p:txBody>
        </p:sp>
        <p:sp>
          <p:nvSpPr>
            <p:cNvPr id="18" name="Rectangle à coins arrondis 17"/>
            <p:cNvSpPr/>
            <p:nvPr/>
          </p:nvSpPr>
          <p:spPr>
            <a:xfrm>
              <a:off x="7359624" y="1706065"/>
              <a:ext cx="1532856" cy="353352"/>
            </a:xfrm>
            <a:prstGeom prst="roundRect">
              <a:avLst/>
            </a:prstGeom>
            <a:solidFill>
              <a:schemeClr val="accent6">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bg1"/>
                  </a:solidFill>
                  <a:latin typeface="Calibri" panose="020F0502020204030204" pitchFamily="34" charset="0"/>
                  <a:cs typeface="Calibri" panose="020F0502020204030204" pitchFamily="34" charset="0"/>
                </a:rPr>
                <a:t>Manifestation</a:t>
              </a:r>
              <a:endParaRPr lang="fr-FR" sz="1600" b="1" dirty="0">
                <a:solidFill>
                  <a:schemeClr val="bg1"/>
                </a:solidFill>
                <a:latin typeface="Calibri" panose="020F0502020204030204" pitchFamily="34" charset="0"/>
                <a:cs typeface="Calibri" panose="020F0502020204030204" pitchFamily="34" charset="0"/>
              </a:endParaRPr>
            </a:p>
          </p:txBody>
        </p:sp>
        <p:sp>
          <p:nvSpPr>
            <p:cNvPr id="19" name="Rectangle à coins arrondis 18"/>
            <p:cNvSpPr/>
            <p:nvPr/>
          </p:nvSpPr>
          <p:spPr>
            <a:xfrm>
              <a:off x="7800415" y="2138113"/>
              <a:ext cx="660018" cy="354783"/>
            </a:xfrm>
            <a:prstGeom prst="roundRect">
              <a:avLst/>
            </a:prstGeom>
            <a:solidFill>
              <a:schemeClr val="bg1">
                <a:lumMod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600" b="1" dirty="0">
                  <a:solidFill>
                    <a:schemeClr val="bg1"/>
                  </a:solidFill>
                  <a:latin typeface="Calibri" panose="020F0502020204030204" pitchFamily="34" charset="0"/>
                  <a:cs typeface="Calibri" panose="020F0502020204030204" pitchFamily="34" charset="0"/>
                </a:rPr>
                <a:t>Item </a:t>
              </a:r>
            </a:p>
          </p:txBody>
        </p:sp>
      </p:grpSp>
    </p:spTree>
    <p:extLst>
      <p:ext uri="{BB962C8B-B14F-4D97-AF65-F5344CB8AC3E}">
        <p14:creationId xmlns:p14="http://schemas.microsoft.com/office/powerpoint/2010/main" val="2095343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09464" y="2788985"/>
            <a:ext cx="180020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106508" y="5085184"/>
            <a:ext cx="4105451"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07504" y="4077072"/>
            <a:ext cx="3528392"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19327" y="3316632"/>
            <a:ext cx="180020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07504" y="3068960"/>
            <a:ext cx="180020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roupe 11"/>
          <p:cNvGrpSpPr/>
          <p:nvPr/>
        </p:nvGrpSpPr>
        <p:grpSpPr>
          <a:xfrm>
            <a:off x="5868144" y="-99392"/>
            <a:ext cx="3744416" cy="1224136"/>
            <a:chOff x="5403275" y="-99392"/>
            <a:chExt cx="3744416" cy="1224136"/>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3275" y="-99392"/>
              <a:ext cx="1224136" cy="1224136"/>
            </a:xfrm>
            <a:prstGeom prst="rect">
              <a:avLst/>
            </a:prstGeom>
          </p:spPr>
        </p:pic>
        <p:sp>
          <p:nvSpPr>
            <p:cNvPr id="7" name="ZoneTexte 6"/>
            <p:cNvSpPr txBox="1"/>
            <p:nvPr/>
          </p:nvSpPr>
          <p:spPr>
            <a:xfrm>
              <a:off x="6411387" y="148281"/>
              <a:ext cx="2736304" cy="584775"/>
            </a:xfrm>
            <a:prstGeom prst="rect">
              <a:avLst/>
            </a:prstGeom>
            <a:noFill/>
          </p:spPr>
          <p:txBody>
            <a:bodyPr wrap="square" rtlCol="0">
              <a:spAutoFit/>
            </a:bodyPr>
            <a:lstStyle/>
            <a:p>
              <a:r>
                <a:rPr lang="fr-FR" sz="3200" b="1" dirty="0" smtClean="0"/>
                <a:t>CONSTATS</a:t>
              </a:r>
              <a:endParaRPr lang="fr-FR" b="1" dirty="0"/>
            </a:p>
          </p:txBody>
        </p:sp>
      </p:grpSp>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5474" y="1276013"/>
            <a:ext cx="218694" cy="412153"/>
          </a:xfrm>
          <a:prstGeom prst="rect">
            <a:avLst/>
          </a:prstGeom>
        </p:spPr>
      </p:pic>
      <p:grpSp>
        <p:nvGrpSpPr>
          <p:cNvPr id="4" name="Groupe 3"/>
          <p:cNvGrpSpPr/>
          <p:nvPr/>
        </p:nvGrpSpPr>
        <p:grpSpPr>
          <a:xfrm>
            <a:off x="5868144" y="2084655"/>
            <a:ext cx="3074151" cy="1200329"/>
            <a:chOff x="5868144" y="1943755"/>
            <a:chExt cx="3074151" cy="1200329"/>
          </a:xfrm>
        </p:grpSpPr>
        <p:sp>
          <p:nvSpPr>
            <p:cNvPr id="21" name="ZoneTexte 20"/>
            <p:cNvSpPr txBox="1"/>
            <p:nvPr/>
          </p:nvSpPr>
          <p:spPr>
            <a:xfrm>
              <a:off x="6162590" y="1943755"/>
              <a:ext cx="2779705" cy="1200329"/>
            </a:xfrm>
            <a:prstGeom prst="rect">
              <a:avLst/>
            </a:prstGeom>
            <a:noFill/>
          </p:spPr>
          <p:txBody>
            <a:bodyPr wrap="square" rtlCol="0">
              <a:spAutoFit/>
            </a:bodyPr>
            <a:lstStyle/>
            <a:p>
              <a:pPr algn="just"/>
              <a:r>
                <a:rPr lang="fr-FR" dirty="0" smtClean="0"/>
                <a:t>On </a:t>
              </a:r>
              <a:r>
                <a:rPr lang="fr-FR" dirty="0"/>
                <a:t>en a déjà créé </a:t>
              </a:r>
              <a:r>
                <a:rPr lang="fr-FR" dirty="0" smtClean="0"/>
                <a:t>de </a:t>
              </a:r>
              <a:r>
                <a:rPr lang="fr-FR" dirty="0"/>
                <a:t>nouvelles </a:t>
              </a:r>
              <a:r>
                <a:rPr lang="fr-FR" dirty="0" smtClean="0"/>
                <a:t>: B181/182/183</a:t>
              </a:r>
              <a:r>
                <a:rPr lang="fr-FR" dirty="0"/>
                <a:t>, </a:t>
              </a:r>
              <a:r>
                <a:rPr lang="fr-FR" dirty="0" smtClean="0"/>
                <a:t>B219, B579, </a:t>
              </a:r>
              <a:r>
                <a:rPr lang="fr-FR" dirty="0"/>
                <a:t>etc</a:t>
              </a:r>
              <a:r>
                <a:rPr lang="fr-FR" dirty="0" smtClean="0"/>
                <a:t>.</a:t>
              </a:r>
              <a:endParaRPr lang="fr-FR" dirty="0"/>
            </a:p>
            <a:p>
              <a:pPr algn="just"/>
              <a:endParaRPr lang="fr-FR" dirty="0"/>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2174977"/>
              <a:ext cx="237037" cy="426667"/>
            </a:xfrm>
            <a:prstGeom prst="rect">
              <a:avLst/>
            </a:prstGeom>
          </p:spPr>
        </p:pic>
      </p:grpSp>
      <p:sp>
        <p:nvSpPr>
          <p:cNvPr id="17" name="Rectangle 16"/>
          <p:cNvSpPr/>
          <p:nvPr/>
        </p:nvSpPr>
        <p:spPr>
          <a:xfrm>
            <a:off x="5724128" y="0"/>
            <a:ext cx="3419872" cy="32129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p:cNvPicPr>
            <a:picLocks noChangeAspect="1"/>
          </p:cNvPicPr>
          <p:nvPr/>
        </p:nvPicPr>
        <p:blipFill>
          <a:blip r:embed="rId6"/>
          <a:stretch>
            <a:fillRect/>
          </a:stretch>
        </p:blipFill>
        <p:spPr>
          <a:xfrm>
            <a:off x="6588224" y="4364277"/>
            <a:ext cx="2304256" cy="2304256"/>
          </a:xfrm>
          <a:prstGeom prst="rect">
            <a:avLst/>
          </a:prstGeom>
        </p:spPr>
      </p:pic>
      <p:sp>
        <p:nvSpPr>
          <p:cNvPr id="22" name="Espace réservé du contenu 2"/>
          <p:cNvSpPr>
            <a:spLocks noGrp="1"/>
          </p:cNvSpPr>
          <p:nvPr>
            <p:ph idx="1"/>
          </p:nvPr>
        </p:nvSpPr>
        <p:spPr>
          <a:xfrm>
            <a:off x="323528" y="764704"/>
            <a:ext cx="8229600" cy="5877272"/>
          </a:xfrm>
        </p:spPr>
        <p:txBody>
          <a:bodyPr>
            <a:noAutofit/>
          </a:bodyPr>
          <a:lstStyle/>
          <a:p>
            <a:pPr marL="0" indent="0">
              <a:buNone/>
            </a:pPr>
            <a:r>
              <a:rPr lang="fr-FR" sz="1400" dirty="0">
                <a:solidFill>
                  <a:schemeClr val="accent6">
                    <a:lumMod val="75000"/>
                  </a:schemeClr>
                </a:solidFill>
              </a:rPr>
              <a:t>010 ##‎$A978-2-7578-7163-8‎$</a:t>
            </a:r>
            <a:r>
              <a:rPr lang="fr-FR" sz="1400" dirty="0" err="1">
                <a:solidFill>
                  <a:schemeClr val="accent6">
                    <a:lumMod val="75000"/>
                  </a:schemeClr>
                </a:solidFill>
              </a:rPr>
              <a:t>bbr</a:t>
            </a:r>
            <a:r>
              <a:rPr lang="fr-FR" sz="1400" dirty="0">
                <a:solidFill>
                  <a:schemeClr val="accent6">
                    <a:lumMod val="75000"/>
                  </a:schemeClr>
                </a:solidFill>
              </a:rPr>
              <a:t>‎$d7,80 EUR</a:t>
            </a:r>
          </a:p>
          <a:p>
            <a:pPr marL="0" indent="0">
              <a:buNone/>
            </a:pPr>
            <a:r>
              <a:rPr lang="fr-FR" sz="1400" dirty="0">
                <a:solidFill>
                  <a:schemeClr val="accent6">
                    <a:lumMod val="75000"/>
                  </a:schemeClr>
                </a:solidFill>
              </a:rPr>
              <a:t>073 #0‎$a9782757871638</a:t>
            </a:r>
          </a:p>
          <a:p>
            <a:pPr marL="0" indent="0">
              <a:buNone/>
            </a:pPr>
            <a:r>
              <a:rPr lang="fr-FR" sz="1400" dirty="0">
                <a:solidFill>
                  <a:schemeClr val="accent6">
                    <a:lumMod val="75000"/>
                  </a:schemeClr>
                </a:solidFill>
              </a:rPr>
              <a:t>100 0#‎$a2019</a:t>
            </a:r>
          </a:p>
          <a:p>
            <a:pPr marL="0" indent="0">
              <a:buNone/>
            </a:pPr>
            <a:r>
              <a:rPr lang="fr-FR" sz="1400" dirty="0">
                <a:solidFill>
                  <a:srgbClr val="00B050"/>
                </a:solidFill>
              </a:rPr>
              <a:t>101 1#‎$</a:t>
            </a:r>
            <a:r>
              <a:rPr lang="fr-FR" sz="1400" dirty="0" err="1">
                <a:solidFill>
                  <a:srgbClr val="00B050"/>
                </a:solidFill>
              </a:rPr>
              <a:t>afre</a:t>
            </a:r>
            <a:r>
              <a:rPr lang="fr-FR" sz="1400" dirty="0">
                <a:solidFill>
                  <a:srgbClr val="00B050"/>
                </a:solidFill>
              </a:rPr>
              <a:t>‎$</a:t>
            </a:r>
            <a:r>
              <a:rPr lang="fr-FR" sz="1400" dirty="0" err="1">
                <a:solidFill>
                  <a:srgbClr val="00B050"/>
                </a:solidFill>
              </a:rPr>
              <a:t>ceng</a:t>
            </a:r>
            <a:endParaRPr lang="fr-FR" sz="1400" dirty="0">
              <a:solidFill>
                <a:srgbClr val="00B050"/>
              </a:solidFill>
            </a:endParaRPr>
          </a:p>
          <a:p>
            <a:pPr marL="0" indent="0">
              <a:buNone/>
            </a:pPr>
            <a:r>
              <a:rPr lang="fr-FR" sz="1400" dirty="0">
                <a:solidFill>
                  <a:schemeClr val="accent6">
                    <a:lumMod val="75000"/>
                  </a:schemeClr>
                </a:solidFill>
              </a:rPr>
              <a:t>102 ##‎$</a:t>
            </a:r>
            <a:r>
              <a:rPr lang="fr-FR" sz="1400" dirty="0" err="1">
                <a:solidFill>
                  <a:schemeClr val="accent6">
                    <a:lumMod val="75000"/>
                  </a:schemeClr>
                </a:solidFill>
              </a:rPr>
              <a:t>aFR</a:t>
            </a:r>
            <a:endParaRPr lang="fr-FR" sz="1400" dirty="0">
              <a:solidFill>
                <a:schemeClr val="accent6">
                  <a:lumMod val="75000"/>
                </a:schemeClr>
              </a:solidFill>
            </a:endParaRPr>
          </a:p>
          <a:p>
            <a:pPr marL="0" indent="0">
              <a:buNone/>
            </a:pPr>
            <a:r>
              <a:rPr lang="fr-FR" sz="1400" dirty="0" smtClean="0"/>
              <a:t>104 </a:t>
            </a:r>
            <a:r>
              <a:rPr lang="fr-FR" sz="1400" dirty="0"/>
              <a:t>##‎</a:t>
            </a:r>
            <a:r>
              <a:rPr lang="fr-FR" sz="1400" dirty="0">
                <a:solidFill>
                  <a:srgbClr val="00B050"/>
                </a:solidFill>
              </a:rPr>
              <a:t>$</a:t>
            </a:r>
            <a:r>
              <a:rPr lang="fr-FR" sz="1400" dirty="0" err="1">
                <a:solidFill>
                  <a:srgbClr val="00B050"/>
                </a:solidFill>
              </a:rPr>
              <a:t>am</a:t>
            </a:r>
            <a:r>
              <a:rPr lang="fr-FR" sz="1400" dirty="0">
                <a:solidFill>
                  <a:schemeClr val="accent6">
                    <a:lumMod val="75000"/>
                  </a:schemeClr>
                </a:solidFill>
              </a:rPr>
              <a:t>‎</a:t>
            </a:r>
            <a:r>
              <a:rPr lang="fr-FR" sz="1400" dirty="0" smtClean="0">
                <a:solidFill>
                  <a:schemeClr val="accent4">
                    <a:lumMod val="75000"/>
                  </a:schemeClr>
                </a:solidFill>
              </a:rPr>
              <a:t>$</a:t>
            </a:r>
            <a:r>
              <a:rPr lang="fr-FR" sz="1400" dirty="0" smtClean="0"/>
              <a:t>by‎$</a:t>
            </a:r>
            <a:r>
              <a:rPr lang="fr-FR" sz="1400" dirty="0" err="1" smtClean="0"/>
              <a:t>cy</a:t>
            </a:r>
            <a:r>
              <a:rPr lang="fr-FR" sz="1400" dirty="0" smtClean="0"/>
              <a:t>‎$</a:t>
            </a:r>
            <a:r>
              <a:rPr lang="fr-FR" sz="1400" dirty="0" err="1" smtClean="0"/>
              <a:t>dba</a:t>
            </a:r>
            <a:r>
              <a:rPr lang="fr-FR" sz="1400" dirty="0" smtClean="0"/>
              <a:t>‎$e0‎$</a:t>
            </a:r>
            <a:r>
              <a:rPr lang="fr-FR" sz="1400" dirty="0" err="1" smtClean="0"/>
              <a:t>ffre</a:t>
            </a:r>
            <a:endParaRPr lang="fr-FR" sz="1400" dirty="0" smtClean="0"/>
          </a:p>
          <a:p>
            <a:pPr marL="0" indent="0">
              <a:buNone/>
            </a:pPr>
            <a:r>
              <a:rPr lang="it-IT" sz="1400" dirty="0"/>
              <a:t>105 ##</a:t>
            </a:r>
            <a:r>
              <a:rPr lang="it-IT" sz="1400" dirty="0">
                <a:solidFill>
                  <a:schemeClr val="accent6">
                    <a:lumMod val="75000"/>
                  </a:schemeClr>
                </a:solidFill>
              </a:rPr>
              <a:t>‎‎‎$ay</a:t>
            </a:r>
            <a:r>
              <a:rPr lang="it-IT" sz="1400" dirty="0">
                <a:solidFill>
                  <a:schemeClr val="accent4">
                    <a:lumMod val="75000"/>
                  </a:schemeClr>
                </a:solidFill>
              </a:rPr>
              <a:t>$bz</a:t>
            </a:r>
            <a:r>
              <a:rPr lang="it-IT" sz="1400" dirty="0"/>
              <a:t>‎$c0‎$d0‎</a:t>
            </a:r>
            <a:r>
              <a:rPr lang="it-IT" sz="1400" dirty="0">
                <a:solidFill>
                  <a:schemeClr val="accent6">
                    <a:lumMod val="75000"/>
                  </a:schemeClr>
                </a:solidFill>
              </a:rPr>
              <a:t>$e0</a:t>
            </a:r>
            <a:r>
              <a:rPr lang="it-IT" sz="1400" dirty="0">
                <a:solidFill>
                  <a:srgbClr val="7030A0"/>
                </a:solidFill>
              </a:rPr>
              <a:t>‎$fa‎</a:t>
            </a:r>
            <a:r>
              <a:rPr lang="it-IT" sz="1400" dirty="0"/>
              <a:t>$gy</a:t>
            </a:r>
            <a:endParaRPr lang="fr-FR" sz="1400" dirty="0"/>
          </a:p>
          <a:p>
            <a:pPr marL="0" indent="0">
              <a:buNone/>
            </a:pPr>
            <a:r>
              <a:rPr lang="fr-FR" sz="1400" dirty="0" smtClean="0"/>
              <a:t>106 </a:t>
            </a:r>
            <a:r>
              <a:rPr lang="fr-FR" sz="1400" dirty="0"/>
              <a:t>##‎</a:t>
            </a:r>
            <a:r>
              <a:rPr lang="fr-FR" sz="1400" dirty="0">
                <a:solidFill>
                  <a:schemeClr val="accent6">
                    <a:lumMod val="75000"/>
                  </a:schemeClr>
                </a:solidFill>
              </a:rPr>
              <a:t>$</a:t>
            </a:r>
            <a:r>
              <a:rPr lang="fr-FR" sz="1400" dirty="0" err="1">
                <a:solidFill>
                  <a:schemeClr val="accent6">
                    <a:lumMod val="75000"/>
                  </a:schemeClr>
                </a:solidFill>
              </a:rPr>
              <a:t>ar</a:t>
            </a:r>
            <a:endParaRPr lang="fr-FR" sz="1400" dirty="0">
              <a:solidFill>
                <a:schemeClr val="accent6">
                  <a:lumMod val="75000"/>
                </a:schemeClr>
              </a:solidFill>
            </a:endParaRPr>
          </a:p>
          <a:p>
            <a:pPr marL="0" indent="0">
              <a:buNone/>
            </a:pPr>
            <a:r>
              <a:rPr lang="fr-FR" sz="1400" dirty="0"/>
              <a:t>181 ##‎$P01</a:t>
            </a:r>
            <a:r>
              <a:rPr lang="fr-FR" sz="1400" dirty="0">
                <a:solidFill>
                  <a:srgbClr val="00B050"/>
                </a:solidFill>
              </a:rPr>
              <a:t>‎$</a:t>
            </a:r>
            <a:r>
              <a:rPr lang="fr-FR" sz="1400" dirty="0" err="1">
                <a:solidFill>
                  <a:srgbClr val="00B050"/>
                </a:solidFill>
              </a:rPr>
              <a:t>ctxt</a:t>
            </a:r>
            <a:endParaRPr lang="fr-FR" sz="1400" dirty="0">
              <a:solidFill>
                <a:srgbClr val="00B050"/>
              </a:solidFill>
            </a:endParaRPr>
          </a:p>
          <a:p>
            <a:pPr marL="0" indent="0">
              <a:buNone/>
            </a:pPr>
            <a:r>
              <a:rPr lang="fr-FR" sz="1400" dirty="0">
                <a:solidFill>
                  <a:schemeClr val="accent6">
                    <a:lumMod val="75000"/>
                  </a:schemeClr>
                </a:solidFill>
              </a:rPr>
              <a:t>182 ##‎$P01‎$</a:t>
            </a:r>
            <a:r>
              <a:rPr lang="fr-FR" sz="1400" dirty="0" err="1" smtClean="0">
                <a:solidFill>
                  <a:schemeClr val="accent6">
                    <a:lumMod val="75000"/>
                  </a:schemeClr>
                </a:solidFill>
              </a:rPr>
              <a:t>cn</a:t>
            </a:r>
            <a:endParaRPr lang="fr-FR" sz="1400" dirty="0" smtClean="0">
              <a:solidFill>
                <a:schemeClr val="accent6">
                  <a:lumMod val="75000"/>
                </a:schemeClr>
              </a:solidFill>
            </a:endParaRPr>
          </a:p>
          <a:p>
            <a:pPr marL="0" indent="0">
              <a:buNone/>
            </a:pPr>
            <a:r>
              <a:rPr lang="fr-FR" sz="1400" dirty="0" smtClean="0">
                <a:solidFill>
                  <a:schemeClr val="accent6">
                    <a:lumMod val="75000"/>
                  </a:schemeClr>
                </a:solidFill>
              </a:rPr>
              <a:t>183 ##$P01$anga</a:t>
            </a:r>
            <a:endParaRPr lang="fr-FR" sz="1400" dirty="0">
              <a:solidFill>
                <a:schemeClr val="accent6">
                  <a:lumMod val="75000"/>
                </a:schemeClr>
              </a:solidFill>
            </a:endParaRPr>
          </a:p>
          <a:p>
            <a:pPr marL="0" indent="0">
              <a:buNone/>
            </a:pPr>
            <a:r>
              <a:rPr lang="fr-FR" sz="1400" dirty="0">
                <a:solidFill>
                  <a:schemeClr val="accent6">
                    <a:lumMod val="75000"/>
                  </a:schemeClr>
                </a:solidFill>
              </a:rPr>
              <a:t>200 1#‎$</a:t>
            </a:r>
            <a:r>
              <a:rPr lang="fr-FR" sz="1400" dirty="0" err="1">
                <a:solidFill>
                  <a:schemeClr val="accent6">
                    <a:lumMod val="75000"/>
                  </a:schemeClr>
                </a:solidFill>
              </a:rPr>
              <a:t>aLes</a:t>
            </a:r>
            <a:r>
              <a:rPr lang="fr-FR" sz="1400" dirty="0">
                <a:solidFill>
                  <a:schemeClr val="accent6">
                    <a:lumMod val="75000"/>
                  </a:schemeClr>
                </a:solidFill>
              </a:rPr>
              <a:t> @buveurs de lumière‎$</a:t>
            </a:r>
            <a:r>
              <a:rPr lang="fr-FR" sz="1400" dirty="0" err="1">
                <a:solidFill>
                  <a:schemeClr val="accent6">
                    <a:lumMod val="75000"/>
                  </a:schemeClr>
                </a:solidFill>
              </a:rPr>
              <a:t>eroman</a:t>
            </a:r>
            <a:r>
              <a:rPr lang="fr-FR" sz="1400" dirty="0">
                <a:solidFill>
                  <a:schemeClr val="accent6">
                    <a:lumMod val="75000"/>
                  </a:schemeClr>
                </a:solidFill>
              </a:rPr>
              <a:t>‎$</a:t>
            </a:r>
            <a:r>
              <a:rPr lang="fr-FR" sz="1400" dirty="0" err="1">
                <a:solidFill>
                  <a:schemeClr val="accent6">
                    <a:lumMod val="75000"/>
                  </a:schemeClr>
                </a:solidFill>
              </a:rPr>
              <a:t>fJenni</a:t>
            </a:r>
            <a:r>
              <a:rPr lang="fr-FR" sz="1400" dirty="0">
                <a:solidFill>
                  <a:schemeClr val="accent6">
                    <a:lumMod val="75000"/>
                  </a:schemeClr>
                </a:solidFill>
              </a:rPr>
              <a:t> </a:t>
            </a:r>
            <a:r>
              <a:rPr lang="fr-FR" sz="1400" dirty="0" err="1">
                <a:solidFill>
                  <a:schemeClr val="accent6">
                    <a:lumMod val="75000"/>
                  </a:schemeClr>
                </a:solidFill>
              </a:rPr>
              <a:t>Fagan</a:t>
            </a:r>
            <a:r>
              <a:rPr lang="fr-FR" sz="1400" dirty="0">
                <a:solidFill>
                  <a:schemeClr val="accent6">
                    <a:lumMod val="75000"/>
                  </a:schemeClr>
                </a:solidFill>
              </a:rPr>
              <a:t>‎$</a:t>
            </a:r>
            <a:r>
              <a:rPr lang="fr-FR" sz="1400" dirty="0" err="1">
                <a:solidFill>
                  <a:schemeClr val="accent6">
                    <a:lumMod val="75000"/>
                  </a:schemeClr>
                </a:solidFill>
              </a:rPr>
              <a:t>gtraduit</a:t>
            </a:r>
            <a:r>
              <a:rPr lang="fr-FR" sz="1400" dirty="0">
                <a:solidFill>
                  <a:schemeClr val="accent6">
                    <a:lumMod val="75000"/>
                  </a:schemeClr>
                </a:solidFill>
              </a:rPr>
              <a:t> de l'anglais (Écosse) par Céline </a:t>
            </a:r>
            <a:r>
              <a:rPr lang="fr-FR" sz="1400" dirty="0" err="1">
                <a:solidFill>
                  <a:schemeClr val="accent6">
                    <a:lumMod val="75000"/>
                  </a:schemeClr>
                </a:solidFill>
              </a:rPr>
              <a:t>Schwaller</a:t>
            </a:r>
            <a:endParaRPr lang="fr-FR" sz="1400" dirty="0">
              <a:solidFill>
                <a:schemeClr val="accent6">
                  <a:lumMod val="75000"/>
                </a:schemeClr>
              </a:solidFill>
            </a:endParaRPr>
          </a:p>
          <a:p>
            <a:pPr marL="0" indent="0">
              <a:buNone/>
            </a:pPr>
            <a:r>
              <a:rPr lang="fr-FR" sz="1400" dirty="0" smtClean="0">
                <a:solidFill>
                  <a:schemeClr val="accent6">
                    <a:lumMod val="75000"/>
                  </a:schemeClr>
                </a:solidFill>
              </a:rPr>
              <a:t>215 </a:t>
            </a:r>
            <a:r>
              <a:rPr lang="fr-FR" sz="1400" dirty="0">
                <a:solidFill>
                  <a:schemeClr val="accent6">
                    <a:lumMod val="75000"/>
                  </a:schemeClr>
                </a:solidFill>
              </a:rPr>
              <a:t>##‎$a1 vol. (353 p.)‎$d18 cm</a:t>
            </a:r>
          </a:p>
          <a:p>
            <a:pPr marL="0" indent="0">
              <a:buNone/>
            </a:pPr>
            <a:r>
              <a:rPr lang="fr-FR" sz="1400" dirty="0">
                <a:solidFill>
                  <a:schemeClr val="accent6">
                    <a:lumMod val="75000"/>
                  </a:schemeClr>
                </a:solidFill>
              </a:rPr>
              <a:t>219 #0‎$</a:t>
            </a:r>
            <a:r>
              <a:rPr lang="fr-FR" sz="1400" dirty="0" err="1">
                <a:solidFill>
                  <a:schemeClr val="accent6">
                    <a:lumMod val="75000"/>
                  </a:schemeClr>
                </a:solidFill>
              </a:rPr>
              <a:t>aParis</a:t>
            </a:r>
            <a:r>
              <a:rPr lang="fr-FR" sz="1400" dirty="0">
                <a:solidFill>
                  <a:schemeClr val="accent6">
                    <a:lumMod val="75000"/>
                  </a:schemeClr>
                </a:solidFill>
              </a:rPr>
              <a:t>‎$</a:t>
            </a:r>
            <a:r>
              <a:rPr lang="fr-FR" sz="1400" dirty="0" err="1">
                <a:solidFill>
                  <a:schemeClr val="accent6">
                    <a:lumMod val="75000"/>
                  </a:schemeClr>
                </a:solidFill>
              </a:rPr>
              <a:t>cÉditions</a:t>
            </a:r>
            <a:r>
              <a:rPr lang="fr-FR" sz="1400" dirty="0">
                <a:solidFill>
                  <a:schemeClr val="accent6">
                    <a:lumMod val="75000"/>
                  </a:schemeClr>
                </a:solidFill>
              </a:rPr>
              <a:t> Points‎$</a:t>
            </a:r>
            <a:r>
              <a:rPr lang="fr-FR" sz="1400" dirty="0" err="1">
                <a:solidFill>
                  <a:schemeClr val="accent6">
                    <a:lumMod val="75000"/>
                  </a:schemeClr>
                </a:solidFill>
              </a:rPr>
              <a:t>dDL</a:t>
            </a:r>
            <a:r>
              <a:rPr lang="fr-FR" sz="1400" dirty="0">
                <a:solidFill>
                  <a:schemeClr val="accent6">
                    <a:lumMod val="75000"/>
                  </a:schemeClr>
                </a:solidFill>
              </a:rPr>
              <a:t> 2019</a:t>
            </a:r>
          </a:p>
          <a:p>
            <a:pPr marL="0" indent="0">
              <a:buNone/>
            </a:pPr>
            <a:r>
              <a:rPr lang="fr-FR" sz="1400" dirty="0">
                <a:solidFill>
                  <a:schemeClr val="accent6">
                    <a:lumMod val="75000"/>
                  </a:schemeClr>
                </a:solidFill>
              </a:rPr>
              <a:t>225 1#‎$</a:t>
            </a:r>
            <a:r>
              <a:rPr lang="fr-FR" sz="1400" dirty="0" err="1">
                <a:solidFill>
                  <a:schemeClr val="accent6">
                    <a:lumMod val="75000"/>
                  </a:schemeClr>
                </a:solidFill>
              </a:rPr>
              <a:t>a@Points</a:t>
            </a:r>
            <a:r>
              <a:rPr lang="fr-FR" sz="1400" dirty="0">
                <a:solidFill>
                  <a:schemeClr val="accent6">
                    <a:lumMod val="75000"/>
                  </a:schemeClr>
                </a:solidFill>
              </a:rPr>
              <a:t>‎$vP4930</a:t>
            </a:r>
          </a:p>
          <a:p>
            <a:pPr marL="0" indent="0">
              <a:buNone/>
            </a:pPr>
            <a:r>
              <a:rPr lang="fr-FR" sz="1400" dirty="0">
                <a:solidFill>
                  <a:schemeClr val="accent6">
                    <a:lumMod val="75000"/>
                  </a:schemeClr>
                </a:solidFill>
              </a:rPr>
              <a:t>410 ##‎$0001031767@Points (Paris), ISSN 0768-0481‎$v4930</a:t>
            </a:r>
          </a:p>
          <a:p>
            <a:pPr marL="0" indent="0">
              <a:buNone/>
            </a:pPr>
            <a:r>
              <a:rPr lang="fr-FR" sz="1400" dirty="0">
                <a:solidFill>
                  <a:srgbClr val="7030A0"/>
                </a:solidFill>
              </a:rPr>
              <a:t>454 ##‎$</a:t>
            </a:r>
            <a:r>
              <a:rPr lang="fr-FR" sz="1400" dirty="0" err="1">
                <a:solidFill>
                  <a:srgbClr val="7030A0"/>
                </a:solidFill>
              </a:rPr>
              <a:t>tThe</a:t>
            </a:r>
            <a:r>
              <a:rPr lang="fr-FR" sz="1400" dirty="0">
                <a:solidFill>
                  <a:srgbClr val="7030A0"/>
                </a:solidFill>
              </a:rPr>
              <a:t> @sunlight </a:t>
            </a:r>
            <a:r>
              <a:rPr lang="fr-FR" sz="1400" dirty="0" err="1">
                <a:solidFill>
                  <a:srgbClr val="7030A0"/>
                </a:solidFill>
              </a:rPr>
              <a:t>pilgrims</a:t>
            </a:r>
            <a:endParaRPr lang="fr-FR" sz="1400" dirty="0">
              <a:solidFill>
                <a:srgbClr val="7030A0"/>
              </a:solidFill>
            </a:endParaRPr>
          </a:p>
          <a:p>
            <a:pPr marL="0" indent="0">
              <a:buNone/>
            </a:pPr>
            <a:r>
              <a:rPr lang="fr-FR" sz="1400" dirty="0">
                <a:solidFill>
                  <a:srgbClr val="7030A0"/>
                </a:solidFill>
              </a:rPr>
              <a:t>579 ‎$10499‎$3221505199The @sunlight </a:t>
            </a:r>
            <a:r>
              <a:rPr lang="fr-FR" sz="1400" dirty="0" err="1">
                <a:solidFill>
                  <a:srgbClr val="7030A0"/>
                </a:solidFill>
              </a:rPr>
              <a:t>pilgrims</a:t>
            </a:r>
            <a:endParaRPr lang="fr-FR" sz="1400" dirty="0">
              <a:solidFill>
                <a:srgbClr val="7030A0"/>
              </a:solidFill>
            </a:endParaRPr>
          </a:p>
          <a:p>
            <a:pPr marL="0" indent="0">
              <a:buNone/>
            </a:pPr>
            <a:r>
              <a:rPr lang="fr-FR" sz="1400" dirty="0">
                <a:solidFill>
                  <a:srgbClr val="7030A0"/>
                </a:solidFill>
              </a:rPr>
              <a:t>686 ##‎$a803‎$2Cadre de classement de la Bibliographie nationale française</a:t>
            </a:r>
          </a:p>
          <a:p>
            <a:pPr marL="0" indent="0">
              <a:buNone/>
            </a:pPr>
            <a:r>
              <a:rPr lang="fr-FR" sz="1400" dirty="0">
                <a:solidFill>
                  <a:srgbClr val="7030A0"/>
                </a:solidFill>
              </a:rPr>
              <a:t>700 #1‎$1FRBNF16670493‎$</a:t>
            </a:r>
            <a:r>
              <a:rPr lang="fr-FR" sz="1400" dirty="0" err="1">
                <a:solidFill>
                  <a:srgbClr val="7030A0"/>
                </a:solidFill>
              </a:rPr>
              <a:t>aFagan</a:t>
            </a:r>
            <a:r>
              <a:rPr lang="fr-FR" sz="1400" dirty="0">
                <a:solidFill>
                  <a:srgbClr val="7030A0"/>
                </a:solidFill>
              </a:rPr>
              <a:t>‎$</a:t>
            </a:r>
            <a:r>
              <a:rPr lang="fr-FR" sz="1400" dirty="0" err="1">
                <a:solidFill>
                  <a:srgbClr val="7030A0"/>
                </a:solidFill>
              </a:rPr>
              <a:t>bJenni</a:t>
            </a:r>
            <a:r>
              <a:rPr lang="fr-FR" sz="1400" dirty="0">
                <a:solidFill>
                  <a:srgbClr val="7030A0"/>
                </a:solidFill>
              </a:rPr>
              <a:t>‎$f1977-....‎$4070</a:t>
            </a:r>
          </a:p>
          <a:p>
            <a:pPr marL="0" indent="0">
              <a:buNone/>
            </a:pPr>
            <a:r>
              <a:rPr lang="fr-FR" sz="1400" dirty="0">
                <a:solidFill>
                  <a:srgbClr val="00B050"/>
                </a:solidFill>
              </a:rPr>
              <a:t>702 #1‎$303291928XSchwaller-Balaÿ, Céline (1968-....)‎$4730</a:t>
            </a:r>
          </a:p>
          <a:p>
            <a:pPr marL="0" indent="0">
              <a:buNone/>
            </a:pPr>
            <a:r>
              <a:rPr lang="fr-FR" sz="1400" dirty="0" smtClean="0">
                <a:solidFill>
                  <a:schemeClr val="bg1">
                    <a:lumMod val="50000"/>
                  </a:schemeClr>
                </a:solidFill>
              </a:rPr>
              <a:t>e01 </a:t>
            </a:r>
            <a:r>
              <a:rPr lang="fr-FR" sz="1400" dirty="0">
                <a:solidFill>
                  <a:schemeClr val="bg1">
                    <a:lumMod val="50000"/>
                  </a:schemeClr>
                </a:solidFill>
              </a:rPr>
              <a:t>‎$a27-06-19‎$</a:t>
            </a:r>
            <a:r>
              <a:rPr lang="fr-FR" sz="1400" dirty="0" err="1">
                <a:solidFill>
                  <a:schemeClr val="bg1">
                    <a:lumMod val="50000"/>
                  </a:schemeClr>
                </a:solidFill>
              </a:rPr>
              <a:t>bx</a:t>
            </a:r>
            <a:endParaRPr lang="fr-FR" sz="1400" dirty="0">
              <a:solidFill>
                <a:schemeClr val="bg1">
                  <a:lumMod val="50000"/>
                </a:schemeClr>
              </a:solidFill>
            </a:endParaRPr>
          </a:p>
          <a:p>
            <a:pPr marL="0" indent="0">
              <a:buNone/>
            </a:pPr>
            <a:r>
              <a:rPr lang="fr-FR" sz="1400" dirty="0">
                <a:solidFill>
                  <a:schemeClr val="bg1">
                    <a:lumMod val="50000"/>
                  </a:schemeClr>
                </a:solidFill>
              </a:rPr>
              <a:t>930 ##‎$b352382210‎$</a:t>
            </a:r>
            <a:r>
              <a:rPr lang="fr-FR" sz="1400" dirty="0" err="1">
                <a:solidFill>
                  <a:schemeClr val="bg1">
                    <a:lumMod val="50000"/>
                  </a:schemeClr>
                </a:solidFill>
              </a:rPr>
              <a:t>ju</a:t>
            </a:r>
            <a:endParaRPr lang="fr-FR" sz="1400" dirty="0">
              <a:solidFill>
                <a:schemeClr val="bg1">
                  <a:lumMod val="50000"/>
                </a:schemeClr>
              </a:solidFill>
            </a:endParaRPr>
          </a:p>
          <a:p>
            <a:pPr marL="0" indent="0">
              <a:buNone/>
            </a:pPr>
            <a:endParaRPr lang="fr-FR" sz="1100" dirty="0"/>
          </a:p>
        </p:txBody>
      </p:sp>
      <p:sp>
        <p:nvSpPr>
          <p:cNvPr id="18" name="ZoneTexte 17"/>
          <p:cNvSpPr txBox="1"/>
          <p:nvPr/>
        </p:nvSpPr>
        <p:spPr>
          <a:xfrm>
            <a:off x="6162591" y="1020425"/>
            <a:ext cx="2801897" cy="923330"/>
          </a:xfrm>
          <a:prstGeom prst="rect">
            <a:avLst/>
          </a:prstGeom>
          <a:noFill/>
        </p:spPr>
        <p:txBody>
          <a:bodyPr wrap="square" rtlCol="0">
            <a:spAutoFit/>
          </a:bodyPr>
          <a:lstStyle/>
          <a:p>
            <a:pPr algn="just"/>
            <a:r>
              <a:rPr lang="fr-FR" dirty="0" smtClean="0"/>
              <a:t>On a </a:t>
            </a:r>
            <a:r>
              <a:rPr lang="fr-FR" dirty="0"/>
              <a:t>déjà </a:t>
            </a:r>
            <a:r>
              <a:rPr lang="fr-FR" dirty="0" smtClean="0"/>
              <a:t>plein de </a:t>
            </a:r>
            <a:r>
              <a:rPr lang="fr-FR" dirty="0"/>
              <a:t>zones intéressantes sans le savoir et sans </a:t>
            </a:r>
            <a:r>
              <a:rPr lang="fr-FR" dirty="0" smtClean="0"/>
              <a:t>effort ! </a:t>
            </a:r>
            <a:endParaRPr lang="fr-FR" dirty="0"/>
          </a:p>
        </p:txBody>
      </p:sp>
    </p:spTree>
    <p:extLst>
      <p:ext uri="{BB962C8B-B14F-4D97-AF65-F5344CB8AC3E}">
        <p14:creationId xmlns:p14="http://schemas.microsoft.com/office/powerpoint/2010/main" val="88069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47864" y="806332"/>
            <a:ext cx="5122912" cy="1143000"/>
          </a:xfrm>
        </p:spPr>
        <p:txBody>
          <a:bodyPr/>
          <a:lstStyle/>
          <a:p>
            <a:pPr algn="l"/>
            <a:r>
              <a:rPr lang="fr-FR" dirty="0" smtClean="0">
                <a:solidFill>
                  <a:schemeClr val="tx2"/>
                </a:solidFill>
              </a:rPr>
              <a:t>On the road </a:t>
            </a:r>
            <a:r>
              <a:rPr lang="fr-FR" dirty="0" err="1" smtClean="0">
                <a:solidFill>
                  <a:schemeClr val="tx2"/>
                </a:solidFill>
              </a:rPr>
              <a:t>again</a:t>
            </a:r>
            <a:r>
              <a:rPr lang="fr-FR" dirty="0" smtClean="0">
                <a:solidFill>
                  <a:schemeClr val="tx2"/>
                </a:solidFill>
              </a:rPr>
              <a:t>… </a:t>
            </a:r>
            <a:endParaRPr lang="fr-FR" dirty="0">
              <a:solidFill>
                <a:schemeClr val="tx2"/>
              </a:solidFill>
            </a:endParaRPr>
          </a:p>
        </p:txBody>
      </p:sp>
      <p:sp>
        <p:nvSpPr>
          <p:cNvPr id="3" name="Espace réservé du contenu 2"/>
          <p:cNvSpPr>
            <a:spLocks noGrp="1"/>
          </p:cNvSpPr>
          <p:nvPr>
            <p:ph idx="1"/>
          </p:nvPr>
        </p:nvSpPr>
        <p:spPr>
          <a:xfrm>
            <a:off x="390364" y="2060848"/>
            <a:ext cx="8574124" cy="4525963"/>
          </a:xfrm>
        </p:spPr>
        <p:txBody>
          <a:bodyPr>
            <a:normAutofit/>
          </a:bodyPr>
          <a:lstStyle/>
          <a:p>
            <a:pPr marL="268288" indent="-268288" algn="just">
              <a:buNone/>
            </a:pPr>
            <a:r>
              <a:rPr lang="fr-FR" dirty="0" smtClean="0"/>
              <a:t>On améliore constamment les zones qui existent</a:t>
            </a:r>
          </a:p>
          <a:p>
            <a:pPr marL="0" indent="0" algn="just">
              <a:buNone/>
            </a:pPr>
            <a:r>
              <a:rPr lang="fr-FR" sz="2800" dirty="0" smtClean="0">
                <a:solidFill>
                  <a:schemeClr val="bg1">
                    <a:lumMod val="65000"/>
                  </a:schemeClr>
                </a:solidFill>
              </a:rPr>
              <a:t>(réforme rameau pour plus de simplification dans l’indexation, réforme de la zone de l’adresse pour plus de précision…) </a:t>
            </a:r>
          </a:p>
          <a:p>
            <a:pPr marL="0" indent="0">
              <a:buNone/>
            </a:pPr>
            <a:r>
              <a:rPr lang="fr-FR" dirty="0" smtClean="0"/>
              <a:t>		Naissance </a:t>
            </a:r>
            <a:r>
              <a:rPr lang="fr-FR" dirty="0"/>
              <a:t>du programme 	</a:t>
            </a:r>
            <a:r>
              <a:rPr lang="fr-FR" dirty="0" smtClean="0"/>
              <a:t>				Transition </a:t>
            </a:r>
            <a:r>
              <a:rPr lang="fr-FR" dirty="0"/>
              <a:t>bibliographique </a:t>
            </a:r>
          </a:p>
          <a:p>
            <a:pPr marL="268288" indent="0" algn="just">
              <a:buNone/>
            </a:pPr>
            <a:r>
              <a:rPr lang="fr-FR" dirty="0" smtClean="0"/>
              <a:t> </a:t>
            </a:r>
            <a:r>
              <a:rPr lang="fr-FR" sz="2400" dirty="0" smtClean="0"/>
              <a:t>On continue de </a:t>
            </a:r>
            <a:r>
              <a:rPr lang="fr-FR" sz="2400" b="1" dirty="0" smtClean="0"/>
              <a:t>modifier les pratiques </a:t>
            </a:r>
            <a:r>
              <a:rPr lang="fr-FR" sz="2400" dirty="0" smtClean="0"/>
              <a:t>pour </a:t>
            </a:r>
            <a:r>
              <a:rPr lang="fr-FR" sz="2400" b="1" dirty="0" smtClean="0"/>
              <a:t>mieux préparer les données et les distribuer</a:t>
            </a:r>
            <a:r>
              <a:rPr lang="fr-FR" sz="2400" dirty="0" smtClean="0"/>
              <a:t>, à terme, dans les entités</a:t>
            </a:r>
            <a:endParaRPr lang="fr-FR" sz="2400" dirty="0"/>
          </a:p>
        </p:txBody>
      </p:sp>
      <p:pic>
        <p:nvPicPr>
          <p:cNvPr id="4" name="Image 3"/>
          <p:cNvPicPr>
            <a:picLocks noChangeAspect="1"/>
          </p:cNvPicPr>
          <p:nvPr/>
        </p:nvPicPr>
        <p:blipFill>
          <a:blip r:embed="rId3"/>
          <a:stretch>
            <a:fillRect/>
          </a:stretch>
        </p:blipFill>
        <p:spPr>
          <a:xfrm>
            <a:off x="308494" y="258713"/>
            <a:ext cx="1802135" cy="1802135"/>
          </a:xfrm>
          <a:prstGeom prst="rect">
            <a:avLst/>
          </a:prstGeom>
        </p:spPr>
      </p:pic>
      <p:sp>
        <p:nvSpPr>
          <p:cNvPr id="5" name="Flèche droite 4"/>
          <p:cNvSpPr/>
          <p:nvPr/>
        </p:nvSpPr>
        <p:spPr>
          <a:xfrm>
            <a:off x="248934" y="5355697"/>
            <a:ext cx="504056"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4"/>
          <a:stretch>
            <a:fillRect/>
          </a:stretch>
        </p:blipFill>
        <p:spPr>
          <a:xfrm>
            <a:off x="7092280" y="3728807"/>
            <a:ext cx="1520228" cy="1190043"/>
          </a:xfrm>
          <a:prstGeom prst="rect">
            <a:avLst/>
          </a:prstGeom>
        </p:spPr>
      </p:pic>
      <p:sp>
        <p:nvSpPr>
          <p:cNvPr id="7" name="Flèche droite 6"/>
          <p:cNvSpPr/>
          <p:nvPr/>
        </p:nvSpPr>
        <p:spPr>
          <a:xfrm>
            <a:off x="1588196" y="4228960"/>
            <a:ext cx="504056"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48934" y="6172014"/>
            <a:ext cx="8856984" cy="584775"/>
          </a:xfrm>
          <a:prstGeom prst="rect">
            <a:avLst/>
          </a:prstGeom>
          <a:noFill/>
        </p:spPr>
        <p:txBody>
          <a:bodyPr wrap="square" rtlCol="0">
            <a:spAutoFit/>
          </a:bodyPr>
          <a:lstStyle/>
          <a:p>
            <a:pPr marL="895350" indent="-895350">
              <a:tabLst>
                <a:tab pos="895350" algn="l"/>
              </a:tabLst>
            </a:pPr>
            <a:r>
              <a:rPr lang="fr-FR" sz="1600" dirty="0" smtClean="0"/>
              <a:t>*Transition </a:t>
            </a:r>
            <a:r>
              <a:rPr lang="fr-FR" sz="1600" dirty="0"/>
              <a:t>(</a:t>
            </a:r>
            <a:r>
              <a:rPr lang="fr-FR" sz="1600" i="1" dirty="0"/>
              <a:t>nom fém</a:t>
            </a:r>
            <a:r>
              <a:rPr lang="fr-FR" sz="1600" dirty="0"/>
              <a:t>.): passage progressif entre deux états </a:t>
            </a:r>
            <a:r>
              <a:rPr lang="fr-FR" sz="1600" dirty="0" smtClean="0"/>
              <a:t>[</a:t>
            </a:r>
            <a:r>
              <a:rPr lang="fr-FR" sz="1600" dirty="0"/>
              <a:t>ex.: passer sans transition </a:t>
            </a:r>
            <a:r>
              <a:rPr lang="fr-FR" sz="1600" dirty="0" smtClean="0"/>
              <a:t>de l’enthousiasme </a:t>
            </a:r>
            <a:r>
              <a:rPr lang="fr-FR" sz="1600" dirty="0"/>
              <a:t>à la fureur]</a:t>
            </a:r>
          </a:p>
        </p:txBody>
      </p:sp>
    </p:spTree>
    <p:extLst>
      <p:ext uri="{BB962C8B-B14F-4D97-AF65-F5344CB8AC3E}">
        <p14:creationId xmlns:p14="http://schemas.microsoft.com/office/powerpoint/2010/main" val="3364219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1365" y="589585"/>
            <a:ext cx="1872208" cy="1638226"/>
          </a:xfrm>
          <a:prstGeom prst="rect">
            <a:avLst/>
          </a:prstGeom>
        </p:spPr>
      </p:pic>
      <p:sp>
        <p:nvSpPr>
          <p:cNvPr id="2" name="Titre 1"/>
          <p:cNvSpPr>
            <a:spLocks noGrp="1"/>
          </p:cNvSpPr>
          <p:nvPr>
            <p:ph type="title"/>
          </p:nvPr>
        </p:nvSpPr>
        <p:spPr>
          <a:xfrm>
            <a:off x="457200" y="437234"/>
            <a:ext cx="8229600" cy="1143000"/>
          </a:xfrm>
        </p:spPr>
        <p:txBody>
          <a:bodyPr>
            <a:normAutofit fontScale="90000"/>
          </a:bodyPr>
          <a:lstStyle/>
          <a:p>
            <a:pPr algn="l"/>
            <a:r>
              <a:rPr lang="fr-FR" dirty="0"/>
              <a:t>Le modèle </a:t>
            </a:r>
            <a:r>
              <a:rPr lang="fr-FR" dirty="0" smtClean="0"/>
              <a:t>LRM : quelques références à consulter</a:t>
            </a:r>
            <a:endParaRPr lang="fr-FR" dirty="0"/>
          </a:p>
        </p:txBody>
      </p:sp>
      <p:sp>
        <p:nvSpPr>
          <p:cNvPr id="3" name="Espace réservé du contenu 2"/>
          <p:cNvSpPr>
            <a:spLocks noGrp="1"/>
          </p:cNvSpPr>
          <p:nvPr>
            <p:ph idx="1"/>
          </p:nvPr>
        </p:nvSpPr>
        <p:spPr>
          <a:xfrm>
            <a:off x="457200" y="2166698"/>
            <a:ext cx="8229600" cy="4680520"/>
          </a:xfrm>
        </p:spPr>
        <p:txBody>
          <a:bodyPr>
            <a:normAutofit fontScale="85000" lnSpcReduction="20000"/>
          </a:bodyPr>
          <a:lstStyle/>
          <a:p>
            <a:r>
              <a:rPr lang="fr-FR" sz="2800" dirty="0" smtClean="0"/>
              <a:t>Le désormais classique : Philippe Le Pape, « Vingt ans après : LRM le 5</a:t>
            </a:r>
            <a:r>
              <a:rPr lang="fr-FR" sz="2800" baseline="30000" dirty="0" smtClean="0"/>
              <a:t>e</a:t>
            </a:r>
            <a:r>
              <a:rPr lang="fr-FR" sz="2800" dirty="0" smtClean="0"/>
              <a:t> mousquetaire », dans </a:t>
            </a:r>
            <a:r>
              <a:rPr lang="fr-FR" sz="2800" i="1" dirty="0" smtClean="0"/>
              <a:t>Arabesques</a:t>
            </a:r>
            <a:r>
              <a:rPr lang="fr-FR" sz="2800" dirty="0" smtClean="0"/>
              <a:t> n° 87, octobre-décembre 2017, p. 18-19</a:t>
            </a:r>
          </a:p>
          <a:p>
            <a:r>
              <a:rPr lang="fr-FR" sz="2800" dirty="0" smtClean="0"/>
              <a:t>L’incontournable: intervention de Mélanie Roche expliquant le modèle LRM à la journée Systèmes et données du 6/11/2018 à la </a:t>
            </a:r>
            <a:r>
              <a:rPr lang="fr-FR" sz="2800" dirty="0" err="1" smtClean="0"/>
              <a:t>BnF</a:t>
            </a:r>
            <a:r>
              <a:rPr lang="fr-FR" sz="2800" dirty="0" smtClean="0"/>
              <a:t>, Paris (chaîne </a:t>
            </a:r>
            <a:r>
              <a:rPr lang="fr-FR" sz="2800" dirty="0" err="1">
                <a:hlinkClick r:id="rId4"/>
              </a:rPr>
              <a:t>BnF</a:t>
            </a:r>
            <a:r>
              <a:rPr lang="fr-FR" sz="2800" dirty="0">
                <a:hlinkClick r:id="rId4"/>
              </a:rPr>
              <a:t> </a:t>
            </a:r>
            <a:r>
              <a:rPr lang="fr-FR" sz="2800" dirty="0" err="1">
                <a:hlinkClick r:id="rId4"/>
              </a:rPr>
              <a:t>Youtube</a:t>
            </a:r>
            <a:r>
              <a:rPr lang="fr-FR" sz="2800" dirty="0"/>
              <a:t>, début </a:t>
            </a:r>
            <a:r>
              <a:rPr lang="fr-FR" sz="2800" dirty="0" smtClean="0"/>
              <a:t>à 8’13)</a:t>
            </a:r>
          </a:p>
          <a:p>
            <a:r>
              <a:rPr lang="fr-FR" sz="2800" dirty="0" smtClean="0"/>
              <a:t>Pour voir grand: site </a:t>
            </a:r>
            <a:r>
              <a:rPr lang="fr-FR" sz="2800" dirty="0" smtClean="0">
                <a:hlinkClick r:id="rId5"/>
              </a:rPr>
              <a:t>Transition bibliographique</a:t>
            </a:r>
            <a:r>
              <a:rPr lang="fr-FR" sz="2800" dirty="0"/>
              <a:t>, </a:t>
            </a:r>
            <a:r>
              <a:rPr lang="fr-FR" sz="2800" dirty="0" smtClean="0"/>
              <a:t>avec le schéma </a:t>
            </a:r>
            <a:r>
              <a:rPr lang="fr-FR" sz="2800" dirty="0"/>
              <a:t>LRM (</a:t>
            </a:r>
            <a:r>
              <a:rPr lang="fr-FR" sz="2800" dirty="0">
                <a:hlinkClick r:id="rId6"/>
              </a:rPr>
              <a:t>https://www.transition-bibliographique.fr/enjeux/position-francaise-rda</a:t>
            </a:r>
            <a:r>
              <a:rPr lang="fr-FR" sz="2800" dirty="0" smtClean="0">
                <a:hlinkClick r:id="rId6"/>
              </a:rPr>
              <a:t>/</a:t>
            </a:r>
            <a:r>
              <a:rPr lang="fr-FR" sz="2800" dirty="0" smtClean="0"/>
              <a:t>) et LE glossaire : </a:t>
            </a:r>
            <a:r>
              <a:rPr lang="fr-FR" sz="2800" dirty="0" smtClean="0">
                <a:hlinkClick r:id="rId7"/>
              </a:rPr>
              <a:t>https</a:t>
            </a:r>
            <a:r>
              <a:rPr lang="fr-FR" sz="2800" dirty="0">
                <a:hlinkClick r:id="rId7"/>
              </a:rPr>
              <a:t>://www.transition-bibliographique.fr/wp-content/uploads/2019/01/rda_fr_glossaire.pdf</a:t>
            </a:r>
            <a:r>
              <a:rPr lang="fr-FR" sz="2800" dirty="0"/>
              <a:t>  </a:t>
            </a:r>
            <a:endParaRPr lang="fr-FR" sz="2800" dirty="0" smtClean="0"/>
          </a:p>
          <a:p>
            <a:r>
              <a:rPr lang="fr-FR" sz="2800" dirty="0" smtClean="0"/>
              <a:t>La nouvelle bible : </a:t>
            </a:r>
            <a:r>
              <a:rPr lang="fr-FR" sz="2800" i="1" dirty="0" smtClean="0"/>
              <a:t>Cataloguer aujourd’hui : identifier les œuvres, les expressions, les personnes selon RDA-FR </a:t>
            </a:r>
            <a:r>
              <a:rPr lang="fr-FR" sz="2800" dirty="0" smtClean="0"/>
              <a:t>(</a:t>
            </a:r>
            <a:r>
              <a:rPr lang="fr-FR" sz="2800" dirty="0" err="1" smtClean="0"/>
              <a:t>dir</a:t>
            </a:r>
            <a:r>
              <a:rPr lang="fr-FR" sz="2800" dirty="0" smtClean="0"/>
              <a:t>. Claire Toussaint), Paris, Editions du Cercle de la librairie, 2018 </a:t>
            </a:r>
          </a:p>
        </p:txBody>
      </p:sp>
      <p:sp>
        <p:nvSpPr>
          <p:cNvPr id="5" name="ZoneTexte 4"/>
          <p:cNvSpPr txBox="1"/>
          <p:nvPr/>
        </p:nvSpPr>
        <p:spPr>
          <a:xfrm>
            <a:off x="7245230" y="1844824"/>
            <a:ext cx="720080" cy="230832"/>
          </a:xfrm>
          <a:prstGeom prst="rect">
            <a:avLst/>
          </a:prstGeom>
          <a:noFill/>
        </p:spPr>
        <p:txBody>
          <a:bodyPr wrap="square" rtlCol="0">
            <a:spAutoFit/>
          </a:bodyPr>
          <a:lstStyle/>
          <a:p>
            <a:r>
              <a:rPr lang="fr-FR" sz="900" dirty="0"/>
              <a:t>© </a:t>
            </a:r>
            <a:r>
              <a:rPr lang="fr-FR" sz="900" dirty="0" smtClean="0"/>
              <a:t>ensh.dz</a:t>
            </a:r>
            <a:endParaRPr lang="fr-FR" sz="900" dirty="0"/>
          </a:p>
        </p:txBody>
      </p:sp>
    </p:spTree>
    <p:extLst>
      <p:ext uri="{BB962C8B-B14F-4D97-AF65-F5344CB8AC3E}">
        <p14:creationId xmlns:p14="http://schemas.microsoft.com/office/powerpoint/2010/main" val="1586236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err="1" smtClean="0">
                <a:solidFill>
                  <a:schemeClr val="accent2">
                    <a:lumMod val="75000"/>
                  </a:schemeClr>
                </a:solidFill>
              </a:rPr>
              <a:t>PARtIE</a:t>
            </a:r>
            <a:r>
              <a:rPr lang="fr-FR" dirty="0" smtClean="0">
                <a:solidFill>
                  <a:schemeClr val="accent2">
                    <a:lumMod val="75000"/>
                  </a:schemeClr>
                </a:solidFill>
              </a:rPr>
              <a:t> 2</a:t>
            </a:r>
            <a:br>
              <a:rPr lang="fr-FR" dirty="0" smtClean="0">
                <a:solidFill>
                  <a:schemeClr val="accent2">
                    <a:lumMod val="75000"/>
                  </a:schemeClr>
                </a:solidFill>
              </a:rPr>
            </a:br>
            <a:r>
              <a:rPr lang="fr-FR" dirty="0" smtClean="0">
                <a:solidFill>
                  <a:schemeClr val="accent2">
                    <a:lumMod val="75000"/>
                  </a:schemeClr>
                </a:solidFill>
              </a:rPr>
              <a:t>LES nouvelles consignes dans le </a:t>
            </a:r>
            <a:r>
              <a:rPr lang="fr-FR" dirty="0" err="1" smtClean="0">
                <a:solidFill>
                  <a:schemeClr val="accent2">
                    <a:lumMod val="75000"/>
                  </a:schemeClr>
                </a:solidFill>
              </a:rPr>
              <a:t>Sudoc</a:t>
            </a:r>
            <a:r>
              <a:rPr lang="fr-FR" dirty="0" smtClean="0">
                <a:solidFill>
                  <a:schemeClr val="accent2">
                    <a:lumMod val="75000"/>
                  </a:schemeClr>
                </a:solidFill>
              </a:rPr>
              <a:t> (</a:t>
            </a:r>
            <a:r>
              <a:rPr lang="fr-FR" cap="none" dirty="0" smtClean="0">
                <a:solidFill>
                  <a:schemeClr val="accent2">
                    <a:lumMod val="75000"/>
                  </a:schemeClr>
                </a:solidFill>
              </a:rPr>
              <a:t>novembre </a:t>
            </a:r>
            <a:r>
              <a:rPr lang="fr-FR" dirty="0" smtClean="0">
                <a:solidFill>
                  <a:schemeClr val="accent2">
                    <a:lumMod val="75000"/>
                  </a:schemeClr>
                </a:solidFill>
              </a:rPr>
              <a:t>2019)</a:t>
            </a:r>
            <a:endParaRPr lang="fr-FR" dirty="0">
              <a:solidFill>
                <a:schemeClr val="accent2">
                  <a:lumMod val="75000"/>
                </a:schemeClr>
              </a:solidFill>
            </a:endParaRPr>
          </a:p>
        </p:txBody>
      </p:sp>
    </p:spTree>
    <p:extLst>
      <p:ext uri="{BB962C8B-B14F-4D97-AF65-F5344CB8AC3E}">
        <p14:creationId xmlns:p14="http://schemas.microsoft.com/office/powerpoint/2010/main" val="2201272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sz="3600" dirty="0" smtClean="0">
                <a:solidFill>
                  <a:srgbClr val="C00000"/>
                </a:solidFill>
              </a:rPr>
              <a:t>Consignes de catalogage</a:t>
            </a:r>
            <a:br>
              <a:rPr lang="fr-FR" sz="3600" dirty="0" smtClean="0">
                <a:solidFill>
                  <a:srgbClr val="C00000"/>
                </a:solidFill>
              </a:rPr>
            </a:br>
            <a:r>
              <a:rPr lang="fr-FR" sz="3600" dirty="0" smtClean="0">
                <a:solidFill>
                  <a:srgbClr val="C00000"/>
                </a:solidFill>
              </a:rPr>
              <a:t>à compter de novembre 2019</a:t>
            </a:r>
            <a:endParaRPr lang="fr-FR" sz="3600" dirty="0">
              <a:solidFill>
                <a:srgbClr val="C00000"/>
              </a:solidFill>
            </a:endParaRPr>
          </a:p>
        </p:txBody>
      </p:sp>
      <p:sp>
        <p:nvSpPr>
          <p:cNvPr id="3" name="Espace réservé du contenu 2"/>
          <p:cNvSpPr>
            <a:spLocks noGrp="1"/>
          </p:cNvSpPr>
          <p:nvPr>
            <p:ph idx="1"/>
          </p:nvPr>
        </p:nvSpPr>
        <p:spPr>
          <a:xfrm>
            <a:off x="457200" y="1844825"/>
            <a:ext cx="7994493" cy="4248472"/>
          </a:xfrm>
        </p:spPr>
        <p:txBody>
          <a:bodyPr>
            <a:normAutofit lnSpcReduction="10000"/>
          </a:bodyPr>
          <a:lstStyle/>
          <a:p>
            <a:pPr marL="0" indent="0" algn="just">
              <a:buNone/>
            </a:pPr>
            <a:r>
              <a:rPr lang="fr-FR" sz="2800" dirty="0" smtClean="0"/>
              <a:t>Afin de préparer les données au modèle LRM et d’avancer dans la Transition bibliographique, il a été décidé de </a:t>
            </a:r>
            <a:r>
              <a:rPr lang="fr-FR" sz="2800" b="1" dirty="0" smtClean="0"/>
              <a:t>mieux visualiser les rapports entre les agents responsables de la ressource décrite et les entités bibliographiques du modèle LRM</a:t>
            </a:r>
            <a:r>
              <a:rPr lang="fr-FR" sz="2800" dirty="0" smtClean="0"/>
              <a:t>.</a:t>
            </a:r>
          </a:p>
          <a:p>
            <a:pPr marL="0" indent="0">
              <a:buNone/>
            </a:pPr>
            <a:endParaRPr lang="fr-FR" sz="2800" dirty="0" smtClean="0"/>
          </a:p>
          <a:p>
            <a:pPr marL="0" indent="0" algn="just">
              <a:buNone/>
            </a:pPr>
            <a:r>
              <a:rPr lang="fr-FR" sz="2800" dirty="0" smtClean="0"/>
              <a:t>Le choix de l’étiquette </a:t>
            </a:r>
            <a:r>
              <a:rPr lang="fr-FR" sz="2800" dirty="0" err="1" smtClean="0"/>
              <a:t>unimarc</a:t>
            </a:r>
            <a:r>
              <a:rPr lang="fr-FR" sz="2800" dirty="0" smtClean="0"/>
              <a:t> dans l’enregistrement des points d’accès est désormais lié à </a:t>
            </a:r>
            <a:r>
              <a:rPr lang="fr-FR" sz="2800" b="1" dirty="0" smtClean="0"/>
              <a:t>l’entité bibliographique concernée par la relation de responsabilité qu’a l’agent sur la ressource.</a:t>
            </a:r>
          </a:p>
        </p:txBody>
      </p:sp>
      <p:pic>
        <p:nvPicPr>
          <p:cNvPr id="5" name="Image 4"/>
          <p:cNvPicPr>
            <a:picLocks noChangeAspect="1"/>
          </p:cNvPicPr>
          <p:nvPr/>
        </p:nvPicPr>
        <p:blipFill>
          <a:blip r:embed="rId3"/>
          <a:stretch>
            <a:fillRect/>
          </a:stretch>
        </p:blipFill>
        <p:spPr>
          <a:xfrm>
            <a:off x="6300192" y="274638"/>
            <a:ext cx="2151501" cy="1426539"/>
          </a:xfrm>
          <a:prstGeom prst="rect">
            <a:avLst/>
          </a:prstGeom>
        </p:spPr>
      </p:pic>
    </p:spTree>
    <p:extLst>
      <p:ext uri="{BB962C8B-B14F-4D97-AF65-F5344CB8AC3E}">
        <p14:creationId xmlns:p14="http://schemas.microsoft.com/office/powerpoint/2010/main" val="2304100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pPr algn="l"/>
            <a:r>
              <a:rPr lang="fr-FR" dirty="0" smtClean="0"/>
              <a:t> </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146247374"/>
              </p:ext>
            </p:extLst>
          </p:nvPr>
        </p:nvGraphicFramePr>
        <p:xfrm>
          <a:off x="483561" y="404664"/>
          <a:ext cx="8229600" cy="5957084"/>
        </p:xfrm>
        <a:graphic>
          <a:graphicData uri="http://schemas.openxmlformats.org/drawingml/2006/table">
            <a:tbl>
              <a:tblPr firstRow="1" bandRow="1">
                <a:tableStyleId>{5C22544A-7EE6-4342-B048-85BDC9FD1C3A}</a:tableStyleId>
              </a:tblPr>
              <a:tblGrid>
                <a:gridCol w="4114800"/>
                <a:gridCol w="4114800"/>
              </a:tblGrid>
              <a:tr h="380503">
                <a:tc>
                  <a:txBody>
                    <a:bodyPr/>
                    <a:lstStyle/>
                    <a:p>
                      <a:pPr marL="1524000" indent="0"/>
                      <a:r>
                        <a:rPr lang="fr-FR" dirty="0" smtClean="0"/>
                        <a:t>Avant novembre</a:t>
                      </a:r>
                      <a:r>
                        <a:rPr lang="fr-FR" baseline="0" dirty="0" smtClean="0"/>
                        <a:t> 2019</a:t>
                      </a:r>
                      <a:endParaRPr lang="fr-FR" dirty="0"/>
                    </a:p>
                  </a:txBody>
                  <a:tcPr/>
                </a:tc>
                <a:tc>
                  <a:txBody>
                    <a:bodyPr/>
                    <a:lstStyle/>
                    <a:p>
                      <a:r>
                        <a:rPr lang="fr-FR" dirty="0" smtClean="0"/>
                        <a:t>A partir de novembre 2019 dans le </a:t>
                      </a:r>
                      <a:r>
                        <a:rPr lang="fr-FR" dirty="0" err="1" smtClean="0"/>
                        <a:t>Sudoc</a:t>
                      </a:r>
                      <a:endParaRPr lang="fr-FR" dirty="0"/>
                    </a:p>
                  </a:txBody>
                  <a:tcPr/>
                </a:tc>
              </a:tr>
              <a:tr h="380503">
                <a:tc>
                  <a:txBody>
                    <a:bodyPr/>
                    <a:lstStyle/>
                    <a:p>
                      <a:r>
                        <a:rPr lang="fr-FR" dirty="0" smtClean="0"/>
                        <a:t>La norme Z 44-059 était</a:t>
                      </a:r>
                      <a:r>
                        <a:rPr lang="fr-FR" baseline="0" dirty="0" smtClean="0"/>
                        <a:t> appliquée</a:t>
                      </a:r>
                      <a:endParaRPr lang="fr-FR" dirty="0"/>
                    </a:p>
                  </a:txBody>
                  <a:tcPr/>
                </a:tc>
                <a:tc>
                  <a:txBody>
                    <a:bodyPr/>
                    <a:lstStyle/>
                    <a:p>
                      <a:r>
                        <a:rPr lang="fr-FR" dirty="0" smtClean="0"/>
                        <a:t>La norme Z 44-059</a:t>
                      </a:r>
                      <a:r>
                        <a:rPr lang="fr-FR" baseline="0" dirty="0" smtClean="0"/>
                        <a:t> n’est plus appliquée</a:t>
                      </a:r>
                      <a:endParaRPr lang="fr-FR" dirty="0"/>
                    </a:p>
                  </a:txBody>
                  <a:tcPr/>
                </a:tc>
              </a:tr>
              <a:tr h="380503">
                <a:tc>
                  <a:txBody>
                    <a:bodyPr/>
                    <a:lstStyle/>
                    <a:p>
                      <a:r>
                        <a:rPr lang="fr-FR" dirty="0" smtClean="0"/>
                        <a:t>On parlait « vedettes »</a:t>
                      </a:r>
                      <a:endParaRPr lang="fr-FR" dirty="0"/>
                    </a:p>
                  </a:txBody>
                  <a:tcPr/>
                </a:tc>
                <a:tc>
                  <a:txBody>
                    <a:bodyPr/>
                    <a:lstStyle/>
                    <a:p>
                      <a:r>
                        <a:rPr lang="fr-FR" dirty="0" smtClean="0"/>
                        <a:t>On dit maintenant « point d’accès »</a:t>
                      </a:r>
                      <a:endParaRPr lang="fr-FR" dirty="0"/>
                    </a:p>
                  </a:txBody>
                  <a:tcPr/>
                </a:tc>
              </a:tr>
              <a:tr h="938228">
                <a:tc>
                  <a:txBody>
                    <a:bodyPr/>
                    <a:lstStyle/>
                    <a:p>
                      <a:r>
                        <a:rPr lang="fr-FR" dirty="0" smtClean="0"/>
                        <a:t>On disait « codes de fonction »</a:t>
                      </a:r>
                      <a:endParaRPr lang="fr-FR" dirty="0"/>
                    </a:p>
                  </a:txBody>
                  <a:tcPr/>
                </a:tc>
                <a:tc>
                  <a:txBody>
                    <a:bodyPr/>
                    <a:lstStyle/>
                    <a:p>
                      <a:r>
                        <a:rPr lang="fr-FR" dirty="0" smtClean="0"/>
                        <a:t>on dit toujours « codes de fonction » </a:t>
                      </a:r>
                    </a:p>
                    <a:p>
                      <a:r>
                        <a:rPr lang="fr-FR" dirty="0" smtClean="0"/>
                        <a:t>(RDA et RDA-FR parlent d’ « indicateurs de relation »)</a:t>
                      </a:r>
                      <a:endParaRPr lang="fr-FR" dirty="0"/>
                    </a:p>
                  </a:txBody>
                  <a:tcPr/>
                </a:tc>
              </a:tr>
              <a:tr h="938228">
                <a:tc>
                  <a:txBody>
                    <a:bodyPr/>
                    <a:lstStyle/>
                    <a:p>
                      <a:r>
                        <a:rPr lang="fr-FR" dirty="0" smtClean="0"/>
                        <a:t>On parlait responsabilité principale / responsabilité secondaire</a:t>
                      </a:r>
                      <a:endParaRPr lang="fr-FR" dirty="0"/>
                    </a:p>
                  </a:txBody>
                  <a:tcPr/>
                </a:tc>
                <a:tc>
                  <a:txBody>
                    <a:bodyPr/>
                    <a:lstStyle/>
                    <a:p>
                      <a:r>
                        <a:rPr lang="fr-FR" dirty="0" smtClean="0"/>
                        <a:t>Il n’y a</a:t>
                      </a:r>
                      <a:r>
                        <a:rPr lang="fr-FR" baseline="0" dirty="0" smtClean="0"/>
                        <a:t> plus de niveau hiérarchique entre 7X0-7X1 et 7X2: t</a:t>
                      </a:r>
                      <a:r>
                        <a:rPr lang="fr-FR" dirty="0" smtClean="0"/>
                        <a:t>outes les responsabilités sont importantes</a:t>
                      </a:r>
                      <a:endParaRPr lang="fr-FR" dirty="0"/>
                    </a:p>
                  </a:txBody>
                  <a:tcPr/>
                </a:tc>
              </a:tr>
              <a:tr h="1086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 choix de l’étiquette </a:t>
                      </a:r>
                      <a:r>
                        <a:rPr lang="fr-FR" dirty="0" err="1" smtClean="0"/>
                        <a:t>unimarc</a:t>
                      </a:r>
                      <a:r>
                        <a:rPr lang="fr-FR" dirty="0" smtClean="0"/>
                        <a:t> dépendait du</a:t>
                      </a:r>
                      <a:r>
                        <a:rPr lang="fr-FR" baseline="0" dirty="0" smtClean="0"/>
                        <a:t> type de</a:t>
                      </a:r>
                      <a:r>
                        <a:rPr lang="fr-FR" dirty="0" smtClean="0"/>
                        <a:t> responsabilité prise par l’agent dans l’élaboration de la publication</a:t>
                      </a:r>
                    </a:p>
                  </a:txBody>
                  <a:tcPr/>
                </a:tc>
                <a:tc>
                  <a:txBody>
                    <a:bodyPr/>
                    <a:lstStyle/>
                    <a:p>
                      <a:r>
                        <a:rPr lang="fr-FR" dirty="0" smtClean="0"/>
                        <a:t>Le choix de l’étiquette </a:t>
                      </a:r>
                      <a:r>
                        <a:rPr lang="fr-FR" dirty="0" err="1" smtClean="0"/>
                        <a:t>unimarc</a:t>
                      </a:r>
                      <a:r>
                        <a:rPr lang="fr-FR" dirty="0" smtClean="0"/>
                        <a:t> dépend de la </a:t>
                      </a:r>
                      <a:r>
                        <a:rPr lang="fr-FR" b="1" dirty="0" smtClean="0"/>
                        <a:t>nature de la relation entre l’agent et la ressource  </a:t>
                      </a:r>
                      <a:endParaRPr lang="fr-FR" b="1" dirty="0"/>
                    </a:p>
                  </a:txBody>
                  <a:tcPr/>
                </a:tc>
              </a:tr>
              <a:tr h="938228">
                <a:tc>
                  <a:txBody>
                    <a:bodyPr/>
                    <a:lstStyle/>
                    <a:p>
                      <a:r>
                        <a:rPr lang="fr-FR" dirty="0" smtClean="0"/>
                        <a:t>Si l’agent avait des responsabilités de nature différente, seule la plus importante devait</a:t>
                      </a:r>
                      <a:r>
                        <a:rPr lang="fr-FR" baseline="0" dirty="0" smtClean="0"/>
                        <a:t> être</a:t>
                      </a:r>
                      <a:r>
                        <a:rPr lang="fr-FR" dirty="0" smtClean="0"/>
                        <a:t> enregistrée</a:t>
                      </a:r>
                      <a:endParaRPr lang="fr-FR" dirty="0"/>
                    </a:p>
                  </a:txBody>
                  <a:tcPr/>
                </a:tc>
                <a:tc>
                  <a:txBody>
                    <a:bodyPr/>
                    <a:lstStyle/>
                    <a:p>
                      <a:r>
                        <a:rPr lang="fr-FR" dirty="0" smtClean="0"/>
                        <a:t>Le détail des rôles (-&gt; codes</a:t>
                      </a:r>
                      <a:r>
                        <a:rPr lang="fr-FR" baseline="0" dirty="0" smtClean="0"/>
                        <a:t> de fonction) est recommandé</a:t>
                      </a:r>
                      <a:r>
                        <a:rPr lang="fr-FR" dirty="0" smtClean="0"/>
                        <a:t>, il facilite l’identification de la ressource</a:t>
                      </a:r>
                      <a:endParaRPr lang="fr-FR" dirty="0"/>
                    </a:p>
                  </a:txBody>
                  <a:tcPr/>
                </a:tc>
              </a:tr>
              <a:tr h="656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S’il y avait + de 3 agents avec la même responsabilité, on n’établissait pas de vedette</a:t>
                      </a:r>
                      <a:endParaRPr lang="fr-FR" dirty="0"/>
                    </a:p>
                  </a:txBody>
                  <a:tcPr/>
                </a:tc>
                <a:tc>
                  <a:txBody>
                    <a:bodyPr/>
                    <a:lstStyle/>
                    <a:p>
                      <a:r>
                        <a:rPr lang="fr-FR" dirty="0" smtClean="0"/>
                        <a:t>On établit</a:t>
                      </a:r>
                      <a:r>
                        <a:rPr lang="fr-FR" baseline="0" dirty="0" smtClean="0"/>
                        <a:t> des points d’accès pour identifier précisément la ressource et la distinguer d’autres similaires</a:t>
                      </a:r>
                      <a:endParaRPr lang="fr-FR" dirty="0"/>
                    </a:p>
                  </a:txBody>
                  <a:tcPr/>
                </a:tc>
              </a:tr>
            </a:tbl>
          </a:graphicData>
        </a:graphic>
      </p:graphicFrame>
      <p:pic>
        <p:nvPicPr>
          <p:cNvPr id="8" name="Image 7"/>
          <p:cNvPicPr>
            <a:picLocks noChangeAspect="1"/>
          </p:cNvPicPr>
          <p:nvPr/>
        </p:nvPicPr>
        <p:blipFill>
          <a:blip r:embed="rId3"/>
          <a:stretch>
            <a:fillRect/>
          </a:stretch>
        </p:blipFill>
        <p:spPr>
          <a:xfrm>
            <a:off x="483561" y="274638"/>
            <a:ext cx="1333922" cy="511337"/>
          </a:xfrm>
          <a:prstGeom prst="rect">
            <a:avLst/>
          </a:prstGeom>
        </p:spPr>
      </p:pic>
    </p:spTree>
    <p:extLst>
      <p:ext uri="{BB962C8B-B14F-4D97-AF65-F5344CB8AC3E}">
        <p14:creationId xmlns:p14="http://schemas.microsoft.com/office/powerpoint/2010/main" val="1136583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3"/>
          <a:stretch>
            <a:fillRect/>
          </a:stretch>
        </p:blipFill>
        <p:spPr>
          <a:xfrm>
            <a:off x="611560" y="3461306"/>
            <a:ext cx="7728094" cy="2877561"/>
          </a:xfrm>
          <a:prstGeom prst="rect">
            <a:avLst/>
          </a:prstGeom>
        </p:spPr>
      </p:pic>
      <p:sp>
        <p:nvSpPr>
          <p:cNvPr id="8" name="ZoneTexte 7"/>
          <p:cNvSpPr txBox="1"/>
          <p:nvPr/>
        </p:nvSpPr>
        <p:spPr>
          <a:xfrm>
            <a:off x="457200" y="1446664"/>
            <a:ext cx="7931224" cy="1862048"/>
          </a:xfrm>
          <a:prstGeom prst="rect">
            <a:avLst/>
          </a:prstGeom>
          <a:noFill/>
        </p:spPr>
        <p:txBody>
          <a:bodyPr wrap="square" rtlCol="0">
            <a:spAutoFit/>
          </a:bodyPr>
          <a:lstStyle/>
          <a:p>
            <a:pPr algn="just"/>
            <a:r>
              <a:rPr lang="fr-FR" dirty="0" smtClean="0"/>
              <a:t>Appliquée au format de catalogage </a:t>
            </a:r>
            <a:r>
              <a:rPr lang="fr-FR" dirty="0" err="1" smtClean="0"/>
              <a:t>Sudoc</a:t>
            </a:r>
            <a:r>
              <a:rPr lang="fr-FR" dirty="0" smtClean="0"/>
              <a:t>, ces consignes signifient un changement dans le choix des étiquettes </a:t>
            </a:r>
            <a:r>
              <a:rPr lang="fr-FR" dirty="0" err="1" smtClean="0"/>
              <a:t>unimarc</a:t>
            </a:r>
            <a:r>
              <a:rPr lang="fr-FR" dirty="0" smtClean="0"/>
              <a:t> utilisées précédemment pour enregistrer les mentions de responsabilité.</a:t>
            </a:r>
          </a:p>
          <a:p>
            <a:pPr algn="ctr"/>
            <a:r>
              <a:rPr lang="fr-FR" sz="1900" b="1" dirty="0" smtClean="0"/>
              <a:t> la question centrale devient : quel est le rôle de l’agent sur la ressource ?</a:t>
            </a:r>
          </a:p>
          <a:p>
            <a:endParaRPr lang="fr-FR" dirty="0" smtClean="0"/>
          </a:p>
          <a:p>
            <a:r>
              <a:rPr lang="fr-FR" dirty="0"/>
              <a:t>	</a:t>
            </a:r>
            <a:r>
              <a:rPr lang="fr-FR" sz="2400" b="1" dirty="0" smtClean="0"/>
              <a:t>Désormais, à compter de novembre 2019 </a:t>
            </a:r>
            <a:endParaRPr lang="fr-FR" sz="2400" b="1" dirty="0"/>
          </a:p>
        </p:txBody>
      </p:sp>
      <p:sp>
        <p:nvSpPr>
          <p:cNvPr id="9" name="Titre 1"/>
          <p:cNvSpPr>
            <a:spLocks noGrp="1"/>
          </p:cNvSpPr>
          <p:nvPr>
            <p:ph type="title"/>
          </p:nvPr>
        </p:nvSpPr>
        <p:spPr>
          <a:xfrm>
            <a:off x="457200" y="274638"/>
            <a:ext cx="8229600" cy="1143000"/>
          </a:xfrm>
        </p:spPr>
        <p:txBody>
          <a:bodyPr>
            <a:normAutofit fontScale="90000"/>
          </a:bodyPr>
          <a:lstStyle/>
          <a:p>
            <a:pPr algn="l"/>
            <a:r>
              <a:rPr lang="fr-FR" sz="3600" dirty="0" smtClean="0">
                <a:solidFill>
                  <a:srgbClr val="C00000"/>
                </a:solidFill>
              </a:rPr>
              <a:t>Consignes de catalogage à compter de novembre 2019</a:t>
            </a:r>
            <a:endParaRPr lang="fr-FR" sz="3600" dirty="0">
              <a:solidFill>
                <a:srgbClr val="C00000"/>
              </a:solidFill>
            </a:endParaRPr>
          </a:p>
        </p:txBody>
      </p:sp>
    </p:spTree>
    <p:extLst>
      <p:ext uri="{BB962C8B-B14F-4D97-AF65-F5344CB8AC3E}">
        <p14:creationId xmlns:p14="http://schemas.microsoft.com/office/powerpoint/2010/main" val="2455158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dirty="0" smtClean="0"/>
              <a:t>Quelques exemples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129930077"/>
              </p:ext>
            </p:extLst>
          </p:nvPr>
        </p:nvGraphicFramePr>
        <p:xfrm>
          <a:off x="179512" y="1340768"/>
          <a:ext cx="8574124" cy="5238691"/>
        </p:xfrm>
        <a:graphic>
          <a:graphicData uri="http://schemas.openxmlformats.org/drawingml/2006/table">
            <a:tbl>
              <a:tblPr firstRow="1" bandRow="1">
                <a:tableStyleId>{5C22544A-7EE6-4342-B048-85BDC9FD1C3A}</a:tableStyleId>
              </a:tblPr>
              <a:tblGrid>
                <a:gridCol w="1586251"/>
                <a:gridCol w="3808163"/>
                <a:gridCol w="3179710"/>
              </a:tblGrid>
              <a:tr h="882328">
                <a:tc>
                  <a:txBody>
                    <a:bodyPr/>
                    <a:lstStyle/>
                    <a:p>
                      <a:r>
                        <a:rPr lang="fr-FR" dirty="0" smtClean="0"/>
                        <a:t>Ressource</a:t>
                      </a:r>
                      <a:endParaRPr lang="fr-FR" dirty="0"/>
                    </a:p>
                  </a:txBody>
                  <a:tcPr/>
                </a:tc>
                <a:tc>
                  <a:txBody>
                    <a:bodyPr/>
                    <a:lstStyle/>
                    <a:p>
                      <a:pPr marL="0" indent="0"/>
                      <a:r>
                        <a:rPr lang="fr-FR" dirty="0" smtClean="0"/>
                        <a:t>Exemples</a:t>
                      </a:r>
                      <a:r>
                        <a:rPr lang="fr-FR" baseline="0" dirty="0" smtClean="0"/>
                        <a:t> de responsabilités liées à la création de l’œuvre ou de l’expression (à enregistrer en 7X0-7X1)</a:t>
                      </a:r>
                      <a:endParaRPr lang="fr-FR" dirty="0"/>
                    </a:p>
                  </a:txBody>
                  <a:tcPr/>
                </a:tc>
                <a:tc>
                  <a:txBody>
                    <a:bodyPr/>
                    <a:lstStyle/>
                    <a:p>
                      <a:r>
                        <a:rPr lang="fr-FR" dirty="0" smtClean="0"/>
                        <a:t>Exemples de responsabilités</a:t>
                      </a:r>
                      <a:r>
                        <a:rPr lang="fr-FR" baseline="0" dirty="0" smtClean="0"/>
                        <a:t> liées à la manifestation ou à l’item (à enregistrer en 7X2)</a:t>
                      </a:r>
                      <a:endParaRPr lang="fr-FR" dirty="0"/>
                    </a:p>
                  </a:txBody>
                  <a:tcPr/>
                </a:tc>
              </a:tr>
              <a:tr h="1147027">
                <a:tc>
                  <a:txBody>
                    <a:bodyPr/>
                    <a:lstStyle/>
                    <a:p>
                      <a:r>
                        <a:rPr lang="fr-FR" dirty="0" smtClean="0"/>
                        <a:t>Roman, essai, congrès, mélanges…</a:t>
                      </a:r>
                      <a:endParaRPr lang="fr-FR" dirty="0"/>
                    </a:p>
                  </a:txBody>
                  <a:tcPr/>
                </a:tc>
                <a:tc>
                  <a:txBody>
                    <a:bodyPr/>
                    <a:lstStyle/>
                    <a:p>
                      <a:r>
                        <a:rPr lang="fr-FR" dirty="0" smtClean="0"/>
                        <a:t>Auteur,</a:t>
                      </a:r>
                      <a:r>
                        <a:rPr lang="fr-FR" baseline="0" dirty="0" smtClean="0"/>
                        <a:t> t</a:t>
                      </a:r>
                      <a:r>
                        <a:rPr lang="fr-FR" dirty="0" smtClean="0"/>
                        <a:t>raducteur, interprète [texte lu], dessinateur/illustrateur</a:t>
                      </a:r>
                      <a:r>
                        <a:rPr lang="fr-FR" baseline="0" dirty="0" smtClean="0"/>
                        <a:t> [BD, jeunesse</a:t>
                      </a:r>
                      <a:r>
                        <a:rPr lang="fr-FR" dirty="0" smtClean="0"/>
                        <a:t>…],</a:t>
                      </a:r>
                      <a:r>
                        <a:rPr lang="fr-FR" baseline="0" dirty="0" smtClean="0"/>
                        <a:t> </a:t>
                      </a:r>
                      <a:r>
                        <a:rPr lang="fr-FR" dirty="0" smtClean="0"/>
                        <a:t>directeur de publication, éditeur intellectuel…</a:t>
                      </a:r>
                      <a:endParaRPr lang="fr-FR" dirty="0"/>
                    </a:p>
                  </a:txBody>
                  <a:tcPr/>
                </a:tc>
                <a:tc>
                  <a:txBody>
                    <a:bodyPr/>
                    <a:lstStyle/>
                    <a:p>
                      <a:r>
                        <a:rPr lang="fr-FR" dirty="0" smtClean="0"/>
                        <a:t>Illustrateur, préfacier, </a:t>
                      </a:r>
                      <a:r>
                        <a:rPr lang="fr-FR" dirty="0" err="1" smtClean="0"/>
                        <a:t>postfacier</a:t>
                      </a:r>
                      <a:r>
                        <a:rPr lang="fr-FR" dirty="0" smtClean="0"/>
                        <a:t>, éditeur, imprimeur, diffuseur/distributeur, ancien possesseur</a:t>
                      </a:r>
                      <a:endParaRPr lang="fr-FR" dirty="0"/>
                    </a:p>
                  </a:txBody>
                  <a:tcPr/>
                </a:tc>
              </a:tr>
              <a:tr h="882328">
                <a:tc>
                  <a:txBody>
                    <a:bodyPr/>
                    <a:lstStyle/>
                    <a:p>
                      <a:r>
                        <a:rPr lang="fr-FR" dirty="0" smtClean="0"/>
                        <a:t>Musique (écrite </a:t>
                      </a:r>
                      <a:r>
                        <a:rPr lang="fr-FR" baseline="0" dirty="0" smtClean="0"/>
                        <a:t>ou enregistrée)</a:t>
                      </a:r>
                      <a:endParaRPr lang="fr-FR" dirty="0"/>
                    </a:p>
                  </a:txBody>
                  <a:tcPr/>
                </a:tc>
                <a:tc>
                  <a:txBody>
                    <a:bodyPr/>
                    <a:lstStyle/>
                    <a:p>
                      <a:r>
                        <a:rPr lang="fr-FR" dirty="0" smtClean="0"/>
                        <a:t>Compositeur, interprète,</a:t>
                      </a:r>
                      <a:r>
                        <a:rPr lang="fr-FR" baseline="0" dirty="0" smtClean="0"/>
                        <a:t> chef d’orchestre, musicien, parolier, maison de production…</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Illustrateur</a:t>
                      </a:r>
                      <a:r>
                        <a:rPr lang="fr-FR" baseline="0" dirty="0" smtClean="0"/>
                        <a:t> de la jaquette, diffuseur/distributeur</a:t>
                      </a:r>
                      <a:endParaRPr lang="fr-FR" dirty="0" smtClean="0"/>
                    </a:p>
                  </a:txBody>
                  <a:tcPr/>
                </a:tc>
              </a:tr>
              <a:tr h="581662">
                <a:tc>
                  <a:txBody>
                    <a:bodyPr/>
                    <a:lstStyle/>
                    <a:p>
                      <a:r>
                        <a:rPr lang="fr-FR" dirty="0" smtClean="0"/>
                        <a:t>Atlas</a:t>
                      </a:r>
                      <a:endParaRPr lang="fr-FR" dirty="0"/>
                    </a:p>
                  </a:txBody>
                  <a:tcPr/>
                </a:tc>
                <a:tc>
                  <a:txBody>
                    <a:bodyPr/>
                    <a:lstStyle/>
                    <a:p>
                      <a:r>
                        <a:rPr lang="fr-FR" dirty="0" smtClean="0"/>
                        <a:t>D</a:t>
                      </a:r>
                      <a:r>
                        <a:rPr lang="fr-FR" baseline="0" dirty="0" smtClean="0"/>
                        <a:t>essinateur, graveur, cartographe…</a:t>
                      </a:r>
                      <a:endParaRPr lang="fr-FR" dirty="0"/>
                    </a:p>
                  </a:txBody>
                  <a:tcPr/>
                </a:tc>
                <a:tc>
                  <a:txBody>
                    <a:bodyPr/>
                    <a:lstStyle/>
                    <a:p>
                      <a:r>
                        <a:rPr lang="fr-FR" dirty="0" smtClean="0"/>
                        <a:t>Imprimeur, libraire</a:t>
                      </a:r>
                      <a:endParaRPr lang="fr-FR" dirty="0"/>
                    </a:p>
                  </a:txBody>
                  <a:tcPr/>
                </a:tc>
              </a:tr>
              <a:tr h="725109">
                <a:tc>
                  <a:txBody>
                    <a:bodyPr/>
                    <a:lstStyle/>
                    <a:p>
                      <a:r>
                        <a:rPr lang="fr-FR" dirty="0" smtClean="0"/>
                        <a:t>Image</a:t>
                      </a:r>
                      <a:r>
                        <a:rPr lang="fr-FR" baseline="0" dirty="0" smtClean="0"/>
                        <a:t> fixe</a:t>
                      </a:r>
                      <a:endParaRPr lang="fr-FR" dirty="0"/>
                    </a:p>
                  </a:txBody>
                  <a:tcPr/>
                </a:tc>
                <a:tc>
                  <a:txBody>
                    <a:bodyPr/>
                    <a:lstStyle/>
                    <a:p>
                      <a:r>
                        <a:rPr lang="fr-FR" dirty="0" smtClean="0"/>
                        <a:t>Photographe</a:t>
                      </a:r>
                      <a:r>
                        <a:rPr lang="fr-FR" baseline="0" dirty="0" smtClean="0"/>
                        <a:t>, graveur, peintre, artiste…</a:t>
                      </a:r>
                      <a:endParaRPr lang="fr-FR" dirty="0"/>
                    </a:p>
                  </a:txBody>
                  <a:tcPr/>
                </a:tc>
                <a:tc>
                  <a:txBody>
                    <a:bodyPr/>
                    <a:lstStyle/>
                    <a:p>
                      <a:r>
                        <a:rPr lang="fr-FR" dirty="0" smtClean="0"/>
                        <a:t>Imprimeur</a:t>
                      </a:r>
                      <a:r>
                        <a:rPr lang="fr-FR" baseline="0" dirty="0" smtClean="0"/>
                        <a:t> / libraire, éditeur [d’estampe], distributeur</a:t>
                      </a:r>
                      <a:endParaRPr lang="fr-FR" dirty="0"/>
                    </a:p>
                  </a:txBody>
                  <a:tcPr/>
                </a:tc>
              </a:tr>
              <a:tr h="830946">
                <a:tc>
                  <a:txBody>
                    <a:bodyPr/>
                    <a:lstStyle/>
                    <a:p>
                      <a:r>
                        <a:rPr lang="fr-FR" dirty="0" smtClean="0"/>
                        <a:t>Film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Producteur,</a:t>
                      </a:r>
                      <a:r>
                        <a:rPr lang="fr-FR" baseline="0" dirty="0" smtClean="0"/>
                        <a:t> réalisateur, acteur, compositeur de la bande originale…</a:t>
                      </a:r>
                      <a:endParaRPr lang="fr-FR" dirty="0" smtClean="0"/>
                    </a:p>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Illustrateur de la jaquette, diffuseur</a:t>
                      </a:r>
                    </a:p>
                    <a:p>
                      <a:endParaRPr lang="fr-FR" dirty="0"/>
                    </a:p>
                  </a:txBody>
                  <a:tcPr/>
                </a:tc>
              </a:tr>
            </a:tbl>
          </a:graphicData>
        </a:graphic>
      </p:graphicFrame>
    </p:spTree>
    <p:extLst>
      <p:ext uri="{BB962C8B-B14F-4D97-AF65-F5344CB8AC3E}">
        <p14:creationId xmlns:p14="http://schemas.microsoft.com/office/powerpoint/2010/main" val="1152831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lf-dessin-caricature.com/uploads/1/1/7/0/117056754/oraux_1_ori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518294"/>
            <a:ext cx="6519147" cy="560786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7202715" y="6309320"/>
            <a:ext cx="1401733" cy="369332"/>
          </a:xfrm>
          <a:prstGeom prst="rect">
            <a:avLst/>
          </a:prstGeom>
          <a:noFill/>
        </p:spPr>
        <p:txBody>
          <a:bodyPr wrap="square" rtlCol="0">
            <a:spAutoFit/>
          </a:bodyPr>
          <a:lstStyle/>
          <a:p>
            <a:r>
              <a:rPr lang="fr-FR" dirty="0" smtClean="0"/>
              <a:t>Dessin d’Alf</a:t>
            </a:r>
            <a:endParaRPr lang="fr-FR" dirty="0"/>
          </a:p>
        </p:txBody>
      </p:sp>
      <p:sp>
        <p:nvSpPr>
          <p:cNvPr id="2" name="Rectangle 1"/>
          <p:cNvSpPr/>
          <p:nvPr/>
        </p:nvSpPr>
        <p:spPr>
          <a:xfrm>
            <a:off x="2123728" y="764704"/>
            <a:ext cx="540060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3327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57200" y="1916832"/>
            <a:ext cx="8229600" cy="4536504"/>
          </a:xfrm>
        </p:spPr>
        <p:txBody>
          <a:bodyPr>
            <a:normAutofit fontScale="85000" lnSpcReduction="10000"/>
          </a:bodyPr>
          <a:lstStyle/>
          <a:p>
            <a:pPr marL="0" indent="0">
              <a:buNone/>
            </a:pPr>
            <a:r>
              <a:rPr lang="fr-FR" dirty="0" smtClean="0"/>
              <a:t>Il faut distinguer :</a:t>
            </a:r>
          </a:p>
          <a:p>
            <a:pPr marL="514350" indent="-514350">
              <a:buFont typeface="+mj-lt"/>
              <a:buAutoNum type="arabicPeriod"/>
            </a:pPr>
            <a:r>
              <a:rPr lang="fr-FR" dirty="0" smtClean="0"/>
              <a:t>Les ressources simples : un roman, un CD d’opéra, un DVD de film, une bande dessinée…</a:t>
            </a:r>
          </a:p>
          <a:p>
            <a:pPr marL="514350" indent="-514350">
              <a:buFont typeface="+mj-lt"/>
              <a:buAutoNum type="arabicPeriod"/>
            </a:pPr>
            <a:r>
              <a:rPr lang="fr-FR" dirty="0"/>
              <a:t>Les ressources un peu moins </a:t>
            </a:r>
            <a:r>
              <a:rPr lang="fr-FR" dirty="0" smtClean="0"/>
              <a:t>simples =&gt; les ressources augmentées </a:t>
            </a:r>
            <a:r>
              <a:rPr lang="fr-FR" dirty="0"/>
              <a:t>: un roman illustré, une étude préfacée, un texte avec des notes… </a:t>
            </a:r>
          </a:p>
          <a:p>
            <a:pPr marL="514350" indent="-514350">
              <a:buFont typeface="+mj-lt"/>
              <a:buAutoNum type="arabicPeriod"/>
            </a:pPr>
            <a:r>
              <a:rPr lang="fr-FR" dirty="0" smtClean="0"/>
              <a:t>Les ressources où il faut (un peu plus) réfléchir =&gt; les œuvres agrégatives, </a:t>
            </a:r>
            <a:r>
              <a:rPr lang="fr-FR" i="1" dirty="0" err="1" smtClean="0"/>
              <a:t>ie</a:t>
            </a:r>
            <a:r>
              <a:rPr lang="fr-FR" i="1" dirty="0" smtClean="0"/>
              <a:t> les ressources qui rassemblent plusieurs œuvres </a:t>
            </a:r>
            <a:r>
              <a:rPr lang="fr-FR" dirty="0" smtClean="0"/>
              <a:t>: une anthologie de poèmes, une compilation de chansons sur le printemps, un DVD des courts-métrages de Pixar…</a:t>
            </a:r>
          </a:p>
        </p:txBody>
      </p:sp>
      <p:pic>
        <p:nvPicPr>
          <p:cNvPr id="2" name="Image 1"/>
          <p:cNvPicPr>
            <a:picLocks noChangeAspect="1"/>
          </p:cNvPicPr>
          <p:nvPr/>
        </p:nvPicPr>
        <p:blipFill>
          <a:blip r:embed="rId3"/>
          <a:stretch>
            <a:fillRect/>
          </a:stretch>
        </p:blipFill>
        <p:spPr>
          <a:xfrm>
            <a:off x="5436096" y="214502"/>
            <a:ext cx="3048000" cy="1495425"/>
          </a:xfrm>
          <a:prstGeom prst="rect">
            <a:avLst/>
          </a:prstGeom>
        </p:spPr>
      </p:pic>
      <p:sp>
        <p:nvSpPr>
          <p:cNvPr id="7" name="ZoneTexte 6"/>
          <p:cNvSpPr txBox="1"/>
          <p:nvPr/>
        </p:nvSpPr>
        <p:spPr>
          <a:xfrm>
            <a:off x="7164288" y="1668133"/>
            <a:ext cx="1140296" cy="230832"/>
          </a:xfrm>
          <a:prstGeom prst="rect">
            <a:avLst/>
          </a:prstGeom>
          <a:noFill/>
        </p:spPr>
        <p:txBody>
          <a:bodyPr wrap="square" rtlCol="0">
            <a:spAutoFit/>
          </a:bodyPr>
          <a:lstStyle/>
          <a:p>
            <a:r>
              <a:rPr lang="fr-FR" sz="900" dirty="0" err="1" smtClean="0"/>
              <a:t>Extr</a:t>
            </a:r>
            <a:r>
              <a:rPr lang="fr-FR" sz="900" dirty="0" smtClean="0"/>
              <a:t>.  mabatim.info</a:t>
            </a:r>
            <a:endParaRPr lang="fr-FR" sz="900" dirty="0"/>
          </a:p>
        </p:txBody>
      </p:sp>
      <p:sp>
        <p:nvSpPr>
          <p:cNvPr id="8" name="Rectangle à coins arrondis 7"/>
          <p:cNvSpPr/>
          <p:nvPr/>
        </p:nvSpPr>
        <p:spPr>
          <a:xfrm>
            <a:off x="107504" y="134871"/>
            <a:ext cx="3096344" cy="1368152"/>
          </a:xfrm>
          <a:prstGeom prst="wedgeRoundRectCallout">
            <a:avLst>
              <a:gd name="adj1" fmla="val 30094"/>
              <a:gd name="adj2" fmla="val 69287"/>
              <a:gd name="adj3" fmla="val 16667"/>
            </a:avLst>
          </a:pr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smtClean="0">
              <a:solidFill>
                <a:srgbClr val="CC3300"/>
              </a:solidFill>
            </a:endParaRPr>
          </a:p>
          <a:p>
            <a:pPr algn="ctr"/>
            <a:r>
              <a:rPr lang="fr-FR" sz="2400" b="1" dirty="0" smtClean="0">
                <a:solidFill>
                  <a:srgbClr val="CC3300"/>
                </a:solidFill>
              </a:rPr>
              <a:t>Quelques </a:t>
            </a:r>
            <a:r>
              <a:rPr lang="fr-FR" sz="2400" b="1" dirty="0">
                <a:solidFill>
                  <a:srgbClr val="CC3300"/>
                </a:solidFill>
              </a:rPr>
              <a:t>pistes pour vous aider dans vos choix</a:t>
            </a:r>
            <a:r>
              <a:rPr lang="fr-FR" sz="2000" b="1" dirty="0">
                <a:solidFill>
                  <a:srgbClr val="FF0000"/>
                </a:solidFill>
              </a:rPr>
              <a:t/>
            </a:r>
            <a:br>
              <a:rPr lang="fr-FR" sz="2000" b="1" dirty="0">
                <a:solidFill>
                  <a:srgbClr val="FF0000"/>
                </a:solidFill>
              </a:rPr>
            </a:br>
            <a:endParaRPr lang="fr-FR" sz="2400" b="1" dirty="0"/>
          </a:p>
        </p:txBody>
      </p:sp>
    </p:spTree>
    <p:extLst>
      <p:ext uri="{BB962C8B-B14F-4D97-AF65-F5344CB8AC3E}">
        <p14:creationId xmlns:p14="http://schemas.microsoft.com/office/powerpoint/2010/main" val="3832449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2060848"/>
            <a:ext cx="8229600" cy="4525963"/>
          </a:xfrm>
        </p:spPr>
        <p:txBody>
          <a:bodyPr>
            <a:normAutofit fontScale="92500"/>
          </a:bodyPr>
          <a:lstStyle/>
          <a:p>
            <a:pPr marL="0" indent="0">
              <a:buNone/>
            </a:pPr>
            <a:r>
              <a:rPr lang="fr-FR" dirty="0" smtClean="0"/>
              <a:t>Il s’agit de ressources dans lesquelles l’auteur est le seul créateur de l’œuvre intellectuelle ou artistique</a:t>
            </a:r>
          </a:p>
          <a:p>
            <a:pPr marL="457200" lvl="1" indent="0">
              <a:buNone/>
            </a:pPr>
            <a:r>
              <a:rPr lang="fr-FR" dirty="0" smtClean="0">
                <a:sym typeface="Wingdings" panose="05000000000000000000" pitchFamily="2" charset="2"/>
              </a:rPr>
              <a:t>Une </a:t>
            </a:r>
            <a:r>
              <a:rPr lang="fr-FR" dirty="0">
                <a:sym typeface="Wingdings" panose="05000000000000000000" pitchFamily="2" charset="2"/>
              </a:rPr>
              <a:t>photographie de </a:t>
            </a:r>
            <a:r>
              <a:rPr lang="fr-FR" dirty="0" smtClean="0">
                <a:sym typeface="Wingdings" panose="05000000000000000000" pitchFamily="2" charset="2"/>
              </a:rPr>
              <a:t>Doisneau</a:t>
            </a:r>
          </a:p>
          <a:p>
            <a:pPr marL="457200" lvl="1" indent="0">
              <a:buNone/>
            </a:pPr>
            <a:r>
              <a:rPr lang="fr-FR" dirty="0" smtClean="0">
                <a:sym typeface="Wingdings" panose="05000000000000000000" pitchFamily="2" charset="2"/>
              </a:rPr>
              <a:t>Un roman de Balzac</a:t>
            </a:r>
          </a:p>
          <a:p>
            <a:pPr marL="457200" lvl="1" indent="0">
              <a:buNone/>
            </a:pPr>
            <a:r>
              <a:rPr lang="fr-FR" dirty="0" smtClean="0">
                <a:sym typeface="Wingdings" panose="05000000000000000000" pitchFamily="2" charset="2"/>
              </a:rPr>
              <a:t>Une partition de Bach</a:t>
            </a:r>
          </a:p>
          <a:p>
            <a:pPr marL="457200" lvl="1" indent="0">
              <a:buNone/>
            </a:pPr>
            <a:r>
              <a:rPr lang="fr-FR" dirty="0" smtClean="0">
                <a:sym typeface="Wingdings" panose="05000000000000000000" pitchFamily="2" charset="2"/>
              </a:rPr>
              <a:t>Une estampe de Dürer</a:t>
            </a:r>
            <a:endParaRPr lang="fr-FR" dirty="0">
              <a:sym typeface="Wingdings" panose="05000000000000000000" pitchFamily="2" charset="2"/>
            </a:endParaRPr>
          </a:p>
          <a:p>
            <a:pPr marL="0" indent="0" defTabSz="625475">
              <a:buNone/>
              <a:tabLst>
                <a:tab pos="442913" algn="l"/>
              </a:tabLst>
            </a:pPr>
            <a:r>
              <a:rPr lang="fr-FR" dirty="0" smtClean="0">
                <a:solidFill>
                  <a:srgbClr val="92D050"/>
                </a:solidFill>
                <a:sym typeface="Wingdings" panose="05000000000000000000" pitchFamily="2" charset="2"/>
              </a:rPr>
              <a:t>	 </a:t>
            </a:r>
            <a:r>
              <a:rPr lang="fr-FR" dirty="0" smtClean="0">
                <a:solidFill>
                  <a:srgbClr val="92D050"/>
                </a:solidFill>
              </a:rPr>
              <a:t>L’agent </a:t>
            </a:r>
            <a:r>
              <a:rPr lang="fr-FR" dirty="0">
                <a:solidFill>
                  <a:srgbClr val="92D050"/>
                </a:solidFill>
              </a:rPr>
              <a:t>créateur de </a:t>
            </a:r>
            <a:r>
              <a:rPr lang="fr-FR" dirty="0" smtClean="0">
                <a:solidFill>
                  <a:srgbClr val="92D050"/>
                </a:solidFill>
              </a:rPr>
              <a:t>l’œuvre intellectuelle ou artistique a </a:t>
            </a:r>
            <a:r>
              <a:rPr lang="fr-FR" dirty="0">
                <a:solidFill>
                  <a:srgbClr val="92D050"/>
                </a:solidFill>
              </a:rPr>
              <a:t>un point d’accès en </a:t>
            </a:r>
            <a:r>
              <a:rPr lang="fr-FR" dirty="0" smtClean="0">
                <a:solidFill>
                  <a:srgbClr val="92D050"/>
                </a:solidFill>
              </a:rPr>
              <a:t>700 et le code de fonction précis qui lui correspond</a:t>
            </a:r>
          </a:p>
          <a:p>
            <a:pPr lvl="1"/>
            <a:endParaRPr lang="fr-FR" dirty="0"/>
          </a:p>
          <a:p>
            <a:endParaRPr lang="fr-FR" dirty="0" smtClean="0"/>
          </a:p>
          <a:p>
            <a:pPr marL="457200" lvl="1" indent="0">
              <a:buNone/>
            </a:pPr>
            <a:endParaRPr lang="fr-FR" dirty="0">
              <a:sym typeface="Wingdings" panose="05000000000000000000" pitchFamily="2" charset="2"/>
            </a:endParaRPr>
          </a:p>
          <a:p>
            <a:pPr marL="457200" lvl="1" indent="0">
              <a:buNone/>
            </a:pPr>
            <a:endParaRPr lang="fr-FR" dirty="0">
              <a:sym typeface="Wingdings" panose="05000000000000000000" pitchFamily="2" charset="2"/>
            </a:endParaRPr>
          </a:p>
        </p:txBody>
      </p:sp>
      <p:sp>
        <p:nvSpPr>
          <p:cNvPr id="4" name="Titre 1"/>
          <p:cNvSpPr txBox="1">
            <a:spLocks/>
          </p:cNvSpPr>
          <p:nvPr/>
        </p:nvSpPr>
        <p:spPr>
          <a:xfrm>
            <a:off x="3851920" y="760394"/>
            <a:ext cx="410445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2800" dirty="0" smtClean="0">
                <a:solidFill>
                  <a:srgbClr val="FF0000"/>
                </a:solidFill>
              </a:rPr>
              <a:t/>
            </a:r>
            <a:br>
              <a:rPr lang="fr-FR" sz="2800" dirty="0" smtClean="0">
                <a:solidFill>
                  <a:srgbClr val="FF0000"/>
                </a:solidFill>
              </a:rPr>
            </a:br>
            <a:r>
              <a:rPr lang="fr-FR" sz="2800" dirty="0" smtClean="0">
                <a:solidFill>
                  <a:srgbClr val="FF0000"/>
                </a:solidFill>
              </a:rPr>
              <a:t/>
            </a:r>
            <a:br>
              <a:rPr lang="fr-FR" sz="2800" dirty="0" smtClean="0">
                <a:solidFill>
                  <a:srgbClr val="FF0000"/>
                </a:solidFill>
              </a:rPr>
            </a:br>
            <a:r>
              <a:rPr lang="fr-FR" sz="2800" dirty="0" smtClean="0">
                <a:solidFill>
                  <a:srgbClr val="CC3300"/>
                </a:solidFill>
              </a:rPr>
              <a:t>1. Les ressources simples</a:t>
            </a:r>
            <a:r>
              <a:rPr lang="fr-FR" sz="2800" dirty="0" smtClean="0">
                <a:solidFill>
                  <a:srgbClr val="FF0000"/>
                </a:solidFill>
              </a:rPr>
              <a:t/>
            </a:r>
            <a:br>
              <a:rPr lang="fr-FR" sz="2800" dirty="0" smtClean="0">
                <a:solidFill>
                  <a:srgbClr val="FF0000"/>
                </a:solidFill>
              </a:rPr>
            </a:br>
            <a:r>
              <a:rPr lang="fr-FR" sz="2800" dirty="0" smtClean="0">
                <a:solidFill>
                  <a:srgbClr val="FF0000"/>
                </a:solidFill>
              </a:rPr>
              <a:t/>
            </a:r>
            <a:br>
              <a:rPr lang="fr-FR" sz="2800" dirty="0" smtClean="0">
                <a:solidFill>
                  <a:srgbClr val="FF0000"/>
                </a:solidFill>
              </a:rPr>
            </a:br>
            <a:endParaRPr lang="fr-FR" sz="2800" dirty="0"/>
          </a:p>
        </p:txBody>
      </p:sp>
      <p:sp>
        <p:nvSpPr>
          <p:cNvPr id="5" name="Accolade fermante 4"/>
          <p:cNvSpPr/>
          <p:nvPr/>
        </p:nvSpPr>
        <p:spPr>
          <a:xfrm>
            <a:off x="5436096" y="3284984"/>
            <a:ext cx="288032" cy="151216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Rectangle 5"/>
          <p:cNvSpPr/>
          <p:nvPr/>
        </p:nvSpPr>
        <p:spPr>
          <a:xfrm>
            <a:off x="5986500" y="3681028"/>
            <a:ext cx="2376264" cy="900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Un auteur / une œuvre / un point d’accès : trop facile </a:t>
            </a:r>
            <a:endParaRPr lang="fr-FR" dirty="0"/>
          </a:p>
        </p:txBody>
      </p:sp>
      <p:pic>
        <p:nvPicPr>
          <p:cNvPr id="8" name="Image 7"/>
          <p:cNvPicPr>
            <a:picLocks noChangeAspect="1"/>
          </p:cNvPicPr>
          <p:nvPr/>
        </p:nvPicPr>
        <p:blipFill>
          <a:blip r:embed="rId3"/>
          <a:stretch>
            <a:fillRect/>
          </a:stretch>
        </p:blipFill>
        <p:spPr>
          <a:xfrm>
            <a:off x="7794127" y="4323829"/>
            <a:ext cx="738313" cy="732160"/>
          </a:xfrm>
          <a:prstGeom prst="rect">
            <a:avLst/>
          </a:prstGeom>
        </p:spPr>
      </p:pic>
      <p:sp>
        <p:nvSpPr>
          <p:cNvPr id="7" name="Rectangle à coins arrondis 6"/>
          <p:cNvSpPr/>
          <p:nvPr/>
        </p:nvSpPr>
        <p:spPr>
          <a:xfrm>
            <a:off x="107504" y="110190"/>
            <a:ext cx="3096344" cy="1368152"/>
          </a:xfrm>
          <a:prstGeom prst="wedgeRoundRectCallout">
            <a:avLst>
              <a:gd name="adj1" fmla="val 30094"/>
              <a:gd name="adj2" fmla="val 69287"/>
              <a:gd name="adj3" fmla="val 16667"/>
            </a:avLst>
          </a:pr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smtClean="0">
              <a:solidFill>
                <a:srgbClr val="CC3300"/>
              </a:solidFill>
            </a:endParaRPr>
          </a:p>
          <a:p>
            <a:pPr algn="ctr"/>
            <a:r>
              <a:rPr lang="fr-FR" sz="2400" b="1" dirty="0" smtClean="0">
                <a:solidFill>
                  <a:srgbClr val="CC3300"/>
                </a:solidFill>
              </a:rPr>
              <a:t>Quelques </a:t>
            </a:r>
            <a:r>
              <a:rPr lang="fr-FR" sz="2400" b="1" dirty="0">
                <a:solidFill>
                  <a:srgbClr val="CC3300"/>
                </a:solidFill>
              </a:rPr>
              <a:t>pistes pour vous aider dans vos choix</a:t>
            </a:r>
            <a:r>
              <a:rPr lang="fr-FR" sz="2000" b="1" dirty="0">
                <a:solidFill>
                  <a:srgbClr val="FF0000"/>
                </a:solidFill>
              </a:rPr>
              <a:t/>
            </a:r>
            <a:br>
              <a:rPr lang="fr-FR" sz="2000" b="1" dirty="0">
                <a:solidFill>
                  <a:srgbClr val="FF0000"/>
                </a:solidFill>
              </a:rPr>
            </a:br>
            <a:endParaRPr lang="fr-FR" sz="2400" b="1" dirty="0"/>
          </a:p>
        </p:txBody>
      </p:sp>
    </p:spTree>
    <p:extLst>
      <p:ext uri="{BB962C8B-B14F-4D97-AF65-F5344CB8AC3E}">
        <p14:creationId xmlns:p14="http://schemas.microsoft.com/office/powerpoint/2010/main" val="1387925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99592"/>
            <a:ext cx="8229600" cy="5257800"/>
          </a:xfrm>
        </p:spPr>
        <p:txBody>
          <a:bodyPr>
            <a:normAutofit fontScale="92500" lnSpcReduction="20000"/>
          </a:bodyPr>
          <a:lstStyle/>
          <a:p>
            <a:pPr marL="0" indent="0">
              <a:buNone/>
            </a:pPr>
            <a:endParaRPr lang="fr-FR" i="1" dirty="0" smtClean="0"/>
          </a:p>
          <a:p>
            <a:pPr marL="0" indent="0">
              <a:buNone/>
            </a:pPr>
            <a:endParaRPr lang="fr-FR" i="1" dirty="0"/>
          </a:p>
          <a:p>
            <a:pPr marL="0" indent="0">
              <a:buNone/>
            </a:pPr>
            <a:endParaRPr lang="fr-FR" i="1" dirty="0" smtClean="0"/>
          </a:p>
          <a:p>
            <a:endParaRPr lang="fr-FR" sz="2400" i="1" dirty="0" smtClean="0"/>
          </a:p>
          <a:p>
            <a:pPr marL="0" indent="0" algn="just">
              <a:buNone/>
            </a:pPr>
            <a:endParaRPr lang="fr-FR" sz="2400" i="1" dirty="0"/>
          </a:p>
          <a:p>
            <a:pPr marL="0" indent="0" algn="just">
              <a:buNone/>
            </a:pPr>
            <a:r>
              <a:rPr lang="fr-FR" sz="2400" dirty="0" smtClean="0"/>
              <a:t>L’auteur d’une augmentation (= l’auteur d’une préface ou d’une postface, l’auteur d’une illustration spécifique, l’auteur d’une bibliographie distinct de l’auteur principal etc.) est un </a:t>
            </a:r>
            <a:r>
              <a:rPr lang="fr-FR" sz="2400" b="1" dirty="0" smtClean="0"/>
              <a:t>agent associé à la manifestation</a:t>
            </a:r>
            <a:r>
              <a:rPr lang="fr-FR" sz="2400" dirty="0" smtClean="0"/>
              <a:t>, en lien avec une édition particulière de l’œuvre.</a:t>
            </a:r>
          </a:p>
          <a:p>
            <a:pPr marL="0" indent="0">
              <a:buNone/>
            </a:pPr>
            <a:r>
              <a:rPr lang="fr-FR" sz="2400" dirty="0" smtClean="0">
                <a:solidFill>
                  <a:srgbClr val="92D050"/>
                </a:solidFill>
                <a:sym typeface="Wingdings" panose="05000000000000000000" pitchFamily="2" charset="2"/>
              </a:rPr>
              <a:t>	</a:t>
            </a:r>
            <a:r>
              <a:rPr lang="fr-FR" sz="2600" dirty="0" smtClean="0">
                <a:solidFill>
                  <a:srgbClr val="92D050"/>
                </a:solidFill>
                <a:sym typeface="Wingdings" panose="05000000000000000000" pitchFamily="2" charset="2"/>
              </a:rPr>
              <a:t> l’auteur d’une augmentation est enregistré </a:t>
            </a:r>
            <a:r>
              <a:rPr lang="fr-FR" sz="2600" dirty="0">
                <a:solidFill>
                  <a:srgbClr val="92D050"/>
                </a:solidFill>
                <a:sym typeface="Wingdings" panose="05000000000000000000" pitchFamily="2" charset="2"/>
              </a:rPr>
              <a:t>en 7X2</a:t>
            </a:r>
            <a:endParaRPr lang="fr-FR" sz="2600" dirty="0">
              <a:solidFill>
                <a:srgbClr val="92D050"/>
              </a:solidFill>
            </a:endParaRPr>
          </a:p>
          <a:p>
            <a:pPr marL="895350" indent="0" algn="just">
              <a:buNone/>
            </a:pPr>
            <a:r>
              <a:rPr lang="fr-FR" sz="2400" dirty="0" smtClean="0">
                <a:solidFill>
                  <a:srgbClr val="FF0000"/>
                </a:solidFill>
              </a:rPr>
              <a:t>Attention</a:t>
            </a:r>
            <a:r>
              <a:rPr lang="fr-FR" sz="2400" dirty="0" smtClean="0"/>
              <a:t> : une bande dessinée a deux auteurs (créateurs de l’œuvre) : le créateur du texte et le créateur de l’image -&gt; l’illustration en ce cas n’est pas une augmentation -&gt; une BD = une œuvre de collaboration. Il en est de même du livre jeunesse où texte et illustration sont indissociables.</a:t>
            </a:r>
          </a:p>
          <a:p>
            <a:pPr marL="0" indent="0">
              <a:buNone/>
            </a:pPr>
            <a:endParaRPr lang="fr-FR" sz="2400" dirty="0" smtClean="0">
              <a:solidFill>
                <a:srgbClr val="92D050"/>
              </a:solidFill>
            </a:endParaRPr>
          </a:p>
        </p:txBody>
      </p:sp>
      <p:sp>
        <p:nvSpPr>
          <p:cNvPr id="6" name="Rectangle à coins arrondis 5"/>
          <p:cNvSpPr/>
          <p:nvPr/>
        </p:nvSpPr>
        <p:spPr>
          <a:xfrm>
            <a:off x="755574" y="1844824"/>
            <a:ext cx="7704856" cy="165618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fr-FR" i="1" dirty="0"/>
              <a:t>«  Une augmentation est une œuvre distincte qui accompagne l’œuvre principale : préface, postface, illustration, </a:t>
            </a:r>
            <a:r>
              <a:rPr lang="fr-FR" i="1" dirty="0" smtClean="0"/>
              <a:t>introduction</a:t>
            </a:r>
            <a:r>
              <a:rPr lang="fr-FR" i="1" dirty="0"/>
              <a:t>... </a:t>
            </a:r>
            <a:r>
              <a:rPr lang="fr-FR" i="1" dirty="0" smtClean="0"/>
              <a:t>Si </a:t>
            </a:r>
            <a:r>
              <a:rPr lang="fr-FR" i="1" dirty="0"/>
              <a:t>l’augmentation ne fait pas l’objet d’une description particulière, une relation peut être établie directement </a:t>
            </a:r>
            <a:r>
              <a:rPr lang="fr-FR" b="1" i="1" dirty="0"/>
              <a:t>depuis la manifestation </a:t>
            </a:r>
            <a:r>
              <a:rPr lang="fr-FR" i="1" dirty="0"/>
              <a:t>vers le préfacier, l’auteur du commentaire ou des annotations etc. » </a:t>
            </a:r>
            <a:r>
              <a:rPr lang="fr-FR" dirty="0"/>
              <a:t>(Cataloguer aujourd’hui</a:t>
            </a:r>
            <a:r>
              <a:rPr lang="fr-FR" i="1" dirty="0"/>
              <a:t>, p. 22-23</a:t>
            </a:r>
            <a:r>
              <a:rPr lang="fr-FR" dirty="0"/>
              <a:t>)</a:t>
            </a:r>
          </a:p>
        </p:txBody>
      </p:sp>
      <p:sp>
        <p:nvSpPr>
          <p:cNvPr id="9" name="Titre 1"/>
          <p:cNvSpPr txBox="1">
            <a:spLocks/>
          </p:cNvSpPr>
          <p:nvPr/>
        </p:nvSpPr>
        <p:spPr>
          <a:xfrm>
            <a:off x="3419872" y="538842"/>
            <a:ext cx="547260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2800" dirty="0" smtClean="0">
                <a:solidFill>
                  <a:srgbClr val="CC3300"/>
                </a:solidFill>
              </a:rPr>
              <a:t/>
            </a:r>
            <a:br>
              <a:rPr lang="fr-FR" sz="2800" dirty="0" smtClean="0">
                <a:solidFill>
                  <a:srgbClr val="CC3300"/>
                </a:solidFill>
              </a:rPr>
            </a:br>
            <a:r>
              <a:rPr lang="fr-FR" sz="2800" dirty="0" smtClean="0">
                <a:solidFill>
                  <a:srgbClr val="CC3300"/>
                </a:solidFill>
              </a:rPr>
              <a:t/>
            </a:r>
            <a:br>
              <a:rPr lang="fr-FR" sz="2800" dirty="0" smtClean="0">
                <a:solidFill>
                  <a:srgbClr val="CC3300"/>
                </a:solidFill>
              </a:rPr>
            </a:br>
            <a:r>
              <a:rPr lang="fr-FR" sz="2800" dirty="0" smtClean="0">
                <a:solidFill>
                  <a:srgbClr val="CC3300"/>
                </a:solidFill>
              </a:rPr>
              <a:t>2. Les ressources avec augmentation</a:t>
            </a:r>
            <a:br>
              <a:rPr lang="fr-FR" sz="2800" dirty="0" smtClean="0">
                <a:solidFill>
                  <a:srgbClr val="CC3300"/>
                </a:solidFill>
              </a:rPr>
            </a:br>
            <a:r>
              <a:rPr lang="fr-FR" sz="2800" dirty="0" smtClean="0">
                <a:solidFill>
                  <a:srgbClr val="CC3300"/>
                </a:solidFill>
              </a:rPr>
              <a:t/>
            </a:r>
            <a:br>
              <a:rPr lang="fr-FR" sz="2800" dirty="0" smtClean="0">
                <a:solidFill>
                  <a:srgbClr val="CC3300"/>
                </a:solidFill>
              </a:rPr>
            </a:br>
            <a:endParaRPr lang="fr-FR" sz="2800" dirty="0">
              <a:solidFill>
                <a:srgbClr val="CC3300"/>
              </a:solidFill>
            </a:endParaRPr>
          </a:p>
        </p:txBody>
      </p:sp>
      <p:sp>
        <p:nvSpPr>
          <p:cNvPr id="7" name="Rectangle à coins arrondis 6"/>
          <p:cNvSpPr/>
          <p:nvPr/>
        </p:nvSpPr>
        <p:spPr>
          <a:xfrm>
            <a:off x="179512" y="76368"/>
            <a:ext cx="3096344" cy="1341884"/>
          </a:xfrm>
          <a:prstGeom prst="wedgeRoundRectCallout">
            <a:avLst>
              <a:gd name="adj1" fmla="val 30094"/>
              <a:gd name="adj2" fmla="val 69287"/>
              <a:gd name="adj3" fmla="val 16667"/>
            </a:avLst>
          </a:pr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smtClean="0">
              <a:solidFill>
                <a:srgbClr val="CC3300"/>
              </a:solidFill>
            </a:endParaRPr>
          </a:p>
          <a:p>
            <a:pPr algn="ctr"/>
            <a:r>
              <a:rPr lang="fr-FR" sz="2400" b="1" dirty="0" smtClean="0">
                <a:solidFill>
                  <a:srgbClr val="CC3300"/>
                </a:solidFill>
              </a:rPr>
              <a:t>Quelques </a:t>
            </a:r>
            <a:r>
              <a:rPr lang="fr-FR" sz="2400" b="1" dirty="0">
                <a:solidFill>
                  <a:srgbClr val="CC3300"/>
                </a:solidFill>
              </a:rPr>
              <a:t>pistes pour vous aider dans vos choix</a:t>
            </a:r>
            <a:r>
              <a:rPr lang="fr-FR" sz="2000" b="1" dirty="0">
                <a:solidFill>
                  <a:srgbClr val="FF0000"/>
                </a:solidFill>
              </a:rPr>
              <a:t/>
            </a:r>
            <a:br>
              <a:rPr lang="fr-FR" sz="2000" b="1" dirty="0">
                <a:solidFill>
                  <a:srgbClr val="FF0000"/>
                </a:solidFill>
              </a:rPr>
            </a:br>
            <a:endParaRPr lang="fr-FR" sz="2400" b="1"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81" y="5445224"/>
            <a:ext cx="779587" cy="688255"/>
          </a:xfrm>
          <a:prstGeom prst="rect">
            <a:avLst/>
          </a:prstGeom>
        </p:spPr>
      </p:pic>
    </p:spTree>
    <p:extLst>
      <p:ext uri="{BB962C8B-B14F-4D97-AF65-F5344CB8AC3E}">
        <p14:creationId xmlns:p14="http://schemas.microsoft.com/office/powerpoint/2010/main" val="1107923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329608" y="432924"/>
            <a:ext cx="5688632" cy="1126462"/>
          </a:xfrm>
          <a:prstGeom prst="rect">
            <a:avLst/>
          </a:prstGeom>
          <a:noFill/>
        </p:spPr>
        <p:txBody>
          <a:bodyPr wrap="square" rtlCol="0">
            <a:spAutoFit/>
          </a:bodyPr>
          <a:lstStyle/>
          <a:p>
            <a:pPr marL="360363" indent="-360363">
              <a:lnSpc>
                <a:spcPct val="120000"/>
              </a:lnSpc>
            </a:pPr>
            <a:r>
              <a:rPr lang="fr-FR" sz="2800" dirty="0">
                <a:solidFill>
                  <a:srgbClr val="CC3300"/>
                </a:solidFill>
              </a:rPr>
              <a:t>3. Les ressources où il faut réfléchir : les agrégats</a:t>
            </a:r>
          </a:p>
        </p:txBody>
      </p:sp>
      <p:pic>
        <p:nvPicPr>
          <p:cNvPr id="4" name="Image 3"/>
          <p:cNvPicPr>
            <a:picLocks noChangeAspect="1"/>
          </p:cNvPicPr>
          <p:nvPr/>
        </p:nvPicPr>
        <p:blipFill>
          <a:blip r:embed="rId3"/>
          <a:stretch>
            <a:fillRect/>
          </a:stretch>
        </p:blipFill>
        <p:spPr>
          <a:xfrm>
            <a:off x="5671929" y="877796"/>
            <a:ext cx="645169" cy="756537"/>
          </a:xfrm>
          <a:prstGeom prst="rect">
            <a:avLst/>
          </a:prstGeom>
        </p:spPr>
      </p:pic>
      <p:sp>
        <p:nvSpPr>
          <p:cNvPr id="5" name="Espace réservé du contenu 4"/>
          <p:cNvSpPr>
            <a:spLocks noGrp="1"/>
          </p:cNvSpPr>
          <p:nvPr>
            <p:ph idx="1"/>
          </p:nvPr>
        </p:nvSpPr>
        <p:spPr>
          <a:xfrm>
            <a:off x="457198" y="1543702"/>
            <a:ext cx="8435281" cy="5688632"/>
          </a:xfrm>
        </p:spPr>
        <p:txBody>
          <a:bodyPr>
            <a:normAutofit lnSpcReduction="10000"/>
          </a:bodyPr>
          <a:lstStyle/>
          <a:p>
            <a:pPr marL="0" indent="0">
              <a:buNone/>
            </a:pPr>
            <a:r>
              <a:rPr lang="fr-FR" sz="2400" dirty="0" smtClean="0"/>
              <a:t>Avec LRM et RDA, </a:t>
            </a:r>
            <a:r>
              <a:rPr lang="fr-FR" sz="2400" b="1" dirty="0" smtClean="0"/>
              <a:t>fin de la notion d’ouvrage collectif </a:t>
            </a:r>
            <a:r>
              <a:rPr lang="fr-FR" sz="2400" dirty="0" smtClean="0"/>
              <a:t>-&gt; création de la notion d’agrégat / œuvre agrégative</a:t>
            </a:r>
          </a:p>
          <a:p>
            <a:endParaRPr lang="fr-FR" dirty="0" smtClean="0"/>
          </a:p>
          <a:p>
            <a:endParaRPr lang="fr-FR" dirty="0" smtClean="0"/>
          </a:p>
          <a:p>
            <a:endParaRPr lang="fr-FR" dirty="0" smtClean="0"/>
          </a:p>
          <a:p>
            <a:endParaRPr lang="fr-FR" dirty="0" smtClean="0"/>
          </a:p>
          <a:p>
            <a:r>
              <a:rPr lang="fr-FR" sz="2200" dirty="0" smtClean="0"/>
              <a:t>le </a:t>
            </a:r>
            <a:r>
              <a:rPr lang="fr-FR" sz="2200" dirty="0"/>
              <a:t>responsable du choix des expressions contenues </a:t>
            </a:r>
            <a:r>
              <a:rPr lang="fr-FR" sz="2200" dirty="0" smtClean="0"/>
              <a:t>est le créateur de l’œuvre agrégative (= directeur de publication, organisateur du colloque, responsable de l’anthologie…)</a:t>
            </a:r>
          </a:p>
          <a:p>
            <a:r>
              <a:rPr lang="fr-FR" sz="2200" dirty="0" smtClean="0"/>
              <a:t>Les </a:t>
            </a:r>
            <a:r>
              <a:rPr lang="fr-FR" sz="2200" dirty="0"/>
              <a:t>agents associés à la création de l’œuvre </a:t>
            </a:r>
            <a:r>
              <a:rPr lang="fr-FR" sz="2200" dirty="0" smtClean="0"/>
              <a:t>agrégative </a:t>
            </a:r>
            <a:r>
              <a:rPr lang="fr-FR" sz="2200" dirty="0"/>
              <a:t>(= auteurs des </a:t>
            </a:r>
            <a:r>
              <a:rPr lang="fr-FR" sz="2200" dirty="0" smtClean="0"/>
              <a:t>textes) en sont les contributeurs. Sans eux, l’œuvre n’existerait pas.</a:t>
            </a:r>
          </a:p>
          <a:p>
            <a:pPr lvl="1" algn="ctr">
              <a:buFont typeface="Wingdings" panose="05000000000000000000" pitchFamily="2" charset="2"/>
              <a:buChar char="à"/>
            </a:pPr>
            <a:r>
              <a:rPr lang="fr-FR" sz="2200" dirty="0" smtClean="0">
                <a:solidFill>
                  <a:srgbClr val="92D050"/>
                </a:solidFill>
                <a:sym typeface="Wingdings" panose="05000000000000000000" pitchFamily="2" charset="2"/>
              </a:rPr>
              <a:t>Les créateurs et contributeurs de l’œuvre agrégative </a:t>
            </a:r>
          </a:p>
          <a:p>
            <a:pPr marL="400050" lvl="1" indent="0" algn="ctr">
              <a:buNone/>
            </a:pPr>
            <a:r>
              <a:rPr lang="fr-FR" sz="2200" dirty="0" smtClean="0">
                <a:solidFill>
                  <a:srgbClr val="92D050"/>
                </a:solidFill>
                <a:sym typeface="Wingdings" panose="05000000000000000000" pitchFamily="2" charset="2"/>
              </a:rPr>
              <a:t>sont enregistrés en 7X0 / 7X1</a:t>
            </a:r>
            <a:r>
              <a:rPr lang="fr-FR" sz="2200" dirty="0" smtClean="0">
                <a:solidFill>
                  <a:srgbClr val="92D050"/>
                </a:solidFill>
              </a:rPr>
              <a:t> </a:t>
            </a:r>
          </a:p>
        </p:txBody>
      </p:sp>
      <p:sp>
        <p:nvSpPr>
          <p:cNvPr id="2" name="Rectangle à coins arrondis 1"/>
          <p:cNvSpPr/>
          <p:nvPr/>
        </p:nvSpPr>
        <p:spPr>
          <a:xfrm>
            <a:off x="899592" y="2395298"/>
            <a:ext cx="7272808" cy="18722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fr-FR" i="1" dirty="0" smtClean="0"/>
              <a:t>« l’œuvre </a:t>
            </a:r>
            <a:r>
              <a:rPr lang="fr-FR" i="1" dirty="0"/>
              <a:t>agrégative est une œuvre qui rassemble </a:t>
            </a:r>
            <a:r>
              <a:rPr lang="fr-FR" b="1" i="1" dirty="0" smtClean="0"/>
              <a:t>plusieurs </a:t>
            </a:r>
            <a:r>
              <a:rPr lang="fr-FR" b="1" i="1" dirty="0"/>
              <a:t>expressions d’œuvres, du même créateur ou de </a:t>
            </a:r>
            <a:r>
              <a:rPr lang="fr-FR" b="1" i="1" dirty="0" smtClean="0"/>
              <a:t>créateurs </a:t>
            </a:r>
            <a:r>
              <a:rPr lang="fr-FR" b="1" i="1" dirty="0"/>
              <a:t>différents</a:t>
            </a:r>
            <a:r>
              <a:rPr lang="fr-FR" i="1" dirty="0"/>
              <a:t>. </a:t>
            </a:r>
            <a:r>
              <a:rPr lang="fr-FR" dirty="0"/>
              <a:t>[C’est]</a:t>
            </a:r>
            <a:r>
              <a:rPr lang="fr-FR" i="1" dirty="0"/>
              <a:t> un choix d’expressions d’œuvres rassemblées dans une même </a:t>
            </a:r>
            <a:r>
              <a:rPr lang="fr-FR" i="1" dirty="0" smtClean="0"/>
              <a:t>manifestation » </a:t>
            </a:r>
            <a:r>
              <a:rPr lang="fr-FR" dirty="0" smtClean="0"/>
              <a:t>(Cataloguer aujourd’hui</a:t>
            </a:r>
            <a:r>
              <a:rPr lang="fr-FR" i="1" dirty="0" smtClean="0"/>
              <a:t>, p. 22) </a:t>
            </a:r>
          </a:p>
          <a:p>
            <a:r>
              <a:rPr lang="fr-FR" dirty="0" smtClean="0"/>
              <a:t> </a:t>
            </a:r>
            <a:r>
              <a:rPr lang="fr-FR" dirty="0" smtClean="0">
                <a:sym typeface="Wingdings" panose="05000000000000000000" pitchFamily="2" charset="2"/>
              </a:rPr>
              <a:t> </a:t>
            </a:r>
            <a:r>
              <a:rPr lang="fr-FR" dirty="0" smtClean="0"/>
              <a:t>les </a:t>
            </a:r>
            <a:r>
              <a:rPr lang="fr-FR" dirty="0"/>
              <a:t>Mélanges, les Actes de colloque, les catalogues </a:t>
            </a:r>
            <a:r>
              <a:rPr lang="fr-FR" dirty="0" smtClean="0"/>
              <a:t>d’exposition </a:t>
            </a:r>
            <a:r>
              <a:rPr lang="fr-FR" dirty="0"/>
              <a:t>avec plusieurs collaborations</a:t>
            </a:r>
            <a:r>
              <a:rPr lang="fr-FR" dirty="0" smtClean="0"/>
              <a:t>… sont des agrégats</a:t>
            </a:r>
            <a:endParaRPr lang="fr-FR" dirty="0"/>
          </a:p>
        </p:txBody>
      </p:sp>
      <p:sp>
        <p:nvSpPr>
          <p:cNvPr id="7" name="Rectangle à coins arrondis 6"/>
          <p:cNvSpPr/>
          <p:nvPr/>
        </p:nvSpPr>
        <p:spPr>
          <a:xfrm>
            <a:off x="25760" y="6272"/>
            <a:ext cx="3096344" cy="1368152"/>
          </a:xfrm>
          <a:prstGeom prst="wedgeRoundRectCallout">
            <a:avLst>
              <a:gd name="adj1" fmla="val 23464"/>
              <a:gd name="adj2" fmla="val 61103"/>
              <a:gd name="adj3" fmla="val 16667"/>
            </a:avLst>
          </a:pr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smtClean="0">
              <a:solidFill>
                <a:srgbClr val="CC3300"/>
              </a:solidFill>
            </a:endParaRPr>
          </a:p>
          <a:p>
            <a:pPr algn="ctr"/>
            <a:r>
              <a:rPr lang="fr-FR" sz="2400" b="1" dirty="0" smtClean="0">
                <a:solidFill>
                  <a:srgbClr val="CC3300"/>
                </a:solidFill>
              </a:rPr>
              <a:t>Quelques </a:t>
            </a:r>
            <a:r>
              <a:rPr lang="fr-FR" sz="2400" b="1" dirty="0">
                <a:solidFill>
                  <a:srgbClr val="CC3300"/>
                </a:solidFill>
              </a:rPr>
              <a:t>pistes pour vous aider dans vos choix</a:t>
            </a:r>
            <a:r>
              <a:rPr lang="fr-FR" sz="2000" b="1" dirty="0">
                <a:solidFill>
                  <a:srgbClr val="FF0000"/>
                </a:solidFill>
              </a:rPr>
              <a:t/>
            </a:r>
            <a:br>
              <a:rPr lang="fr-FR" sz="2000" b="1" dirty="0">
                <a:solidFill>
                  <a:srgbClr val="FF0000"/>
                </a:solidFill>
              </a:rPr>
            </a:br>
            <a:endParaRPr lang="fr-FR" sz="2400" b="1" dirty="0"/>
          </a:p>
        </p:txBody>
      </p:sp>
    </p:spTree>
    <p:extLst>
      <p:ext uri="{BB962C8B-B14F-4D97-AF65-F5344CB8AC3E}">
        <p14:creationId xmlns:p14="http://schemas.microsoft.com/office/powerpoint/2010/main" val="1334969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dirty="0" smtClean="0">
                <a:solidFill>
                  <a:schemeClr val="accent4">
                    <a:lumMod val="75000"/>
                  </a:schemeClr>
                </a:solidFill>
              </a:rPr>
              <a:t>PARTIE 3</a:t>
            </a:r>
            <a:br>
              <a:rPr lang="fr-FR" dirty="0" smtClean="0">
                <a:solidFill>
                  <a:schemeClr val="accent4">
                    <a:lumMod val="75000"/>
                  </a:schemeClr>
                </a:solidFill>
              </a:rPr>
            </a:br>
            <a:r>
              <a:rPr lang="fr-FR" dirty="0" smtClean="0">
                <a:solidFill>
                  <a:schemeClr val="accent4">
                    <a:lumMod val="75000"/>
                  </a:schemeClr>
                </a:solidFill>
              </a:rPr>
              <a:t>Quelques constats et conseils</a:t>
            </a:r>
            <a:endParaRPr lang="fr-FR" dirty="0">
              <a:solidFill>
                <a:schemeClr val="accent4">
                  <a:lumMod val="75000"/>
                </a:schemeClr>
              </a:solidFill>
            </a:endParaRPr>
          </a:p>
        </p:txBody>
      </p:sp>
    </p:spTree>
    <p:extLst>
      <p:ext uri="{BB962C8B-B14F-4D97-AF65-F5344CB8AC3E}">
        <p14:creationId xmlns:p14="http://schemas.microsoft.com/office/powerpoint/2010/main" val="777692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normAutofit/>
          </a:bodyPr>
          <a:lstStyle/>
          <a:p>
            <a:pPr algn="l"/>
            <a:r>
              <a:rPr lang="fr-FR" sz="4000" dirty="0" smtClean="0">
                <a:solidFill>
                  <a:schemeClr val="accent4"/>
                </a:solidFill>
              </a:rPr>
              <a:t>Constats importants	</a:t>
            </a:r>
            <a:r>
              <a:rPr lang="fr-FR" sz="4000" dirty="0" smtClean="0"/>
              <a:t>		</a:t>
            </a:r>
            <a:endParaRPr lang="fr-FR" sz="4000" dirty="0">
              <a:solidFill>
                <a:srgbClr val="7030A0"/>
              </a:solidFill>
            </a:endParaRPr>
          </a:p>
        </p:txBody>
      </p:sp>
      <p:sp>
        <p:nvSpPr>
          <p:cNvPr id="3" name="Espace réservé du contenu 2"/>
          <p:cNvSpPr>
            <a:spLocks noGrp="1"/>
          </p:cNvSpPr>
          <p:nvPr>
            <p:ph idx="1"/>
          </p:nvPr>
        </p:nvSpPr>
        <p:spPr>
          <a:xfrm>
            <a:off x="251520" y="1340768"/>
            <a:ext cx="8712968" cy="5328592"/>
          </a:xfrm>
        </p:spPr>
        <p:txBody>
          <a:bodyPr>
            <a:noAutofit/>
          </a:bodyPr>
          <a:lstStyle/>
          <a:p>
            <a:pPr algn="just"/>
            <a:r>
              <a:rPr lang="fr-FR" sz="2800" dirty="0"/>
              <a:t>La très grande hétérogénéité des pratiques dans le </a:t>
            </a:r>
            <a:r>
              <a:rPr lang="fr-FR" sz="2800" dirty="0" err="1" smtClean="0"/>
              <a:t>Sudoc</a:t>
            </a:r>
            <a:r>
              <a:rPr lang="fr-FR" sz="2800" dirty="0" smtClean="0"/>
              <a:t>, dans le choix des étiquettes ou le choix des codes de fonction, rend </a:t>
            </a:r>
            <a:r>
              <a:rPr lang="fr-FR" sz="2800" dirty="0"/>
              <a:t>actuellement impossible tout travail rétrospectif. </a:t>
            </a:r>
            <a:endParaRPr lang="fr-FR" sz="2800" dirty="0" smtClean="0"/>
          </a:p>
          <a:p>
            <a:pPr marL="457200" lvl="1" indent="0">
              <a:buNone/>
            </a:pPr>
            <a:r>
              <a:rPr lang="fr-FR" sz="2000" dirty="0" smtClean="0"/>
              <a:t>ex. de pratiques différentes : pour la BD, le dessinateur est parfois considéré comme un auteur (070), ou comme un dessinateur  (440)</a:t>
            </a:r>
          </a:p>
          <a:p>
            <a:pPr marL="457200" lvl="1" indent="0">
              <a:buNone/>
            </a:pPr>
            <a:endParaRPr lang="fr-FR" sz="2000" dirty="0"/>
          </a:p>
          <a:p>
            <a:r>
              <a:rPr lang="fr-FR" sz="2800" dirty="0"/>
              <a:t>Des divergences existent déjà avec les notices de la </a:t>
            </a:r>
            <a:r>
              <a:rPr lang="fr-FR" sz="2800" dirty="0" err="1"/>
              <a:t>BnF</a:t>
            </a:r>
            <a:r>
              <a:rPr lang="fr-FR" sz="2800" dirty="0"/>
              <a:t> sans que quiconque en soit </a:t>
            </a:r>
            <a:r>
              <a:rPr lang="fr-FR" sz="2800" dirty="0" smtClean="0"/>
              <a:t>gêné.</a:t>
            </a:r>
            <a:endParaRPr lang="fr-FR" sz="2800" dirty="0"/>
          </a:p>
          <a:p>
            <a:pPr marL="457200" lvl="1" indent="0">
              <a:buNone/>
            </a:pPr>
            <a:r>
              <a:rPr lang="fr-FR" sz="2000" dirty="0" smtClean="0"/>
              <a:t>Toujours dans le cadre du signalement des BD : le choix des étiquettes pour les points </a:t>
            </a:r>
            <a:r>
              <a:rPr lang="fr-FR" sz="2000" dirty="0"/>
              <a:t>d’accès </a:t>
            </a:r>
            <a:r>
              <a:rPr lang="fr-FR" sz="2000" dirty="0" smtClean="0"/>
              <a:t>est différent entre </a:t>
            </a:r>
            <a:r>
              <a:rPr lang="fr-FR" sz="2000" dirty="0" err="1" smtClean="0"/>
              <a:t>BnF</a:t>
            </a:r>
            <a:r>
              <a:rPr lang="fr-FR" sz="2000" dirty="0" smtClean="0"/>
              <a:t> et </a:t>
            </a:r>
            <a:r>
              <a:rPr lang="fr-FR" sz="2000" dirty="0" err="1" smtClean="0"/>
              <a:t>Sudoc</a:t>
            </a:r>
            <a:r>
              <a:rPr lang="fr-FR" sz="2000" dirty="0" smtClean="0"/>
              <a:t> (les illustrateurs sont enregistrés en 702 pour la </a:t>
            </a:r>
            <a:r>
              <a:rPr lang="fr-FR" sz="2000" dirty="0" err="1" smtClean="0"/>
              <a:t>BnF</a:t>
            </a:r>
            <a:r>
              <a:rPr lang="fr-FR" sz="2000" dirty="0" smtClean="0"/>
              <a:t>)</a:t>
            </a:r>
            <a:endParaRPr lang="fr-FR" sz="2000" dirty="0"/>
          </a:p>
        </p:txBody>
      </p:sp>
    </p:spTree>
    <p:extLst>
      <p:ext uri="{BB962C8B-B14F-4D97-AF65-F5344CB8AC3E}">
        <p14:creationId xmlns:p14="http://schemas.microsoft.com/office/powerpoint/2010/main" val="3031155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srcRect l="1176" t="20745"/>
          <a:stretch/>
        </p:blipFill>
        <p:spPr>
          <a:xfrm>
            <a:off x="100049" y="1474266"/>
            <a:ext cx="9036496" cy="5267102"/>
          </a:xfrm>
          <a:prstGeom prst="rect">
            <a:avLst/>
          </a:prstGeom>
          <a:ln>
            <a:noFill/>
          </a:ln>
          <a:effectLst>
            <a:outerShdw blurRad="292100" dist="139700" dir="2700000" algn="tl" rotWithShape="0">
              <a:srgbClr val="333333">
                <a:alpha val="65000"/>
              </a:srgbClr>
            </a:outerShdw>
          </a:effectLst>
        </p:spPr>
      </p:pic>
      <p:sp>
        <p:nvSpPr>
          <p:cNvPr id="2" name="ZoneTexte 1"/>
          <p:cNvSpPr txBox="1"/>
          <p:nvPr/>
        </p:nvSpPr>
        <p:spPr>
          <a:xfrm>
            <a:off x="100049" y="188640"/>
            <a:ext cx="7568295" cy="646331"/>
          </a:xfrm>
          <a:prstGeom prst="rect">
            <a:avLst/>
          </a:prstGeom>
          <a:noFill/>
        </p:spPr>
        <p:txBody>
          <a:bodyPr wrap="square" rtlCol="0">
            <a:spAutoFit/>
          </a:bodyPr>
          <a:lstStyle/>
          <a:p>
            <a:r>
              <a:rPr lang="fr-FR" dirty="0" smtClean="0"/>
              <a:t>Courte démonstration de l’hétérogénéité des codes de fonction dans le </a:t>
            </a:r>
            <a:r>
              <a:rPr lang="fr-FR" dirty="0" err="1" smtClean="0"/>
              <a:t>Sudoc</a:t>
            </a:r>
            <a:r>
              <a:rPr lang="fr-FR" dirty="0" smtClean="0"/>
              <a:t>, (ou De l’intérêt de la commande CHE FCT)</a:t>
            </a:r>
            <a:endParaRPr lang="fr-FR" dirty="0"/>
          </a:p>
        </p:txBody>
      </p:sp>
      <p:pic>
        <p:nvPicPr>
          <p:cNvPr id="3" name="Image 2"/>
          <p:cNvPicPr>
            <a:picLocks noChangeAspect="1"/>
          </p:cNvPicPr>
          <p:nvPr/>
        </p:nvPicPr>
        <p:blipFill>
          <a:blip r:embed="rId4"/>
          <a:stretch>
            <a:fillRect/>
          </a:stretch>
        </p:blipFill>
        <p:spPr>
          <a:xfrm>
            <a:off x="2843808" y="849099"/>
            <a:ext cx="6192688" cy="912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6284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t="23191"/>
          <a:stretch/>
        </p:blipFill>
        <p:spPr>
          <a:xfrm>
            <a:off x="0" y="404664"/>
            <a:ext cx="9144000" cy="2146437"/>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155575" y="2918042"/>
            <a:ext cx="7560840" cy="707886"/>
          </a:xfrm>
          <a:prstGeom prst="rect">
            <a:avLst/>
          </a:prstGeom>
          <a:noFill/>
        </p:spPr>
        <p:txBody>
          <a:bodyPr wrap="square" rtlCol="0">
            <a:spAutoFit/>
          </a:bodyPr>
          <a:lstStyle/>
          <a:p>
            <a:pPr marL="989013" indent="-989013" algn="just"/>
            <a:r>
              <a:rPr lang="fr-FR" sz="2000" dirty="0" smtClean="0">
                <a:solidFill>
                  <a:schemeClr val="accent4"/>
                </a:solidFill>
              </a:rPr>
              <a:t>Constat</a:t>
            </a:r>
            <a:r>
              <a:rPr lang="fr-FR" sz="2000" dirty="0" smtClean="0"/>
              <a:t> </a:t>
            </a:r>
            <a:r>
              <a:rPr lang="fr-FR" sz="2000" dirty="0"/>
              <a:t>:</a:t>
            </a:r>
            <a:r>
              <a:rPr lang="fr-FR" sz="2000" dirty="0" smtClean="0"/>
              <a:t> Le code de fonction 700 (=copiste) est en fait majoritairement utilisé en lieu et place du code de fonction 070 (=auteur) </a:t>
            </a:r>
            <a:endParaRPr lang="fr-FR" sz="2000" dirty="0"/>
          </a:p>
        </p:txBody>
      </p:sp>
      <p:sp>
        <p:nvSpPr>
          <p:cNvPr id="7" name="ZoneTexte 6"/>
          <p:cNvSpPr txBox="1"/>
          <p:nvPr/>
        </p:nvSpPr>
        <p:spPr>
          <a:xfrm>
            <a:off x="595072" y="3935857"/>
            <a:ext cx="8208912" cy="2677656"/>
          </a:xfrm>
          <a:prstGeom prst="rect">
            <a:avLst/>
          </a:prstGeom>
          <a:noFill/>
        </p:spPr>
        <p:txBody>
          <a:bodyPr wrap="square" rtlCol="0">
            <a:spAutoFit/>
          </a:bodyPr>
          <a:lstStyle/>
          <a:p>
            <a:r>
              <a:rPr lang="fr-FR" sz="2400" dirty="0" smtClean="0"/>
              <a:t>Rappel de quelques commandes pour contrôle, observations…:</a:t>
            </a:r>
          </a:p>
          <a:p>
            <a:pPr marL="285750" indent="-285750">
              <a:buFont typeface="Arial" panose="020B0604020202020204" pitchFamily="34" charset="0"/>
              <a:buChar char="•"/>
            </a:pPr>
            <a:r>
              <a:rPr lang="fr-FR" sz="2400" dirty="0" smtClean="0"/>
              <a:t>CHE </a:t>
            </a:r>
            <a:r>
              <a:rPr lang="fr-FR" sz="2400" b="1" dirty="0" smtClean="0"/>
              <a:t>FCT</a:t>
            </a:r>
            <a:r>
              <a:rPr lang="fr-FR" sz="2400" dirty="0" smtClean="0"/>
              <a:t> </a:t>
            </a:r>
            <a:r>
              <a:rPr lang="fr-FR" sz="2400" i="1" dirty="0" smtClean="0"/>
              <a:t>[code fonction] </a:t>
            </a:r>
          </a:p>
          <a:p>
            <a:pPr lvl="1"/>
            <a:r>
              <a:rPr lang="fr-FR" sz="2400" dirty="0" smtClean="0"/>
              <a:t>recherche l’utilisation d’un code de fonction</a:t>
            </a:r>
          </a:p>
          <a:p>
            <a:pPr marL="285750" indent="-285750">
              <a:buFont typeface="Arial" panose="020B0604020202020204" pitchFamily="34" charset="0"/>
              <a:buChar char="•"/>
            </a:pPr>
            <a:r>
              <a:rPr lang="fr-FR" sz="2400" dirty="0" smtClean="0"/>
              <a:t>AFF </a:t>
            </a:r>
            <a:r>
              <a:rPr lang="fr-FR" sz="2400" b="1" dirty="0" smtClean="0"/>
              <a:t>K</a:t>
            </a:r>
            <a:r>
              <a:rPr lang="fr-FR" sz="2400" dirty="0" smtClean="0"/>
              <a:t>:</a:t>
            </a:r>
            <a:r>
              <a:rPr lang="fr-FR" sz="2400" i="1" dirty="0" smtClean="0"/>
              <a:t>200</a:t>
            </a:r>
            <a:r>
              <a:rPr lang="fr-FR" sz="2400" dirty="0" smtClean="0"/>
              <a:t>:</a:t>
            </a:r>
            <a:r>
              <a:rPr lang="fr-FR" sz="2400" i="1" dirty="0" smtClean="0"/>
              <a:t>702</a:t>
            </a:r>
            <a:r>
              <a:rPr lang="fr-FR" sz="2400" dirty="0" smtClean="0"/>
              <a:t> </a:t>
            </a:r>
          </a:p>
          <a:p>
            <a:pPr lvl="1"/>
            <a:r>
              <a:rPr lang="fr-FR" sz="2400" dirty="0" smtClean="0"/>
              <a:t>affiche les zones </a:t>
            </a:r>
            <a:r>
              <a:rPr lang="fr-FR" sz="2400" dirty="0" err="1" smtClean="0"/>
              <a:t>unimarc</a:t>
            </a:r>
            <a:r>
              <a:rPr lang="fr-FR" sz="2400" dirty="0" smtClean="0"/>
              <a:t> 200 et 702 (par exemple) sur un lot de résultats donné</a:t>
            </a:r>
          </a:p>
          <a:p>
            <a:endParaRPr lang="fr-FR" sz="2400" dirty="0" smtClean="0"/>
          </a:p>
        </p:txBody>
      </p:sp>
      <p:sp>
        <p:nvSpPr>
          <p:cNvPr id="2" name="AutoShape 2" descr="Résultat de recherche d'images pour &quot;smiley téléphone horreur&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descr="Résultat de recherche d'images pour &quot;smiley téléphone horreur&quot;"/>
          <p:cNvSpPr>
            <a:spLocks noChangeAspect="1" noChangeArrowheads="1"/>
          </p:cNvSpPr>
          <p:nvPr/>
        </p:nvSpPr>
        <p:spPr bwMode="auto">
          <a:xfrm>
            <a:off x="7524328" y="3992870"/>
            <a:ext cx="864096" cy="5882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795427"/>
            <a:ext cx="882184" cy="1140430"/>
          </a:xfrm>
          <a:prstGeom prst="rect">
            <a:avLst/>
          </a:prstGeom>
        </p:spPr>
      </p:pic>
    </p:spTree>
    <p:extLst>
      <p:ext uri="{BB962C8B-B14F-4D97-AF65-F5344CB8AC3E}">
        <p14:creationId xmlns:p14="http://schemas.microsoft.com/office/powerpoint/2010/main" val="1156714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2487"/>
            <a:ext cx="4978896" cy="1143000"/>
          </a:xfrm>
        </p:spPr>
        <p:txBody>
          <a:bodyPr/>
          <a:lstStyle/>
          <a:p>
            <a:pPr algn="l"/>
            <a:r>
              <a:rPr lang="fr-FR" dirty="0" smtClean="0"/>
              <a:t>Ce qu’il faut retenir</a:t>
            </a:r>
            <a:endParaRPr lang="fr-FR" dirty="0"/>
          </a:p>
        </p:txBody>
      </p:sp>
      <p:sp>
        <p:nvSpPr>
          <p:cNvPr id="4" name="Espace réservé du contenu 3"/>
          <p:cNvSpPr>
            <a:spLocks noGrp="1"/>
          </p:cNvSpPr>
          <p:nvPr>
            <p:ph idx="1"/>
          </p:nvPr>
        </p:nvSpPr>
        <p:spPr>
          <a:xfrm>
            <a:off x="107504" y="1073542"/>
            <a:ext cx="9036496" cy="3168353"/>
          </a:xfrm>
          <a:prstGeom prst="round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normAutofit fontScale="92500"/>
          </a:bodyPr>
          <a:lstStyle/>
          <a:p>
            <a:pPr marL="0" indent="0" algn="ctr">
              <a:buNone/>
            </a:pPr>
            <a:r>
              <a:rPr lang="fr-FR" dirty="0" smtClean="0"/>
              <a:t>Plus  que l’étiquette </a:t>
            </a:r>
            <a:r>
              <a:rPr lang="fr-FR" dirty="0" err="1" smtClean="0"/>
              <a:t>unimarc</a:t>
            </a:r>
            <a:r>
              <a:rPr lang="fr-FR" dirty="0" smtClean="0"/>
              <a:t> choisie, c’est le </a:t>
            </a:r>
            <a:r>
              <a:rPr lang="fr-FR" b="1" dirty="0" smtClean="0"/>
              <a:t>code de fonction</a:t>
            </a:r>
            <a:r>
              <a:rPr lang="fr-FR" dirty="0" smtClean="0"/>
              <a:t> qui revêt désormais une importance déterminante pour la suite :</a:t>
            </a:r>
          </a:p>
          <a:p>
            <a:pPr marL="271463" indent="0">
              <a:buNone/>
            </a:pPr>
            <a:r>
              <a:rPr lang="fr-FR" sz="3400" b="1" dirty="0" smtClean="0">
                <a:solidFill>
                  <a:schemeClr val="accent3"/>
                </a:solidFill>
              </a:rPr>
              <a:t>Se tromper de code de fonction entravera les prochaines étapes</a:t>
            </a:r>
            <a:r>
              <a:rPr lang="fr-FR" sz="3400" b="1" dirty="0"/>
              <a:t> </a:t>
            </a:r>
            <a:r>
              <a:rPr lang="fr-FR" sz="3400" b="1" dirty="0">
                <a:solidFill>
                  <a:schemeClr val="accent3"/>
                </a:solidFill>
              </a:rPr>
              <a:t>de la </a:t>
            </a:r>
            <a:r>
              <a:rPr lang="fr-FR" sz="3400" b="1" dirty="0" smtClean="0">
                <a:solidFill>
                  <a:schemeClr val="accent3"/>
                </a:solidFill>
              </a:rPr>
              <a:t>Transition Bibliographique</a:t>
            </a:r>
          </a:p>
        </p:txBody>
      </p:sp>
      <p:sp>
        <p:nvSpPr>
          <p:cNvPr id="5" name="ZoneTexte 4"/>
          <p:cNvSpPr txBox="1"/>
          <p:nvPr/>
        </p:nvSpPr>
        <p:spPr>
          <a:xfrm>
            <a:off x="457200" y="4190378"/>
            <a:ext cx="8604448" cy="2585323"/>
          </a:xfrm>
          <a:prstGeom prst="rect">
            <a:avLst/>
          </a:prstGeom>
          <a:noFill/>
        </p:spPr>
        <p:txBody>
          <a:bodyPr wrap="square" rtlCol="0">
            <a:spAutoFit/>
          </a:bodyPr>
          <a:lstStyle/>
          <a:p>
            <a:pPr marL="631825"/>
            <a:endParaRPr lang="fr-FR" dirty="0" smtClean="0"/>
          </a:p>
          <a:p>
            <a:pPr marL="917575" indent="-285750">
              <a:buFont typeface="Arial" panose="020B0604020202020204" pitchFamily="34" charset="0"/>
              <a:buChar char="•"/>
            </a:pPr>
            <a:r>
              <a:rPr lang="fr-FR" dirty="0" smtClean="0"/>
              <a:t>Au sein d’un établissement, vérifier la cohérence des codes retenus pour les ressources traitées</a:t>
            </a:r>
          </a:p>
          <a:p>
            <a:pPr marL="917575" indent="-285750">
              <a:buFont typeface="Arial" panose="020B0604020202020204" pitchFamily="34" charset="0"/>
              <a:buChar char="•"/>
            </a:pPr>
            <a:r>
              <a:rPr lang="fr-FR" dirty="0" smtClean="0"/>
              <a:t>Après validation d’une notice, penser à vérifier les codes de fonction enregistrés (y compris en affichage utilisateur – commande AFF U)</a:t>
            </a:r>
          </a:p>
          <a:p>
            <a:endParaRPr lang="fr-FR" dirty="0"/>
          </a:p>
          <a:p>
            <a:r>
              <a:rPr lang="fr-FR" dirty="0" smtClean="0"/>
              <a:t>En cas d’hésitation, toujours se référer à la liste des codes de fonction du GM:</a:t>
            </a:r>
          </a:p>
          <a:p>
            <a:r>
              <a:rPr lang="fr-FR" dirty="0" smtClean="0">
                <a:hlinkClick r:id="rId3"/>
              </a:rPr>
              <a:t>http</a:t>
            </a:r>
            <a:r>
              <a:rPr lang="fr-FR" dirty="0">
                <a:hlinkClick r:id="rId3"/>
              </a:rPr>
              <a:t>://</a:t>
            </a:r>
            <a:r>
              <a:rPr lang="fr-FR" dirty="0" smtClean="0">
                <a:hlinkClick r:id="rId3"/>
              </a:rPr>
              <a:t>documentation.abes.fr/sudoc/formats/unmb/DonneesCodees/CodesFonctions.htm</a:t>
            </a:r>
            <a:r>
              <a:rPr lang="fr-FR" dirty="0" smtClean="0"/>
              <a:t> </a:t>
            </a:r>
          </a:p>
          <a:p>
            <a:endParaRPr lang="fr-FR" dirty="0"/>
          </a:p>
        </p:txBody>
      </p:sp>
      <p:sp>
        <p:nvSpPr>
          <p:cNvPr id="6" name="Flèche droite 5"/>
          <p:cNvSpPr/>
          <p:nvPr/>
        </p:nvSpPr>
        <p:spPr>
          <a:xfrm>
            <a:off x="286341" y="4559710"/>
            <a:ext cx="62481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7345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16832"/>
            <a:ext cx="4104456" cy="43993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627784" y="5946816"/>
            <a:ext cx="1872208" cy="369332"/>
          </a:xfrm>
          <a:prstGeom prst="rect">
            <a:avLst/>
          </a:prstGeom>
          <a:noFill/>
        </p:spPr>
        <p:txBody>
          <a:bodyPr wrap="square" rtlCol="0">
            <a:spAutoFit/>
          </a:bodyPr>
          <a:lstStyle/>
          <a:p>
            <a:r>
              <a:rPr lang="fr-FR" dirty="0" smtClean="0"/>
              <a:t>Dessin de Remix</a:t>
            </a:r>
            <a:endParaRPr lang="fr-FR" dirty="0"/>
          </a:p>
        </p:txBody>
      </p:sp>
      <p:sp>
        <p:nvSpPr>
          <p:cNvPr id="4" name="Titre 3"/>
          <p:cNvSpPr txBox="1">
            <a:spLocks/>
          </p:cNvSpPr>
          <p:nvPr/>
        </p:nvSpPr>
        <p:spPr>
          <a:xfrm>
            <a:off x="467544" y="552853"/>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mtClean="0"/>
              <a:t>Travailler aujourd’hui pour demain</a:t>
            </a:r>
            <a:endParaRPr lang="fr-FR" dirty="0"/>
          </a:p>
        </p:txBody>
      </p:sp>
      <p:sp>
        <p:nvSpPr>
          <p:cNvPr id="5" name="ZoneTexte 4"/>
          <p:cNvSpPr txBox="1"/>
          <p:nvPr/>
        </p:nvSpPr>
        <p:spPr>
          <a:xfrm>
            <a:off x="4283968" y="1974067"/>
            <a:ext cx="4680520" cy="3447098"/>
          </a:xfrm>
          <a:prstGeom prst="rect">
            <a:avLst/>
          </a:prstGeom>
          <a:noFill/>
        </p:spPr>
        <p:txBody>
          <a:bodyPr wrap="square" rtlCol="0">
            <a:spAutoFit/>
          </a:bodyPr>
          <a:lstStyle/>
          <a:p>
            <a:r>
              <a:rPr lang="fr-FR" sz="2000" dirty="0" smtClean="0"/>
              <a:t>+ les données seront homogènes dans le </a:t>
            </a:r>
            <a:r>
              <a:rPr lang="fr-FR" sz="2000" dirty="0" err="1" smtClean="0"/>
              <a:t>Sudoc</a:t>
            </a:r>
            <a:r>
              <a:rPr lang="fr-FR" sz="2000" dirty="0" smtClean="0"/>
              <a:t> </a:t>
            </a:r>
          </a:p>
          <a:p>
            <a:pPr defTabSz="442913"/>
            <a:r>
              <a:rPr lang="fr-FR" sz="2000" dirty="0" smtClean="0"/>
              <a:t>	+ les filtres de recherche pourront 	être précis</a:t>
            </a:r>
          </a:p>
          <a:p>
            <a:pPr defTabSz="442913"/>
            <a:r>
              <a:rPr lang="fr-FR" sz="2000" dirty="0" smtClean="0"/>
              <a:t>	+ la recherche sur les OPAC ramènera 	des résultats pertinents et exploitables</a:t>
            </a:r>
          </a:p>
          <a:p>
            <a:endParaRPr lang="fr-FR" sz="2000" dirty="0"/>
          </a:p>
          <a:p>
            <a:r>
              <a:rPr lang="fr-FR" sz="2000" dirty="0" smtClean="0"/>
              <a:t>+ le catalogue sera homogène, + la reprise de données lors de migration (un jour…) sera constructive</a:t>
            </a:r>
          </a:p>
          <a:p>
            <a:endParaRPr lang="fr-FR" dirty="0"/>
          </a:p>
        </p:txBody>
      </p:sp>
    </p:spTree>
    <p:extLst>
      <p:ext uri="{BB962C8B-B14F-4D97-AF65-F5344CB8AC3E}">
        <p14:creationId xmlns:p14="http://schemas.microsoft.com/office/powerpoint/2010/main" val="3929906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4000" b="1" cap="all" dirty="0" smtClean="0">
                <a:solidFill>
                  <a:schemeClr val="tx2">
                    <a:lumMod val="60000"/>
                    <a:lumOff val="40000"/>
                  </a:schemeClr>
                </a:solidFill>
              </a:rPr>
              <a:t>plan</a:t>
            </a:r>
          </a:p>
        </p:txBody>
      </p:sp>
      <p:sp>
        <p:nvSpPr>
          <p:cNvPr id="16387" name="Espace réservé du contenu 2"/>
          <p:cNvSpPr>
            <a:spLocks noGrp="1"/>
          </p:cNvSpPr>
          <p:nvPr>
            <p:ph idx="1"/>
          </p:nvPr>
        </p:nvSpPr>
        <p:spPr>
          <a:xfrm>
            <a:off x="428624" y="1556792"/>
            <a:ext cx="8535864" cy="4310608"/>
          </a:xfrm>
        </p:spPr>
        <p:txBody>
          <a:bodyPr/>
          <a:lstStyle/>
          <a:p>
            <a:pPr eaLnBrk="1" fontAlgn="auto" hangingPunct="1">
              <a:spcAft>
                <a:spcPts val="0"/>
              </a:spcAft>
              <a:buFont typeface="Arial" pitchFamily="34" charset="0"/>
              <a:buChar char="•"/>
              <a:defRPr/>
            </a:pPr>
            <a:endParaRPr lang="fr-FR" dirty="0">
              <a:solidFill>
                <a:schemeClr val="bg2">
                  <a:lumMod val="25000"/>
                </a:schemeClr>
              </a:solidFill>
            </a:endParaRPr>
          </a:p>
          <a:p>
            <a:pPr marL="0" indent="0" eaLnBrk="1" fontAlgn="auto" hangingPunct="1">
              <a:spcAft>
                <a:spcPts val="0"/>
              </a:spcAft>
              <a:buNone/>
              <a:defRPr/>
            </a:pPr>
            <a:endParaRPr lang="fr-FR" dirty="0">
              <a:solidFill>
                <a:schemeClr val="accent3"/>
              </a:solidFill>
            </a:endParaRPr>
          </a:p>
          <a:p>
            <a:pPr eaLnBrk="1" fontAlgn="auto" hangingPunct="1">
              <a:spcAft>
                <a:spcPts val="0"/>
              </a:spcAft>
              <a:buFont typeface="Arial" pitchFamily="34" charset="0"/>
              <a:buChar char="•"/>
              <a:defRPr/>
            </a:pPr>
            <a:r>
              <a:rPr lang="fr-FR" dirty="0" smtClean="0">
                <a:solidFill>
                  <a:schemeClr val="bg2">
                    <a:lumMod val="25000"/>
                  </a:schemeClr>
                </a:solidFill>
              </a:rPr>
              <a:t>Partie 1 : le modèle LRM – rappel</a:t>
            </a:r>
          </a:p>
          <a:p>
            <a:pPr eaLnBrk="1" fontAlgn="auto" hangingPunct="1">
              <a:spcAft>
                <a:spcPts val="0"/>
              </a:spcAft>
              <a:buFont typeface="Arial" pitchFamily="34" charset="0"/>
              <a:buChar char="•"/>
              <a:defRPr/>
            </a:pPr>
            <a:r>
              <a:rPr lang="fr-FR" dirty="0" smtClean="0">
                <a:solidFill>
                  <a:schemeClr val="accent2">
                    <a:lumMod val="75000"/>
                  </a:schemeClr>
                </a:solidFill>
              </a:rPr>
              <a:t>Partie 2 : les nouvelles consignes dans le </a:t>
            </a:r>
            <a:r>
              <a:rPr lang="fr-FR" dirty="0" err="1" smtClean="0">
                <a:solidFill>
                  <a:schemeClr val="accent2">
                    <a:lumMod val="75000"/>
                  </a:schemeClr>
                </a:solidFill>
              </a:rPr>
              <a:t>Sudoc</a:t>
            </a:r>
            <a:r>
              <a:rPr lang="fr-FR" dirty="0" smtClean="0">
                <a:solidFill>
                  <a:schemeClr val="accent2">
                    <a:lumMod val="75000"/>
                  </a:schemeClr>
                </a:solidFill>
              </a:rPr>
              <a:t> </a:t>
            </a:r>
          </a:p>
          <a:p>
            <a:pPr eaLnBrk="1" fontAlgn="auto" hangingPunct="1">
              <a:spcAft>
                <a:spcPts val="0"/>
              </a:spcAft>
              <a:buFont typeface="Arial" pitchFamily="34" charset="0"/>
              <a:buChar char="•"/>
              <a:defRPr/>
            </a:pPr>
            <a:r>
              <a:rPr lang="fr-FR" dirty="0" smtClean="0">
                <a:solidFill>
                  <a:schemeClr val="accent4">
                    <a:lumMod val="75000"/>
                  </a:schemeClr>
                </a:solidFill>
                <a:latin typeface="+mj-lt"/>
                <a:ea typeface="+mj-ea"/>
                <a:cs typeface="+mj-cs"/>
              </a:rPr>
              <a:t>Partie 3 : quelques constats, quelques conseils</a:t>
            </a:r>
            <a:endParaRPr lang="fr-FR" dirty="0">
              <a:solidFill>
                <a:schemeClr val="accent4">
                  <a:lumMod val="75000"/>
                </a:schemeClr>
              </a:solidFill>
              <a:latin typeface="+mj-lt"/>
              <a:ea typeface="+mj-ea"/>
              <a:cs typeface="+mj-cs"/>
            </a:endParaRPr>
          </a:p>
        </p:txBody>
      </p:sp>
    </p:spTree>
    <p:extLst>
      <p:ext uri="{BB962C8B-B14F-4D97-AF65-F5344CB8AC3E}">
        <p14:creationId xmlns:p14="http://schemas.microsoft.com/office/powerpoint/2010/main" val="2810240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pPr algn="l"/>
            <a:r>
              <a:rPr lang="fr-FR" dirty="0" smtClean="0">
                <a:solidFill>
                  <a:schemeClr val="accent4"/>
                </a:solidFill>
              </a:rPr>
              <a:t>Remarques importantes </a:t>
            </a:r>
            <a:endParaRPr lang="fr-FR" dirty="0">
              <a:solidFill>
                <a:srgbClr val="7030A0"/>
              </a:solidFill>
            </a:endParaRPr>
          </a:p>
        </p:txBody>
      </p:sp>
      <p:sp>
        <p:nvSpPr>
          <p:cNvPr id="3" name="Espace réservé du contenu 2"/>
          <p:cNvSpPr>
            <a:spLocks noGrp="1"/>
          </p:cNvSpPr>
          <p:nvPr>
            <p:ph idx="1"/>
          </p:nvPr>
        </p:nvSpPr>
        <p:spPr>
          <a:xfrm>
            <a:off x="457200" y="1196752"/>
            <a:ext cx="8435280" cy="5544616"/>
          </a:xfrm>
        </p:spPr>
        <p:txBody>
          <a:bodyPr>
            <a:normAutofit fontScale="92500" lnSpcReduction="20000"/>
          </a:bodyPr>
          <a:lstStyle/>
          <a:p>
            <a:pPr marL="803275" indent="0">
              <a:buNone/>
            </a:pPr>
            <a:r>
              <a:rPr lang="fr-FR" dirty="0" smtClean="0"/>
              <a:t>Ces consignes sont internes au réseau </a:t>
            </a:r>
            <a:r>
              <a:rPr lang="fr-FR" dirty="0" err="1" smtClean="0"/>
              <a:t>Sudoc</a:t>
            </a:r>
            <a:r>
              <a:rPr lang="fr-FR" dirty="0" smtClean="0"/>
              <a:t>. </a:t>
            </a:r>
          </a:p>
          <a:p>
            <a:pPr marL="803275" indent="0">
              <a:buNone/>
            </a:pPr>
            <a:r>
              <a:rPr lang="fr-FR" dirty="0" smtClean="0"/>
              <a:t>Il ne s’agit en rien d’une nouvelle norme de catalogage nationale. </a:t>
            </a:r>
          </a:p>
          <a:p>
            <a:endParaRPr lang="fr-FR" dirty="0" smtClean="0"/>
          </a:p>
          <a:p>
            <a:pPr algn="just"/>
            <a:r>
              <a:rPr lang="fr-FR" dirty="0" smtClean="0"/>
              <a:t>La notion d’auteur principal et d’auteur secondaire, propre aux anciennes normes sur les accès, n’est plus pertinente</a:t>
            </a:r>
          </a:p>
          <a:p>
            <a:pPr marL="1081088" indent="-442913" defTabSz="803275">
              <a:buNone/>
              <a:tabLst>
                <a:tab pos="360363" algn="l"/>
                <a:tab pos="4840288" algn="l"/>
                <a:tab pos="5024438" algn="l"/>
              </a:tabLst>
            </a:pPr>
            <a:r>
              <a:rPr lang="fr-FR" dirty="0" smtClean="0"/>
              <a:t>	= Il n’y a plus de hiérarchie entre les zones 7X0/7X1 et les zones 7X2</a:t>
            </a:r>
          </a:p>
          <a:p>
            <a:pPr marL="534988" indent="-534988" defTabSz="803275">
              <a:buNone/>
              <a:tabLst>
                <a:tab pos="720725" algn="l"/>
                <a:tab pos="4840288" algn="l"/>
                <a:tab pos="5024438" algn="l"/>
              </a:tabLst>
            </a:pPr>
            <a:endParaRPr lang="fr-FR" dirty="0"/>
          </a:p>
          <a:p>
            <a:r>
              <a:rPr lang="fr-FR" dirty="0" smtClean="0"/>
              <a:t>Les zones 7X0/7X1 </a:t>
            </a:r>
            <a:r>
              <a:rPr lang="fr-FR" dirty="0"/>
              <a:t>seront vraisemblablement </a:t>
            </a:r>
            <a:r>
              <a:rPr lang="fr-FR" dirty="0" smtClean="0"/>
              <a:t>en plus grand nombre qu’aujourd’hui</a:t>
            </a:r>
            <a:r>
              <a:rPr lang="fr-FR" dirty="0"/>
              <a:t>, le constat ne doit pas effrayer</a:t>
            </a:r>
          </a:p>
          <a:p>
            <a:pPr marL="0" indent="0">
              <a:buNone/>
            </a:pP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052736"/>
            <a:ext cx="1008112" cy="1008112"/>
          </a:xfrm>
          <a:prstGeom prst="rect">
            <a:avLst/>
          </a:prstGeom>
        </p:spPr>
      </p:pic>
    </p:spTree>
    <p:extLst>
      <p:ext uri="{BB962C8B-B14F-4D97-AF65-F5344CB8AC3E}">
        <p14:creationId xmlns:p14="http://schemas.microsoft.com/office/powerpoint/2010/main" val="993726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04662"/>
            <a:ext cx="5472608" cy="1960563"/>
          </a:xfrm>
        </p:spPr>
        <p:txBody>
          <a:bodyPr>
            <a:normAutofit fontScale="90000"/>
          </a:bodyPr>
          <a:lstStyle/>
          <a:p>
            <a:r>
              <a:rPr lang="fr-FR" dirty="0" smtClean="0"/>
              <a:t>	Points d’accès des notices de</a:t>
            </a:r>
            <a:r>
              <a:rPr lang="fr-FR" dirty="0"/>
              <a:t> </a:t>
            </a:r>
            <a:r>
              <a:rPr lang="fr-FR" dirty="0" smtClean="0"/>
              <a:t>thèse de doctorat après 1985</a:t>
            </a:r>
            <a:endParaRPr lang="fr-FR" dirty="0"/>
          </a:p>
        </p:txBody>
      </p:sp>
      <p:sp>
        <p:nvSpPr>
          <p:cNvPr id="3" name="Espace réservé du contenu 2"/>
          <p:cNvSpPr>
            <a:spLocks noGrp="1"/>
          </p:cNvSpPr>
          <p:nvPr>
            <p:ph idx="1"/>
          </p:nvPr>
        </p:nvSpPr>
        <p:spPr>
          <a:xfrm>
            <a:off x="611560" y="2060848"/>
            <a:ext cx="8386422" cy="5156995"/>
          </a:xfrm>
        </p:spPr>
        <p:txBody>
          <a:bodyPr>
            <a:normAutofit fontScale="70000" lnSpcReduction="20000"/>
          </a:bodyPr>
          <a:lstStyle/>
          <a:p>
            <a:endParaRPr lang="fr-FR" dirty="0" smtClean="0"/>
          </a:p>
          <a:p>
            <a:pPr marL="0" indent="0">
              <a:buNone/>
            </a:pPr>
            <a:endParaRPr lang="fr-FR" dirty="0" smtClean="0"/>
          </a:p>
          <a:p>
            <a:pPr marL="0" indent="0" algn="just">
              <a:buNone/>
            </a:pPr>
            <a:r>
              <a:rPr lang="fr-FR" dirty="0" smtClean="0"/>
              <a:t>En raison des circuits de diffusion entre STEP, STAR, le </a:t>
            </a:r>
            <a:r>
              <a:rPr lang="fr-FR" dirty="0" err="1" smtClean="0"/>
              <a:t>Sudoc</a:t>
            </a:r>
            <a:r>
              <a:rPr lang="fr-FR" dirty="0" smtClean="0"/>
              <a:t> et theses.fr, l’application de ces nouvelles consignes est reportée </a:t>
            </a:r>
            <a:r>
              <a:rPr lang="fr-FR" b="1" dirty="0" smtClean="0">
                <a:solidFill>
                  <a:srgbClr val="FF0000"/>
                </a:solidFill>
              </a:rPr>
              <a:t>à janvier 2020 pour le signalement des thèses de doctorat après 1985.</a:t>
            </a:r>
          </a:p>
          <a:p>
            <a:pPr marL="0" lvl="1" indent="0">
              <a:buNone/>
            </a:pPr>
            <a:r>
              <a:rPr lang="fr-FR" dirty="0" smtClean="0"/>
              <a:t>Aujourd’hui et jusqu’en janvier, pour ces thèses : </a:t>
            </a:r>
          </a:p>
          <a:p>
            <a:pPr marL="457200" lvl="1" indent="0">
              <a:buNone/>
            </a:pPr>
            <a:r>
              <a:rPr lang="fr-FR" dirty="0" smtClean="0"/>
              <a:t>-&gt; le doctorant est enregistré en 700 $4 070</a:t>
            </a:r>
          </a:p>
          <a:p>
            <a:pPr marL="457200" lvl="1" indent="0">
              <a:buNone/>
            </a:pPr>
            <a:r>
              <a:rPr lang="fr-FR" dirty="0" smtClean="0"/>
              <a:t>-&gt; le co-auteur en 701 $4 070</a:t>
            </a:r>
          </a:p>
          <a:p>
            <a:pPr marL="457200" lvl="1" indent="0">
              <a:buNone/>
            </a:pPr>
            <a:r>
              <a:rPr lang="fr-FR" dirty="0" smtClean="0"/>
              <a:t>-&gt; tous les autres points d’accès sont en 7X2</a:t>
            </a:r>
            <a:endParaRPr lang="fr-FR" dirty="0"/>
          </a:p>
          <a:p>
            <a:pPr marL="0" lvl="1" indent="0">
              <a:buNone/>
            </a:pPr>
            <a:r>
              <a:rPr lang="fr-FR" b="1" dirty="0" smtClean="0"/>
              <a:t>En janvier 2020 : tous les points d’accès seront enregistrés en 7X0-7X1</a:t>
            </a:r>
            <a:r>
              <a:rPr lang="fr-FR" dirty="0" smtClean="0"/>
              <a:t>. </a:t>
            </a:r>
          </a:p>
          <a:p>
            <a:pPr marL="0" lvl="1" indent="0">
              <a:buNone/>
            </a:pPr>
            <a:endParaRPr lang="fr-FR" dirty="0" smtClean="0"/>
          </a:p>
          <a:p>
            <a:pPr marL="0" lvl="1" indent="0">
              <a:buNone/>
            </a:pPr>
            <a:r>
              <a:rPr lang="fr-FR" dirty="0" smtClean="0"/>
              <a:t>Un mail alertera le réseau sur l’évolution des points d’accès relatifs au signalement des thèses de doctorat après 1985.</a:t>
            </a:r>
          </a:p>
          <a:p>
            <a:pPr marL="0" lvl="1" indent="0">
              <a:buNone/>
            </a:pPr>
            <a:r>
              <a:rPr lang="fr-FR" dirty="0" smtClean="0"/>
              <a:t>Pour tous les autres types de thèses et mémoires universitaires, les nouvelles consignes doivent être appliquées dès novembre 2019.</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58" y="296750"/>
            <a:ext cx="1512167" cy="1512167"/>
          </a:xfrm>
          <a:prstGeom prst="rect">
            <a:avLst/>
          </a:prstGeom>
        </p:spPr>
      </p:pic>
      <p:pic>
        <p:nvPicPr>
          <p:cNvPr id="5" name="Image 4"/>
          <p:cNvPicPr>
            <a:picLocks noChangeAspect="1"/>
          </p:cNvPicPr>
          <p:nvPr/>
        </p:nvPicPr>
        <p:blipFill>
          <a:blip r:embed="rId4"/>
          <a:stretch>
            <a:fillRect/>
          </a:stretch>
        </p:blipFill>
        <p:spPr>
          <a:xfrm>
            <a:off x="6704793" y="249956"/>
            <a:ext cx="2143125" cy="2143125"/>
          </a:xfrm>
          <a:prstGeom prst="rect">
            <a:avLst/>
          </a:prstGeom>
        </p:spPr>
      </p:pic>
    </p:spTree>
    <p:extLst>
      <p:ext uri="{BB962C8B-B14F-4D97-AF65-F5344CB8AC3E}">
        <p14:creationId xmlns:p14="http://schemas.microsoft.com/office/powerpoint/2010/main" val="888842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solidFill>
                  <a:schemeClr val="tx1">
                    <a:lumMod val="85000"/>
                    <a:lumOff val="15000"/>
                  </a:schemeClr>
                </a:solidFill>
              </a:rPr>
              <a:t>Des questions ?</a:t>
            </a:r>
            <a:endParaRPr lang="fr-FR" dirty="0">
              <a:solidFill>
                <a:schemeClr val="tx1">
                  <a:lumMod val="85000"/>
                  <a:lumOff val="15000"/>
                </a:schemeClr>
              </a:solidFill>
            </a:endParaRPr>
          </a:p>
        </p:txBody>
      </p:sp>
      <p:pic>
        <p:nvPicPr>
          <p:cNvPr id="3" name="Image 2"/>
          <p:cNvPicPr>
            <a:picLocks noChangeAspect="1"/>
          </p:cNvPicPr>
          <p:nvPr/>
        </p:nvPicPr>
        <p:blipFill>
          <a:blip r:embed="rId3"/>
          <a:stretch>
            <a:fillRect/>
          </a:stretch>
        </p:blipFill>
        <p:spPr>
          <a:xfrm>
            <a:off x="5580112" y="4149080"/>
            <a:ext cx="2415530" cy="1560595"/>
          </a:xfrm>
          <a:prstGeom prst="rect">
            <a:avLst/>
          </a:prstGeom>
        </p:spPr>
      </p:pic>
    </p:spTree>
    <p:extLst>
      <p:ext uri="{BB962C8B-B14F-4D97-AF65-F5344CB8AC3E}">
        <p14:creationId xmlns:p14="http://schemas.microsoft.com/office/powerpoint/2010/main" val="565981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dirty="0" smtClean="0">
                <a:solidFill>
                  <a:schemeClr val="bg2">
                    <a:lumMod val="25000"/>
                  </a:schemeClr>
                </a:solidFill>
              </a:rPr>
              <a:t>PARTIE 1</a:t>
            </a:r>
            <a:br>
              <a:rPr lang="fr-FR" dirty="0" smtClean="0">
                <a:solidFill>
                  <a:schemeClr val="bg2">
                    <a:lumMod val="25000"/>
                  </a:schemeClr>
                </a:solidFill>
              </a:rPr>
            </a:br>
            <a:r>
              <a:rPr lang="fr-FR" dirty="0" smtClean="0">
                <a:solidFill>
                  <a:schemeClr val="bg2">
                    <a:lumMod val="25000"/>
                  </a:schemeClr>
                </a:solidFill>
              </a:rPr>
              <a:t>Le modèle LRM : rappel</a:t>
            </a:r>
            <a:endParaRPr lang="fr-FR" dirty="0"/>
          </a:p>
        </p:txBody>
      </p:sp>
    </p:spTree>
    <p:extLst>
      <p:ext uri="{BB962C8B-B14F-4D97-AF65-F5344CB8AC3E}">
        <p14:creationId xmlns:p14="http://schemas.microsoft.com/office/powerpoint/2010/main" val="1100179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4576"/>
            <a:ext cx="8229600" cy="1143000"/>
          </a:xfrm>
        </p:spPr>
        <p:txBody>
          <a:bodyPr>
            <a:normAutofit/>
          </a:bodyPr>
          <a:lstStyle/>
          <a:p>
            <a:pPr algn="l"/>
            <a:r>
              <a:rPr lang="fr-FR" sz="4000" dirty="0" smtClean="0">
                <a:latin typeface="+mn-lt"/>
              </a:rPr>
              <a:t>Le modèle LRM, c’est :</a:t>
            </a:r>
            <a:endParaRPr lang="fr-FR" sz="4000" dirty="0">
              <a:latin typeface="+mn-lt"/>
            </a:endParaRPr>
          </a:p>
        </p:txBody>
      </p:sp>
      <p:sp>
        <p:nvSpPr>
          <p:cNvPr id="3" name="Espace réservé du contenu 2"/>
          <p:cNvSpPr>
            <a:spLocks noGrp="1"/>
          </p:cNvSpPr>
          <p:nvPr>
            <p:ph idx="1"/>
          </p:nvPr>
        </p:nvSpPr>
        <p:spPr>
          <a:xfrm>
            <a:off x="344059" y="1089833"/>
            <a:ext cx="8060736" cy="1431973"/>
          </a:xfrm>
        </p:spPr>
        <p:txBody>
          <a:bodyPr>
            <a:normAutofit fontScale="85000" lnSpcReduction="10000"/>
          </a:bodyPr>
          <a:lstStyle/>
          <a:p>
            <a:pPr marL="0" indent="0" algn="just">
              <a:buNone/>
            </a:pPr>
            <a:r>
              <a:rPr lang="fr-FR" sz="2800" dirty="0" smtClean="0"/>
              <a:t>Un modèle conceptuel servant à décrire des ressources documentaires pour mieux articuler les ressources entre elles et mieux les hiérarchiser. Il les décrit à travers des entités </a:t>
            </a:r>
            <a:r>
              <a:rPr lang="fr-FR" sz="2200" dirty="0" smtClean="0"/>
              <a:t>(qui feront l’objet de notices telles qu’on les connaît) </a:t>
            </a:r>
            <a:r>
              <a:rPr lang="fr-FR" sz="2800" dirty="0" smtClean="0"/>
              <a:t>et des relations :</a:t>
            </a:r>
          </a:p>
          <a:p>
            <a:pPr marL="352425" indent="0">
              <a:buNone/>
              <a:tabLst>
                <a:tab pos="442913" algn="l"/>
              </a:tabLst>
            </a:pPr>
            <a:endParaRPr lang="fr-FR" sz="2800" dirty="0" smtClean="0"/>
          </a:p>
          <a:p>
            <a:pPr marL="457200" lvl="1" indent="0">
              <a:buNone/>
            </a:pPr>
            <a:endParaRPr lang="fr-FR" dirty="0" smtClean="0"/>
          </a:p>
          <a:p>
            <a:pPr marL="0" indent="0">
              <a:buNone/>
            </a:pPr>
            <a:endParaRPr lang="fr-FR" dirty="0"/>
          </a:p>
        </p:txBody>
      </p:sp>
      <p:sp>
        <p:nvSpPr>
          <p:cNvPr id="10" name="ZoneTexte 9"/>
          <p:cNvSpPr txBox="1"/>
          <p:nvPr/>
        </p:nvSpPr>
        <p:spPr>
          <a:xfrm>
            <a:off x="3269086" y="5263833"/>
            <a:ext cx="3263759" cy="1600438"/>
          </a:xfrm>
          <a:prstGeom prst="rect">
            <a:avLst/>
          </a:prstGeom>
          <a:noFill/>
        </p:spPr>
        <p:txBody>
          <a:bodyPr wrap="square" rtlCol="0">
            <a:spAutoFit/>
          </a:bodyPr>
          <a:lstStyle/>
          <a:p>
            <a:pPr marL="92075" indent="-7938" algn="just">
              <a:tabLst>
                <a:tab pos="442913" algn="l"/>
              </a:tabLst>
            </a:pPr>
            <a:r>
              <a:rPr lang="fr-FR" sz="1400" dirty="0" smtClean="0">
                <a:solidFill>
                  <a:srgbClr val="3AA4FF"/>
                </a:solidFill>
                <a:sym typeface="Wingdings" panose="05000000000000000000" pitchFamily="2" charset="2"/>
              </a:rPr>
              <a:t>	Ces agents o</a:t>
            </a:r>
            <a:r>
              <a:rPr lang="fr-FR" sz="1400" dirty="0" smtClean="0">
                <a:solidFill>
                  <a:srgbClr val="3AA4FF"/>
                </a:solidFill>
              </a:rPr>
              <a:t>nt des responsabilités </a:t>
            </a:r>
            <a:r>
              <a:rPr lang="fr-FR" sz="1400" dirty="0">
                <a:solidFill>
                  <a:srgbClr val="3AA4FF"/>
                </a:solidFill>
              </a:rPr>
              <a:t>sur </a:t>
            </a:r>
            <a:r>
              <a:rPr lang="fr-FR" sz="1400" dirty="0" smtClean="0">
                <a:solidFill>
                  <a:srgbClr val="3AA4FF"/>
                </a:solidFill>
              </a:rPr>
              <a:t>les instances des </a:t>
            </a:r>
            <a:r>
              <a:rPr lang="fr-FR" sz="1400" dirty="0">
                <a:solidFill>
                  <a:srgbClr val="3AA4FF"/>
                </a:solidFill>
              </a:rPr>
              <a:t>entités </a:t>
            </a:r>
            <a:r>
              <a:rPr lang="fr-FR" sz="1400" dirty="0" smtClean="0">
                <a:solidFill>
                  <a:srgbClr val="3AA4FF"/>
                </a:solidFill>
              </a:rPr>
              <a:t>bibliographiques ou des entités de sujet : </a:t>
            </a:r>
            <a:r>
              <a:rPr lang="fr-FR" sz="1400" dirty="0">
                <a:solidFill>
                  <a:srgbClr val="3AA4FF"/>
                </a:solidFill>
              </a:rPr>
              <a:t>musicien ayant participé à la création de l’œuvre, traducteur associé à l’expression, éditeur de la manifestation, possesseur de l’item… </a:t>
            </a:r>
          </a:p>
        </p:txBody>
      </p:sp>
      <p:sp>
        <p:nvSpPr>
          <p:cNvPr id="11" name="ZoneTexte 10"/>
          <p:cNvSpPr txBox="1"/>
          <p:nvPr/>
        </p:nvSpPr>
        <p:spPr>
          <a:xfrm>
            <a:off x="5900486" y="4585767"/>
            <a:ext cx="3174757" cy="738664"/>
          </a:xfrm>
          <a:prstGeom prst="rect">
            <a:avLst/>
          </a:prstGeom>
          <a:noFill/>
        </p:spPr>
        <p:txBody>
          <a:bodyPr wrap="square" rtlCol="0">
            <a:spAutoFit/>
          </a:bodyPr>
          <a:lstStyle/>
          <a:p>
            <a:pPr marL="533400" indent="-180975" algn="just">
              <a:tabLst>
                <a:tab pos="442913" algn="l"/>
              </a:tabLst>
            </a:pPr>
            <a:r>
              <a:rPr lang="fr-FR" sz="1400" dirty="0" smtClean="0">
                <a:solidFill>
                  <a:schemeClr val="accent4">
                    <a:lumMod val="75000"/>
                  </a:schemeClr>
                </a:solidFill>
                <a:sym typeface="Wingdings" panose="05000000000000000000" pitchFamily="2" charset="2"/>
              </a:rPr>
              <a:t>		</a:t>
            </a:r>
            <a:r>
              <a:rPr lang="fr-FR" sz="1400" dirty="0" smtClean="0">
                <a:solidFill>
                  <a:srgbClr val="7030A0"/>
                </a:solidFill>
                <a:sym typeface="Wingdings" panose="05000000000000000000" pitchFamily="2" charset="2"/>
              </a:rPr>
              <a:t>Elles d</a:t>
            </a:r>
            <a:r>
              <a:rPr lang="fr-FR" sz="1400" dirty="0" smtClean="0">
                <a:solidFill>
                  <a:srgbClr val="7030A0"/>
                </a:solidFill>
              </a:rPr>
              <a:t>éterminent les </a:t>
            </a:r>
            <a:r>
              <a:rPr lang="fr-FR" sz="1400" dirty="0">
                <a:solidFill>
                  <a:srgbClr val="7030A0"/>
                </a:solidFill>
              </a:rPr>
              <a:t>contextes et les sujets d’une œuvre </a:t>
            </a:r>
            <a:r>
              <a:rPr lang="fr-FR" sz="1400" dirty="0" smtClean="0">
                <a:solidFill>
                  <a:srgbClr val="7030A0"/>
                </a:solidFill>
              </a:rPr>
              <a:t>(cf. notre </a:t>
            </a:r>
            <a:r>
              <a:rPr lang="fr-FR" sz="1400" dirty="0">
                <a:solidFill>
                  <a:srgbClr val="7030A0"/>
                </a:solidFill>
              </a:rPr>
              <a:t>indexation actuelle</a:t>
            </a:r>
            <a:r>
              <a:rPr lang="fr-FR" sz="1400" dirty="0" smtClean="0">
                <a:solidFill>
                  <a:srgbClr val="7030A0"/>
                </a:solidFill>
              </a:rPr>
              <a:t>).</a:t>
            </a:r>
            <a:endParaRPr lang="fr-FR" sz="1400" dirty="0">
              <a:solidFill>
                <a:srgbClr val="7030A0"/>
              </a:solidFill>
            </a:endParaRPr>
          </a:p>
        </p:txBody>
      </p:sp>
      <p:grpSp>
        <p:nvGrpSpPr>
          <p:cNvPr id="16" name="Groupe 15"/>
          <p:cNvGrpSpPr/>
          <p:nvPr/>
        </p:nvGrpSpPr>
        <p:grpSpPr>
          <a:xfrm>
            <a:off x="268607" y="2703290"/>
            <a:ext cx="2796640" cy="3955539"/>
            <a:chOff x="631221" y="719368"/>
            <a:chExt cx="2811583" cy="4725857"/>
          </a:xfrm>
        </p:grpSpPr>
        <p:sp>
          <p:nvSpPr>
            <p:cNvPr id="17" name="Rectangle à coins arrondis 16"/>
            <p:cNvSpPr/>
            <p:nvPr/>
          </p:nvSpPr>
          <p:spPr>
            <a:xfrm>
              <a:off x="680297" y="1241247"/>
              <a:ext cx="2597150" cy="4203978"/>
            </a:xfrm>
            <a:prstGeom prst="roundRect">
              <a:avLst/>
            </a:prstGeom>
            <a:solidFill>
              <a:schemeClr val="bg1"/>
            </a:solidFill>
            <a:ln w="508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18" name="Connecteur droit avec flèche 17"/>
            <p:cNvCxnSpPr/>
            <p:nvPr/>
          </p:nvCxnSpPr>
          <p:spPr>
            <a:xfrm>
              <a:off x="1907704" y="4049993"/>
              <a:ext cx="1" cy="613096"/>
            </a:xfrm>
            <a:prstGeom prst="straightConnector1">
              <a:avLst/>
            </a:prstGeom>
            <a:ln w="19050">
              <a:solidFill>
                <a:schemeClr val="tx1"/>
              </a:solidFill>
              <a:tailEnd type="triangle"/>
            </a:ln>
          </p:spPr>
          <p:style>
            <a:lnRef idx="1">
              <a:schemeClr val="accent6"/>
            </a:lnRef>
            <a:fillRef idx="0">
              <a:schemeClr val="accent6"/>
            </a:fillRef>
            <a:effectRef idx="0">
              <a:schemeClr val="accent6"/>
            </a:effectRef>
            <a:fontRef idx="minor">
              <a:schemeClr val="tx1"/>
            </a:fontRef>
          </p:style>
        </p:cxnSp>
        <p:cxnSp>
          <p:nvCxnSpPr>
            <p:cNvPr id="19" name="Connecteur droit avec flèche 18"/>
            <p:cNvCxnSpPr>
              <a:stCxn id="25" idx="2"/>
              <a:endCxn id="24" idx="0"/>
            </p:cNvCxnSpPr>
            <p:nvPr/>
          </p:nvCxnSpPr>
          <p:spPr>
            <a:xfrm flipH="1">
              <a:off x="1937180" y="2914124"/>
              <a:ext cx="2741" cy="714398"/>
            </a:xfrm>
            <a:prstGeom prst="straightConnector1">
              <a:avLst/>
            </a:prstGeom>
            <a:ln w="19050">
              <a:solidFill>
                <a:schemeClr val="tx1"/>
              </a:solidFill>
              <a:tailEnd type="triangle"/>
            </a:ln>
          </p:spPr>
          <p:style>
            <a:lnRef idx="1">
              <a:schemeClr val="accent6"/>
            </a:lnRef>
            <a:fillRef idx="0">
              <a:schemeClr val="accent6"/>
            </a:fillRef>
            <a:effectRef idx="0">
              <a:schemeClr val="accent6"/>
            </a:effectRef>
            <a:fontRef idx="minor">
              <a:schemeClr val="tx1"/>
            </a:fontRef>
          </p:style>
        </p:cxnSp>
        <p:cxnSp>
          <p:nvCxnSpPr>
            <p:cNvPr id="20" name="Connecteur droit avec flèche 19"/>
            <p:cNvCxnSpPr>
              <a:stCxn id="22" idx="2"/>
              <a:endCxn id="25" idx="0"/>
            </p:cNvCxnSpPr>
            <p:nvPr/>
          </p:nvCxnSpPr>
          <p:spPr>
            <a:xfrm flipH="1">
              <a:off x="1939921" y="1899205"/>
              <a:ext cx="4038" cy="600498"/>
            </a:xfrm>
            <a:prstGeom prst="straightConnector1">
              <a:avLst/>
            </a:prstGeom>
            <a:ln w="19050">
              <a:solidFill>
                <a:schemeClr val="tx1"/>
              </a:solidFill>
              <a:tailEnd type="triangle"/>
            </a:ln>
          </p:spPr>
          <p:style>
            <a:lnRef idx="1">
              <a:schemeClr val="accent6"/>
            </a:lnRef>
            <a:fillRef idx="0">
              <a:schemeClr val="accent6"/>
            </a:fillRef>
            <a:effectRef idx="0">
              <a:schemeClr val="accent6"/>
            </a:effectRef>
            <a:fontRef idx="minor">
              <a:schemeClr val="tx1"/>
            </a:fontRef>
          </p:style>
        </p:cxnSp>
        <p:sp>
          <p:nvSpPr>
            <p:cNvPr id="21" name="ZoneTexte 20"/>
            <p:cNvSpPr txBox="1"/>
            <p:nvPr/>
          </p:nvSpPr>
          <p:spPr>
            <a:xfrm>
              <a:off x="631221" y="719368"/>
              <a:ext cx="2811583" cy="400110"/>
            </a:xfrm>
            <a:prstGeom prst="rect">
              <a:avLst/>
            </a:prstGeom>
            <a:noFill/>
          </p:spPr>
          <p:txBody>
            <a:bodyPr wrap="square" rtlCol="0">
              <a:spAutoFit/>
            </a:bodyPr>
            <a:lstStyle/>
            <a:p>
              <a:r>
                <a:rPr lang="fr-FR" sz="2000" b="1" dirty="0">
                  <a:solidFill>
                    <a:srgbClr val="C00000"/>
                  </a:solidFill>
                </a:rPr>
                <a:t>Entités bibliographiques</a:t>
              </a:r>
            </a:p>
          </p:txBody>
        </p:sp>
        <p:sp>
          <p:nvSpPr>
            <p:cNvPr id="22" name="Rectangle à coins arrondis 21"/>
            <p:cNvSpPr/>
            <p:nvPr/>
          </p:nvSpPr>
          <p:spPr>
            <a:xfrm>
              <a:off x="1427263" y="1484784"/>
              <a:ext cx="1033391" cy="414421"/>
            </a:xfrm>
            <a:prstGeom prst="roundRect">
              <a:avLst/>
            </a:prstGeom>
            <a:solidFill>
              <a:schemeClr val="accent4">
                <a:lumMod val="75000"/>
              </a:schemeClr>
            </a:solidFill>
            <a:ln w="508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fr-FR" altLang="fr-FR" sz="2000" b="1" dirty="0">
                  <a:solidFill>
                    <a:schemeClr val="bg1"/>
                  </a:solidFill>
                  <a:latin typeface="Calibri" panose="020F0502020204030204" pitchFamily="34" charset="0"/>
                  <a:cs typeface="Calibri" panose="020F0502020204030204" pitchFamily="34" charset="0"/>
                </a:rPr>
                <a:t>Œuvre</a:t>
              </a:r>
              <a:r>
                <a:rPr lang="fr-FR" altLang="fr-FR" b="1" dirty="0" smtClean="0">
                  <a:solidFill>
                    <a:schemeClr val="bg1"/>
                  </a:solidFill>
                  <a:latin typeface="Comic Sans MS" pitchFamily="66" charset="0"/>
                </a:rPr>
                <a:t> </a:t>
              </a:r>
              <a:endParaRPr lang="fr-FR" altLang="fr-FR" b="1" dirty="0">
                <a:solidFill>
                  <a:schemeClr val="bg1"/>
                </a:solidFill>
                <a:latin typeface="Comic Sans MS" pitchFamily="66" charset="0"/>
              </a:endParaRPr>
            </a:p>
          </p:txBody>
        </p:sp>
        <p:sp>
          <p:nvSpPr>
            <p:cNvPr id="23" name="Rectangle à coins arrondis 22"/>
            <p:cNvSpPr/>
            <p:nvPr/>
          </p:nvSpPr>
          <p:spPr>
            <a:xfrm>
              <a:off x="1475656" y="4670763"/>
              <a:ext cx="846163" cy="414421"/>
            </a:xfrm>
            <a:prstGeom prst="roundRect">
              <a:avLst/>
            </a:prstGeom>
            <a:solidFill>
              <a:schemeClr val="bg1">
                <a:lumMod val="50000"/>
              </a:schemeClr>
            </a:solidFill>
            <a:ln w="508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2000" b="1" dirty="0">
                  <a:solidFill>
                    <a:schemeClr val="bg1"/>
                  </a:solidFill>
                  <a:latin typeface="Calibri" panose="020F0502020204030204" pitchFamily="34" charset="0"/>
                  <a:cs typeface="Calibri" panose="020F0502020204030204" pitchFamily="34" charset="0"/>
                </a:rPr>
                <a:t>Item </a:t>
              </a:r>
            </a:p>
          </p:txBody>
        </p:sp>
        <p:sp>
          <p:nvSpPr>
            <p:cNvPr id="24" name="Rectangle à coins arrondis 23"/>
            <p:cNvSpPr/>
            <p:nvPr/>
          </p:nvSpPr>
          <p:spPr>
            <a:xfrm>
              <a:off x="1021987" y="3628522"/>
              <a:ext cx="1830386" cy="414421"/>
            </a:xfrm>
            <a:prstGeom prst="roundRect">
              <a:avLst/>
            </a:prstGeom>
            <a:solidFill>
              <a:schemeClr val="accent6">
                <a:lumMod val="60000"/>
                <a:lumOff val="4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accent6">
                      <a:lumMod val="75000"/>
                    </a:schemeClr>
                  </a:solidFill>
                  <a:latin typeface="Calibri" panose="020F0502020204030204" pitchFamily="34" charset="0"/>
                  <a:cs typeface="Calibri" panose="020F0502020204030204" pitchFamily="34" charset="0"/>
                </a:rPr>
                <a:t>Manifestation</a:t>
              </a:r>
              <a:endParaRPr lang="fr-FR" sz="2000" b="1" dirty="0">
                <a:solidFill>
                  <a:schemeClr val="accent6">
                    <a:lumMod val="75000"/>
                  </a:schemeClr>
                </a:solidFill>
                <a:latin typeface="Calibri" panose="020F0502020204030204" pitchFamily="34" charset="0"/>
                <a:cs typeface="Calibri" panose="020F0502020204030204" pitchFamily="34" charset="0"/>
              </a:endParaRPr>
            </a:p>
          </p:txBody>
        </p:sp>
        <p:sp>
          <p:nvSpPr>
            <p:cNvPr id="25" name="Rectangle à coins arrondis 24"/>
            <p:cNvSpPr/>
            <p:nvPr/>
          </p:nvSpPr>
          <p:spPr>
            <a:xfrm>
              <a:off x="1227146" y="2499703"/>
              <a:ext cx="1425550" cy="414421"/>
            </a:xfrm>
            <a:prstGeom prst="roundRect">
              <a:avLst/>
            </a:prstGeom>
            <a:solidFill>
              <a:srgbClr val="00B05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Calibri" panose="020F0502020204030204" pitchFamily="34" charset="0"/>
                  <a:cs typeface="Calibri" panose="020F0502020204030204" pitchFamily="34" charset="0"/>
                </a:rPr>
                <a:t>Expression</a:t>
              </a:r>
            </a:p>
          </p:txBody>
        </p:sp>
      </p:grpSp>
      <p:grpSp>
        <p:nvGrpSpPr>
          <p:cNvPr id="26" name="Groupe 25"/>
          <p:cNvGrpSpPr/>
          <p:nvPr/>
        </p:nvGrpSpPr>
        <p:grpSpPr>
          <a:xfrm>
            <a:off x="3722636" y="2675636"/>
            <a:ext cx="2364995" cy="2495179"/>
            <a:chOff x="5935512" y="715321"/>
            <a:chExt cx="2211280" cy="2626862"/>
          </a:xfrm>
        </p:grpSpPr>
        <p:sp>
          <p:nvSpPr>
            <p:cNvPr id="27" name="Rectangle à coins arrondis 26"/>
            <p:cNvSpPr/>
            <p:nvPr/>
          </p:nvSpPr>
          <p:spPr>
            <a:xfrm>
              <a:off x="5938283" y="1146945"/>
              <a:ext cx="2191796" cy="2195238"/>
            </a:xfrm>
            <a:prstGeom prst="roundRect">
              <a:avLst/>
            </a:prstGeom>
            <a:solidFill>
              <a:schemeClr val="bg1"/>
            </a:solidFill>
            <a:ln w="50800">
              <a:solidFill>
                <a:srgbClr val="3AA4FF"/>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28" name="Rectangle à coins arrondis 27"/>
            <p:cNvSpPr/>
            <p:nvPr/>
          </p:nvSpPr>
          <p:spPr>
            <a:xfrm>
              <a:off x="6382751" y="1562459"/>
              <a:ext cx="1366338" cy="346563"/>
            </a:xfrm>
            <a:prstGeom prst="roundRect">
              <a:avLst/>
            </a:prstGeom>
            <a:solidFill>
              <a:srgbClr val="3399FF"/>
            </a:solidFill>
            <a:ln>
              <a:solidFill>
                <a:srgbClr val="33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Calibri" panose="020F0502020204030204" pitchFamily="34" charset="0"/>
                  <a:cs typeface="Calibri" panose="020F0502020204030204" pitchFamily="34" charset="0"/>
                </a:rPr>
                <a:t>Personne</a:t>
              </a:r>
            </a:p>
          </p:txBody>
        </p:sp>
        <p:sp>
          <p:nvSpPr>
            <p:cNvPr id="29" name="ZoneTexte 28"/>
            <p:cNvSpPr txBox="1"/>
            <p:nvPr/>
          </p:nvSpPr>
          <p:spPr>
            <a:xfrm>
              <a:off x="6159632" y="715321"/>
              <a:ext cx="1796743" cy="400110"/>
            </a:xfrm>
            <a:prstGeom prst="rect">
              <a:avLst/>
            </a:prstGeom>
            <a:noFill/>
          </p:spPr>
          <p:txBody>
            <a:bodyPr wrap="square" rtlCol="0">
              <a:spAutoFit/>
            </a:bodyPr>
            <a:lstStyle/>
            <a:p>
              <a:r>
                <a:rPr lang="fr-FR" sz="2000" b="1" dirty="0">
                  <a:solidFill>
                    <a:srgbClr val="3AA4FF"/>
                  </a:solidFill>
                </a:rPr>
                <a:t>Entités A</a:t>
              </a:r>
              <a:r>
                <a:rPr lang="fr-FR" sz="2000" b="1" dirty="0" smtClean="0">
                  <a:solidFill>
                    <a:srgbClr val="3AA4FF"/>
                  </a:solidFill>
                </a:rPr>
                <a:t>gents</a:t>
              </a:r>
              <a:endParaRPr lang="fr-FR" sz="2000" b="1" dirty="0">
                <a:solidFill>
                  <a:srgbClr val="3AA4FF"/>
                </a:solidFill>
              </a:endParaRPr>
            </a:p>
          </p:txBody>
        </p:sp>
        <p:sp>
          <p:nvSpPr>
            <p:cNvPr id="30" name="Rectangle à coins arrondis 29"/>
            <p:cNvSpPr/>
            <p:nvPr/>
          </p:nvSpPr>
          <p:spPr>
            <a:xfrm>
              <a:off x="6355413" y="2506373"/>
              <a:ext cx="1366338" cy="346563"/>
            </a:xfrm>
            <a:prstGeom prst="roundRect">
              <a:avLst/>
            </a:prstGeom>
            <a:solidFill>
              <a:srgbClr val="3399FF"/>
            </a:solidFill>
            <a:ln>
              <a:solidFill>
                <a:srgbClr val="33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900" b="1" dirty="0" smtClean="0">
                  <a:solidFill>
                    <a:schemeClr val="bg1"/>
                  </a:solidFill>
                  <a:latin typeface="Calibri" panose="020F0502020204030204" pitchFamily="34" charset="0"/>
                  <a:cs typeface="Calibri" panose="020F0502020204030204" pitchFamily="34" charset="0"/>
                </a:rPr>
                <a:t>Collectivité</a:t>
              </a:r>
              <a:endParaRPr lang="fr-FR" sz="1900" b="1" dirty="0">
                <a:solidFill>
                  <a:schemeClr val="bg1"/>
                </a:solidFill>
                <a:latin typeface="Calibri" panose="020F0502020204030204" pitchFamily="34" charset="0"/>
                <a:cs typeface="Calibri" panose="020F0502020204030204" pitchFamily="34" charset="0"/>
              </a:endParaRPr>
            </a:p>
          </p:txBody>
        </p:sp>
        <p:sp>
          <p:nvSpPr>
            <p:cNvPr id="31" name="Rectangle à coins arrondis 30"/>
            <p:cNvSpPr/>
            <p:nvPr/>
          </p:nvSpPr>
          <p:spPr>
            <a:xfrm>
              <a:off x="6358603" y="2934256"/>
              <a:ext cx="1366338" cy="346563"/>
            </a:xfrm>
            <a:prstGeom prst="roundRect">
              <a:avLst/>
            </a:prstGeom>
            <a:solidFill>
              <a:srgbClr val="3399FF"/>
            </a:solidFill>
            <a:ln>
              <a:solidFill>
                <a:srgbClr val="33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latin typeface="Calibri" panose="020F0502020204030204" pitchFamily="34" charset="0"/>
                  <a:cs typeface="Calibri" panose="020F0502020204030204" pitchFamily="34" charset="0"/>
                </a:rPr>
                <a:t>Famille</a:t>
              </a:r>
              <a:endParaRPr lang="fr-FR" sz="2000" b="1" dirty="0">
                <a:solidFill>
                  <a:schemeClr val="bg1"/>
                </a:solidFill>
                <a:latin typeface="Calibri" panose="020F0502020204030204" pitchFamily="34" charset="0"/>
                <a:cs typeface="Calibri" panose="020F0502020204030204" pitchFamily="34" charset="0"/>
              </a:endParaRPr>
            </a:p>
          </p:txBody>
        </p:sp>
        <p:sp>
          <p:nvSpPr>
            <p:cNvPr id="32" name="ZoneTexte 31"/>
            <p:cNvSpPr txBox="1"/>
            <p:nvPr/>
          </p:nvSpPr>
          <p:spPr>
            <a:xfrm>
              <a:off x="5985048" y="1196752"/>
              <a:ext cx="2161744" cy="388823"/>
            </a:xfrm>
            <a:prstGeom prst="rect">
              <a:avLst/>
            </a:prstGeom>
            <a:noFill/>
          </p:spPr>
          <p:txBody>
            <a:bodyPr wrap="square" rtlCol="0">
              <a:spAutoFit/>
            </a:bodyPr>
            <a:lstStyle/>
            <a:p>
              <a:r>
                <a:rPr lang="fr-FR" b="1" dirty="0" smtClean="0">
                  <a:solidFill>
                    <a:srgbClr val="00B0F0"/>
                  </a:solidFill>
                </a:rPr>
                <a:t>- Personne </a:t>
              </a:r>
              <a:endParaRPr lang="fr-FR" b="1" dirty="0">
                <a:solidFill>
                  <a:srgbClr val="00B0F0"/>
                </a:solidFill>
              </a:endParaRPr>
            </a:p>
          </p:txBody>
        </p:sp>
        <p:sp>
          <p:nvSpPr>
            <p:cNvPr id="33" name="ZoneTexte 32"/>
            <p:cNvSpPr txBox="1"/>
            <p:nvPr/>
          </p:nvSpPr>
          <p:spPr>
            <a:xfrm>
              <a:off x="5935512" y="2132856"/>
              <a:ext cx="2020863" cy="388823"/>
            </a:xfrm>
            <a:prstGeom prst="rect">
              <a:avLst/>
            </a:prstGeom>
            <a:noFill/>
          </p:spPr>
          <p:txBody>
            <a:bodyPr wrap="square" rtlCol="0">
              <a:spAutoFit/>
            </a:bodyPr>
            <a:lstStyle/>
            <a:p>
              <a:r>
                <a:rPr lang="fr-FR" b="1" dirty="0" smtClean="0">
                  <a:solidFill>
                    <a:srgbClr val="00B0F0"/>
                  </a:solidFill>
                </a:rPr>
                <a:t>- Agent collectif</a:t>
              </a:r>
              <a:endParaRPr lang="fr-FR" b="1" dirty="0">
                <a:solidFill>
                  <a:srgbClr val="00B0F0"/>
                </a:solidFill>
              </a:endParaRPr>
            </a:p>
          </p:txBody>
        </p:sp>
      </p:grpSp>
      <p:grpSp>
        <p:nvGrpSpPr>
          <p:cNvPr id="34" name="Groupe 33"/>
          <p:cNvGrpSpPr/>
          <p:nvPr/>
        </p:nvGrpSpPr>
        <p:grpSpPr>
          <a:xfrm>
            <a:off x="6680553" y="2703290"/>
            <a:ext cx="2200374" cy="1741576"/>
            <a:chOff x="6057210" y="3405219"/>
            <a:chExt cx="2200374" cy="1741576"/>
          </a:xfrm>
        </p:grpSpPr>
        <p:sp>
          <p:nvSpPr>
            <p:cNvPr id="35" name="Rectangle à coins arrondis 34"/>
            <p:cNvSpPr/>
            <p:nvPr/>
          </p:nvSpPr>
          <p:spPr>
            <a:xfrm>
              <a:off x="6082501" y="4149919"/>
              <a:ext cx="2175083" cy="996876"/>
            </a:xfrm>
            <a:prstGeom prst="roundRect">
              <a:avLst/>
            </a:prstGeom>
            <a:noFill/>
            <a:ln w="50800">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fr-FR" b="1" dirty="0" smtClean="0">
                  <a:solidFill>
                    <a:srgbClr val="7030A0"/>
                  </a:solidFill>
                </a:rPr>
                <a:t>- Laps </a:t>
              </a:r>
              <a:r>
                <a:rPr lang="fr-FR" b="1" dirty="0">
                  <a:solidFill>
                    <a:srgbClr val="7030A0"/>
                  </a:solidFill>
                </a:rPr>
                <a:t>de temps</a:t>
              </a:r>
            </a:p>
            <a:p>
              <a:r>
                <a:rPr lang="fr-FR" b="1" dirty="0" smtClean="0">
                  <a:solidFill>
                    <a:srgbClr val="7030A0"/>
                  </a:solidFill>
                </a:rPr>
                <a:t>- Lieux</a:t>
              </a:r>
              <a:endParaRPr lang="fr-FR" b="1" dirty="0">
                <a:solidFill>
                  <a:srgbClr val="7030A0"/>
                </a:solidFill>
              </a:endParaRPr>
            </a:p>
            <a:p>
              <a:r>
                <a:rPr lang="fr-FR" b="1" dirty="0" smtClean="0">
                  <a:solidFill>
                    <a:srgbClr val="7030A0"/>
                  </a:solidFill>
                </a:rPr>
                <a:t>- Concepts</a:t>
              </a:r>
              <a:endParaRPr lang="fr-FR" b="1" dirty="0">
                <a:solidFill>
                  <a:srgbClr val="7030A0"/>
                </a:solidFill>
              </a:endParaRPr>
            </a:p>
          </p:txBody>
        </p:sp>
        <p:sp>
          <p:nvSpPr>
            <p:cNvPr id="36" name="ZoneTexte 35"/>
            <p:cNvSpPr txBox="1"/>
            <p:nvPr/>
          </p:nvSpPr>
          <p:spPr>
            <a:xfrm>
              <a:off x="6057210" y="3405219"/>
              <a:ext cx="2030928" cy="707886"/>
            </a:xfrm>
            <a:prstGeom prst="rect">
              <a:avLst/>
            </a:prstGeom>
            <a:noFill/>
          </p:spPr>
          <p:txBody>
            <a:bodyPr wrap="square" rtlCol="0">
              <a:spAutoFit/>
            </a:bodyPr>
            <a:lstStyle/>
            <a:p>
              <a:r>
                <a:rPr lang="fr-FR" sz="2000" b="1" dirty="0">
                  <a:solidFill>
                    <a:schemeClr val="accent4">
                      <a:lumMod val="75000"/>
                    </a:schemeClr>
                  </a:solidFill>
                </a:rPr>
                <a:t>Entités </a:t>
              </a:r>
              <a:r>
                <a:rPr lang="fr-FR" sz="2000" b="1" dirty="0" smtClean="0">
                  <a:solidFill>
                    <a:schemeClr val="accent4">
                      <a:lumMod val="75000"/>
                    </a:schemeClr>
                  </a:solidFill>
                </a:rPr>
                <a:t>associées Sujet</a:t>
              </a:r>
              <a:endParaRPr lang="fr-FR" sz="2000" b="1" dirty="0">
                <a:solidFill>
                  <a:schemeClr val="accent4">
                    <a:lumMod val="75000"/>
                  </a:schemeClr>
                </a:solidFill>
              </a:endParaRPr>
            </a:p>
          </p:txBody>
        </p:sp>
      </p:grpSp>
    </p:spTree>
    <p:extLst>
      <p:ext uri="{BB962C8B-B14F-4D97-AF65-F5344CB8AC3E}">
        <p14:creationId xmlns:p14="http://schemas.microsoft.com/office/powerpoint/2010/main" val="1548164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7" y="2708920"/>
            <a:ext cx="792715" cy="1296144"/>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557" y="1259632"/>
            <a:ext cx="924948" cy="1233264"/>
          </a:xfrm>
          <a:prstGeom prst="rect">
            <a:avLst/>
          </a:prstGeom>
        </p:spPr>
      </p:pic>
      <p:sp>
        <p:nvSpPr>
          <p:cNvPr id="2" name="Titre 1"/>
          <p:cNvSpPr>
            <a:spLocks noGrp="1"/>
          </p:cNvSpPr>
          <p:nvPr>
            <p:ph type="title"/>
          </p:nvPr>
        </p:nvSpPr>
        <p:spPr>
          <a:xfrm>
            <a:off x="457200" y="116632"/>
            <a:ext cx="8229600" cy="1143000"/>
          </a:xfrm>
        </p:spPr>
        <p:txBody>
          <a:bodyPr>
            <a:noAutofit/>
          </a:bodyPr>
          <a:lstStyle/>
          <a:p>
            <a:r>
              <a:rPr lang="fr-FR" sz="3600" dirty="0"/>
              <a:t>Le modèle </a:t>
            </a:r>
            <a:r>
              <a:rPr lang="fr-FR" sz="3600" dirty="0" smtClean="0"/>
              <a:t>LRM : rappel sur les 4 </a:t>
            </a:r>
            <a:r>
              <a:rPr lang="fr-FR" sz="3600" dirty="0" smtClean="0">
                <a:solidFill>
                  <a:srgbClr val="C00000"/>
                </a:solidFill>
              </a:rPr>
              <a:t>entités</a:t>
            </a:r>
            <a:r>
              <a:rPr lang="fr-FR" sz="3600" dirty="0" smtClean="0">
                <a:solidFill>
                  <a:schemeClr val="accent2">
                    <a:lumMod val="75000"/>
                  </a:schemeClr>
                </a:solidFill>
              </a:rPr>
              <a:t> </a:t>
            </a:r>
            <a:r>
              <a:rPr lang="fr-FR" sz="3600" dirty="0" smtClean="0">
                <a:solidFill>
                  <a:srgbClr val="C00000"/>
                </a:solidFill>
              </a:rPr>
              <a:t>bibliographiques</a:t>
            </a:r>
            <a:endParaRPr lang="fr-FR" sz="3600" dirty="0">
              <a:solidFill>
                <a:srgbClr val="C00000"/>
              </a:solidFill>
            </a:endParaRPr>
          </a:p>
        </p:txBody>
      </p:sp>
      <p:grpSp>
        <p:nvGrpSpPr>
          <p:cNvPr id="21" name="Groupe 20"/>
          <p:cNvGrpSpPr/>
          <p:nvPr/>
        </p:nvGrpSpPr>
        <p:grpSpPr>
          <a:xfrm>
            <a:off x="519606" y="1340768"/>
            <a:ext cx="7148738" cy="1200329"/>
            <a:chOff x="519606" y="1704211"/>
            <a:chExt cx="7148738" cy="1200329"/>
          </a:xfrm>
        </p:grpSpPr>
        <p:sp>
          <p:nvSpPr>
            <p:cNvPr id="9" name="Rectangle à coins arrondis 8"/>
            <p:cNvSpPr/>
            <p:nvPr/>
          </p:nvSpPr>
          <p:spPr>
            <a:xfrm>
              <a:off x="519606" y="1906784"/>
              <a:ext cx="1033391" cy="414421"/>
            </a:xfrm>
            <a:prstGeom prst="roundRect">
              <a:avLst/>
            </a:prstGeom>
            <a:solidFill>
              <a:schemeClr val="accent4">
                <a:lumMod val="60000"/>
                <a:lumOff val="40000"/>
              </a:schemeClr>
            </a:solidFill>
            <a:ln w="508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fr-FR" altLang="fr-FR" sz="2000" b="1" dirty="0">
                  <a:solidFill>
                    <a:srgbClr val="7030A0"/>
                  </a:solidFill>
                  <a:latin typeface="Calibri" panose="020F0502020204030204" pitchFamily="34" charset="0"/>
                  <a:cs typeface="Calibri" panose="020F0502020204030204" pitchFamily="34" charset="0"/>
                </a:rPr>
                <a:t>Œuvre</a:t>
              </a:r>
              <a:r>
                <a:rPr lang="fr-FR" altLang="fr-FR" b="1" dirty="0" smtClean="0">
                  <a:solidFill>
                    <a:schemeClr val="bg1"/>
                  </a:solidFill>
                  <a:latin typeface="Comic Sans MS" pitchFamily="66" charset="0"/>
                </a:rPr>
                <a:t> </a:t>
              </a:r>
              <a:endParaRPr lang="fr-FR" altLang="fr-FR" b="1" dirty="0">
                <a:solidFill>
                  <a:schemeClr val="bg1"/>
                </a:solidFill>
                <a:latin typeface="Comic Sans MS" pitchFamily="66" charset="0"/>
              </a:endParaRPr>
            </a:p>
          </p:txBody>
        </p:sp>
        <p:sp>
          <p:nvSpPr>
            <p:cNvPr id="13" name="ZoneTexte 12"/>
            <p:cNvSpPr txBox="1"/>
            <p:nvPr/>
          </p:nvSpPr>
          <p:spPr>
            <a:xfrm>
              <a:off x="1979712" y="1704211"/>
              <a:ext cx="5688632" cy="1200329"/>
            </a:xfrm>
            <a:prstGeom prst="rect">
              <a:avLst/>
            </a:prstGeom>
            <a:solidFill>
              <a:schemeClr val="accent4">
                <a:lumMod val="60000"/>
                <a:lumOff val="40000"/>
              </a:schemeClr>
            </a:solidFill>
          </p:spPr>
          <p:txBody>
            <a:bodyPr wrap="square" rtlCol="0">
              <a:spAutoFit/>
            </a:bodyPr>
            <a:lstStyle/>
            <a:p>
              <a:pPr algn="just"/>
              <a:r>
                <a:rPr lang="fr-FR" dirty="0" smtClean="0">
                  <a:solidFill>
                    <a:srgbClr val="7030A0"/>
                  </a:solidFill>
                </a:rPr>
                <a:t>C’est une entité </a:t>
              </a:r>
              <a:r>
                <a:rPr lang="fr-FR" dirty="0">
                  <a:solidFill>
                    <a:srgbClr val="7030A0"/>
                  </a:solidFill>
                </a:rPr>
                <a:t>abstraite qui </a:t>
              </a:r>
              <a:r>
                <a:rPr lang="fr-FR" dirty="0" smtClean="0">
                  <a:solidFill>
                    <a:srgbClr val="7030A0"/>
                  </a:solidFill>
                </a:rPr>
                <a:t>représente le </a:t>
              </a:r>
              <a:r>
                <a:rPr lang="fr-FR" dirty="0">
                  <a:solidFill>
                    <a:srgbClr val="7030A0"/>
                  </a:solidFill>
                </a:rPr>
                <a:t>contenu intellectuel ou artistique d’une création – autrement dit, les caractéristiques communes des différentes expressions d’une Œuvre (ex</a:t>
              </a:r>
              <a:r>
                <a:rPr lang="fr-FR" dirty="0" smtClean="0">
                  <a:solidFill>
                    <a:srgbClr val="7030A0"/>
                  </a:solidFill>
                </a:rPr>
                <a:t>. titre original, </a:t>
              </a:r>
              <a:r>
                <a:rPr lang="fr-FR" dirty="0">
                  <a:solidFill>
                    <a:srgbClr val="7030A0"/>
                  </a:solidFill>
                </a:rPr>
                <a:t>auteur, 1</a:t>
              </a:r>
              <a:r>
                <a:rPr lang="fr-FR" baseline="30000" dirty="0">
                  <a:solidFill>
                    <a:srgbClr val="7030A0"/>
                  </a:solidFill>
                </a:rPr>
                <a:t>e</a:t>
              </a:r>
              <a:r>
                <a:rPr lang="fr-FR" dirty="0">
                  <a:solidFill>
                    <a:srgbClr val="7030A0"/>
                  </a:solidFill>
                </a:rPr>
                <a:t> date connue…)</a:t>
              </a:r>
            </a:p>
          </p:txBody>
        </p:sp>
      </p:grpSp>
      <p:grpSp>
        <p:nvGrpSpPr>
          <p:cNvPr id="20" name="Groupe 19"/>
          <p:cNvGrpSpPr/>
          <p:nvPr/>
        </p:nvGrpSpPr>
        <p:grpSpPr>
          <a:xfrm>
            <a:off x="291463" y="2937718"/>
            <a:ext cx="7376881" cy="923330"/>
            <a:chOff x="291463" y="2806562"/>
            <a:chExt cx="7376881" cy="923330"/>
          </a:xfrm>
        </p:grpSpPr>
        <p:sp>
          <p:nvSpPr>
            <p:cNvPr id="12" name="Rectangle à coins arrondis 11"/>
            <p:cNvSpPr/>
            <p:nvPr/>
          </p:nvSpPr>
          <p:spPr>
            <a:xfrm>
              <a:off x="291463" y="3055225"/>
              <a:ext cx="1425550" cy="414421"/>
            </a:xfrm>
            <a:prstGeom prst="roundRect">
              <a:avLst/>
            </a:prstGeom>
            <a:solidFill>
              <a:srgbClr val="00B050"/>
            </a:solidFill>
            <a:ln w="508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Calibri" panose="020F0502020204030204" pitchFamily="34" charset="0"/>
                  <a:cs typeface="Calibri" panose="020F0502020204030204" pitchFamily="34" charset="0"/>
                </a:rPr>
                <a:t>Expression</a:t>
              </a:r>
            </a:p>
          </p:txBody>
        </p:sp>
        <p:sp>
          <p:nvSpPr>
            <p:cNvPr id="14" name="ZoneTexte 13"/>
            <p:cNvSpPr txBox="1"/>
            <p:nvPr/>
          </p:nvSpPr>
          <p:spPr>
            <a:xfrm>
              <a:off x="1969843" y="2806562"/>
              <a:ext cx="5698501" cy="923330"/>
            </a:xfrm>
            <a:prstGeom prst="rect">
              <a:avLst/>
            </a:prstGeom>
            <a:solidFill>
              <a:srgbClr val="00B050"/>
            </a:solidFill>
          </p:spPr>
          <p:txBody>
            <a:bodyPr wrap="square" rtlCol="0">
              <a:spAutoFit/>
            </a:bodyPr>
            <a:lstStyle/>
            <a:p>
              <a:pPr algn="just"/>
              <a:r>
                <a:rPr lang="fr-FR" dirty="0" smtClean="0">
                  <a:solidFill>
                    <a:schemeClr val="bg1"/>
                  </a:solidFill>
                </a:rPr>
                <a:t>c'est la réalisation </a:t>
              </a:r>
              <a:r>
                <a:rPr lang="fr-FR" dirty="0">
                  <a:solidFill>
                    <a:schemeClr val="bg1"/>
                  </a:solidFill>
                </a:rPr>
                <a:t>d’une œuvre sous </a:t>
              </a:r>
              <a:r>
                <a:rPr lang="fr-FR" dirty="0" smtClean="0">
                  <a:solidFill>
                    <a:schemeClr val="bg1"/>
                  </a:solidFill>
                </a:rPr>
                <a:t>une forme spécifique - notation </a:t>
              </a:r>
              <a:r>
                <a:rPr lang="fr-FR" dirty="0">
                  <a:solidFill>
                    <a:schemeClr val="bg1"/>
                  </a:solidFill>
                </a:rPr>
                <a:t>alphanumérique, musicale, sonore, visuelle, </a:t>
              </a:r>
              <a:r>
                <a:rPr lang="fr-FR" dirty="0" smtClean="0">
                  <a:solidFill>
                    <a:schemeClr val="bg1"/>
                  </a:solidFill>
                </a:rPr>
                <a:t>etc. (ex. </a:t>
              </a:r>
              <a:r>
                <a:rPr lang="fr-FR" dirty="0">
                  <a:solidFill>
                    <a:schemeClr val="bg1"/>
                  </a:solidFill>
                </a:rPr>
                <a:t>version </a:t>
              </a:r>
              <a:r>
                <a:rPr lang="fr-FR" dirty="0" smtClean="0">
                  <a:solidFill>
                    <a:schemeClr val="bg1"/>
                  </a:solidFill>
                </a:rPr>
                <a:t>allemande d'un livre français, un texte lu…)</a:t>
              </a:r>
              <a:endParaRPr lang="fr-FR" dirty="0">
                <a:solidFill>
                  <a:schemeClr val="bg1"/>
                </a:solidFill>
              </a:endParaRPr>
            </a:p>
          </p:txBody>
        </p:sp>
      </p:grpSp>
      <p:grpSp>
        <p:nvGrpSpPr>
          <p:cNvPr id="19" name="Groupe 18"/>
          <p:cNvGrpSpPr/>
          <p:nvPr/>
        </p:nvGrpSpPr>
        <p:grpSpPr>
          <a:xfrm>
            <a:off x="85596" y="4293096"/>
            <a:ext cx="7582748" cy="1200329"/>
            <a:chOff x="85596" y="3908913"/>
            <a:chExt cx="7726764" cy="1200329"/>
          </a:xfrm>
        </p:grpSpPr>
        <p:sp>
          <p:nvSpPr>
            <p:cNvPr id="11" name="Rectangle à coins arrondis 10"/>
            <p:cNvSpPr/>
            <p:nvPr/>
          </p:nvSpPr>
          <p:spPr>
            <a:xfrm>
              <a:off x="85596" y="4163036"/>
              <a:ext cx="1830386" cy="414421"/>
            </a:xfrm>
            <a:prstGeom prst="roundRect">
              <a:avLst/>
            </a:prstGeom>
            <a:solidFill>
              <a:srgbClr val="FDB79B"/>
            </a:solidFill>
            <a:ln w="508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accent6">
                      <a:lumMod val="75000"/>
                    </a:schemeClr>
                  </a:solidFill>
                  <a:latin typeface="Calibri" panose="020F0502020204030204" pitchFamily="34" charset="0"/>
                  <a:cs typeface="Calibri" panose="020F0502020204030204" pitchFamily="34" charset="0"/>
                </a:rPr>
                <a:t>Manifestation</a:t>
              </a:r>
              <a:endParaRPr lang="fr-FR" sz="2000" b="1" dirty="0">
                <a:solidFill>
                  <a:schemeClr val="accent6">
                    <a:lumMod val="75000"/>
                  </a:schemeClr>
                </a:solidFill>
                <a:latin typeface="Calibri" panose="020F0502020204030204" pitchFamily="34" charset="0"/>
                <a:cs typeface="Calibri" panose="020F0502020204030204" pitchFamily="34" charset="0"/>
              </a:endParaRPr>
            </a:p>
          </p:txBody>
        </p:sp>
        <p:sp>
          <p:nvSpPr>
            <p:cNvPr id="15" name="ZoneTexte 14"/>
            <p:cNvSpPr txBox="1"/>
            <p:nvPr/>
          </p:nvSpPr>
          <p:spPr>
            <a:xfrm>
              <a:off x="1969843" y="3908913"/>
              <a:ext cx="5842517" cy="1200329"/>
            </a:xfrm>
            <a:prstGeom prst="rect">
              <a:avLst/>
            </a:prstGeom>
            <a:solidFill>
              <a:srgbClr val="FDB79B"/>
            </a:solidFill>
          </p:spPr>
          <p:txBody>
            <a:bodyPr wrap="square" rtlCol="0">
              <a:spAutoFit/>
            </a:bodyPr>
            <a:lstStyle/>
            <a:p>
              <a:pPr algn="just"/>
              <a:r>
                <a:rPr lang="fr-FR" dirty="0">
                  <a:solidFill>
                    <a:schemeClr val="accent6">
                      <a:lumMod val="75000"/>
                    </a:schemeClr>
                  </a:solidFill>
                </a:rPr>
                <a:t>c’est la matérialisation de l’expression d’une œuvre, ou l’ensemble des caractéristiques communes à un ensemble d’exemplaires d’une édition donnée (ex</a:t>
              </a:r>
              <a:r>
                <a:rPr lang="fr-FR" dirty="0" smtClean="0">
                  <a:solidFill>
                    <a:schemeClr val="accent6">
                      <a:lumMod val="75000"/>
                    </a:schemeClr>
                  </a:solidFill>
                </a:rPr>
                <a:t>. </a:t>
              </a:r>
              <a:r>
                <a:rPr lang="fr-FR" dirty="0">
                  <a:solidFill>
                    <a:schemeClr val="accent6">
                      <a:lumMod val="75000"/>
                    </a:schemeClr>
                  </a:solidFill>
                </a:rPr>
                <a:t>publication dans une </a:t>
              </a:r>
              <a:r>
                <a:rPr lang="fr-FR" dirty="0" smtClean="0">
                  <a:solidFill>
                    <a:schemeClr val="accent6">
                      <a:lumMod val="75000"/>
                    </a:schemeClr>
                  </a:solidFill>
                </a:rPr>
                <a:t>collection spécifique)</a:t>
              </a:r>
              <a:endParaRPr lang="fr-FR" dirty="0">
                <a:solidFill>
                  <a:schemeClr val="accent6">
                    <a:lumMod val="75000"/>
                  </a:schemeClr>
                </a:solidFill>
              </a:endParaRPr>
            </a:p>
          </p:txBody>
        </p:sp>
      </p:grpSp>
      <p:grpSp>
        <p:nvGrpSpPr>
          <p:cNvPr id="18" name="Groupe 17"/>
          <p:cNvGrpSpPr/>
          <p:nvPr/>
        </p:nvGrpSpPr>
        <p:grpSpPr>
          <a:xfrm>
            <a:off x="615203" y="5841549"/>
            <a:ext cx="7035456" cy="646331"/>
            <a:chOff x="613219" y="5169743"/>
            <a:chExt cx="7179111" cy="646331"/>
          </a:xfrm>
        </p:grpSpPr>
        <p:sp>
          <p:nvSpPr>
            <p:cNvPr id="10" name="Rectangle à coins arrondis 9"/>
            <p:cNvSpPr/>
            <p:nvPr/>
          </p:nvSpPr>
          <p:spPr>
            <a:xfrm>
              <a:off x="613219" y="5285699"/>
              <a:ext cx="846163" cy="414421"/>
            </a:xfrm>
            <a:prstGeom prst="roundRect">
              <a:avLst/>
            </a:prstGeom>
            <a:solidFill>
              <a:schemeClr val="bg1">
                <a:lumMod val="50000"/>
              </a:schemeClr>
            </a:solidFill>
            <a:ln w="508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2000" b="1" dirty="0">
                  <a:solidFill>
                    <a:schemeClr val="bg1"/>
                  </a:solidFill>
                  <a:latin typeface="Calibri" panose="020F0502020204030204" pitchFamily="34" charset="0"/>
                  <a:cs typeface="Calibri" panose="020F0502020204030204" pitchFamily="34" charset="0"/>
                </a:rPr>
                <a:t>Item </a:t>
              </a:r>
            </a:p>
          </p:txBody>
        </p:sp>
        <p:sp>
          <p:nvSpPr>
            <p:cNvPr id="16" name="ZoneTexte 15"/>
            <p:cNvSpPr txBox="1"/>
            <p:nvPr/>
          </p:nvSpPr>
          <p:spPr>
            <a:xfrm>
              <a:off x="1959682" y="5169743"/>
              <a:ext cx="5832648" cy="646331"/>
            </a:xfrm>
            <a:prstGeom prst="rect">
              <a:avLst/>
            </a:prstGeom>
            <a:solidFill>
              <a:schemeClr val="bg1">
                <a:lumMod val="50000"/>
              </a:schemeClr>
            </a:solidFill>
          </p:spPr>
          <p:txBody>
            <a:bodyPr wrap="square" rtlCol="0">
              <a:spAutoFit/>
            </a:bodyPr>
            <a:lstStyle/>
            <a:p>
              <a:pPr algn="just"/>
              <a:r>
                <a:rPr lang="fr-FR" dirty="0">
                  <a:solidFill>
                    <a:schemeClr val="bg1"/>
                  </a:solidFill>
                </a:rPr>
                <a:t>correspond à un exemplaire particulier d’une manifestation (ex</a:t>
              </a:r>
              <a:r>
                <a:rPr lang="fr-FR" dirty="0" smtClean="0">
                  <a:solidFill>
                    <a:schemeClr val="bg1"/>
                  </a:solidFill>
                </a:rPr>
                <a:t>. exemplaire de la BULAC)</a:t>
              </a:r>
              <a:endParaRPr lang="fr-FR" dirty="0">
                <a:solidFill>
                  <a:schemeClr val="bg1"/>
                </a:solidFill>
              </a:endParaRPr>
            </a:p>
          </p:txBody>
        </p:sp>
      </p:gr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7272" y="4951253"/>
            <a:ext cx="741192" cy="277947"/>
          </a:xfrm>
          <a:prstGeom prst="rect">
            <a:avLst/>
          </a:prstGeom>
        </p:spPr>
      </p:pic>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9944" y="4342741"/>
            <a:ext cx="515848" cy="441130"/>
          </a:xfrm>
          <a:prstGeom prst="rect">
            <a:avLst/>
          </a:prstGeom>
        </p:spPr>
      </p:pic>
      <p:pic>
        <p:nvPicPr>
          <p:cNvPr id="25" name="Imag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5613346"/>
            <a:ext cx="900022" cy="1200029"/>
          </a:xfrm>
          <a:prstGeom prst="rect">
            <a:avLst/>
          </a:prstGeom>
        </p:spPr>
      </p:pic>
      <p:sp>
        <p:nvSpPr>
          <p:cNvPr id="26" name="Rectangle 25"/>
          <p:cNvSpPr/>
          <p:nvPr/>
        </p:nvSpPr>
        <p:spPr>
          <a:xfrm>
            <a:off x="8364031" y="6371926"/>
            <a:ext cx="515848" cy="388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840 </a:t>
            </a:r>
          </a:p>
          <a:p>
            <a:pPr algn="ctr"/>
            <a:r>
              <a:rPr lang="fr-FR" sz="1400" b="1" dirty="0" smtClean="0">
                <a:solidFill>
                  <a:schemeClr val="tx1"/>
                </a:solidFill>
              </a:rPr>
              <a:t>DUR</a:t>
            </a:r>
            <a:endParaRPr lang="fr-FR" sz="1400" b="1" dirty="0">
              <a:solidFill>
                <a:schemeClr val="tx1"/>
              </a:solidFill>
            </a:endParaRPr>
          </a:p>
        </p:txBody>
      </p:sp>
      <p:pic>
        <p:nvPicPr>
          <p:cNvPr id="27" name="Imag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92376">
            <a:off x="8478616" y="6280133"/>
            <a:ext cx="595147" cy="124359"/>
          </a:xfrm>
          <a:prstGeom prst="rect">
            <a:avLst/>
          </a:prstGeom>
        </p:spPr>
      </p:pic>
    </p:spTree>
    <p:extLst>
      <p:ext uri="{BB962C8B-B14F-4D97-AF65-F5344CB8AC3E}">
        <p14:creationId xmlns:p14="http://schemas.microsoft.com/office/powerpoint/2010/main" val="519568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modèle LRM : rappel sur les </a:t>
            </a:r>
            <a:r>
              <a:rPr lang="fr-FR" dirty="0" smtClean="0">
                <a:solidFill>
                  <a:srgbClr val="00B0F0"/>
                </a:solidFill>
              </a:rPr>
              <a:t>agents</a:t>
            </a:r>
            <a:endParaRPr lang="fr-FR" dirty="0">
              <a:solidFill>
                <a:srgbClr val="00B0F0"/>
              </a:solidFill>
            </a:endParaRPr>
          </a:p>
        </p:txBody>
      </p:sp>
      <p:sp>
        <p:nvSpPr>
          <p:cNvPr id="3" name="Espace réservé du contenu 2"/>
          <p:cNvSpPr>
            <a:spLocks noGrp="1"/>
          </p:cNvSpPr>
          <p:nvPr>
            <p:ph idx="1"/>
          </p:nvPr>
        </p:nvSpPr>
        <p:spPr>
          <a:xfrm>
            <a:off x="3475406" y="2078839"/>
            <a:ext cx="5442178" cy="4563230"/>
          </a:xfrm>
        </p:spPr>
        <p:txBody>
          <a:bodyPr>
            <a:normAutofit fontScale="62500" lnSpcReduction="20000"/>
          </a:bodyPr>
          <a:lstStyle/>
          <a:p>
            <a:pPr marL="0" indent="0" algn="just">
              <a:lnSpc>
                <a:spcPct val="120000"/>
              </a:lnSpc>
              <a:buNone/>
            </a:pPr>
            <a:r>
              <a:rPr lang="fr-FR" b="1" dirty="0" smtClean="0"/>
              <a:t>Responsabilités intellectuelles ou artistiques </a:t>
            </a:r>
            <a:r>
              <a:rPr lang="fr-FR" dirty="0" smtClean="0"/>
              <a:t>pour la création d’une œuvre </a:t>
            </a:r>
            <a:r>
              <a:rPr lang="fr-FR" dirty="0"/>
              <a:t>(auteur, compositeur, </a:t>
            </a:r>
            <a:r>
              <a:rPr lang="fr-FR" dirty="0" smtClean="0"/>
              <a:t>photographe, graveur, directeur de thèse…) ou d’une expression particulière (traducteur, éditeur scientifique, interprète de chanson, arrangeur…)</a:t>
            </a:r>
          </a:p>
          <a:p>
            <a:pPr marL="0" indent="0" algn="just">
              <a:lnSpc>
                <a:spcPct val="120000"/>
              </a:lnSpc>
              <a:buNone/>
            </a:pPr>
            <a:r>
              <a:rPr lang="fr-FR" b="1" dirty="0" smtClean="0"/>
              <a:t>Responsabilités notamment commerciales sur la publication, distribution ou fabrication </a:t>
            </a:r>
            <a:r>
              <a:rPr lang="fr-FR" dirty="0" smtClean="0"/>
              <a:t>pour une manifestation (éditeur, distributeur…)</a:t>
            </a:r>
          </a:p>
          <a:p>
            <a:pPr marL="0" indent="0" algn="just">
              <a:lnSpc>
                <a:spcPct val="120000"/>
              </a:lnSpc>
              <a:buNone/>
            </a:pPr>
            <a:r>
              <a:rPr lang="fr-FR" b="1" dirty="0" smtClean="0"/>
              <a:t>Relations de possession ou de modification </a:t>
            </a:r>
            <a:r>
              <a:rPr lang="fr-FR" dirty="0" smtClean="0"/>
              <a:t>pour un </a:t>
            </a:r>
            <a:r>
              <a:rPr lang="fr-FR" b="1" dirty="0" smtClean="0"/>
              <a:t>item  </a:t>
            </a:r>
            <a:r>
              <a:rPr lang="fr-FR" dirty="0" smtClean="0"/>
              <a:t>(ancien possesseur, relieur, bibliothèque de conservation…)</a:t>
            </a:r>
          </a:p>
          <a:p>
            <a:pPr marL="0" indent="0" algn="just">
              <a:lnSpc>
                <a:spcPct val="120000"/>
              </a:lnSpc>
              <a:buNone/>
            </a:pPr>
            <a:r>
              <a:rPr lang="fr-FR" b="1" i="1" dirty="0" smtClean="0"/>
              <a:t>Relations de sujet d’une œuvre </a:t>
            </a:r>
            <a:r>
              <a:rPr lang="fr-FR" i="1" dirty="0" smtClean="0"/>
              <a:t>(peintre faisant l’objet d’une exposition…)</a:t>
            </a:r>
            <a:endParaRPr lang="fr-FR" i="1" dirty="0"/>
          </a:p>
        </p:txBody>
      </p:sp>
      <p:grpSp>
        <p:nvGrpSpPr>
          <p:cNvPr id="4" name="Groupe 3"/>
          <p:cNvGrpSpPr/>
          <p:nvPr/>
        </p:nvGrpSpPr>
        <p:grpSpPr>
          <a:xfrm>
            <a:off x="256749" y="2517996"/>
            <a:ext cx="2364993" cy="2711204"/>
            <a:chOff x="5935512" y="715321"/>
            <a:chExt cx="2211278" cy="2626862"/>
          </a:xfrm>
        </p:grpSpPr>
        <p:sp>
          <p:nvSpPr>
            <p:cNvPr id="5" name="Rectangle à coins arrondis 4"/>
            <p:cNvSpPr/>
            <p:nvPr/>
          </p:nvSpPr>
          <p:spPr>
            <a:xfrm>
              <a:off x="5938283" y="1146945"/>
              <a:ext cx="2191796" cy="2195238"/>
            </a:xfrm>
            <a:prstGeom prst="roundRect">
              <a:avLst/>
            </a:prstGeom>
            <a:solidFill>
              <a:schemeClr val="bg1"/>
            </a:solidFill>
            <a:ln w="50800">
              <a:solidFill>
                <a:srgbClr val="3AA4FF"/>
              </a:solidFill>
            </a:ln>
          </p:spPr>
          <p:style>
            <a:lnRef idx="2">
              <a:schemeClr val="accent5"/>
            </a:lnRef>
            <a:fillRef idx="1">
              <a:schemeClr val="lt1"/>
            </a:fillRef>
            <a:effectRef idx="0">
              <a:schemeClr val="accent5"/>
            </a:effectRef>
            <a:fontRef idx="minor">
              <a:schemeClr val="dk1"/>
            </a:fontRef>
          </p:style>
          <p:txBody>
            <a:bodyPr rtlCol="0" anchor="ctr"/>
            <a:lstStyle/>
            <a:p>
              <a:pPr>
                <a:tabLst>
                  <a:tab pos="0" algn="l"/>
                </a:tabLst>
              </a:pPr>
              <a:endParaRPr lang="fr-FR" dirty="0" smtClean="0">
                <a:solidFill>
                  <a:srgbClr val="00B0F0"/>
                </a:solidFill>
              </a:endParaRPr>
            </a:p>
            <a:p>
              <a:pPr>
                <a:buFontTx/>
                <a:buChar char="-"/>
                <a:tabLst>
                  <a:tab pos="0" algn="l"/>
                </a:tabLst>
              </a:pPr>
              <a:endParaRPr lang="fr-FR" dirty="0" smtClean="0">
                <a:solidFill>
                  <a:srgbClr val="00B0F0"/>
                </a:solidFill>
              </a:endParaRPr>
            </a:p>
            <a:p>
              <a:pPr algn="ctr"/>
              <a:endParaRPr lang="fr-FR" dirty="0">
                <a:solidFill>
                  <a:srgbClr val="00B0F0"/>
                </a:solidFill>
              </a:endParaRPr>
            </a:p>
          </p:txBody>
        </p:sp>
        <p:sp>
          <p:nvSpPr>
            <p:cNvPr id="6" name="Rectangle à coins arrondis 5"/>
            <p:cNvSpPr/>
            <p:nvPr/>
          </p:nvSpPr>
          <p:spPr>
            <a:xfrm>
              <a:off x="6382751" y="1562459"/>
              <a:ext cx="1366338" cy="346563"/>
            </a:xfrm>
            <a:prstGeom prst="round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Calibri" panose="020F0502020204030204" pitchFamily="34" charset="0"/>
                  <a:cs typeface="Calibri" panose="020F0502020204030204" pitchFamily="34" charset="0"/>
                </a:rPr>
                <a:t>Personne</a:t>
              </a:r>
            </a:p>
          </p:txBody>
        </p:sp>
        <p:sp>
          <p:nvSpPr>
            <p:cNvPr id="7" name="ZoneTexte 6"/>
            <p:cNvSpPr txBox="1"/>
            <p:nvPr/>
          </p:nvSpPr>
          <p:spPr>
            <a:xfrm>
              <a:off x="6159632" y="715321"/>
              <a:ext cx="1796743" cy="400110"/>
            </a:xfrm>
            <a:prstGeom prst="rect">
              <a:avLst/>
            </a:prstGeom>
            <a:noFill/>
          </p:spPr>
          <p:txBody>
            <a:bodyPr wrap="square" rtlCol="0">
              <a:spAutoFit/>
            </a:bodyPr>
            <a:lstStyle/>
            <a:p>
              <a:r>
                <a:rPr lang="fr-FR" sz="2000" b="1" dirty="0">
                  <a:solidFill>
                    <a:srgbClr val="3AA4FF"/>
                  </a:solidFill>
                </a:rPr>
                <a:t>Entités A</a:t>
              </a:r>
              <a:r>
                <a:rPr lang="fr-FR" sz="2000" b="1" dirty="0" smtClean="0">
                  <a:solidFill>
                    <a:srgbClr val="3AA4FF"/>
                  </a:solidFill>
                </a:rPr>
                <a:t>gents</a:t>
              </a:r>
              <a:endParaRPr lang="fr-FR" sz="2000" b="1" dirty="0">
                <a:solidFill>
                  <a:srgbClr val="3AA4FF"/>
                </a:solidFill>
              </a:endParaRPr>
            </a:p>
          </p:txBody>
        </p:sp>
        <p:sp>
          <p:nvSpPr>
            <p:cNvPr id="8" name="Rectangle à coins arrondis 7"/>
            <p:cNvSpPr/>
            <p:nvPr/>
          </p:nvSpPr>
          <p:spPr>
            <a:xfrm>
              <a:off x="6355413" y="2506373"/>
              <a:ext cx="1366338" cy="346563"/>
            </a:xfrm>
            <a:prstGeom prst="round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900" b="1" dirty="0" smtClean="0">
                  <a:solidFill>
                    <a:schemeClr val="bg1"/>
                  </a:solidFill>
                  <a:latin typeface="Calibri" panose="020F0502020204030204" pitchFamily="34" charset="0"/>
                  <a:cs typeface="Calibri" panose="020F0502020204030204" pitchFamily="34" charset="0"/>
                </a:rPr>
                <a:t>Collectivité</a:t>
              </a:r>
              <a:endParaRPr lang="fr-FR" sz="1900" b="1" dirty="0">
                <a:solidFill>
                  <a:schemeClr val="bg1"/>
                </a:solidFill>
                <a:latin typeface="Calibri" panose="020F0502020204030204" pitchFamily="34" charset="0"/>
                <a:cs typeface="Calibri" panose="020F0502020204030204" pitchFamily="34" charset="0"/>
              </a:endParaRPr>
            </a:p>
          </p:txBody>
        </p:sp>
        <p:sp>
          <p:nvSpPr>
            <p:cNvPr id="9" name="Rectangle à coins arrondis 8"/>
            <p:cNvSpPr/>
            <p:nvPr/>
          </p:nvSpPr>
          <p:spPr>
            <a:xfrm>
              <a:off x="6358603" y="2934256"/>
              <a:ext cx="1366338" cy="346563"/>
            </a:xfrm>
            <a:prstGeom prst="round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latin typeface="Calibri" panose="020F0502020204030204" pitchFamily="34" charset="0"/>
                  <a:cs typeface="Calibri" panose="020F0502020204030204" pitchFamily="34" charset="0"/>
                </a:rPr>
                <a:t>Famille</a:t>
              </a:r>
              <a:endParaRPr lang="fr-FR" sz="2000" b="1" dirty="0">
                <a:solidFill>
                  <a:schemeClr val="bg1"/>
                </a:solidFill>
                <a:latin typeface="Calibri" panose="020F0502020204030204" pitchFamily="34" charset="0"/>
                <a:cs typeface="Calibri" panose="020F0502020204030204" pitchFamily="34" charset="0"/>
              </a:endParaRPr>
            </a:p>
          </p:txBody>
        </p:sp>
        <p:sp>
          <p:nvSpPr>
            <p:cNvPr id="10" name="ZoneTexte 9"/>
            <p:cNvSpPr txBox="1"/>
            <p:nvPr/>
          </p:nvSpPr>
          <p:spPr>
            <a:xfrm>
              <a:off x="5985046" y="1196752"/>
              <a:ext cx="2161744" cy="388823"/>
            </a:xfrm>
            <a:prstGeom prst="rect">
              <a:avLst/>
            </a:prstGeom>
            <a:noFill/>
          </p:spPr>
          <p:txBody>
            <a:bodyPr wrap="square" rtlCol="0">
              <a:spAutoFit/>
            </a:bodyPr>
            <a:lstStyle/>
            <a:p>
              <a:r>
                <a:rPr lang="fr-FR" b="1" dirty="0" smtClean="0">
                  <a:solidFill>
                    <a:srgbClr val="00B0F0"/>
                  </a:solidFill>
                </a:rPr>
                <a:t>- Personne</a:t>
              </a:r>
              <a:endParaRPr lang="fr-FR" b="1" dirty="0">
                <a:solidFill>
                  <a:srgbClr val="00B0F0"/>
                </a:solidFill>
              </a:endParaRPr>
            </a:p>
          </p:txBody>
        </p:sp>
        <p:sp>
          <p:nvSpPr>
            <p:cNvPr id="11" name="ZoneTexte 10"/>
            <p:cNvSpPr txBox="1"/>
            <p:nvPr/>
          </p:nvSpPr>
          <p:spPr>
            <a:xfrm>
              <a:off x="5935512" y="2132856"/>
              <a:ext cx="2020863" cy="367606"/>
            </a:xfrm>
            <a:prstGeom prst="rect">
              <a:avLst/>
            </a:prstGeom>
            <a:noFill/>
          </p:spPr>
          <p:txBody>
            <a:bodyPr wrap="square" rtlCol="0">
              <a:spAutoFit/>
            </a:bodyPr>
            <a:lstStyle/>
            <a:p>
              <a:r>
                <a:rPr lang="fr-FR" b="1" dirty="0" smtClean="0">
                  <a:solidFill>
                    <a:srgbClr val="00B0F0"/>
                  </a:solidFill>
                </a:rPr>
                <a:t>- Agent</a:t>
              </a:r>
              <a:r>
                <a:rPr lang="fr-FR" b="1" dirty="0" smtClean="0"/>
                <a:t> </a:t>
              </a:r>
              <a:r>
                <a:rPr lang="fr-FR" b="1" dirty="0" smtClean="0">
                  <a:solidFill>
                    <a:srgbClr val="00B0F0"/>
                  </a:solidFill>
                </a:rPr>
                <a:t>collectif</a:t>
              </a:r>
              <a:endParaRPr lang="fr-FR" b="1" dirty="0">
                <a:solidFill>
                  <a:srgbClr val="00B0F0"/>
                </a:solidFill>
              </a:endParaRPr>
            </a:p>
          </p:txBody>
        </p:sp>
      </p:grpSp>
      <p:sp>
        <p:nvSpPr>
          <p:cNvPr id="12" name="Rectangle à coins arrondis 11"/>
          <p:cNvSpPr/>
          <p:nvPr/>
        </p:nvSpPr>
        <p:spPr>
          <a:xfrm>
            <a:off x="5580112" y="2417637"/>
            <a:ext cx="952748" cy="294534"/>
          </a:xfrm>
          <a:prstGeom prst="roundRect">
            <a:avLst/>
          </a:prstGeom>
          <a:solidFill>
            <a:schemeClr val="accent4">
              <a:lumMod val="60000"/>
              <a:lumOff val="4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fr-FR" altLang="fr-FR" b="1" dirty="0">
                <a:solidFill>
                  <a:srgbClr val="7030A0"/>
                </a:solidFill>
                <a:latin typeface="Calibri" panose="020F0502020204030204" pitchFamily="34" charset="0"/>
                <a:cs typeface="Calibri" panose="020F0502020204030204" pitchFamily="34" charset="0"/>
              </a:rPr>
              <a:t>Œuvre</a:t>
            </a:r>
            <a:r>
              <a:rPr lang="fr-FR" altLang="fr-FR" b="1" dirty="0" smtClean="0">
                <a:solidFill>
                  <a:schemeClr val="bg1"/>
                </a:solidFill>
                <a:latin typeface="Comic Sans MS" pitchFamily="66" charset="0"/>
              </a:rPr>
              <a:t> </a:t>
            </a:r>
            <a:endParaRPr lang="fr-FR" altLang="fr-FR" b="1" dirty="0">
              <a:solidFill>
                <a:schemeClr val="bg1"/>
              </a:solidFill>
              <a:latin typeface="Comic Sans MS" pitchFamily="66" charset="0"/>
            </a:endParaRPr>
          </a:p>
        </p:txBody>
      </p:sp>
      <p:sp>
        <p:nvSpPr>
          <p:cNvPr id="13" name="Rectangle à coins arrondis 12"/>
          <p:cNvSpPr/>
          <p:nvPr/>
        </p:nvSpPr>
        <p:spPr>
          <a:xfrm>
            <a:off x="3893263" y="5045698"/>
            <a:ext cx="678737" cy="307950"/>
          </a:xfrm>
          <a:prstGeom prst="roundRect">
            <a:avLst/>
          </a:prstGeom>
          <a:solidFill>
            <a:schemeClr val="bg1">
              <a:lumMod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b="1" dirty="0">
                <a:solidFill>
                  <a:schemeClr val="bg1"/>
                </a:solidFill>
                <a:latin typeface="Calibri" panose="020F0502020204030204" pitchFamily="34" charset="0"/>
                <a:cs typeface="Calibri" panose="020F0502020204030204" pitchFamily="34" charset="0"/>
              </a:rPr>
              <a:t>Item </a:t>
            </a:r>
            <a:endParaRPr lang="fr-FR" altLang="fr-FR" sz="2000" b="1" dirty="0">
              <a:solidFill>
                <a:schemeClr val="bg1"/>
              </a:solidFill>
              <a:latin typeface="Calibri" panose="020F0502020204030204" pitchFamily="34" charset="0"/>
              <a:cs typeface="Calibri" panose="020F0502020204030204" pitchFamily="34" charset="0"/>
            </a:endParaRPr>
          </a:p>
        </p:txBody>
      </p:sp>
      <p:sp>
        <p:nvSpPr>
          <p:cNvPr id="14" name="Rectangle à coins arrondis 13"/>
          <p:cNvSpPr/>
          <p:nvPr/>
        </p:nvSpPr>
        <p:spPr>
          <a:xfrm>
            <a:off x="3475405" y="4303940"/>
            <a:ext cx="1584176" cy="333164"/>
          </a:xfrm>
          <a:prstGeom prst="roundRect">
            <a:avLst/>
          </a:prstGeom>
          <a:solidFill>
            <a:schemeClr val="accent6">
              <a:lumMod val="60000"/>
              <a:lumOff val="4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6">
                    <a:lumMod val="75000"/>
                  </a:schemeClr>
                </a:solidFill>
                <a:latin typeface="Calibri" panose="020F0502020204030204" pitchFamily="34" charset="0"/>
                <a:cs typeface="Calibri" panose="020F0502020204030204" pitchFamily="34" charset="0"/>
              </a:rPr>
              <a:t>Manifestation</a:t>
            </a:r>
            <a:endParaRPr lang="fr-FR" b="1" dirty="0">
              <a:solidFill>
                <a:schemeClr val="accent6">
                  <a:lumMod val="75000"/>
                </a:schemeClr>
              </a:solidFill>
              <a:latin typeface="Calibri" panose="020F0502020204030204" pitchFamily="34" charset="0"/>
              <a:cs typeface="Calibri" panose="020F0502020204030204" pitchFamily="34" charset="0"/>
            </a:endParaRPr>
          </a:p>
        </p:txBody>
      </p:sp>
      <p:sp>
        <p:nvSpPr>
          <p:cNvPr id="15" name="Rectangle à coins arrondis 14"/>
          <p:cNvSpPr/>
          <p:nvPr/>
        </p:nvSpPr>
        <p:spPr>
          <a:xfrm>
            <a:off x="4220934" y="3054728"/>
            <a:ext cx="1244427" cy="329297"/>
          </a:xfrm>
          <a:prstGeom prst="roundRect">
            <a:avLst/>
          </a:prstGeom>
          <a:solidFill>
            <a:srgbClr val="00B05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Calibri" panose="020F0502020204030204" pitchFamily="34" charset="0"/>
                <a:cs typeface="Calibri" panose="020F0502020204030204" pitchFamily="34" charset="0"/>
              </a:rPr>
              <a:t>Expression</a:t>
            </a:r>
            <a:endParaRPr lang="fr-FR" sz="2000" b="1" dirty="0">
              <a:solidFill>
                <a:schemeClr val="bg1"/>
              </a:solidFill>
              <a:latin typeface="Calibri" panose="020F0502020204030204" pitchFamily="34" charset="0"/>
              <a:cs typeface="Calibri" panose="020F0502020204030204" pitchFamily="34" charset="0"/>
            </a:endParaRPr>
          </a:p>
        </p:txBody>
      </p:sp>
      <p:sp>
        <p:nvSpPr>
          <p:cNvPr id="16" name="ZoneTexte 15"/>
          <p:cNvSpPr txBox="1"/>
          <p:nvPr/>
        </p:nvSpPr>
        <p:spPr>
          <a:xfrm>
            <a:off x="256748" y="1261650"/>
            <a:ext cx="8887252" cy="984885"/>
          </a:xfrm>
          <a:prstGeom prst="rect">
            <a:avLst/>
          </a:prstGeom>
          <a:noFill/>
        </p:spPr>
        <p:txBody>
          <a:bodyPr wrap="square" rtlCol="0">
            <a:spAutoFit/>
          </a:bodyPr>
          <a:lstStyle/>
          <a:p>
            <a:pPr algn="just"/>
            <a:r>
              <a:rPr lang="fr-FR" sz="2000" dirty="0"/>
              <a:t>Les </a:t>
            </a:r>
            <a:r>
              <a:rPr lang="fr-FR" sz="2000" dirty="0">
                <a:solidFill>
                  <a:srgbClr val="00B0F0"/>
                </a:solidFill>
              </a:rPr>
              <a:t>agents </a:t>
            </a:r>
            <a:r>
              <a:rPr lang="fr-FR" sz="2000" dirty="0"/>
              <a:t>sont des personnes (physiques ou morales – personne ou collectivité) liées aux entités bibliographiques par des relations de </a:t>
            </a:r>
            <a:r>
              <a:rPr lang="fr-FR" sz="2000" dirty="0" smtClean="0"/>
              <a:t>responsabilité ou de sujet </a:t>
            </a:r>
            <a:r>
              <a:rPr lang="fr-FR" sz="2000" dirty="0"/>
              <a:t>: </a:t>
            </a:r>
          </a:p>
          <a:p>
            <a:pPr algn="just"/>
            <a:endParaRPr lang="fr-FR" dirty="0"/>
          </a:p>
        </p:txBody>
      </p:sp>
      <p:cxnSp>
        <p:nvCxnSpPr>
          <p:cNvPr id="18" name="Connecteur droit avec flèche 17"/>
          <p:cNvCxnSpPr>
            <a:stCxn id="5" idx="3"/>
          </p:cNvCxnSpPr>
          <p:nvPr/>
        </p:nvCxnSpPr>
        <p:spPr>
          <a:xfrm flipV="1">
            <a:off x="2603870" y="2564904"/>
            <a:ext cx="765266" cy="1531435"/>
          </a:xfrm>
          <a:prstGeom prst="straightConnector1">
            <a:avLst/>
          </a:prstGeom>
          <a:ln w="28575">
            <a:solidFill>
              <a:srgbClr val="3AA4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5" idx="3"/>
          </p:cNvCxnSpPr>
          <p:nvPr/>
        </p:nvCxnSpPr>
        <p:spPr>
          <a:xfrm flipV="1">
            <a:off x="2603870" y="4016039"/>
            <a:ext cx="871535" cy="80300"/>
          </a:xfrm>
          <a:prstGeom prst="straightConnector1">
            <a:avLst/>
          </a:prstGeom>
          <a:ln w="28575">
            <a:solidFill>
              <a:srgbClr val="3AA4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5" idx="3"/>
          </p:cNvCxnSpPr>
          <p:nvPr/>
        </p:nvCxnSpPr>
        <p:spPr>
          <a:xfrm>
            <a:off x="2603870" y="4096339"/>
            <a:ext cx="871535" cy="805354"/>
          </a:xfrm>
          <a:prstGeom prst="straightConnector1">
            <a:avLst/>
          </a:prstGeom>
          <a:ln w="28575">
            <a:solidFill>
              <a:srgbClr val="3AA4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5" idx="3"/>
          </p:cNvCxnSpPr>
          <p:nvPr/>
        </p:nvCxnSpPr>
        <p:spPr>
          <a:xfrm>
            <a:off x="2603870" y="4096339"/>
            <a:ext cx="871535" cy="1732708"/>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778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ZoneTexte 35"/>
          <p:cNvSpPr txBox="1"/>
          <p:nvPr/>
        </p:nvSpPr>
        <p:spPr>
          <a:xfrm>
            <a:off x="756473" y="4657"/>
            <a:ext cx="7893950" cy="584775"/>
          </a:xfrm>
          <a:prstGeom prst="rect">
            <a:avLst/>
          </a:prstGeom>
          <a:noFill/>
        </p:spPr>
        <p:txBody>
          <a:bodyPr wrap="square" rtlCol="0">
            <a:spAutoFit/>
          </a:bodyPr>
          <a:lstStyle/>
          <a:p>
            <a:r>
              <a:rPr lang="fr-FR" sz="3200" dirty="0"/>
              <a:t>SCHEMA DES </a:t>
            </a:r>
            <a:r>
              <a:rPr lang="fr-FR" sz="3200" dirty="0" smtClean="0"/>
              <a:t>RELATIONS ENTRE ENTITES </a:t>
            </a:r>
            <a:r>
              <a:rPr lang="fr-FR" sz="3200" dirty="0"/>
              <a:t>LRM</a:t>
            </a:r>
          </a:p>
        </p:txBody>
      </p:sp>
      <p:sp>
        <p:nvSpPr>
          <p:cNvPr id="37" name="Rectangle 36"/>
          <p:cNvSpPr/>
          <p:nvPr/>
        </p:nvSpPr>
        <p:spPr>
          <a:xfrm>
            <a:off x="2014039" y="5605661"/>
            <a:ext cx="6120680" cy="11634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fr-FR" sz="1200" b="1" dirty="0"/>
              <a:t>Les </a:t>
            </a:r>
            <a:r>
              <a:rPr lang="fr-FR" sz="1200" b="1" dirty="0" smtClean="0"/>
              <a:t>agents doivent </a:t>
            </a:r>
            <a:r>
              <a:rPr lang="fr-FR" sz="1200" b="1" dirty="0"/>
              <a:t>être </a:t>
            </a:r>
            <a:r>
              <a:rPr lang="fr-FR" sz="1200" b="1" dirty="0" smtClean="0"/>
              <a:t>associés à l’entité bibliographique pertinente :</a:t>
            </a:r>
            <a:endParaRPr lang="fr-FR" sz="1200" b="1" dirty="0"/>
          </a:p>
          <a:p>
            <a:pPr marL="214313" indent="-214313">
              <a:buFontTx/>
              <a:buChar char="-"/>
            </a:pPr>
            <a:r>
              <a:rPr lang="fr-FR" sz="1200" dirty="0"/>
              <a:t>Au niveau Œuvre -&gt; les concepteurs/auteurs de </a:t>
            </a:r>
            <a:r>
              <a:rPr lang="fr-FR" sz="1200" dirty="0" smtClean="0"/>
              <a:t>l’œuvre et autres agents associés à la conception de l’œuvre </a:t>
            </a:r>
            <a:endParaRPr lang="fr-FR" sz="1200" dirty="0"/>
          </a:p>
          <a:p>
            <a:pPr marL="214313" indent="-214313">
              <a:buFontTx/>
              <a:buChar char="-"/>
            </a:pPr>
            <a:r>
              <a:rPr lang="fr-FR" sz="1200" dirty="0"/>
              <a:t>Au niveau Expression -&gt; les créateurs </a:t>
            </a:r>
            <a:r>
              <a:rPr lang="fr-FR" sz="1200" dirty="0" smtClean="0"/>
              <a:t>/contributeurs des </a:t>
            </a:r>
            <a:r>
              <a:rPr lang="fr-FR" sz="1200" dirty="0"/>
              <a:t>versions distinctes</a:t>
            </a:r>
          </a:p>
          <a:p>
            <a:pPr marL="214313" indent="-214313">
              <a:buFontTx/>
              <a:buChar char="-"/>
            </a:pPr>
            <a:r>
              <a:rPr lang="fr-FR" sz="1200" dirty="0"/>
              <a:t>Au niveau Manifestation -&gt; les responsabilités </a:t>
            </a:r>
            <a:r>
              <a:rPr lang="fr-FR" sz="1200" dirty="0" smtClean="0"/>
              <a:t>liées à la publication, diffusion spécifique</a:t>
            </a:r>
            <a:endParaRPr lang="fr-FR" sz="1200" dirty="0"/>
          </a:p>
          <a:p>
            <a:pPr marL="214313" indent="-214313">
              <a:buFontTx/>
              <a:buChar char="-"/>
            </a:pPr>
            <a:r>
              <a:rPr lang="fr-FR" sz="1200" dirty="0"/>
              <a:t>Au niveau Item -&gt; les agents propriétaires et responsables des </a:t>
            </a:r>
            <a:r>
              <a:rPr lang="fr-FR" sz="1200" dirty="0" smtClean="0"/>
              <a:t>modifications de l’exemplaire</a:t>
            </a:r>
            <a:endParaRPr lang="fr-FR" sz="1200" dirty="0"/>
          </a:p>
        </p:txBody>
      </p:sp>
      <p:grpSp>
        <p:nvGrpSpPr>
          <p:cNvPr id="72" name="Groupe 71"/>
          <p:cNvGrpSpPr/>
          <p:nvPr/>
        </p:nvGrpSpPr>
        <p:grpSpPr>
          <a:xfrm>
            <a:off x="602288" y="796642"/>
            <a:ext cx="2811583" cy="4648583"/>
            <a:chOff x="602288" y="796642"/>
            <a:chExt cx="2811583" cy="4648583"/>
          </a:xfrm>
        </p:grpSpPr>
        <p:sp>
          <p:nvSpPr>
            <p:cNvPr id="42" name="Rectangle à coins arrondis 41"/>
            <p:cNvSpPr/>
            <p:nvPr/>
          </p:nvSpPr>
          <p:spPr>
            <a:xfrm>
              <a:off x="680297" y="1241247"/>
              <a:ext cx="2597150" cy="4203978"/>
            </a:xfrm>
            <a:prstGeom prst="roundRect">
              <a:avLst/>
            </a:prstGeom>
            <a:solidFill>
              <a:schemeClr val="bg1"/>
            </a:solidFill>
            <a:ln w="508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27" name="Connecteur droit avec flèche 26"/>
            <p:cNvCxnSpPr/>
            <p:nvPr/>
          </p:nvCxnSpPr>
          <p:spPr>
            <a:xfrm>
              <a:off x="1907704" y="4049993"/>
              <a:ext cx="1" cy="613096"/>
            </a:xfrm>
            <a:prstGeom prst="straightConnector1">
              <a:avLst/>
            </a:prstGeom>
            <a:ln w="19050">
              <a:solidFill>
                <a:schemeClr val="tx1"/>
              </a:solidFill>
              <a:tailEnd type="triangle"/>
            </a:ln>
          </p:spPr>
          <p:style>
            <a:lnRef idx="1">
              <a:schemeClr val="accent6"/>
            </a:lnRef>
            <a:fillRef idx="0">
              <a:schemeClr val="accent6"/>
            </a:fillRef>
            <a:effectRef idx="0">
              <a:schemeClr val="accent6"/>
            </a:effectRef>
            <a:fontRef idx="minor">
              <a:schemeClr val="tx1"/>
            </a:fontRef>
          </p:style>
        </p:cxnSp>
        <p:cxnSp>
          <p:nvCxnSpPr>
            <p:cNvPr id="32" name="Connecteur droit avec flèche 31"/>
            <p:cNvCxnSpPr>
              <a:stCxn id="29" idx="2"/>
              <a:endCxn id="28" idx="0"/>
            </p:cNvCxnSpPr>
            <p:nvPr/>
          </p:nvCxnSpPr>
          <p:spPr>
            <a:xfrm flipH="1">
              <a:off x="1937180" y="2914124"/>
              <a:ext cx="2741" cy="714398"/>
            </a:xfrm>
            <a:prstGeom prst="straightConnector1">
              <a:avLst/>
            </a:prstGeom>
            <a:ln w="19050">
              <a:solidFill>
                <a:schemeClr val="tx1"/>
              </a:solidFill>
              <a:tailEnd type="triangle"/>
            </a:ln>
          </p:spPr>
          <p:style>
            <a:lnRef idx="1">
              <a:schemeClr val="accent6"/>
            </a:lnRef>
            <a:fillRef idx="0">
              <a:schemeClr val="accent6"/>
            </a:fillRef>
            <a:effectRef idx="0">
              <a:schemeClr val="accent6"/>
            </a:effectRef>
            <a:fontRef idx="minor">
              <a:schemeClr val="tx1"/>
            </a:fontRef>
          </p:style>
        </p:cxnSp>
        <p:cxnSp>
          <p:nvCxnSpPr>
            <p:cNvPr id="34" name="Connecteur droit avec flèche 33"/>
            <p:cNvCxnSpPr>
              <a:stCxn id="25" idx="2"/>
              <a:endCxn id="29" idx="0"/>
            </p:cNvCxnSpPr>
            <p:nvPr/>
          </p:nvCxnSpPr>
          <p:spPr>
            <a:xfrm flipH="1">
              <a:off x="1939921" y="1899205"/>
              <a:ext cx="4038" cy="600498"/>
            </a:xfrm>
            <a:prstGeom prst="straightConnector1">
              <a:avLst/>
            </a:prstGeom>
            <a:ln w="19050">
              <a:solidFill>
                <a:schemeClr val="tx1"/>
              </a:solidFill>
              <a:tailEnd type="triangle"/>
            </a:ln>
          </p:spPr>
          <p:style>
            <a:lnRef idx="1">
              <a:schemeClr val="accent6"/>
            </a:lnRef>
            <a:fillRef idx="0">
              <a:schemeClr val="accent6"/>
            </a:fillRef>
            <a:effectRef idx="0">
              <a:schemeClr val="accent6"/>
            </a:effectRef>
            <a:fontRef idx="minor">
              <a:schemeClr val="tx1"/>
            </a:fontRef>
          </p:style>
        </p:cxnSp>
        <p:sp>
          <p:nvSpPr>
            <p:cNvPr id="43" name="ZoneTexte 42"/>
            <p:cNvSpPr txBox="1"/>
            <p:nvPr/>
          </p:nvSpPr>
          <p:spPr>
            <a:xfrm>
              <a:off x="602288" y="796642"/>
              <a:ext cx="2811583" cy="400110"/>
            </a:xfrm>
            <a:prstGeom prst="rect">
              <a:avLst/>
            </a:prstGeom>
            <a:noFill/>
          </p:spPr>
          <p:txBody>
            <a:bodyPr wrap="square" rtlCol="0">
              <a:spAutoFit/>
            </a:bodyPr>
            <a:lstStyle/>
            <a:p>
              <a:r>
                <a:rPr lang="fr-FR" sz="2000" b="1" dirty="0">
                  <a:solidFill>
                    <a:srgbClr val="C00000"/>
                  </a:solidFill>
                </a:rPr>
                <a:t>Entités bibliographiques</a:t>
              </a:r>
            </a:p>
          </p:txBody>
        </p:sp>
        <p:sp>
          <p:nvSpPr>
            <p:cNvPr id="25" name="Rectangle à coins arrondis 24"/>
            <p:cNvSpPr/>
            <p:nvPr/>
          </p:nvSpPr>
          <p:spPr>
            <a:xfrm>
              <a:off x="1427263" y="1484784"/>
              <a:ext cx="1033391" cy="414421"/>
            </a:xfrm>
            <a:prstGeom prst="roundRect">
              <a:avLst/>
            </a:prstGeom>
            <a:solidFill>
              <a:schemeClr val="accent4">
                <a:lumMod val="60000"/>
                <a:lumOff val="4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fr-FR" altLang="fr-FR" sz="2000" b="1" dirty="0">
                  <a:solidFill>
                    <a:srgbClr val="7030A0"/>
                  </a:solidFill>
                  <a:latin typeface="Calibri" panose="020F0502020204030204" pitchFamily="34" charset="0"/>
                  <a:cs typeface="Calibri" panose="020F0502020204030204" pitchFamily="34" charset="0"/>
                </a:rPr>
                <a:t>Œuvre</a:t>
              </a:r>
              <a:r>
                <a:rPr lang="fr-FR" altLang="fr-FR" b="1" dirty="0" smtClean="0">
                  <a:solidFill>
                    <a:schemeClr val="bg1"/>
                  </a:solidFill>
                  <a:latin typeface="Comic Sans MS" pitchFamily="66" charset="0"/>
                </a:rPr>
                <a:t> </a:t>
              </a:r>
              <a:endParaRPr lang="fr-FR" altLang="fr-FR" b="1" dirty="0">
                <a:solidFill>
                  <a:schemeClr val="bg1"/>
                </a:solidFill>
                <a:latin typeface="Comic Sans MS" pitchFamily="66" charset="0"/>
              </a:endParaRPr>
            </a:p>
          </p:txBody>
        </p:sp>
        <p:sp>
          <p:nvSpPr>
            <p:cNvPr id="26" name="Rectangle à coins arrondis 25"/>
            <p:cNvSpPr/>
            <p:nvPr/>
          </p:nvSpPr>
          <p:spPr>
            <a:xfrm>
              <a:off x="1475656" y="4670763"/>
              <a:ext cx="846163" cy="414421"/>
            </a:xfrm>
            <a:prstGeom prst="roundRect">
              <a:avLst/>
            </a:prstGeom>
            <a:solidFill>
              <a:schemeClr val="bg1">
                <a:lumMod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2000" b="1" dirty="0">
                  <a:solidFill>
                    <a:schemeClr val="bg1"/>
                  </a:solidFill>
                  <a:latin typeface="Calibri" panose="020F0502020204030204" pitchFamily="34" charset="0"/>
                  <a:cs typeface="Calibri" panose="020F0502020204030204" pitchFamily="34" charset="0"/>
                </a:rPr>
                <a:t>Item </a:t>
              </a:r>
            </a:p>
          </p:txBody>
        </p:sp>
        <p:sp>
          <p:nvSpPr>
            <p:cNvPr id="28" name="Rectangle à coins arrondis 27"/>
            <p:cNvSpPr/>
            <p:nvPr/>
          </p:nvSpPr>
          <p:spPr>
            <a:xfrm>
              <a:off x="1021987" y="3628522"/>
              <a:ext cx="1830386" cy="414421"/>
            </a:xfrm>
            <a:prstGeom prst="roundRect">
              <a:avLst/>
            </a:prstGeom>
            <a:solidFill>
              <a:schemeClr val="accent6">
                <a:lumMod val="60000"/>
                <a:lumOff val="4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accent6">
                      <a:lumMod val="75000"/>
                    </a:schemeClr>
                  </a:solidFill>
                  <a:latin typeface="Calibri" panose="020F0502020204030204" pitchFamily="34" charset="0"/>
                  <a:cs typeface="Calibri" panose="020F0502020204030204" pitchFamily="34" charset="0"/>
                </a:rPr>
                <a:t>Manifestation</a:t>
              </a:r>
              <a:endParaRPr lang="fr-FR" sz="2000" b="1" dirty="0">
                <a:solidFill>
                  <a:schemeClr val="accent6">
                    <a:lumMod val="75000"/>
                  </a:schemeClr>
                </a:solidFill>
                <a:latin typeface="Calibri" panose="020F0502020204030204" pitchFamily="34" charset="0"/>
                <a:cs typeface="Calibri" panose="020F0502020204030204" pitchFamily="34" charset="0"/>
              </a:endParaRPr>
            </a:p>
          </p:txBody>
        </p:sp>
        <p:sp>
          <p:nvSpPr>
            <p:cNvPr id="29" name="Rectangle à coins arrondis 28"/>
            <p:cNvSpPr/>
            <p:nvPr/>
          </p:nvSpPr>
          <p:spPr>
            <a:xfrm>
              <a:off x="1227146" y="2499703"/>
              <a:ext cx="1425550" cy="414421"/>
            </a:xfrm>
            <a:prstGeom prst="roundRect">
              <a:avLst/>
            </a:prstGeom>
            <a:solidFill>
              <a:srgbClr val="00B050"/>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Calibri" panose="020F0502020204030204" pitchFamily="34" charset="0"/>
                  <a:cs typeface="Calibri" panose="020F0502020204030204" pitchFamily="34" charset="0"/>
                </a:rPr>
                <a:t>Expression</a:t>
              </a:r>
            </a:p>
          </p:txBody>
        </p:sp>
      </p:grpSp>
      <p:grpSp>
        <p:nvGrpSpPr>
          <p:cNvPr id="71" name="Groupe 70"/>
          <p:cNvGrpSpPr/>
          <p:nvPr/>
        </p:nvGrpSpPr>
        <p:grpSpPr>
          <a:xfrm>
            <a:off x="5940152" y="764704"/>
            <a:ext cx="2211280" cy="2577479"/>
            <a:chOff x="5935512" y="764704"/>
            <a:chExt cx="2211280" cy="2577479"/>
          </a:xfrm>
        </p:grpSpPr>
        <p:sp>
          <p:nvSpPr>
            <p:cNvPr id="8" name="Rectangle à coins arrondis 7"/>
            <p:cNvSpPr/>
            <p:nvPr/>
          </p:nvSpPr>
          <p:spPr>
            <a:xfrm>
              <a:off x="5938283" y="1146945"/>
              <a:ext cx="2191796" cy="2195238"/>
            </a:xfrm>
            <a:prstGeom prst="roundRect">
              <a:avLst/>
            </a:prstGeom>
            <a:solidFill>
              <a:schemeClr val="bg1"/>
            </a:solidFill>
            <a:ln w="50800">
              <a:solidFill>
                <a:srgbClr val="3AA4FF"/>
              </a:solidFill>
            </a:ln>
          </p:spPr>
          <p:style>
            <a:lnRef idx="2">
              <a:schemeClr val="accent5"/>
            </a:lnRef>
            <a:fillRef idx="1">
              <a:schemeClr val="lt1"/>
            </a:fillRef>
            <a:effectRef idx="0">
              <a:schemeClr val="accent5"/>
            </a:effectRef>
            <a:fontRef idx="minor">
              <a:schemeClr val="dk1"/>
            </a:fontRef>
          </p:style>
          <p:txBody>
            <a:bodyPr rtlCol="0" anchor="ctr"/>
            <a:lstStyle/>
            <a:p>
              <a:pPr>
                <a:tabLst>
                  <a:tab pos="0" algn="l"/>
                </a:tabLst>
              </a:pPr>
              <a:endParaRPr lang="fr-FR" dirty="0" smtClean="0"/>
            </a:p>
            <a:p>
              <a:pPr>
                <a:buFontTx/>
                <a:buChar char="-"/>
                <a:tabLst>
                  <a:tab pos="0" algn="l"/>
                </a:tabLst>
              </a:pPr>
              <a:endParaRPr lang="fr-FR" dirty="0"/>
            </a:p>
            <a:p>
              <a:pPr>
                <a:buFontTx/>
                <a:buChar char="-"/>
                <a:tabLst>
                  <a:tab pos="0" algn="l"/>
                </a:tabLst>
              </a:pPr>
              <a:endParaRPr lang="fr-FR" dirty="0" smtClean="0"/>
            </a:p>
            <a:p>
              <a:pPr algn="ctr"/>
              <a:endParaRPr lang="fr-FR" dirty="0"/>
            </a:p>
          </p:txBody>
        </p:sp>
        <p:sp>
          <p:nvSpPr>
            <p:cNvPr id="48" name="Rectangle à coins arrondis 47"/>
            <p:cNvSpPr/>
            <p:nvPr/>
          </p:nvSpPr>
          <p:spPr>
            <a:xfrm>
              <a:off x="6382751" y="1562459"/>
              <a:ext cx="1366338" cy="346563"/>
            </a:xfrm>
            <a:prstGeom prst="round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Calibri" panose="020F0502020204030204" pitchFamily="34" charset="0"/>
                  <a:cs typeface="Calibri" panose="020F0502020204030204" pitchFamily="34" charset="0"/>
                </a:rPr>
                <a:t>Personne</a:t>
              </a:r>
            </a:p>
          </p:txBody>
        </p:sp>
        <p:sp>
          <p:nvSpPr>
            <p:cNvPr id="49" name="ZoneTexte 48"/>
            <p:cNvSpPr txBox="1"/>
            <p:nvPr/>
          </p:nvSpPr>
          <p:spPr>
            <a:xfrm>
              <a:off x="6159633" y="764704"/>
              <a:ext cx="1796743" cy="400110"/>
            </a:xfrm>
            <a:prstGeom prst="rect">
              <a:avLst/>
            </a:prstGeom>
            <a:noFill/>
          </p:spPr>
          <p:txBody>
            <a:bodyPr wrap="square" rtlCol="0">
              <a:spAutoFit/>
            </a:bodyPr>
            <a:lstStyle/>
            <a:p>
              <a:r>
                <a:rPr lang="fr-FR" sz="2000" b="1" dirty="0">
                  <a:solidFill>
                    <a:srgbClr val="3AA4FF"/>
                  </a:solidFill>
                </a:rPr>
                <a:t>Entités A</a:t>
              </a:r>
              <a:r>
                <a:rPr lang="fr-FR" sz="2000" b="1" dirty="0" smtClean="0">
                  <a:solidFill>
                    <a:srgbClr val="3AA4FF"/>
                  </a:solidFill>
                </a:rPr>
                <a:t>gents</a:t>
              </a:r>
              <a:endParaRPr lang="fr-FR" sz="2000" b="1" dirty="0">
                <a:solidFill>
                  <a:srgbClr val="3AA4FF"/>
                </a:solidFill>
              </a:endParaRPr>
            </a:p>
          </p:txBody>
        </p:sp>
        <p:sp>
          <p:nvSpPr>
            <p:cNvPr id="51" name="Rectangle à coins arrondis 50"/>
            <p:cNvSpPr/>
            <p:nvPr/>
          </p:nvSpPr>
          <p:spPr>
            <a:xfrm>
              <a:off x="6355413" y="2506373"/>
              <a:ext cx="1366338" cy="346563"/>
            </a:xfrm>
            <a:prstGeom prst="round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900" b="1" dirty="0" smtClean="0">
                  <a:solidFill>
                    <a:schemeClr val="bg1"/>
                  </a:solidFill>
                  <a:latin typeface="Calibri" panose="020F0502020204030204" pitchFamily="34" charset="0"/>
                  <a:cs typeface="Calibri" panose="020F0502020204030204" pitchFamily="34" charset="0"/>
                </a:rPr>
                <a:t>Collectivité</a:t>
              </a:r>
              <a:endParaRPr lang="fr-FR" sz="1900" b="1" dirty="0">
                <a:solidFill>
                  <a:schemeClr val="bg1"/>
                </a:solidFill>
                <a:latin typeface="Calibri" panose="020F0502020204030204" pitchFamily="34" charset="0"/>
                <a:cs typeface="Calibri" panose="020F0502020204030204" pitchFamily="34" charset="0"/>
              </a:endParaRPr>
            </a:p>
          </p:txBody>
        </p:sp>
        <p:sp>
          <p:nvSpPr>
            <p:cNvPr id="52" name="Rectangle à coins arrondis 51"/>
            <p:cNvSpPr/>
            <p:nvPr/>
          </p:nvSpPr>
          <p:spPr>
            <a:xfrm>
              <a:off x="6358603" y="2934256"/>
              <a:ext cx="1366338" cy="346563"/>
            </a:xfrm>
            <a:prstGeom prst="round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latin typeface="Calibri" panose="020F0502020204030204" pitchFamily="34" charset="0"/>
                  <a:cs typeface="Calibri" panose="020F0502020204030204" pitchFamily="34" charset="0"/>
                </a:rPr>
                <a:t>Famille</a:t>
              </a:r>
              <a:endParaRPr lang="fr-FR" sz="2000" b="1" dirty="0">
                <a:solidFill>
                  <a:schemeClr val="bg1"/>
                </a:solidFill>
                <a:latin typeface="Calibri" panose="020F0502020204030204" pitchFamily="34" charset="0"/>
                <a:cs typeface="Calibri" panose="020F0502020204030204" pitchFamily="34" charset="0"/>
              </a:endParaRPr>
            </a:p>
          </p:txBody>
        </p:sp>
        <p:sp>
          <p:nvSpPr>
            <p:cNvPr id="55" name="ZoneTexte 54"/>
            <p:cNvSpPr txBox="1"/>
            <p:nvPr/>
          </p:nvSpPr>
          <p:spPr>
            <a:xfrm>
              <a:off x="5985048" y="1196752"/>
              <a:ext cx="2161744" cy="369332"/>
            </a:xfrm>
            <a:prstGeom prst="rect">
              <a:avLst/>
            </a:prstGeom>
            <a:noFill/>
          </p:spPr>
          <p:txBody>
            <a:bodyPr wrap="square" rtlCol="0">
              <a:spAutoFit/>
            </a:bodyPr>
            <a:lstStyle/>
            <a:p>
              <a:r>
                <a:rPr lang="fr-FR" b="1" dirty="0" smtClean="0">
                  <a:solidFill>
                    <a:srgbClr val="00B0F0"/>
                  </a:solidFill>
                </a:rPr>
                <a:t>- Personne physique </a:t>
              </a:r>
              <a:endParaRPr lang="fr-FR" b="1" dirty="0">
                <a:solidFill>
                  <a:srgbClr val="00B0F0"/>
                </a:solidFill>
              </a:endParaRPr>
            </a:p>
          </p:txBody>
        </p:sp>
        <p:sp>
          <p:nvSpPr>
            <p:cNvPr id="57" name="ZoneTexte 56"/>
            <p:cNvSpPr txBox="1"/>
            <p:nvPr/>
          </p:nvSpPr>
          <p:spPr>
            <a:xfrm>
              <a:off x="5935512" y="2132856"/>
              <a:ext cx="2020863" cy="369332"/>
            </a:xfrm>
            <a:prstGeom prst="rect">
              <a:avLst/>
            </a:prstGeom>
            <a:noFill/>
          </p:spPr>
          <p:txBody>
            <a:bodyPr wrap="square" rtlCol="0">
              <a:spAutoFit/>
            </a:bodyPr>
            <a:lstStyle/>
            <a:p>
              <a:r>
                <a:rPr lang="fr-FR" b="1" dirty="0" smtClean="0"/>
                <a:t>- </a:t>
              </a:r>
              <a:r>
                <a:rPr lang="fr-FR" b="1" dirty="0" smtClean="0">
                  <a:solidFill>
                    <a:srgbClr val="00B0F0"/>
                  </a:solidFill>
                </a:rPr>
                <a:t>Agent</a:t>
              </a:r>
              <a:r>
                <a:rPr lang="fr-FR" b="1" dirty="0" smtClean="0"/>
                <a:t> </a:t>
              </a:r>
              <a:r>
                <a:rPr lang="fr-FR" b="1" dirty="0" smtClean="0">
                  <a:solidFill>
                    <a:srgbClr val="00B0F0"/>
                  </a:solidFill>
                </a:rPr>
                <a:t>collectif</a:t>
              </a:r>
              <a:endParaRPr lang="fr-FR" b="1" dirty="0">
                <a:solidFill>
                  <a:srgbClr val="00B0F0"/>
                </a:solidFill>
              </a:endParaRPr>
            </a:p>
          </p:txBody>
        </p:sp>
      </p:grpSp>
      <p:grpSp>
        <p:nvGrpSpPr>
          <p:cNvPr id="70" name="Groupe 69"/>
          <p:cNvGrpSpPr/>
          <p:nvPr/>
        </p:nvGrpSpPr>
        <p:grpSpPr>
          <a:xfrm>
            <a:off x="5946639" y="4002469"/>
            <a:ext cx="2175083" cy="1379558"/>
            <a:chOff x="5954995" y="3481412"/>
            <a:chExt cx="2175083" cy="1379558"/>
          </a:xfrm>
        </p:grpSpPr>
        <p:sp>
          <p:nvSpPr>
            <p:cNvPr id="9" name="Rectangle à coins arrondis 8"/>
            <p:cNvSpPr/>
            <p:nvPr/>
          </p:nvSpPr>
          <p:spPr>
            <a:xfrm>
              <a:off x="5954995" y="3864094"/>
              <a:ext cx="2175083" cy="996876"/>
            </a:xfrm>
            <a:prstGeom prst="roundRect">
              <a:avLst/>
            </a:prstGeom>
            <a:noFill/>
            <a:ln w="50800">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fr-FR" b="1" dirty="0" smtClean="0">
                  <a:solidFill>
                    <a:schemeClr val="accent4">
                      <a:lumMod val="75000"/>
                    </a:schemeClr>
                  </a:solidFill>
                </a:rPr>
                <a:t>- Laps </a:t>
              </a:r>
              <a:r>
                <a:rPr lang="fr-FR" b="1" dirty="0">
                  <a:solidFill>
                    <a:schemeClr val="accent4">
                      <a:lumMod val="75000"/>
                    </a:schemeClr>
                  </a:solidFill>
                </a:rPr>
                <a:t>de temps</a:t>
              </a:r>
            </a:p>
            <a:p>
              <a:r>
                <a:rPr lang="fr-FR" b="1" dirty="0" smtClean="0">
                  <a:solidFill>
                    <a:schemeClr val="accent4">
                      <a:lumMod val="75000"/>
                    </a:schemeClr>
                  </a:solidFill>
                </a:rPr>
                <a:t>- Lieux</a:t>
              </a:r>
              <a:endParaRPr lang="fr-FR" b="1" dirty="0">
                <a:solidFill>
                  <a:schemeClr val="accent4">
                    <a:lumMod val="75000"/>
                  </a:schemeClr>
                </a:solidFill>
              </a:endParaRPr>
            </a:p>
            <a:p>
              <a:r>
                <a:rPr lang="fr-FR" b="1" dirty="0" smtClean="0">
                  <a:solidFill>
                    <a:schemeClr val="accent4">
                      <a:lumMod val="75000"/>
                    </a:schemeClr>
                  </a:solidFill>
                </a:rPr>
                <a:t>- Concepts</a:t>
              </a:r>
              <a:endParaRPr lang="fr-FR" b="1" dirty="0">
                <a:solidFill>
                  <a:schemeClr val="accent4">
                    <a:lumMod val="75000"/>
                  </a:schemeClr>
                </a:solidFill>
              </a:endParaRPr>
            </a:p>
          </p:txBody>
        </p:sp>
        <p:sp>
          <p:nvSpPr>
            <p:cNvPr id="66" name="ZoneTexte 65"/>
            <p:cNvSpPr txBox="1"/>
            <p:nvPr/>
          </p:nvSpPr>
          <p:spPr>
            <a:xfrm>
              <a:off x="6042540" y="3481412"/>
              <a:ext cx="2030928" cy="400110"/>
            </a:xfrm>
            <a:prstGeom prst="rect">
              <a:avLst/>
            </a:prstGeom>
            <a:noFill/>
          </p:spPr>
          <p:txBody>
            <a:bodyPr wrap="square" rtlCol="0">
              <a:spAutoFit/>
            </a:bodyPr>
            <a:lstStyle/>
            <a:p>
              <a:r>
                <a:rPr lang="fr-FR" sz="2000" b="1" dirty="0">
                  <a:solidFill>
                    <a:schemeClr val="accent4">
                      <a:lumMod val="75000"/>
                    </a:schemeClr>
                  </a:solidFill>
                </a:rPr>
                <a:t>Entités </a:t>
              </a:r>
              <a:r>
                <a:rPr lang="fr-FR" sz="2000" b="1" dirty="0" smtClean="0">
                  <a:solidFill>
                    <a:schemeClr val="accent4">
                      <a:lumMod val="75000"/>
                    </a:schemeClr>
                  </a:solidFill>
                </a:rPr>
                <a:t>associées</a:t>
              </a:r>
              <a:endParaRPr lang="fr-FR" sz="2000" b="1" dirty="0">
                <a:solidFill>
                  <a:schemeClr val="accent4">
                    <a:lumMod val="75000"/>
                  </a:schemeClr>
                </a:solidFill>
              </a:endParaRPr>
            </a:p>
          </p:txBody>
        </p:sp>
      </p:grpSp>
      <p:cxnSp>
        <p:nvCxnSpPr>
          <p:cNvPr id="11" name="Connecteur droit avec flèche 10"/>
          <p:cNvCxnSpPr>
            <a:stCxn id="8" idx="1"/>
            <a:endCxn id="25" idx="3"/>
          </p:cNvCxnSpPr>
          <p:nvPr/>
        </p:nvCxnSpPr>
        <p:spPr>
          <a:xfrm flipH="1" flipV="1">
            <a:off x="2460654" y="1691995"/>
            <a:ext cx="3482269" cy="552569"/>
          </a:xfrm>
          <a:prstGeom prst="straightConnector1">
            <a:avLst/>
          </a:prstGeom>
          <a:ln w="19050">
            <a:solidFill>
              <a:srgbClr val="3AA4FF"/>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à coins arrondis 73"/>
          <p:cNvSpPr/>
          <p:nvPr/>
        </p:nvSpPr>
        <p:spPr>
          <a:xfrm rot="611544">
            <a:off x="4064447" y="1791170"/>
            <a:ext cx="572443" cy="2933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rPr>
              <a:t>crée</a:t>
            </a:r>
          </a:p>
        </p:txBody>
      </p:sp>
      <p:cxnSp>
        <p:nvCxnSpPr>
          <p:cNvPr id="14" name="Connecteur droit avec flèche 13"/>
          <p:cNvCxnSpPr>
            <a:stCxn id="8" idx="1"/>
          </p:cNvCxnSpPr>
          <p:nvPr/>
        </p:nvCxnSpPr>
        <p:spPr>
          <a:xfrm flipH="1">
            <a:off x="2873725" y="2244564"/>
            <a:ext cx="3069198" cy="1591168"/>
          </a:xfrm>
          <a:prstGeom prst="straightConnector1">
            <a:avLst/>
          </a:prstGeom>
          <a:ln w="19050">
            <a:solidFill>
              <a:srgbClr val="3AA4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8" idx="1"/>
          </p:cNvCxnSpPr>
          <p:nvPr/>
        </p:nvCxnSpPr>
        <p:spPr>
          <a:xfrm flipH="1">
            <a:off x="2326459" y="2244564"/>
            <a:ext cx="3616464" cy="2646699"/>
          </a:xfrm>
          <a:prstGeom prst="straightConnector1">
            <a:avLst/>
          </a:prstGeom>
          <a:ln w="19050">
            <a:solidFill>
              <a:srgbClr val="3AA4F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8" idx="1"/>
            <a:endCxn id="29" idx="3"/>
          </p:cNvCxnSpPr>
          <p:nvPr/>
        </p:nvCxnSpPr>
        <p:spPr>
          <a:xfrm flipH="1">
            <a:off x="2652696" y="2244564"/>
            <a:ext cx="3290227" cy="462350"/>
          </a:xfrm>
          <a:prstGeom prst="straightConnector1">
            <a:avLst/>
          </a:prstGeom>
          <a:ln w="19050">
            <a:solidFill>
              <a:srgbClr val="3AA4FF"/>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à coins arrondis 74"/>
          <p:cNvSpPr/>
          <p:nvPr/>
        </p:nvSpPr>
        <p:spPr>
          <a:xfrm rot="21371486">
            <a:off x="4237865" y="2279174"/>
            <a:ext cx="572443" cy="2933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rPr>
              <a:t>crée</a:t>
            </a:r>
          </a:p>
        </p:txBody>
      </p:sp>
      <p:sp>
        <p:nvSpPr>
          <p:cNvPr id="76" name="Rectangle à coins arrondis 75"/>
          <p:cNvSpPr/>
          <p:nvPr/>
        </p:nvSpPr>
        <p:spPr>
          <a:xfrm rot="19949513">
            <a:off x="3719598" y="2791155"/>
            <a:ext cx="1623157" cy="2933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crée, fabrique, diffuse</a:t>
            </a:r>
            <a:endParaRPr lang="fr-FR" sz="1100" b="1" dirty="0">
              <a:solidFill>
                <a:schemeClr val="tx1"/>
              </a:solidFill>
            </a:endParaRPr>
          </a:p>
        </p:txBody>
      </p:sp>
      <p:sp>
        <p:nvSpPr>
          <p:cNvPr id="77" name="Rectangle à coins arrondis 76"/>
          <p:cNvSpPr/>
          <p:nvPr/>
        </p:nvSpPr>
        <p:spPr>
          <a:xfrm rot="19446943">
            <a:off x="3891932" y="3037791"/>
            <a:ext cx="1623157" cy="2933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rPr>
              <a:t>p</a:t>
            </a:r>
            <a:r>
              <a:rPr lang="fr-FR" sz="1100" b="1" dirty="0" smtClean="0">
                <a:solidFill>
                  <a:schemeClr val="tx1"/>
                </a:solidFill>
              </a:rPr>
              <a:t>ossède, modifie</a:t>
            </a:r>
            <a:endParaRPr lang="fr-FR" sz="1100" b="1" dirty="0">
              <a:solidFill>
                <a:schemeClr val="tx1"/>
              </a:solidFill>
            </a:endParaRPr>
          </a:p>
        </p:txBody>
      </p:sp>
      <p:cxnSp>
        <p:nvCxnSpPr>
          <p:cNvPr id="21" name="Connecteur droit avec flèche 20"/>
          <p:cNvCxnSpPr>
            <a:stCxn id="25" idx="3"/>
            <a:endCxn id="9" idx="1"/>
          </p:cNvCxnSpPr>
          <p:nvPr/>
        </p:nvCxnSpPr>
        <p:spPr>
          <a:xfrm>
            <a:off x="2460654" y="1691995"/>
            <a:ext cx="3485985" cy="3191594"/>
          </a:xfrm>
          <a:prstGeom prst="straightConnector1">
            <a:avLst/>
          </a:prstGeom>
          <a:ln w="19050">
            <a:solidFill>
              <a:schemeClr val="accent4">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82" name="Rectangle à coins arrondis 81"/>
          <p:cNvSpPr/>
          <p:nvPr/>
        </p:nvSpPr>
        <p:spPr>
          <a:xfrm rot="2580699">
            <a:off x="4232584" y="4134406"/>
            <a:ext cx="1623157" cy="2933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4">
                    <a:lumMod val="75000"/>
                  </a:schemeClr>
                </a:solidFill>
              </a:rPr>
              <a:t>a pour sujet, contexte</a:t>
            </a:r>
            <a:endParaRPr lang="fr-FR" sz="1100" b="1" dirty="0">
              <a:solidFill>
                <a:schemeClr val="accent4">
                  <a:lumMod val="75000"/>
                </a:schemeClr>
              </a:solidFill>
            </a:endParaRPr>
          </a:p>
        </p:txBody>
      </p:sp>
      <p:sp>
        <p:nvSpPr>
          <p:cNvPr id="3" name="ZoneTexte 2"/>
          <p:cNvSpPr txBox="1"/>
          <p:nvPr/>
        </p:nvSpPr>
        <p:spPr>
          <a:xfrm>
            <a:off x="1076024" y="2073306"/>
            <a:ext cx="1041058" cy="246221"/>
          </a:xfrm>
          <a:prstGeom prst="rect">
            <a:avLst/>
          </a:prstGeom>
          <a:noFill/>
        </p:spPr>
        <p:txBody>
          <a:bodyPr wrap="square" rtlCol="0">
            <a:spAutoFit/>
          </a:bodyPr>
          <a:lstStyle/>
          <a:p>
            <a:r>
              <a:rPr lang="fr-FR" sz="1000" dirty="0" smtClean="0"/>
              <a:t>Se réalise dans</a:t>
            </a:r>
            <a:endParaRPr lang="fr-FR" sz="1000" dirty="0"/>
          </a:p>
        </p:txBody>
      </p:sp>
      <p:sp>
        <p:nvSpPr>
          <p:cNvPr id="38" name="ZoneTexte 37"/>
          <p:cNvSpPr txBox="1"/>
          <p:nvPr/>
        </p:nvSpPr>
        <p:spPr>
          <a:xfrm>
            <a:off x="828396" y="3082324"/>
            <a:ext cx="1220693" cy="246221"/>
          </a:xfrm>
          <a:prstGeom prst="rect">
            <a:avLst/>
          </a:prstGeom>
          <a:noFill/>
        </p:spPr>
        <p:txBody>
          <a:bodyPr wrap="square" rtlCol="0">
            <a:spAutoFit/>
          </a:bodyPr>
          <a:lstStyle/>
          <a:p>
            <a:r>
              <a:rPr lang="fr-FR" sz="1000" dirty="0" smtClean="0"/>
              <a:t>Se matérialise dans</a:t>
            </a:r>
            <a:endParaRPr lang="fr-FR" sz="1000" dirty="0"/>
          </a:p>
        </p:txBody>
      </p:sp>
      <p:sp>
        <p:nvSpPr>
          <p:cNvPr id="39" name="ZoneTexte 38"/>
          <p:cNvSpPr txBox="1"/>
          <p:nvPr/>
        </p:nvSpPr>
        <p:spPr>
          <a:xfrm>
            <a:off x="865928" y="4317530"/>
            <a:ext cx="1108622" cy="246221"/>
          </a:xfrm>
          <a:prstGeom prst="rect">
            <a:avLst/>
          </a:prstGeom>
          <a:noFill/>
        </p:spPr>
        <p:txBody>
          <a:bodyPr wrap="square" rtlCol="0">
            <a:spAutoFit/>
          </a:bodyPr>
          <a:lstStyle/>
          <a:p>
            <a:r>
              <a:rPr lang="fr-FR" sz="1000" dirty="0" smtClean="0"/>
              <a:t>S’exemplifie dans</a:t>
            </a:r>
            <a:endParaRPr lang="fr-FR" sz="1000"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97" y="5586674"/>
            <a:ext cx="1201445" cy="1201445"/>
          </a:xfrm>
          <a:prstGeom prst="rect">
            <a:avLst/>
          </a:prstGeom>
        </p:spPr>
      </p:pic>
    </p:spTree>
    <p:extLst>
      <p:ext uri="{BB962C8B-B14F-4D97-AF65-F5344CB8AC3E}">
        <p14:creationId xmlns:p14="http://schemas.microsoft.com/office/powerpoint/2010/main" val="2620864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6084168" y="2708920"/>
            <a:ext cx="2034169" cy="3330129"/>
          </a:xfrm>
          <a:prstGeom prst="rect">
            <a:avLst/>
          </a:prstGeom>
        </p:spPr>
      </p:pic>
      <p:sp>
        <p:nvSpPr>
          <p:cNvPr id="3" name="ZoneTexte 2"/>
          <p:cNvSpPr txBox="1"/>
          <p:nvPr/>
        </p:nvSpPr>
        <p:spPr>
          <a:xfrm>
            <a:off x="2296352" y="1185569"/>
            <a:ext cx="6596128" cy="646331"/>
          </a:xfrm>
          <a:prstGeom prst="rect">
            <a:avLst/>
          </a:prstGeom>
          <a:noFill/>
        </p:spPr>
        <p:txBody>
          <a:bodyPr wrap="square" rtlCol="0">
            <a:spAutoFit/>
          </a:bodyPr>
          <a:lstStyle/>
          <a:p>
            <a:r>
              <a:rPr lang="fr-FR" dirty="0" smtClean="0"/>
              <a:t>Ce jeudi, on vous apporte un livre à cataloguer (un excellent roman) </a:t>
            </a:r>
            <a:r>
              <a:rPr lang="fr-FR" dirty="0"/>
              <a:t>: </a:t>
            </a:r>
            <a:r>
              <a:rPr lang="fr-FR" i="1" dirty="0"/>
              <a:t>Les buveurs de lumière </a:t>
            </a:r>
            <a:r>
              <a:rPr lang="fr-FR" dirty="0" smtClean="0"/>
              <a:t>de Jenny </a:t>
            </a:r>
            <a:r>
              <a:rPr lang="fr-FR" dirty="0" err="1" smtClean="0"/>
              <a:t>Fagan</a:t>
            </a:r>
            <a:endParaRPr lang="fr-FR" dirty="0"/>
          </a:p>
        </p:txBody>
      </p:sp>
      <p:sp>
        <p:nvSpPr>
          <p:cNvPr id="4" name="Rectangle 3"/>
          <p:cNvSpPr/>
          <p:nvPr/>
        </p:nvSpPr>
        <p:spPr>
          <a:xfrm>
            <a:off x="2339752" y="50849"/>
            <a:ext cx="4392488" cy="100811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3600" b="1" dirty="0" smtClean="0">
                <a:solidFill>
                  <a:schemeClr val="tx1"/>
                </a:solidFill>
              </a:rPr>
              <a:t>LRM : cas pratique</a:t>
            </a:r>
            <a:endParaRPr lang="fr-FR" sz="3600" b="1" dirty="0">
              <a:solidFill>
                <a:schemeClr val="tx1"/>
              </a:solidFill>
            </a:endParaRPr>
          </a:p>
        </p:txBody>
      </p:sp>
      <p:sp>
        <p:nvSpPr>
          <p:cNvPr id="6" name="ZoneTexte 5"/>
          <p:cNvSpPr txBox="1"/>
          <p:nvPr/>
        </p:nvSpPr>
        <p:spPr>
          <a:xfrm>
            <a:off x="539552" y="2914338"/>
            <a:ext cx="4536504" cy="3816429"/>
          </a:xfrm>
          <a:prstGeom prst="rect">
            <a:avLst/>
          </a:prstGeom>
          <a:noFill/>
        </p:spPr>
        <p:txBody>
          <a:bodyPr wrap="square" rtlCol="0">
            <a:spAutoFit/>
          </a:bodyPr>
          <a:lstStyle/>
          <a:p>
            <a:r>
              <a:rPr lang="fr-FR" sz="1600" dirty="0"/>
              <a:t>Les buveurs de lumière : roman / Jenni </a:t>
            </a:r>
            <a:r>
              <a:rPr lang="fr-FR" sz="1600" dirty="0" err="1"/>
              <a:t>Fagan</a:t>
            </a:r>
            <a:r>
              <a:rPr lang="fr-FR" sz="1600" dirty="0"/>
              <a:t>; traduit de l'anglais (Écosse) par Céline </a:t>
            </a:r>
            <a:r>
              <a:rPr lang="fr-FR" sz="1600" dirty="0" err="1"/>
              <a:t>Schwaller</a:t>
            </a:r>
            <a:r>
              <a:rPr lang="fr-FR" sz="1600" dirty="0"/>
              <a:t>. - Paris : Éditions Points, DL 2019. - 1 vol. (353 p.) ; 18 cm. - (Points ; P4930). </a:t>
            </a:r>
          </a:p>
          <a:p>
            <a:r>
              <a:rPr lang="fr-FR" sz="1600" dirty="0"/>
              <a:t>ISBN 978-2-7578-7163-8 (</a:t>
            </a:r>
            <a:r>
              <a:rPr lang="fr-FR" sz="1600" dirty="0" err="1"/>
              <a:t>br</a:t>
            </a:r>
            <a:r>
              <a:rPr lang="fr-FR" sz="1600" dirty="0"/>
              <a:t>) : 7,80 EUR.</a:t>
            </a:r>
          </a:p>
          <a:p>
            <a:r>
              <a:rPr lang="fr-FR" sz="1600" dirty="0"/>
              <a:t> </a:t>
            </a:r>
          </a:p>
          <a:p>
            <a:r>
              <a:rPr lang="fr-FR" sz="1600" dirty="0"/>
              <a:t>Appartient à la collection : Points (Paris), ISSN 0768-0481 ; 4930</a:t>
            </a:r>
            <a:r>
              <a:rPr lang="fr-FR" sz="1600" u="sng" dirty="0"/>
              <a:t>  </a:t>
            </a:r>
          </a:p>
          <a:p>
            <a:r>
              <a:rPr lang="en-US" sz="1600" dirty="0" err="1"/>
              <a:t>Titre</a:t>
            </a:r>
            <a:r>
              <a:rPr lang="en-US" sz="1600" dirty="0"/>
              <a:t> original : The sunlight pilgrims</a:t>
            </a:r>
          </a:p>
          <a:p>
            <a:endParaRPr lang="en-US" sz="1600" dirty="0"/>
          </a:p>
          <a:p>
            <a:r>
              <a:rPr lang="en-US" sz="1600" dirty="0"/>
              <a:t>Fagan, </a:t>
            </a:r>
            <a:r>
              <a:rPr lang="en-US" sz="1600"/>
              <a:t>Jenni ( 1977-</a:t>
            </a:r>
            <a:r>
              <a:rPr lang="en-US" sz="1600" dirty="0"/>
              <a:t>….). Auteur</a:t>
            </a:r>
          </a:p>
          <a:p>
            <a:r>
              <a:rPr lang="fr-FR" sz="1600" dirty="0" err="1"/>
              <a:t>Schwaller</a:t>
            </a:r>
            <a:r>
              <a:rPr lang="fr-FR" sz="1600" dirty="0"/>
              <a:t>-Balaÿ, Céline (1968-….). Traducteur </a:t>
            </a:r>
          </a:p>
          <a:p>
            <a:r>
              <a:rPr lang="fr-FR" sz="1600" dirty="0"/>
              <a:t>Cadre de classement de la Bibliographie nationale française : 803 </a:t>
            </a:r>
            <a:r>
              <a:rPr lang="en-US" sz="1600" dirty="0"/>
              <a:t> </a:t>
            </a:r>
            <a:endParaRPr lang="fr-FR" sz="1600" dirty="0"/>
          </a:p>
          <a:p>
            <a:endParaRPr lang="fr-FR" dirty="0"/>
          </a:p>
        </p:txBody>
      </p:sp>
      <p:sp>
        <p:nvSpPr>
          <p:cNvPr id="10" name="ZoneTexte 9"/>
          <p:cNvSpPr txBox="1"/>
          <p:nvPr/>
        </p:nvSpPr>
        <p:spPr>
          <a:xfrm>
            <a:off x="979380" y="2389168"/>
            <a:ext cx="3376596" cy="369332"/>
          </a:xfrm>
          <a:prstGeom prst="rect">
            <a:avLst/>
          </a:prstGeom>
          <a:noFill/>
        </p:spPr>
        <p:txBody>
          <a:bodyPr wrap="square" rtlCol="0">
            <a:spAutoFit/>
          </a:bodyPr>
          <a:lstStyle/>
          <a:p>
            <a:r>
              <a:rPr lang="fr-FR" b="1" dirty="0">
                <a:solidFill>
                  <a:schemeClr val="accent1">
                    <a:lumMod val="75000"/>
                  </a:schemeClr>
                </a:solidFill>
              </a:rPr>
              <a:t>En version ISBD, ça donne ça : </a:t>
            </a: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380" y="1023294"/>
            <a:ext cx="1367504" cy="1031890"/>
          </a:xfrm>
          <a:prstGeom prst="rect">
            <a:avLst/>
          </a:prstGeom>
        </p:spPr>
      </p:pic>
      <p:sp>
        <p:nvSpPr>
          <p:cNvPr id="8" name="Arrondir un rectangle avec un coin diagonal 7"/>
          <p:cNvSpPr/>
          <p:nvPr/>
        </p:nvSpPr>
        <p:spPr>
          <a:xfrm>
            <a:off x="251520" y="2246370"/>
            <a:ext cx="5040560" cy="442299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81518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rmation PPT" ma:contentTypeID="0x010100505AF35FDCA54D2FA379F261E520FD37003BA607584A07684089D0538041E4120804070802004495013D04E6D140B0554904C0AFA86A" ma:contentTypeVersion="56" ma:contentTypeDescription="" ma:contentTypeScope="" ma:versionID="ca635037b06b99ad166c171a0cea5d62">
  <xsd:schema xmlns:xsd="http://www.w3.org/2001/XMLSchema" xmlns:xs="http://www.w3.org/2001/XMLSchema" xmlns:p="http://schemas.microsoft.com/office/2006/metadata/properties" xmlns:ns2="9cb235b8-7541-4a6e-b886-1bf4192805bd" xmlns:ns3="http://schemas.microsoft.com/sharepoint/v3/fields" xmlns:ns4="$ListId:Supports3;" targetNamespace="http://schemas.microsoft.com/office/2006/metadata/properties" ma:root="true" ma:fieldsID="2ff3712f2444d88065afaee88034f245" ns2:_="" ns3:_="" ns4:_="">
    <xsd:import namespace="9cb235b8-7541-4a6e-b886-1bf4192805bd"/>
    <xsd:import namespace="http://schemas.microsoft.com/sharepoint/v3/fields"/>
    <xsd:import namespace="$ListId:Supports3;"/>
    <xsd:element name="properties">
      <xsd:complexType>
        <xsd:sequence>
          <xsd:element name="documentManagement">
            <xsd:complexType>
              <xsd:all>
                <xsd:element ref="ns2:Structure" minOccurs="0"/>
                <xsd:element ref="ns2:TRI" minOccurs="0"/>
                <xsd:element ref="ns2:Type_x0020_de_x0020_document_x0020_standard" minOccurs="0"/>
                <xsd:element ref="ns2:Etat_x0020_du_x0020_document" minOccurs="0"/>
                <xsd:element ref="ns2:Année" minOccurs="0"/>
                <xsd:element ref="ns3:_DCDateCreated" minOccurs="0"/>
                <xsd:element ref="ns2:Tags" minOccurs="0"/>
                <xsd:element ref="ns2:Lieu_x0020_de_x0020_la_x0020_formation" minOccurs="0"/>
                <xsd:element ref="ns2:N_x00b0__x0020_session" minOccurs="0"/>
                <xsd:element ref="ns4:Exaged_DocName" minOccurs="0"/>
                <xsd:element ref="ns2:Nom_x0020_de_x0020_la_x0020_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235b8-7541-4a6e-b886-1bf4192805bd"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xsd:simpleType>
        <xsd:restriction base="dms:Choice">
          <xsd:enumeration value="ABES"/>
          <xsd:enumeration value="ADBU"/>
          <xsd:enumeration value="AMUE"/>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Autre"/>
        </xsd:restriction>
      </xsd:simpleType>
    </xsd:element>
    <xsd:element name="TRI" ma:index="3" nillable="true" ma:displayName="Trigramme" ma:default="A renseigner" ma:format="Dropdown" ma:internalName="TRI">
      <xsd:simpleType>
        <xsd:restriction base="dms:Choice">
          <xsd:enumeration value="A renseigner"/>
          <xsd:enumeration value="ACT"/>
          <xsd:enumeration value="AFE"/>
          <xsd:enumeration value="AHE"/>
          <xsd:enumeration value="AJL"/>
          <xsd:enumeration value="ALM"/>
          <xsd:enumeration value="ALP"/>
          <xsd:enumeration value="AMZ"/>
          <xsd:enumeration value="BBR"/>
          <xsd:enumeration value="BEB"/>
          <xsd:enumeration value="BDE"/>
          <xsd:enumeration value="BML"/>
          <xsd:enumeration value="BTS"/>
          <xsd:enumeration value="CAD"/>
          <xsd:enumeration value="CBD"/>
          <xsd:enumeration value="CCI"/>
          <xsd:enumeration value="CDT"/>
          <xsd:enumeration value="CFY"/>
          <xsd:enumeration value="CLY"/>
          <xsd:enumeration value="CMC"/>
          <xsd:enumeration value="COU"/>
          <xsd:enumeration value="CPD"/>
          <xsd:enumeration value="CST"/>
          <xsd:enumeration value="DAN"/>
          <xsd:enumeration value="DBZ"/>
          <xsd:enumeration value="DED"/>
          <xsd:enumeration value="DOO"/>
          <xsd:enumeration value="DRY"/>
          <xsd:enumeration value="DSA"/>
          <xsd:enumeration value="ECU"/>
          <xsd:enumeration value="ECT"/>
          <xsd:enumeration value="EHR"/>
          <xsd:enumeration value="EMS"/>
          <xsd:enumeration value="ERM"/>
          <xsd:enumeration value="FBE"/>
          <xsd:enumeration value="FBT"/>
          <xsd:enumeration value="FCR"/>
          <xsd:enumeration value="FBR"/>
          <xsd:enumeration value="FML"/>
          <xsd:enumeration value="FPX"/>
          <xsd:enumeration value="GLT"/>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D"/>
          <xsd:enumeration value="MPN"/>
          <xsd:enumeration value="MPR"/>
          <xsd:enumeration value="MPT"/>
          <xsd:enumeration value="MRX"/>
          <xsd:enumeration value="MSR"/>
          <xsd:enumeration value="MTE"/>
          <xsd:enumeration value="NBD"/>
          <xsd:enumeration value="NBT"/>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M"/>
          <xsd:enumeration value="SPE"/>
          <xsd:enumeration value="SPR"/>
          <xsd:enumeration value="SRY"/>
          <xsd:enumeration value="SSI"/>
          <xsd:enumeration value="TCN"/>
          <xsd:enumeration value="TDN"/>
          <xsd:enumeration value="TFU"/>
          <xsd:enumeration value="TMX"/>
          <xsd:enumeration value="VGO"/>
          <xsd:enumeration value="VSA"/>
          <xsd:enumeration value="YBN"/>
          <xsd:enumeration value="YDD"/>
          <xsd:enumeration value="YNS"/>
        </xsd:restriction>
      </xsd:simpleType>
    </xsd:element>
    <xsd:element name="Type_x0020_de_x0020_document_x0020_standard" ma:index="4" nillable="true" ma:displayName="Type de document" ma:default="A renseigner" ma:format="Dropdown" ma:internalName="Type_x0020_de_x0020_document_x0020_standard">
      <xsd:simpleType>
        <xsd:restriction base="dms:Choice">
          <xsd:enumeration value="A renseigner"/>
          <xsd:enumeration value="Acte d'engagement"/>
          <xsd:enumeration value="Affichette porte"/>
          <xsd:enumeration value="Annexe"/>
          <xsd:enumeration value="Annexe 2"/>
          <xsd:enumeration value="Annuaire"/>
          <xsd:enumeration value="Avenant"/>
          <xsd:enumeration value="Avenant au marché"/>
          <xsd:enumeration value="BE"/>
          <xsd:enumeration value="Bon de livraison"/>
          <xsd:enumeration value="Brochure commerciale"/>
          <xsd:enumeration value="CCAP"/>
          <xsd:enumeration value="CCTP"/>
          <xsd:enumeration value="Chevalet"/>
          <xsd:enumeration value="Chrono"/>
          <xsd:enumeration value="Compte-rendu réunion"/>
          <xsd:enumeration value="Convention"/>
          <xsd:enumeration value="Courrier"/>
          <xsd:enumeration value="DC 1"/>
          <xsd:enumeration value="DC 2"/>
          <xsd:enumeration value="Demande de précisions"/>
          <xsd:enumeration value="Devis"/>
          <xsd:enumeration value="Diaporama Formation"/>
          <xsd:enumeration value="Documentation fonctionnelle"/>
          <xsd:enumeration value="Documentation technique"/>
          <xsd:enumeration value="Dossier de candidature"/>
          <xsd:enumeration value="Dossier d'exploitation"/>
          <xsd:enumeration value="Dossier de spécifications"/>
          <xsd:enumeration value="Dossier de recette"/>
          <xsd:enumeration value="Enquête"/>
          <xsd:enumeration value="Etiquette"/>
          <xsd:enumeration value="Etude"/>
          <xsd:enumeration value="Fiche application"/>
          <xsd:enumeration value="Fiche formateur"/>
          <xsd:enumeration value="Fiche projet"/>
          <xsd:enumeration value="Licence"/>
          <xsd:enumeration value="Manuel"/>
          <xsd:enumeration value="Norme"/>
          <xsd:enumeration value="Note"/>
          <xsd:enumeration value="Notification"/>
          <xsd:enumeration value="Notification rejet"/>
          <xsd:enumeration value="Ordre du jour réunion"/>
          <xsd:enumeration value="Organigramme"/>
          <xsd:enumeration value="Ouverture de plis"/>
          <xsd:enumeration value="Plan de formation"/>
          <xsd:enumeration value="Plan de communication"/>
          <xsd:enumeration value="Plaquette - brochure"/>
          <xsd:enumeration value="Présentation - Communication"/>
          <xsd:enumeration value="Procédure"/>
          <xsd:enumeration value="Programme (formation)"/>
          <xsd:enumeration value="Rapport"/>
          <xsd:enumeration value="Rapport d'activité"/>
          <xsd:enumeration value="Rapport de présentation"/>
          <xsd:enumeration value="Reconduction"/>
          <xsd:enumeration value="Revue application"/>
          <xsd:enumeration value="Support"/>
          <xsd:enumeration value="Tableau de bord"/>
          <xsd:enumeration value="Tableau de suivi"/>
          <xsd:enumeration value="TP Formation"/>
          <xsd:enumeration value="TP jeu1"/>
          <xsd:enumeration value="TP jeu2"/>
          <xsd:enumeration value="TP jeu3"/>
          <xsd:enumeration value="Tp jeu corsé"/>
          <xsd:enumeration value="Autre"/>
        </xsd:restriction>
      </xsd:simpleType>
    </xsd:element>
    <xsd:element name="Etat_x0020_du_x0020_document" ma:index="5" nillable="true" ma:displayName="Etat du document" ma:format="Dropdown" ma:internalName="Etat_x0020_du_x0020_document">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Publié"/>
          <xsd:enumeration value="Périmé"/>
          <xsd:enumeration value="Version finale à conserver"/>
        </xsd:restriction>
      </xsd:simpleType>
    </xsd:element>
    <xsd:element name="Année" ma:index="6" nillable="true" ma:displayName="Année" ma:default="A renseigner" ma:format="Dropdown" ma:internalName="Ann_x00e9_e">
      <xsd:simpleType>
        <xsd:restriction base="dms:Choice">
          <xsd:enumeration value="A renseigner"/>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10" nillable="true" ma:displayName="Tags" ma:internalName="Tags">
      <xsd:simpleType>
        <xsd:restriction base="dms:Text">
          <xsd:maxLength value="255"/>
        </xsd:restriction>
      </xsd:simpleType>
    </xsd:element>
    <xsd:element name="Lieu_x0020_de_x0020_la_x0020_formation" ma:index="11" nillable="true" ma:displayName="Lieu de la formation" ma:default="A renseigner" ma:format="Dropdown" ma:internalName="Lieu_x0020_de_x0020_la_x0020_formation">
      <xsd:simpleType>
        <xsd:restriction base="dms:Choice">
          <xsd:enumeration value="A renseigner"/>
          <xsd:enumeration value="Montpellier"/>
          <xsd:enumeration value="Paris"/>
        </xsd:restriction>
      </xsd:simpleType>
    </xsd:element>
    <xsd:element name="N_x00b0__x0020_session" ma:index="12" nillable="true" ma:displayName="N° session" ma:internalName="N_x00B0__x0020_session" ma:readOnly="false">
      <xsd:simpleType>
        <xsd:restriction base="dms:Text">
          <xsd:maxLength value="250"/>
        </xsd:restriction>
      </xsd:simpleType>
    </xsd:element>
    <xsd:element name="Nom_x0020_de_x0020_la_x0020_formation" ma:index="20" nillable="true" ma:displayName="Liste des formations" ma:default="A renseigner" ma:format="Dropdown" ma:internalName="Nom_x0020_de_x0020_la_x0020_formation">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de création" ma:default="[today]" ma:description="Date à laquelle la ressource a été créée"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ListId:Supports3;" elementFormDefault="qualified">
    <xsd:import namespace="http://schemas.microsoft.com/office/2006/documentManagement/types"/>
    <xsd:import namespace="http://schemas.microsoft.com/office/infopath/2007/PartnerControls"/>
    <xsd:element name="Exaged_DocName" ma:index="14" nillable="true" ma:displayName="Nom du document" ma:hidden="true" ma:internalName="Exaged_Doc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Type de contenu"/>
        <xsd:element ref="dc:title" minOccurs="0" maxOccurs="1" ma:index="1" ma:displayName="Titre"/>
        <xsd:element ref="dc:subject" minOccurs="0" maxOccurs="1"/>
        <xsd:element ref="dc:description" minOccurs="0" maxOccurs="1" ma:index="8" ma:displayName="Commentaires"/>
        <xsd:element name="keywords" minOccurs="0" maxOccurs="1" type="xsd:string" ma:index="9"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eu_x0020_de_x0020_la_x0020_formation xmlns="9cb235b8-7541-4a6e-b886-1bf4192805bd">A renseigner</Lieu_x0020_de_x0020_la_x0020_formation>
    <Exaged_DocName xmlns="$ListId:Supports3;" xsi:nil="true"/>
    <Etat_x0020_du_x0020_document xmlns="9cb235b8-7541-4a6e-b886-1bf4192805bd">Document préparatoire</Etat_x0020_du_x0020_document>
    <Nom_x0020_de_x0020_la_x0020_formation xmlns="9cb235b8-7541-4a6e-b886-1bf4192805bd">A renseigner</Nom_x0020_de_x0020_la_x0020_formation>
    <TRI xmlns="9cb235b8-7541-4a6e-b886-1bf4192805bd">LJZ</TRI>
    <Tags xmlns="9cb235b8-7541-4a6e-b886-1bf4192805bd" xsi:nil="true"/>
    <Structure xmlns="9cb235b8-7541-4a6e-b886-1bf4192805bd">ABES</Structure>
    <Type_x0020_de_x0020_document_x0020_standard xmlns="9cb235b8-7541-4a6e-b886-1bf4192805bd">Diaporama Formation</Type_x0020_de_x0020_document_x0020_standard>
    <Année xmlns="9cb235b8-7541-4a6e-b886-1bf4192805bd">2019</Année>
    <N_x00b0__x0020_session xmlns="9cb235b8-7541-4a6e-b886-1bf4192805bd" xsi:nil="true"/>
    <_DCDateCreated xmlns="http://schemas.microsoft.com/sharepoint/v3/fields">2019-09-17T22:00:00+00:00</_DCDateCreate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1C1DD3-13C4-477F-898F-00098E2CB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235b8-7541-4a6e-b886-1bf4192805bd"/>
    <ds:schemaRef ds:uri="http://schemas.microsoft.com/sharepoint/v3/fields"/>
    <ds:schemaRef ds:uri="$ListId:Supports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D3DA22-16E7-418E-A1F2-1C90A5F308B5}">
  <ds:schemaRefs>
    <ds:schemaRef ds:uri="http://purl.org/dc/elements/1.1/"/>
    <ds:schemaRef ds:uri="http://schemas.microsoft.com/office/2006/metadata/properties"/>
    <ds:schemaRef ds:uri="http://purl.org/dc/terms/"/>
    <ds:schemaRef ds:uri="$ListId:Supports3;"/>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fields"/>
    <ds:schemaRef ds:uri="9cb235b8-7541-4a6e-b886-1bf4192805bd"/>
    <ds:schemaRef ds:uri="http://www.w3.org/XML/1998/namespace"/>
  </ds:schemaRefs>
</ds:datastoreItem>
</file>

<file path=customXml/itemProps3.xml><?xml version="1.0" encoding="utf-8"?>
<ds:datastoreItem xmlns:ds="http://schemas.openxmlformats.org/officeDocument/2006/customXml" ds:itemID="{633C7513-14A8-4550-AEDA-C4E9602D4A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2413</TotalTime>
  <Words>3252</Words>
  <Application>Microsoft Office PowerPoint</Application>
  <PresentationFormat>Affichage à l'écran (4:3)</PresentationFormat>
  <Paragraphs>413</Paragraphs>
  <Slides>32</Slides>
  <Notes>32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Arial Narrow</vt:lpstr>
      <vt:lpstr>Calibri</vt:lpstr>
      <vt:lpstr>Comic Sans MS</vt:lpstr>
      <vt:lpstr>Wingdings</vt:lpstr>
      <vt:lpstr>Thème Office</vt:lpstr>
      <vt:lpstr>Présentation PowerPoint</vt:lpstr>
      <vt:lpstr>Présentation PowerPoint</vt:lpstr>
      <vt:lpstr>plan</vt:lpstr>
      <vt:lpstr>PARTIE 1 Le modèle LRM : rappel</vt:lpstr>
      <vt:lpstr>Le modèle LRM, c’est :</vt:lpstr>
      <vt:lpstr>Le modèle LRM : rappel sur les 4 entités bibliographiques</vt:lpstr>
      <vt:lpstr>Le modèle LRM : rappel sur les agents</vt:lpstr>
      <vt:lpstr>Présentation PowerPoint</vt:lpstr>
      <vt:lpstr>Présentation PowerPoint</vt:lpstr>
      <vt:lpstr>Présentation PowerPoint</vt:lpstr>
      <vt:lpstr>… Et en notice Unimarc (actuellement) :</vt:lpstr>
      <vt:lpstr>Présentation PowerPoint</vt:lpstr>
      <vt:lpstr>On the road again… </vt:lpstr>
      <vt:lpstr>Le modèle LRM : quelques références à consulter</vt:lpstr>
      <vt:lpstr>PARtIE 2 LES nouvelles consignes dans le Sudoc (novembre 2019)</vt:lpstr>
      <vt:lpstr>Consignes de catalogage à compter de novembre 2019</vt:lpstr>
      <vt:lpstr> </vt:lpstr>
      <vt:lpstr>Consignes de catalogage à compter de novembre 2019</vt:lpstr>
      <vt:lpstr>Quelques exemples</vt:lpstr>
      <vt:lpstr>Présentation PowerPoint</vt:lpstr>
      <vt:lpstr>Présentation PowerPoint</vt:lpstr>
      <vt:lpstr>Présentation PowerPoint</vt:lpstr>
      <vt:lpstr>Présentation PowerPoint</vt:lpstr>
      <vt:lpstr>PARTIE 3 Quelques constats et conseils</vt:lpstr>
      <vt:lpstr>Constats importants   </vt:lpstr>
      <vt:lpstr>Présentation PowerPoint</vt:lpstr>
      <vt:lpstr>Présentation PowerPoint</vt:lpstr>
      <vt:lpstr>Ce qu’il faut retenir</vt:lpstr>
      <vt:lpstr>Présentation PowerPoint</vt:lpstr>
      <vt:lpstr>Remarques importantes </vt:lpstr>
      <vt:lpstr> Points d’accès des notices de thèse de doctorat après 1985</vt:lpstr>
      <vt:lpstr>Des questions ?</vt:lpstr>
    </vt:vector>
  </TitlesOfParts>
  <Company>ABES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Choix des accès en 7XX selon les ressources LRM</dc:title>
  <dc:creator>Olivier Kosinski</dc:creator>
  <cp:keywords/>
  <dc:description/>
  <cp:lastModifiedBy>Raphaelle Poveda</cp:lastModifiedBy>
  <cp:revision>292</cp:revision>
  <cp:lastPrinted>2019-11-08T13:34:17Z</cp:lastPrinted>
  <dcterms:created xsi:type="dcterms:W3CDTF">2014-12-08T14:08:59Z</dcterms:created>
  <dcterms:modified xsi:type="dcterms:W3CDTF">2019-11-08T13:51:05Z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0x010100505AF35FDCA54D2FA379F261E520FD37003BA607584A07684089D0538041E4120804070802004495013D04E6D140B0554904C0AFA86A</vt:lpwstr>
  </property>
</Properties>
</file>