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Lst>
  <p:notesMasterIdLst>
    <p:notesMasterId r:id="rId34"/>
  </p:notesMasterIdLst>
  <p:handoutMasterIdLst>
    <p:handoutMasterId r:id="rId35"/>
  </p:handoutMasterIdLst>
  <p:sldIdLst>
    <p:sldId id="347" r:id="rId6"/>
    <p:sldId id="348" r:id="rId7"/>
    <p:sldId id="349" r:id="rId8"/>
    <p:sldId id="350" r:id="rId9"/>
    <p:sldId id="344" r:id="rId10"/>
    <p:sldId id="351" r:id="rId11"/>
    <p:sldId id="297" r:id="rId12"/>
    <p:sldId id="343" r:id="rId13"/>
    <p:sldId id="299" r:id="rId14"/>
    <p:sldId id="300" r:id="rId15"/>
    <p:sldId id="301" r:id="rId16"/>
    <p:sldId id="346" r:id="rId17"/>
    <p:sldId id="325" r:id="rId18"/>
    <p:sldId id="326" r:id="rId19"/>
    <p:sldId id="327" r:id="rId20"/>
    <p:sldId id="328" r:id="rId21"/>
    <p:sldId id="352" r:id="rId22"/>
    <p:sldId id="330" r:id="rId23"/>
    <p:sldId id="331" r:id="rId24"/>
    <p:sldId id="329" r:id="rId25"/>
    <p:sldId id="336" r:id="rId26"/>
    <p:sldId id="335" r:id="rId27"/>
    <p:sldId id="339" r:id="rId28"/>
    <p:sldId id="332" r:id="rId29"/>
    <p:sldId id="338" r:id="rId30"/>
    <p:sldId id="333" r:id="rId31"/>
    <p:sldId id="340" r:id="rId32"/>
    <p:sldId id="345" r:id="rId33"/>
  </p:sldIdLst>
  <p:sldSz cx="9144000" cy="6858000" type="screen4x3"/>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Aymonin" initials="DA" lastIdx="9" clrIdx="0">
    <p:extLst>
      <p:ext uri="{19B8F6BF-5375-455C-9EA6-DF929625EA0E}">
        <p15:presenceInfo xmlns:p15="http://schemas.microsoft.com/office/powerpoint/2012/main" userId="S-1-5-21-116659660-2524593236-2569697501-22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2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78826" autoAdjust="0"/>
  </p:normalViewPr>
  <p:slideViewPr>
    <p:cSldViewPr snapToGrid="0" snapToObjects="1">
      <p:cViewPr varScale="1">
        <p:scale>
          <a:sx n="92" d="100"/>
          <a:sy n="92" d="100"/>
        </p:scale>
        <p:origin x="177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4E9E48F-C00E-9B43-B04F-93CC3765638A}" type="datetimeFigureOut">
              <a:rPr lang="fr-FR" smtClean="0"/>
              <a:pPr/>
              <a:t>20/11/2019</a:t>
            </a:fld>
            <a:endParaRPr lang="fr-FR"/>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F717CF59-5EB7-FF4E-BC26-8CDDEA3C5879}" type="slidenum">
              <a:rPr lang="fr-FR" smtClean="0"/>
              <a:pPr/>
              <a:t>‹N°›</a:t>
            </a:fld>
            <a:endParaRPr lang="fr-FR"/>
          </a:p>
        </p:txBody>
      </p:sp>
    </p:spTree>
    <p:extLst>
      <p:ext uri="{BB962C8B-B14F-4D97-AF65-F5344CB8AC3E}">
        <p14:creationId xmlns:p14="http://schemas.microsoft.com/office/powerpoint/2010/main" val="2049644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E6E5A64-DC50-DE47-AAA3-CA8A33CAC0A1}" type="datetimeFigureOut">
              <a:rPr lang="fr-FR" smtClean="0"/>
              <a:pPr/>
              <a:t>20/11/2019</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969DA75-9866-A74D-90A1-6EC520430085}" type="slidenum">
              <a:rPr lang="fr-FR" smtClean="0"/>
              <a:pPr/>
              <a:t>‹N°›</a:t>
            </a:fld>
            <a:endParaRPr lang="fr-FR"/>
          </a:p>
        </p:txBody>
      </p:sp>
    </p:spTree>
    <p:extLst>
      <p:ext uri="{BB962C8B-B14F-4D97-AF65-F5344CB8AC3E}">
        <p14:creationId xmlns:p14="http://schemas.microsoft.com/office/powerpoint/2010/main" val="42022497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C1E5AB4-6DAB-460B-B1F2-D187681C329E}"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367694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endParaRPr lang="fr-FR" sz="1200" b="0" baseline="0" dirty="0" smtClean="0"/>
          </a:p>
        </p:txBody>
      </p:sp>
      <p:sp>
        <p:nvSpPr>
          <p:cNvPr id="4" name="Espace réservé du numéro de diapositive 3"/>
          <p:cNvSpPr>
            <a:spLocks noGrp="1"/>
          </p:cNvSpPr>
          <p:nvPr>
            <p:ph type="sldNum" sz="quarter" idx="5"/>
          </p:nvPr>
        </p:nvSpPr>
        <p:spPr/>
        <p:txBody>
          <a:bodyPr/>
          <a:lstStyle/>
          <a:p>
            <a:pPr>
              <a:defRPr/>
            </a:pPr>
            <a:fld id="{50B2254C-B2CA-47D4-BFD4-19CC24CAB27B}" type="slidenum">
              <a:rPr lang="fr-FR" smtClean="0">
                <a:solidFill>
                  <a:prstClr val="black"/>
                </a:solidFill>
              </a:rPr>
              <a:pPr>
                <a:defRPr/>
              </a:pPr>
              <a:t>2</a:t>
            </a:fld>
            <a:endParaRPr lang="fr-FR">
              <a:solidFill>
                <a:prstClr val="black"/>
              </a:solidFill>
            </a:endParaRPr>
          </a:p>
        </p:txBody>
      </p:sp>
      <p:sp>
        <p:nvSpPr>
          <p:cNvPr id="2" name="Espace réservé de la date 1"/>
          <p:cNvSpPr>
            <a:spLocks noGrp="1"/>
          </p:cNvSpPr>
          <p:nvPr>
            <p:ph type="dt" idx="10"/>
          </p:nvPr>
        </p:nvSpPr>
        <p:spPr/>
        <p:txBody>
          <a:bodyPr/>
          <a:lstStyle/>
          <a:p>
            <a:pPr>
              <a:defRPr/>
            </a:pPr>
            <a:r>
              <a:rPr lang="fr-FR" smtClean="0">
                <a:solidFill>
                  <a:prstClr val="black"/>
                </a:solidFill>
              </a:rPr>
              <a:t>25/09/2014</a:t>
            </a:r>
            <a:endParaRPr lang="fr-FR">
              <a:solidFill>
                <a:prstClr val="black"/>
              </a:solidFill>
            </a:endParaRPr>
          </a:p>
        </p:txBody>
      </p:sp>
    </p:spTree>
    <p:extLst>
      <p:ext uri="{BB962C8B-B14F-4D97-AF65-F5344CB8AC3E}">
        <p14:creationId xmlns:p14="http://schemas.microsoft.com/office/powerpoint/2010/main" val="148612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b="0" dirty="0" smtClean="0"/>
          </a:p>
        </p:txBody>
      </p:sp>
      <p:sp>
        <p:nvSpPr>
          <p:cNvPr id="4" name="Espace réservé du numéro de diapositive 3"/>
          <p:cNvSpPr>
            <a:spLocks noGrp="1"/>
          </p:cNvSpPr>
          <p:nvPr>
            <p:ph type="sldNum" sz="quarter" idx="5"/>
          </p:nvPr>
        </p:nvSpPr>
        <p:spPr/>
        <p:txBody>
          <a:bodyPr/>
          <a:lstStyle/>
          <a:p>
            <a:pPr>
              <a:defRPr/>
            </a:pPr>
            <a:fld id="{A39E1EE5-6A75-46C7-B7A1-1981E51235D0}" type="slidenum">
              <a:rPr lang="fr-FR" smtClean="0"/>
              <a:pPr>
                <a:defRPr/>
              </a:pPr>
              <a:t>3</a:t>
            </a:fld>
            <a:endParaRPr lang="fr-FR"/>
          </a:p>
        </p:txBody>
      </p:sp>
      <p:sp>
        <p:nvSpPr>
          <p:cNvPr id="2" name="Espace réservé de la date 1"/>
          <p:cNvSpPr>
            <a:spLocks noGrp="1"/>
          </p:cNvSpPr>
          <p:nvPr>
            <p:ph type="dt" idx="10"/>
          </p:nvPr>
        </p:nvSpPr>
        <p:spPr/>
        <p:txBody>
          <a:bodyPr/>
          <a:lstStyle/>
          <a:p>
            <a:pPr>
              <a:defRPr/>
            </a:pPr>
            <a:r>
              <a:rPr lang="fr-FR" smtClean="0"/>
              <a:t>25/09/2014</a:t>
            </a:r>
            <a:endParaRPr lang="fr-FR"/>
          </a:p>
        </p:txBody>
      </p:sp>
    </p:spTree>
    <p:extLst>
      <p:ext uri="{BB962C8B-B14F-4D97-AF65-F5344CB8AC3E}">
        <p14:creationId xmlns:p14="http://schemas.microsoft.com/office/powerpoint/2010/main" val="674825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b="0" dirty="0" smtClean="0"/>
          </a:p>
        </p:txBody>
      </p:sp>
      <p:sp>
        <p:nvSpPr>
          <p:cNvPr id="4" name="Espace réservé du numéro de diapositive 3"/>
          <p:cNvSpPr>
            <a:spLocks noGrp="1"/>
          </p:cNvSpPr>
          <p:nvPr>
            <p:ph type="sldNum" sz="quarter" idx="5"/>
          </p:nvPr>
        </p:nvSpPr>
        <p:spPr/>
        <p:txBody>
          <a:bodyPr/>
          <a:lstStyle/>
          <a:p>
            <a:pPr>
              <a:defRPr/>
            </a:pPr>
            <a:fld id="{A39E1EE5-6A75-46C7-B7A1-1981E51235D0}" type="slidenum">
              <a:rPr lang="fr-FR" smtClean="0">
                <a:solidFill>
                  <a:prstClr val="black"/>
                </a:solidFill>
              </a:rPr>
              <a:pPr>
                <a:defRPr/>
              </a:pPr>
              <a:t>6</a:t>
            </a:fld>
            <a:endParaRPr lang="fr-FR">
              <a:solidFill>
                <a:prstClr val="black"/>
              </a:solidFill>
            </a:endParaRPr>
          </a:p>
        </p:txBody>
      </p:sp>
      <p:sp>
        <p:nvSpPr>
          <p:cNvPr id="2" name="Espace réservé de la date 1"/>
          <p:cNvSpPr>
            <a:spLocks noGrp="1"/>
          </p:cNvSpPr>
          <p:nvPr>
            <p:ph type="dt" idx="10"/>
          </p:nvPr>
        </p:nvSpPr>
        <p:spPr/>
        <p:txBody>
          <a:bodyPr/>
          <a:lstStyle/>
          <a:p>
            <a:pPr>
              <a:defRPr/>
            </a:pPr>
            <a:r>
              <a:rPr lang="fr-FR" smtClean="0">
                <a:solidFill>
                  <a:prstClr val="black"/>
                </a:solidFill>
              </a:rPr>
              <a:t>25/09/2014</a:t>
            </a:r>
            <a:endParaRPr lang="fr-FR">
              <a:solidFill>
                <a:prstClr val="black"/>
              </a:solidFill>
            </a:endParaRPr>
          </a:p>
        </p:txBody>
      </p:sp>
    </p:spTree>
    <p:extLst>
      <p:ext uri="{BB962C8B-B14F-4D97-AF65-F5344CB8AC3E}">
        <p14:creationId xmlns:p14="http://schemas.microsoft.com/office/powerpoint/2010/main" val="241723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Répond</a:t>
            </a:r>
            <a:r>
              <a:rPr lang="fr-FR" baseline="0" dirty="0" smtClean="0"/>
              <a:t> à besoin d’en savoir plus sur les autres plans =&gt; adresse, numéro RCR infos de localisation, coordonnes</a:t>
            </a:r>
          </a:p>
          <a:p>
            <a:endParaRPr lang="fr-FR" baseline="0" dirty="0" smtClean="0"/>
          </a:p>
          <a:p>
            <a:pPr marL="171450" indent="-171450">
              <a:buFont typeface="Symbol" panose="05050102010706020507" pitchFamily="18" charset="2"/>
              <a:buChar char="Þ"/>
            </a:pPr>
            <a:endParaRPr lang="fr-FR" baseline="0" dirty="0" smtClean="0"/>
          </a:p>
          <a:p>
            <a:pPr marL="171450" indent="-171450">
              <a:buFont typeface="Symbol" panose="05050102010706020507" pitchFamily="18" charset="2"/>
              <a:buChar char="Þ"/>
            </a:pPr>
            <a:r>
              <a:rPr lang="fr-FR" baseline="0" dirty="0" smtClean="0"/>
              <a:t>=&gt; aller cette bibliothèque dans le </a:t>
            </a:r>
            <a:r>
              <a:rPr lang="fr-FR" baseline="0" dirty="0" err="1" smtClean="0"/>
              <a:t>CCFr</a:t>
            </a:r>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7</a:t>
            </a:fld>
            <a:endParaRPr lang="fr-FR"/>
          </a:p>
        </p:txBody>
      </p:sp>
    </p:spTree>
    <p:extLst>
      <p:ext uri="{BB962C8B-B14F-4D97-AF65-F5344CB8AC3E}">
        <p14:creationId xmlns:p14="http://schemas.microsoft.com/office/powerpoint/2010/main" val="948338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9</a:t>
            </a:fld>
            <a:endParaRPr lang="fr-FR"/>
          </a:p>
        </p:txBody>
      </p:sp>
    </p:spTree>
    <p:extLst>
      <p:ext uri="{BB962C8B-B14F-4D97-AF65-F5344CB8AC3E}">
        <p14:creationId xmlns:p14="http://schemas.microsoft.com/office/powerpoint/2010/main" val="2225918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16</a:t>
            </a:fld>
            <a:endParaRPr lang="fr-FR"/>
          </a:p>
        </p:txBody>
      </p:sp>
    </p:spTree>
    <p:extLst>
      <p:ext uri="{BB962C8B-B14F-4D97-AF65-F5344CB8AC3E}">
        <p14:creationId xmlns:p14="http://schemas.microsoft.com/office/powerpoint/2010/main" val="616160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200" b="0" dirty="0" smtClean="0"/>
          </a:p>
        </p:txBody>
      </p:sp>
      <p:sp>
        <p:nvSpPr>
          <p:cNvPr id="4" name="Espace réservé du numéro de diapositive 3"/>
          <p:cNvSpPr>
            <a:spLocks noGrp="1"/>
          </p:cNvSpPr>
          <p:nvPr>
            <p:ph type="sldNum" sz="quarter" idx="5"/>
          </p:nvPr>
        </p:nvSpPr>
        <p:spPr/>
        <p:txBody>
          <a:bodyPr/>
          <a:lstStyle/>
          <a:p>
            <a:pPr>
              <a:defRPr/>
            </a:pPr>
            <a:fld id="{A39E1EE5-6A75-46C7-B7A1-1981E51235D0}" type="slidenum">
              <a:rPr lang="fr-FR" smtClean="0">
                <a:solidFill>
                  <a:prstClr val="black"/>
                </a:solidFill>
              </a:rPr>
              <a:pPr>
                <a:defRPr/>
              </a:pPr>
              <a:t>17</a:t>
            </a:fld>
            <a:endParaRPr lang="fr-FR">
              <a:solidFill>
                <a:prstClr val="black"/>
              </a:solidFill>
            </a:endParaRPr>
          </a:p>
        </p:txBody>
      </p:sp>
      <p:sp>
        <p:nvSpPr>
          <p:cNvPr id="2" name="Espace réservé de la date 1"/>
          <p:cNvSpPr>
            <a:spLocks noGrp="1"/>
          </p:cNvSpPr>
          <p:nvPr>
            <p:ph type="dt" idx="10"/>
          </p:nvPr>
        </p:nvSpPr>
        <p:spPr/>
        <p:txBody>
          <a:bodyPr/>
          <a:lstStyle/>
          <a:p>
            <a:pPr>
              <a:defRPr/>
            </a:pPr>
            <a:r>
              <a:rPr lang="fr-FR" smtClean="0">
                <a:solidFill>
                  <a:prstClr val="black"/>
                </a:solidFill>
              </a:rPr>
              <a:t>25/09/2014</a:t>
            </a:r>
            <a:endParaRPr lang="fr-FR">
              <a:solidFill>
                <a:prstClr val="black"/>
              </a:solidFill>
            </a:endParaRPr>
          </a:p>
        </p:txBody>
      </p:sp>
    </p:spTree>
    <p:extLst>
      <p:ext uri="{BB962C8B-B14F-4D97-AF65-F5344CB8AC3E}">
        <p14:creationId xmlns:p14="http://schemas.microsoft.com/office/powerpoint/2010/main" val="1795437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Bien renseigner les notices </a:t>
            </a:r>
            <a:r>
              <a:rPr lang="fr-FR" baseline="0" dirty="0" err="1" smtClean="0"/>
              <a:t>rcr</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7969DA75-9866-A74D-90A1-6EC520430085}" type="slidenum">
              <a:rPr lang="fr-FR" smtClean="0"/>
              <a:pPr/>
              <a:t>22</a:t>
            </a:fld>
            <a:endParaRPr lang="fr-FR"/>
          </a:p>
        </p:txBody>
      </p:sp>
    </p:spTree>
    <p:extLst>
      <p:ext uri="{BB962C8B-B14F-4D97-AF65-F5344CB8AC3E}">
        <p14:creationId xmlns:p14="http://schemas.microsoft.com/office/powerpoint/2010/main" val="737183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 y="2766646"/>
            <a:ext cx="9144001" cy="1470025"/>
          </a:xfrm>
          <a:solidFill>
            <a:schemeClr val="accent1"/>
          </a:solidFill>
        </p:spPr>
        <p:txBody>
          <a:bodyPr>
            <a:normAutofit/>
          </a:bodyPr>
          <a:lstStyle>
            <a:lvl1pPr algn="ctr">
              <a:defRPr sz="4000">
                <a:solidFill>
                  <a:schemeClr val="bg1"/>
                </a:solidFill>
              </a:defRPr>
            </a:lvl1pPr>
          </a:lstStyle>
          <a:p>
            <a:r>
              <a:rPr lang="fr-FR" dirty="0" smtClean="0"/>
              <a:t>Cliquez et modifiez le titre</a:t>
            </a:r>
            <a:endParaRPr lang="fr-FR" dirty="0"/>
          </a:p>
        </p:txBody>
      </p:sp>
      <p:sp>
        <p:nvSpPr>
          <p:cNvPr id="3" name="Sous-titre 2"/>
          <p:cNvSpPr>
            <a:spLocks noGrp="1"/>
          </p:cNvSpPr>
          <p:nvPr>
            <p:ph type="subTitle" idx="1"/>
          </p:nvPr>
        </p:nvSpPr>
        <p:spPr>
          <a:xfrm>
            <a:off x="1360176" y="4236671"/>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Journée CR 46 - Occitanie Livre et Lecture</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575919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solidFill>
            <a:schemeClr val="accent1"/>
          </a:solidFill>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fr-FR" smtClean="0"/>
              <a:t>Journée CR 46 - Occitanie Livre et Lecture</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68806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Journée CR 46 - Occitanie Livre et Lecture</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2543470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solidFill>
            <a:schemeClr val="accent1"/>
          </a:solidFill>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Journée CR 46 - Occitanie Livre et Lecture</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62246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77045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05309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05745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72258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88500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78171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1321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lvl1pPr>
              <a:defRPr sz="2000"/>
            </a:lvl1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Journée CR 46 - Occitanie Livre et Lecture</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487730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39021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25075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8359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AF1AFB5-915E-4D0A-971C-5AE5F329E906}" type="datetimeFigureOut">
              <a:rPr lang="fr-FR" smtClean="0">
                <a:solidFill>
                  <a:prstClr val="black">
                    <a:tint val="75000"/>
                  </a:prstClr>
                </a:solidFill>
              </a:rPr>
              <a:pPr/>
              <a:t>20/11/2019</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4FDDB0EE-562A-402E-B0CB-D9B0904D3576}"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9282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solidFill>
            <a:schemeClr val="accent1"/>
          </a:solidFill>
        </p:spPr>
        <p:txBody>
          <a:bodyPr anchor="t"/>
          <a:lstStyle>
            <a:lvl1pPr algn="l">
              <a:defRPr sz="3600" b="1" cap="all">
                <a:solidFill>
                  <a:schemeClr val="bg1"/>
                </a:solidFill>
              </a:defRPr>
            </a:lvl1pPr>
          </a:lstStyle>
          <a:p>
            <a:r>
              <a:rPr lang="fr-FR" dirty="0" smtClean="0"/>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r>
              <a:rPr lang="fr-FR" smtClean="0"/>
              <a:t>Journée CR 46 - Occitanie Livre et Lecture</a:t>
            </a:r>
            <a:endParaRPr lang="fr-F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1186439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169507"/>
            <a:ext cx="4038600" cy="5294301"/>
          </a:xfrm>
        </p:spPr>
        <p:txBody>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contenu 3"/>
          <p:cNvSpPr>
            <a:spLocks noGrp="1"/>
          </p:cNvSpPr>
          <p:nvPr>
            <p:ph sz="half" idx="2"/>
          </p:nvPr>
        </p:nvSpPr>
        <p:spPr>
          <a:xfrm>
            <a:off x="4648200" y="1174845"/>
            <a:ext cx="4038600" cy="5288964"/>
          </a:xfrm>
        </p:spPr>
        <p:txBody>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fr-FR" smtClean="0"/>
              <a:t>Journée CR 46 - Occitanie Livre et Lecture</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40582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155365"/>
            <a:ext cx="4040188" cy="63976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4" name="Espace réservé du contenu 3"/>
          <p:cNvSpPr>
            <a:spLocks noGrp="1"/>
          </p:cNvSpPr>
          <p:nvPr>
            <p:ph sz="half" idx="2"/>
          </p:nvPr>
        </p:nvSpPr>
        <p:spPr>
          <a:xfrm>
            <a:off x="457200" y="1935559"/>
            <a:ext cx="4040188" cy="46132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texte 4"/>
          <p:cNvSpPr>
            <a:spLocks noGrp="1"/>
          </p:cNvSpPr>
          <p:nvPr>
            <p:ph type="body" sz="quarter" idx="3"/>
          </p:nvPr>
        </p:nvSpPr>
        <p:spPr>
          <a:xfrm>
            <a:off x="4645024" y="1155365"/>
            <a:ext cx="4041775" cy="63976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smtClean="0"/>
              <a:t>Cliquez pour modifier les styles du texte du masque</a:t>
            </a:r>
          </a:p>
        </p:txBody>
      </p:sp>
      <p:sp>
        <p:nvSpPr>
          <p:cNvPr id="6" name="Espace réservé du contenu 5"/>
          <p:cNvSpPr>
            <a:spLocks noGrp="1"/>
          </p:cNvSpPr>
          <p:nvPr>
            <p:ph sz="quarter" idx="4"/>
          </p:nvPr>
        </p:nvSpPr>
        <p:spPr>
          <a:xfrm>
            <a:off x="4645025" y="1935560"/>
            <a:ext cx="4041775" cy="4613224"/>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r>
              <a:rPr lang="fr-FR" smtClean="0"/>
              <a:t>Journée CR 46 - Occitanie Livre et Lecture</a:t>
            </a:r>
            <a:endParaRPr lang="fr-FR"/>
          </a:p>
        </p:txBody>
      </p:sp>
      <p:sp>
        <p:nvSpPr>
          <p:cNvPr id="9" name="Espace réservé du numéro de diapositive 8"/>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4013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smtClean="0"/>
              <a:t>Journée CR 46 - Occitanie Livre et Lecture</a:t>
            </a:r>
            <a:endParaRPr lang="fr-FR"/>
          </a:p>
        </p:txBody>
      </p:sp>
      <p:sp>
        <p:nvSpPr>
          <p:cNvPr id="5" name="Espace réservé du numéro de diapositive 4"/>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245228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smtClean="0"/>
              <a:t>Journée CR 46 - Occitanie Livre et Lecture</a:t>
            </a:r>
            <a:endParaRPr lang="fr-F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3556818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r>
              <a:rPr lang="fr-FR" smtClean="0"/>
              <a:t>Journée CR 46 - Occitanie Livre et Lecture</a:t>
            </a:r>
            <a:endParaRPr lang="fr-F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‹N°›</a:t>
            </a:fld>
            <a:endParaRPr lang="fr-FR"/>
          </a:p>
        </p:txBody>
      </p:sp>
      <p:pic>
        <p:nvPicPr>
          <p:cNvPr id="5" name="klink2_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1231" y="1539461"/>
            <a:ext cx="6350000" cy="3568700"/>
          </a:xfrm>
          <a:prstGeom prst="rect">
            <a:avLst/>
          </a:prstGeom>
        </p:spPr>
      </p:pic>
    </p:spTree>
    <p:extLst>
      <p:ext uri="{BB962C8B-B14F-4D97-AF65-F5344CB8AC3E}">
        <p14:creationId xmlns:p14="http://schemas.microsoft.com/office/powerpoint/2010/main" val="9088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solidFill>
            <a:schemeClr val="accent1"/>
          </a:solidFill>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r>
              <a:rPr lang="fr-FR" smtClean="0"/>
              <a:t>Journée CR 46 - Occitanie Livre et Lecture</a:t>
            </a:r>
            <a:endParaRPr lang="fr-FR"/>
          </a:p>
        </p:txBody>
      </p:sp>
      <p:sp>
        <p:nvSpPr>
          <p:cNvPr id="7" name="Espace réservé du numéro de diapositive 6"/>
          <p:cNvSpPr>
            <a:spLocks noGrp="1"/>
          </p:cNvSpPr>
          <p:nvPr>
            <p:ph type="sldNum" sz="quarter" idx="12"/>
          </p:nvPr>
        </p:nvSpPr>
        <p:spPr/>
        <p:txBody>
          <a:bodyPr/>
          <a:lstStyle/>
          <a:p>
            <a:fld id="{A63E2F55-217E-784D-959E-8EB90DBD2478}" type="slidenum">
              <a:rPr lang="fr-FR" smtClean="0"/>
              <a:pPr/>
              <a:t>‹N°›</a:t>
            </a:fld>
            <a:endParaRPr lang="fr-FR"/>
          </a:p>
        </p:txBody>
      </p:sp>
    </p:spTree>
    <p:extLst>
      <p:ext uri="{BB962C8B-B14F-4D97-AF65-F5344CB8AC3E}">
        <p14:creationId xmlns:p14="http://schemas.microsoft.com/office/powerpoint/2010/main" val="1428037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532220"/>
            <a:ext cx="7251148" cy="527538"/>
          </a:xfrm>
          <a:prstGeom prst="rect">
            <a:avLst/>
          </a:prstGeom>
          <a:gradFill flip="none" rotWithShape="1">
            <a:gsLst>
              <a:gs pos="65000">
                <a:schemeClr val="accent1"/>
              </a:gs>
              <a:gs pos="0">
                <a:srgbClr val="FFFFFF">
                  <a:alpha val="0"/>
                </a:srgbClr>
              </a:gs>
            </a:gsLst>
            <a:path path="circle">
              <a:fillToRect l="100000" t="100000"/>
            </a:path>
            <a:tileRect r="-100000" b="-100000"/>
          </a:gradFill>
        </p:spPr>
        <p:txBody>
          <a:bodyPr vert="horz" lIns="36000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181652"/>
            <a:ext cx="8229600" cy="5282157"/>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6098757" y="88100"/>
            <a:ext cx="1475153"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57200" y="-1481"/>
            <a:ext cx="4359031" cy="496534"/>
          </a:xfrm>
          <a:prstGeom prst="rect">
            <a:avLst/>
          </a:prstGeom>
        </p:spPr>
        <p:txBody>
          <a:bodyPr vert="horz" lIns="91440" tIns="45720" rIns="91440" bIns="45720" rtlCol="0" anchor="ctr"/>
          <a:lstStyle>
            <a:lvl1pPr algn="l">
              <a:defRPr sz="1400">
                <a:solidFill>
                  <a:schemeClr val="tx1">
                    <a:tint val="75000"/>
                  </a:schemeClr>
                </a:solidFill>
              </a:defRPr>
            </a:lvl1pPr>
          </a:lstStyle>
          <a:p>
            <a:r>
              <a:rPr lang="fr-FR" smtClean="0"/>
              <a:t>Journée CR 46 - Occitanie Livre et Lecture</a:t>
            </a:r>
            <a:endParaRPr lang="fr-FR" dirty="0"/>
          </a:p>
        </p:txBody>
      </p:sp>
      <p:sp>
        <p:nvSpPr>
          <p:cNvPr id="6" name="Espace réservé du numéro de diapositive 5"/>
          <p:cNvSpPr>
            <a:spLocks noGrp="1"/>
          </p:cNvSpPr>
          <p:nvPr>
            <p:ph type="sldNum" sz="quarter" idx="4"/>
          </p:nvPr>
        </p:nvSpPr>
        <p:spPr>
          <a:xfrm>
            <a:off x="8682551" y="6463809"/>
            <a:ext cx="44156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E2F55-217E-784D-959E-8EB90DBD2478}" type="slidenum">
              <a:rPr lang="fr-FR" smtClean="0"/>
              <a:pPr/>
              <a:t>‹N°›</a:t>
            </a:fld>
            <a:endParaRPr lang="fr-FR"/>
          </a:p>
        </p:txBody>
      </p:sp>
      <p:pic>
        <p:nvPicPr>
          <p:cNvPr id="7" name="Image 6" descr="logoABES-300-479.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54461" y="66014"/>
            <a:ext cx="828090" cy="530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userDrawn="1"/>
        </p:nvSpPr>
        <p:spPr>
          <a:xfrm>
            <a:off x="0" y="0"/>
            <a:ext cx="457200" cy="527538"/>
          </a:xfrm>
          <a:prstGeom prst="rect">
            <a:avLst/>
          </a:prstGeom>
          <a:solidFill>
            <a:srgbClr val="15325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userDrawn="1"/>
        </p:nvSpPr>
        <p:spPr>
          <a:xfrm>
            <a:off x="457200" y="0"/>
            <a:ext cx="7251148" cy="527538"/>
          </a:xfrm>
          <a:prstGeom prst="rect">
            <a:avLst/>
          </a:prstGeom>
          <a:gradFill flip="none" rotWithShape="1">
            <a:gsLst>
              <a:gs pos="100000">
                <a:schemeClr val="accent1">
                  <a:tint val="100000"/>
                  <a:shade val="100000"/>
                  <a:satMod val="130000"/>
                  <a:alpha val="17000"/>
                </a:schemeClr>
              </a:gs>
              <a:gs pos="0">
                <a:schemeClr val="accent1">
                  <a:tint val="50000"/>
                  <a:shade val="100000"/>
                  <a:satMod val="350000"/>
                  <a:alpha val="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28704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l" defTabSz="457200" rtl="0" eaLnBrk="1" latinLnBrk="0" hangingPunct="1">
        <a:spcBef>
          <a:spcPct val="0"/>
        </a:spcBef>
        <a:buNone/>
        <a:defRPr sz="2400" kern="1200">
          <a:solidFill>
            <a:srgbClr val="FFFFFF"/>
          </a:solidFill>
          <a:latin typeface="+mj-lt"/>
          <a:ea typeface="+mj-ea"/>
          <a:cs typeface="+mj-cs"/>
        </a:defRPr>
      </a:lvl1pPr>
    </p:titleStyle>
    <p:bodyStyle>
      <a:lvl1pPr marL="342900" indent="-342900" algn="l" defTabSz="457200" rtl="0" eaLnBrk="1" latinLnBrk="0" hangingPunct="1">
        <a:lnSpc>
          <a:spcPct val="70000"/>
        </a:lnSpc>
        <a:spcBef>
          <a:spcPct val="20000"/>
        </a:spcBef>
        <a:buClr>
          <a:schemeClr val="tx2"/>
        </a:buClr>
        <a:buSzPct val="150000"/>
        <a:buFont typeface="Wingdings" charset="2"/>
        <a:buChar char="§"/>
        <a:defRPr sz="2400" kern="1200">
          <a:solidFill>
            <a:schemeClr val="tx1"/>
          </a:solidFill>
          <a:latin typeface="+mn-lt"/>
          <a:ea typeface="+mn-ea"/>
          <a:cs typeface="+mn-cs"/>
        </a:defRPr>
      </a:lvl1pPr>
      <a:lvl2pPr marL="742950" indent="-285750" algn="l" defTabSz="457200" rtl="0" eaLnBrk="1" latinLnBrk="0" hangingPunct="1">
        <a:lnSpc>
          <a:spcPct val="70000"/>
        </a:lnSpc>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3pPr>
      <a:lvl4pPr marL="1600200" indent="-228600" algn="l" defTabSz="457200" rtl="0" eaLnBrk="1" latinLnBrk="0" hangingPunct="1">
        <a:lnSpc>
          <a:spcPct val="70000"/>
        </a:lnSpc>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lnSpc>
          <a:spcPct val="70000"/>
        </a:lnSpc>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AF1AFB5-915E-4D0A-971C-5AE5F329E906}" type="datetimeFigureOut">
              <a:rPr lang="fr-FR" smtClean="0">
                <a:solidFill>
                  <a:prstClr val="black">
                    <a:tint val="75000"/>
                  </a:prstClr>
                </a:solidFill>
              </a:rPr>
              <a:pPr defTabSz="914400"/>
              <a:t>20/11/2019</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FDDB0EE-562A-402E-B0CB-D9B0904D3576}" type="slidenum">
              <a:rPr lang="fr-FR" smtClean="0">
                <a:solidFill>
                  <a:prstClr val="black">
                    <a:tint val="75000"/>
                  </a:prstClr>
                </a:solidFill>
              </a:rPr>
              <a:pPr defTabSz="914400"/>
              <a:t>‹N°›</a:t>
            </a:fld>
            <a:endParaRPr lang="fr-FR">
              <a:solidFill>
                <a:prstClr val="black">
                  <a:tint val="75000"/>
                </a:prstClr>
              </a:solidFill>
            </a:endParaRPr>
          </a:p>
        </p:txBody>
      </p:sp>
    </p:spTree>
    <p:extLst>
      <p:ext uri="{BB962C8B-B14F-4D97-AF65-F5344CB8AC3E}">
        <p14:creationId xmlns:p14="http://schemas.microsoft.com/office/powerpoint/2010/main" val="1381325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hyperlink" Target="http://moodle.abes.fr/" TargetMode="Externa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sudoc.fr/services/generic/?servicekey=pcp2rcr&amp;pcp=PCM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sudoc.fr/services/generic/?servicekey=pcp2rcr&amp;pcp=PCMP&amp;format=text/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abes.fr/Sudoc/Reseau-Sudoc-PS-Publications-en-Serie/Responsable-Centre-du-Reseau-Sudoc-PS" TargetMode="External"/><Relationship Id="rId2" Type="http://schemas.openxmlformats.org/officeDocument/2006/relationships/hyperlink" Target="https://www.sudoc.fr/03988015X.x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udoc.fr/039897389.xml"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julie.mistral@abes.fr" TargetMode="External"/><Relationship Id="rId2" Type="http://schemas.openxmlformats.org/officeDocument/2006/relationships/hyperlink" Target="https://stp.abes.fr/assistance/domaines/2896"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sudoc.fr/services/generic/?servicekey=pcp2rcr&amp;pcp=PCM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documentation.abes.fr/sudoc/manuels/administration/aidewebservices/index.html#WebservicePCP"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p:cNvSpPr txBox="1">
            <a:spLocks/>
          </p:cNvSpPr>
          <p:nvPr/>
        </p:nvSpPr>
        <p:spPr>
          <a:xfrm>
            <a:off x="684213" y="536565"/>
            <a:ext cx="7772400" cy="1624744"/>
          </a:xfrm>
          <a:prstGeom prst="rect">
            <a:avLst/>
          </a:prstGeom>
        </p:spPr>
        <p:txBody>
          <a:bodyPr vert="horz" lIns="91440" tIns="45720" rIns="91440" bIns="45720" rtlCol="0" anchor="ctr">
            <a:normAutofit fontScale="3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fr-FR" b="1" dirty="0" smtClean="0">
              <a:solidFill>
                <a:srgbClr val="1E2B62"/>
              </a:solidFill>
            </a:endParaRPr>
          </a:p>
          <a:p>
            <a:pPr>
              <a:defRPr/>
            </a:pPr>
            <a:r>
              <a:rPr lang="fr-FR" sz="9300" b="1" dirty="0">
                <a:solidFill>
                  <a:schemeClr val="accent6"/>
                </a:solidFill>
              </a:rPr>
              <a:t>Le </a:t>
            </a:r>
            <a:r>
              <a:rPr lang="fr-FR" sz="9300" b="1" dirty="0" err="1">
                <a:solidFill>
                  <a:schemeClr val="accent6"/>
                </a:solidFill>
              </a:rPr>
              <a:t>webservice</a:t>
            </a:r>
            <a:r>
              <a:rPr lang="fr-FR" sz="9300" b="1" dirty="0">
                <a:solidFill>
                  <a:schemeClr val="accent6"/>
                </a:solidFill>
              </a:rPr>
              <a:t> PCP2RCR,</a:t>
            </a:r>
          </a:p>
          <a:p>
            <a:pPr>
              <a:defRPr/>
            </a:pPr>
            <a:r>
              <a:rPr lang="fr-FR" sz="9300" b="1" dirty="0">
                <a:solidFill>
                  <a:schemeClr val="accent6"/>
                </a:solidFill>
              </a:rPr>
              <a:t>outil d'aide à la décision dans la gestion des périodiques</a:t>
            </a:r>
            <a:endParaRPr lang="fr-FR" sz="9300" b="1" dirty="0" smtClean="0">
              <a:solidFill>
                <a:schemeClr val="accent6"/>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9" y="6143068"/>
            <a:ext cx="900156" cy="6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807" r="18012"/>
          <a:stretch/>
        </p:blipFill>
        <p:spPr bwMode="auto">
          <a:xfrm>
            <a:off x="12333" y="121174"/>
            <a:ext cx="9144000" cy="64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684213" y="2264969"/>
            <a:ext cx="3960440" cy="3077766"/>
          </a:xfrm>
          <a:prstGeom prst="rect">
            <a:avLst/>
          </a:prstGeom>
        </p:spPr>
        <p:txBody>
          <a:bodyPr wrap="square">
            <a:spAutoFit/>
          </a:bodyPr>
          <a:lstStyle/>
          <a:p>
            <a:pPr defTabSz="914400"/>
            <a:r>
              <a:rPr lang="fr-FR" b="1" dirty="0">
                <a:solidFill>
                  <a:srgbClr val="1F497D"/>
                </a:solidFill>
              </a:rPr>
              <a:t>Description</a:t>
            </a:r>
            <a:endParaRPr lang="fr-FR" dirty="0" smtClean="0">
              <a:solidFill>
                <a:srgbClr val="1F497D"/>
              </a:solidFill>
            </a:endParaRPr>
          </a:p>
          <a:p>
            <a:pPr defTabSz="914400"/>
            <a:r>
              <a:rPr lang="fr-FR" sz="1600" dirty="0">
                <a:solidFill>
                  <a:prstClr val="black"/>
                </a:solidFill>
              </a:rPr>
              <a:t>Ce </a:t>
            </a:r>
            <a:r>
              <a:rPr lang="fr-FR" sz="1600" dirty="0" err="1">
                <a:solidFill>
                  <a:prstClr val="black"/>
                </a:solidFill>
              </a:rPr>
              <a:t>J.e</a:t>
            </a:r>
            <a:r>
              <a:rPr lang="fr-FR" sz="1600" dirty="0">
                <a:solidFill>
                  <a:prstClr val="black"/>
                </a:solidFill>
              </a:rPr>
              <a:t>-Cours est consacré au </a:t>
            </a:r>
            <a:r>
              <a:rPr lang="fr-FR" sz="1600" dirty="0" err="1">
                <a:solidFill>
                  <a:prstClr val="black"/>
                </a:solidFill>
              </a:rPr>
              <a:t>webservice</a:t>
            </a:r>
            <a:r>
              <a:rPr lang="fr-FR" sz="1600" dirty="0">
                <a:solidFill>
                  <a:prstClr val="black"/>
                </a:solidFill>
              </a:rPr>
              <a:t> PCP2RCR. Utile comme outil d'aide à la décision ou de recherche d'erreurs de signalement, ce </a:t>
            </a:r>
            <a:r>
              <a:rPr lang="fr-FR" sz="1600" dirty="0" err="1">
                <a:solidFill>
                  <a:prstClr val="black"/>
                </a:solidFill>
              </a:rPr>
              <a:t>webservice</a:t>
            </a:r>
            <a:r>
              <a:rPr lang="fr-FR" sz="1600" dirty="0">
                <a:solidFill>
                  <a:prstClr val="black"/>
                </a:solidFill>
              </a:rPr>
              <a:t> est exploitable par des humains comme par des machines.  L'ABES vous propose de comprendre son usage et son intérêt dans le cadre de la gestion des périodiques, qu'ils émargent ou non à un Plan de Conservation Partagée des Périodiques (PCPP).</a:t>
            </a:r>
          </a:p>
          <a:p>
            <a:pPr defTabSz="914400"/>
            <a:endParaRPr lang="fr-FR" sz="1600" dirty="0" smtClean="0">
              <a:solidFill>
                <a:prstClr val="black"/>
              </a:solidFill>
            </a:endParaRPr>
          </a:p>
        </p:txBody>
      </p:sp>
      <p:sp>
        <p:nvSpPr>
          <p:cNvPr id="36" name="Rectangle 35"/>
          <p:cNvSpPr/>
          <p:nvPr/>
        </p:nvSpPr>
        <p:spPr>
          <a:xfrm>
            <a:off x="5378457" y="2273308"/>
            <a:ext cx="2988332" cy="1107996"/>
          </a:xfrm>
          <a:prstGeom prst="rect">
            <a:avLst/>
          </a:prstGeom>
        </p:spPr>
        <p:txBody>
          <a:bodyPr wrap="square">
            <a:spAutoFit/>
          </a:bodyPr>
          <a:lstStyle/>
          <a:p>
            <a:pPr defTabSz="914400"/>
            <a:r>
              <a:rPr lang="fr-FR" b="1" dirty="0" smtClean="0">
                <a:solidFill>
                  <a:srgbClr val="1F497D"/>
                </a:solidFill>
              </a:rPr>
              <a:t>Public</a:t>
            </a:r>
            <a:r>
              <a:rPr lang="fr-FR" dirty="0">
                <a:solidFill>
                  <a:srgbClr val="1F497D"/>
                </a:solidFill>
              </a:rPr>
              <a:t/>
            </a:r>
            <a:br>
              <a:rPr lang="fr-FR" dirty="0">
                <a:solidFill>
                  <a:srgbClr val="1F497D"/>
                </a:solidFill>
              </a:rPr>
            </a:br>
            <a:r>
              <a:rPr lang="fr-FR" sz="1600" dirty="0">
                <a:solidFill>
                  <a:prstClr val="black"/>
                </a:solidFill>
              </a:rPr>
              <a:t>Toute personne intéressée par les PCP ou en charge du signalement et la gestion de périodiques</a:t>
            </a:r>
          </a:p>
        </p:txBody>
      </p:sp>
      <p:sp>
        <p:nvSpPr>
          <p:cNvPr id="37" name="Rectangle 36"/>
          <p:cNvSpPr/>
          <p:nvPr/>
        </p:nvSpPr>
        <p:spPr>
          <a:xfrm>
            <a:off x="216161" y="5231522"/>
            <a:ext cx="8856984" cy="861774"/>
          </a:xfrm>
          <a:prstGeom prst="rect">
            <a:avLst/>
          </a:prstGeom>
        </p:spPr>
        <p:txBody>
          <a:bodyPr wrap="square">
            <a:spAutoFit/>
          </a:bodyPr>
          <a:lstStyle/>
          <a:p>
            <a:pPr algn="ctr" defTabSz="914400"/>
            <a:r>
              <a:rPr lang="fr-FR" b="1" dirty="0" smtClean="0">
                <a:solidFill>
                  <a:srgbClr val="1F497D"/>
                </a:solidFill>
              </a:rPr>
              <a:t>Intervenant</a:t>
            </a:r>
          </a:p>
          <a:p>
            <a:pPr algn="ctr" defTabSz="914400"/>
            <a:r>
              <a:rPr lang="fr-FR" sz="1600" dirty="0" smtClean="0">
                <a:solidFill>
                  <a:prstClr val="black"/>
                </a:solidFill>
              </a:rPr>
              <a:t>Julie Mistral, en </a:t>
            </a:r>
            <a:r>
              <a:rPr lang="fr-FR" sz="1600" dirty="0">
                <a:solidFill>
                  <a:prstClr val="black"/>
                </a:solidFill>
              </a:rPr>
              <a:t>charge de </a:t>
            </a:r>
            <a:r>
              <a:rPr lang="fr-FR" sz="1600" dirty="0" smtClean="0">
                <a:solidFill>
                  <a:prstClr val="black"/>
                </a:solidFill>
              </a:rPr>
              <a:t>la gestion des PCPP  (</a:t>
            </a:r>
            <a:r>
              <a:rPr lang="fr-FR" sz="1600" dirty="0">
                <a:solidFill>
                  <a:prstClr val="black"/>
                </a:solidFill>
              </a:rPr>
              <a:t>Service </a:t>
            </a:r>
            <a:r>
              <a:rPr lang="fr-FR" sz="1600" dirty="0" smtClean="0">
                <a:solidFill>
                  <a:prstClr val="black"/>
                </a:solidFill>
              </a:rPr>
              <a:t>Ressources continues)</a:t>
            </a:r>
          </a:p>
          <a:p>
            <a:pPr algn="ctr" defTabSz="914400"/>
            <a:r>
              <a:rPr lang="fr-FR" sz="1600" i="1" dirty="0" smtClean="0">
                <a:solidFill>
                  <a:prstClr val="white">
                    <a:lumMod val="50000"/>
                  </a:prstClr>
                </a:solidFill>
              </a:rPr>
              <a:t>Modérateur : Raphaëlle Poveda</a:t>
            </a:r>
            <a:endParaRPr lang="fr-FR" sz="1600" i="1" dirty="0">
              <a:solidFill>
                <a:prstClr val="white">
                  <a:lumMod val="50000"/>
                </a:prstClr>
              </a:solidFill>
            </a:endParaRPr>
          </a:p>
        </p:txBody>
      </p:sp>
      <p:sp>
        <p:nvSpPr>
          <p:cNvPr id="31" name="Rectangle 30"/>
          <p:cNvSpPr/>
          <p:nvPr/>
        </p:nvSpPr>
        <p:spPr>
          <a:xfrm>
            <a:off x="1115615" y="6141204"/>
            <a:ext cx="7200801" cy="600164"/>
          </a:xfrm>
          <a:prstGeom prst="rect">
            <a:avLst/>
          </a:prstGeom>
          <a:solidFill>
            <a:srgbClr val="E2E2E2"/>
          </a:solidFill>
        </p:spPr>
        <p:txBody>
          <a:bodyPr wrap="square">
            <a:spAutoFit/>
          </a:bodyPr>
          <a:lstStyle/>
          <a:p>
            <a:pPr algn="ctr" defTabSz="914400"/>
            <a:r>
              <a:rPr lang="fr-FR" sz="1100" dirty="0" smtClean="0">
                <a:solidFill>
                  <a:prstClr val="black"/>
                </a:solidFill>
              </a:rPr>
              <a:t>La formation débutera à 11h, merci de votre patience…</a:t>
            </a:r>
            <a:r>
              <a:rPr lang="fr-FR" sz="1100" dirty="0">
                <a:solidFill>
                  <a:prstClr val="black"/>
                </a:solidFill>
              </a:rPr>
              <a:t/>
            </a:r>
            <a:br>
              <a:rPr lang="fr-FR" sz="1100" dirty="0">
                <a:solidFill>
                  <a:prstClr val="black"/>
                </a:solidFill>
              </a:rPr>
            </a:br>
            <a:r>
              <a:rPr lang="fr-FR" sz="1100" u="sng" dirty="0">
                <a:solidFill>
                  <a:prstClr val="black"/>
                </a:solidFill>
              </a:rPr>
              <a:t>Attention :</a:t>
            </a:r>
            <a:r>
              <a:rPr lang="fr-FR" sz="1100" dirty="0">
                <a:solidFill>
                  <a:prstClr val="black"/>
                </a:solidFill>
              </a:rPr>
              <a:t> </a:t>
            </a:r>
            <a:r>
              <a:rPr lang="fr-FR" sz="1100" dirty="0" smtClean="0">
                <a:solidFill>
                  <a:prstClr val="black"/>
                </a:solidFill>
              </a:rPr>
              <a:t>La </a:t>
            </a:r>
            <a:r>
              <a:rPr lang="fr-FR" sz="1100" dirty="0">
                <a:solidFill>
                  <a:prstClr val="black"/>
                </a:solidFill>
              </a:rPr>
              <a:t>session sera enregistrée afin d'être diffusée sur notre </a:t>
            </a:r>
            <a:r>
              <a:rPr lang="fr-FR" sz="1100" dirty="0" smtClean="0">
                <a:solidFill>
                  <a:prstClr val="black"/>
                </a:solidFill>
              </a:rPr>
              <a:t>plateforme d'autoformation </a:t>
            </a:r>
            <a:r>
              <a:rPr lang="fr-FR" sz="1100" dirty="0" smtClean="0">
                <a:solidFill>
                  <a:prstClr val="black"/>
                </a:solidFill>
                <a:hlinkClick r:id="rId5"/>
              </a:rPr>
              <a:t>http://moodle.abes.fr</a:t>
            </a:r>
            <a:r>
              <a:rPr lang="fr-FR" sz="1100" dirty="0" smtClean="0">
                <a:solidFill>
                  <a:prstClr val="black"/>
                </a:solidFill>
              </a:rPr>
              <a:t>.</a:t>
            </a:r>
            <a:br>
              <a:rPr lang="fr-FR" sz="1100" dirty="0" smtClean="0">
                <a:solidFill>
                  <a:prstClr val="black"/>
                </a:solidFill>
              </a:rPr>
            </a:br>
            <a:r>
              <a:rPr lang="fr-FR" sz="1100" dirty="0" smtClean="0">
                <a:solidFill>
                  <a:prstClr val="black"/>
                </a:solidFill>
              </a:rPr>
              <a:t>En </a:t>
            </a:r>
            <a:r>
              <a:rPr lang="fr-FR" sz="1100" dirty="0">
                <a:solidFill>
                  <a:prstClr val="black"/>
                </a:solidFill>
              </a:rPr>
              <a:t>rejoignant cette session, vous consentez à ces enregistrements.</a:t>
            </a:r>
          </a:p>
        </p:txBody>
      </p:sp>
      <p:pic>
        <p:nvPicPr>
          <p:cNvPr id="1040" name="Picture 16" descr="Sudoc"/>
          <p:cNvPicPr>
            <a:picLocks noChangeAspect="1" noChangeArrowheads="1"/>
          </p:cNvPicPr>
          <p:nvPr/>
        </p:nvPicPr>
        <p:blipFill rotWithShape="1">
          <a:blip r:embed="rId6">
            <a:extLst>
              <a:ext uri="{28A0092B-C50C-407E-A947-70E740481C1C}">
                <a14:useLocalDpi xmlns:a14="http://schemas.microsoft.com/office/drawing/2010/main" val="0"/>
              </a:ext>
            </a:extLst>
          </a:blip>
          <a:srcRect l="23624" r="24717"/>
          <a:stretch/>
        </p:blipFill>
        <p:spPr bwMode="auto">
          <a:xfrm>
            <a:off x="8366789" y="6093296"/>
            <a:ext cx="731938" cy="70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23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PCP2RCR : transformer en Excel</a:t>
            </a:r>
            <a:endParaRPr lang="fr-FR" dirty="0"/>
          </a:p>
        </p:txBody>
      </p:sp>
      <p:sp>
        <p:nvSpPr>
          <p:cNvPr id="3" name="Espace réservé du contenu 2"/>
          <p:cNvSpPr>
            <a:spLocks noGrp="1"/>
          </p:cNvSpPr>
          <p:nvPr>
            <p:ph idx="1"/>
          </p:nvPr>
        </p:nvSpPr>
        <p:spPr/>
        <p:txBody>
          <a:bodyPr/>
          <a:lstStyle/>
          <a:p>
            <a:r>
              <a:rPr lang="fr-FR" dirty="0" smtClean="0"/>
              <a:t>Dans l’explorateur de documents :</a:t>
            </a:r>
          </a:p>
          <a:p>
            <a:pPr lvl="1"/>
            <a:r>
              <a:rPr lang="fr-FR" dirty="0" smtClean="0"/>
              <a:t>retrouver le fichier enregistré (c’est un document </a:t>
            </a:r>
            <a:r>
              <a:rPr lang="fr-FR" dirty="0" err="1" smtClean="0"/>
              <a:t>xml</a:t>
            </a:r>
            <a:r>
              <a:rPr lang="fr-FR" dirty="0" smtClean="0"/>
              <a:t> intitulé « PCP2rcr PCMP ») </a:t>
            </a:r>
            <a:endParaRPr lang="fr-FR" dirty="0"/>
          </a:p>
          <a:p>
            <a:pPr lvl="1"/>
            <a:r>
              <a:rPr lang="fr-FR" dirty="0" smtClean="0"/>
              <a:t>l’ouvrir avec Excel pour obtenir un tableur utilisable :</a:t>
            </a:r>
          </a:p>
          <a:p>
            <a:pPr lvl="1"/>
            <a:endParaRPr lang="fr-FR" dirty="0"/>
          </a:p>
          <a:p>
            <a:pPr lvl="1"/>
            <a:endParaRPr lang="fr-FR" dirty="0" smtClean="0"/>
          </a:p>
          <a:p>
            <a:pPr lvl="1"/>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10</a:t>
            </a:fld>
            <a:endParaRPr lang="fr-FR"/>
          </a:p>
        </p:txBody>
      </p:sp>
      <p:pic>
        <p:nvPicPr>
          <p:cNvPr id="7" name="Image 6"/>
          <p:cNvPicPr>
            <a:picLocks noChangeAspect="1"/>
          </p:cNvPicPr>
          <p:nvPr/>
        </p:nvPicPr>
        <p:blipFill>
          <a:blip r:embed="rId2"/>
          <a:stretch>
            <a:fillRect/>
          </a:stretch>
        </p:blipFill>
        <p:spPr>
          <a:xfrm>
            <a:off x="1080951" y="1896291"/>
            <a:ext cx="6977849" cy="4961709"/>
          </a:xfrm>
          <a:prstGeom prst="rect">
            <a:avLst/>
          </a:prstGeom>
        </p:spPr>
      </p:pic>
    </p:spTree>
    <p:extLst>
      <p:ext uri="{BB962C8B-B14F-4D97-AF65-F5344CB8AC3E}">
        <p14:creationId xmlns:p14="http://schemas.microsoft.com/office/powerpoint/2010/main" val="35939838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PCP2RCR : le résultat sous Excel</a:t>
            </a:r>
            <a:endParaRPr lang="fr-FR" dirty="0"/>
          </a:p>
        </p:txBody>
      </p:sp>
      <p:sp>
        <p:nvSpPr>
          <p:cNvPr id="3" name="Espace réservé du contenu 2"/>
          <p:cNvSpPr>
            <a:spLocks noGrp="1"/>
          </p:cNvSpPr>
          <p:nvPr>
            <p:ph idx="1"/>
          </p:nvPr>
        </p:nvSpPr>
        <p:spPr/>
        <p:txBody>
          <a:bodyPr/>
          <a:lstStyle/>
          <a:p>
            <a:r>
              <a:rPr lang="fr-FR" dirty="0" smtClean="0"/>
              <a:t>Voici le fichier Excel obtenu, que l’on peut exploiter facilement :</a:t>
            </a:r>
          </a:p>
          <a:p>
            <a:endParaRPr lang="fr-FR" dirty="0"/>
          </a:p>
          <a:p>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11</a:t>
            </a:fld>
            <a:endParaRPr lang="fr-FR"/>
          </a:p>
        </p:txBody>
      </p:sp>
      <p:pic>
        <p:nvPicPr>
          <p:cNvPr id="7" name="Image 6"/>
          <p:cNvPicPr>
            <a:picLocks noChangeAspect="1"/>
          </p:cNvPicPr>
          <p:nvPr/>
        </p:nvPicPr>
        <p:blipFill>
          <a:blip r:embed="rId2"/>
          <a:stretch>
            <a:fillRect/>
          </a:stretch>
        </p:blipFill>
        <p:spPr>
          <a:xfrm>
            <a:off x="0" y="2080438"/>
            <a:ext cx="9144000" cy="3815710"/>
          </a:xfrm>
          <a:prstGeom prst="rect">
            <a:avLst/>
          </a:prstGeom>
        </p:spPr>
      </p:pic>
    </p:spTree>
    <p:extLst>
      <p:ext uri="{BB962C8B-B14F-4D97-AF65-F5344CB8AC3E}">
        <p14:creationId xmlns:p14="http://schemas.microsoft.com/office/powerpoint/2010/main" val="1302681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Démonstration</a:t>
            </a:r>
            <a:endParaRPr lang="fr-FR" dirty="0"/>
          </a:p>
        </p:txBody>
      </p:sp>
      <p:sp>
        <p:nvSpPr>
          <p:cNvPr id="3" name="Espace réservé du contenu 2"/>
          <p:cNvSpPr>
            <a:spLocks noGrp="1"/>
          </p:cNvSpPr>
          <p:nvPr>
            <p:ph idx="1"/>
          </p:nvPr>
        </p:nvSpPr>
        <p:spPr/>
        <p:txBody>
          <a:bodyPr/>
          <a:lstStyle/>
          <a:p>
            <a:endParaRPr lang="fr-FR" dirty="0" smtClean="0">
              <a:hlinkClick r:id="rId2"/>
            </a:endParaRPr>
          </a:p>
          <a:p>
            <a:endParaRPr lang="fr-FR" dirty="0">
              <a:hlinkClick r:id="rId2"/>
            </a:endParaRPr>
          </a:p>
          <a:p>
            <a:endParaRPr lang="fr-FR" dirty="0" smtClean="0">
              <a:hlinkClick r:id="rId2"/>
            </a:endParaRPr>
          </a:p>
          <a:p>
            <a:endParaRPr lang="fr-FR" dirty="0">
              <a:hlinkClick r:id="rId2"/>
            </a:endParaRPr>
          </a:p>
          <a:p>
            <a:endParaRPr lang="fr-FR" dirty="0" smtClean="0">
              <a:hlinkClick r:id="rId2"/>
            </a:endParaRPr>
          </a:p>
          <a:p>
            <a:endParaRPr lang="fr-FR" dirty="0">
              <a:hlinkClick r:id="rId2"/>
            </a:endParaRPr>
          </a:p>
          <a:p>
            <a:pPr marL="0" indent="0" algn="ctr">
              <a:buNone/>
            </a:pPr>
            <a:r>
              <a:rPr lang="fr-FR" dirty="0" smtClean="0">
                <a:hlinkClick r:id="rId2"/>
              </a:rPr>
              <a:t>https</a:t>
            </a:r>
            <a:r>
              <a:rPr lang="fr-FR" dirty="0">
                <a:hlinkClick r:id="rId2"/>
              </a:rPr>
              <a:t>://www.sudoc.fr/services/generic/?</a:t>
            </a:r>
            <a:r>
              <a:rPr lang="fr-FR" dirty="0" smtClean="0">
                <a:hlinkClick r:id="rId2"/>
              </a:rPr>
              <a:t>servicekey=pcp2rcr&amp;pcp=</a:t>
            </a:r>
            <a:r>
              <a:rPr lang="fr-FR" dirty="0" smtClean="0">
                <a:solidFill>
                  <a:srgbClr val="FF0000"/>
                </a:solidFill>
                <a:hlinkClick r:id="rId2"/>
              </a:rPr>
              <a:t>PCMP</a:t>
            </a:r>
            <a:endParaRPr lang="fr-FR" dirty="0" smtClean="0">
              <a:solidFill>
                <a:srgbClr val="FF0000"/>
              </a:solidFill>
            </a:endParaRPr>
          </a:p>
          <a:p>
            <a:pPr marL="0" indent="0" algn="ctr">
              <a:buNone/>
            </a:pPr>
            <a:endParaRPr lang="fr-FR" dirty="0">
              <a:solidFill>
                <a:srgbClr val="FF0000"/>
              </a:solidFill>
            </a:endParaRPr>
          </a:p>
          <a:p>
            <a:pPr marL="0" indent="0" algn="ctr">
              <a:buNone/>
            </a:pPr>
            <a:endParaRPr lang="fr-FR" dirty="0" smtClean="0">
              <a:solidFill>
                <a:srgbClr val="FF0000"/>
              </a:solidFill>
            </a:endParaRPr>
          </a:p>
          <a:p>
            <a:pPr marL="0" indent="0" algn="ctr">
              <a:buNone/>
            </a:pPr>
            <a:r>
              <a:rPr lang="fr-FR" sz="2400" i="1" dirty="0" smtClean="0"/>
              <a:t>(exemple du PCPP régional Midi-Pyrénées, code PCMP</a:t>
            </a:r>
            <a:r>
              <a:rPr lang="fr-FR" sz="2400" dirty="0" smtClean="0"/>
              <a:t>)</a:t>
            </a:r>
            <a:endParaRPr lang="fr-FR" sz="2400" dirty="0">
              <a:solidFill>
                <a:srgbClr val="FF0000"/>
              </a:solidFill>
            </a:endParaRPr>
          </a:p>
          <a:p>
            <a:endParaRPr lang="fr-FR" sz="24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12</a:t>
            </a:fld>
            <a:endParaRPr lang="fr-FR"/>
          </a:p>
        </p:txBody>
      </p:sp>
    </p:spTree>
    <p:extLst>
      <p:ext uri="{BB962C8B-B14F-4D97-AF65-F5344CB8AC3E}">
        <p14:creationId xmlns:p14="http://schemas.microsoft.com/office/powerpoint/2010/main" val="22067311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même service en géolocalisation</a:t>
            </a:r>
            <a:endParaRPr lang="fr-FR" dirty="0"/>
          </a:p>
        </p:txBody>
      </p:sp>
      <p:sp>
        <p:nvSpPr>
          <p:cNvPr id="3" name="Espace réservé du contenu 2"/>
          <p:cNvSpPr>
            <a:spLocks noGrp="1"/>
          </p:cNvSpPr>
          <p:nvPr>
            <p:ph idx="1"/>
          </p:nvPr>
        </p:nvSpPr>
        <p:spPr>
          <a:xfrm>
            <a:off x="924791" y="1181652"/>
            <a:ext cx="6629400" cy="5520484"/>
          </a:xfrm>
        </p:spPr>
        <p:txBody>
          <a:bodyPr>
            <a:normAutofit fontScale="92500" lnSpcReduction="10000"/>
          </a:bodyPr>
          <a:lstStyle/>
          <a:p>
            <a:pPr>
              <a:lnSpc>
                <a:spcPct val="100000"/>
              </a:lnSpc>
              <a:spcBef>
                <a:spcPts val="0"/>
              </a:spcBef>
            </a:pPr>
            <a:endParaRPr lang="fr-FR" dirty="0" smtClean="0"/>
          </a:p>
          <a:p>
            <a:pPr>
              <a:lnSpc>
                <a:spcPct val="100000"/>
              </a:lnSpc>
              <a:spcBef>
                <a:spcPts val="0"/>
              </a:spcBef>
            </a:pPr>
            <a:endParaRPr lang="fr-FR" dirty="0"/>
          </a:p>
          <a:p>
            <a:pPr>
              <a:lnSpc>
                <a:spcPct val="100000"/>
              </a:lnSpc>
              <a:spcBef>
                <a:spcPts val="0"/>
              </a:spcBef>
            </a:pPr>
            <a:r>
              <a:rPr lang="fr-FR" sz="2400" b="1" dirty="0" smtClean="0"/>
              <a:t>Vue </a:t>
            </a:r>
            <a:r>
              <a:rPr lang="fr-FR" sz="2400" b="1" dirty="0" err="1" smtClean="0"/>
              <a:t>géolocalisée</a:t>
            </a:r>
            <a:r>
              <a:rPr lang="fr-FR" sz="2400" b="1" dirty="0" smtClean="0"/>
              <a:t> </a:t>
            </a:r>
            <a:r>
              <a:rPr lang="fr-FR" sz="2400" dirty="0" smtClean="0"/>
              <a:t>de toutes les bibliothèques d’un plan de conservation donné</a:t>
            </a:r>
            <a:endParaRPr lang="fr-FR" sz="2400" dirty="0" smtClean="0">
              <a:hlinkClick r:id="rId2"/>
            </a:endParaRPr>
          </a:p>
          <a:p>
            <a:pPr>
              <a:lnSpc>
                <a:spcPct val="100000"/>
              </a:lnSpc>
              <a:spcBef>
                <a:spcPts val="0"/>
              </a:spcBef>
            </a:pPr>
            <a:endParaRPr lang="fr-FR" sz="2400" dirty="0">
              <a:hlinkClick r:id="rId2"/>
            </a:endParaRPr>
          </a:p>
          <a:p>
            <a:pPr>
              <a:lnSpc>
                <a:spcPct val="100000"/>
              </a:lnSpc>
              <a:spcBef>
                <a:spcPts val="0"/>
              </a:spcBef>
            </a:pPr>
            <a:endParaRPr lang="fr-FR" sz="2400" dirty="0" smtClean="0">
              <a:hlinkClick r:id="rId2"/>
            </a:endParaRPr>
          </a:p>
          <a:p>
            <a:pPr>
              <a:lnSpc>
                <a:spcPct val="100000"/>
              </a:lnSpc>
              <a:spcBef>
                <a:spcPts val="0"/>
              </a:spcBef>
            </a:pPr>
            <a:r>
              <a:rPr lang="fr-FR" sz="2400" b="1" dirty="0" smtClean="0"/>
              <a:t>url à construire :</a:t>
            </a:r>
          </a:p>
          <a:p>
            <a:pPr marL="0" indent="0">
              <a:lnSpc>
                <a:spcPct val="100000"/>
              </a:lnSpc>
              <a:spcBef>
                <a:spcPts val="0"/>
              </a:spcBef>
              <a:buNone/>
            </a:pPr>
            <a:r>
              <a:rPr lang="fr-FR" sz="1800" dirty="0" smtClean="0">
                <a:hlinkClick r:id="rId2"/>
              </a:rPr>
              <a:t>https</a:t>
            </a:r>
            <a:r>
              <a:rPr lang="fr-FR" sz="1800" dirty="0">
                <a:hlinkClick r:id="rId2"/>
              </a:rPr>
              <a:t>://www.sudoc.fr/services/generic/?</a:t>
            </a:r>
            <a:r>
              <a:rPr lang="fr-FR" sz="1800" dirty="0" smtClean="0">
                <a:hlinkClick r:id="rId2"/>
              </a:rPr>
              <a:t>servicekey=pcp2rcr&amp;pcp=</a:t>
            </a:r>
            <a:r>
              <a:rPr lang="fr-FR" sz="1800" b="1" dirty="0" smtClean="0">
                <a:hlinkClick r:id="rId2"/>
              </a:rPr>
              <a:t>PCMP</a:t>
            </a:r>
            <a:r>
              <a:rPr lang="fr-FR" sz="1800" dirty="0" smtClean="0">
                <a:hlinkClick r:id="rId2"/>
              </a:rPr>
              <a:t>&amp;format=text/html</a:t>
            </a:r>
            <a:endParaRPr lang="fr-FR" sz="1800" dirty="0" smtClean="0"/>
          </a:p>
          <a:p>
            <a:pPr>
              <a:lnSpc>
                <a:spcPct val="100000"/>
              </a:lnSpc>
              <a:spcBef>
                <a:spcPts val="0"/>
              </a:spcBef>
            </a:pPr>
            <a:endParaRPr lang="fr-FR" dirty="0" smtClean="0"/>
          </a:p>
          <a:p>
            <a:pPr>
              <a:lnSpc>
                <a:spcPct val="100000"/>
              </a:lnSpc>
              <a:spcBef>
                <a:spcPts val="0"/>
              </a:spcBef>
            </a:pPr>
            <a:endParaRPr lang="fr-FR" dirty="0" smtClean="0"/>
          </a:p>
          <a:p>
            <a:pPr>
              <a:lnSpc>
                <a:spcPct val="100000"/>
              </a:lnSpc>
              <a:spcBef>
                <a:spcPts val="0"/>
              </a:spcBef>
            </a:pPr>
            <a:r>
              <a:rPr lang="fr-FR" sz="2400" dirty="0" smtClean="0"/>
              <a:t>Idem : il suffit de remplacer le code PCPP par tout autre code </a:t>
            </a:r>
          </a:p>
          <a:p>
            <a:pPr>
              <a:lnSpc>
                <a:spcPct val="100000"/>
              </a:lnSpc>
              <a:spcBef>
                <a:spcPts val="0"/>
              </a:spcBef>
            </a:pPr>
            <a:endParaRPr lang="fr-FR" sz="2400" dirty="0" smtClean="0"/>
          </a:p>
          <a:p>
            <a:pPr marL="0" indent="0">
              <a:lnSpc>
                <a:spcPct val="100000"/>
              </a:lnSpc>
              <a:spcBef>
                <a:spcPts val="0"/>
              </a:spcBef>
              <a:buNone/>
            </a:pPr>
            <a:r>
              <a:rPr lang="fr-FR" dirty="0"/>
              <a:t>PCAM </a:t>
            </a:r>
            <a:r>
              <a:rPr lang="fr-FR" dirty="0" err="1"/>
              <a:t>PCAnt</a:t>
            </a:r>
            <a:r>
              <a:rPr lang="fr-FR" dirty="0"/>
              <a:t> </a:t>
            </a:r>
            <a:r>
              <a:rPr lang="fr-FR" dirty="0" err="1"/>
              <a:t>PCAq</a:t>
            </a:r>
            <a:r>
              <a:rPr lang="fr-FR" dirty="0"/>
              <a:t> PCAS </a:t>
            </a:r>
            <a:r>
              <a:rPr lang="fr-FR" dirty="0" err="1"/>
              <a:t>PCAuv</a:t>
            </a:r>
            <a:r>
              <a:rPr lang="fr-FR" dirty="0"/>
              <a:t> </a:t>
            </a:r>
            <a:r>
              <a:rPr lang="fr-FR" dirty="0" err="1"/>
              <a:t>PCBo</a:t>
            </a:r>
            <a:r>
              <a:rPr lang="fr-FR" dirty="0"/>
              <a:t> </a:t>
            </a:r>
            <a:r>
              <a:rPr lang="fr-FR" dirty="0" err="1"/>
              <a:t>PCBre</a:t>
            </a:r>
            <a:r>
              <a:rPr lang="fr-FR" dirty="0"/>
              <a:t> PCCA PCCAPI </a:t>
            </a:r>
            <a:r>
              <a:rPr lang="fr-FR" dirty="0" err="1"/>
              <a:t>PCChimie</a:t>
            </a:r>
            <a:r>
              <a:rPr lang="fr-FR" dirty="0"/>
              <a:t> </a:t>
            </a:r>
            <a:r>
              <a:rPr lang="fr-FR" dirty="0" err="1"/>
              <a:t>PCCor</a:t>
            </a:r>
            <a:r>
              <a:rPr lang="fr-FR" dirty="0"/>
              <a:t> </a:t>
            </a:r>
            <a:r>
              <a:rPr lang="fr-FR" dirty="0" err="1"/>
              <a:t>PCDroit</a:t>
            </a:r>
            <a:r>
              <a:rPr lang="fr-FR" dirty="0"/>
              <a:t> PCEBCO PCFC </a:t>
            </a:r>
            <a:r>
              <a:rPr lang="fr-FR" dirty="0" err="1"/>
              <a:t>PCGéo</a:t>
            </a:r>
            <a:r>
              <a:rPr lang="fr-FR" dirty="0"/>
              <a:t> </a:t>
            </a:r>
            <a:r>
              <a:rPr lang="fr-FR" dirty="0" err="1"/>
              <a:t>PCGer</a:t>
            </a:r>
            <a:r>
              <a:rPr lang="fr-FR" dirty="0"/>
              <a:t> PCIta </a:t>
            </a:r>
            <a:r>
              <a:rPr lang="fr-FR" dirty="0" err="1"/>
              <a:t>PCLCen</a:t>
            </a:r>
            <a:r>
              <a:rPr lang="fr-FR" dirty="0"/>
              <a:t> </a:t>
            </a:r>
            <a:r>
              <a:rPr lang="fr-FR" dirty="0" err="1"/>
              <a:t>PCLim</a:t>
            </a:r>
            <a:r>
              <a:rPr lang="fr-FR" dirty="0"/>
              <a:t> </a:t>
            </a:r>
            <a:r>
              <a:rPr lang="fr-FR" dirty="0" err="1"/>
              <a:t>PCLor</a:t>
            </a:r>
            <a:r>
              <a:rPr lang="fr-FR" dirty="0"/>
              <a:t> PCLR </a:t>
            </a:r>
            <a:r>
              <a:rPr lang="fr-FR" dirty="0" err="1"/>
              <a:t>PCMath</a:t>
            </a:r>
            <a:r>
              <a:rPr lang="fr-FR" dirty="0"/>
              <a:t> </a:t>
            </a:r>
            <a:r>
              <a:rPr lang="fr-FR" dirty="0" err="1"/>
              <a:t>PCMed</a:t>
            </a:r>
            <a:r>
              <a:rPr lang="fr-FR" dirty="0"/>
              <a:t> </a:t>
            </a:r>
            <a:r>
              <a:rPr lang="fr-FR" dirty="0" err="1"/>
              <a:t>PCMedieval</a:t>
            </a:r>
            <a:r>
              <a:rPr lang="fr-FR" dirty="0"/>
              <a:t> PCMP PCNPDC PCPACA </a:t>
            </a:r>
            <a:r>
              <a:rPr lang="fr-FR" dirty="0" err="1"/>
              <a:t>PCPhilo</a:t>
            </a:r>
            <a:r>
              <a:rPr lang="fr-FR" dirty="0"/>
              <a:t> </a:t>
            </a:r>
            <a:r>
              <a:rPr lang="fr-FR" dirty="0" err="1"/>
              <a:t>PCPhy</a:t>
            </a:r>
            <a:r>
              <a:rPr lang="fr-FR" dirty="0"/>
              <a:t> </a:t>
            </a:r>
            <a:r>
              <a:rPr lang="fr-FR" dirty="0" err="1"/>
              <a:t>PCPic</a:t>
            </a:r>
            <a:r>
              <a:rPr lang="fr-FR" dirty="0"/>
              <a:t> PCPL </a:t>
            </a:r>
            <a:r>
              <a:rPr lang="fr-FR" dirty="0" err="1" smtClean="0"/>
              <a:t>PCPsy</a:t>
            </a:r>
            <a:r>
              <a:rPr lang="fr-FR" dirty="0" smtClean="0"/>
              <a:t> PCRA </a:t>
            </a:r>
            <a:r>
              <a:rPr lang="fr-FR" dirty="0"/>
              <a:t>PCSAM </a:t>
            </a:r>
            <a:r>
              <a:rPr lang="fr-FR" dirty="0" err="1"/>
              <a:t>PCSCen</a:t>
            </a:r>
            <a:r>
              <a:rPr lang="fr-FR" dirty="0"/>
              <a:t> PCSTAPS PCUP PCUR </a:t>
            </a:r>
          </a:p>
          <a:p>
            <a:pPr marL="0" indent="0">
              <a:lnSpc>
                <a:spcPct val="100000"/>
              </a:lnSpc>
              <a:spcBef>
                <a:spcPts val="0"/>
              </a:spcBef>
              <a:buNone/>
            </a:pPr>
            <a:endParaRPr lang="fr-FR" dirty="0"/>
          </a:p>
          <a:p>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13</a:t>
            </a:fld>
            <a:endParaRPr lang="fr-FR"/>
          </a:p>
        </p:txBody>
      </p:sp>
      <p:sp>
        <p:nvSpPr>
          <p:cNvPr id="7" name="Rectangle 6"/>
          <p:cNvSpPr/>
          <p:nvPr/>
        </p:nvSpPr>
        <p:spPr>
          <a:xfrm>
            <a:off x="924791" y="3447534"/>
            <a:ext cx="1965588" cy="3740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71613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Géolocalisation</a:t>
            </a:r>
            <a:endParaRPr lang="fr-FR" dirty="0"/>
          </a:p>
        </p:txBody>
      </p:sp>
      <p:sp>
        <p:nvSpPr>
          <p:cNvPr id="3" name="Espace réservé du contenu 2"/>
          <p:cNvSpPr>
            <a:spLocks noGrp="1"/>
          </p:cNvSpPr>
          <p:nvPr>
            <p:ph idx="1"/>
          </p:nvPr>
        </p:nvSpPr>
        <p:spPr/>
        <p:txBody>
          <a:bodyPr/>
          <a:lstStyle/>
          <a:p>
            <a:r>
              <a:rPr lang="fr-FR" dirty="0" smtClean="0"/>
              <a:t>Plan Midi-Pyrénées</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14</a:t>
            </a:fld>
            <a:endParaRPr lang="fr-FR"/>
          </a:p>
        </p:txBody>
      </p:sp>
      <p:pic>
        <p:nvPicPr>
          <p:cNvPr id="7" name="Image 6"/>
          <p:cNvPicPr>
            <a:picLocks noChangeAspect="1"/>
          </p:cNvPicPr>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2322079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Zoom sur une bibliothèque participante</a:t>
            </a:r>
            <a:endParaRPr lang="fr-FR" dirty="0"/>
          </a:p>
        </p:txBody>
      </p:sp>
      <p:sp>
        <p:nvSpPr>
          <p:cNvPr id="3" name="Espace réservé du contenu 2"/>
          <p:cNvSpPr>
            <a:spLocks noGrp="1"/>
          </p:cNvSpPr>
          <p:nvPr>
            <p:ph idx="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15</a:t>
            </a:fld>
            <a:endParaRPr lang="fr-FR"/>
          </a:p>
        </p:txBody>
      </p:sp>
      <p:pic>
        <p:nvPicPr>
          <p:cNvPr id="7" name="Image 6"/>
          <p:cNvPicPr>
            <a:picLocks noChangeAspect="1"/>
          </p:cNvPicPr>
          <p:nvPr/>
        </p:nvPicPr>
        <p:blipFill>
          <a:blip r:embed="rId2"/>
          <a:stretch>
            <a:fillRect/>
          </a:stretch>
        </p:blipFill>
        <p:spPr>
          <a:xfrm>
            <a:off x="0" y="1685434"/>
            <a:ext cx="9144000" cy="5143500"/>
          </a:xfrm>
          <a:prstGeom prst="rect">
            <a:avLst/>
          </a:prstGeom>
        </p:spPr>
      </p:pic>
    </p:spTree>
    <p:extLst>
      <p:ext uri="{BB962C8B-B14F-4D97-AF65-F5344CB8AC3E}">
        <p14:creationId xmlns:p14="http://schemas.microsoft.com/office/powerpoint/2010/main" val="1783601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Détection d’erreurs</a:t>
            </a:r>
            <a:endParaRPr lang="fr-FR" dirty="0"/>
          </a:p>
        </p:txBody>
      </p:sp>
      <p:sp>
        <p:nvSpPr>
          <p:cNvPr id="3" name="Espace réservé du contenu 2"/>
          <p:cNvSpPr>
            <a:spLocks noGrp="1"/>
          </p:cNvSpPr>
          <p:nvPr>
            <p:ph idx="1"/>
          </p:nvPr>
        </p:nvSpPr>
        <p:spPr/>
        <p:txBody>
          <a:bodyPr/>
          <a:lstStyle/>
          <a:p>
            <a:r>
              <a:rPr lang="fr-FR" dirty="0"/>
              <a:t>D</a:t>
            </a:r>
            <a:r>
              <a:rPr lang="fr-FR" dirty="0" smtClean="0"/>
              <a:t>ans ce cas, attribution erronée d’un code PCPP (</a:t>
            </a:r>
            <a:r>
              <a:rPr lang="fr-FR" dirty="0" err="1" smtClean="0"/>
              <a:t>PCAq</a:t>
            </a:r>
            <a:r>
              <a:rPr lang="fr-FR" dirty="0" smtClean="0"/>
              <a:t>) à un exemplaire </a:t>
            </a:r>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16</a:t>
            </a:fld>
            <a:endParaRPr lang="fr-FR"/>
          </a:p>
        </p:txBody>
      </p:sp>
      <p:pic>
        <p:nvPicPr>
          <p:cNvPr id="7" name="Image 6"/>
          <p:cNvPicPr>
            <a:picLocks noChangeAspect="1"/>
          </p:cNvPicPr>
          <p:nvPr/>
        </p:nvPicPr>
        <p:blipFill>
          <a:blip r:embed="rId3"/>
          <a:stretch>
            <a:fillRect/>
          </a:stretch>
        </p:blipFill>
        <p:spPr>
          <a:xfrm>
            <a:off x="1101420" y="2031669"/>
            <a:ext cx="5962707" cy="4826331"/>
          </a:xfrm>
          <a:prstGeom prst="rect">
            <a:avLst/>
          </a:prstGeom>
        </p:spPr>
      </p:pic>
      <p:sp>
        <p:nvSpPr>
          <p:cNvPr id="8" name="Rectangle 7"/>
          <p:cNvSpPr/>
          <p:nvPr/>
        </p:nvSpPr>
        <p:spPr>
          <a:xfrm>
            <a:off x="4292463" y="2039869"/>
            <a:ext cx="559074" cy="51861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88651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dirty="0" smtClean="0">
                <a:solidFill>
                  <a:schemeClr val="accent4"/>
                </a:solidFill>
              </a:rPr>
              <a:t>PARTIE 3 : Comment l’utiliser ?</a:t>
            </a:r>
            <a:endParaRPr lang="fr-FR" dirty="0">
              <a:solidFill>
                <a:schemeClr val="accent4"/>
              </a:solidFill>
            </a:endParaRPr>
          </a:p>
        </p:txBody>
      </p:sp>
    </p:spTree>
    <p:extLst>
      <p:ext uri="{BB962C8B-B14F-4D97-AF65-F5344CB8AC3E}">
        <p14:creationId xmlns:p14="http://schemas.microsoft.com/office/powerpoint/2010/main" val="4194900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Contrôle</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18</a:t>
            </a:fld>
            <a:endParaRPr lang="fr-FR"/>
          </a:p>
        </p:txBody>
      </p:sp>
      <p:sp>
        <p:nvSpPr>
          <p:cNvPr id="8" name="Espace réservé du contenu 7"/>
          <p:cNvSpPr>
            <a:spLocks noGrp="1"/>
          </p:cNvSpPr>
          <p:nvPr>
            <p:ph idx="1"/>
          </p:nvPr>
        </p:nvSpPr>
        <p:spPr>
          <a:xfrm>
            <a:off x="457200" y="1181652"/>
            <a:ext cx="8353514" cy="5282157"/>
          </a:xfrm>
        </p:spPr>
        <p:txBody>
          <a:bodyPr/>
          <a:lstStyle/>
          <a:p>
            <a:r>
              <a:rPr lang="fr-FR" dirty="0"/>
              <a:t>Vérification dans Périscope : </a:t>
            </a:r>
            <a:r>
              <a:rPr lang="fr-FR" dirty="0" err="1" smtClean="0"/>
              <a:t>PCAq</a:t>
            </a:r>
            <a:r>
              <a:rPr lang="fr-FR" dirty="0" smtClean="0"/>
              <a:t> (Aquitaine) </a:t>
            </a:r>
            <a:r>
              <a:rPr lang="fr-FR" dirty="0"/>
              <a:t>+ </a:t>
            </a:r>
            <a:r>
              <a:rPr lang="fr-FR" dirty="0" smtClean="0"/>
              <a:t>RCR concerné (593502332)</a:t>
            </a:r>
            <a:endParaRPr lang="fr-FR" dirty="0"/>
          </a:p>
          <a:p>
            <a:endParaRPr lang="fr-FR" dirty="0"/>
          </a:p>
        </p:txBody>
      </p:sp>
      <p:pic>
        <p:nvPicPr>
          <p:cNvPr id="9" name="Image 8"/>
          <p:cNvPicPr>
            <a:picLocks noChangeAspect="1"/>
          </p:cNvPicPr>
          <p:nvPr/>
        </p:nvPicPr>
        <p:blipFill>
          <a:blip r:embed="rId2"/>
          <a:stretch>
            <a:fillRect/>
          </a:stretch>
        </p:blipFill>
        <p:spPr>
          <a:xfrm>
            <a:off x="705173" y="1777525"/>
            <a:ext cx="6755202" cy="5080475"/>
          </a:xfrm>
          <a:prstGeom prst="rect">
            <a:avLst/>
          </a:prstGeom>
        </p:spPr>
      </p:pic>
      <p:sp>
        <p:nvSpPr>
          <p:cNvPr id="11" name="Rectangle 10"/>
          <p:cNvSpPr/>
          <p:nvPr/>
        </p:nvSpPr>
        <p:spPr>
          <a:xfrm>
            <a:off x="999858" y="3204673"/>
            <a:ext cx="615297" cy="205099"/>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1307506" y="5544795"/>
            <a:ext cx="2315911" cy="33471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7055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Contrôle</a:t>
            </a:r>
            <a:endParaRPr lang="fr-FR" dirty="0"/>
          </a:p>
        </p:txBody>
      </p:sp>
      <p:sp>
        <p:nvSpPr>
          <p:cNvPr id="3" name="Espace réservé du contenu 2"/>
          <p:cNvSpPr>
            <a:spLocks noGrp="1"/>
          </p:cNvSpPr>
          <p:nvPr>
            <p:ph idx="1"/>
          </p:nvPr>
        </p:nvSpPr>
        <p:spPr/>
        <p:txBody>
          <a:bodyPr/>
          <a:lstStyle/>
          <a:p>
            <a:r>
              <a:rPr lang="fr-FR" dirty="0" smtClean="0"/>
              <a:t>Un seul titre apparait : il s’agit vraisemblablement d’une erreur</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19</a:t>
            </a:fld>
            <a:endParaRPr lang="fr-FR"/>
          </a:p>
        </p:txBody>
      </p:sp>
      <p:pic>
        <p:nvPicPr>
          <p:cNvPr id="8" name="Image 7"/>
          <p:cNvPicPr>
            <a:picLocks noChangeAspect="1"/>
          </p:cNvPicPr>
          <p:nvPr/>
        </p:nvPicPr>
        <p:blipFill>
          <a:blip r:embed="rId2"/>
          <a:stretch>
            <a:fillRect/>
          </a:stretch>
        </p:blipFill>
        <p:spPr>
          <a:xfrm>
            <a:off x="0" y="1753220"/>
            <a:ext cx="9144000" cy="5104780"/>
          </a:xfrm>
          <a:prstGeom prst="rect">
            <a:avLst/>
          </a:prstGeom>
        </p:spPr>
      </p:pic>
      <p:sp>
        <p:nvSpPr>
          <p:cNvPr id="9" name="Rectangle 8"/>
          <p:cNvSpPr/>
          <p:nvPr/>
        </p:nvSpPr>
        <p:spPr>
          <a:xfrm>
            <a:off x="1905712" y="2820112"/>
            <a:ext cx="2179178" cy="19655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2324455" y="4274832"/>
            <a:ext cx="1512607" cy="28862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44997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sz="4000" b="1" cap="all" dirty="0" smtClean="0">
                <a:solidFill>
                  <a:schemeClr val="tx1">
                    <a:lumMod val="95000"/>
                    <a:lumOff val="5000"/>
                  </a:schemeClr>
                </a:solidFill>
              </a:rPr>
              <a:t>plan</a:t>
            </a:r>
          </a:p>
        </p:txBody>
      </p:sp>
      <p:sp>
        <p:nvSpPr>
          <p:cNvPr id="16387" name="Espace réservé du contenu 2"/>
          <p:cNvSpPr>
            <a:spLocks noGrp="1"/>
          </p:cNvSpPr>
          <p:nvPr>
            <p:ph idx="1"/>
          </p:nvPr>
        </p:nvSpPr>
        <p:spPr>
          <a:xfrm>
            <a:off x="428624" y="1556792"/>
            <a:ext cx="8535864" cy="4310608"/>
          </a:xfrm>
        </p:spPr>
        <p:txBody>
          <a:bodyPr/>
          <a:lstStyle/>
          <a:p>
            <a:pPr eaLnBrk="1" fontAlgn="auto" hangingPunct="1">
              <a:spcAft>
                <a:spcPts val="0"/>
              </a:spcAft>
              <a:buFont typeface="Arial" pitchFamily="34" charset="0"/>
              <a:buChar char="•"/>
              <a:defRPr/>
            </a:pPr>
            <a:endParaRPr lang="fr-FR" dirty="0">
              <a:solidFill>
                <a:schemeClr val="bg2">
                  <a:lumMod val="25000"/>
                </a:schemeClr>
              </a:solidFill>
            </a:endParaRPr>
          </a:p>
          <a:p>
            <a:pPr eaLnBrk="1" fontAlgn="auto" hangingPunct="1">
              <a:spcAft>
                <a:spcPts val="0"/>
              </a:spcAft>
              <a:buFont typeface="Arial" pitchFamily="34" charset="0"/>
              <a:buChar char="•"/>
              <a:defRPr/>
            </a:pPr>
            <a:r>
              <a:rPr lang="fr-FR" dirty="0" smtClean="0">
                <a:solidFill>
                  <a:schemeClr val="accent6"/>
                </a:solidFill>
              </a:rPr>
              <a:t>Partie 1 : Contexte et objectifs</a:t>
            </a:r>
          </a:p>
          <a:p>
            <a:pPr eaLnBrk="1" fontAlgn="auto" hangingPunct="1">
              <a:spcAft>
                <a:spcPts val="0"/>
              </a:spcAft>
              <a:buFont typeface="Arial" pitchFamily="34" charset="0"/>
              <a:buChar char="•"/>
              <a:defRPr/>
            </a:pPr>
            <a:r>
              <a:rPr lang="fr-FR" dirty="0" smtClean="0">
                <a:solidFill>
                  <a:schemeClr val="accent2">
                    <a:lumMod val="75000"/>
                  </a:schemeClr>
                </a:solidFill>
              </a:rPr>
              <a:t>Partie 2 : Fonctionnement et visualisation</a:t>
            </a:r>
          </a:p>
          <a:p>
            <a:pPr eaLnBrk="1" fontAlgn="auto" hangingPunct="1">
              <a:spcAft>
                <a:spcPts val="0"/>
              </a:spcAft>
              <a:buFont typeface="Arial" pitchFamily="34" charset="0"/>
              <a:buChar char="•"/>
              <a:defRPr/>
            </a:pPr>
            <a:r>
              <a:rPr lang="fr-FR" dirty="0" smtClean="0">
                <a:solidFill>
                  <a:schemeClr val="accent4"/>
                </a:solidFill>
                <a:latin typeface="+mj-lt"/>
                <a:ea typeface="+mj-ea"/>
                <a:cs typeface="+mj-cs"/>
              </a:rPr>
              <a:t>Partie 3 : Comment l’utiliser ?</a:t>
            </a:r>
            <a:endParaRPr lang="fr-FR" dirty="0">
              <a:solidFill>
                <a:schemeClr val="accent4"/>
              </a:solidFill>
              <a:latin typeface="+mj-lt"/>
              <a:ea typeface="+mj-ea"/>
              <a:cs typeface="+mj-cs"/>
            </a:endParaRPr>
          </a:p>
        </p:txBody>
      </p:sp>
    </p:spTree>
    <p:extLst>
      <p:ext uri="{BB962C8B-B14F-4D97-AF65-F5344CB8AC3E}">
        <p14:creationId xmlns:p14="http://schemas.microsoft.com/office/powerpoint/2010/main" val="232129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Contrôle</a:t>
            </a:r>
            <a:endParaRPr lang="fr-FR" dirty="0"/>
          </a:p>
        </p:txBody>
      </p:sp>
      <p:sp>
        <p:nvSpPr>
          <p:cNvPr id="3" name="Espace réservé du contenu 2"/>
          <p:cNvSpPr>
            <a:spLocks noGrp="1"/>
          </p:cNvSpPr>
          <p:nvPr>
            <p:ph idx="1"/>
          </p:nvPr>
        </p:nvSpPr>
        <p:spPr/>
        <p:txBody>
          <a:bodyPr>
            <a:normAutofit/>
          </a:bodyPr>
          <a:lstStyle/>
          <a:p>
            <a:endParaRPr lang="fr-FR" dirty="0" smtClean="0"/>
          </a:p>
          <a:p>
            <a:endParaRPr lang="fr-FR" dirty="0"/>
          </a:p>
          <a:p>
            <a:r>
              <a:rPr lang="fr-FR" dirty="0" smtClean="0"/>
              <a:t>Dans </a:t>
            </a:r>
            <a:r>
              <a:rPr lang="fr-FR" dirty="0" err="1" smtClean="0"/>
              <a:t>WinIBW</a:t>
            </a:r>
            <a:r>
              <a:rPr lang="fr-FR" dirty="0" smtClean="0"/>
              <a:t> : </a:t>
            </a:r>
          </a:p>
          <a:p>
            <a:endParaRPr lang="fr-FR" dirty="0"/>
          </a:p>
          <a:p>
            <a:pPr marL="0" indent="0">
              <a:buNone/>
            </a:pPr>
            <a:r>
              <a:rPr lang="pt-BR" dirty="0" smtClean="0"/>
              <a:t>[</a:t>
            </a:r>
            <a:r>
              <a:rPr lang="pt-BR" dirty="0"/>
              <a:t>593500003 ] lille-institut catholique</a:t>
            </a:r>
          </a:p>
          <a:p>
            <a:pPr marL="0" indent="0">
              <a:buNone/>
            </a:pPr>
            <a:r>
              <a:rPr lang="pt-BR" dirty="0"/>
              <a:t>e01 ‎$a17-07-17‎$bxF</a:t>
            </a:r>
          </a:p>
          <a:p>
            <a:pPr marL="0" indent="0">
              <a:buNone/>
            </a:pPr>
            <a:r>
              <a:rPr lang="pt-BR" dirty="0"/>
              <a:t>930 ##</a:t>
            </a:r>
            <a:r>
              <a:rPr lang="pt-BR" i="1" dirty="0"/>
              <a:t>‎$b593502332</a:t>
            </a:r>
            <a:r>
              <a:rPr lang="pt-BR" b="1" dirty="0">
                <a:solidFill>
                  <a:srgbClr val="FF0000"/>
                </a:solidFill>
              </a:rPr>
              <a:t>‎$zPCAq</a:t>
            </a:r>
            <a:r>
              <a:rPr lang="pt-BR" dirty="0"/>
              <a:t>‎$js</a:t>
            </a:r>
          </a:p>
          <a:p>
            <a:pPr marL="0" indent="0">
              <a:buNone/>
            </a:pPr>
            <a:r>
              <a:rPr lang="pt-BR" dirty="0"/>
              <a:t>955 41‎$e6‎$cdec‎$a2008‎$o16‎$mdec‎$</a:t>
            </a:r>
            <a:r>
              <a:rPr lang="pt-BR" dirty="0" smtClean="0"/>
              <a:t>k2014</a:t>
            </a:r>
          </a:p>
          <a:p>
            <a:pPr marL="0" indent="0">
              <a:buNone/>
            </a:pPr>
            <a:endParaRPr lang="pt-BR" dirty="0"/>
          </a:p>
          <a:p>
            <a:r>
              <a:rPr lang="pt-BR" dirty="0"/>
              <a:t>Avec le .xml : </a:t>
            </a:r>
            <a:r>
              <a:rPr lang="pt-BR" dirty="0">
                <a:hlinkClick r:id="rId2"/>
              </a:rPr>
              <a:t>https://</a:t>
            </a:r>
            <a:r>
              <a:rPr lang="pt-BR" dirty="0" smtClean="0">
                <a:hlinkClick r:id="rId2"/>
              </a:rPr>
              <a:t>www.sudoc.fr/03988015X.xml</a:t>
            </a:r>
            <a:endParaRPr lang="pt-BR" dirty="0" smtClean="0"/>
          </a:p>
          <a:p>
            <a:pPr marL="0" indent="0">
              <a:buNone/>
            </a:pPr>
            <a:r>
              <a:rPr lang="pt-BR" dirty="0"/>
              <a:t>	</a:t>
            </a:r>
            <a:r>
              <a:rPr lang="pt-BR" dirty="0" smtClean="0"/>
              <a:t>(remplacer le PPN par tout autre PPN et ctrl+code PCP recherché)</a:t>
            </a:r>
          </a:p>
          <a:p>
            <a:pPr marL="0" indent="0">
              <a:buNone/>
            </a:pPr>
            <a:endParaRPr lang="pt-BR" dirty="0"/>
          </a:p>
          <a:p>
            <a:endParaRPr lang="fr-FR" dirty="0" smtClean="0"/>
          </a:p>
          <a:p>
            <a:r>
              <a:rPr lang="fr-FR" dirty="0" smtClean="0"/>
              <a:t>=&gt; Contacter le responsable CR/le coordinateur Sudoc de la région lilloise pour qu’il effectue la modification via </a:t>
            </a:r>
            <a:r>
              <a:rPr lang="fr-FR" dirty="0" err="1" smtClean="0"/>
              <a:t>Colodus</a:t>
            </a:r>
            <a:r>
              <a:rPr lang="fr-FR" dirty="0" smtClean="0"/>
              <a:t> ou </a:t>
            </a:r>
            <a:r>
              <a:rPr lang="fr-FR" dirty="0" err="1" smtClean="0"/>
              <a:t>WinIBW</a:t>
            </a:r>
            <a:endParaRPr lang="fr-FR" dirty="0" smtClean="0"/>
          </a:p>
          <a:p>
            <a:endParaRPr lang="fr-FR" dirty="0" smtClean="0"/>
          </a:p>
          <a:p>
            <a:endParaRPr lang="fr-FR" dirty="0" smtClean="0"/>
          </a:p>
          <a:p>
            <a:r>
              <a:rPr lang="fr-FR" dirty="0" smtClean="0"/>
              <a:t>Annuaire : </a:t>
            </a:r>
            <a:r>
              <a:rPr lang="fr-FR" dirty="0" smtClean="0">
                <a:hlinkClick r:id="rId3"/>
              </a:rPr>
              <a:t>http://abes.fr/Sudoc/Reseau-Sudoc-PS-Publications-en-Serie/Responsable-Centre-du-Reseau-Sudoc-PS</a:t>
            </a:r>
            <a:endParaRPr lang="fr-FR" dirty="0" smtClean="0"/>
          </a:p>
          <a:p>
            <a:pPr marL="0" indent="0">
              <a:buNone/>
            </a:pPr>
            <a:endParaRPr lang="fr-FR" dirty="0" smtClean="0"/>
          </a:p>
          <a:p>
            <a:endParaRPr lang="fr-FR" dirty="0"/>
          </a:p>
          <a:p>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20</a:t>
            </a:fld>
            <a:endParaRPr lang="fr-FR"/>
          </a:p>
        </p:txBody>
      </p:sp>
    </p:spTree>
    <p:extLst>
      <p:ext uri="{BB962C8B-B14F-4D97-AF65-F5344CB8AC3E}">
        <p14:creationId xmlns:p14="http://schemas.microsoft.com/office/powerpoint/2010/main" val="3079446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Détection d’erreurs</a:t>
            </a:r>
            <a:endParaRPr lang="fr-FR" dirty="0"/>
          </a:p>
        </p:txBody>
      </p:sp>
      <p:sp>
        <p:nvSpPr>
          <p:cNvPr id="3" name="Espace réservé du contenu 2"/>
          <p:cNvSpPr>
            <a:spLocks noGrp="1"/>
          </p:cNvSpPr>
          <p:nvPr>
            <p:ph idx="1"/>
          </p:nvPr>
        </p:nvSpPr>
        <p:spPr/>
        <p:txBody>
          <a:bodyPr/>
          <a:lstStyle/>
          <a:p>
            <a:r>
              <a:rPr lang="fr-FR" dirty="0" smtClean="0"/>
              <a:t>.</a:t>
            </a:r>
            <a:r>
              <a:rPr lang="fr-FR" dirty="0" err="1" smtClean="0"/>
              <a:t>xml</a:t>
            </a:r>
            <a:r>
              <a:rPr lang="fr-FR" dirty="0"/>
              <a:t> : </a:t>
            </a:r>
            <a:r>
              <a:rPr lang="fr-FR" dirty="0">
                <a:hlinkClick r:id="rId2"/>
              </a:rPr>
              <a:t>https://</a:t>
            </a:r>
            <a:r>
              <a:rPr lang="fr-FR" dirty="0" smtClean="0">
                <a:hlinkClick r:id="rId2"/>
              </a:rPr>
              <a:t>www.sudoc.fr/039897389.xml</a:t>
            </a:r>
            <a:endParaRPr lang="fr-FR" dirty="0" smtClean="0"/>
          </a:p>
          <a:p>
            <a:pPr lvl="1"/>
            <a:r>
              <a:rPr lang="fr-FR" dirty="0" smtClean="0"/>
              <a:t>Puis chercher le </a:t>
            </a:r>
            <a:r>
              <a:rPr lang="fr-FR" dirty="0" err="1" smtClean="0"/>
              <a:t>n°RCR</a:t>
            </a:r>
            <a:endParaRPr lang="fr-FR"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21</a:t>
            </a:fld>
            <a:endParaRPr lang="fr-FR"/>
          </a:p>
        </p:txBody>
      </p:sp>
      <p:pic>
        <p:nvPicPr>
          <p:cNvPr id="5" name="Image 4"/>
          <p:cNvPicPr>
            <a:picLocks noChangeAspect="1"/>
          </p:cNvPicPr>
          <p:nvPr/>
        </p:nvPicPr>
        <p:blipFill>
          <a:blip r:embed="rId3"/>
          <a:stretch>
            <a:fillRect/>
          </a:stretch>
        </p:blipFill>
        <p:spPr>
          <a:xfrm>
            <a:off x="1945738" y="2026025"/>
            <a:ext cx="5248275" cy="4105275"/>
          </a:xfrm>
          <a:prstGeom prst="rect">
            <a:avLst/>
          </a:prstGeom>
          <a:ln>
            <a:solidFill>
              <a:schemeClr val="tx1"/>
            </a:solidFill>
          </a:ln>
        </p:spPr>
      </p:pic>
      <p:sp>
        <p:nvSpPr>
          <p:cNvPr id="6" name="Rectangle 5"/>
          <p:cNvSpPr/>
          <p:nvPr/>
        </p:nvSpPr>
        <p:spPr>
          <a:xfrm>
            <a:off x="2286000" y="2701636"/>
            <a:ext cx="3314700" cy="45720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4"/>
          <a:stretch>
            <a:fillRect/>
          </a:stretch>
        </p:blipFill>
        <p:spPr>
          <a:xfrm>
            <a:off x="3587028" y="4671948"/>
            <a:ext cx="4526107" cy="1791861"/>
          </a:xfrm>
          <a:prstGeom prst="rect">
            <a:avLst/>
          </a:prstGeom>
          <a:ln>
            <a:solidFill>
              <a:schemeClr val="tx1"/>
            </a:solidFill>
          </a:ln>
        </p:spPr>
      </p:pic>
    </p:spTree>
    <p:extLst>
      <p:ext uri="{BB962C8B-B14F-4D97-AF65-F5344CB8AC3E}">
        <p14:creationId xmlns:p14="http://schemas.microsoft.com/office/powerpoint/2010/main" val="401214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Détection d’erreurs et qualité</a:t>
            </a: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Ce </a:t>
            </a:r>
            <a:r>
              <a:rPr lang="fr-FR" dirty="0" err="1" smtClean="0"/>
              <a:t>webservice</a:t>
            </a:r>
            <a:r>
              <a:rPr lang="fr-FR" dirty="0" smtClean="0"/>
              <a:t> peut détecter des erreurs dans les notices RCR (erreurs dans les données de géolocalisation par exemple)</a:t>
            </a:r>
          </a:p>
          <a:p>
            <a:endParaRPr lang="fr-FR" dirty="0" smtClean="0"/>
          </a:p>
          <a:p>
            <a:r>
              <a:rPr lang="fr-FR" dirty="0" smtClean="0"/>
              <a:t>Bien renseigner les données des notices RCR !!</a:t>
            </a:r>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r>
              <a:rPr lang="fr-FR" dirty="0" smtClean="0"/>
              <a:t>Dans cet exemple : </a:t>
            </a:r>
          </a:p>
          <a:p>
            <a:pPr marL="0" indent="0">
              <a:buNone/>
            </a:pPr>
            <a:r>
              <a:rPr lang="fr-FR" dirty="0" smtClean="0"/>
              <a:t>Moulins est une ville d’Auvergne</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22</a:t>
            </a:fld>
            <a:endParaRPr lang="fr-FR"/>
          </a:p>
        </p:txBody>
      </p:sp>
      <p:pic>
        <p:nvPicPr>
          <p:cNvPr id="10" name="Image 9"/>
          <p:cNvPicPr>
            <a:picLocks noChangeAspect="1"/>
          </p:cNvPicPr>
          <p:nvPr/>
        </p:nvPicPr>
        <p:blipFill>
          <a:blip r:embed="rId3"/>
          <a:stretch>
            <a:fillRect/>
          </a:stretch>
        </p:blipFill>
        <p:spPr>
          <a:xfrm>
            <a:off x="103355" y="2630080"/>
            <a:ext cx="3908777" cy="2177592"/>
          </a:xfrm>
          <a:prstGeom prst="rect">
            <a:avLst/>
          </a:prstGeom>
        </p:spPr>
      </p:pic>
      <p:pic>
        <p:nvPicPr>
          <p:cNvPr id="11" name="Image 10"/>
          <p:cNvPicPr>
            <a:picLocks noChangeAspect="1"/>
          </p:cNvPicPr>
          <p:nvPr/>
        </p:nvPicPr>
        <p:blipFill>
          <a:blip r:embed="rId4"/>
          <a:stretch>
            <a:fillRect/>
          </a:stretch>
        </p:blipFill>
        <p:spPr>
          <a:xfrm>
            <a:off x="4117495" y="2630080"/>
            <a:ext cx="5008660" cy="3582184"/>
          </a:xfrm>
          <a:prstGeom prst="rect">
            <a:avLst/>
          </a:prstGeom>
          <a:ln w="3175">
            <a:solidFill>
              <a:schemeClr val="tx1"/>
            </a:solidFill>
          </a:ln>
        </p:spPr>
      </p:pic>
    </p:spTree>
    <p:extLst>
      <p:ext uri="{BB962C8B-B14F-4D97-AF65-F5344CB8AC3E}">
        <p14:creationId xmlns:p14="http://schemas.microsoft.com/office/powerpoint/2010/main" val="2457203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Vérifier le nombre de RCR participants</a:t>
            </a:r>
            <a:endParaRPr lang="fr-FR" dirty="0"/>
          </a:p>
        </p:txBody>
      </p:sp>
      <p:sp>
        <p:nvSpPr>
          <p:cNvPr id="3" name="Espace réservé du contenu 2"/>
          <p:cNvSpPr>
            <a:spLocks noGrp="1"/>
          </p:cNvSpPr>
          <p:nvPr>
            <p:ph idx="1"/>
          </p:nvPr>
        </p:nvSpPr>
        <p:spPr/>
        <p:txBody>
          <a:bodyPr/>
          <a:lstStyle/>
          <a:p>
            <a:r>
              <a:rPr lang="fr-FR" dirty="0" smtClean="0"/>
              <a:t>En comparant les deux sorties : géolocalisation + tableur</a:t>
            </a:r>
          </a:p>
          <a:p>
            <a:endParaRPr lang="fr-FR" dirty="0"/>
          </a:p>
          <a:p>
            <a:r>
              <a:rPr lang="fr-FR" dirty="0" smtClean="0"/>
              <a:t>PCRA : 55 RCR participants (sortie .</a:t>
            </a:r>
            <a:r>
              <a:rPr lang="fr-FR" dirty="0" err="1" smtClean="0"/>
              <a:t>xls</a:t>
            </a:r>
            <a:r>
              <a:rPr lang="fr-FR" dirty="0" smtClean="0"/>
              <a:t>) vs 54 RCR participants (sortie </a:t>
            </a:r>
            <a:r>
              <a:rPr lang="fr-FR" dirty="0" err="1" smtClean="0"/>
              <a:t>geo</a:t>
            </a:r>
            <a:r>
              <a:rPr lang="fr-FR" dirty="0" smtClean="0"/>
              <a:t>.)</a:t>
            </a:r>
          </a:p>
          <a:p>
            <a:pPr lvl="1"/>
            <a:r>
              <a:rPr lang="fr-FR" dirty="0"/>
              <a:t>Manquent les infos de latitude longitude dans la notice </a:t>
            </a:r>
            <a:r>
              <a:rPr lang="fr-FR" dirty="0" smtClean="0"/>
              <a:t>RCR</a:t>
            </a:r>
          </a:p>
          <a:p>
            <a:pPr lvl="1"/>
            <a:r>
              <a:rPr lang="fr-FR" dirty="0" smtClean="0"/>
              <a:t>1 RCR parisien dans le PCP ??</a:t>
            </a:r>
            <a:endParaRPr lang="fr-FR" dirty="0"/>
          </a:p>
          <a:p>
            <a:pPr lvl="1"/>
            <a:endParaRPr lang="fr-FR"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23</a:t>
            </a:fld>
            <a:endParaRPr lang="fr-FR"/>
          </a:p>
        </p:txBody>
      </p:sp>
      <p:pic>
        <p:nvPicPr>
          <p:cNvPr id="6" name="Image 5"/>
          <p:cNvPicPr>
            <a:picLocks noChangeAspect="1"/>
          </p:cNvPicPr>
          <p:nvPr/>
        </p:nvPicPr>
        <p:blipFill>
          <a:blip r:embed="rId2"/>
          <a:stretch>
            <a:fillRect/>
          </a:stretch>
        </p:blipFill>
        <p:spPr>
          <a:xfrm>
            <a:off x="1081087" y="2656984"/>
            <a:ext cx="6981825" cy="4171950"/>
          </a:xfrm>
          <a:prstGeom prst="rect">
            <a:avLst/>
          </a:prstGeom>
          <a:ln>
            <a:solidFill>
              <a:schemeClr val="tx1"/>
            </a:solidFill>
          </a:ln>
        </p:spPr>
      </p:pic>
      <p:pic>
        <p:nvPicPr>
          <p:cNvPr id="5" name="Image 4"/>
          <p:cNvPicPr>
            <a:picLocks noChangeAspect="1"/>
          </p:cNvPicPr>
          <p:nvPr/>
        </p:nvPicPr>
        <p:blipFill>
          <a:blip r:embed="rId3"/>
          <a:stretch>
            <a:fillRect/>
          </a:stretch>
        </p:blipFill>
        <p:spPr>
          <a:xfrm>
            <a:off x="0" y="3722451"/>
            <a:ext cx="9144000" cy="959161"/>
          </a:xfrm>
          <a:prstGeom prst="rect">
            <a:avLst/>
          </a:prstGeom>
          <a:ln>
            <a:solidFill>
              <a:schemeClr val="tx1"/>
            </a:solidFill>
          </a:ln>
        </p:spPr>
      </p:pic>
      <p:cxnSp>
        <p:nvCxnSpPr>
          <p:cNvPr id="8" name="Connecteur droit avec flèche 7"/>
          <p:cNvCxnSpPr/>
          <p:nvPr/>
        </p:nvCxnSpPr>
        <p:spPr>
          <a:xfrm>
            <a:off x="623887" y="3054927"/>
            <a:ext cx="218209" cy="10637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flipH="1">
            <a:off x="7138555" y="5164282"/>
            <a:ext cx="1381557" cy="3429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p:cNvCxnSpPr/>
          <p:nvPr/>
        </p:nvCxnSpPr>
        <p:spPr>
          <a:xfrm flipH="1">
            <a:off x="5943601" y="5164282"/>
            <a:ext cx="2576511" cy="3429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5" name="Image 14"/>
          <p:cNvPicPr>
            <a:picLocks noChangeAspect="1"/>
          </p:cNvPicPr>
          <p:nvPr/>
        </p:nvPicPr>
        <p:blipFill>
          <a:blip r:embed="rId4"/>
          <a:stretch>
            <a:fillRect/>
          </a:stretch>
        </p:blipFill>
        <p:spPr>
          <a:xfrm>
            <a:off x="5943601" y="2484287"/>
            <a:ext cx="2941493" cy="2476327"/>
          </a:xfrm>
          <a:prstGeom prst="rect">
            <a:avLst/>
          </a:prstGeom>
          <a:ln>
            <a:solidFill>
              <a:schemeClr val="tx1"/>
            </a:solidFill>
          </a:ln>
        </p:spPr>
      </p:pic>
    </p:spTree>
    <p:extLst>
      <p:ext uri="{BB962C8B-B14F-4D97-AF65-F5344CB8AC3E}">
        <p14:creationId xmlns:p14="http://schemas.microsoft.com/office/powerpoint/2010/main" val="274770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PCIta : Etudes Italiennes</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24</a:t>
            </a:fld>
            <a:endParaRPr lang="fr-FR"/>
          </a:p>
        </p:txBody>
      </p:sp>
      <p:sp>
        <p:nvSpPr>
          <p:cNvPr id="8" name="Espace réservé du contenu 7"/>
          <p:cNvSpPr>
            <a:spLocks noGrp="1"/>
          </p:cNvSpPr>
          <p:nvPr>
            <p:ph idx="1"/>
          </p:nvPr>
        </p:nvSpPr>
        <p:spPr/>
        <p:txBody>
          <a:bodyPr/>
          <a:lstStyle/>
          <a:p>
            <a:r>
              <a:rPr lang="fr-FR" dirty="0" smtClean="0"/>
              <a:t>Erreur ?</a:t>
            </a:r>
          </a:p>
          <a:p>
            <a:endParaRPr lang="fr-FR" dirty="0"/>
          </a:p>
        </p:txBody>
      </p:sp>
      <p:pic>
        <p:nvPicPr>
          <p:cNvPr id="9" name="Image 8"/>
          <p:cNvPicPr>
            <a:picLocks noChangeAspect="1"/>
          </p:cNvPicPr>
          <p:nvPr/>
        </p:nvPicPr>
        <p:blipFill>
          <a:blip r:embed="rId2"/>
          <a:stretch>
            <a:fillRect/>
          </a:stretch>
        </p:blipFill>
        <p:spPr>
          <a:xfrm>
            <a:off x="611025" y="1717536"/>
            <a:ext cx="7788031" cy="5140464"/>
          </a:xfrm>
          <a:prstGeom prst="rect">
            <a:avLst/>
          </a:prstGeom>
        </p:spPr>
      </p:pic>
      <p:sp>
        <p:nvSpPr>
          <p:cNvPr id="10" name="Rectangle 9"/>
          <p:cNvSpPr/>
          <p:nvPr/>
        </p:nvSpPr>
        <p:spPr>
          <a:xfrm>
            <a:off x="4742917" y="2717562"/>
            <a:ext cx="846034" cy="29055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82386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a:noFill/>
          </a:ln>
        </p:spPr>
        <p:txBody>
          <a:bodyPr/>
          <a:lstStyle/>
          <a:p>
            <a:r>
              <a:rPr lang="fr-FR" dirty="0" smtClean="0"/>
              <a:t>Contrôle dans Périscope </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25</a:t>
            </a:fld>
            <a:endParaRPr lang="fr-FR"/>
          </a:p>
        </p:txBody>
      </p:sp>
      <p:pic>
        <p:nvPicPr>
          <p:cNvPr id="5" name="Image 4"/>
          <p:cNvPicPr>
            <a:picLocks noChangeAspect="1"/>
          </p:cNvPicPr>
          <p:nvPr/>
        </p:nvPicPr>
        <p:blipFill>
          <a:blip r:embed="rId2"/>
          <a:stretch>
            <a:fillRect/>
          </a:stretch>
        </p:blipFill>
        <p:spPr>
          <a:xfrm>
            <a:off x="671512" y="1447800"/>
            <a:ext cx="7800975" cy="3962400"/>
          </a:xfrm>
          <a:prstGeom prst="rect">
            <a:avLst/>
          </a:prstGeom>
          <a:ln>
            <a:solidFill>
              <a:schemeClr val="tx1"/>
            </a:solidFill>
          </a:ln>
        </p:spPr>
      </p:pic>
      <p:sp>
        <p:nvSpPr>
          <p:cNvPr id="6" name="Rectangle 5"/>
          <p:cNvSpPr/>
          <p:nvPr/>
        </p:nvSpPr>
        <p:spPr>
          <a:xfrm>
            <a:off x="6920345" y="3241964"/>
            <a:ext cx="1205346" cy="29094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904009" y="4831773"/>
            <a:ext cx="2649682" cy="5784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514157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Périscope pour vérifier</a:t>
            </a:r>
            <a:endParaRPr lang="fr-FR" dirty="0"/>
          </a:p>
        </p:txBody>
      </p:sp>
      <p:sp>
        <p:nvSpPr>
          <p:cNvPr id="3" name="Espace réservé du contenu 2"/>
          <p:cNvSpPr>
            <a:spLocks noGrp="1"/>
          </p:cNvSpPr>
          <p:nvPr>
            <p:ph idx="1"/>
          </p:nvPr>
        </p:nvSpPr>
        <p:spPr/>
        <p:txBody>
          <a:bodyPr/>
          <a:lstStyle/>
          <a:p>
            <a:r>
              <a:rPr lang="fr-FR" dirty="0" smtClean="0"/>
              <a:t>PCPP </a:t>
            </a:r>
            <a:r>
              <a:rPr lang="fr-FR" dirty="0" err="1" smtClean="0"/>
              <a:t>Ita</a:t>
            </a:r>
            <a:r>
              <a:rPr lang="fr-FR" dirty="0" smtClean="0"/>
              <a:t> + RCR (BNU Strasbourg)</a:t>
            </a:r>
          </a:p>
          <a:p>
            <a:r>
              <a:rPr lang="fr-FR" dirty="0" smtClean="0"/>
              <a:t>Ce n’est pas une erreur parce que Périscope renvoie beaucoup de titres</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26</a:t>
            </a:fld>
            <a:endParaRPr lang="fr-FR"/>
          </a:p>
        </p:txBody>
      </p:sp>
      <p:pic>
        <p:nvPicPr>
          <p:cNvPr id="7" name="Image 6"/>
          <p:cNvPicPr>
            <a:picLocks noChangeAspect="1"/>
          </p:cNvPicPr>
          <p:nvPr/>
        </p:nvPicPr>
        <p:blipFill>
          <a:blip r:embed="rId2"/>
          <a:stretch>
            <a:fillRect/>
          </a:stretch>
        </p:blipFill>
        <p:spPr>
          <a:xfrm>
            <a:off x="0" y="2070489"/>
            <a:ext cx="9144000" cy="4015982"/>
          </a:xfrm>
          <a:prstGeom prst="rect">
            <a:avLst/>
          </a:prstGeom>
        </p:spPr>
      </p:pic>
      <p:pic>
        <p:nvPicPr>
          <p:cNvPr id="8" name="Image 7"/>
          <p:cNvPicPr>
            <a:picLocks noChangeAspect="1"/>
          </p:cNvPicPr>
          <p:nvPr/>
        </p:nvPicPr>
        <p:blipFill>
          <a:blip r:embed="rId3"/>
          <a:stretch>
            <a:fillRect/>
          </a:stretch>
        </p:blipFill>
        <p:spPr>
          <a:xfrm>
            <a:off x="2636715" y="3930159"/>
            <a:ext cx="3333750" cy="2533650"/>
          </a:xfrm>
          <a:prstGeom prst="rect">
            <a:avLst/>
          </a:prstGeom>
          <a:ln w="3175">
            <a:solidFill>
              <a:schemeClr val="tx1"/>
            </a:solidFill>
          </a:ln>
        </p:spPr>
      </p:pic>
    </p:spTree>
    <p:extLst>
      <p:ext uri="{BB962C8B-B14F-4D97-AF65-F5344CB8AC3E}">
        <p14:creationId xmlns:p14="http://schemas.microsoft.com/office/powerpoint/2010/main" val="16970773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PCAnt</a:t>
            </a:r>
            <a:r>
              <a:rPr lang="fr-FR" dirty="0" smtClean="0"/>
              <a:t> ;) pas d’erreur</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27</a:t>
            </a:fld>
            <a:endParaRPr lang="fr-FR"/>
          </a:p>
        </p:txBody>
      </p:sp>
      <p:pic>
        <p:nvPicPr>
          <p:cNvPr id="5" name="Image 4"/>
          <p:cNvPicPr>
            <a:picLocks noChangeAspect="1"/>
          </p:cNvPicPr>
          <p:nvPr/>
        </p:nvPicPr>
        <p:blipFill>
          <a:blip r:embed="rId2"/>
          <a:stretch>
            <a:fillRect/>
          </a:stretch>
        </p:blipFill>
        <p:spPr>
          <a:xfrm>
            <a:off x="0" y="1181652"/>
            <a:ext cx="9144000" cy="5713816"/>
          </a:xfrm>
          <a:prstGeom prst="rect">
            <a:avLst/>
          </a:prstGeom>
          <a:ln>
            <a:solidFill>
              <a:schemeClr val="tx1"/>
            </a:solidFill>
          </a:ln>
        </p:spPr>
      </p:pic>
      <p:pic>
        <p:nvPicPr>
          <p:cNvPr id="8" name="Image 7"/>
          <p:cNvPicPr>
            <a:picLocks noChangeAspect="1"/>
          </p:cNvPicPr>
          <p:nvPr/>
        </p:nvPicPr>
        <p:blipFill>
          <a:blip r:embed="rId3"/>
          <a:stretch>
            <a:fillRect/>
          </a:stretch>
        </p:blipFill>
        <p:spPr>
          <a:xfrm>
            <a:off x="4171950" y="1181652"/>
            <a:ext cx="4972050" cy="2209800"/>
          </a:xfrm>
          <a:prstGeom prst="rect">
            <a:avLst/>
          </a:prstGeom>
          <a:ln>
            <a:solidFill>
              <a:schemeClr val="tx1"/>
            </a:solidFill>
          </a:ln>
        </p:spPr>
      </p:pic>
    </p:spTree>
    <p:extLst>
      <p:ext uri="{BB962C8B-B14F-4D97-AF65-F5344CB8AC3E}">
        <p14:creationId xmlns:p14="http://schemas.microsoft.com/office/powerpoint/2010/main" val="1998810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questions ?</a:t>
            </a:r>
            <a:endParaRPr lang="fr-FR" dirty="0"/>
          </a:p>
        </p:txBody>
      </p:sp>
      <p:sp>
        <p:nvSpPr>
          <p:cNvPr id="3" name="Espace réservé du contenu 2"/>
          <p:cNvSpPr>
            <a:spLocks noGrp="1"/>
          </p:cNvSpPr>
          <p:nvPr>
            <p:ph idx="1"/>
          </p:nvPr>
        </p:nvSpPr>
        <p:spPr>
          <a:xfrm>
            <a:off x="457200" y="1181652"/>
            <a:ext cx="8229600" cy="5282157"/>
          </a:xfrm>
        </p:spPr>
        <p:txBody>
          <a:bodyPr>
            <a:normAutofit/>
          </a:bodyPr>
          <a:lstStyle/>
          <a:p>
            <a:endParaRPr lang="fr-FR" dirty="0" smtClean="0"/>
          </a:p>
          <a:p>
            <a:endParaRPr lang="fr-FR" dirty="0"/>
          </a:p>
          <a:p>
            <a:endParaRPr lang="fr-FR" dirty="0"/>
          </a:p>
          <a:p>
            <a:pPr marL="0" indent="0" algn="ctr">
              <a:buNone/>
            </a:pPr>
            <a:r>
              <a:rPr lang="fr-FR" sz="3600" i="1" dirty="0" smtClean="0"/>
              <a:t>C’est à vous !</a:t>
            </a:r>
          </a:p>
          <a:p>
            <a:pPr marL="0" indent="0" algn="ctr">
              <a:lnSpc>
                <a:spcPct val="110000"/>
              </a:lnSpc>
              <a:spcBef>
                <a:spcPts val="0"/>
              </a:spcBef>
              <a:buNone/>
            </a:pPr>
            <a:endParaRPr lang="fr-FR" sz="2800" dirty="0" smtClean="0"/>
          </a:p>
          <a:p>
            <a:pPr marL="0" indent="0" algn="ctr">
              <a:lnSpc>
                <a:spcPct val="110000"/>
              </a:lnSpc>
              <a:spcBef>
                <a:spcPts val="0"/>
              </a:spcBef>
              <a:buNone/>
            </a:pPr>
            <a:endParaRPr lang="fr-FR" sz="2800" dirty="0"/>
          </a:p>
          <a:p>
            <a:pPr marL="1714500" lvl="4" indent="0" algn="just">
              <a:lnSpc>
                <a:spcPct val="110000"/>
              </a:lnSpc>
              <a:spcBef>
                <a:spcPts val="0"/>
              </a:spcBef>
              <a:buNone/>
            </a:pPr>
            <a:r>
              <a:rPr lang="fr-FR" sz="2200" dirty="0" smtClean="0"/>
              <a:t>Guichet d’assistance « </a:t>
            </a:r>
            <a:r>
              <a:rPr lang="fr-FR" sz="2200" b="1" dirty="0" err="1" smtClean="0"/>
              <a:t>Periscope</a:t>
            </a:r>
            <a:r>
              <a:rPr lang="fr-FR" sz="2200" b="1" dirty="0" smtClean="0"/>
              <a:t>/PCP</a:t>
            </a:r>
            <a:r>
              <a:rPr lang="fr-FR" sz="2200" dirty="0" smtClean="0"/>
              <a:t> »  </a:t>
            </a:r>
          </a:p>
          <a:p>
            <a:pPr marL="1714500" lvl="4" indent="0" algn="just">
              <a:lnSpc>
                <a:spcPct val="110000"/>
              </a:lnSpc>
              <a:spcBef>
                <a:spcPts val="0"/>
              </a:spcBef>
              <a:buNone/>
            </a:pPr>
            <a:r>
              <a:rPr lang="fr-FR" sz="2200" dirty="0" smtClean="0"/>
              <a:t>Domaine</a:t>
            </a:r>
            <a:r>
              <a:rPr lang="fr-FR" sz="2200" b="1" dirty="0" smtClean="0"/>
              <a:t> </a:t>
            </a:r>
            <a:r>
              <a:rPr lang="fr-FR" sz="2200" dirty="0" smtClean="0"/>
              <a:t>« </a:t>
            </a:r>
            <a:r>
              <a:rPr lang="fr-FR" sz="2200" b="1" dirty="0" smtClean="0"/>
              <a:t>Plan de Conservation Partagée des périodiques</a:t>
            </a:r>
            <a:r>
              <a:rPr lang="fr-FR" sz="2200" dirty="0" smtClean="0"/>
              <a:t> »</a:t>
            </a:r>
          </a:p>
          <a:p>
            <a:pPr marL="1257300" lvl="3" indent="0" algn="ctr">
              <a:lnSpc>
                <a:spcPct val="110000"/>
              </a:lnSpc>
              <a:spcBef>
                <a:spcPts val="0"/>
              </a:spcBef>
              <a:buNone/>
            </a:pPr>
            <a:r>
              <a:rPr lang="fr-FR" sz="2200" dirty="0" smtClean="0">
                <a:hlinkClick r:id="rId2"/>
              </a:rPr>
              <a:t>https</a:t>
            </a:r>
            <a:r>
              <a:rPr lang="fr-FR" sz="2200" dirty="0">
                <a:hlinkClick r:id="rId2"/>
              </a:rPr>
              <a:t>://</a:t>
            </a:r>
            <a:r>
              <a:rPr lang="fr-FR" sz="2200" dirty="0" smtClean="0">
                <a:hlinkClick r:id="rId2"/>
              </a:rPr>
              <a:t>stp.abes.fr/assistance/domaines/2896</a:t>
            </a:r>
            <a:endParaRPr lang="fr-FR" sz="2200" dirty="0" smtClean="0"/>
          </a:p>
          <a:p>
            <a:pPr marL="800100" lvl="2" indent="0" algn="ctr">
              <a:buNone/>
            </a:pPr>
            <a:endParaRPr lang="fr-FR" sz="2200" dirty="0" smtClean="0"/>
          </a:p>
          <a:p>
            <a:pPr marL="0" indent="0" algn="ctr">
              <a:buNone/>
            </a:pPr>
            <a:endParaRPr lang="fr-FR" dirty="0" smtClean="0"/>
          </a:p>
          <a:p>
            <a:pPr marL="0" indent="0" algn="ctr">
              <a:buNone/>
            </a:pPr>
            <a:endParaRPr lang="fr-FR" dirty="0"/>
          </a:p>
          <a:p>
            <a:pPr marL="0" indent="0" algn="ctr">
              <a:buNone/>
            </a:pPr>
            <a:endParaRPr lang="fr-FR" dirty="0" smtClean="0"/>
          </a:p>
          <a:p>
            <a:pPr marL="0" indent="0" algn="ctr">
              <a:buNone/>
            </a:pPr>
            <a:r>
              <a:rPr lang="fr-FR" u="sng" dirty="0" smtClean="0">
                <a:hlinkClick r:id="rId3"/>
              </a:rPr>
              <a:t>julie.mistral@abes.fr</a:t>
            </a:r>
            <a:endParaRPr lang="fr-FR" u="sng" dirty="0" smtClean="0"/>
          </a:p>
          <a:p>
            <a:pPr marL="0" indent="0" algn="ctr">
              <a:buNone/>
            </a:pPr>
            <a:endParaRPr lang="fr-FR"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28</a:t>
            </a:fld>
            <a:endParaRPr lang="fr-FR"/>
          </a:p>
        </p:txBody>
      </p:sp>
      <p:pic>
        <p:nvPicPr>
          <p:cNvPr id="5" name="Image 4"/>
          <p:cNvPicPr>
            <a:picLocks noChangeAspect="1"/>
          </p:cNvPicPr>
          <p:nvPr/>
        </p:nvPicPr>
        <p:blipFill>
          <a:blip r:embed="rId4"/>
          <a:stretch>
            <a:fillRect/>
          </a:stretch>
        </p:blipFill>
        <p:spPr>
          <a:xfrm>
            <a:off x="457200" y="3561832"/>
            <a:ext cx="1286315" cy="995363"/>
          </a:xfrm>
          <a:prstGeom prst="rect">
            <a:avLst/>
          </a:prstGeom>
        </p:spPr>
      </p:pic>
    </p:spTree>
    <p:extLst>
      <p:ext uri="{BB962C8B-B14F-4D97-AF65-F5344CB8AC3E}">
        <p14:creationId xmlns:p14="http://schemas.microsoft.com/office/powerpoint/2010/main" val="6169133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dirty="0" smtClean="0">
                <a:solidFill>
                  <a:schemeClr val="accent6"/>
                </a:solidFill>
              </a:rPr>
              <a:t>PARTIE 1 : Contexte et objectifs</a:t>
            </a:r>
            <a:endParaRPr lang="fr-FR" dirty="0">
              <a:solidFill>
                <a:schemeClr val="accent6"/>
              </a:solidFill>
            </a:endParaRPr>
          </a:p>
        </p:txBody>
      </p:sp>
    </p:spTree>
    <p:extLst>
      <p:ext uri="{BB962C8B-B14F-4D97-AF65-F5344CB8AC3E}">
        <p14:creationId xmlns:p14="http://schemas.microsoft.com/office/powerpoint/2010/main" val="40234047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PCP</a:t>
            </a:r>
            <a:endParaRPr lang="fr-FR" dirty="0"/>
          </a:p>
        </p:txBody>
      </p:sp>
      <p:sp>
        <p:nvSpPr>
          <p:cNvPr id="3" name="Espace réservé du contenu 2"/>
          <p:cNvSpPr>
            <a:spLocks noGrp="1"/>
          </p:cNvSpPr>
          <p:nvPr>
            <p:ph idx="1"/>
          </p:nvPr>
        </p:nvSpPr>
        <p:spPr/>
        <p:txBody>
          <a:bodyPr/>
          <a:lstStyle/>
          <a:p>
            <a:endParaRPr lang="fr-FR" dirty="0" smtClean="0"/>
          </a:p>
          <a:p>
            <a:r>
              <a:rPr lang="fr-FR" sz="4000" dirty="0" smtClean="0"/>
              <a:t>Qu’est-ce que les PCPP ? </a:t>
            </a:r>
          </a:p>
          <a:p>
            <a:pPr marL="0" indent="0">
              <a:buNone/>
            </a:pPr>
            <a:r>
              <a:rPr lang="fr-FR" sz="4000" dirty="0" smtClean="0"/>
              <a:t>Plans de Conservation Partagée des Périodiques</a:t>
            </a:r>
          </a:p>
          <a:p>
            <a:pPr marL="0" indent="0">
              <a:buNone/>
            </a:pPr>
            <a:endParaRPr lang="fr-FR" sz="4000" dirty="0" smtClean="0"/>
          </a:p>
          <a:p>
            <a:pPr lvl="1">
              <a:buFont typeface="Arial" panose="020B0604020202020204" pitchFamily="34" charset="0"/>
              <a:buChar char="•"/>
            </a:pPr>
            <a:r>
              <a:rPr lang="fr-FR" sz="3200" b="1" dirty="0" smtClean="0"/>
              <a:t>Thématiques et nationaux </a:t>
            </a:r>
            <a:r>
              <a:rPr lang="fr-FR" sz="3200" dirty="0" smtClean="0"/>
              <a:t>: </a:t>
            </a:r>
            <a:r>
              <a:rPr lang="fr-FR" sz="3200" dirty="0" err="1" smtClean="0"/>
              <a:t>co-pilotés</a:t>
            </a:r>
            <a:r>
              <a:rPr lang="fr-FR" sz="3200" dirty="0" smtClean="0"/>
              <a:t> par </a:t>
            </a:r>
            <a:r>
              <a:rPr lang="fr-FR" sz="3200" dirty="0" err="1" smtClean="0"/>
              <a:t>CTLes</a:t>
            </a:r>
            <a:endParaRPr lang="fr-FR" sz="3200" dirty="0" smtClean="0"/>
          </a:p>
          <a:p>
            <a:pPr lvl="1">
              <a:buFont typeface="Arial" panose="020B0604020202020204" pitchFamily="34" charset="0"/>
              <a:buChar char="•"/>
            </a:pPr>
            <a:endParaRPr lang="fr-FR" sz="3200" dirty="0" smtClean="0"/>
          </a:p>
          <a:p>
            <a:pPr lvl="1">
              <a:buFont typeface="Arial" panose="020B0604020202020204" pitchFamily="34" charset="0"/>
              <a:buChar char="•"/>
            </a:pPr>
            <a:r>
              <a:rPr lang="fr-FR" sz="3200" b="1" dirty="0" smtClean="0"/>
              <a:t>Régionaux </a:t>
            </a:r>
            <a:r>
              <a:rPr lang="fr-FR" sz="3200" dirty="0" smtClean="0"/>
              <a:t>: </a:t>
            </a:r>
            <a:r>
              <a:rPr lang="fr-FR" sz="3200" dirty="0" err="1" smtClean="0"/>
              <a:t>co-pilotés</a:t>
            </a:r>
            <a:r>
              <a:rPr lang="fr-FR" sz="3200" dirty="0" smtClean="0"/>
              <a:t> par les Responsables des CR du </a:t>
            </a:r>
            <a:r>
              <a:rPr lang="fr-FR" sz="3200" dirty="0" err="1" smtClean="0"/>
              <a:t>Sudoc</a:t>
            </a:r>
            <a:r>
              <a:rPr lang="fr-FR" sz="3200" dirty="0" smtClean="0"/>
              <a:t>-PS + SRL</a:t>
            </a:r>
          </a:p>
          <a:p>
            <a:pPr marL="457200" lvl="1" indent="0">
              <a:buNone/>
            </a:pPr>
            <a:endParaRPr lang="fr-FR" sz="3200" dirty="0"/>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4</a:t>
            </a:fld>
            <a:endParaRPr lang="fr-FR"/>
          </a:p>
        </p:txBody>
      </p:sp>
    </p:spTree>
    <p:extLst>
      <p:ext uri="{BB962C8B-B14F-4D97-AF65-F5344CB8AC3E}">
        <p14:creationId xmlns:p14="http://schemas.microsoft.com/office/powerpoint/2010/main" val="3509764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a:t>
            </a:r>
            <a:r>
              <a:rPr lang="fr-FR" dirty="0" err="1" smtClean="0"/>
              <a:t>webservice</a:t>
            </a:r>
            <a:r>
              <a:rPr lang="fr-FR" dirty="0" smtClean="0"/>
              <a:t> PCP2RCR</a:t>
            </a:r>
            <a:endParaRPr lang="fr-FR" dirty="0"/>
          </a:p>
        </p:txBody>
      </p:sp>
      <p:sp>
        <p:nvSpPr>
          <p:cNvPr id="3" name="Espace réservé du contenu 2"/>
          <p:cNvSpPr>
            <a:spLocks noGrp="1"/>
          </p:cNvSpPr>
          <p:nvPr>
            <p:ph idx="1"/>
          </p:nvPr>
        </p:nvSpPr>
        <p:spPr/>
        <p:txBody>
          <a:bodyPr>
            <a:normAutofit/>
          </a:bodyPr>
          <a:lstStyle/>
          <a:p>
            <a:endParaRPr lang="fr-FR" dirty="0" smtClean="0"/>
          </a:p>
          <a:p>
            <a:r>
              <a:rPr lang="fr-FR" sz="3200" dirty="0" smtClean="0"/>
              <a:t>Pour quoi faire ?</a:t>
            </a:r>
          </a:p>
          <a:p>
            <a:pPr lvl="1"/>
            <a:r>
              <a:rPr lang="fr-FR" sz="2400" dirty="0" smtClean="0"/>
              <a:t>Renvoie </a:t>
            </a:r>
            <a:r>
              <a:rPr lang="fr-FR" sz="2400" b="1" dirty="0"/>
              <a:t>la liste ou la carte des bibliothèques participant à un </a:t>
            </a:r>
            <a:r>
              <a:rPr lang="fr-FR" sz="2400" b="1" dirty="0" smtClean="0"/>
              <a:t>PCPP</a:t>
            </a:r>
          </a:p>
          <a:p>
            <a:pPr lvl="1"/>
            <a:endParaRPr lang="fr-FR" sz="2400" dirty="0"/>
          </a:p>
          <a:p>
            <a:r>
              <a:rPr lang="fr-FR" sz="3200" dirty="0" smtClean="0"/>
              <a:t>Un Web Service </a:t>
            </a:r>
          </a:p>
          <a:p>
            <a:pPr lvl="1"/>
            <a:r>
              <a:rPr lang="fr-FR" sz="2400" dirty="0" smtClean="0"/>
              <a:t>Machines </a:t>
            </a:r>
            <a:r>
              <a:rPr lang="fr-FR" sz="2400" i="1" dirty="0" smtClean="0"/>
              <a:t>vs</a:t>
            </a:r>
            <a:r>
              <a:rPr lang="fr-FR" sz="2400" dirty="0" smtClean="0"/>
              <a:t> Humains</a:t>
            </a:r>
          </a:p>
          <a:p>
            <a:pPr lvl="1"/>
            <a:r>
              <a:rPr lang="fr-FR" sz="2400" dirty="0" smtClean="0"/>
              <a:t>A destination des gestionnaires de PCPP ou toute personne intéressée </a:t>
            </a:r>
          </a:p>
          <a:p>
            <a:pPr lvl="1"/>
            <a:r>
              <a:rPr lang="fr-FR" sz="2400" dirty="0" smtClean="0"/>
              <a:t>Dans le cadre de la collaboration avec différents partenaires (ABES, </a:t>
            </a:r>
            <a:r>
              <a:rPr lang="fr-FR" sz="2400" dirty="0" err="1" smtClean="0"/>
              <a:t>CTLes</a:t>
            </a:r>
            <a:r>
              <a:rPr lang="fr-FR" sz="2400" dirty="0" smtClean="0"/>
              <a:t>, FILL, </a:t>
            </a:r>
            <a:r>
              <a:rPr lang="fr-FR" sz="2400" dirty="0" err="1" smtClean="0"/>
              <a:t>CCFr</a:t>
            </a:r>
            <a:r>
              <a:rPr lang="fr-FR" sz="2400" dirty="0" smtClean="0"/>
              <a:t>) pour fournir des informations sur les PCPP dans une base unique</a:t>
            </a:r>
          </a:p>
          <a:p>
            <a:pPr lvl="1"/>
            <a:endParaRPr lang="fr-FR" sz="2400" dirty="0"/>
          </a:p>
          <a:p>
            <a:r>
              <a:rPr lang="fr-FR" sz="3200" dirty="0">
                <a:solidFill>
                  <a:schemeClr val="accent6"/>
                </a:solidFill>
              </a:rPr>
              <a:t>I</a:t>
            </a:r>
            <a:r>
              <a:rPr lang="fr-FR" sz="3200" dirty="0" smtClean="0">
                <a:solidFill>
                  <a:schemeClr val="accent6"/>
                </a:solidFill>
              </a:rPr>
              <a:t>mportance d’avoir des données justes !</a:t>
            </a:r>
            <a:endParaRPr lang="fr-FR" sz="3200" dirty="0">
              <a:solidFill>
                <a:schemeClr val="accent6"/>
              </a:solidFill>
            </a:endParaRPr>
          </a:p>
        </p:txBody>
      </p:sp>
      <p:sp>
        <p:nvSpPr>
          <p:cNvPr id="4" name="Espace réservé du numéro de diapositive 3"/>
          <p:cNvSpPr>
            <a:spLocks noGrp="1"/>
          </p:cNvSpPr>
          <p:nvPr>
            <p:ph type="sldNum" sz="quarter" idx="12"/>
          </p:nvPr>
        </p:nvSpPr>
        <p:spPr/>
        <p:txBody>
          <a:bodyPr/>
          <a:lstStyle/>
          <a:p>
            <a:fld id="{A63E2F55-217E-784D-959E-8EB90DBD2478}" type="slidenum">
              <a:rPr lang="fr-FR" smtClean="0"/>
              <a:pPr/>
              <a:t>5</a:t>
            </a:fld>
            <a:endParaRPr lang="fr-FR"/>
          </a:p>
        </p:txBody>
      </p:sp>
    </p:spTree>
    <p:extLst>
      <p:ext uri="{BB962C8B-B14F-4D97-AF65-F5344CB8AC3E}">
        <p14:creationId xmlns:p14="http://schemas.microsoft.com/office/powerpoint/2010/main" val="3493015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dirty="0" smtClean="0">
                <a:solidFill>
                  <a:schemeClr val="accent2">
                    <a:lumMod val="75000"/>
                  </a:schemeClr>
                </a:solidFill>
              </a:rPr>
              <a:t>PARTIE 2 : Fonctionnement et visualisation</a:t>
            </a:r>
            <a:endParaRPr lang="fr-FR" dirty="0">
              <a:solidFill>
                <a:schemeClr val="accent2">
                  <a:lumMod val="75000"/>
                </a:schemeClr>
              </a:solidFill>
            </a:endParaRPr>
          </a:p>
        </p:txBody>
      </p:sp>
    </p:spTree>
    <p:extLst>
      <p:ext uri="{BB962C8B-B14F-4D97-AF65-F5344CB8AC3E}">
        <p14:creationId xmlns:p14="http://schemas.microsoft.com/office/powerpoint/2010/main" val="3575006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Fonctionnement du </a:t>
            </a:r>
            <a:r>
              <a:rPr lang="fr-FR" dirty="0" err="1" smtClean="0"/>
              <a:t>WebService</a:t>
            </a:r>
            <a:r>
              <a:rPr lang="fr-FR" dirty="0" smtClean="0"/>
              <a:t> PCP2RCR</a:t>
            </a:r>
            <a:endParaRPr lang="fr-FR" dirty="0"/>
          </a:p>
        </p:txBody>
      </p:sp>
      <p:sp>
        <p:nvSpPr>
          <p:cNvPr id="3" name="Espace réservé du contenu 2"/>
          <p:cNvSpPr>
            <a:spLocks noGrp="1"/>
          </p:cNvSpPr>
          <p:nvPr>
            <p:ph idx="1"/>
          </p:nvPr>
        </p:nvSpPr>
        <p:spPr>
          <a:xfrm>
            <a:off x="457200" y="1181652"/>
            <a:ext cx="8530936" cy="5282157"/>
          </a:xfrm>
        </p:spPr>
        <p:txBody>
          <a:bodyPr>
            <a:normAutofit fontScale="85000" lnSpcReduction="10000"/>
          </a:bodyPr>
          <a:lstStyle/>
          <a:p>
            <a:endParaRPr lang="fr-FR" dirty="0" smtClean="0">
              <a:hlinkClick r:id="rId3"/>
            </a:endParaRPr>
          </a:p>
          <a:p>
            <a:pPr>
              <a:lnSpc>
                <a:spcPct val="110000"/>
              </a:lnSpc>
              <a:spcBef>
                <a:spcPts val="0"/>
              </a:spcBef>
            </a:pPr>
            <a:r>
              <a:rPr lang="fr-FR" sz="3200" dirty="0" smtClean="0"/>
              <a:t>Url à construire : </a:t>
            </a:r>
          </a:p>
          <a:p>
            <a:pPr marL="0" indent="0" algn="ctr">
              <a:lnSpc>
                <a:spcPct val="110000"/>
              </a:lnSpc>
              <a:spcBef>
                <a:spcPts val="0"/>
              </a:spcBef>
              <a:buNone/>
            </a:pPr>
            <a:r>
              <a:rPr lang="fr-FR" sz="2400" dirty="0" smtClean="0">
                <a:hlinkClick r:id="rId3"/>
              </a:rPr>
              <a:t>https</a:t>
            </a:r>
            <a:r>
              <a:rPr lang="fr-FR" sz="2400" dirty="0">
                <a:hlinkClick r:id="rId3"/>
              </a:rPr>
              <a:t>://www.sudoc.fr/services/generic/?</a:t>
            </a:r>
            <a:r>
              <a:rPr lang="fr-FR" sz="2400" dirty="0" smtClean="0">
                <a:hlinkClick r:id="rId3"/>
              </a:rPr>
              <a:t>servicekey=pcp2rcr&amp;pcp=</a:t>
            </a:r>
            <a:r>
              <a:rPr lang="fr-FR" sz="2400" b="1" dirty="0" smtClean="0">
                <a:solidFill>
                  <a:srgbClr val="FF0000"/>
                </a:solidFill>
                <a:hlinkClick r:id="rId3"/>
              </a:rPr>
              <a:t>PCMP</a:t>
            </a:r>
            <a:endParaRPr lang="fr-FR" sz="2400" b="1" dirty="0" smtClean="0">
              <a:solidFill>
                <a:srgbClr val="FF0000"/>
              </a:solidFill>
            </a:endParaRPr>
          </a:p>
          <a:p>
            <a:endParaRPr lang="fr-FR" sz="2400" dirty="0"/>
          </a:p>
          <a:p>
            <a:pPr marL="685800" lvl="1">
              <a:buFont typeface="Symbol" panose="05050102010706020507" pitchFamily="18" charset="2"/>
              <a:buChar char="Þ"/>
            </a:pPr>
            <a:r>
              <a:rPr lang="fr-FR" sz="2100" b="1" dirty="0" smtClean="0"/>
              <a:t>fournit, pour un code PCPP donné, tous les </a:t>
            </a:r>
            <a:r>
              <a:rPr lang="fr-FR" sz="2100" b="1" dirty="0"/>
              <a:t>établissements </a:t>
            </a:r>
            <a:r>
              <a:rPr lang="fr-FR" sz="2100" b="1" dirty="0" smtClean="0"/>
              <a:t>participants (</a:t>
            </a:r>
            <a:r>
              <a:rPr lang="fr-FR" sz="2100" b="1" dirty="0"/>
              <a:t>n</a:t>
            </a:r>
            <a:r>
              <a:rPr lang="fr-FR" sz="2100" b="1" dirty="0" smtClean="0"/>
              <a:t>° RCR)</a:t>
            </a:r>
          </a:p>
          <a:p>
            <a:pPr>
              <a:buFont typeface="Wingdings" panose="05000000000000000000" pitchFamily="2" charset="2"/>
              <a:buChar char="§"/>
            </a:pPr>
            <a:endParaRPr lang="fr-FR" sz="3800" b="1" kern="1500" dirty="0"/>
          </a:p>
          <a:p>
            <a:pPr>
              <a:lnSpc>
                <a:spcPct val="110000"/>
              </a:lnSpc>
              <a:spcBef>
                <a:spcPts val="0"/>
              </a:spcBef>
              <a:buFont typeface="Wingdings" panose="05000000000000000000" pitchFamily="2" charset="2"/>
              <a:buChar char="§"/>
            </a:pPr>
            <a:r>
              <a:rPr lang="fr-FR" sz="3200" kern="1500" dirty="0" smtClean="0"/>
              <a:t>Il suffit de remplacer le code du plan</a:t>
            </a:r>
            <a:r>
              <a:rPr lang="fr-FR" sz="3200" kern="1500" dirty="0" smtClean="0">
                <a:solidFill>
                  <a:schemeClr val="bg1">
                    <a:lumMod val="50000"/>
                  </a:schemeClr>
                </a:solidFill>
              </a:rPr>
              <a:t> (</a:t>
            </a:r>
            <a:r>
              <a:rPr lang="fr-FR" sz="3200" i="1" kern="1500" dirty="0">
                <a:solidFill>
                  <a:schemeClr val="bg1">
                    <a:lumMod val="50000"/>
                  </a:schemeClr>
                </a:solidFill>
              </a:rPr>
              <a:t>dans l’exemple PCMP </a:t>
            </a:r>
            <a:r>
              <a:rPr lang="fr-FR" sz="3200" i="1" kern="1500" dirty="0" smtClean="0">
                <a:solidFill>
                  <a:schemeClr val="bg1">
                    <a:lumMod val="50000"/>
                  </a:schemeClr>
                </a:solidFill>
              </a:rPr>
              <a:t>pour Midi-Pyrénées</a:t>
            </a:r>
            <a:r>
              <a:rPr lang="fr-FR" sz="3200" kern="1500" dirty="0" smtClean="0">
                <a:solidFill>
                  <a:schemeClr val="bg1">
                    <a:lumMod val="50000"/>
                  </a:schemeClr>
                </a:solidFill>
              </a:rPr>
              <a:t>) </a:t>
            </a:r>
            <a:r>
              <a:rPr lang="fr-FR" sz="3200" kern="1500" dirty="0" smtClean="0"/>
              <a:t>par tout autre code :</a:t>
            </a:r>
          </a:p>
          <a:p>
            <a:endParaRPr lang="fr-FR" sz="2800" dirty="0" smtClean="0"/>
          </a:p>
          <a:p>
            <a:pPr marL="0" indent="0">
              <a:lnSpc>
                <a:spcPct val="120000"/>
              </a:lnSpc>
              <a:spcBef>
                <a:spcPts val="0"/>
              </a:spcBef>
              <a:buNone/>
            </a:pPr>
            <a:r>
              <a:rPr lang="fr-FR" dirty="0" smtClean="0"/>
              <a:t>PCAM </a:t>
            </a:r>
            <a:r>
              <a:rPr lang="fr-FR" dirty="0" err="1"/>
              <a:t>PCAnt</a:t>
            </a:r>
            <a:r>
              <a:rPr lang="fr-FR" dirty="0"/>
              <a:t> </a:t>
            </a:r>
            <a:r>
              <a:rPr lang="fr-FR" dirty="0" err="1"/>
              <a:t>PCAq</a:t>
            </a:r>
            <a:r>
              <a:rPr lang="fr-FR" dirty="0"/>
              <a:t> PCAS </a:t>
            </a:r>
            <a:r>
              <a:rPr lang="fr-FR" dirty="0" err="1"/>
              <a:t>PCAuv</a:t>
            </a:r>
            <a:r>
              <a:rPr lang="fr-FR" dirty="0"/>
              <a:t> </a:t>
            </a:r>
            <a:r>
              <a:rPr lang="fr-FR" dirty="0" err="1"/>
              <a:t>PCBo</a:t>
            </a:r>
            <a:r>
              <a:rPr lang="fr-FR" dirty="0"/>
              <a:t> </a:t>
            </a:r>
            <a:r>
              <a:rPr lang="fr-FR" dirty="0" err="1"/>
              <a:t>PCBre</a:t>
            </a:r>
            <a:r>
              <a:rPr lang="fr-FR" dirty="0"/>
              <a:t> PCCA PCCAPI </a:t>
            </a:r>
            <a:r>
              <a:rPr lang="fr-FR" dirty="0" err="1"/>
              <a:t>PCChimie</a:t>
            </a:r>
            <a:r>
              <a:rPr lang="fr-FR" dirty="0"/>
              <a:t> </a:t>
            </a:r>
            <a:r>
              <a:rPr lang="fr-FR" dirty="0" err="1"/>
              <a:t>PCCor</a:t>
            </a:r>
            <a:r>
              <a:rPr lang="fr-FR" dirty="0"/>
              <a:t> </a:t>
            </a:r>
            <a:r>
              <a:rPr lang="fr-FR" dirty="0" err="1"/>
              <a:t>PCDroit</a:t>
            </a:r>
            <a:r>
              <a:rPr lang="fr-FR" dirty="0"/>
              <a:t> PCEBCO PCFC </a:t>
            </a:r>
            <a:r>
              <a:rPr lang="fr-FR" dirty="0" err="1"/>
              <a:t>PCGéo</a:t>
            </a:r>
            <a:r>
              <a:rPr lang="fr-FR" dirty="0"/>
              <a:t> </a:t>
            </a:r>
            <a:r>
              <a:rPr lang="fr-FR" dirty="0" err="1"/>
              <a:t>PCGer</a:t>
            </a:r>
            <a:r>
              <a:rPr lang="fr-FR" dirty="0"/>
              <a:t> PCIta </a:t>
            </a:r>
            <a:r>
              <a:rPr lang="fr-FR" dirty="0" err="1"/>
              <a:t>PCLCen</a:t>
            </a:r>
            <a:r>
              <a:rPr lang="fr-FR" dirty="0"/>
              <a:t> </a:t>
            </a:r>
            <a:r>
              <a:rPr lang="fr-FR" dirty="0" err="1"/>
              <a:t>PCLim</a:t>
            </a:r>
            <a:r>
              <a:rPr lang="fr-FR" dirty="0"/>
              <a:t> </a:t>
            </a:r>
            <a:r>
              <a:rPr lang="fr-FR" dirty="0" err="1"/>
              <a:t>PCLor</a:t>
            </a:r>
            <a:r>
              <a:rPr lang="fr-FR" dirty="0"/>
              <a:t> PCLR </a:t>
            </a:r>
            <a:r>
              <a:rPr lang="fr-FR" dirty="0" err="1"/>
              <a:t>PCMath</a:t>
            </a:r>
            <a:r>
              <a:rPr lang="fr-FR" dirty="0"/>
              <a:t> </a:t>
            </a:r>
            <a:r>
              <a:rPr lang="fr-FR" dirty="0" err="1"/>
              <a:t>PCMed</a:t>
            </a:r>
            <a:r>
              <a:rPr lang="fr-FR" dirty="0"/>
              <a:t> </a:t>
            </a:r>
            <a:r>
              <a:rPr lang="fr-FR" dirty="0" err="1"/>
              <a:t>PCMedieval</a:t>
            </a:r>
            <a:r>
              <a:rPr lang="fr-FR" dirty="0"/>
              <a:t> PCMP PCNPDC PCPACA </a:t>
            </a:r>
            <a:r>
              <a:rPr lang="fr-FR" dirty="0" err="1"/>
              <a:t>PCPhilo</a:t>
            </a:r>
            <a:r>
              <a:rPr lang="fr-FR" dirty="0"/>
              <a:t> </a:t>
            </a:r>
            <a:r>
              <a:rPr lang="fr-FR" dirty="0" err="1"/>
              <a:t>PCPhy</a:t>
            </a:r>
            <a:r>
              <a:rPr lang="fr-FR" dirty="0"/>
              <a:t> </a:t>
            </a:r>
            <a:r>
              <a:rPr lang="fr-FR" dirty="0" err="1"/>
              <a:t>PCPic</a:t>
            </a:r>
            <a:r>
              <a:rPr lang="fr-FR" dirty="0"/>
              <a:t> PCPL </a:t>
            </a:r>
            <a:r>
              <a:rPr lang="fr-FR" dirty="0" err="1" smtClean="0"/>
              <a:t>PCPsy</a:t>
            </a:r>
            <a:r>
              <a:rPr lang="fr-FR" dirty="0" smtClean="0"/>
              <a:t> PCRA </a:t>
            </a:r>
            <a:r>
              <a:rPr lang="fr-FR" dirty="0"/>
              <a:t>PCSAM </a:t>
            </a:r>
            <a:r>
              <a:rPr lang="fr-FR" dirty="0" err="1"/>
              <a:t>PCSCen</a:t>
            </a:r>
            <a:r>
              <a:rPr lang="fr-FR" dirty="0"/>
              <a:t> PCSTAPS PCUP PCUR </a:t>
            </a:r>
            <a:endParaRPr lang="fr-FR" dirty="0" smtClean="0"/>
          </a:p>
          <a:p>
            <a:pPr marL="0" indent="0">
              <a:lnSpc>
                <a:spcPct val="120000"/>
              </a:lnSpc>
              <a:spcBef>
                <a:spcPts val="0"/>
              </a:spcBef>
              <a:buNone/>
            </a:pPr>
            <a:endParaRPr lang="fr-FR" dirty="0" smtClean="0"/>
          </a:p>
          <a:p>
            <a:pPr marL="0" indent="0">
              <a:buNone/>
            </a:pPr>
            <a:endParaRPr lang="fr-FR" dirty="0"/>
          </a:p>
          <a:p>
            <a:endParaRPr lang="fr-FR" dirty="0" smtClean="0"/>
          </a:p>
          <a:p>
            <a:pPr marL="0" indent="0">
              <a:buNone/>
            </a:pPr>
            <a:r>
              <a:rPr lang="fr-FR" i="1" dirty="0" smtClean="0"/>
              <a:t>Consulter le manuel : </a:t>
            </a:r>
            <a:r>
              <a:rPr lang="fr-FR" i="1" dirty="0" smtClean="0">
                <a:hlinkClick r:id="rId4"/>
              </a:rPr>
              <a:t>http</a:t>
            </a:r>
            <a:r>
              <a:rPr lang="fr-FR" i="1" dirty="0">
                <a:hlinkClick r:id="rId4"/>
              </a:rPr>
              <a:t>://</a:t>
            </a:r>
            <a:r>
              <a:rPr lang="fr-FR" i="1" dirty="0" smtClean="0">
                <a:hlinkClick r:id="rId4"/>
              </a:rPr>
              <a:t>documentation.abes.fr/sudoc/manuels/administration/aidewebservices/index.html#WebservicePCP</a:t>
            </a:r>
            <a:endParaRPr lang="fr-FR" i="1" dirty="0" smtClean="0"/>
          </a:p>
          <a:p>
            <a:endParaRPr lang="fr-FR" dirty="0"/>
          </a:p>
          <a:p>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7</a:t>
            </a:fld>
            <a:endParaRPr lang="fr-FR"/>
          </a:p>
        </p:txBody>
      </p:sp>
      <p:sp>
        <p:nvSpPr>
          <p:cNvPr id="7" name="Rectangle 6"/>
          <p:cNvSpPr/>
          <p:nvPr/>
        </p:nvSpPr>
        <p:spPr>
          <a:xfrm>
            <a:off x="7708347" y="1651862"/>
            <a:ext cx="884533" cy="50420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60678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codes des PCP</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177155666"/>
              </p:ext>
            </p:extLst>
          </p:nvPr>
        </p:nvGraphicFramePr>
        <p:xfrm>
          <a:off x="2431473" y="1448740"/>
          <a:ext cx="3044536" cy="5432388"/>
        </p:xfrm>
        <a:graphic>
          <a:graphicData uri="http://schemas.openxmlformats.org/drawingml/2006/table">
            <a:tbl>
              <a:tblPr/>
              <a:tblGrid>
                <a:gridCol w="1509823"/>
                <a:gridCol w="1534713"/>
              </a:tblGrid>
              <a:tr h="133717">
                <a:tc>
                  <a:txBody>
                    <a:bodyPr/>
                    <a:lstStyle/>
                    <a:p>
                      <a:endParaRPr lang="fr-FR" sz="700" dirty="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dirty="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dirty="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132558">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132558">
                <a:tc>
                  <a:txBody>
                    <a:bodyPr/>
                    <a:lstStyle/>
                    <a:p>
                      <a:endParaRPr lang="fr-FR" sz="700"/>
                    </a:p>
                  </a:txBody>
                  <a:tcPr marL="32612" marR="32612" marT="16306" marB="16306" anchor="ctr">
                    <a:lnL>
                      <a:noFill/>
                    </a:lnL>
                    <a:lnR>
                      <a:noFill/>
                    </a:lnR>
                    <a:lnT>
                      <a:noFill/>
                    </a:lnT>
                    <a:lnB>
                      <a:noFill/>
                    </a:lnB>
                  </a:tcPr>
                </a:tc>
                <a:tc>
                  <a:txBody>
                    <a:bodyPr/>
                    <a:lstStyle/>
                    <a:p>
                      <a:endParaRPr lang="fr-FR" sz="700" dirty="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dirty="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dirty="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a:p>
                  </a:txBody>
                  <a:tcPr marL="32612" marR="32612" marT="16306" marB="16306" anchor="ctr">
                    <a:lnL>
                      <a:noFill/>
                    </a:lnL>
                    <a:lnR>
                      <a:noFill/>
                    </a:lnR>
                    <a:lnT>
                      <a:noFill/>
                    </a:lnT>
                    <a:lnB>
                      <a:noFill/>
                    </a:lnB>
                  </a:tcPr>
                </a:tc>
              </a:tr>
              <a:tr h="98380">
                <a:tc>
                  <a:txBody>
                    <a:bodyPr/>
                    <a:lstStyle/>
                    <a:p>
                      <a:endParaRPr lang="fr-FR" sz="700"/>
                    </a:p>
                  </a:txBody>
                  <a:tcPr marL="32612" marR="32612" marT="16306" marB="16306" anchor="ctr">
                    <a:lnL>
                      <a:noFill/>
                    </a:lnL>
                    <a:lnR>
                      <a:noFill/>
                    </a:lnR>
                    <a:lnT>
                      <a:noFill/>
                    </a:lnT>
                    <a:lnB>
                      <a:noFill/>
                    </a:lnB>
                  </a:tcPr>
                </a:tc>
                <a:tc>
                  <a:txBody>
                    <a:bodyPr/>
                    <a:lstStyle/>
                    <a:p>
                      <a:endParaRPr lang="fr-FR" sz="700" dirty="0"/>
                    </a:p>
                  </a:txBody>
                  <a:tcPr marL="32612" marR="32612" marT="16306" marB="16306" anchor="ctr">
                    <a:lnL>
                      <a:noFill/>
                    </a:lnL>
                    <a:lnR>
                      <a:noFill/>
                    </a:lnR>
                    <a:lnT>
                      <a:noFill/>
                    </a:lnT>
                    <a:lnB>
                      <a:noFill/>
                    </a:lnB>
                  </a:tcPr>
                </a:tc>
              </a:tr>
            </a:tbl>
          </a:graphicData>
        </a:graphic>
      </p:graphicFrame>
      <p:sp>
        <p:nvSpPr>
          <p:cNvPr id="4" name="Espace réservé du numéro de diapositive 3"/>
          <p:cNvSpPr>
            <a:spLocks noGrp="1"/>
          </p:cNvSpPr>
          <p:nvPr>
            <p:ph type="sldNum" sz="quarter" idx="12"/>
          </p:nvPr>
        </p:nvSpPr>
        <p:spPr/>
        <p:txBody>
          <a:bodyPr/>
          <a:lstStyle/>
          <a:p>
            <a:fld id="{A63E2F55-217E-784D-959E-8EB90DBD2478}" type="slidenum">
              <a:rPr lang="fr-FR" smtClean="0"/>
              <a:pPr/>
              <a:t>8</a:t>
            </a:fld>
            <a:endParaRPr lang="fr-FR"/>
          </a:p>
        </p:txBody>
      </p:sp>
      <p:graphicFrame>
        <p:nvGraphicFramePr>
          <p:cNvPr id="3" name="Tableau 2"/>
          <p:cNvGraphicFramePr>
            <a:graphicFrameLocks noGrp="1"/>
          </p:cNvGraphicFramePr>
          <p:nvPr>
            <p:extLst>
              <p:ext uri="{D42A27DB-BD31-4B8C-83A1-F6EECF244321}">
                <p14:modId xmlns:p14="http://schemas.microsoft.com/office/powerpoint/2010/main" val="3429960887"/>
              </p:ext>
            </p:extLst>
          </p:nvPr>
        </p:nvGraphicFramePr>
        <p:xfrm>
          <a:off x="457200" y="1255713"/>
          <a:ext cx="8666920" cy="5061960"/>
        </p:xfrm>
        <a:graphic>
          <a:graphicData uri="http://schemas.openxmlformats.org/drawingml/2006/table">
            <a:tbl>
              <a:tblPr>
                <a:tableStyleId>{5C22544A-7EE6-4342-B048-85BDC9FD1C3A}</a:tableStyleId>
              </a:tblPr>
              <a:tblGrid>
                <a:gridCol w="805657"/>
                <a:gridCol w="3527803"/>
                <a:gridCol w="805657"/>
                <a:gridCol w="3527803"/>
              </a:tblGrid>
              <a:tr h="253098">
                <a:tc>
                  <a:txBody>
                    <a:bodyPr/>
                    <a:lstStyle/>
                    <a:p>
                      <a:pPr algn="l" rtl="0" fontAlgn="ctr"/>
                      <a:r>
                        <a:rPr lang="fr-FR" sz="1100" u="none" strike="noStrike">
                          <a:effectLst/>
                        </a:rPr>
                        <a:t>PCAM</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Arts et Métiers</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PCLR</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Languedoc-Roussillon</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PCAnt</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Sciences de l'Antiquité</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PCMath</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Mathématiques RNBM</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PCAq</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Aquitaine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PCMed</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Périodiques médicaux d'Ile-de-France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PCAS</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Arts du spectacle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PCMedieval </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Histoire médiévale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PCAuv</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Auvergne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PCMP</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Midi-Pyrénées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PCBo</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Bourgogne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PCNPDC</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Nord-Pas-de-Calais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PCBre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Bretagne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PCPACA</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Provence-Alpes-Côte d'Azur</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PCCA</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Champagne-Ardenne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PCPCh</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Poitou-Charentes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PCCAPI</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Champagne-Ardenne Picardie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PCPhilo</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Philosophie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PCChimie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Chimie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PCPhy</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Physique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PCCor</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Corse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PCPic</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Picardie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PCDroit</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Droit</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PCPsy</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Psychologie, psychanalyse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PCEBCO</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Europe balkanique, centrale et orientale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PCPL</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Pays de Loire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PCFC</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Franche-Comté</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PCRA</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Rhône-Alpes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PCGéo</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Géographie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PCSAM</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Sciences Aix-Marseille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PCGer</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Langues, littératures, civilisation germaniques</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PCSCen</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Sciences Centre Val de Loire</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dirty="0">
                          <a:effectLst/>
                        </a:rPr>
                        <a:t>PCIta</a:t>
                      </a:r>
                      <a:endParaRPr lang="fr-FR" sz="1100" b="0" i="0" u="none" strike="noStrike" dirty="0">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Études italiennes</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PCSTAPS</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STAPS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PCLCen</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Lettres et Sciences Humaines Centre Val de Loire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PCUP</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Université de Poitiers</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PCLim</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Limousin</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PCUR</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Université de Rouen</a:t>
                      </a:r>
                      <a:endParaRPr lang="fr-FR" sz="1100" b="0" i="0" u="none" strike="noStrike">
                        <a:solidFill>
                          <a:srgbClr val="000000"/>
                        </a:solidFill>
                        <a:effectLst/>
                        <a:latin typeface="Calibri" panose="020F0502020204030204" pitchFamily="34" charset="0"/>
                      </a:endParaRPr>
                    </a:p>
                  </a:txBody>
                  <a:tcPr marL="8693" marR="8693" marT="8693" marB="0" anchor="ctr"/>
                </a:tc>
              </a:tr>
              <a:tr h="253098">
                <a:tc>
                  <a:txBody>
                    <a:bodyPr/>
                    <a:lstStyle/>
                    <a:p>
                      <a:pPr algn="l" rtl="0" fontAlgn="ctr"/>
                      <a:r>
                        <a:rPr lang="fr-FR" sz="1100" u="none" strike="noStrike">
                          <a:effectLst/>
                        </a:rPr>
                        <a:t>PCLor</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rtl="0" fontAlgn="ctr"/>
                      <a:r>
                        <a:rPr lang="fr-FR" sz="1100" u="none" strike="noStrike">
                          <a:effectLst/>
                        </a:rPr>
                        <a:t>Lorraine</a:t>
                      </a:r>
                      <a:endParaRPr lang="fr-FR" sz="1100" b="0" i="0" u="none" strike="noStrike">
                        <a:solidFill>
                          <a:srgbClr val="000000"/>
                        </a:solidFill>
                        <a:effectLst/>
                        <a:latin typeface="Calibri" panose="020F0502020204030204" pitchFamily="34" charset="0"/>
                      </a:endParaRPr>
                    </a:p>
                  </a:txBody>
                  <a:tcPr marL="8693" marR="8693" marT="8693" marB="0" anchor="ctr"/>
                </a:tc>
                <a:tc>
                  <a:txBody>
                    <a:bodyPr/>
                    <a:lstStyle/>
                    <a:p>
                      <a:pPr algn="l" fontAlgn="b"/>
                      <a:endParaRPr lang="fr-FR" sz="1100" b="0" i="0" u="none" strike="noStrike">
                        <a:solidFill>
                          <a:srgbClr val="000000"/>
                        </a:solidFill>
                        <a:effectLst/>
                        <a:latin typeface="Calibri" panose="020F0502020204030204" pitchFamily="34" charset="0"/>
                      </a:endParaRPr>
                    </a:p>
                  </a:txBody>
                  <a:tcPr marL="8693" marR="8693" marT="8693" marB="0" anchor="b"/>
                </a:tc>
                <a:tc>
                  <a:txBody>
                    <a:bodyPr/>
                    <a:lstStyle/>
                    <a:p>
                      <a:pPr algn="l" fontAlgn="b"/>
                      <a:endParaRPr lang="fr-FR" sz="1100" b="0" i="0" u="none" strike="noStrike" dirty="0">
                        <a:solidFill>
                          <a:srgbClr val="000000"/>
                        </a:solidFill>
                        <a:effectLst/>
                        <a:latin typeface="Calibri" panose="020F0502020204030204" pitchFamily="34" charset="0"/>
                      </a:endParaRPr>
                    </a:p>
                  </a:txBody>
                  <a:tcPr marL="8693" marR="8693" marT="8693" marB="0" anchor="b"/>
                </a:tc>
              </a:tr>
            </a:tbl>
          </a:graphicData>
        </a:graphic>
      </p:graphicFrame>
    </p:spTree>
    <p:extLst>
      <p:ext uri="{BB962C8B-B14F-4D97-AF65-F5344CB8AC3E}">
        <p14:creationId xmlns:p14="http://schemas.microsoft.com/office/powerpoint/2010/main" val="29769496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PCP2RCR : résultat</a:t>
            </a:r>
            <a:endParaRPr lang="fr-FR" dirty="0"/>
          </a:p>
        </p:txBody>
      </p:sp>
      <p:sp>
        <p:nvSpPr>
          <p:cNvPr id="6" name="Espace réservé du numéro de diapositive 5"/>
          <p:cNvSpPr>
            <a:spLocks noGrp="1"/>
          </p:cNvSpPr>
          <p:nvPr>
            <p:ph type="sldNum" sz="quarter" idx="12"/>
          </p:nvPr>
        </p:nvSpPr>
        <p:spPr/>
        <p:txBody>
          <a:bodyPr/>
          <a:lstStyle/>
          <a:p>
            <a:fld id="{A63E2F55-217E-784D-959E-8EB90DBD2478}" type="slidenum">
              <a:rPr lang="fr-FR" smtClean="0"/>
              <a:pPr/>
              <a:t>9</a:t>
            </a:fld>
            <a:endParaRPr lang="fr-FR"/>
          </a:p>
        </p:txBody>
      </p:sp>
      <p:sp>
        <p:nvSpPr>
          <p:cNvPr id="8" name="Espace réservé du contenu 7"/>
          <p:cNvSpPr>
            <a:spLocks noGrp="1"/>
          </p:cNvSpPr>
          <p:nvPr>
            <p:ph idx="1"/>
          </p:nvPr>
        </p:nvSpPr>
        <p:spPr/>
        <p:txBody>
          <a:bodyPr/>
          <a:lstStyle/>
          <a:p>
            <a:r>
              <a:rPr lang="fr-FR" dirty="0"/>
              <a:t>Clic droit sur l’arbre </a:t>
            </a:r>
            <a:r>
              <a:rPr lang="fr-FR" dirty="0" err="1" smtClean="0"/>
              <a:t>xml</a:t>
            </a:r>
            <a:r>
              <a:rPr lang="fr-FR" dirty="0" smtClean="0"/>
              <a:t> &gt; « enregistrer sous » &gt; donner un nom (« PCP2rcr PCMP ») et choisir un emplacement</a:t>
            </a:r>
          </a:p>
          <a:p>
            <a:endParaRPr lang="fr-FR" dirty="0"/>
          </a:p>
          <a:p>
            <a:endParaRPr lang="fr-FR" dirty="0"/>
          </a:p>
          <a:p>
            <a:endParaRPr lang="fr-FR" dirty="0"/>
          </a:p>
        </p:txBody>
      </p:sp>
      <p:pic>
        <p:nvPicPr>
          <p:cNvPr id="9" name="Image 8"/>
          <p:cNvPicPr>
            <a:picLocks noChangeAspect="1"/>
          </p:cNvPicPr>
          <p:nvPr/>
        </p:nvPicPr>
        <p:blipFill>
          <a:blip r:embed="rId3"/>
          <a:stretch>
            <a:fillRect/>
          </a:stretch>
        </p:blipFill>
        <p:spPr>
          <a:xfrm>
            <a:off x="2054944" y="1905206"/>
            <a:ext cx="5029236" cy="4923728"/>
          </a:xfrm>
          <a:prstGeom prst="rect">
            <a:avLst/>
          </a:prstGeom>
        </p:spPr>
      </p:pic>
    </p:spTree>
    <p:extLst>
      <p:ext uri="{BB962C8B-B14F-4D97-AF65-F5344CB8AC3E}">
        <p14:creationId xmlns:p14="http://schemas.microsoft.com/office/powerpoint/2010/main" val="1999064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Formation PPT" ma:contentTypeID="0x010100505AF35FDCA54D2FA379F261E520FD37003BA607584A07684089D0538041E4120804070802004495013D04E6D140B0554904C0AFA86A" ma:contentTypeVersion="56" ma:contentTypeDescription="" ma:contentTypeScope="" ma:versionID="ca635037b06b99ad166c171a0cea5d62">
  <xsd:schema xmlns:xsd="http://www.w3.org/2001/XMLSchema" xmlns:xs="http://www.w3.org/2001/XMLSchema" xmlns:p="http://schemas.microsoft.com/office/2006/metadata/properties" xmlns:ns2="9cb235b8-7541-4a6e-b886-1bf4192805bd" xmlns:ns3="http://schemas.microsoft.com/sharepoint/v3/fields" xmlns:ns4="$ListId:Supports3;" targetNamespace="http://schemas.microsoft.com/office/2006/metadata/properties" ma:root="true" ma:fieldsID="2ff3712f2444d88065afaee88034f245" ns2:_="" ns3:_="" ns4:_="">
    <xsd:import namespace="9cb235b8-7541-4a6e-b886-1bf4192805bd"/>
    <xsd:import namespace="http://schemas.microsoft.com/sharepoint/v3/fields"/>
    <xsd:import namespace="$ListId:Supports3;"/>
    <xsd:element name="properties">
      <xsd:complexType>
        <xsd:sequence>
          <xsd:element name="documentManagement">
            <xsd:complexType>
              <xsd:all>
                <xsd:element ref="ns2:Structure" minOccurs="0"/>
                <xsd:element ref="ns2:TRI" minOccurs="0"/>
                <xsd:element ref="ns2:Type_x0020_de_x0020_document_x0020_standard" minOccurs="0"/>
                <xsd:element ref="ns2:Etat_x0020_du_x0020_document" minOccurs="0"/>
                <xsd:element ref="ns2:Année" minOccurs="0"/>
                <xsd:element ref="ns3:_DCDateCreated" minOccurs="0"/>
                <xsd:element ref="ns2:Tags" minOccurs="0"/>
                <xsd:element ref="ns2:Lieu_x0020_de_x0020_la_x0020_formation" minOccurs="0"/>
                <xsd:element ref="ns2:N_x00b0__x0020_session" minOccurs="0"/>
                <xsd:element ref="ns4:Exaged_DocName" minOccurs="0"/>
                <xsd:element ref="ns2:Nom_x0020_de_x0020_la_x0020_form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235b8-7541-4a6e-b886-1bf4192805bd" elementFormDefault="qualified">
    <xsd:import namespace="http://schemas.microsoft.com/office/2006/documentManagement/types"/>
    <xsd:import namespace="http://schemas.microsoft.com/office/infopath/2007/PartnerControls"/>
    <xsd:element name="Structure" ma:index="2" nillable="true" ma:displayName="Structure émettrice" ma:default="ABES" ma:format="Dropdown" ma:indexed="true" ma:internalName="Structure">
      <xsd:simpleType>
        <xsd:restriction base="dms:Choice">
          <xsd:enumeration value="ABES"/>
          <xsd:enumeration value="ADBU"/>
          <xsd:enumeration value="AMUE"/>
          <xsd:enumeration value="ANR"/>
          <xsd:enumeration value="BNF"/>
          <xsd:enumeration value="CERL"/>
          <xsd:enumeration value="CNRS"/>
          <xsd:enumeration value="CNRS-DIST"/>
          <xsd:enumeration value="Couperin"/>
          <xsd:enumeration value="Cellule budgétaire"/>
          <xsd:enumeration value="Cellule Communication"/>
          <xsd:enumeration value="Cellule Qualité"/>
          <xsd:enumeration value="CINES"/>
          <xsd:enumeration value="CRFCB"/>
          <xsd:enumeration value="CTLes"/>
          <xsd:enumeration value="DART"/>
          <xsd:enumeration value="DEP"/>
          <xsd:enumeration value="Direction"/>
          <xsd:enumeration value="DSG"/>
          <xsd:enumeration value="DSG - PACT"/>
          <xsd:enumeration value="DSG - Finances"/>
          <xsd:enumeration value="DSG - RH"/>
          <xsd:enumeration value="DSG - Secrétariat"/>
          <xsd:enumeration value="Dept ADELE"/>
          <xsd:enumeration value="DSI"/>
          <xsd:enumeration value="DSI - P2I"/>
          <xsd:enumeration value="DSI - PEM"/>
          <xsd:enumeration value="DSI - PSD"/>
          <xsd:enumeration value="DSI - PSIR"/>
          <xsd:enumeration value="DSIN - SSGI"/>
          <xsd:enumeration value="DSR"/>
          <xsd:enumeration value="DSR - Méta"/>
          <xsd:enumeration value="DSR - PFD"/>
          <xsd:enumeration value="DSR - PGC"/>
          <xsd:enumeration value="DSR - PGR"/>
          <xsd:enumeration value="DSR - PIT"/>
          <xsd:enumeration value="FILL"/>
          <xsd:enumeration value="INIST"/>
          <xsd:enumeration value="ISSN"/>
          <xsd:enumeration value="LIRM"/>
          <xsd:enumeration value="MCC"/>
          <xsd:enumeration value="MESR"/>
          <xsd:enumeration value="Mission évaluation"/>
          <xsd:enumeration value="Mission Normalisation"/>
          <xsd:enumeration value="Mission PEB"/>
          <xsd:enumeration value="Missions Projets Européens"/>
          <xsd:enumeration value="Mission Ressources Electroniques"/>
          <xsd:enumeration value="Mission Rétroconversion"/>
          <xsd:enumeration value="Mission SGB mutualisé"/>
          <xsd:enumeration value="Mission Sudoc PS"/>
          <xsd:enumeration value="Mission Thèses"/>
          <xsd:enumeration value="OCLC"/>
          <xsd:enumeration value="Réseau Calames"/>
          <xsd:enumeration value="Réseau Sudoc"/>
          <xsd:enumeration value="Réseau Sudoc-PS"/>
          <xsd:enumeration value="Réseau thèses"/>
          <xsd:enumeration value="RNSR"/>
          <xsd:enumeration value="Autre"/>
        </xsd:restriction>
      </xsd:simpleType>
    </xsd:element>
    <xsd:element name="TRI" ma:index="3" nillable="true" ma:displayName="Trigramme" ma:default="A renseigner" ma:format="Dropdown" ma:internalName="TRI">
      <xsd:simpleType>
        <xsd:restriction base="dms:Choice">
          <xsd:enumeration value="A renseigner"/>
          <xsd:enumeration value="ACT"/>
          <xsd:enumeration value="AFE"/>
          <xsd:enumeration value="AHE"/>
          <xsd:enumeration value="AJL"/>
          <xsd:enumeration value="ALM"/>
          <xsd:enumeration value="ALP"/>
          <xsd:enumeration value="AMZ"/>
          <xsd:enumeration value="BBR"/>
          <xsd:enumeration value="BEB"/>
          <xsd:enumeration value="BDE"/>
          <xsd:enumeration value="BML"/>
          <xsd:enumeration value="BTS"/>
          <xsd:enumeration value="CAD"/>
          <xsd:enumeration value="CBD"/>
          <xsd:enumeration value="CCI"/>
          <xsd:enumeration value="CDT"/>
          <xsd:enumeration value="CFY"/>
          <xsd:enumeration value="CLY"/>
          <xsd:enumeration value="CMC"/>
          <xsd:enumeration value="COU"/>
          <xsd:enumeration value="CPD"/>
          <xsd:enumeration value="CST"/>
          <xsd:enumeration value="DAN"/>
          <xsd:enumeration value="DBZ"/>
          <xsd:enumeration value="DED"/>
          <xsd:enumeration value="DOO"/>
          <xsd:enumeration value="DRY"/>
          <xsd:enumeration value="DSA"/>
          <xsd:enumeration value="ECU"/>
          <xsd:enumeration value="ECT"/>
          <xsd:enumeration value="EHR"/>
          <xsd:enumeration value="EMS"/>
          <xsd:enumeration value="ERM"/>
          <xsd:enumeration value="FBE"/>
          <xsd:enumeration value="FBT"/>
          <xsd:enumeration value="FCR"/>
          <xsd:enumeration value="FBR"/>
          <xsd:enumeration value="FML"/>
          <xsd:enumeration value="FPX"/>
          <xsd:enumeration value="GLT"/>
          <xsd:enumeration value="HLE"/>
          <xsd:enumeration value="HST"/>
          <xsd:enumeration value="IAN"/>
          <xsd:enumeration value="ILU"/>
          <xsd:enumeration value="IMN"/>
          <xsd:enumeration value="IMR"/>
          <xsd:enumeration value="JBN"/>
          <xsd:enumeration value="JCE"/>
          <xsd:enumeration value="JFH"/>
          <xsd:enumeration value="JFZ"/>
          <xsd:enumeration value="JGT"/>
          <xsd:enumeration value="JHN"/>
          <xsd:enumeration value="JKN"/>
          <xsd:enumeration value="JLR"/>
          <xsd:enumeration value="JLP"/>
          <xsd:enumeration value="JMF"/>
          <xsd:enumeration value="JML"/>
          <xsd:enumeration value="JNO"/>
          <xsd:enumeration value="JPA"/>
          <xsd:enumeration value="JVK"/>
          <xsd:enumeration value="KGX"/>
          <xsd:enumeration value="KMI"/>
          <xsd:enumeration value="LBL"/>
          <xsd:enumeration value="LBT"/>
          <xsd:enumeration value="LJZ"/>
          <xsd:enumeration value="LNA"/>
          <xsd:enumeration value="LPL"/>
          <xsd:enumeration value="MBA"/>
          <xsd:enumeration value="MBN"/>
          <xsd:enumeration value="MBT"/>
          <xsd:enumeration value="MCN"/>
          <xsd:enumeration value="MCO"/>
          <xsd:enumeration value="MCR"/>
          <xsd:enumeration value="MCS"/>
          <xsd:enumeration value="MEN"/>
          <xsd:enumeration value="MGD"/>
          <xsd:enumeration value="MGT"/>
          <xsd:enumeration value="MGX"/>
          <xsd:enumeration value="MJN"/>
          <xsd:enumeration value="MLD"/>
          <xsd:enumeration value="MLP"/>
          <xsd:enumeration value="MPD"/>
          <xsd:enumeration value="MPN"/>
          <xsd:enumeration value="MPR"/>
          <xsd:enumeration value="MPT"/>
          <xsd:enumeration value="MRX"/>
          <xsd:enumeration value="MSR"/>
          <xsd:enumeration value="MTE"/>
          <xsd:enumeration value="NBD"/>
          <xsd:enumeration value="NBT"/>
          <xsd:enumeration value="OCN"/>
          <xsd:enumeration value="OKI"/>
          <xsd:enumeration value="OMZ"/>
          <xsd:enumeration value="ORX"/>
          <xsd:enumeration value="PDZ"/>
          <xsd:enumeration value="PFK"/>
          <xsd:enumeration value="PLP"/>
          <xsd:enumeration value="PMA"/>
          <xsd:enumeration value="PMI"/>
          <xsd:enumeration value="PML"/>
          <xsd:enumeration value="PPN"/>
          <xsd:enumeration value="PPO"/>
          <xsd:enumeration value="PPS"/>
          <xsd:enumeration value="RBD"/>
          <xsd:enumeration value="RJD"/>
          <xsd:enumeration value="ROA"/>
          <xsd:enumeration value="RPA"/>
          <xsd:enumeration value="RPT"/>
          <xsd:enumeration value="SBL"/>
          <xsd:enumeration value="SDT"/>
          <xsd:enumeration value="SGT"/>
          <xsd:enumeration value="SGY"/>
          <xsd:enumeration value="SLM"/>
          <xsd:enumeration value="SPE"/>
          <xsd:enumeration value="SPR"/>
          <xsd:enumeration value="SRY"/>
          <xsd:enumeration value="SSI"/>
          <xsd:enumeration value="TCN"/>
          <xsd:enumeration value="TDN"/>
          <xsd:enumeration value="TFU"/>
          <xsd:enumeration value="TMX"/>
          <xsd:enumeration value="VGO"/>
          <xsd:enumeration value="VSA"/>
          <xsd:enumeration value="YBN"/>
          <xsd:enumeration value="YDD"/>
          <xsd:enumeration value="YNS"/>
        </xsd:restriction>
      </xsd:simpleType>
    </xsd:element>
    <xsd:element name="Type_x0020_de_x0020_document_x0020_standard" ma:index="4" nillable="true" ma:displayName="Type de document" ma:default="A renseigner" ma:format="Dropdown" ma:internalName="Type_x0020_de_x0020_document_x0020_standard">
      <xsd:simpleType>
        <xsd:restriction base="dms:Choice">
          <xsd:enumeration value="A renseigner"/>
          <xsd:enumeration value="Acte d'engagement"/>
          <xsd:enumeration value="Affichette porte"/>
          <xsd:enumeration value="Annexe"/>
          <xsd:enumeration value="Annexe 2"/>
          <xsd:enumeration value="Annuaire"/>
          <xsd:enumeration value="Avenant"/>
          <xsd:enumeration value="Avenant au marché"/>
          <xsd:enumeration value="BE"/>
          <xsd:enumeration value="Bon de livraison"/>
          <xsd:enumeration value="Brochure commerciale"/>
          <xsd:enumeration value="CCAP"/>
          <xsd:enumeration value="CCTP"/>
          <xsd:enumeration value="Chevalet"/>
          <xsd:enumeration value="Chrono"/>
          <xsd:enumeration value="Compte-rendu réunion"/>
          <xsd:enumeration value="Convention"/>
          <xsd:enumeration value="Courrier"/>
          <xsd:enumeration value="DC 1"/>
          <xsd:enumeration value="DC 2"/>
          <xsd:enumeration value="Demande de précisions"/>
          <xsd:enumeration value="Devis"/>
          <xsd:enumeration value="Diaporama Formation"/>
          <xsd:enumeration value="Documentation fonctionnelle"/>
          <xsd:enumeration value="Documentation technique"/>
          <xsd:enumeration value="Dossier de candidature"/>
          <xsd:enumeration value="Dossier d'exploitation"/>
          <xsd:enumeration value="Dossier de spécifications"/>
          <xsd:enumeration value="Dossier de recette"/>
          <xsd:enumeration value="Enquête"/>
          <xsd:enumeration value="Etiquette"/>
          <xsd:enumeration value="Etude"/>
          <xsd:enumeration value="Fiche application"/>
          <xsd:enumeration value="Fiche formateur"/>
          <xsd:enumeration value="Fiche projet"/>
          <xsd:enumeration value="Licence"/>
          <xsd:enumeration value="Manuel"/>
          <xsd:enumeration value="Norme"/>
          <xsd:enumeration value="Note"/>
          <xsd:enumeration value="Notification"/>
          <xsd:enumeration value="Notification rejet"/>
          <xsd:enumeration value="Ordre du jour réunion"/>
          <xsd:enumeration value="Organigramme"/>
          <xsd:enumeration value="Ouverture de plis"/>
          <xsd:enumeration value="Plan de formation"/>
          <xsd:enumeration value="Plan de communication"/>
          <xsd:enumeration value="Plaquette - brochure"/>
          <xsd:enumeration value="Présentation - Communication"/>
          <xsd:enumeration value="Procédure"/>
          <xsd:enumeration value="Programme (formation)"/>
          <xsd:enumeration value="Rapport"/>
          <xsd:enumeration value="Rapport d'activité"/>
          <xsd:enumeration value="Rapport de présentation"/>
          <xsd:enumeration value="Reconduction"/>
          <xsd:enumeration value="Revue application"/>
          <xsd:enumeration value="Support"/>
          <xsd:enumeration value="Tableau de bord"/>
          <xsd:enumeration value="Tableau de suivi"/>
          <xsd:enumeration value="TP Formation"/>
          <xsd:enumeration value="TP jeu1"/>
          <xsd:enumeration value="TP jeu2"/>
          <xsd:enumeration value="TP jeu3"/>
          <xsd:enumeration value="Tp jeu corsé"/>
          <xsd:enumeration value="Autre"/>
        </xsd:restriction>
      </xsd:simpleType>
    </xsd:element>
    <xsd:element name="Etat_x0020_du_x0020_document" ma:index="5" nillable="true" ma:displayName="Etat du document" ma:format="Dropdown" ma:internalName="Etat_x0020_du_x0020_document">
      <xsd:simpleType>
        <xsd:restriction base="dms:Choice">
          <xsd:enumeration value="Brouillon"/>
          <xsd:enumeration value="Document de travail"/>
          <xsd:enumeration value="Document préparatoire"/>
          <xsd:enumeration value="A valider"/>
          <xsd:enumeration value="Validé"/>
          <xsd:enumeration value="Diffusé"/>
          <xsd:enumeration value="Applicable"/>
          <xsd:enumeration value="Publié"/>
          <xsd:enumeration value="Périmé"/>
          <xsd:enumeration value="Version finale à conserver"/>
        </xsd:restriction>
      </xsd:simpleType>
    </xsd:element>
    <xsd:element name="Année" ma:index="6" nillable="true" ma:displayName="Année" ma:default="A renseigner" ma:format="Dropdown" ma:internalName="Ann_x00e9_e">
      <xsd:simpleType>
        <xsd:restriction base="dms:Choice">
          <xsd:enumeration value="A renseigner"/>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restriction>
      </xsd:simpleType>
    </xsd:element>
    <xsd:element name="Tags" ma:index="10" nillable="true" ma:displayName="Tags" ma:internalName="Tags">
      <xsd:simpleType>
        <xsd:restriction base="dms:Text">
          <xsd:maxLength value="255"/>
        </xsd:restriction>
      </xsd:simpleType>
    </xsd:element>
    <xsd:element name="Lieu_x0020_de_x0020_la_x0020_formation" ma:index="11" nillable="true" ma:displayName="Lieu de la formation" ma:default="A renseigner" ma:format="Dropdown" ma:internalName="Lieu_x0020_de_x0020_la_x0020_formation">
      <xsd:simpleType>
        <xsd:restriction base="dms:Choice">
          <xsd:enumeration value="A renseigner"/>
          <xsd:enumeration value="Montpellier"/>
          <xsd:enumeration value="Paris"/>
        </xsd:restriction>
      </xsd:simpleType>
    </xsd:element>
    <xsd:element name="N_x00b0__x0020_session" ma:index="12" nillable="true" ma:displayName="N° session" ma:internalName="N_x00B0__x0020_session" ma:readOnly="false">
      <xsd:simpleType>
        <xsd:restriction base="dms:Text">
          <xsd:maxLength value="250"/>
        </xsd:restriction>
      </xsd:simpleType>
    </xsd:element>
    <xsd:element name="Nom_x0020_de_x0020_la_x0020_formation" ma:index="20" nillable="true" ma:displayName="Liste des formations" ma:default="A renseigner" ma:format="Dropdown" ma:internalName="Nom_x0020_de_x0020_la_x0020_formation">
      <xsd:simpleType>
        <xsd:restriction base="dms:Choice">
          <xsd:enumeration value="A renseigner"/>
          <xsd:enumeration value="Calames"/>
          <xsd:enumeration value="Collègues"/>
          <xsd:enumeration value="Coordi"/>
          <xsd:enumeration value="Coraut"/>
          <xsd:enumeration value="Immersion"/>
          <xsd:enumeration value="INIT"/>
          <xsd:enumeration value="Moodle"/>
          <xsd:enumeration value="RespCR"/>
          <xsd:enumeration value="STAR"/>
          <xsd:enumeration value="SUPEB"/>
          <xsd:enumeration value="WebDewey"/>
          <xsd:enumeration value="Webstats"/>
          <xsd:enumeration value="WinIBW"/>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7" nillable="true" ma:displayName="Date de création" ma:default="[today]" ma:description="Date à laquelle la ressource a été créée" ma:format="DateOnly" ma:internalName="_DCDateCrea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ListId:Supports3;" elementFormDefault="qualified">
    <xsd:import namespace="http://schemas.microsoft.com/office/2006/documentManagement/types"/>
    <xsd:import namespace="http://schemas.microsoft.com/office/infopath/2007/PartnerControls"/>
    <xsd:element name="Exaged_DocName" ma:index="14" nillable="true" ma:displayName="Nom du document" ma:hidden="true" ma:internalName="Exaged_DocNam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Type de contenu"/>
        <xsd:element ref="dc:title" minOccurs="0" maxOccurs="1" ma:index="1" ma:displayName="Titre"/>
        <xsd:element ref="dc:subject" minOccurs="0" maxOccurs="1"/>
        <xsd:element ref="dc:description" minOccurs="0" maxOccurs="1" ma:index="8" ma:displayName="Commentaires"/>
        <xsd:element name="keywords" minOccurs="0" maxOccurs="1" type="xsd:string" ma:index="9" ma:displayName="Mots clé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tat_x0020_du_x0020_document xmlns="9cb235b8-7541-4a6e-b886-1bf4192805bd">Document préparatoire</Etat_x0020_du_x0020_document>
    <Nom_x0020_de_x0020_la_x0020_formation xmlns="9cb235b8-7541-4a6e-b886-1bf4192805bd">A renseigner</Nom_x0020_de_x0020_la_x0020_formation>
    <TRI xmlns="9cb235b8-7541-4a6e-b886-1bf4192805bd">JML</TRI>
    <Tags xmlns="9cb235b8-7541-4a6e-b886-1bf4192805bd" xsi:nil="true"/>
    <Structure xmlns="9cb235b8-7541-4a6e-b886-1bf4192805bd">ABES</Structure>
    <Année xmlns="9cb235b8-7541-4a6e-b886-1bf4192805bd">2019</Année>
    <_DCDateCreated xmlns="http://schemas.microsoft.com/sharepoint/v3/fields">2019-11-18T23:00:00+00:00</_DCDateCreated>
    <Exaged_DocName xmlns="$ListId:Supports3;" xsi:nil="true"/>
    <Lieu_x0020_de_x0020_la_x0020_formation xmlns="9cb235b8-7541-4a6e-b886-1bf4192805bd">A renseigner</Lieu_x0020_de_x0020_la_x0020_formation>
    <Type_x0020_de_x0020_document_x0020_standard xmlns="9cb235b8-7541-4a6e-b886-1bf4192805bd">A renseigner</Type_x0020_de_x0020_document_x0020_standard>
    <N_x00b0__x0020_session xmlns="9cb235b8-7541-4a6e-b886-1bf4192805bd" xsi:nil="true"/>
  </documentManagement>
</p:properties>
</file>

<file path=customXml/itemProps1.xml><?xml version="1.0" encoding="utf-8"?>
<ds:datastoreItem xmlns:ds="http://schemas.openxmlformats.org/officeDocument/2006/customXml" ds:itemID="{D6F7D003-3455-431E-98C2-75DDF9343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b235b8-7541-4a6e-b886-1bf4192805bd"/>
    <ds:schemaRef ds:uri="http://schemas.microsoft.com/sharepoint/v3/fields"/>
    <ds:schemaRef ds:uri="$ListId:Supports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E77B92-612E-42B4-BBC5-078B609556EE}">
  <ds:schemaRefs>
    <ds:schemaRef ds:uri="http://schemas.microsoft.com/sharepoint/v3/contenttype/forms"/>
  </ds:schemaRefs>
</ds:datastoreItem>
</file>

<file path=customXml/itemProps3.xml><?xml version="1.0" encoding="utf-8"?>
<ds:datastoreItem xmlns:ds="http://schemas.openxmlformats.org/officeDocument/2006/customXml" ds:itemID="{139C4953-33EE-4410-BFBB-B38A63578B5F}">
  <ds:schemaRefs>
    <ds:schemaRef ds:uri="http://schemas.microsoft.com/office/2006/documentManagement/types"/>
    <ds:schemaRef ds:uri="http://purl.org/dc/terms/"/>
    <ds:schemaRef ds:uri="http://schemas.microsoft.com/sharepoint/v3/fields"/>
    <ds:schemaRef ds:uri="$ListId:Supports3;"/>
    <ds:schemaRef ds:uri="http://purl.org/dc/elements/1.1/"/>
    <ds:schemaRef ds:uri="http://purl.org/dc/dcmitype/"/>
    <ds:schemaRef ds:uri="http://schemas.microsoft.com/office/infopath/2007/PartnerControls"/>
    <ds:schemaRef ds:uri="9cb235b8-7541-4a6e-b886-1bf4192805bd"/>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4819</TotalTime>
  <Words>937</Words>
  <Application>Microsoft Office PowerPoint</Application>
  <PresentationFormat>Affichage à l'écran (4:3)</PresentationFormat>
  <Paragraphs>281</Paragraphs>
  <Slides>28</Slides>
  <Notes>9</Notes>
  <HiddenSlides>1</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28</vt:i4>
      </vt:variant>
    </vt:vector>
  </HeadingPairs>
  <TitlesOfParts>
    <vt:vector size="34" baseType="lpstr">
      <vt:lpstr>Arial</vt:lpstr>
      <vt:lpstr>Calibri</vt:lpstr>
      <vt:lpstr>Symbol</vt:lpstr>
      <vt:lpstr>Wingdings</vt:lpstr>
      <vt:lpstr>Thème Office</vt:lpstr>
      <vt:lpstr>1_Thème Office</vt:lpstr>
      <vt:lpstr>Présentation PowerPoint</vt:lpstr>
      <vt:lpstr>plan</vt:lpstr>
      <vt:lpstr>PARTIE 1 : Contexte et objectifs</vt:lpstr>
      <vt:lpstr>PCP</vt:lpstr>
      <vt:lpstr>Le webservice PCP2RCR</vt:lpstr>
      <vt:lpstr>PARTIE 2 : Fonctionnement et visualisation</vt:lpstr>
      <vt:lpstr>Fonctionnement du WebService PCP2RCR</vt:lpstr>
      <vt:lpstr>Les codes des PCP</vt:lpstr>
      <vt:lpstr>PCP2RCR : résultat</vt:lpstr>
      <vt:lpstr>PCP2RCR : transformer en Excel</vt:lpstr>
      <vt:lpstr>PCP2RCR : le résultat sous Excel</vt:lpstr>
      <vt:lpstr>Démonstration</vt:lpstr>
      <vt:lpstr>Le même service en géolocalisation</vt:lpstr>
      <vt:lpstr>Géolocalisation</vt:lpstr>
      <vt:lpstr>Zoom sur une bibliothèque participante</vt:lpstr>
      <vt:lpstr>Détection d’erreurs</vt:lpstr>
      <vt:lpstr>PARTIE 3 : Comment l’utiliser ?</vt:lpstr>
      <vt:lpstr>Contrôle</vt:lpstr>
      <vt:lpstr>Contrôle</vt:lpstr>
      <vt:lpstr>Contrôle</vt:lpstr>
      <vt:lpstr>Détection d’erreurs</vt:lpstr>
      <vt:lpstr>Détection d’erreurs et qualité</vt:lpstr>
      <vt:lpstr>Vérifier le nombre de RCR participants</vt:lpstr>
      <vt:lpstr>PCIta : Etudes Italiennes</vt:lpstr>
      <vt:lpstr>Contrôle dans Périscope </vt:lpstr>
      <vt:lpstr>Périscope pour vérifier</vt:lpstr>
      <vt:lpstr>PCAnt ;) pas d’erreur</vt:lpstr>
      <vt:lpstr>Des questions ?</vt:lpstr>
    </vt:vector>
  </TitlesOfParts>
  <Company>pygmee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webservice PCP2RCR</dc:title>
  <dc:creator>rafael martinez</dc:creator>
  <cp:keywords/>
  <dc:description>modèle</dc:description>
  <cp:lastModifiedBy>Raphaelle Poveda</cp:lastModifiedBy>
  <cp:revision>292</cp:revision>
  <cp:lastPrinted>2019-05-24T15:04:08Z</cp:lastPrinted>
  <dcterms:created xsi:type="dcterms:W3CDTF">2014-12-02T14:29:06Z</dcterms:created>
  <dcterms:modified xsi:type="dcterms:W3CDTF">2019-11-20T16:19:37Z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0x010100505AF35FDCA54D2FA379F261E520FD37003BA607584A07684089D0538041E4120804070802004495013D04E6D140B0554904C0AFA86A</vt:lpwstr>
  </property>
  <property fmtid="{D5CDD505-2E9C-101B-9397-08002B2CF9AE}" pid="3" name="Type de document standard">
    <vt:lpwstr>A renseigner</vt:lpwstr>
  </property>
</Properties>
</file>