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sldIdLst>
    <p:sldId id="256" r:id="rId5"/>
    <p:sldId id="258" r:id="rId6"/>
    <p:sldId id="259" r:id="rId7"/>
    <p:sldId id="273" r:id="rId8"/>
    <p:sldId id="300" r:id="rId9"/>
    <p:sldId id="290" r:id="rId10"/>
    <p:sldId id="263" r:id="rId11"/>
    <p:sldId id="274" r:id="rId12"/>
    <p:sldId id="286" r:id="rId13"/>
    <p:sldId id="296" r:id="rId14"/>
    <p:sldId id="301" r:id="rId15"/>
    <p:sldId id="302" r:id="rId16"/>
    <p:sldId id="299" r:id="rId17"/>
    <p:sldId id="311" r:id="rId18"/>
    <p:sldId id="287" r:id="rId19"/>
    <p:sldId id="289" r:id="rId20"/>
    <p:sldId id="260" r:id="rId21"/>
    <p:sldId id="291" r:id="rId22"/>
    <p:sldId id="314" r:id="rId23"/>
    <p:sldId id="298" r:id="rId24"/>
    <p:sldId id="303" r:id="rId25"/>
    <p:sldId id="304" r:id="rId26"/>
    <p:sldId id="305" r:id="rId27"/>
    <p:sldId id="295" r:id="rId28"/>
    <p:sldId id="308" r:id="rId29"/>
    <p:sldId id="309" r:id="rId30"/>
    <p:sldId id="310" r:id="rId31"/>
    <p:sldId id="307" r:id="rId32"/>
    <p:sldId id="312" r:id="rId33"/>
    <p:sldId id="283" r:id="rId34"/>
    <p:sldId id="293" r:id="rId35"/>
    <p:sldId id="271" r:id="rId36"/>
    <p:sldId id="297" r:id="rId37"/>
    <p:sldId id="285" r:id="rId38"/>
    <p:sldId id="268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41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0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5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2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645-7825-4F57-933A-851DDD367934}" type="datetime1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A208-0C26-4E9C-AB80-93F136E52283}" type="datetime1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C3BD-3DBE-45F2-9C9D-2BBEBA09D1C9}" type="datetime1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8CE2-458E-4E26-A523-50EEE60F5913}" type="datetime1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F99C-E41F-45B2-B160-68401CF7020E}" type="datetime1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4FB3-65FF-4533-9167-2256A3B360A3}" type="datetime1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C556-999E-4A20-A604-399B7D340245}" type="datetime1">
              <a:rPr lang="fr-FR" smtClean="0"/>
              <a:t>16/06/2020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94C-5236-440B-B2F9-872A80E35B6A}" type="datetime1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0917-ED91-47F7-9413-0A625A4D1D64}" type="datetime1">
              <a:rPr lang="fr-FR" smtClean="0"/>
              <a:t>16/06/2020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4E8-F725-4866-A8C4-FBC1EC89BE02}" type="datetime1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944-35B0-4AC1-A9B5-FEBC7913A6F4}" type="datetime1">
              <a:rPr lang="fr-FR" smtClean="0"/>
              <a:t>16/06/2020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DF26-A2AB-4C14-961A-D59A383B8832}" type="datetime1">
              <a:rPr lang="fr-FR" smtClean="0"/>
              <a:t>16/06/2020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moodle.abes.f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ocumentation.abes.fr/aideitem/inde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solidFill>
                  <a:schemeClr val="tx2"/>
                </a:solidFill>
              </a:rPr>
              <a:t>ITEM</a:t>
            </a:r>
          </a:p>
          <a:p>
            <a:pPr>
              <a:defRPr/>
            </a:pPr>
            <a:r>
              <a:rPr lang="fr-FR" sz="2800" b="1" i="1" dirty="0" smtClean="0">
                <a:solidFill>
                  <a:schemeClr val="accent1"/>
                </a:solidFill>
              </a:rPr>
              <a:t>Deux nouveaux </a:t>
            </a:r>
            <a:r>
              <a:rPr lang="fr-FR" sz="2800" b="1" i="1" dirty="0" err="1" smtClean="0">
                <a:solidFill>
                  <a:schemeClr val="accent1"/>
                </a:solidFill>
              </a:rPr>
              <a:t>selfservices</a:t>
            </a:r>
            <a:r>
              <a:rPr lang="fr-FR" sz="2800" b="1" i="1" dirty="0" smtClean="0">
                <a:solidFill>
                  <a:schemeClr val="accent1"/>
                </a:solidFill>
              </a:rPr>
              <a:t> : </a:t>
            </a:r>
          </a:p>
          <a:p>
            <a:pPr>
              <a:defRPr/>
            </a:pPr>
            <a:r>
              <a:rPr lang="fr-FR" sz="2800" b="1" i="1" dirty="0" smtClean="0">
                <a:solidFill>
                  <a:schemeClr val="accent1"/>
                </a:solidFill>
              </a:rPr>
              <a:t>Calculer un taux de recouvrement</a:t>
            </a:r>
          </a:p>
          <a:p>
            <a:pPr>
              <a:defRPr/>
            </a:pPr>
            <a:r>
              <a:rPr lang="fr-FR" sz="2800" b="1" i="1" dirty="0" smtClean="0">
                <a:solidFill>
                  <a:schemeClr val="accent1"/>
                </a:solidFill>
              </a:rPr>
              <a:t>Créer des exemplaires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Depuis </a:t>
            </a:r>
            <a:r>
              <a:rPr lang="fr-FR" sz="1600" dirty="0"/>
              <a:t>le 18 mai 2020, ITEM offre </a:t>
            </a:r>
            <a:r>
              <a:rPr lang="fr-FR" sz="1600" dirty="0" smtClean="0"/>
              <a:t>2 </a:t>
            </a:r>
            <a:r>
              <a:rPr lang="fr-FR" sz="1600" dirty="0"/>
              <a:t>nouveaux services : Calcul de taux de recouvrement et Création d'exemplaires en masse. Ce </a:t>
            </a:r>
            <a:r>
              <a:rPr lang="fr-FR" sz="1600" dirty="0" err="1"/>
              <a:t>J.e</a:t>
            </a:r>
            <a:r>
              <a:rPr lang="fr-FR" sz="1600" dirty="0"/>
              <a:t>-cours vous </a:t>
            </a:r>
            <a:r>
              <a:rPr lang="fr-FR" sz="1600" dirty="0" smtClean="0"/>
              <a:t>présente </a:t>
            </a:r>
            <a:r>
              <a:rPr lang="fr-FR" sz="1600" dirty="0"/>
              <a:t>ces services et les précautions à connaître pour en faire bon usage</a:t>
            </a:r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5829473" y="3104261"/>
            <a:ext cx="2520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Coordinateurs </a:t>
            </a:r>
            <a:r>
              <a:rPr lang="fr-FR" sz="1600" dirty="0" err="1" smtClean="0"/>
              <a:t>Sudoc</a:t>
            </a:r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8878" y="4903647"/>
            <a:ext cx="8856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Intervenante</a:t>
            </a:r>
          </a:p>
          <a:p>
            <a:pPr algn="ctr"/>
            <a:r>
              <a:rPr lang="fr-FR" sz="1600" dirty="0" smtClean="0"/>
              <a:t>Marie-Pierre Roux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(service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Monographies, Archives et Autres Ressources)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5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6344132" y="3730390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5"/>
            <a:ext cx="8496944" cy="6388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5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Bien préparer ses fichiers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/>
              <a:t>L</a:t>
            </a:r>
            <a:r>
              <a:rPr lang="fr-FR" sz="2400" dirty="0"/>
              <a:t>es fichiers admis doivent se </a:t>
            </a:r>
            <a:r>
              <a:rPr lang="fr-FR" sz="2400" dirty="0" smtClean="0"/>
              <a:t>présenter, comme précédemment avec les </a:t>
            </a:r>
            <a:r>
              <a:rPr lang="fr-FR" sz="2400" dirty="0" err="1" smtClean="0"/>
              <a:t>exemplarisations</a:t>
            </a:r>
            <a:r>
              <a:rPr lang="fr-FR" sz="2400" dirty="0" smtClean="0"/>
              <a:t> automatiques, </a:t>
            </a:r>
            <a:r>
              <a:rPr lang="fr-FR" sz="2400" dirty="0"/>
              <a:t>sous la forme suivante </a:t>
            </a:r>
            <a:r>
              <a:rPr lang="fr-FR" sz="2400" dirty="0" smtClean="0"/>
              <a:t>: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un fichier au format texte (.</a:t>
            </a:r>
            <a:r>
              <a:rPr lang="fr-FR" sz="2400" dirty="0" err="1"/>
              <a:t>txt</a:t>
            </a:r>
            <a:r>
              <a:rPr lang="fr-FR" sz="2400" dirty="0"/>
              <a:t>) ou csv encodé en UTF8 </a:t>
            </a:r>
          </a:p>
          <a:p>
            <a:r>
              <a:rPr lang="fr-FR" sz="2400" dirty="0"/>
              <a:t>5000 lignes maximum par fichier </a:t>
            </a:r>
            <a:endParaRPr lang="fr-FR" sz="2400" dirty="0" smtClean="0"/>
          </a:p>
          <a:p>
            <a:r>
              <a:rPr lang="fr-FR" sz="2400" dirty="0" smtClean="0"/>
              <a:t>la </a:t>
            </a:r>
            <a:r>
              <a:rPr lang="fr-FR" sz="2400" u="sng" dirty="0"/>
              <a:t>première ligne </a:t>
            </a:r>
            <a:r>
              <a:rPr lang="fr-FR" sz="2400" dirty="0"/>
              <a:t>du fichier indique </a:t>
            </a:r>
            <a:r>
              <a:rPr lang="fr-FR" sz="2400" dirty="0" smtClean="0"/>
              <a:t>le </a:t>
            </a:r>
            <a:r>
              <a:rPr lang="fr-FR" sz="2400" dirty="0"/>
              <a:t>critère de recherche </a:t>
            </a:r>
            <a:r>
              <a:rPr lang="fr-FR" sz="2400" dirty="0" smtClean="0"/>
              <a:t>: </a:t>
            </a:r>
          </a:p>
          <a:p>
            <a:pPr marL="0" indent="0">
              <a:buNone/>
            </a:pPr>
            <a:r>
              <a:rPr lang="fr-FR" sz="2400" dirty="0" smtClean="0"/>
              <a:t>     </a:t>
            </a:r>
            <a:r>
              <a:rPr lang="fr-FR" sz="2400" b="1" dirty="0" smtClean="0"/>
              <a:t>ISBN</a:t>
            </a:r>
            <a:r>
              <a:rPr lang="fr-FR" sz="2400" dirty="0" smtClean="0"/>
              <a:t> ou </a:t>
            </a:r>
            <a:r>
              <a:rPr lang="fr-FR" sz="2400" b="1" dirty="0" smtClean="0"/>
              <a:t>ISSN</a:t>
            </a:r>
            <a:r>
              <a:rPr lang="fr-FR" sz="2400" dirty="0" smtClean="0"/>
              <a:t> ou Requête </a:t>
            </a:r>
            <a:r>
              <a:rPr lang="fr-FR" sz="2400" b="1" dirty="0" err="1" smtClean="0"/>
              <a:t>Date;Auteur;Titre</a:t>
            </a:r>
            <a:r>
              <a:rPr lang="fr-FR" sz="2400" b="1" dirty="0" smtClean="0"/>
              <a:t> </a:t>
            </a:r>
            <a:endParaRPr lang="fr-FR" sz="2400" dirty="0" smtClean="0"/>
          </a:p>
          <a:p>
            <a:r>
              <a:rPr lang="fr-FR" sz="2400" dirty="0" smtClean="0"/>
              <a:t>les </a:t>
            </a:r>
            <a:r>
              <a:rPr lang="fr-FR" sz="2400" u="sng" dirty="0"/>
              <a:t>lignes suivantes </a:t>
            </a:r>
            <a:r>
              <a:rPr lang="fr-FR" sz="2400" dirty="0"/>
              <a:t>contiennent </a:t>
            </a:r>
            <a:r>
              <a:rPr lang="fr-FR" sz="2400" dirty="0" smtClean="0"/>
              <a:t>les requêtes séparées </a:t>
            </a:r>
            <a:r>
              <a:rPr lang="fr-FR" sz="2400" dirty="0"/>
              <a:t>par des points-virgules </a:t>
            </a:r>
            <a:r>
              <a:rPr lang="fr-FR" sz="2400" dirty="0" smtClean="0"/>
              <a:t>dans le cas des fichiers </a:t>
            </a:r>
            <a:r>
              <a:rPr lang="fr-FR" sz="2400" dirty="0" err="1" smtClean="0"/>
              <a:t>Date;Auteur;Titre</a:t>
            </a:r>
            <a:r>
              <a:rPr lang="fr-FR" sz="2400" b="1" dirty="0" smtClean="0"/>
              <a:t>;</a:t>
            </a:r>
            <a:endParaRPr lang="fr-FR" sz="2400" dirty="0"/>
          </a:p>
          <a:p>
            <a:r>
              <a:rPr lang="fr-FR" sz="2400" dirty="0" smtClean="0"/>
              <a:t>une </a:t>
            </a:r>
            <a:r>
              <a:rPr lang="fr-FR" sz="2400" dirty="0"/>
              <a:t>seule requête par </a:t>
            </a:r>
            <a:r>
              <a:rPr lang="fr-FR" sz="2400" dirty="0" smtClean="0"/>
              <a:t>ligne</a:t>
            </a:r>
          </a:p>
          <a:p>
            <a:r>
              <a:rPr lang="fr-FR" sz="2400" dirty="0"/>
              <a:t>l</a:t>
            </a:r>
            <a:r>
              <a:rPr lang="fr-FR" sz="2400" dirty="0" smtClean="0"/>
              <a:t>a </a:t>
            </a:r>
            <a:r>
              <a:rPr lang="fr-FR" sz="2400" b="1" dirty="0" smtClean="0"/>
              <a:t>date est indispensable </a:t>
            </a:r>
            <a:r>
              <a:rPr lang="fr-FR" sz="2400" dirty="0" smtClean="0"/>
              <a:t>dans les fichiers de type </a:t>
            </a:r>
            <a:r>
              <a:rPr lang="fr-FR" sz="2400" dirty="0" err="1" smtClean="0"/>
              <a:t>Date;auteur;titre</a:t>
            </a:r>
            <a:endParaRPr lang="fr-FR" sz="2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Exemple - Taux 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de </a:t>
            </a: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recouvrement</a:t>
            </a:r>
            <a:br>
              <a:rPr lang="fr-FR" sz="36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fichier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d’ISBN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2624" y="1624036"/>
            <a:ext cx="8229600" cy="4525963"/>
          </a:xfrm>
        </p:spPr>
        <p:txBody>
          <a:bodyPr>
            <a:normAutofit/>
          </a:bodyPr>
          <a:lstStyle/>
          <a:p>
            <a:endParaRPr lang="fr-FR" sz="1900" dirty="0" smtClean="0"/>
          </a:p>
          <a:p>
            <a:endParaRPr lang="fr-FR" sz="1900" dirty="0"/>
          </a:p>
          <a:p>
            <a:endParaRPr lang="fr-FR" sz="1900" dirty="0" smtClean="0"/>
          </a:p>
          <a:p>
            <a:endParaRPr lang="fr-FR" sz="1900" dirty="0"/>
          </a:p>
          <a:p>
            <a:endParaRPr lang="fr-FR" sz="1900" dirty="0" smtClean="0"/>
          </a:p>
          <a:p>
            <a:endParaRPr lang="fr-FR" sz="1900" dirty="0" smtClean="0"/>
          </a:p>
          <a:p>
            <a:endParaRPr lang="fr-FR" sz="1900" dirty="0"/>
          </a:p>
          <a:p>
            <a:endParaRPr lang="fr-FR" sz="1900" dirty="0" smtClean="0"/>
          </a:p>
          <a:p>
            <a:endParaRPr lang="fr-FR" sz="1900" dirty="0" smtClean="0"/>
          </a:p>
          <a:p>
            <a:endParaRPr lang="fr-FR" sz="1900" dirty="0"/>
          </a:p>
          <a:p>
            <a:endParaRPr lang="fr-FR" sz="1900" dirty="0" smtClean="0"/>
          </a:p>
          <a:p>
            <a:endParaRPr lang="fr-FR" sz="1900" dirty="0"/>
          </a:p>
          <a:p>
            <a:endParaRPr lang="fr-FR" sz="19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b="13590"/>
          <a:stretch/>
        </p:blipFill>
        <p:spPr>
          <a:xfrm>
            <a:off x="2411760" y="1708699"/>
            <a:ext cx="4753719" cy="462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2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Exemple - Taux </a:t>
            </a:r>
            <a:r>
              <a:rPr lang="fr-FR" sz="32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de 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recouvrement</a:t>
            </a: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fichier 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de requêtes </a:t>
            </a:r>
            <a:r>
              <a:rPr lang="fr-FR" sz="3200" b="1" dirty="0" err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Date;Auteur;Titre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57200" y="2967335"/>
            <a:ext cx="8435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sz="2400" i="1" dirty="0" smtClean="0">
              <a:solidFill>
                <a:srgbClr val="7030A0"/>
              </a:solidFill>
            </a:endParaRPr>
          </a:p>
          <a:p>
            <a:r>
              <a:rPr lang="fr-FR" sz="2400" i="1" dirty="0" smtClean="0">
                <a:solidFill>
                  <a:srgbClr val="7030A0"/>
                </a:solidFill>
              </a:rPr>
              <a:t>A SAVOIR : une </a:t>
            </a:r>
            <a:r>
              <a:rPr lang="fr-FR" sz="2400" i="1" dirty="0">
                <a:solidFill>
                  <a:srgbClr val="7030A0"/>
                </a:solidFill>
              </a:rPr>
              <a:t>fois le taux de recouvrement </a:t>
            </a:r>
            <a:r>
              <a:rPr lang="fr-FR" sz="2400" i="1" dirty="0" smtClean="0">
                <a:solidFill>
                  <a:srgbClr val="7030A0"/>
                </a:solidFill>
              </a:rPr>
              <a:t>lancé, l’utilisateur </a:t>
            </a:r>
            <a:r>
              <a:rPr lang="fr-FR" sz="2400" i="1" dirty="0">
                <a:solidFill>
                  <a:srgbClr val="7030A0"/>
                </a:solidFill>
              </a:rPr>
              <a:t>reçoit un mail d’information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16" y="2348880"/>
            <a:ext cx="430530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7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488" y="2290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Gérer mes taux de recouvrement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080" y="1165904"/>
            <a:ext cx="8712968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Le </a:t>
            </a:r>
            <a:r>
              <a:rPr lang="fr-FR" sz="2000" b="1" dirty="0"/>
              <a:t>tableau de bord </a:t>
            </a:r>
            <a:r>
              <a:rPr lang="fr-FR" sz="2000" dirty="0"/>
              <a:t>présente l'ensemble des demandes de </a:t>
            </a:r>
            <a:r>
              <a:rPr lang="fr-FR" sz="2000" dirty="0" smtClean="0"/>
              <a:t>l’utilisateur.</a:t>
            </a:r>
          </a:p>
          <a:p>
            <a:pPr marL="0" indent="0">
              <a:buNone/>
            </a:pPr>
            <a:r>
              <a:rPr lang="fr-FR" sz="2000" dirty="0" smtClean="0"/>
              <a:t>Il </a:t>
            </a:r>
            <a:r>
              <a:rPr lang="fr-FR" sz="2000" dirty="0"/>
              <a:t>dispose des fonctionnalités de tri et de recherche par </a:t>
            </a:r>
            <a:r>
              <a:rPr lang="fr-FR" sz="2000" dirty="0" smtClean="0"/>
              <a:t>colonne et indique :</a:t>
            </a:r>
          </a:p>
          <a:p>
            <a:r>
              <a:rPr lang="fr-FR" sz="2000" dirty="0" smtClean="0"/>
              <a:t>le </a:t>
            </a:r>
            <a:r>
              <a:rPr lang="fr-FR" sz="2000" b="1" dirty="0" smtClean="0"/>
              <a:t>RCR</a:t>
            </a:r>
            <a:r>
              <a:rPr lang="fr-FR" sz="2000" dirty="0" smtClean="0"/>
              <a:t> à partir duquel l’utilisateur s’est identifié ;</a:t>
            </a:r>
          </a:p>
          <a:p>
            <a:r>
              <a:rPr lang="fr-FR" sz="2000" dirty="0" smtClean="0"/>
              <a:t>l’</a:t>
            </a:r>
            <a:r>
              <a:rPr lang="fr-FR" sz="2000" b="1" dirty="0" smtClean="0"/>
              <a:t>index de recherche</a:t>
            </a:r>
            <a:r>
              <a:rPr lang="fr-FR" sz="2000" dirty="0" smtClean="0"/>
              <a:t> employé ;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/>
              <a:t>date de création </a:t>
            </a:r>
            <a:r>
              <a:rPr lang="fr-FR" sz="2000" dirty="0" smtClean="0"/>
              <a:t>et de </a:t>
            </a:r>
            <a:r>
              <a:rPr lang="fr-FR" sz="2000" b="1" dirty="0" smtClean="0"/>
              <a:t>dernière modification </a:t>
            </a:r>
            <a:r>
              <a:rPr lang="fr-FR" sz="2000" dirty="0" smtClean="0"/>
              <a:t>de la demande ;</a:t>
            </a:r>
          </a:p>
          <a:p>
            <a:r>
              <a:rPr lang="fr-FR" sz="2000" dirty="0" smtClean="0"/>
              <a:t>le </a:t>
            </a:r>
            <a:r>
              <a:rPr lang="fr-FR" sz="2000" b="1" dirty="0" smtClean="0"/>
              <a:t>statut de la demande </a:t>
            </a:r>
            <a:r>
              <a:rPr lang="fr-FR" sz="2000" dirty="0" smtClean="0"/>
              <a:t>;</a:t>
            </a:r>
          </a:p>
          <a:p>
            <a:r>
              <a:rPr lang="fr-FR" sz="2000" dirty="0" smtClean="0"/>
              <a:t> une colonne « </a:t>
            </a:r>
            <a:r>
              <a:rPr lang="fr-FR" sz="2000" b="1" dirty="0" smtClean="0"/>
              <a:t>Téléchargement </a:t>
            </a:r>
            <a:r>
              <a:rPr lang="fr-FR" sz="2000" dirty="0" smtClean="0"/>
              <a:t>» permet la récupération du fichier résultat ;</a:t>
            </a:r>
          </a:p>
          <a:p>
            <a:r>
              <a:rPr lang="fr-FR" sz="2000" dirty="0" smtClean="0"/>
              <a:t> une colonne « </a:t>
            </a:r>
            <a:r>
              <a:rPr lang="fr-FR" sz="2000" b="1" dirty="0" smtClean="0"/>
              <a:t>Actions</a:t>
            </a:r>
            <a:r>
              <a:rPr lang="fr-FR" sz="2000" dirty="0" smtClean="0"/>
              <a:t> » permet de supprimer ou d’archiver les demandes.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72" y="4329745"/>
            <a:ext cx="8428416" cy="220916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9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36" y="116024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Gérer mes taux de </a:t>
            </a: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recouvrement</a:t>
            </a:r>
            <a:r>
              <a:rPr lang="fr-FR" sz="36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fr-FR" sz="3600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« 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archivées »</a:t>
            </a:r>
            <a:endParaRPr lang="fr-FR" sz="3600" b="1" dirty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46203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L’utilisateur peut </a:t>
            </a:r>
            <a:r>
              <a:rPr lang="fr-FR" sz="2800" b="1" dirty="0" smtClean="0"/>
              <a:t>retrouver ses demandes archivées </a:t>
            </a:r>
            <a:r>
              <a:rPr lang="fr-FR" sz="2800" dirty="0"/>
              <a:t>depuis le menu latéral de </a:t>
            </a:r>
            <a:r>
              <a:rPr lang="fr-FR" sz="2800" dirty="0" smtClean="0"/>
              <a:t>l’application sur un </a:t>
            </a:r>
            <a:r>
              <a:rPr lang="fr-FR" sz="2800" b="1" dirty="0" smtClean="0"/>
              <a:t>tableau de bord dédié 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60186"/>
            <a:ext cx="2451624" cy="529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5580072" y="4509120"/>
            <a:ext cx="2376304" cy="504056"/>
          </a:xfrm>
          <a:prstGeom prst="roundRect">
            <a:avLst/>
          </a:prstGeom>
          <a:solidFill>
            <a:schemeClr val="accent4">
              <a:alpha val="1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7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 vers le bas 14"/>
          <p:cNvSpPr/>
          <p:nvPr/>
        </p:nvSpPr>
        <p:spPr>
          <a:xfrm>
            <a:off x="1467069" y="4069584"/>
            <a:ext cx="262648" cy="567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Flèche vers le bas 15"/>
          <p:cNvSpPr/>
          <p:nvPr/>
        </p:nvSpPr>
        <p:spPr>
          <a:xfrm rot="16200000">
            <a:off x="3429184" y="5651457"/>
            <a:ext cx="268630" cy="413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Flèche vers le bas 16"/>
          <p:cNvSpPr/>
          <p:nvPr/>
        </p:nvSpPr>
        <p:spPr>
          <a:xfrm rot="10800000">
            <a:off x="6001142" y="4835245"/>
            <a:ext cx="268630" cy="413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Flèche vers le bas 17"/>
          <p:cNvSpPr/>
          <p:nvPr/>
        </p:nvSpPr>
        <p:spPr>
          <a:xfrm rot="10800000">
            <a:off x="7783280" y="2714396"/>
            <a:ext cx="268630" cy="413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ZoneTexte 19"/>
          <p:cNvSpPr txBox="1"/>
          <p:nvPr/>
        </p:nvSpPr>
        <p:spPr>
          <a:xfrm>
            <a:off x="1277471" y="1069286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59018" y="2816664"/>
            <a:ext cx="24290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Préparer son fichier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S’authentifier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Sélectionner </a:t>
            </a:r>
            <a:r>
              <a:rPr lang="fr-FR" sz="1500" b="1" dirty="0">
                <a:solidFill>
                  <a:srgbClr val="00B050"/>
                </a:solidFill>
              </a:rPr>
              <a:t>le </a:t>
            </a:r>
            <a:r>
              <a:rPr lang="fr-FR" sz="1500" b="1" dirty="0" smtClean="0">
                <a:solidFill>
                  <a:srgbClr val="00B050"/>
                </a:solidFill>
              </a:rPr>
              <a:t>service et suivre les étapes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Lancer </a:t>
            </a:r>
            <a:r>
              <a:rPr lang="fr-FR" sz="1500" b="1" dirty="0">
                <a:solidFill>
                  <a:srgbClr val="00B050"/>
                </a:solidFill>
              </a:rPr>
              <a:t>le </a:t>
            </a:r>
            <a:r>
              <a:rPr lang="fr-FR" sz="1500" b="1" dirty="0" smtClean="0">
                <a:solidFill>
                  <a:srgbClr val="00B050"/>
                </a:solidFill>
              </a:rPr>
              <a:t>traitement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Vérifier </a:t>
            </a:r>
            <a:r>
              <a:rPr lang="fr-FR" sz="1500" b="1" dirty="0">
                <a:solidFill>
                  <a:srgbClr val="00B050"/>
                </a:solidFill>
              </a:rPr>
              <a:t>le </a:t>
            </a:r>
            <a:r>
              <a:rPr lang="fr-FR" sz="1500" b="1" dirty="0" smtClean="0">
                <a:solidFill>
                  <a:srgbClr val="00B050"/>
                </a:solidFill>
              </a:rPr>
              <a:t>traitement</a:t>
            </a:r>
            <a:endParaRPr lang="fr-FR" sz="1500" b="1" dirty="0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46147" y="405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56919" y="5299065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725903" y="4853213"/>
            <a:ext cx="331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00B050"/>
                </a:solidFill>
              </a:rPr>
              <a:t>4</a:t>
            </a:r>
            <a:endParaRPr lang="fr-FR" sz="2100" b="1" dirty="0">
              <a:solidFill>
                <a:srgbClr val="00B05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459539" y="281666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 smtClean="0">
                <a:solidFill>
                  <a:srgbClr val="00B050"/>
                </a:solidFill>
              </a:rPr>
              <a:t>5</a:t>
            </a:r>
            <a:endParaRPr lang="fr-FR" sz="2100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15</a:t>
            </a:fld>
            <a:endParaRPr lang="fr-FR"/>
          </a:p>
        </p:txBody>
      </p:sp>
      <p:sp>
        <p:nvSpPr>
          <p:cNvPr id="30" name="Titre 4"/>
          <p:cNvSpPr txBox="1">
            <a:spLocks/>
          </p:cNvSpPr>
          <p:nvPr/>
        </p:nvSpPr>
        <p:spPr>
          <a:xfrm>
            <a:off x="-324846" y="7447"/>
            <a:ext cx="605074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Parcours type dans l’application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2" y="1511609"/>
            <a:ext cx="1412741" cy="219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18" y="4863707"/>
            <a:ext cx="2673913" cy="16298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67" y="5506814"/>
            <a:ext cx="3943812" cy="1184293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767424" y="3378339"/>
            <a:ext cx="4095441" cy="121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919" y="1053150"/>
            <a:ext cx="5109085" cy="13377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7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16</a:t>
            </a:fld>
            <a:endParaRPr lang="fr-FR"/>
          </a:p>
        </p:txBody>
      </p:sp>
      <p:sp>
        <p:nvSpPr>
          <p:cNvPr id="30" name="Titre 4"/>
          <p:cNvSpPr txBox="1">
            <a:spLocks/>
          </p:cNvSpPr>
          <p:nvPr/>
        </p:nvSpPr>
        <p:spPr>
          <a:xfrm>
            <a:off x="457200" y="25649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Démonstration</a:t>
            </a:r>
          </a:p>
        </p:txBody>
      </p:sp>
    </p:spTree>
    <p:extLst>
      <p:ext uri="{BB962C8B-B14F-4D97-AF65-F5344CB8AC3E}">
        <p14:creationId xmlns:p14="http://schemas.microsoft.com/office/powerpoint/2010/main" val="31058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Création d’exemplaires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0484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r-FR" sz="1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Contexte </a:t>
            </a:r>
            <a:endParaRPr lang="fr-FR" sz="112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11200" b="1" dirty="0">
                <a:solidFill>
                  <a:schemeClr val="accent2">
                    <a:lumMod val="75000"/>
                  </a:schemeClr>
                </a:solidFill>
              </a:rPr>
              <a:t>Quoi ?</a:t>
            </a:r>
          </a:p>
          <a:p>
            <a:pPr marL="0" indent="0">
              <a:buNone/>
            </a:pPr>
            <a:r>
              <a:rPr lang="fr-FR" sz="9600" dirty="0" smtClean="0">
                <a:solidFill>
                  <a:schemeClr val="bg2">
                    <a:lumMod val="10000"/>
                  </a:schemeClr>
                </a:solidFill>
              </a:rPr>
              <a:t>Ce </a:t>
            </a:r>
            <a:r>
              <a:rPr lang="fr-FR" sz="9600" dirty="0">
                <a:solidFill>
                  <a:schemeClr val="bg2">
                    <a:lumMod val="10000"/>
                  </a:schemeClr>
                </a:solidFill>
              </a:rPr>
              <a:t>service  permet aux coordinateurs d'intervenir de façon autonome </a:t>
            </a:r>
            <a:r>
              <a:rPr lang="fr-FR" sz="9600" dirty="0" smtClean="0">
                <a:solidFill>
                  <a:schemeClr val="bg2">
                    <a:lumMod val="10000"/>
                  </a:schemeClr>
                </a:solidFill>
              </a:rPr>
              <a:t>dans </a:t>
            </a:r>
            <a:r>
              <a:rPr lang="fr-FR" sz="9600" dirty="0">
                <a:solidFill>
                  <a:schemeClr val="bg2">
                    <a:lumMod val="10000"/>
                  </a:schemeClr>
                </a:solidFill>
              </a:rPr>
              <a:t>trois contextes :</a:t>
            </a:r>
          </a:p>
          <a:p>
            <a:r>
              <a:rPr lang="fr-FR" sz="8000" dirty="0" smtClean="0">
                <a:solidFill>
                  <a:schemeClr val="bg2">
                    <a:lumMod val="10000"/>
                  </a:schemeClr>
                </a:solidFill>
              </a:rPr>
              <a:t>dans </a:t>
            </a:r>
            <a:r>
              <a:rPr lang="fr-FR" sz="8000" dirty="0">
                <a:solidFill>
                  <a:schemeClr val="bg2">
                    <a:lumMod val="10000"/>
                  </a:schemeClr>
                </a:solidFill>
              </a:rPr>
              <a:t>le cadre de la reprise des catalogues locaux pour de nouveaux établissements en cours de déploiement dans le </a:t>
            </a:r>
            <a:r>
              <a:rPr lang="fr-FR" sz="8000" dirty="0" err="1">
                <a:solidFill>
                  <a:schemeClr val="bg2">
                    <a:lumMod val="10000"/>
                  </a:schemeClr>
                </a:solidFill>
              </a:rPr>
              <a:t>Sudoc</a:t>
            </a:r>
            <a:r>
              <a:rPr lang="fr-FR" sz="8000" dirty="0">
                <a:solidFill>
                  <a:schemeClr val="bg2">
                    <a:lumMod val="10000"/>
                  </a:schemeClr>
                </a:solidFill>
              </a:rPr>
              <a:t> ;</a:t>
            </a:r>
          </a:p>
          <a:p>
            <a:r>
              <a:rPr lang="fr-FR" sz="8000" dirty="0" smtClean="0">
                <a:solidFill>
                  <a:schemeClr val="bg2">
                    <a:lumMod val="10000"/>
                  </a:schemeClr>
                </a:solidFill>
              </a:rPr>
              <a:t>dans </a:t>
            </a:r>
            <a:r>
              <a:rPr lang="fr-FR" sz="8000" dirty="0">
                <a:solidFill>
                  <a:schemeClr val="bg2">
                    <a:lumMod val="10000"/>
                  </a:schemeClr>
                </a:solidFill>
              </a:rPr>
              <a:t>le cadre d'acquisition en masse de ressources électroniques (bouquets de périodiques ou e-books);</a:t>
            </a:r>
          </a:p>
          <a:p>
            <a:r>
              <a:rPr lang="fr-FR" sz="8000" dirty="0" smtClean="0">
                <a:solidFill>
                  <a:schemeClr val="bg2">
                    <a:lumMod val="10000"/>
                  </a:schemeClr>
                </a:solidFill>
              </a:rPr>
              <a:t>dans </a:t>
            </a:r>
            <a:r>
              <a:rPr lang="fr-FR" sz="8000" dirty="0">
                <a:solidFill>
                  <a:schemeClr val="bg2">
                    <a:lumMod val="10000"/>
                  </a:schemeClr>
                </a:solidFill>
              </a:rPr>
              <a:t>le cadre du groupement de commandes </a:t>
            </a:r>
            <a:r>
              <a:rPr lang="fr-FR" sz="8000" dirty="0" err="1">
                <a:solidFill>
                  <a:schemeClr val="bg2">
                    <a:lumMod val="10000"/>
                  </a:schemeClr>
                </a:solidFill>
              </a:rPr>
              <a:t>SGBm</a:t>
            </a:r>
            <a:r>
              <a:rPr lang="fr-FR" sz="8000" dirty="0">
                <a:solidFill>
                  <a:schemeClr val="bg2">
                    <a:lumMod val="10000"/>
                  </a:schemeClr>
                </a:solidFill>
              </a:rPr>
              <a:t> pour les établissements signataires</a:t>
            </a:r>
            <a:r>
              <a:rPr lang="fr-FR" sz="8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fr-FR" sz="40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11200" b="1" dirty="0">
                <a:solidFill>
                  <a:schemeClr val="accent2">
                    <a:lumMod val="75000"/>
                  </a:schemeClr>
                </a:solidFill>
              </a:rPr>
              <a:t>A quoi ça sert ?</a:t>
            </a:r>
          </a:p>
          <a:p>
            <a:pPr marL="0" indent="0">
              <a:buNone/>
            </a:pPr>
            <a:r>
              <a:rPr lang="fr-FR" sz="8600" dirty="0" smtClean="0">
                <a:solidFill>
                  <a:schemeClr val="bg2">
                    <a:lumMod val="10000"/>
                  </a:schemeClr>
                </a:solidFill>
              </a:rPr>
              <a:t>Ce service permet de </a:t>
            </a:r>
            <a:r>
              <a:rPr lang="fr-FR" sz="8600" b="1" dirty="0" smtClean="0">
                <a:solidFill>
                  <a:schemeClr val="bg2">
                    <a:lumMod val="10000"/>
                  </a:schemeClr>
                </a:solidFill>
              </a:rPr>
              <a:t>créer des exemplaires en masse </a:t>
            </a:r>
            <a:r>
              <a:rPr lang="fr-FR" sz="8600" dirty="0" smtClean="0">
                <a:solidFill>
                  <a:schemeClr val="bg2">
                    <a:lumMod val="10000"/>
                  </a:schemeClr>
                </a:solidFill>
              </a:rPr>
              <a:t>sur des lots notices </a:t>
            </a:r>
            <a:r>
              <a:rPr lang="fr-FR" sz="8600" b="1" dirty="0" smtClean="0">
                <a:solidFill>
                  <a:schemeClr val="bg2">
                    <a:lumMod val="10000"/>
                  </a:schemeClr>
                </a:solidFill>
              </a:rPr>
              <a:t>sans intervenir manuellement </a:t>
            </a:r>
            <a:r>
              <a:rPr lang="fr-FR" sz="8600" dirty="0" smtClean="0">
                <a:solidFill>
                  <a:schemeClr val="bg2">
                    <a:lumMod val="10000"/>
                  </a:schemeClr>
                </a:solidFill>
              </a:rPr>
              <a:t>sur chacune d’elles</a:t>
            </a:r>
            <a:endParaRPr lang="fr-FR" sz="8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40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9497" y="44624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Que peut-on faire ?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Ce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service permet l’ajout d'un ou (plusieurs) exemplaire(s) sur des notices de :</a:t>
            </a:r>
          </a:p>
          <a:p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monographies électroniques</a:t>
            </a:r>
          </a:p>
          <a:p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périodiques électroniques</a:t>
            </a:r>
          </a:p>
          <a:p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monographies imprimées (Autres ressources</a:t>
            </a:r>
            <a:r>
              <a:rPr lang="fr-FR" sz="2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fr-FR" sz="10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Les limites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  <a:endParaRPr lang="fr-FR" sz="28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fr-FR" sz="2000" dirty="0"/>
              <a:t>Les </a:t>
            </a:r>
            <a:r>
              <a:rPr lang="fr-FR" sz="2000" b="1" dirty="0"/>
              <a:t>données d’exemplaires obligatoires </a:t>
            </a:r>
            <a:r>
              <a:rPr lang="fr-FR" sz="2000" dirty="0"/>
              <a:t>dans les fichiers  :</a:t>
            </a:r>
          </a:p>
          <a:p>
            <a:pPr marL="400050" lvl="1" indent="0">
              <a:buNone/>
            </a:pPr>
            <a:r>
              <a:rPr lang="fr-FR" sz="1800" dirty="0"/>
              <a:t>- la zone </a:t>
            </a:r>
            <a:r>
              <a:rPr lang="fr-FR" sz="1800" b="1" dirty="0"/>
              <a:t>930 $j </a:t>
            </a:r>
            <a:r>
              <a:rPr lang="fr-FR" sz="1800" dirty="0"/>
              <a:t>(code PEB) </a:t>
            </a:r>
          </a:p>
          <a:p>
            <a:pPr marL="400050" lvl="1" indent="0">
              <a:buNone/>
            </a:pPr>
            <a:r>
              <a:rPr lang="fr-FR" sz="1800" dirty="0"/>
              <a:t>- la zone </a:t>
            </a:r>
            <a:r>
              <a:rPr lang="fr-FR" sz="1800" b="1" dirty="0"/>
              <a:t>955 41$a </a:t>
            </a:r>
            <a:r>
              <a:rPr lang="fr-FR" sz="1800" dirty="0"/>
              <a:t>(état de collection pour les périodiques électroniques) </a:t>
            </a:r>
            <a:endParaRPr lang="fr-FR" sz="1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Les fichiers sont limités à 5000 requêtes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245561"/>
              </p:ext>
            </p:extLst>
          </p:nvPr>
        </p:nvGraphicFramePr>
        <p:xfrm>
          <a:off x="539552" y="4221088"/>
          <a:ext cx="7823923" cy="23591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92087"/>
                <a:gridCol w="3731836"/>
              </a:tblGrid>
              <a:tr h="45368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Avec</a:t>
                      </a:r>
                      <a:r>
                        <a:rPr lang="fr-FR" sz="2400" baseline="0" dirty="0" smtClean="0"/>
                        <a:t> ITEM, </a:t>
                      </a:r>
                      <a:r>
                        <a:rPr lang="fr-FR" sz="2400" u="sng" baseline="0" dirty="0" smtClean="0"/>
                        <a:t>je peux</a:t>
                      </a:r>
                      <a:r>
                        <a:rPr lang="fr-FR" sz="2400" baseline="0" dirty="0" smtClean="0"/>
                        <a:t> :</a:t>
                      </a:r>
                      <a:endParaRPr lang="fr-FR" sz="2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Avec</a:t>
                      </a:r>
                      <a:r>
                        <a:rPr lang="fr-FR" sz="2400" baseline="0" dirty="0" smtClean="0"/>
                        <a:t> ITEM, </a:t>
                      </a:r>
                      <a:r>
                        <a:rPr lang="fr-FR" sz="2400" u="sng" baseline="0" dirty="0" smtClean="0"/>
                        <a:t>je ne peux pas </a:t>
                      </a:r>
                      <a:r>
                        <a:rPr lang="fr-FR" sz="2400" baseline="0" dirty="0" smtClean="0"/>
                        <a:t>:</a:t>
                      </a:r>
                      <a:endParaRPr lang="fr-FR" sz="2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90546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Réaliser une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baseline="0" dirty="0" err="1" smtClean="0"/>
                        <a:t>exemplarisation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à partir des requêtes : </a:t>
                      </a:r>
                      <a:r>
                        <a:rPr lang="fr-FR" sz="1800" b="1" dirty="0" smtClean="0"/>
                        <a:t>PPN</a:t>
                      </a:r>
                      <a:r>
                        <a:rPr lang="fr-FR" sz="1800" dirty="0" smtClean="0"/>
                        <a:t>, 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ISBN,</a:t>
                      </a:r>
                      <a:r>
                        <a:rPr lang="fr-FR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ISSN ou </a:t>
                      </a:r>
                      <a:r>
                        <a:rPr lang="fr-FR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Date;Auteur;Titre</a:t>
                      </a:r>
                      <a:endParaRPr lang="fr-FR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Générer une </a:t>
                      </a:r>
                      <a:r>
                        <a:rPr lang="fr-FR" sz="1800" baseline="0" dirty="0" err="1" smtClean="0"/>
                        <a:t>exemplarisation</a:t>
                      </a:r>
                      <a:r>
                        <a:rPr lang="fr-FR" sz="1800" baseline="0" dirty="0" smtClean="0"/>
                        <a:t> avec </a:t>
                      </a:r>
                      <a:r>
                        <a:rPr lang="fr-F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fr-F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fichiers texte (.</a:t>
                      </a:r>
                      <a:r>
                        <a:rPr lang="fr-FR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txt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ou CSV</a:t>
                      </a:r>
                      <a:endParaRPr lang="fr-FR" sz="1800" b="1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 smtClean="0"/>
                        <a:t>Réaliser une </a:t>
                      </a:r>
                      <a:r>
                        <a:rPr lang="fr-FR" sz="1800" dirty="0" err="1" smtClean="0"/>
                        <a:t>exemplarisation</a:t>
                      </a:r>
                      <a:r>
                        <a:rPr lang="fr-FR" sz="1800" dirty="0" smtClean="0"/>
                        <a:t> sur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des périodiques imprimés </a:t>
                      </a:r>
                      <a:endParaRPr lang="fr-FR" sz="1800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Générer une </a:t>
                      </a:r>
                      <a:r>
                        <a:rPr lang="fr-FR" sz="1800" baseline="0" dirty="0" err="1" smtClean="0"/>
                        <a:t>exemplarisation</a:t>
                      </a:r>
                      <a:r>
                        <a:rPr lang="fr-FR" sz="1800" baseline="0" dirty="0" smtClean="0"/>
                        <a:t> avec des fichiers Word (.doc) ou des fichiers Excel (.</a:t>
                      </a:r>
                      <a:r>
                        <a:rPr lang="fr-FR" sz="1800" baseline="0" dirty="0" err="1" smtClean="0"/>
                        <a:t>xls</a:t>
                      </a:r>
                      <a:r>
                        <a:rPr lang="fr-FR" sz="1800" baseline="0" dirty="0" smtClean="0"/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8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0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Calculer un taux de recouvrement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Créer des exemplaires</a:t>
            </a:r>
          </a:p>
          <a:p>
            <a:pPr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Points de vigilance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Les précautions ?</a:t>
            </a:r>
          </a:p>
          <a:p>
            <a:pPr marL="0" indent="0"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Pas d’arrêt des transferts réguliers</a:t>
            </a:r>
          </a:p>
          <a:p>
            <a:pPr marL="400050" lvl="1" indent="0">
              <a:buNone/>
            </a:pP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Sauf </a:t>
            </a:r>
            <a:r>
              <a:rPr lang="fr-FR" sz="2400" b="1" dirty="0">
                <a:solidFill>
                  <a:schemeClr val="bg2">
                    <a:lumMod val="10000"/>
                  </a:schemeClr>
                </a:solidFill>
              </a:rPr>
              <a:t>demande expresse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auprès du service des transferts réguliers (via le guichet 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d’assistance &gt;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rubrique « Transferts réguliers 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»)</a:t>
            </a:r>
          </a:p>
          <a:p>
            <a:pPr marL="0" indent="0">
              <a:buNone/>
            </a:pPr>
            <a:endParaRPr lang="fr-FR" dirty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L’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exemplarisation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s'effectue en 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temps réel dans le </a:t>
            </a:r>
            <a:r>
              <a:rPr lang="fr-FR" b="1" dirty="0" err="1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Sudoc</a:t>
            </a:r>
            <a:endParaRPr lang="fr-FR" dirty="0" smtClean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r>
              <a:rPr lang="fr-FR" sz="2400" b="1" dirty="0" smtClean="0">
                <a:sym typeface="Wingdings" panose="05000000000000000000" pitchFamily="2" charset="2"/>
              </a:rPr>
              <a:t>sauf les fichiers de requêtes </a:t>
            </a:r>
            <a:r>
              <a:rPr lang="fr-FR" sz="2400" b="1" dirty="0" err="1" smtClean="0">
                <a:sym typeface="Wingdings" panose="05000000000000000000" pitchFamily="2" charset="2"/>
              </a:rPr>
              <a:t>date;auteur;titre</a:t>
            </a:r>
            <a:r>
              <a:rPr lang="fr-FR" sz="2400" b="1" dirty="0" smtClean="0">
                <a:sym typeface="Wingdings" panose="05000000000000000000" pitchFamily="2" charset="2"/>
              </a:rPr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traités en différé : </a:t>
            </a:r>
            <a:r>
              <a:rPr lang="fr-FR" sz="2400" dirty="0" smtClean="0"/>
              <a:t>entre </a:t>
            </a:r>
            <a:r>
              <a:rPr lang="fr-FR" sz="2400" dirty="0"/>
              <a:t>20 heures le jour-même (récupération dans les </a:t>
            </a:r>
            <a:r>
              <a:rPr lang="fr-FR" sz="2400" dirty="0" smtClean="0"/>
              <a:t>TR, </a:t>
            </a:r>
            <a:r>
              <a:rPr lang="fr-FR" sz="2400" smtClean="0"/>
              <a:t>si quotidiens, </a:t>
            </a:r>
            <a:r>
              <a:rPr lang="fr-FR" sz="2400" dirty="0"/>
              <a:t>à J+1) et 8 heures le lendemain (récupération dans les </a:t>
            </a:r>
            <a:r>
              <a:rPr lang="fr-FR" sz="2400" dirty="0" smtClean="0"/>
              <a:t>TR, </a:t>
            </a:r>
            <a:r>
              <a:rPr lang="fr-FR" sz="2400" smtClean="0"/>
              <a:t>si quotidiens, </a:t>
            </a:r>
            <a:r>
              <a:rPr lang="fr-FR" sz="2400" dirty="0"/>
              <a:t>à </a:t>
            </a:r>
            <a:r>
              <a:rPr lang="fr-FR" sz="2400"/>
              <a:t>J+2</a:t>
            </a:r>
            <a:r>
              <a:rPr lang="fr-FR" sz="2400" smtClean="0"/>
              <a:t>)</a:t>
            </a:r>
            <a:endParaRPr lang="fr-FR" sz="2400" dirty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8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fr-FR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2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64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Données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autorisées pour l’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exemplarisation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des monographies </a:t>
            </a: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imprimées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1619672"/>
            <a:ext cx="6623640" cy="49776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915 </a:t>
            </a:r>
            <a:r>
              <a:rPr lang="fr-FR" dirty="0"/>
              <a:t>##$a ; $b ; $f</a:t>
            </a:r>
          </a:p>
          <a:p>
            <a:pPr marL="0" indent="0">
              <a:buNone/>
            </a:pPr>
            <a:r>
              <a:rPr lang="fr-FR" dirty="0"/>
              <a:t>917 ##$a</a:t>
            </a:r>
          </a:p>
          <a:p>
            <a:pPr marL="0" indent="0">
              <a:buNone/>
            </a:pPr>
            <a:r>
              <a:rPr lang="fr-FR" dirty="0"/>
              <a:t>920 ##$a ; $b ; $c</a:t>
            </a:r>
          </a:p>
          <a:p>
            <a:pPr marL="0" indent="0">
              <a:buNone/>
            </a:pPr>
            <a:r>
              <a:rPr lang="fr-FR" dirty="0"/>
              <a:t>930 ##$c ; $d ; $e ; $a ; $i ; </a:t>
            </a:r>
            <a:r>
              <a:rPr lang="fr-FR" dirty="0">
                <a:solidFill>
                  <a:srgbClr val="FF0000"/>
                </a:solidFill>
              </a:rPr>
              <a:t>$j</a:t>
            </a:r>
            <a:r>
              <a:rPr lang="fr-FR" dirty="0"/>
              <a:t>, $v ; $2</a:t>
            </a:r>
          </a:p>
          <a:p>
            <a:pPr marL="0" indent="0">
              <a:buNone/>
            </a:pPr>
            <a:r>
              <a:rPr lang="fr-FR" dirty="0"/>
              <a:t>991 ##$a</a:t>
            </a:r>
          </a:p>
          <a:p>
            <a:pPr marL="0" indent="0">
              <a:buNone/>
            </a:pPr>
            <a:r>
              <a:rPr lang="fr-FR" dirty="0"/>
              <a:t>E316 ##$a</a:t>
            </a:r>
          </a:p>
          <a:p>
            <a:pPr marL="0" indent="0">
              <a:buNone/>
            </a:pPr>
            <a:r>
              <a:rPr lang="fr-FR" dirty="0"/>
              <a:t>E317 ##$a</a:t>
            </a:r>
          </a:p>
          <a:p>
            <a:pPr marL="0" indent="0">
              <a:buNone/>
            </a:pPr>
            <a:r>
              <a:rPr lang="fr-FR" dirty="0"/>
              <a:t>E319 ##$a ; $b ; $c ; $d ; $x</a:t>
            </a:r>
          </a:p>
          <a:p>
            <a:pPr marL="0" indent="0">
              <a:buNone/>
            </a:pPr>
            <a:r>
              <a:rPr lang="fr-FR" dirty="0"/>
              <a:t>L035 ##$a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dirty="0" smtClean="0"/>
              <a:t>clé </a:t>
            </a:r>
            <a:r>
              <a:rPr lang="fr-FR" dirty="0"/>
              <a:t>de recherche est le PPN, l’ISBN ou la requête </a:t>
            </a:r>
            <a:r>
              <a:rPr lang="fr-FR" dirty="0" err="1" smtClean="0"/>
              <a:t>date;auteur;titre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4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Données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autorisées pour l’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exemplarisation</a:t>
            </a: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des </a:t>
            </a: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monographies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électroniques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484784"/>
            <a:ext cx="6696744" cy="5040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/>
              <a:t>917 </a:t>
            </a:r>
            <a:r>
              <a:rPr lang="fr-FR" sz="2800" dirty="0"/>
              <a:t>##$a</a:t>
            </a:r>
          </a:p>
          <a:p>
            <a:pPr marL="0" indent="0">
              <a:buNone/>
            </a:pPr>
            <a:r>
              <a:rPr lang="fr-FR" sz="2800" dirty="0"/>
              <a:t>930 ##$c ; $d ; $e ; $a ; $i ; </a:t>
            </a:r>
            <a:r>
              <a:rPr lang="fr-FR" sz="2800" dirty="0">
                <a:solidFill>
                  <a:srgbClr val="FF0000"/>
                </a:solidFill>
              </a:rPr>
              <a:t>$j</a:t>
            </a:r>
            <a:r>
              <a:rPr lang="fr-FR" sz="2800" dirty="0"/>
              <a:t>; $v ; $2</a:t>
            </a:r>
          </a:p>
          <a:p>
            <a:pPr marL="0" indent="0">
              <a:buNone/>
            </a:pPr>
            <a:r>
              <a:rPr lang="fr-FR" sz="2800" dirty="0"/>
              <a:t>991 ##$a</a:t>
            </a:r>
          </a:p>
          <a:p>
            <a:pPr marL="0" indent="0">
              <a:buNone/>
            </a:pPr>
            <a:r>
              <a:rPr lang="fr-FR" sz="2800" dirty="0"/>
              <a:t>E316 ##$a</a:t>
            </a:r>
          </a:p>
          <a:p>
            <a:pPr marL="0" indent="0">
              <a:buNone/>
            </a:pPr>
            <a:r>
              <a:rPr lang="fr-FR" sz="2800" dirty="0"/>
              <a:t>E317 ##$a</a:t>
            </a:r>
          </a:p>
          <a:p>
            <a:pPr marL="0" indent="0">
              <a:buNone/>
            </a:pPr>
            <a:r>
              <a:rPr lang="fr-FR" sz="2800" dirty="0"/>
              <a:t>E319 ##$a ; $b ; $c ; $d ; $x</a:t>
            </a:r>
          </a:p>
          <a:p>
            <a:pPr marL="0" indent="0">
              <a:buNone/>
            </a:pPr>
            <a:r>
              <a:rPr lang="fr-FR" sz="2800" dirty="0"/>
              <a:t>E856 4#$l ; $z ; $q ; $u ; $9</a:t>
            </a:r>
          </a:p>
          <a:p>
            <a:pPr marL="0" indent="0">
              <a:buNone/>
            </a:pPr>
            <a:r>
              <a:rPr lang="fr-FR" sz="2800" dirty="0"/>
              <a:t>L035 ##$a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2800" dirty="0" smtClean="0"/>
              <a:t>La clé </a:t>
            </a:r>
            <a:r>
              <a:rPr lang="fr-FR" sz="2800" dirty="0"/>
              <a:t>de recherche est le PPN ou l’ISBN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3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Données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autorisées </a:t>
            </a: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pour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l’</a:t>
            </a:r>
            <a:r>
              <a:rPr lang="fr-FR" sz="3600" b="1" dirty="0" err="1" smtClean="0">
                <a:solidFill>
                  <a:schemeClr val="accent2">
                    <a:lumMod val="75000"/>
                  </a:schemeClr>
                </a:solidFill>
              </a:rPr>
              <a:t>exemplarisation</a:t>
            </a: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des </a:t>
            </a:r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périodiques </a:t>
            </a:r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</a:rPr>
              <a:t>électroniques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277244"/>
            <a:ext cx="6768752" cy="5896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/>
              <a:t>917 ##$a</a:t>
            </a:r>
          </a:p>
          <a:p>
            <a:pPr marL="0" indent="0">
              <a:buNone/>
            </a:pPr>
            <a:r>
              <a:rPr lang="fr-FR" sz="2800" dirty="0" smtClean="0"/>
              <a:t>930 </a:t>
            </a:r>
            <a:r>
              <a:rPr lang="fr-FR" sz="2800" dirty="0"/>
              <a:t>##$c ; $d ; $e ; $a ; $i ; </a:t>
            </a:r>
            <a:r>
              <a:rPr lang="fr-FR" sz="2800" dirty="0">
                <a:solidFill>
                  <a:srgbClr val="FF0000"/>
                </a:solidFill>
              </a:rPr>
              <a:t>$j</a:t>
            </a:r>
            <a:r>
              <a:rPr lang="fr-FR" sz="2800" dirty="0"/>
              <a:t>; $v ; $2</a:t>
            </a:r>
          </a:p>
          <a:p>
            <a:pPr marL="0" indent="0">
              <a:buNone/>
            </a:pPr>
            <a:r>
              <a:rPr lang="fr-FR" sz="2800" dirty="0"/>
              <a:t>955 41</a:t>
            </a:r>
            <a:r>
              <a:rPr lang="fr-FR" sz="2800" dirty="0">
                <a:solidFill>
                  <a:srgbClr val="FF0000"/>
                </a:solidFill>
              </a:rPr>
              <a:t>$a</a:t>
            </a:r>
            <a:r>
              <a:rPr lang="fr-FR" sz="2800" dirty="0"/>
              <a:t>;$k;$4</a:t>
            </a:r>
          </a:p>
          <a:p>
            <a:pPr marL="0" indent="0">
              <a:buNone/>
            </a:pPr>
            <a:r>
              <a:rPr lang="fr-FR" sz="2800" dirty="0"/>
              <a:t>991 ##$a</a:t>
            </a:r>
          </a:p>
          <a:p>
            <a:pPr marL="0" indent="0">
              <a:buNone/>
            </a:pPr>
            <a:r>
              <a:rPr lang="fr-FR" sz="2800" dirty="0"/>
              <a:t>E316 ##$a</a:t>
            </a:r>
          </a:p>
          <a:p>
            <a:pPr marL="0" indent="0">
              <a:buNone/>
            </a:pPr>
            <a:r>
              <a:rPr lang="fr-FR" sz="2800" dirty="0"/>
              <a:t>E317 ##$a</a:t>
            </a:r>
          </a:p>
          <a:p>
            <a:pPr marL="0" indent="0">
              <a:buNone/>
            </a:pPr>
            <a:r>
              <a:rPr lang="fr-FR" sz="2800" dirty="0"/>
              <a:t>E319 ##$a ; $b ; $c ; $d ; $x</a:t>
            </a:r>
          </a:p>
          <a:p>
            <a:pPr marL="0" indent="0">
              <a:buNone/>
            </a:pPr>
            <a:r>
              <a:rPr lang="fr-FR" sz="2800" dirty="0"/>
              <a:t>E856 4#$l ; $z ; $q ; $u ; $9</a:t>
            </a:r>
          </a:p>
          <a:p>
            <a:pPr marL="0" indent="0">
              <a:buNone/>
            </a:pPr>
            <a:r>
              <a:rPr lang="fr-FR" sz="2800" dirty="0"/>
              <a:t>L035 ##$</a:t>
            </a:r>
            <a:r>
              <a:rPr lang="fr-FR" sz="2800" dirty="0" smtClean="0"/>
              <a:t>a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2800" dirty="0"/>
              <a:t>La </a:t>
            </a:r>
            <a:r>
              <a:rPr lang="fr-FR" sz="2800" dirty="0" smtClean="0"/>
              <a:t>clé </a:t>
            </a:r>
            <a:r>
              <a:rPr lang="fr-FR" sz="2800" dirty="0"/>
              <a:t>de recherche est le PPN ou l’ISSN</a:t>
            </a:r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9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64705"/>
            <a:ext cx="889248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600" dirty="0"/>
              <a:t>Les fichiers admis doivent se présenter sous la forme suivante :</a:t>
            </a:r>
          </a:p>
          <a:p>
            <a:pPr marL="0" indent="0">
              <a:buNone/>
            </a:pPr>
            <a:endParaRPr lang="fr-FR" sz="1000" dirty="0"/>
          </a:p>
          <a:p>
            <a:r>
              <a:rPr lang="fr-FR" sz="2600" dirty="0"/>
              <a:t>un fichier au format texte (.</a:t>
            </a:r>
            <a:r>
              <a:rPr lang="fr-FR" sz="2600" dirty="0" err="1"/>
              <a:t>txt</a:t>
            </a:r>
            <a:r>
              <a:rPr lang="fr-FR" sz="2600" dirty="0"/>
              <a:t>) ou csv encodé en UTF8 </a:t>
            </a:r>
          </a:p>
          <a:p>
            <a:r>
              <a:rPr lang="fr-FR" sz="2600" dirty="0"/>
              <a:t>5000 lignes maximum par fichier </a:t>
            </a:r>
          </a:p>
          <a:p>
            <a:r>
              <a:rPr lang="fr-FR" sz="2600" dirty="0"/>
              <a:t>la </a:t>
            </a:r>
            <a:r>
              <a:rPr lang="fr-FR" sz="2600" u="sng" dirty="0"/>
              <a:t>première ligne </a:t>
            </a:r>
            <a:r>
              <a:rPr lang="fr-FR" sz="2600" dirty="0"/>
              <a:t>du fichier indique le critère de recherche : </a:t>
            </a:r>
          </a:p>
          <a:p>
            <a:pPr marL="0" indent="0">
              <a:buNone/>
            </a:pPr>
            <a:r>
              <a:rPr lang="fr-FR" sz="2600" dirty="0"/>
              <a:t>     </a:t>
            </a:r>
            <a:r>
              <a:rPr lang="fr-FR" sz="2600" b="1" dirty="0" smtClean="0"/>
              <a:t>ISBN </a:t>
            </a:r>
            <a:r>
              <a:rPr lang="fr-FR" sz="2600" dirty="0"/>
              <a:t>ou </a:t>
            </a:r>
            <a:r>
              <a:rPr lang="fr-FR" sz="2600" b="1" dirty="0" smtClean="0"/>
              <a:t>ISSN</a:t>
            </a:r>
            <a:r>
              <a:rPr lang="fr-FR" sz="2600" dirty="0" smtClean="0"/>
              <a:t> ou requête </a:t>
            </a:r>
            <a:r>
              <a:rPr lang="fr-FR" sz="2600" b="1" dirty="0" err="1" smtClean="0"/>
              <a:t>Date;Auteur;Titre</a:t>
            </a:r>
            <a:endParaRPr lang="fr-FR" sz="2600" b="1" dirty="0" smtClean="0"/>
          </a:p>
          <a:p>
            <a:r>
              <a:rPr lang="fr-FR" sz="2600" dirty="0" smtClean="0"/>
              <a:t>les </a:t>
            </a:r>
            <a:r>
              <a:rPr lang="fr-FR" sz="2600" u="sng" dirty="0"/>
              <a:t>lignes suivantes </a:t>
            </a:r>
            <a:r>
              <a:rPr lang="fr-FR" sz="2600" dirty="0"/>
              <a:t>contiennent </a:t>
            </a:r>
            <a:r>
              <a:rPr lang="fr-FR" sz="2600"/>
              <a:t>les </a:t>
            </a:r>
            <a:r>
              <a:rPr lang="fr-FR" sz="2600" smtClean="0"/>
              <a:t>requêtes </a:t>
            </a:r>
            <a:r>
              <a:rPr lang="fr-FR" sz="2600" dirty="0" smtClean="0"/>
              <a:t>séparées par des points-virgules </a:t>
            </a:r>
            <a:r>
              <a:rPr lang="fr-FR" sz="2600" b="1" dirty="0" smtClean="0"/>
              <a:t>;</a:t>
            </a:r>
            <a:endParaRPr lang="fr-FR" sz="2600" dirty="0"/>
          </a:p>
          <a:p>
            <a:r>
              <a:rPr lang="fr-FR" sz="2600" dirty="0"/>
              <a:t>u</a:t>
            </a:r>
            <a:r>
              <a:rPr lang="fr-FR" sz="2600" dirty="0" smtClean="0"/>
              <a:t>ne </a:t>
            </a:r>
            <a:r>
              <a:rPr lang="fr-FR" sz="2600" dirty="0"/>
              <a:t>seule requête par </a:t>
            </a:r>
            <a:r>
              <a:rPr lang="fr-FR" sz="2600" dirty="0" smtClean="0"/>
              <a:t>ligne </a:t>
            </a:r>
            <a:endParaRPr lang="fr-FR" sz="2600" dirty="0"/>
          </a:p>
          <a:p>
            <a:r>
              <a:rPr lang="fr-FR" sz="2600" dirty="0"/>
              <a:t>l</a:t>
            </a:r>
            <a:r>
              <a:rPr lang="fr-FR" sz="2600" dirty="0" smtClean="0"/>
              <a:t>a </a:t>
            </a:r>
            <a:r>
              <a:rPr lang="fr-FR" sz="2600" u="sng" dirty="0"/>
              <a:t>date est indispensable </a:t>
            </a:r>
            <a:r>
              <a:rPr lang="fr-FR" sz="2600" dirty="0"/>
              <a:t>dans les fichiers de type </a:t>
            </a:r>
            <a:r>
              <a:rPr lang="fr-FR" sz="2600" dirty="0" err="1" smtClean="0"/>
              <a:t>Date;auteur;titre</a:t>
            </a:r>
            <a:r>
              <a:rPr lang="fr-FR" sz="2600" dirty="0" smtClean="0"/>
              <a:t> </a:t>
            </a:r>
            <a:endParaRPr lang="fr-FR" sz="2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24</a:t>
            </a:fld>
            <a:endParaRPr lang="fr-FR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Bien préparer ses fichiers </a:t>
            </a:r>
            <a:r>
              <a:rPr lang="fr-FR" sz="3200" i="1" dirty="0" smtClean="0">
                <a:solidFill>
                  <a:schemeClr val="accent2">
                    <a:lumMod val="75000"/>
                  </a:schemeClr>
                </a:solidFill>
              </a:rPr>
              <a:t>(Consignes)</a:t>
            </a:r>
            <a:endParaRPr lang="fr-FR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2">
                    <a:lumMod val="75000"/>
                  </a:schemeClr>
                </a:solidFill>
              </a:rPr>
              <a:t>Bien préparer ses fichiers </a:t>
            </a:r>
            <a:r>
              <a:rPr lang="fr-FR" sz="3600" i="1" dirty="0" smtClean="0">
                <a:solidFill>
                  <a:schemeClr val="accent2">
                    <a:lumMod val="75000"/>
                  </a:schemeClr>
                </a:solidFill>
              </a:rPr>
              <a:t>(Astuces)</a:t>
            </a:r>
            <a:endParaRPr lang="fr-FR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368" y="1351309"/>
            <a:ext cx="829126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b="1" dirty="0" smtClean="0"/>
              <a:t>Si l’</a:t>
            </a:r>
            <a:r>
              <a:rPr lang="fr-FR" sz="2800" b="1" dirty="0" err="1" smtClean="0"/>
              <a:t>exemplarisation</a:t>
            </a:r>
            <a:r>
              <a:rPr lang="fr-FR" sz="2800" b="1" dirty="0" smtClean="0"/>
              <a:t> n’est pas possible</a:t>
            </a:r>
          </a:p>
          <a:p>
            <a:pPr marL="0" indent="0">
              <a:buNone/>
            </a:pPr>
            <a:r>
              <a:rPr lang="fr-FR" sz="2800" i="1" dirty="0" smtClean="0"/>
              <a:t>Exemple : </a:t>
            </a:r>
            <a:r>
              <a:rPr lang="fr-FR" sz="2800" i="1" dirty="0" err="1" smtClean="0"/>
              <a:t>exemplariser</a:t>
            </a:r>
            <a:r>
              <a:rPr lang="fr-FR" sz="2800" i="1" dirty="0" smtClean="0"/>
              <a:t> une donnée qui ne figure pas dans la liste autorisée.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Il  est recommandé de 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/>
              <a:t>faire une </a:t>
            </a:r>
            <a:r>
              <a:rPr lang="fr-FR" sz="2800" b="1" dirty="0" err="1" smtClean="0"/>
              <a:t>exemplarisation</a:t>
            </a:r>
            <a:r>
              <a:rPr lang="fr-FR" sz="2800" b="1" dirty="0" smtClean="0"/>
              <a:t> a minima </a:t>
            </a:r>
            <a:r>
              <a:rPr lang="fr-FR" sz="2800" dirty="0" smtClean="0"/>
              <a:t>: création d’une 930 $j obligatoire et de toute autre zone autorisée</a:t>
            </a:r>
            <a:r>
              <a:rPr lang="fr-FR" sz="2800" dirty="0"/>
              <a:t> </a:t>
            </a:r>
            <a:r>
              <a:rPr lang="fr-FR" sz="28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/>
              <a:t>suivie d’une modification</a:t>
            </a:r>
            <a:r>
              <a:rPr lang="fr-FR" sz="2800" dirty="0" smtClean="0"/>
              <a:t> (dans ITEM) : ajout de la zone ou de la sous-zone souhaitée aux exemplaires précédemment créés.</a:t>
            </a:r>
            <a:endParaRPr lang="fr-FR" sz="2800" dirty="0"/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endParaRPr lang="fr-FR" sz="2200" dirty="0"/>
          </a:p>
          <a:p>
            <a:endParaRPr lang="fr-FR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1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208" y="2041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Fichier type :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exemplarisation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par PPN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Fichier valide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33" y="1556792"/>
            <a:ext cx="5695950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2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70" y="2722488"/>
            <a:ext cx="666724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5208" y="2041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Fichier type :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exemplarisation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par PPN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Fichier invalide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5" y="1484784"/>
            <a:ext cx="7899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Attention </a:t>
            </a:r>
            <a:r>
              <a:rPr lang="fr-FR" sz="2400" b="1" i="1" dirty="0" smtClean="0">
                <a:solidFill>
                  <a:srgbClr val="FF0000"/>
                </a:solidFill>
              </a:rPr>
              <a:t>! ne </a:t>
            </a:r>
            <a:r>
              <a:rPr lang="fr-FR" sz="2400" b="1" i="1" dirty="0">
                <a:solidFill>
                  <a:srgbClr val="FF0000"/>
                </a:solidFill>
              </a:rPr>
              <a:t>pas répéter les </a:t>
            </a:r>
            <a:r>
              <a:rPr lang="fr-FR" sz="2400" b="1" i="1" dirty="0" smtClean="0">
                <a:solidFill>
                  <a:srgbClr val="FF0000"/>
                </a:solidFill>
              </a:rPr>
              <a:t>étiquettes de zones </a:t>
            </a:r>
            <a:r>
              <a:rPr lang="fr-FR" sz="2400" b="1" i="1" dirty="0">
                <a:solidFill>
                  <a:srgbClr val="FF0000"/>
                </a:solidFill>
              </a:rPr>
              <a:t>dans la première ligne du fichier, au risque de créer les données en double.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1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088" y="-187086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</a:rPr>
              <a:t>Gérer mes </a:t>
            </a: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créations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18356" y="764704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Le </a:t>
            </a:r>
            <a:r>
              <a:rPr lang="fr-FR" sz="2400" b="1" dirty="0"/>
              <a:t>tableau de bord </a:t>
            </a:r>
            <a:r>
              <a:rPr lang="fr-FR" sz="2400" dirty="0"/>
              <a:t>présente l'ensemble des demandes de </a:t>
            </a:r>
            <a:r>
              <a:rPr lang="fr-FR" sz="2400" dirty="0" smtClean="0"/>
              <a:t>l’utilisateur. Il </a:t>
            </a:r>
            <a:r>
              <a:rPr lang="fr-FR" sz="2400" dirty="0"/>
              <a:t>dispose des fonctionnalités de tri et de recherche par colonne et indique </a:t>
            </a:r>
            <a:r>
              <a:rPr lang="fr-FR" sz="2400" dirty="0" smtClean="0"/>
              <a:t>:</a:t>
            </a:r>
            <a:endParaRPr lang="fr-FR" sz="2400" dirty="0"/>
          </a:p>
          <a:p>
            <a:pPr lvl="0"/>
            <a:r>
              <a:rPr lang="fr-FR" sz="2000" dirty="0" smtClean="0"/>
              <a:t>le </a:t>
            </a:r>
            <a:r>
              <a:rPr lang="fr-FR" sz="2000" b="1" dirty="0" smtClean="0"/>
              <a:t>RCR </a:t>
            </a:r>
            <a:r>
              <a:rPr lang="fr-FR" sz="2000" dirty="0" smtClean="0"/>
              <a:t>pour lequel </a:t>
            </a:r>
            <a:r>
              <a:rPr lang="fr-FR" sz="2000" dirty="0"/>
              <a:t>l’utilisateur </a:t>
            </a:r>
            <a:r>
              <a:rPr lang="fr-FR" sz="2000" dirty="0" smtClean="0"/>
              <a:t>souhaite faire une </a:t>
            </a:r>
            <a:r>
              <a:rPr lang="fr-FR" sz="2000" dirty="0" err="1" smtClean="0"/>
              <a:t>exemplarisation</a:t>
            </a:r>
            <a:r>
              <a:rPr lang="fr-FR" sz="2000" dirty="0"/>
              <a:t> ;</a:t>
            </a:r>
          </a:p>
          <a:p>
            <a:pPr lvl="0"/>
            <a:r>
              <a:rPr lang="fr-FR" sz="2000" dirty="0"/>
              <a:t>le </a:t>
            </a:r>
            <a:r>
              <a:rPr lang="fr-FR" sz="2000" b="1" dirty="0"/>
              <a:t>type </a:t>
            </a:r>
            <a:r>
              <a:rPr lang="fr-FR" sz="2000" b="1" dirty="0" smtClean="0"/>
              <a:t>d’</a:t>
            </a:r>
            <a:r>
              <a:rPr lang="fr-FR" sz="2000" b="1" dirty="0" err="1" smtClean="0"/>
              <a:t>exemplarisation</a:t>
            </a:r>
            <a:r>
              <a:rPr lang="fr-FR" sz="2000" dirty="0"/>
              <a:t> ;</a:t>
            </a:r>
          </a:p>
          <a:p>
            <a:pPr lvl="0"/>
            <a:r>
              <a:rPr lang="fr-FR" sz="2000" dirty="0" smtClean="0"/>
              <a:t>l’</a:t>
            </a:r>
            <a:r>
              <a:rPr lang="fr-FR" sz="2000" b="1" dirty="0" smtClean="0"/>
              <a:t>index de recherche </a:t>
            </a:r>
            <a:r>
              <a:rPr lang="fr-FR" sz="2000" dirty="0" smtClean="0"/>
              <a:t>employé</a:t>
            </a:r>
            <a:r>
              <a:rPr lang="fr-FR" sz="2000" dirty="0"/>
              <a:t> ;</a:t>
            </a:r>
          </a:p>
          <a:p>
            <a:pPr lvl="0"/>
            <a:r>
              <a:rPr lang="fr-FR" sz="2000" dirty="0"/>
              <a:t>la </a:t>
            </a:r>
            <a:r>
              <a:rPr lang="fr-FR" sz="2000" b="1" dirty="0"/>
              <a:t>date de création </a:t>
            </a:r>
            <a:r>
              <a:rPr lang="fr-FR" sz="2000" dirty="0" smtClean="0"/>
              <a:t>et </a:t>
            </a:r>
            <a:r>
              <a:rPr lang="fr-FR" sz="2000" dirty="0"/>
              <a:t>de </a:t>
            </a:r>
            <a:r>
              <a:rPr lang="fr-FR" sz="2000" b="1" dirty="0"/>
              <a:t>dernière modification </a:t>
            </a:r>
            <a:r>
              <a:rPr lang="fr-FR" sz="2000" dirty="0"/>
              <a:t>de la demande ;</a:t>
            </a:r>
          </a:p>
          <a:p>
            <a:pPr lvl="0"/>
            <a:r>
              <a:rPr lang="fr-FR" sz="2000" dirty="0"/>
              <a:t>le </a:t>
            </a:r>
            <a:r>
              <a:rPr lang="fr-FR" sz="2000" b="1" dirty="0"/>
              <a:t>statut de la </a:t>
            </a:r>
            <a:r>
              <a:rPr lang="fr-FR" sz="2000" b="1" dirty="0" smtClean="0"/>
              <a:t>demande</a:t>
            </a:r>
            <a:r>
              <a:rPr lang="fr-FR" sz="2000" b="1" dirty="0"/>
              <a:t> </a:t>
            </a:r>
            <a:r>
              <a:rPr lang="fr-FR" sz="2000" dirty="0" smtClean="0"/>
              <a:t>;</a:t>
            </a:r>
          </a:p>
          <a:p>
            <a:r>
              <a:rPr lang="fr-FR" sz="2000" dirty="0" smtClean="0"/>
              <a:t>une </a:t>
            </a:r>
            <a:r>
              <a:rPr lang="fr-FR" sz="2000" dirty="0"/>
              <a:t>colonne « </a:t>
            </a:r>
            <a:r>
              <a:rPr lang="fr-FR" sz="2000" b="1" dirty="0"/>
              <a:t>Téléchargement </a:t>
            </a:r>
            <a:r>
              <a:rPr lang="fr-FR" sz="2000" dirty="0"/>
              <a:t>» permet la récupération du fichier </a:t>
            </a:r>
            <a:r>
              <a:rPr lang="fr-FR" sz="2000" dirty="0" smtClean="0"/>
              <a:t>résultat ; </a:t>
            </a:r>
            <a:endParaRPr lang="fr-FR" sz="2000" dirty="0"/>
          </a:p>
          <a:p>
            <a:r>
              <a:rPr lang="fr-FR" sz="2000" dirty="0" smtClean="0"/>
              <a:t>une </a:t>
            </a:r>
            <a:r>
              <a:rPr lang="fr-FR" sz="2000" dirty="0"/>
              <a:t>colonne « </a:t>
            </a:r>
            <a:r>
              <a:rPr lang="fr-FR" sz="2000" b="1" dirty="0"/>
              <a:t>Actions</a:t>
            </a:r>
            <a:r>
              <a:rPr lang="fr-FR" sz="2000" dirty="0"/>
              <a:t> » permet de supprimer ou d’archiver les demandes</a:t>
            </a:r>
            <a:endParaRPr lang="fr-FR" sz="1800" dirty="0"/>
          </a:p>
          <a:p>
            <a:pPr marL="0" indent="0">
              <a:buNone/>
            </a:pPr>
            <a:endParaRPr lang="fr-FR" sz="2000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r="1859" b="32817"/>
          <a:stretch/>
        </p:blipFill>
        <p:spPr>
          <a:xfrm>
            <a:off x="474368" y="4840168"/>
            <a:ext cx="8167824" cy="186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2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29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78912" y="1068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Gérer mes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créations « 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archivées 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455437"/>
            <a:ext cx="49068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L’utilisateur peut </a:t>
            </a:r>
            <a:r>
              <a:rPr lang="fr-FR" b="1" dirty="0" smtClean="0"/>
              <a:t>retrouver ses demandes archivées </a:t>
            </a:r>
            <a:r>
              <a:rPr lang="fr-FR" dirty="0" smtClean="0"/>
              <a:t>sur un </a:t>
            </a:r>
            <a:r>
              <a:rPr lang="fr-FR" b="1" dirty="0" smtClean="0"/>
              <a:t>tableau de bord dédié </a:t>
            </a:r>
            <a:r>
              <a:rPr lang="fr-FR" dirty="0" smtClean="0"/>
              <a:t>depuis le menu latéral de l’application</a:t>
            </a:r>
          </a:p>
          <a:p>
            <a:endParaRPr lang="fr-FR" dirty="0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DDB0EE-562A-402E-B0CB-D9B0904D3576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052736"/>
            <a:ext cx="2592288" cy="5598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à coins arrondis 6"/>
          <p:cNvSpPr/>
          <p:nvPr/>
        </p:nvSpPr>
        <p:spPr>
          <a:xfrm>
            <a:off x="5796136" y="6182453"/>
            <a:ext cx="2592288" cy="504056"/>
          </a:xfrm>
          <a:prstGeom prst="roundRect">
            <a:avLst/>
          </a:prstGeom>
          <a:solidFill>
            <a:schemeClr val="accent2">
              <a:lumMod val="75000"/>
              <a:alpha val="1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9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 vers le bas 14"/>
          <p:cNvSpPr/>
          <p:nvPr/>
        </p:nvSpPr>
        <p:spPr>
          <a:xfrm>
            <a:off x="1014821" y="3012277"/>
            <a:ext cx="291785" cy="446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ZoneTexte 19"/>
          <p:cNvSpPr txBox="1"/>
          <p:nvPr/>
        </p:nvSpPr>
        <p:spPr>
          <a:xfrm>
            <a:off x="985685" y="391343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62878" y="2028347"/>
            <a:ext cx="252301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Préparer son fichier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S’authentifier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>
                <a:solidFill>
                  <a:srgbClr val="00B050"/>
                </a:solidFill>
              </a:rPr>
              <a:t>S</a:t>
            </a:r>
            <a:r>
              <a:rPr lang="fr-FR" sz="1500" b="1" dirty="0" smtClean="0">
                <a:solidFill>
                  <a:srgbClr val="00B050"/>
                </a:solidFill>
              </a:rPr>
              <a:t>électionner </a:t>
            </a:r>
            <a:r>
              <a:rPr lang="fr-FR" sz="1500" b="1" dirty="0">
                <a:solidFill>
                  <a:srgbClr val="00B050"/>
                </a:solidFill>
              </a:rPr>
              <a:t>le </a:t>
            </a:r>
            <a:r>
              <a:rPr lang="fr-FR" sz="1500" b="1" dirty="0" smtClean="0">
                <a:solidFill>
                  <a:srgbClr val="00B050"/>
                </a:solidFill>
              </a:rPr>
              <a:t>service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Choisir le type d’</a:t>
            </a:r>
            <a:r>
              <a:rPr lang="fr-FR" sz="1500" b="1" dirty="0" err="1" smtClean="0">
                <a:solidFill>
                  <a:srgbClr val="00B050"/>
                </a:solidFill>
              </a:rPr>
              <a:t>exemplarisation</a:t>
            </a:r>
            <a:r>
              <a:rPr lang="fr-FR" sz="1500" b="1" dirty="0" smtClean="0">
                <a:solidFill>
                  <a:srgbClr val="00B050"/>
                </a:solidFill>
              </a:rPr>
              <a:t> et suivre les étapes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Lancer </a:t>
            </a:r>
            <a:r>
              <a:rPr lang="fr-FR" sz="1500" b="1" dirty="0">
                <a:solidFill>
                  <a:srgbClr val="00B050"/>
                </a:solidFill>
              </a:rPr>
              <a:t>le </a:t>
            </a:r>
            <a:r>
              <a:rPr lang="fr-FR" sz="1500" b="1" dirty="0" smtClean="0">
                <a:solidFill>
                  <a:srgbClr val="00B050"/>
                </a:solidFill>
              </a:rPr>
              <a:t>traitement </a:t>
            </a:r>
            <a:r>
              <a:rPr lang="fr-FR" sz="1500" b="1" u="sng" dirty="0" smtClean="0">
                <a:solidFill>
                  <a:srgbClr val="00B050"/>
                </a:solidFill>
              </a:rPr>
              <a:t>en </a:t>
            </a:r>
            <a:r>
              <a:rPr lang="fr-FR" sz="1500" b="1" dirty="0" smtClean="0">
                <a:solidFill>
                  <a:srgbClr val="00B050"/>
                </a:solidFill>
              </a:rPr>
              <a:t>simulation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Lancer le traitement en production</a:t>
            </a:r>
          </a:p>
          <a:p>
            <a:pPr marL="342900" indent="-342900">
              <a:buFontTx/>
              <a:buAutoNum type="arabicPeriod"/>
            </a:pPr>
            <a:r>
              <a:rPr lang="fr-FR" sz="1500" b="1" dirty="0" smtClean="0">
                <a:solidFill>
                  <a:srgbClr val="00B050"/>
                </a:solidFill>
              </a:rPr>
              <a:t>Vérifier </a:t>
            </a:r>
            <a:r>
              <a:rPr lang="fr-FR" sz="1500" b="1" dirty="0">
                <a:solidFill>
                  <a:srgbClr val="00B050"/>
                </a:solidFill>
              </a:rPr>
              <a:t>le </a:t>
            </a:r>
            <a:r>
              <a:rPr lang="fr-FR" sz="1500" b="1" dirty="0" smtClean="0">
                <a:solidFill>
                  <a:srgbClr val="00B050"/>
                </a:solidFill>
              </a:rPr>
              <a:t>traitement</a:t>
            </a:r>
            <a:endParaRPr lang="fr-FR" sz="1500" b="1" dirty="0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20358" y="301227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293561" y="497265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220385" y="5180403"/>
            <a:ext cx="2530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00B050"/>
                </a:solidFill>
              </a:rPr>
              <a:t>5</a:t>
            </a:r>
            <a:endParaRPr lang="fr-FR" sz="2100" b="1" dirty="0">
              <a:solidFill>
                <a:srgbClr val="00B05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137752" y="1667370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30</a:t>
            </a:fld>
            <a:endParaRPr lang="fr-FR"/>
          </a:p>
        </p:txBody>
      </p:sp>
      <p:sp>
        <p:nvSpPr>
          <p:cNvPr id="30" name="Titre 4"/>
          <p:cNvSpPr txBox="1">
            <a:spLocks/>
          </p:cNvSpPr>
          <p:nvPr/>
        </p:nvSpPr>
        <p:spPr>
          <a:xfrm>
            <a:off x="0" y="-27432"/>
            <a:ext cx="464627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dirty="0" smtClean="0">
                <a:solidFill>
                  <a:schemeClr val="accent2">
                    <a:lumMod val="75000"/>
                  </a:schemeClr>
                </a:solidFill>
              </a:rPr>
              <a:t>Parcours type dans l’application</a:t>
            </a:r>
            <a:endParaRPr lang="fr-FR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" name="Image 31"/>
          <p:cNvPicPr/>
          <p:nvPr/>
        </p:nvPicPr>
        <p:blipFill>
          <a:blip r:embed="rId2"/>
          <a:stretch>
            <a:fillRect/>
          </a:stretch>
        </p:blipFill>
        <p:spPr>
          <a:xfrm>
            <a:off x="3136185" y="512690"/>
            <a:ext cx="5466995" cy="115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84" y="738125"/>
            <a:ext cx="2342645" cy="218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37" y="3462608"/>
            <a:ext cx="2420094" cy="14751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7" y="5618776"/>
            <a:ext cx="3443863" cy="987579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629400" y="569706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 smtClean="0">
                <a:solidFill>
                  <a:srgbClr val="00B050"/>
                </a:solidFill>
              </a:rPr>
              <a:t>4</a:t>
            </a:r>
            <a:endParaRPr lang="fr-FR" sz="2100" b="1" dirty="0">
              <a:solidFill>
                <a:srgbClr val="00B05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641" y="5507179"/>
            <a:ext cx="2495687" cy="1294246"/>
          </a:xfrm>
          <a:prstGeom prst="rect">
            <a:avLst/>
          </a:prstGeom>
        </p:spPr>
      </p:pic>
      <p:sp>
        <p:nvSpPr>
          <p:cNvPr id="34" name="Flèche vers le bas 33"/>
          <p:cNvSpPr/>
          <p:nvPr/>
        </p:nvSpPr>
        <p:spPr>
          <a:xfrm rot="10800000">
            <a:off x="6040128" y="5230811"/>
            <a:ext cx="206442" cy="229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Flèche vers le bas 22"/>
          <p:cNvSpPr/>
          <p:nvPr/>
        </p:nvSpPr>
        <p:spPr>
          <a:xfrm>
            <a:off x="961875" y="5030440"/>
            <a:ext cx="291785" cy="4469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5" name="Flèche vers le bas 24"/>
          <p:cNvSpPr/>
          <p:nvPr/>
        </p:nvSpPr>
        <p:spPr>
          <a:xfrm rot="10800000">
            <a:off x="7993621" y="3798954"/>
            <a:ext cx="253235" cy="258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ZoneTexte 27"/>
          <p:cNvSpPr txBox="1"/>
          <p:nvPr/>
        </p:nvSpPr>
        <p:spPr>
          <a:xfrm>
            <a:off x="8232957" y="3720695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 smtClean="0">
                <a:solidFill>
                  <a:srgbClr val="00B050"/>
                </a:solidFill>
              </a:rPr>
              <a:t>6</a:t>
            </a:r>
            <a:endParaRPr lang="fr-FR" sz="2100" b="1" dirty="0">
              <a:solidFill>
                <a:srgbClr val="00B050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3507191" y="6112565"/>
            <a:ext cx="443131" cy="243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4105762"/>
            <a:ext cx="3419872" cy="11081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524" y="2061102"/>
            <a:ext cx="3844183" cy="1676194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Flèche vers le bas 28"/>
          <p:cNvSpPr/>
          <p:nvPr/>
        </p:nvSpPr>
        <p:spPr>
          <a:xfrm rot="10800000">
            <a:off x="7872867" y="1723864"/>
            <a:ext cx="253235" cy="258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6674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  <p:bldP spid="27" grpId="0"/>
      <p:bldP spid="33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31</a:t>
            </a:fld>
            <a:endParaRPr lang="fr-FR"/>
          </a:p>
        </p:txBody>
      </p:sp>
      <p:sp>
        <p:nvSpPr>
          <p:cNvPr id="30" name="Titre 4"/>
          <p:cNvSpPr txBox="1">
            <a:spLocks/>
          </p:cNvSpPr>
          <p:nvPr/>
        </p:nvSpPr>
        <p:spPr>
          <a:xfrm>
            <a:off x="457200" y="25649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dirty="0" smtClean="0">
                <a:solidFill>
                  <a:schemeClr val="accent2">
                    <a:lumMod val="75000"/>
                  </a:schemeClr>
                </a:solidFill>
              </a:rPr>
              <a:t>Démonstration</a:t>
            </a:r>
            <a:endParaRPr lang="fr-FR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accent6"/>
                </a:solidFill>
              </a:rPr>
              <a:t>Points de vigilance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620688"/>
            <a:ext cx="806489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Impact sur les transferts réguliers</a:t>
            </a:r>
          </a:p>
          <a:p>
            <a:pPr lvl="1"/>
            <a:r>
              <a:rPr lang="fr-FR" sz="2400" dirty="0" smtClean="0"/>
              <a:t>la </a:t>
            </a:r>
            <a:r>
              <a:rPr lang="fr-FR" sz="2400" dirty="0"/>
              <a:t>multiplication des demandes </a:t>
            </a:r>
            <a:r>
              <a:rPr lang="fr-FR" sz="2400" dirty="0" smtClean="0"/>
              <a:t>impacte </a:t>
            </a:r>
            <a:r>
              <a:rPr lang="fr-FR" sz="2400" dirty="0"/>
              <a:t>le </a:t>
            </a:r>
            <a:r>
              <a:rPr lang="fr-FR" sz="2400" u="sng" dirty="0"/>
              <a:t>volume des transferts réguliers </a:t>
            </a:r>
            <a:r>
              <a:rPr lang="fr-FR" sz="2400" dirty="0"/>
              <a:t>qui sont générés au niveau de l'ILN.</a:t>
            </a: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Lancement en temps réel </a:t>
            </a:r>
            <a:r>
              <a:rPr lang="fr-FR" sz="2400" dirty="0" smtClean="0"/>
              <a:t>sur la base de production </a:t>
            </a:r>
            <a:br>
              <a:rPr lang="fr-FR" sz="2400" dirty="0" smtClean="0"/>
            </a:br>
            <a:r>
              <a:rPr lang="fr-FR" sz="2400" u="sng" dirty="0" smtClean="0"/>
              <a:t>sauf pour les requêtes </a:t>
            </a:r>
            <a:r>
              <a:rPr lang="fr-FR" sz="2400" u="sng" dirty="0" err="1" smtClean="0"/>
              <a:t>Date;Auteur;Titre</a:t>
            </a:r>
            <a:endParaRPr lang="fr-FR" sz="2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Si le </a:t>
            </a:r>
            <a:r>
              <a:rPr lang="fr-FR" sz="2400" b="1" dirty="0"/>
              <a:t>traitement est interrompu </a:t>
            </a:r>
            <a:r>
              <a:rPr lang="fr-FR" sz="2400" dirty="0"/>
              <a:t>(statut « en erreur »), il </a:t>
            </a:r>
            <a:r>
              <a:rPr lang="fr-FR" sz="2400" u="sng" dirty="0" smtClean="0"/>
              <a:t>ne faut pas </a:t>
            </a:r>
            <a:r>
              <a:rPr lang="fr-FR" sz="2400" u="sng" dirty="0"/>
              <a:t>relancer</a:t>
            </a:r>
            <a:r>
              <a:rPr lang="fr-FR" sz="2400" dirty="0"/>
              <a:t> </a:t>
            </a:r>
            <a:r>
              <a:rPr lang="fr-FR" sz="2400" dirty="0" smtClean="0"/>
              <a:t>le traitement en créant une nouvelle demande mais </a:t>
            </a:r>
            <a:r>
              <a:rPr lang="fr-FR" sz="2400" dirty="0"/>
              <a:t>le signaler sur le guichet d’assistance : </a:t>
            </a:r>
            <a:r>
              <a:rPr lang="fr-FR" sz="2400" dirty="0" err="1"/>
              <a:t>ABESstp</a:t>
            </a:r>
            <a:r>
              <a:rPr lang="fr-FR" sz="2400" dirty="0"/>
              <a:t>  &gt; </a:t>
            </a:r>
            <a:r>
              <a:rPr lang="fr-FR" sz="2400" b="1" dirty="0" err="1"/>
              <a:t>SudocPro</a:t>
            </a:r>
            <a:r>
              <a:rPr lang="fr-FR" sz="2400" dirty="0"/>
              <a:t> &gt; </a:t>
            </a:r>
            <a:r>
              <a:rPr lang="fr-FR" sz="2400" b="1" dirty="0" err="1"/>
              <a:t>Exemplarisation</a:t>
            </a:r>
            <a:r>
              <a:rPr lang="fr-FR" sz="2400" b="1"/>
              <a:t> en masse</a:t>
            </a:r>
            <a:r>
              <a:rPr lang="fr-FR" sz="2400" smtClean="0"/>
              <a:t>.</a:t>
            </a: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C00000"/>
                </a:solidFill>
              </a:rPr>
              <a:t>Actualité d’ITEM :</a:t>
            </a:r>
          </a:p>
          <a:p>
            <a:r>
              <a:rPr lang="fr-FR" sz="2400" dirty="0" smtClean="0">
                <a:solidFill>
                  <a:srgbClr val="C00000"/>
                </a:solidFill>
              </a:rPr>
              <a:t>Lenteurs dues </a:t>
            </a:r>
            <a:r>
              <a:rPr lang="fr-FR" sz="2400" dirty="0">
                <a:solidFill>
                  <a:srgbClr val="C00000"/>
                </a:solidFill>
              </a:rPr>
              <a:t>à une configuration technique déficiente : </a:t>
            </a:r>
            <a:r>
              <a:rPr lang="fr-FR" sz="2400" dirty="0" smtClean="0">
                <a:solidFill>
                  <a:srgbClr val="C00000"/>
                </a:solidFill>
              </a:rPr>
              <a:t>le </a:t>
            </a:r>
            <a:r>
              <a:rPr lang="fr-FR" sz="2400" dirty="0">
                <a:solidFill>
                  <a:srgbClr val="C00000"/>
                </a:solidFill>
              </a:rPr>
              <a:t>dysfonctionnement est en cours de résolution.</a:t>
            </a:r>
            <a:endParaRPr lang="fr-FR" sz="2400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829503"/>
            <a:ext cx="8229600" cy="17413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200" dirty="0" smtClean="0"/>
              <a:t>Pensez à consulter l’aide-mémoire pour une prise en main rapide de l’application</a:t>
            </a:r>
          </a:p>
          <a:p>
            <a:pPr marL="0" indent="0">
              <a:buNone/>
            </a:pPr>
            <a:endParaRPr lang="fr-FR" sz="22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 smtClean="0"/>
              <a:t>Posez vos questions sur le guichet d’assistance : </a:t>
            </a:r>
            <a:r>
              <a:rPr lang="fr-FR" sz="2200" dirty="0" err="1" smtClean="0"/>
              <a:t>ABESstp</a:t>
            </a:r>
            <a:r>
              <a:rPr lang="fr-FR" sz="2200" dirty="0" smtClean="0"/>
              <a:t>  &gt; </a:t>
            </a:r>
            <a:r>
              <a:rPr lang="fr-FR" sz="2200" b="1" dirty="0" err="1" smtClean="0"/>
              <a:t>SudocPro</a:t>
            </a:r>
            <a:r>
              <a:rPr lang="fr-FR" sz="2200" dirty="0" smtClean="0"/>
              <a:t> &gt; </a:t>
            </a:r>
            <a:r>
              <a:rPr lang="fr-FR" sz="2200" b="1" dirty="0" err="1" smtClean="0"/>
              <a:t>Exemplarisation</a:t>
            </a:r>
            <a:r>
              <a:rPr lang="fr-FR" sz="2200" b="1" dirty="0" smtClean="0"/>
              <a:t> en masse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200" b="1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31640" y="138341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hlinkClick r:id="rId2"/>
              </a:rPr>
              <a:t>http://documentation.abes.fr/aideitem/index.html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52" y="730514"/>
            <a:ext cx="7236296" cy="3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2"/>
                </a:solidFill>
              </a:rPr>
              <a:t>Des questions ?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9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344" y="997769"/>
            <a:ext cx="8627144" cy="57237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500" b="1" dirty="0" smtClean="0">
                <a:solidFill>
                  <a:schemeClr val="accent1"/>
                </a:solidFill>
              </a:rPr>
              <a:t>ITEM - </a:t>
            </a:r>
            <a:r>
              <a:rPr lang="fr-FR" sz="3600" b="1" dirty="0">
                <a:solidFill>
                  <a:schemeClr val="accent1"/>
                </a:solidFill>
              </a:rPr>
              <a:t>Interface de Traitement des Exemplaires en </a:t>
            </a:r>
            <a:r>
              <a:rPr lang="fr-FR" sz="3600" b="1" dirty="0" smtClean="0">
                <a:solidFill>
                  <a:schemeClr val="accent1"/>
                </a:solidFill>
              </a:rPr>
              <a:t>Masse</a:t>
            </a:r>
            <a:r>
              <a:rPr lang="fr-FR" sz="3500" dirty="0" smtClean="0">
                <a:solidFill>
                  <a:schemeClr val="bg2">
                    <a:lumMod val="10000"/>
                  </a:schemeClr>
                </a:solidFill>
              </a:rPr>
              <a:t>, c’est :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Un portail </a:t>
            </a:r>
            <a:r>
              <a:rPr lang="fr-FR" sz="3100" dirty="0">
                <a:solidFill>
                  <a:schemeClr val="bg2">
                    <a:lumMod val="10000"/>
                  </a:schemeClr>
                </a:solidFill>
              </a:rPr>
              <a:t>d’accès à tous les services de l’ABES autour de la </a:t>
            </a:r>
            <a:r>
              <a:rPr lang="fr-FR" sz="3100" b="1" dirty="0">
                <a:solidFill>
                  <a:schemeClr val="bg2">
                    <a:lumMod val="10000"/>
                  </a:schemeClr>
                </a:solidFill>
              </a:rPr>
              <a:t>gestion des exemplaires </a:t>
            </a:r>
            <a:r>
              <a:rPr lang="fr-FR" sz="3100" i="1" u="sng" dirty="0">
                <a:solidFill>
                  <a:schemeClr val="bg2">
                    <a:lumMod val="10000"/>
                  </a:schemeClr>
                </a:solidFill>
              </a:rPr>
              <a:t>sauf les suppressions</a:t>
            </a:r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3100" i="1" dirty="0" smtClean="0">
                <a:solidFill>
                  <a:srgbClr val="C00000"/>
                </a:solidFill>
              </a:rPr>
              <a:t>Accessible uniquement aux coordinateurs </a:t>
            </a:r>
            <a:r>
              <a:rPr lang="fr-FR" sz="3100" i="1" dirty="0" err="1" smtClean="0">
                <a:solidFill>
                  <a:srgbClr val="C00000"/>
                </a:solidFill>
              </a:rPr>
              <a:t>Sudoc</a:t>
            </a:r>
            <a:endParaRPr lang="fr-FR" sz="31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sz="3100" i="1" dirty="0" smtClean="0">
              <a:solidFill>
                <a:srgbClr val="C00000"/>
              </a:solidFill>
            </a:endParaRPr>
          </a:p>
          <a:p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Une interface optimisée pour </a:t>
            </a:r>
            <a:r>
              <a:rPr lang="fr-FR" sz="3100" b="1" dirty="0" smtClean="0">
                <a:solidFill>
                  <a:schemeClr val="bg2">
                    <a:lumMod val="10000"/>
                  </a:schemeClr>
                </a:solidFill>
              </a:rPr>
              <a:t>tous les navigateurs </a:t>
            </a:r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fr-FR" sz="3100" i="1" dirty="0" smtClean="0"/>
              <a:t>sauf </a:t>
            </a:r>
            <a:r>
              <a:rPr lang="fr-FR" sz="3100" i="1" dirty="0"/>
              <a:t>les versions Internet Explorer antérieures à </a:t>
            </a:r>
            <a:r>
              <a:rPr lang="fr-FR" sz="3100" i="1" dirty="0" smtClean="0"/>
              <a:t>2010</a:t>
            </a:r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endParaRPr lang="fr-FR" sz="31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Un </a:t>
            </a:r>
            <a:r>
              <a:rPr lang="fr-FR" sz="3100" dirty="0">
                <a:solidFill>
                  <a:schemeClr val="bg2">
                    <a:lumMod val="10000"/>
                  </a:schemeClr>
                </a:solidFill>
              </a:rPr>
              <a:t>outil qui </a:t>
            </a:r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permet de gérer d</a:t>
            </a:r>
            <a:r>
              <a:rPr lang="fr-FR" sz="3100" dirty="0" smtClean="0"/>
              <a:t>e </a:t>
            </a:r>
            <a:r>
              <a:rPr lang="fr-FR" sz="3100" b="1" dirty="0"/>
              <a:t>façon autonome </a:t>
            </a:r>
            <a:r>
              <a:rPr lang="fr-FR" sz="3100" dirty="0" smtClean="0"/>
              <a:t>les exemplaires de son ILN (type </a:t>
            </a:r>
            <a:r>
              <a:rPr lang="fr-FR" sz="3100" dirty="0"/>
              <a:t>libre-service).</a:t>
            </a:r>
          </a:p>
          <a:p>
            <a:pPr marL="0" indent="0">
              <a:buNone/>
            </a:pPr>
            <a:endParaRPr lang="fr-FR" sz="31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Une application </a:t>
            </a:r>
            <a:r>
              <a:rPr lang="fr-FR" sz="3100" b="1" dirty="0" smtClean="0">
                <a:solidFill>
                  <a:schemeClr val="bg2">
                    <a:lumMod val="10000"/>
                  </a:schemeClr>
                </a:solidFill>
              </a:rPr>
              <a:t>connectée en temps réel </a:t>
            </a:r>
            <a:r>
              <a:rPr lang="fr-FR" sz="3100" dirty="0" smtClean="0">
                <a:solidFill>
                  <a:schemeClr val="bg2">
                    <a:lumMod val="10000"/>
                  </a:schemeClr>
                </a:solidFill>
              </a:rPr>
              <a:t>avec la base bibliographique </a:t>
            </a:r>
            <a:r>
              <a:rPr lang="fr-FR" sz="3100" dirty="0" err="1" smtClean="0">
                <a:solidFill>
                  <a:schemeClr val="bg2">
                    <a:lumMod val="10000"/>
                  </a:schemeClr>
                </a:solidFill>
              </a:rPr>
              <a:t>Sudoc</a:t>
            </a:r>
            <a:endParaRPr lang="fr-FR" sz="31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4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60160" y="260648"/>
            <a:ext cx="8111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RAPPEL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04" y="202129"/>
            <a:ext cx="3429000" cy="7048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28184" y="260647"/>
            <a:ext cx="211041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Item.sudoc.fr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solidFill>
                  <a:schemeClr val="bg2">
                    <a:lumMod val="10000"/>
                  </a:schemeClr>
                </a:solidFill>
              </a:rPr>
              <a:t>Nouveaux </a:t>
            </a:r>
            <a:r>
              <a:rPr lang="fr-FR" sz="2800" dirty="0" smtClean="0">
                <a:solidFill>
                  <a:schemeClr val="bg2">
                    <a:lumMod val="10000"/>
                  </a:schemeClr>
                </a:solidFill>
              </a:rPr>
              <a:t>services :</a:t>
            </a:r>
            <a:r>
              <a:rPr lang="fr-FR" sz="2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fr-FR" sz="2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2800" dirty="0" err="1">
                <a:solidFill>
                  <a:schemeClr val="bg2">
                    <a:lumMod val="10000"/>
                  </a:schemeClr>
                </a:solidFill>
              </a:rPr>
              <a:t>Exemplarisations</a:t>
            </a:r>
            <a:r>
              <a:rPr lang="fr-FR" sz="2800" dirty="0">
                <a:solidFill>
                  <a:schemeClr val="bg2">
                    <a:lumMod val="10000"/>
                  </a:schemeClr>
                </a:solidFill>
              </a:rPr>
              <a:t> en masse – Taux de </a:t>
            </a:r>
            <a:r>
              <a:rPr lang="fr-FR" sz="2800" dirty="0" smtClean="0">
                <a:solidFill>
                  <a:schemeClr val="bg2">
                    <a:lumMod val="10000"/>
                  </a:schemeClr>
                </a:solidFill>
              </a:rPr>
              <a:t>recouvrement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fr-F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2883"/>
            <a:ext cx="8229600" cy="5328592"/>
          </a:xfrm>
        </p:spPr>
        <p:txBody>
          <a:bodyPr>
            <a:normAutofit/>
          </a:bodyPr>
          <a:lstStyle/>
          <a:p>
            <a:r>
              <a:rPr lang="fr-FR" sz="1900" dirty="0" smtClean="0"/>
              <a:t>La </a:t>
            </a:r>
            <a:r>
              <a:rPr lang="fr-FR" sz="1900" b="1" dirty="0" smtClean="0"/>
              <a:t>première version </a:t>
            </a:r>
            <a:r>
              <a:rPr lang="fr-FR" sz="1900" dirty="0" smtClean="0"/>
              <a:t>d’ITEM  proposait des modifications d'informations sur des lots d'exemplaires </a:t>
            </a:r>
            <a:r>
              <a:rPr lang="fr-FR" sz="1900" u="sng" dirty="0" smtClean="0"/>
              <a:t>déjà existants </a:t>
            </a:r>
            <a:r>
              <a:rPr lang="fr-FR" sz="1900" dirty="0" smtClean="0"/>
              <a:t>(création, suppression, modification </a:t>
            </a:r>
            <a:r>
              <a:rPr lang="fr-FR" sz="2000" dirty="0" smtClean="0"/>
              <a:t>de </a:t>
            </a:r>
            <a:r>
              <a:rPr lang="fr-FR" sz="2000" dirty="0"/>
              <a:t>zones et de </a:t>
            </a:r>
            <a:r>
              <a:rPr lang="fr-FR" sz="2000" dirty="0" smtClean="0"/>
              <a:t>sous-zones</a:t>
            </a:r>
            <a:r>
              <a:rPr lang="fr-FR" sz="1900" dirty="0" smtClean="0"/>
              <a:t>).</a:t>
            </a:r>
          </a:p>
          <a:p>
            <a:endParaRPr lang="fr-FR" sz="1900" dirty="0"/>
          </a:p>
          <a:p>
            <a:pPr lvl="0"/>
            <a:r>
              <a:rPr lang="fr-FR" sz="2000" dirty="0" smtClean="0"/>
              <a:t>Le </a:t>
            </a:r>
            <a:r>
              <a:rPr lang="fr-FR" sz="2000" b="1" dirty="0" smtClean="0"/>
              <a:t>second périmètre de </a:t>
            </a:r>
            <a:r>
              <a:rPr lang="fr-FR" sz="2000" b="1" dirty="0"/>
              <a:t>l’interface </a:t>
            </a:r>
            <a:r>
              <a:rPr lang="fr-FR" sz="2000" dirty="0"/>
              <a:t>intègre </a:t>
            </a:r>
            <a:r>
              <a:rPr lang="fr-FR" sz="2000" dirty="0" smtClean="0"/>
              <a:t>les </a:t>
            </a:r>
            <a:r>
              <a:rPr lang="fr-FR" sz="2000" b="1" dirty="0"/>
              <a:t>taux de recouvrement </a:t>
            </a:r>
            <a:r>
              <a:rPr lang="fr-FR" sz="2000" dirty="0"/>
              <a:t>(déjà en libre-service) et les </a:t>
            </a:r>
            <a:r>
              <a:rPr lang="fr-FR" sz="2000" b="1" dirty="0" err="1"/>
              <a:t>exemplarisations</a:t>
            </a:r>
            <a:r>
              <a:rPr lang="fr-FR" sz="2000" b="1" dirty="0"/>
              <a:t> automatiques </a:t>
            </a:r>
            <a:r>
              <a:rPr lang="fr-FR" sz="2000" dirty="0"/>
              <a:t>qui étaient traitées jusque-là par un service dédié à l’</a:t>
            </a:r>
            <a:r>
              <a:rPr lang="fr-FR" sz="2000" dirty="0" err="1"/>
              <a:t>Abes</a:t>
            </a:r>
            <a:r>
              <a:rPr lang="fr-FR" sz="2000" dirty="0"/>
              <a:t>.</a:t>
            </a:r>
          </a:p>
          <a:p>
            <a:endParaRPr lang="fr-FR" sz="1900" dirty="0" smtClean="0"/>
          </a:p>
          <a:p>
            <a:pPr lvl="0"/>
            <a:r>
              <a:rPr lang="fr-FR" sz="2000" dirty="0" smtClean="0"/>
              <a:t>Cette nouvelle version d’ITEM complète naturellement l'interface actuelle, et devient donc le point d’accès à </a:t>
            </a:r>
            <a:r>
              <a:rPr lang="fr-FR" sz="2000" dirty="0"/>
              <a:t>tous les services de l’ABES </a:t>
            </a:r>
            <a:r>
              <a:rPr lang="fr-FR" sz="2000" dirty="0" smtClean="0"/>
              <a:t>qui concernent </a:t>
            </a:r>
            <a:r>
              <a:rPr lang="fr-FR" sz="2000" b="1" dirty="0" smtClean="0"/>
              <a:t>la </a:t>
            </a:r>
            <a:r>
              <a:rPr lang="fr-FR" sz="2000" b="1" dirty="0"/>
              <a:t>gestion des exemplaires</a:t>
            </a:r>
            <a:r>
              <a:rPr lang="fr-FR" sz="2000" dirty="0" smtClean="0"/>
              <a:t>.</a:t>
            </a:r>
          </a:p>
          <a:p>
            <a:pPr marL="0" lvl="0" indent="0">
              <a:buNone/>
            </a:pPr>
            <a:endParaRPr lang="fr-FR" sz="2000" dirty="0" smtClean="0"/>
          </a:p>
          <a:p>
            <a:pPr marL="400050" lvl="1" indent="0">
              <a:buNone/>
            </a:pPr>
            <a:r>
              <a:rPr lang="fr-FR" sz="2000" b="1" i="1" dirty="0" smtClean="0">
                <a:solidFill>
                  <a:srgbClr val="C00000"/>
                </a:solidFill>
              </a:rPr>
              <a:t>Important </a:t>
            </a:r>
            <a:r>
              <a:rPr lang="fr-FR" sz="2000" i="1" dirty="0" smtClean="0"/>
              <a:t>: </a:t>
            </a:r>
            <a:r>
              <a:rPr lang="fr-FR" sz="2000" i="1" dirty="0"/>
              <a:t>afin de permettre aux établissements qui le souhaitent de récupérer les fichiers de résultats des traitements antérieurs à l'ouverture de ce nouveau </a:t>
            </a:r>
            <a:r>
              <a:rPr lang="fr-FR" sz="2000" i="1" dirty="0" smtClean="0"/>
              <a:t>service, </a:t>
            </a:r>
            <a:r>
              <a:rPr lang="fr-FR" sz="2000" b="1" i="1" dirty="0" smtClean="0"/>
              <a:t>le </a:t>
            </a:r>
            <a:r>
              <a:rPr lang="fr-FR" sz="2000" b="1" i="1" dirty="0"/>
              <a:t>formulaire </a:t>
            </a:r>
            <a:r>
              <a:rPr lang="fr-FR" sz="2000" b="1" i="1" dirty="0" smtClean="0"/>
              <a:t>des </a:t>
            </a:r>
            <a:r>
              <a:rPr lang="fr-FR" sz="2000" b="1" i="1" dirty="0" err="1" smtClean="0"/>
              <a:t>exemplarisations</a:t>
            </a:r>
            <a:r>
              <a:rPr lang="fr-FR" sz="2000" b="1" i="1" dirty="0" smtClean="0"/>
              <a:t> automatiques restera </a:t>
            </a:r>
            <a:r>
              <a:rPr lang="fr-FR" sz="2000" b="1" i="1" dirty="0"/>
              <a:t>accessible pendant une période de 6 </a:t>
            </a:r>
            <a:r>
              <a:rPr lang="fr-FR" sz="2000" b="1" i="1" dirty="0" smtClean="0"/>
              <a:t>mois.</a:t>
            </a:r>
            <a:endParaRPr lang="fr-FR" sz="2000" b="1" i="1" dirty="0"/>
          </a:p>
          <a:p>
            <a:endParaRPr lang="fr-FR" sz="1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59272"/>
            <a:ext cx="8147248" cy="172819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Ce </a:t>
            </a:r>
            <a:r>
              <a:rPr lang="fr-FR" sz="2400" dirty="0"/>
              <a:t>service permet </a:t>
            </a:r>
            <a:r>
              <a:rPr lang="fr-FR" sz="2400" b="1" dirty="0"/>
              <a:t>d'évaluer le pourcentage de création d'exemplaires possible dans le </a:t>
            </a:r>
            <a:r>
              <a:rPr lang="fr-FR" sz="2400" b="1" dirty="0" err="1"/>
              <a:t>Sudoc</a:t>
            </a:r>
            <a:r>
              <a:rPr lang="fr-FR" sz="2400" dirty="0"/>
              <a:t>, à partir d'un fichier-échantillon représentatif des fonds possédés par une </a:t>
            </a:r>
            <a:r>
              <a:rPr lang="fr-FR" sz="2400" dirty="0" smtClean="0"/>
              <a:t>bibliothèque.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99592" y="5000594"/>
            <a:ext cx="8147248" cy="105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Ce service permet </a:t>
            </a:r>
            <a:r>
              <a:rPr lang="fr-FR" sz="2400" b="1" dirty="0" smtClean="0"/>
              <a:t>d'ajouter automatiquement un (ou plusieurs) exemplaire(s) sur des lots de notices</a:t>
            </a:r>
            <a:r>
              <a:rPr lang="fr-FR" sz="2400" dirty="0" smtClean="0"/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1" y="3681576"/>
            <a:ext cx="4810125" cy="10763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6343"/>
            <a:ext cx="6553200" cy="11144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1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Calculer un Taux de recouvrement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CONTEXTE</a:t>
            </a:r>
          </a:p>
          <a:p>
            <a:pPr marL="0" indent="0">
              <a:buNone/>
            </a:pPr>
            <a:endParaRPr lang="fr-FR" sz="2800" b="1" dirty="0" smtClean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Quoi ?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Ce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service permet d'identifier des notices présentes dans le </a:t>
            </a:r>
            <a:r>
              <a:rPr lang="fr-FR" sz="2400" dirty="0" err="1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Sudoc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(PPN) afin d'évaluer le taux de similarité entre un catalogue de SGB et le </a:t>
            </a:r>
            <a:r>
              <a:rPr lang="fr-FR" sz="2400" dirty="0" err="1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Sudoc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fr-FR" sz="2400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quoi ça sert ?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A partir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d'un échantillon 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de notices, un établissement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peut 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ainsi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évaluer le nombre d'exemplaires susceptibles d'être créés 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quand l</a:t>
            </a:r>
            <a:r>
              <a:rPr lang="fr-FR" sz="2400" dirty="0" smtClean="0"/>
              <a:t>a notice bibliographique existe déjà</a:t>
            </a:r>
            <a:r>
              <a:rPr lang="fr-FR" sz="2400" dirty="0" smtClean="0">
                <a:solidFill>
                  <a:schemeClr val="bg2">
                    <a:lumMod val="10000"/>
                  </a:schemeClr>
                </a:solidFill>
              </a:rPr>
              <a:t>, et </a:t>
            </a:r>
            <a:r>
              <a:rPr lang="fr-FR" sz="2400" dirty="0">
                <a:solidFill>
                  <a:schemeClr val="bg2">
                    <a:lumMod val="10000"/>
                  </a:schemeClr>
                </a:solidFill>
              </a:rPr>
              <a:t>en déduire la charge de travail restante (le nombre d'exemplaires à créer « à la main »)</a:t>
            </a:r>
          </a:p>
          <a:p>
            <a:pPr marL="0" indent="0">
              <a:buNone/>
            </a:pPr>
            <a:endParaRPr lang="fr-FR" sz="28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fr-FR" sz="28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5"/>
            <a:ext cx="8229600" cy="6388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Que peut-on faire ?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Avant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de procéder à une </a:t>
            </a:r>
            <a:r>
              <a:rPr lang="fr-FR" sz="2000" dirty="0" err="1">
                <a:solidFill>
                  <a:schemeClr val="bg2">
                    <a:lumMod val="10000"/>
                  </a:schemeClr>
                </a:solidFill>
              </a:rPr>
              <a:t>exemplarisation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, l'établissement peut effectuer un taux de recouvrement. Le taux de recouvrement permet donc d'analyser la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pertinence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l’opération suivante qui consiste à </a:t>
            </a:r>
            <a:r>
              <a:rPr lang="fr-FR" sz="2000" dirty="0" err="1" smtClean="0">
                <a:solidFill>
                  <a:schemeClr val="bg2">
                    <a:lumMod val="10000"/>
                  </a:schemeClr>
                </a:solidFill>
              </a:rPr>
              <a:t>exemplariser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sz="19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Les limites </a:t>
            </a:r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?</a:t>
            </a:r>
            <a:endParaRPr lang="fr-FR" sz="28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Pour des raisons de performance, les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fichiers de requêtes de type </a:t>
            </a:r>
            <a:r>
              <a:rPr lang="fr-FR" sz="2000" dirty="0" err="1">
                <a:solidFill>
                  <a:schemeClr val="bg2">
                    <a:lumMod val="10000"/>
                  </a:schemeClr>
                </a:solidFill>
              </a:rPr>
              <a:t>Date;Auteur;Titre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 sont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traités en différé entre 20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heures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le jour-même et </a:t>
            </a:r>
            <a:r>
              <a:rPr lang="fr-FR" sz="2000" dirty="0">
                <a:solidFill>
                  <a:schemeClr val="bg2">
                    <a:lumMod val="10000"/>
                  </a:schemeClr>
                </a:solidFill>
              </a:rPr>
              <a:t>8 heures le lendemain (J+1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Les fichiers sont limités à 5000 requêtes</a:t>
            </a:r>
            <a:endParaRPr lang="fr-FR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680518"/>
              </p:ext>
            </p:extLst>
          </p:nvPr>
        </p:nvGraphicFramePr>
        <p:xfrm>
          <a:off x="585188" y="4653136"/>
          <a:ext cx="7850295" cy="1874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05880"/>
                <a:gridCol w="3744415"/>
              </a:tblGrid>
              <a:tr h="169352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Avec</a:t>
                      </a:r>
                      <a:r>
                        <a:rPr lang="fr-FR" sz="2400" baseline="0" dirty="0" smtClean="0"/>
                        <a:t> ITEM, </a:t>
                      </a:r>
                      <a:r>
                        <a:rPr lang="fr-FR" sz="2400" u="sng" baseline="0" dirty="0" smtClean="0"/>
                        <a:t>je peux</a:t>
                      </a:r>
                      <a:r>
                        <a:rPr lang="fr-FR" sz="2400" baseline="0" dirty="0" smtClean="0"/>
                        <a:t> :</a:t>
                      </a:r>
                      <a:endParaRPr lang="fr-FR" sz="2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Avec</a:t>
                      </a:r>
                      <a:r>
                        <a:rPr lang="fr-FR" sz="2400" baseline="0" dirty="0" smtClean="0"/>
                        <a:t> ITEM, </a:t>
                      </a:r>
                      <a:r>
                        <a:rPr lang="fr-FR" sz="2400" u="sng" baseline="0" dirty="0" smtClean="0"/>
                        <a:t>je ne peux pas </a:t>
                      </a:r>
                      <a:r>
                        <a:rPr lang="fr-FR" sz="2400" baseline="0" dirty="0" smtClean="0"/>
                        <a:t>:</a:t>
                      </a:r>
                      <a:endParaRPr lang="fr-FR" sz="2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/>
                        <a:t>Réaliser un taux de recouvrement à partir des requêtes : 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ISBN ou ISSN ou </a:t>
                      </a:r>
                      <a:r>
                        <a:rPr lang="fr-FR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Date;Auteur;Titre</a:t>
                      </a:r>
                      <a:endParaRPr lang="fr-FR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Générer un taux de recouvrement avec </a:t>
                      </a:r>
                      <a:r>
                        <a:rPr lang="fr-F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fr-FR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fichiers texte ou CSV</a:t>
                      </a:r>
                      <a:endParaRPr lang="fr-FR" sz="1800" b="1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aseline="0" dirty="0" smtClean="0"/>
                        <a:t>Générer un taux de recouvrement avec des fichiers Word (.doc) ou des fichiers Excel (.</a:t>
                      </a:r>
                      <a:r>
                        <a:rPr lang="fr-FR" sz="1800" baseline="0" dirty="0" err="1" smtClean="0"/>
                        <a:t>xls</a:t>
                      </a:r>
                      <a:r>
                        <a:rPr lang="fr-FR" sz="1800" baseline="0" dirty="0" smtClean="0"/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8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Document préparatoire</Etat_x0020_du_x0020_document>
    <Nom_x0020_de_x0020_la_x0020_formation xmlns="9cb235b8-7541-4a6e-b886-1bf4192805bd">A renseigner</Nom_x0020_de_x0020_la_x0020_formation>
    <TRI xmlns="9cb235b8-7541-4a6e-b886-1bf4192805bd">RPA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2020</Année>
    <N_x00b0__x0020_session xmlns="9cb235b8-7541-4a6e-b886-1bf4192805bd" xsi:nil="true"/>
    <_DCDateCreated xmlns="http://schemas.microsoft.com/sharepoint/v3/fields">2020-05-10T22:00:00+00:00</_DCDateCrea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8b42cf7eb64f2cf8d25ced06e79c7366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3f915dbfb4fab79eecdd4358c33ac2d4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LS"/>
          <xsd:enumeration value="EMS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PE"/>
          <xsd:enumeration value="SPR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3DA22-16E7-418E-A1F2-1C90A5F308B5}">
  <ds:schemaRefs>
    <ds:schemaRef ds:uri="http://purl.org/dc/terms/"/>
    <ds:schemaRef ds:uri="http://schemas.microsoft.com/office/2006/documentManagement/types"/>
    <ds:schemaRef ds:uri="http://schemas.microsoft.com/sharepoint/v3/fields"/>
    <ds:schemaRef ds:uri="$ListId:Supports3;"/>
    <ds:schemaRef ds:uri="http://purl.org/dc/elements/1.1/"/>
    <ds:schemaRef ds:uri="http://purl.org/dc/dcmitype/"/>
    <ds:schemaRef ds:uri="http://schemas.microsoft.com/office/infopath/2007/PartnerControls"/>
    <ds:schemaRef ds:uri="9cb235b8-7541-4a6e-b886-1bf4192805bd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719EB3-19AA-464A-B0BA-BC3E707BB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1713</Words>
  <Application>Microsoft Office PowerPoint</Application>
  <PresentationFormat>Affichage à l'écran (4:3)</PresentationFormat>
  <Paragraphs>302</Paragraphs>
  <Slides>35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Thème Office</vt:lpstr>
      <vt:lpstr>Présentation PowerPoint</vt:lpstr>
      <vt:lpstr>plan</vt:lpstr>
      <vt:lpstr>Introduction</vt:lpstr>
      <vt:lpstr>Présentation PowerPoint</vt:lpstr>
      <vt:lpstr>Nouveaux services : Exemplarisations en masse – Taux de recouvrement </vt:lpstr>
      <vt:lpstr>Présentation PowerPoint</vt:lpstr>
      <vt:lpstr>Calculer un Taux de recouvrement</vt:lpstr>
      <vt:lpstr>Présentation PowerPoint</vt:lpstr>
      <vt:lpstr>Présentation PowerPoint</vt:lpstr>
      <vt:lpstr>Présentation PowerPoint</vt:lpstr>
      <vt:lpstr>Exemple - Taux de recouvrement fichier d’ISBN</vt:lpstr>
      <vt:lpstr>Exemple - Taux de recouvrement fichier de requêtes Date;Auteur;Titre</vt:lpstr>
      <vt:lpstr>Gérer mes taux de recouvrement</vt:lpstr>
      <vt:lpstr>Gérer mes taux de recouvrement « archivées »</vt:lpstr>
      <vt:lpstr>Présentation PowerPoint</vt:lpstr>
      <vt:lpstr>Présentation PowerPoint</vt:lpstr>
      <vt:lpstr>Création d’exemplaires</vt:lpstr>
      <vt:lpstr>Présentation PowerPoint</vt:lpstr>
      <vt:lpstr>Présentation PowerPoint</vt:lpstr>
      <vt:lpstr>Présentation PowerPoint</vt:lpstr>
      <vt:lpstr>Données autorisées pour l’exemplarisation  des monographies imprimées   </vt:lpstr>
      <vt:lpstr>Données autorisées pour l’exemplarisation des monographies électroniques </vt:lpstr>
      <vt:lpstr>Données autorisées pour l’exemplarisation des périodiques électroniques </vt:lpstr>
      <vt:lpstr>Bien préparer ses fichiers (Consignes)</vt:lpstr>
      <vt:lpstr>Bien préparer ses fichiers (Astuces)</vt:lpstr>
      <vt:lpstr>Fichier type : exemplarisation par PPN Fichier valide</vt:lpstr>
      <vt:lpstr>Fichier type : exemplarisation par PPN Fichier invalide</vt:lpstr>
      <vt:lpstr>Gérer mes créations</vt:lpstr>
      <vt:lpstr>Présentation PowerPoint</vt:lpstr>
      <vt:lpstr>Présentation PowerPoint</vt:lpstr>
      <vt:lpstr>Présentation PowerPoint</vt:lpstr>
      <vt:lpstr>Points de vigilance</vt:lpstr>
      <vt:lpstr>Présentation PowerPoint</vt:lpstr>
      <vt:lpstr>Présentation PowerPoint</vt:lpstr>
      <vt:lpstr>Des questions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V2</dc:title>
  <dc:creator>Olivier Kosinski</dc:creator>
  <cp:keywords/>
  <dc:description/>
  <cp:lastModifiedBy>Olivier Kosinski</cp:lastModifiedBy>
  <cp:revision>239</cp:revision>
  <dcterms:created xsi:type="dcterms:W3CDTF">2014-12-08T14:08:59Z</dcterms:created>
  <dcterms:modified xsi:type="dcterms:W3CDTF">2020-06-16T11:59:33Z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