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58" r:id="rId6"/>
    <p:sldId id="259" r:id="rId7"/>
    <p:sldId id="272" r:id="rId8"/>
    <p:sldId id="267" r:id="rId9"/>
    <p:sldId id="274" r:id="rId10"/>
    <p:sldId id="271" r:id="rId11"/>
    <p:sldId id="275" r:id="rId12"/>
    <p:sldId id="270" r:id="rId13"/>
    <p:sldId id="273" r:id="rId14"/>
    <p:sldId id="260" r:id="rId15"/>
    <p:sldId id="261" r:id="rId16"/>
    <p:sldId id="276" r:id="rId17"/>
    <p:sldId id="279" r:id="rId18"/>
    <p:sldId id="280" r:id="rId19"/>
    <p:sldId id="277" r:id="rId20"/>
    <p:sldId id="278" r:id="rId21"/>
    <p:sldId id="262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  <a:srgbClr val="1E2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46" autoAdjust="0"/>
  </p:normalViewPr>
  <p:slideViewPr>
    <p:cSldViewPr>
      <p:cViewPr varScale="1">
        <p:scale>
          <a:sx n="69" d="100"/>
          <a:sy n="69" d="100"/>
        </p:scale>
        <p:origin x="185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117C9-DC69-4474-95AE-B5B905E0C089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E5AB4-6DAB-460B-B1F2-D187681C3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1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B2254C-B2CA-47D4-BFD4-19CC24CAB27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977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z="1200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25/09/2014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83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121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9E1EE5-6A75-46C7-B7A1-1981E51235D0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>
                <a:solidFill>
                  <a:prstClr val="black"/>
                </a:solidFill>
              </a:rPr>
              <a:t>25/09/2014</a:t>
            </a:r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09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fr-FR" baseline="0" dirty="0" smtClean="0"/>
              <a:t>réseau Calames, à Persée, à RERO et SLSP</a:t>
            </a:r>
          </a:p>
          <a:p>
            <a:pPr marL="228600" indent="-228600">
              <a:buAutoNum type="arabicParenR"/>
            </a:pPr>
            <a:endParaRPr lang="fr-FR" dirty="0" smtClean="0"/>
          </a:p>
          <a:p>
            <a:r>
              <a:rPr lang="fr-FR" dirty="0" smtClean="0"/>
              <a:t>3) Qui ne s’est pas retrouvé dans la situation de</a:t>
            </a:r>
            <a:r>
              <a:rPr lang="fr-FR" baseline="0" dirty="0" smtClean="0"/>
              <a:t> ne pas trouver dans la base d’appui une notice bien présente dans le Catalogue Général de le BnF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455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Option 1 : </a:t>
            </a:r>
          </a:p>
          <a:p>
            <a:r>
              <a:rPr lang="fr-FR" smtClean="0"/>
              <a:t>PPN </a:t>
            </a:r>
            <a:r>
              <a:rPr lang="fr-FR" dirty="0" smtClean="0"/>
              <a:t>BIB 107161257</a:t>
            </a:r>
          </a:p>
          <a:p>
            <a:r>
              <a:rPr lang="fr-FR" dirty="0" smtClean="0"/>
              <a:t>Appellation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Leonij</a:t>
            </a:r>
            <a:r>
              <a:rPr lang="fr-FR" baseline="0" dirty="0" smtClean="0"/>
              <a:t> Lorenzo</a:t>
            </a:r>
          </a:p>
          <a:p>
            <a:endParaRPr lang="fr-FR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Option 2 : </a:t>
            </a:r>
            <a:r>
              <a:rPr lang="fr-FR" dirty="0" smtClean="0"/>
              <a:t>Démo</a:t>
            </a:r>
            <a:r>
              <a:rPr lang="fr-FR" baseline="0" dirty="0" smtClean="0"/>
              <a:t> avec u</a:t>
            </a:r>
            <a:r>
              <a:rPr lang="fr-FR" dirty="0" smtClean="0"/>
              <a:t>tilisation du script IdRef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960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E5AB4-6DAB-460B-B1F2-D187681C329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78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96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4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5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1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57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7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54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3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803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AFB5-915E-4D0A-971C-5AE5F329E906}" type="datetimeFigureOut">
              <a:rPr lang="fr-FR" smtClean="0"/>
              <a:t>23/11/2020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DB0EE-562A-402E-B0CB-D9B0904D3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3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moodle.abes.f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bes.fr/aideidrefutilisateur/index.html#ExportZotero" TargetMode="External"/><Relationship Id="rId2" Type="http://schemas.openxmlformats.org/officeDocument/2006/relationships/hyperlink" Target="http://documentation.abes.fr/aideidrefpaprika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cumentation.abes.fr/sudoc/manuels/controle_bibliographique/dedoublonnage/index.html#CasParticulierNoticesAutorite" TargetMode="External"/><Relationship Id="rId4" Type="http://schemas.openxmlformats.org/officeDocument/2006/relationships/hyperlink" Target="http://documentation.abes.fr/aideidrefcatalogueur/index.html#theme07-FusionNoticeDoublon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ref.f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atalogue.bnf.fr/ark:/12148/cb14056509p" TargetMode="External"/><Relationship Id="rId2" Type="http://schemas.openxmlformats.org/officeDocument/2006/relationships/hyperlink" Target="https://catalogue.bnf.fr/ark:/12148/cb16762427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talogue.bnf.fr/ark:/12148/cb16749869c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ocumentation.abes.fr/aideidrefcatalogueur/index.html#DerivationNoticesBn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aprika.idref.fr/?lastname=blank&amp;firstname=ulrich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/>
        </p:nvSpPr>
        <p:spPr>
          <a:xfrm>
            <a:off x="685800" y="93207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r-FR" b="1" dirty="0" smtClean="0">
                <a:solidFill>
                  <a:schemeClr val="accent2"/>
                </a:solidFill>
              </a:rPr>
              <a:t>Nouvelles fonctionnalités </a:t>
            </a:r>
            <a:r>
              <a:rPr lang="fr-FR" b="1" dirty="0">
                <a:solidFill>
                  <a:schemeClr val="accent2"/>
                </a:solidFill>
              </a:rPr>
              <a:t>dans IdRef : dériver des autorités du réservoir </a:t>
            </a:r>
            <a:r>
              <a:rPr lang="fr-FR" b="1" dirty="0" smtClean="0">
                <a:solidFill>
                  <a:schemeClr val="accent2"/>
                </a:solidFill>
              </a:rPr>
              <a:t>BnF, </a:t>
            </a:r>
            <a:r>
              <a:rPr lang="fr-FR" b="1" dirty="0">
                <a:solidFill>
                  <a:schemeClr val="accent2"/>
                </a:solidFill>
              </a:rPr>
              <a:t>et autres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79" y="6143068"/>
            <a:ext cx="900156" cy="60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07" r="18012"/>
          <a:stretch/>
        </p:blipFill>
        <p:spPr bwMode="auto">
          <a:xfrm>
            <a:off x="0" y="195671"/>
            <a:ext cx="9144000" cy="64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708629" y="3142841"/>
            <a:ext cx="35009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Description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/>
              <a:t>IdRef s'enrichit de la fonctionnalité de dérivation d'autorités présentes dans le catalogue BnF.</a:t>
            </a:r>
            <a:br>
              <a:rPr lang="fr-FR" sz="1600" dirty="0"/>
            </a:br>
            <a:r>
              <a:rPr lang="fr-FR" sz="1600" dirty="0"/>
              <a:t>Cette fonctionnalité d'import à l'unité de notices existantes dans le réservoir BnF sera disponible aux catalogueurs de tous les réseaux via IdRef. </a:t>
            </a:r>
            <a:br>
              <a:rPr lang="fr-FR" sz="1600" dirty="0"/>
            </a:br>
            <a:r>
              <a:rPr lang="fr-FR" sz="1600" dirty="0"/>
              <a:t>Venez découvrir son fonctionnement et ses avantages.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5548567" y="3422175"/>
            <a:ext cx="410445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Public</a:t>
            </a:r>
            <a:endParaRPr lang="fr-FR" dirty="0" smtClean="0">
              <a:solidFill>
                <a:schemeClr val="tx2"/>
              </a:solidFill>
            </a:endParaRPr>
          </a:p>
          <a:p>
            <a:r>
              <a:rPr lang="fr-FR" sz="1600" dirty="0"/>
              <a:t>Correspondants autorités</a:t>
            </a:r>
            <a:br>
              <a:rPr lang="fr-FR" sz="1600" dirty="0"/>
            </a:br>
            <a:r>
              <a:rPr lang="fr-FR" sz="1600" dirty="0"/>
              <a:t>Correspondants catalogage</a:t>
            </a:r>
            <a:br>
              <a:rPr lang="fr-FR" sz="1600" dirty="0"/>
            </a:br>
            <a:r>
              <a:rPr lang="fr-FR" sz="1600" dirty="0"/>
              <a:t>Coordinateurs Sudoc</a:t>
            </a:r>
            <a:br>
              <a:rPr lang="fr-FR" sz="1600" dirty="0"/>
            </a:br>
            <a:r>
              <a:rPr lang="fr-FR" sz="1600" dirty="0"/>
              <a:t>Correspondants Calames</a:t>
            </a:r>
            <a:br>
              <a:rPr lang="fr-FR" sz="1600" dirty="0"/>
            </a:br>
            <a:r>
              <a:rPr lang="fr-FR" sz="1600" dirty="0"/>
              <a:t>Responsables CR</a:t>
            </a:r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7" name="Rectangle 36"/>
          <p:cNvSpPr/>
          <p:nvPr/>
        </p:nvSpPr>
        <p:spPr>
          <a:xfrm>
            <a:off x="5548567" y="5207280"/>
            <a:ext cx="291084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Intervenants</a:t>
            </a:r>
          </a:p>
          <a:p>
            <a:r>
              <a:rPr lang="fr-FR" sz="1600" dirty="0" smtClean="0"/>
              <a:t>François Mistral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115615" y="6141204"/>
            <a:ext cx="7200801" cy="600164"/>
          </a:xfrm>
          <a:prstGeom prst="rect">
            <a:avLst/>
          </a:prstGeom>
          <a:solidFill>
            <a:srgbClr val="E2E2E2"/>
          </a:solidFill>
        </p:spPr>
        <p:txBody>
          <a:bodyPr wrap="square">
            <a:spAutoFit/>
          </a:bodyPr>
          <a:lstStyle/>
          <a:p>
            <a:pPr algn="ctr"/>
            <a:r>
              <a:rPr lang="fr-FR" sz="1100" dirty="0" smtClean="0"/>
              <a:t>La formation débutera à 11h, merci de votre patience…</a:t>
            </a:r>
            <a:r>
              <a:rPr lang="fr-FR" sz="1100" dirty="0"/>
              <a:t/>
            </a:r>
            <a:br>
              <a:rPr lang="fr-FR" sz="1100" dirty="0"/>
            </a:br>
            <a:r>
              <a:rPr lang="fr-FR" sz="1100" u="sng" dirty="0"/>
              <a:t>Attention :</a:t>
            </a:r>
            <a:r>
              <a:rPr lang="fr-FR" sz="1100" dirty="0"/>
              <a:t> </a:t>
            </a:r>
            <a:r>
              <a:rPr lang="fr-FR" sz="1100" dirty="0" smtClean="0"/>
              <a:t>La </a:t>
            </a:r>
            <a:r>
              <a:rPr lang="fr-FR" sz="1100" dirty="0"/>
              <a:t>session sera enregistrée afin d'être diffusée sur notre </a:t>
            </a:r>
            <a:r>
              <a:rPr lang="fr-FR" sz="1100" dirty="0" smtClean="0"/>
              <a:t>plateforme d'autoformation </a:t>
            </a:r>
            <a:r>
              <a:rPr lang="fr-FR" sz="1100" dirty="0" smtClean="0">
                <a:hlinkClick r:id="rId4"/>
              </a:rPr>
              <a:t>http://moodle.abes.fr</a:t>
            </a:r>
            <a:r>
              <a:rPr lang="fr-FR" sz="1100" dirty="0" smtClean="0"/>
              <a:t>.</a:t>
            </a:r>
            <a:br>
              <a:rPr lang="fr-FR" sz="1100" dirty="0" smtClean="0"/>
            </a:br>
            <a:r>
              <a:rPr lang="fr-FR" sz="1100" dirty="0" smtClean="0"/>
              <a:t>En </a:t>
            </a:r>
            <a:r>
              <a:rPr lang="fr-FR" sz="1100" dirty="0"/>
              <a:t>rejoignant cette session, vous consentez à ces enregistrements.</a:t>
            </a:r>
          </a:p>
        </p:txBody>
      </p:sp>
      <p:pic>
        <p:nvPicPr>
          <p:cNvPr id="1040" name="Picture 16" descr="Sudoc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4" r="24717"/>
          <a:stretch/>
        </p:blipFill>
        <p:spPr bwMode="auto">
          <a:xfrm>
            <a:off x="8366789" y="6093296"/>
            <a:ext cx="731938" cy="70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569" y="2656068"/>
            <a:ext cx="2044977" cy="68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15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Documentation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25144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Paprika</a:t>
            </a:r>
          </a:p>
          <a:p>
            <a:pPr marL="0" indent="0">
              <a:buNone/>
            </a:pPr>
            <a:r>
              <a:rPr lang="fr-FR" sz="2400" dirty="0">
                <a:hlinkClick r:id="rId2"/>
              </a:rPr>
              <a:t>http://</a:t>
            </a:r>
            <a:r>
              <a:rPr lang="fr-FR" sz="2400" dirty="0" smtClean="0">
                <a:hlinkClick r:id="rId2"/>
              </a:rPr>
              <a:t>documentation.abes.fr/aideidrefpaprika/index.html</a:t>
            </a:r>
            <a:endParaRPr lang="fr-FR" sz="2400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err="1" smtClean="0"/>
              <a:t>Zotero</a:t>
            </a:r>
            <a:endParaRPr lang="fr-FR" dirty="0" smtClean="0"/>
          </a:p>
          <a:p>
            <a:pPr marL="0" indent="0">
              <a:buNone/>
            </a:pPr>
            <a:r>
              <a:rPr lang="fr-FR" sz="2400" dirty="0">
                <a:hlinkClick r:id="rId3"/>
              </a:rPr>
              <a:t>http://</a:t>
            </a:r>
            <a:r>
              <a:rPr lang="fr-FR" sz="2400" dirty="0" smtClean="0">
                <a:hlinkClick r:id="rId3"/>
              </a:rPr>
              <a:t>documentation.abes.fr/aideidrefutilisateur/index.html#ExportZotero</a:t>
            </a:r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dirty="0" smtClean="0"/>
              <a:t>Fusion d’autorité</a:t>
            </a:r>
          </a:p>
          <a:p>
            <a:r>
              <a:rPr lang="fr-FR" sz="2200" dirty="0" smtClean="0"/>
              <a:t>Workflow </a:t>
            </a:r>
            <a:r>
              <a:rPr lang="fr-FR" sz="2200" dirty="0"/>
              <a:t>: </a:t>
            </a:r>
            <a:r>
              <a:rPr lang="fr-FR" sz="2200" dirty="0">
                <a:hlinkClick r:id="rId4"/>
              </a:rPr>
              <a:t>http://</a:t>
            </a:r>
            <a:r>
              <a:rPr lang="fr-FR" sz="2200" dirty="0" smtClean="0">
                <a:hlinkClick r:id="rId4"/>
              </a:rPr>
              <a:t>documentation.abes.fr/aideidrefcatalogueur/index.html#theme07-FusionNoticeDoublon</a:t>
            </a:r>
            <a:endParaRPr lang="fr-FR" sz="2200" dirty="0" smtClean="0"/>
          </a:p>
          <a:p>
            <a:r>
              <a:rPr lang="fr-FR" sz="2200" dirty="0" smtClean="0"/>
              <a:t>Méthodologie : </a:t>
            </a:r>
            <a:r>
              <a:rPr lang="fr-FR" sz="2200" dirty="0">
                <a:hlinkClick r:id="rId5"/>
              </a:rPr>
              <a:t>http://documentation.abes.fr/sudoc/manuels/controle_bibliographique/dedoublonnage/index.html#CasParticulierNoticesAutorite</a:t>
            </a:r>
            <a:endParaRPr lang="fr-FR" sz="2200" dirty="0"/>
          </a:p>
          <a:p>
            <a:pPr marL="0" indent="0">
              <a:buNone/>
            </a:pPr>
            <a:endParaRPr lang="fr-FR" sz="2400" dirty="0"/>
          </a:p>
          <a:p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83766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Focus sur la DERIVATION BnF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dérivation BnF dans WinIBW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01416"/>
            <a:ext cx="8363272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La dérivation de notices d’autorité BnF est :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Accessible aux utilisateurs de WinIBW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 partir de </a:t>
            </a:r>
            <a:r>
              <a:rPr lang="fr-FR" dirty="0"/>
              <a:t>la « base d’appui </a:t>
            </a:r>
            <a:r>
              <a:rPr lang="fr-FR" dirty="0" smtClean="0"/>
              <a:t>» (stock)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Alimentée par imports bimensuels (flux)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Or :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Les autorités IdRef excèdent les utilisateurs du réseau Sudoc-WinIBW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Les manipulations d’imports humaines et techniques prennent du temps et souffrent d’aléas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La base </a:t>
            </a:r>
            <a:r>
              <a:rPr lang="fr-FR" dirty="0"/>
              <a:t>est chargée en discontinu et </a:t>
            </a:r>
            <a:r>
              <a:rPr lang="fr-FR" dirty="0" smtClean="0"/>
              <a:t>partiellement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La dérivation à l’unité n’est pas contrôlée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7265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Nouvelle dérivation BnF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Le développement d’une « nouvelle dérivation BnF » se devait donc :</a:t>
            </a:r>
          </a:p>
          <a:p>
            <a:pPr>
              <a:buFontTx/>
              <a:buChar char="-"/>
            </a:pPr>
            <a:r>
              <a:rPr lang="fr-FR" dirty="0" smtClean="0"/>
              <a:t>d’être accessible à tous les utilisateurs des autorités</a:t>
            </a:r>
          </a:p>
          <a:p>
            <a:pPr>
              <a:buFontTx/>
              <a:buChar char="-"/>
            </a:pPr>
            <a:r>
              <a:rPr lang="fr-FR" dirty="0" smtClean="0"/>
              <a:t>d’offrir des données plus fraiches et plus complètes</a:t>
            </a:r>
          </a:p>
          <a:p>
            <a:pPr>
              <a:buFontTx/>
              <a:buChar char="-"/>
            </a:pPr>
            <a:r>
              <a:rPr lang="fr-FR" dirty="0" smtClean="0"/>
              <a:t>d’offrir plus de contrôle en catalogage</a:t>
            </a:r>
          </a:p>
          <a:p>
            <a:pPr>
              <a:buFontTx/>
              <a:buChar char="-"/>
            </a:pPr>
            <a:r>
              <a:rPr lang="fr-FR" dirty="0"/>
              <a:t>d’être plus </a:t>
            </a:r>
            <a:r>
              <a:rPr lang="fr-FR" dirty="0" smtClean="0"/>
              <a:t>économique </a:t>
            </a:r>
            <a:r>
              <a:rPr lang="fr-FR" dirty="0"/>
              <a:t>en temps de gestion </a:t>
            </a:r>
            <a:r>
              <a:rPr lang="fr-FR" dirty="0" smtClean="0"/>
              <a:t>et de maintenance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45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Nouvelle dérivation BnF </a:t>
            </a:r>
            <a:r>
              <a:rPr lang="fr-FR" dirty="0" smtClean="0"/>
              <a:t>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Service accessible à partir d’IdRef </a:t>
            </a:r>
            <a:r>
              <a:rPr lang="fr-FR" b="1" dirty="0" smtClean="0"/>
              <a:t>authentifié</a:t>
            </a:r>
          </a:p>
          <a:p>
            <a:r>
              <a:rPr lang="fr-FR" dirty="0" smtClean="0"/>
              <a:t>Interrogeant le SRU BnF, exposition complète et synchronisée du Catalogue Général</a:t>
            </a:r>
          </a:p>
          <a:p>
            <a:r>
              <a:rPr lang="fr-FR" dirty="0" smtClean="0"/>
              <a:t>Dérivation des notices </a:t>
            </a:r>
            <a:r>
              <a:rPr lang="fr-FR" b="1" dirty="0" smtClean="0"/>
              <a:t>Personnes, Collectivités, Titres/Auteurs-Titres et Lieux géographiques</a:t>
            </a:r>
          </a:p>
          <a:p>
            <a:r>
              <a:rPr lang="fr-FR" dirty="0" smtClean="0"/>
              <a:t>Dérivation contrôlée pour éviter les doublons et les imports d’anomalies</a:t>
            </a:r>
          </a:p>
          <a:p>
            <a:r>
              <a:rPr lang="fr-FR" dirty="0" smtClean="0"/>
              <a:t>Suivi statistique de l’utilisation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Une démonstration valant mieux qu’un long discours…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640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r-FR" dirty="0" smtClean="0"/>
              <a:t>Etape par étape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77176"/>
            <a:ext cx="8229600" cy="55641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Contexte de signalement documentaire, </a:t>
            </a:r>
            <a:r>
              <a:rPr lang="fr-FR" dirty="0" smtClean="0"/>
              <a:t>liage d’un </a:t>
            </a:r>
            <a:r>
              <a:rPr lang="fr-FR" dirty="0"/>
              <a:t>point d’accès </a:t>
            </a:r>
            <a:r>
              <a:rPr lang="fr-FR" dirty="0" smtClean="0"/>
              <a:t>bibliographique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Depuis l’outil de catalogage, </a:t>
            </a:r>
            <a:r>
              <a:rPr lang="fr-FR" dirty="0" smtClean="0"/>
              <a:t>en parallèle </a:t>
            </a:r>
            <a:r>
              <a:rPr lang="fr-FR" dirty="0" smtClean="0"/>
              <a:t>O</a:t>
            </a:r>
            <a:r>
              <a:rPr lang="fr-FR" dirty="0" smtClean="0"/>
              <a:t>uvrir </a:t>
            </a:r>
            <a:r>
              <a:rPr lang="fr-FR" dirty="0" smtClean="0">
                <a:hlinkClick r:id="rId3"/>
              </a:rPr>
              <a:t>IdRef</a:t>
            </a:r>
            <a:endParaRPr lang="fr-FR" dirty="0" smtClean="0"/>
          </a:p>
          <a:p>
            <a:r>
              <a:rPr lang="fr-FR" dirty="0" smtClean="0"/>
              <a:t>Faire une recherche : pas de résultat</a:t>
            </a:r>
            <a:endParaRPr lang="fr-FR" dirty="0" smtClean="0"/>
          </a:p>
          <a:p>
            <a:r>
              <a:rPr lang="fr-FR" dirty="0" smtClean="0"/>
              <a:t>S’authentifier et sélectionner « Créer une notice » :  </a:t>
            </a:r>
            <a:r>
              <a:rPr lang="fr-FR" i="1" dirty="0" smtClean="0"/>
              <a:t>utiliser l’encart </a:t>
            </a:r>
            <a:r>
              <a:rPr lang="fr-FR" i="1" dirty="0" smtClean="0"/>
              <a:t>« dérivation »</a:t>
            </a:r>
            <a:endParaRPr lang="fr-FR" i="1" dirty="0"/>
          </a:p>
          <a:p>
            <a:r>
              <a:rPr lang="fr-FR" dirty="0" smtClean="0"/>
              <a:t>R</a:t>
            </a:r>
            <a:r>
              <a:rPr lang="fr-FR" dirty="0" smtClean="0"/>
              <a:t>echercher </a:t>
            </a:r>
            <a:r>
              <a:rPr lang="fr-FR" dirty="0" smtClean="0"/>
              <a:t>dans le </a:t>
            </a:r>
            <a:r>
              <a:rPr lang="fr-FR" dirty="0" smtClean="0"/>
              <a:t>Catalogue général </a:t>
            </a:r>
            <a:r>
              <a:rPr lang="fr-FR" dirty="0" err="1" smtClean="0"/>
              <a:t>BnF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r>
              <a:rPr lang="fr-FR" dirty="0" smtClean="0"/>
              <a:t>Copier l’ARK </a:t>
            </a:r>
            <a:r>
              <a:rPr lang="fr-FR" dirty="0" smtClean="0"/>
              <a:t>/ </a:t>
            </a:r>
            <a:r>
              <a:rPr lang="fr-FR" dirty="0"/>
              <a:t>Coller l’ARK </a:t>
            </a:r>
            <a:r>
              <a:rPr lang="fr-FR" dirty="0" smtClean="0"/>
              <a:t>dans l’encart </a:t>
            </a:r>
            <a:r>
              <a:rPr lang="fr-FR" dirty="0"/>
              <a:t>« dérivation </a:t>
            </a:r>
            <a:r>
              <a:rPr lang="fr-FR" dirty="0" smtClean="0"/>
              <a:t>» d’</a:t>
            </a:r>
            <a:r>
              <a:rPr lang="fr-FR" dirty="0" err="1" smtClean="0"/>
              <a:t>IdRef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Sélectionner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5935370"/>
            <a:ext cx="1514475" cy="27622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6149" y="4365104"/>
            <a:ext cx="4752975" cy="25717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1720" y="5248858"/>
            <a:ext cx="4248472" cy="43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06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 cas de blocage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Doublon d’identifiant BnF :</a:t>
            </a:r>
          </a:p>
          <a:p>
            <a:pPr marL="0" indent="0">
              <a:buNone/>
            </a:pPr>
            <a:r>
              <a:rPr lang="fr-FR" sz="2400" dirty="0">
                <a:hlinkClick r:id="rId2"/>
              </a:rPr>
              <a:t>https://catalogue.bnf.fr/ark:/</a:t>
            </a:r>
            <a:r>
              <a:rPr lang="fr-FR" sz="2400" dirty="0" smtClean="0">
                <a:hlinkClick r:id="rId2"/>
              </a:rPr>
              <a:t>12148/cb167624272</a:t>
            </a: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r>
              <a:rPr lang="fr-FR" dirty="0"/>
              <a:t>Notice élémentaire </a:t>
            </a:r>
            <a:r>
              <a:rPr lang="fr-FR" dirty="0" smtClean="0"/>
              <a:t>BnF :</a:t>
            </a:r>
          </a:p>
          <a:p>
            <a:pPr marL="0" indent="0">
              <a:buNone/>
            </a:pPr>
            <a:r>
              <a:rPr lang="fr-FR" sz="2400" dirty="0">
                <a:hlinkClick r:id="rId3"/>
              </a:rPr>
              <a:t>http://catalogue.bnf.fr/ark:/</a:t>
            </a:r>
            <a:r>
              <a:rPr lang="fr-FR" sz="2400" dirty="0" smtClean="0">
                <a:hlinkClick r:id="rId3"/>
              </a:rPr>
              <a:t>12148/cb14056509p</a:t>
            </a:r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dirty="0" smtClean="0"/>
              <a:t>Anomalie de données dans la notice BnF :</a:t>
            </a:r>
          </a:p>
          <a:p>
            <a:pPr marL="0" indent="0">
              <a:buNone/>
            </a:pPr>
            <a:r>
              <a:rPr lang="fr-FR" sz="2400" dirty="0">
                <a:hlinkClick r:id="rId4"/>
              </a:rPr>
              <a:t>https://catalogue.bnf.fr/ark:/</a:t>
            </a:r>
            <a:r>
              <a:rPr lang="fr-FR" sz="2400" dirty="0" smtClean="0">
                <a:hlinkClick r:id="rId4"/>
              </a:rPr>
              <a:t>12148/cb16749869c</a:t>
            </a: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58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d’usage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Principes :</a:t>
            </a:r>
          </a:p>
          <a:p>
            <a:r>
              <a:rPr lang="fr-FR" dirty="0" smtClean="0"/>
              <a:t>Toujours en cas d’absence d’autorité</a:t>
            </a:r>
          </a:p>
          <a:p>
            <a:r>
              <a:rPr lang="fr-FR" dirty="0" smtClean="0"/>
              <a:t>La </a:t>
            </a:r>
            <a:r>
              <a:rPr lang="fr-FR" dirty="0"/>
              <a:t>création depuis </a:t>
            </a:r>
            <a:r>
              <a:rPr lang="fr-FR" dirty="0" smtClean="0"/>
              <a:t>votre ressource prime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Alors, dans </a:t>
            </a:r>
            <a:r>
              <a:rPr lang="fr-FR" dirty="0"/>
              <a:t>quel(s) cas </a:t>
            </a:r>
            <a:r>
              <a:rPr lang="fr-FR" dirty="0" smtClean="0"/>
              <a:t>opter </a:t>
            </a:r>
            <a:r>
              <a:rPr lang="fr-FR" dirty="0"/>
              <a:t>pour la dérivation </a:t>
            </a:r>
            <a:r>
              <a:rPr lang="fr-FR" dirty="0" smtClean="0"/>
              <a:t>?</a:t>
            </a:r>
          </a:p>
          <a:p>
            <a:r>
              <a:rPr lang="fr-FR" dirty="0"/>
              <a:t>P</a:t>
            </a:r>
            <a:r>
              <a:rPr lang="fr-FR" dirty="0" smtClean="0"/>
              <a:t>oint d’accès contenant un FRBNF</a:t>
            </a:r>
            <a:endParaRPr lang="fr-FR" dirty="0"/>
          </a:p>
          <a:p>
            <a:r>
              <a:rPr lang="fr-FR" dirty="0" smtClean="0"/>
              <a:t>Corpus patrimonial</a:t>
            </a:r>
          </a:p>
          <a:p>
            <a:r>
              <a:rPr lang="fr-FR" dirty="0" smtClean="0"/>
              <a:t>Données Sudoc pauvres / BnF riches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511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Documentation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Dérivation une notice d’autorité BnF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http://</a:t>
            </a:r>
            <a:r>
              <a:rPr lang="fr-FR" dirty="0" smtClean="0">
                <a:hlinkClick r:id="rId2"/>
              </a:rPr>
              <a:t>documentation.abes.fr/aideidrefcatalogueur/index.html#DerivationNoticesBnF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45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4000" b="1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428624" y="1556792"/>
            <a:ext cx="8535864" cy="43106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>
              <a:solidFill>
                <a:schemeClr val="bg2">
                  <a:lumMod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Quelques nouvelles fonctionnalités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Focus sur la dérivation BnF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Sondage</a:t>
            </a:r>
          </a:p>
        </p:txBody>
      </p:sp>
    </p:spTree>
    <p:extLst>
      <p:ext uri="{BB962C8B-B14F-4D97-AF65-F5344CB8AC3E}">
        <p14:creationId xmlns:p14="http://schemas.microsoft.com/office/powerpoint/2010/main" val="281024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06900"/>
            <a:ext cx="8496943" cy="1362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QUATRE NOUVELLES </a:t>
            </a:r>
            <a:r>
              <a:rPr lang="fr-FR" dirty="0" err="1" smtClean="0">
                <a:solidFill>
                  <a:schemeClr val="bg2">
                    <a:lumMod val="25000"/>
                  </a:schemeClr>
                </a:solidFill>
              </a:rPr>
              <a:t>fonctionnalitéS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017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Ergonomie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800" dirty="0" smtClean="0"/>
              <a:t>L’Abes cherche à vous construire un environnement de travail complet et ergonomique.</a:t>
            </a:r>
          </a:p>
          <a:p>
            <a:r>
              <a:rPr lang="fr-FR" sz="2800" b="1" dirty="0" smtClean="0"/>
              <a:t>Complet</a:t>
            </a:r>
            <a:r>
              <a:rPr lang="fr-FR" sz="2800" dirty="0" smtClean="0"/>
              <a:t> : une multitude d’applications, actions et opérations sont nécessaires au catalogage</a:t>
            </a:r>
          </a:p>
          <a:p>
            <a:r>
              <a:rPr lang="fr-FR" sz="2800" b="1" dirty="0" smtClean="0"/>
              <a:t>Ergonomique</a:t>
            </a:r>
            <a:r>
              <a:rPr lang="fr-FR" sz="2800" dirty="0" smtClean="0"/>
              <a:t> : il faut donc fluidifier les articulations, accroitre les passerelles.</a:t>
            </a:r>
          </a:p>
          <a:p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Ce </a:t>
            </a:r>
            <a:r>
              <a:rPr lang="fr-FR" sz="2800" dirty="0" smtClean="0"/>
              <a:t>qui a été </a:t>
            </a:r>
            <a:r>
              <a:rPr lang="fr-FR" sz="2800" dirty="0" smtClean="0"/>
              <a:t>fait au printemps 2020 </a:t>
            </a:r>
            <a:r>
              <a:rPr lang="fr-FR" sz="2800" dirty="0" smtClean="0"/>
              <a:t>avec </a:t>
            </a:r>
            <a:r>
              <a:rPr lang="fr-FR" sz="2800" dirty="0" smtClean="0"/>
              <a:t>:</a:t>
            </a:r>
          </a:p>
          <a:p>
            <a:r>
              <a:rPr lang="fr-FR" sz="2800" dirty="0" smtClean="0"/>
              <a:t>les </a:t>
            </a:r>
            <a:r>
              <a:rPr lang="fr-FR" sz="2800" dirty="0" smtClean="0"/>
              <a:t>passerelles </a:t>
            </a:r>
            <a:r>
              <a:rPr lang="fr-FR" sz="2800" dirty="0" smtClean="0"/>
              <a:t>vers Paprika </a:t>
            </a:r>
            <a:r>
              <a:rPr lang="fr-FR" sz="2800" dirty="0" smtClean="0"/>
              <a:t>dans </a:t>
            </a:r>
            <a:r>
              <a:rPr lang="fr-FR" sz="2800" dirty="0" smtClean="0"/>
              <a:t>les </a:t>
            </a:r>
            <a:r>
              <a:rPr lang="fr-FR" sz="2800" dirty="0" smtClean="0"/>
              <a:t>rapports </a:t>
            </a:r>
            <a:r>
              <a:rPr lang="fr-FR" sz="2800" dirty="0" err="1" smtClean="0"/>
              <a:t>AlgoLiens</a:t>
            </a:r>
            <a:r>
              <a:rPr lang="fr-FR" sz="2800" dirty="0" smtClean="0"/>
              <a:t>, </a:t>
            </a:r>
            <a:r>
              <a:rPr lang="fr-FR" sz="2800" dirty="0" err="1" smtClean="0"/>
              <a:t>AlgoDoublons</a:t>
            </a:r>
            <a:r>
              <a:rPr lang="fr-FR" sz="2800" dirty="0" smtClean="0"/>
              <a:t> </a:t>
            </a:r>
            <a:endParaRPr lang="fr-FR" sz="2800" dirty="0" smtClean="0"/>
          </a:p>
          <a:p>
            <a:r>
              <a:rPr lang="fr-FR" sz="2800" dirty="0" smtClean="0"/>
              <a:t>ou </a:t>
            </a:r>
            <a:r>
              <a:rPr lang="fr-FR" sz="2800" dirty="0" smtClean="0"/>
              <a:t>le script IdRef de WinIBW.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0634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IdRef</a:t>
            </a:r>
            <a:r>
              <a:rPr lang="fr-FR" dirty="0" smtClean="0"/>
              <a:t> </a:t>
            </a:r>
            <a:r>
              <a:rPr lang="fr-FR" dirty="0" smtClean="0"/>
              <a:t>vers </a:t>
            </a:r>
            <a:r>
              <a:rPr lang="fr-FR" dirty="0" smtClean="0"/>
              <a:t>Paprika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Sur chaque notice de Personnes, la passerelle vers Paprika :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Bascule directe sur Paprika :</a:t>
            </a:r>
          </a:p>
          <a:p>
            <a:pPr marL="0" indent="0">
              <a:buNone/>
            </a:pPr>
            <a:r>
              <a:rPr lang="fr-FR" sz="2200" dirty="0" smtClean="0">
                <a:hlinkClick r:id="rId2"/>
              </a:rPr>
              <a:t>https</a:t>
            </a:r>
            <a:r>
              <a:rPr lang="fr-FR" sz="2200" dirty="0">
                <a:hlinkClick r:id="rId2"/>
              </a:rPr>
              <a:t>://paprika.idref.fr/?lastname=blank&amp;firstname=ulrich</a:t>
            </a:r>
            <a:r>
              <a:rPr lang="fr-FR" sz="2200" dirty="0" smtClean="0">
                <a:hlinkClick r:id="rId2"/>
              </a:rPr>
              <a:t> </a:t>
            </a:r>
            <a:endParaRPr lang="fr-FR" sz="2200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La curation des liens aux notices bibliographiques :</a:t>
            </a:r>
          </a:p>
          <a:p>
            <a:r>
              <a:rPr lang="fr-FR" dirty="0" smtClean="0"/>
              <a:t>liage des orphelines</a:t>
            </a:r>
          </a:p>
          <a:p>
            <a:r>
              <a:rPr lang="fr-FR" dirty="0" smtClean="0"/>
              <a:t>correction des mauvais liens</a:t>
            </a:r>
          </a:p>
          <a:p>
            <a:r>
              <a:rPr lang="fr-FR" dirty="0" smtClean="0"/>
              <a:t>création des autorités manquantes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1" y="1696921"/>
            <a:ext cx="1656184" cy="172424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99955"/>
            <a:ext cx="1447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1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Copier / Coller du PPN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Dans chaque notice IdRef, un bouton pour charger le Presse-Papier avec le </a:t>
            </a:r>
            <a:r>
              <a:rPr lang="fr-FR" dirty="0" smtClean="0"/>
              <a:t>PPN :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439" y="4509120"/>
            <a:ext cx="6077121" cy="79037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942" y="3210019"/>
            <a:ext cx="992113" cy="94487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274638"/>
            <a:ext cx="1447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Fusion </a:t>
            </a:r>
            <a:r>
              <a:rPr lang="fr-FR" dirty="0" err="1" smtClean="0"/>
              <a:t>IdRef</a:t>
            </a:r>
            <a:r>
              <a:rPr lang="fr-FR" dirty="0" smtClean="0"/>
              <a:t>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 smtClean="0"/>
              <a:t>Il est désormais possible d’opérer les fusions de doublons d’autorité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Les </a:t>
            </a:r>
            <a:r>
              <a:rPr lang="fr-FR" dirty="0"/>
              <a:t>sous-zones $a </a:t>
            </a:r>
            <a:r>
              <a:rPr lang="fr-FR" b="1" dirty="0"/>
              <a:t>Nom de la table de fusion</a:t>
            </a:r>
            <a:r>
              <a:rPr lang="fr-FR" dirty="0"/>
              <a:t> et la $b </a:t>
            </a:r>
            <a:r>
              <a:rPr lang="fr-FR" b="1" dirty="0"/>
              <a:t>Etat de la fusion</a:t>
            </a:r>
            <a:r>
              <a:rPr lang="fr-FR" dirty="0"/>
              <a:t> sont remplies automatiquement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Seul </a:t>
            </a:r>
            <a:r>
              <a:rPr lang="fr-FR" dirty="0"/>
              <a:t>apparait le champ recevant le $</a:t>
            </a:r>
            <a:r>
              <a:rPr lang="fr-FR" dirty="0" smtClean="0"/>
              <a:t>3 </a:t>
            </a:r>
            <a:r>
              <a:rPr lang="fr-FR" b="1" i="1" dirty="0" smtClean="0"/>
              <a:t>PPN</a:t>
            </a:r>
            <a:r>
              <a:rPr lang="fr-FR" dirty="0" smtClean="0"/>
              <a:t>.</a:t>
            </a:r>
            <a:endParaRPr lang="fr-FR" i="1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La récupération du PPN préféré s’opère par </a:t>
            </a:r>
            <a:r>
              <a:rPr lang="fr-FR" dirty="0" smtClean="0"/>
              <a:t>la fonction recherche « flèche orange »         </a:t>
            </a:r>
            <a:r>
              <a:rPr lang="fr-FR" dirty="0" smtClean="0"/>
              <a:t>ou par Copier/Coller      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06" y="2056457"/>
            <a:ext cx="3381375" cy="130492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375" y="2246956"/>
            <a:ext cx="4391025" cy="923925"/>
          </a:xfrm>
          <a:prstGeom prst="rect">
            <a:avLst/>
          </a:prstGeom>
        </p:spPr>
      </p:pic>
      <p:sp>
        <p:nvSpPr>
          <p:cNvPr id="6" name="Flèche droite 5"/>
          <p:cNvSpPr/>
          <p:nvPr/>
        </p:nvSpPr>
        <p:spPr>
          <a:xfrm>
            <a:off x="3959122" y="2569716"/>
            <a:ext cx="528439" cy="355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5601019"/>
            <a:ext cx="381000" cy="2952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0754" y="5534644"/>
            <a:ext cx="301033" cy="28669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7976" y="360363"/>
            <a:ext cx="1447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Fusion </a:t>
            </a:r>
            <a:r>
              <a:rPr lang="fr-FR" dirty="0" err="1" smtClean="0"/>
              <a:t>IdRef</a:t>
            </a:r>
            <a:r>
              <a:rPr lang="fr-FR" dirty="0" smtClean="0"/>
              <a:t> </a:t>
            </a:r>
            <a:r>
              <a:rPr lang="fr-FR" dirty="0" smtClean="0"/>
              <a:t>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Les 3 </a:t>
            </a:r>
            <a:r>
              <a:rPr lang="fr-FR" dirty="0" smtClean="0"/>
              <a:t>étapes </a:t>
            </a:r>
            <a:r>
              <a:rPr lang="fr-FR" dirty="0" smtClean="0"/>
              <a:t>à suivre :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b="1" dirty="0" smtClean="0"/>
              <a:t>Ajout de la 024</a:t>
            </a:r>
            <a:endParaRPr lang="fr-FR" b="1" dirty="0"/>
          </a:p>
          <a:p>
            <a:pPr marL="514350" indent="-514350">
              <a:buFont typeface="+mj-lt"/>
              <a:buAutoNum type="arabicPeriod"/>
            </a:pPr>
            <a:r>
              <a:rPr lang="fr-FR" b="1" dirty="0" smtClean="0"/>
              <a:t>Enrichissement de la notice préférée </a:t>
            </a:r>
            <a:r>
              <a:rPr lang="fr-FR" dirty="0" smtClean="0"/>
              <a:t>avec </a:t>
            </a:r>
            <a:r>
              <a:rPr lang="fr-FR" dirty="0" smtClean="0"/>
              <a:t>les champs à </a:t>
            </a:r>
            <a:r>
              <a:rPr lang="fr-FR" dirty="0" smtClean="0"/>
              <a:t>conserver </a:t>
            </a:r>
            <a:r>
              <a:rPr lang="fr-FR" dirty="0" smtClean="0"/>
              <a:t>de la notice fusionnée</a:t>
            </a:r>
          </a:p>
          <a:p>
            <a:pPr marL="514350" indent="-514350">
              <a:buFont typeface="+mj-lt"/>
              <a:buAutoNum type="arabicPeriod"/>
            </a:pPr>
            <a:r>
              <a:rPr lang="fr-FR" b="1" dirty="0" smtClean="0"/>
              <a:t>Contrôle des liens </a:t>
            </a:r>
            <a:r>
              <a:rPr lang="fr-FR" dirty="0" smtClean="0"/>
              <a:t>avec </a:t>
            </a:r>
            <a:r>
              <a:rPr lang="fr-FR" dirty="0" smtClean="0"/>
              <a:t>Paprika 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ex </a:t>
            </a:r>
            <a:r>
              <a:rPr lang="fr-FR" dirty="0"/>
              <a:t>: </a:t>
            </a:r>
            <a:r>
              <a:rPr lang="fr-FR" i="1" dirty="0"/>
              <a:t>Stofflet, Jean Nicolas (1753-1796)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4293096"/>
            <a:ext cx="657225" cy="61912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60363"/>
            <a:ext cx="1447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84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IdRef</a:t>
            </a:r>
            <a:r>
              <a:rPr lang="fr-FR" dirty="0"/>
              <a:t> </a:t>
            </a:r>
            <a:r>
              <a:rPr lang="fr-FR" dirty="0" smtClean="0"/>
              <a:t>vers</a:t>
            </a:r>
            <a:r>
              <a:rPr lang="fr-FR" dirty="0" smtClean="0"/>
              <a:t> </a:t>
            </a:r>
            <a:r>
              <a:rPr lang="fr-FR" dirty="0" err="1" smtClean="0"/>
              <a:t>Zotero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69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Sur chaque notice IdRef, la possibilité de pousser les références bibliographiques dans </a:t>
            </a:r>
            <a:r>
              <a:rPr lang="fr-FR" dirty="0" err="1" smtClean="0"/>
              <a:t>Zotero</a:t>
            </a:r>
            <a:r>
              <a:rPr lang="fr-FR" dirty="0" smtClean="0"/>
              <a:t>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L</a:t>
            </a:r>
            <a:r>
              <a:rPr lang="fr-FR" dirty="0" smtClean="0"/>
              <a:t>’ensemble </a:t>
            </a:r>
            <a:r>
              <a:rPr lang="fr-FR" dirty="0"/>
              <a:t>des références bibliographiques fédérées sur les pages IdRef sont récupérables par </a:t>
            </a:r>
            <a:r>
              <a:rPr lang="fr-FR" dirty="0" err="1" smtClean="0"/>
              <a:t>Zotero</a:t>
            </a:r>
            <a:r>
              <a:rPr lang="fr-FR" dirty="0" smtClean="0"/>
              <a:t> 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Catalogues moissonnés : Sudoc</a:t>
            </a:r>
            <a:r>
              <a:rPr lang="fr-FR" dirty="0"/>
              <a:t>, </a:t>
            </a:r>
            <a:r>
              <a:rPr lang="fr-FR" dirty="0" smtClean="0"/>
              <a:t>theses.fr</a:t>
            </a:r>
            <a:r>
              <a:rPr lang="fr-FR" dirty="0"/>
              <a:t>, </a:t>
            </a:r>
            <a:r>
              <a:rPr lang="fr-FR" dirty="0" smtClean="0"/>
              <a:t>Persée</a:t>
            </a:r>
            <a:r>
              <a:rPr lang="fr-FR" dirty="0"/>
              <a:t>, </a:t>
            </a:r>
            <a:r>
              <a:rPr lang="fr-FR" dirty="0" smtClean="0"/>
              <a:t>BnF</a:t>
            </a:r>
            <a:r>
              <a:rPr lang="fr-FR" dirty="0"/>
              <a:t>, de HAL, </a:t>
            </a:r>
            <a:r>
              <a:rPr lang="fr-FR" dirty="0" smtClean="0"/>
              <a:t>OATAO, ORCID.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708" y="2348880"/>
            <a:ext cx="1732583" cy="179581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60363"/>
            <a:ext cx="1447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4495013D04E6D140B0554904C0AFA86A" ma:contentTypeVersion="56" ma:contentTypeDescription="" ma:contentTypeScope="" ma:versionID="4c5baf28ca8015b3ff73e577890c27b0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2ae827e0e7db1cba2b9d3042e54c43ed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Document de travail</Etat_x0020_du_x0020_document>
    <Nom_x0020_de_x0020_la_x0020_formation xmlns="9cb235b8-7541-4a6e-b886-1bf4192805bd">A renseigner</Nom_x0020_de_x0020_la_x0020_formation>
    <TRI xmlns="9cb235b8-7541-4a6e-b886-1bf4192805bd">FML</TRI>
    <Tags xmlns="9cb235b8-7541-4a6e-b886-1bf4192805bd" xsi:nil="true"/>
    <Structure xmlns="9cb235b8-7541-4a6e-b886-1bf4192805bd">ABES</Structure>
    <Type_x0020_de_x0020_document_x0020_standard xmlns="9cb235b8-7541-4a6e-b886-1bf4192805bd">Diaporama Formation</Type_x0020_de_x0020_document_x0020_standard>
    <Année xmlns="9cb235b8-7541-4a6e-b886-1bf4192805bd">2020</Année>
    <N_x00b0__x0020_session xmlns="9cb235b8-7541-4a6e-b886-1bf4192805bd" xsi:nil="true"/>
    <_DCDateCreated xmlns="http://schemas.microsoft.com/sharepoint/v3/fields">2020-11-16T23:00:00+00:00</_DCDateCreated>
  </documentManagement>
</p:properties>
</file>

<file path=customXml/itemProps1.xml><?xml version="1.0" encoding="utf-8"?>
<ds:datastoreItem xmlns:ds="http://schemas.openxmlformats.org/officeDocument/2006/customXml" ds:itemID="{633C7513-14A8-4550-AEDA-C4E9602D4A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D16FE0-FF67-4237-B724-FF138D3A61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3DA22-16E7-418E-A1F2-1C90A5F308B5}">
  <ds:schemaRefs>
    <ds:schemaRef ds:uri="http://schemas.microsoft.com/office/2006/metadata/properties"/>
    <ds:schemaRef ds:uri="http://purl.org/dc/terms/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http://purl.org/dc/elements/1.1/"/>
    <ds:schemaRef ds:uri="9cb235b8-7541-4a6e-b886-1bf4192805b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639</Words>
  <Application>Microsoft Office PowerPoint</Application>
  <PresentationFormat>Affichage à l'écran (4:3)</PresentationFormat>
  <Paragraphs>165</Paragraphs>
  <Slides>18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Calibri</vt:lpstr>
      <vt:lpstr>Thème Office</vt:lpstr>
      <vt:lpstr>Présentation PowerPoint</vt:lpstr>
      <vt:lpstr>plan</vt:lpstr>
      <vt:lpstr>QUATRE NOUVELLES fonctionnalitéS </vt:lpstr>
      <vt:lpstr>Ergonomie</vt:lpstr>
      <vt:lpstr>IdRef vers Paprika</vt:lpstr>
      <vt:lpstr>Copier / Coller du PPN</vt:lpstr>
      <vt:lpstr>Fusion IdRef (1)</vt:lpstr>
      <vt:lpstr>Fusion IdRef  (2)</vt:lpstr>
      <vt:lpstr>IdRef vers Zotero</vt:lpstr>
      <vt:lpstr>Documentation</vt:lpstr>
      <vt:lpstr>Focus sur la DERIVATION BnF</vt:lpstr>
      <vt:lpstr>La dérivation BnF dans WinIBW</vt:lpstr>
      <vt:lpstr>Nouvelle dérivation BnF (1)</vt:lpstr>
      <vt:lpstr>Nouvelle dérivation BnF (2)</vt:lpstr>
      <vt:lpstr>Etape par étape</vt:lpstr>
      <vt:lpstr>3 cas de blocage</vt:lpstr>
      <vt:lpstr>Cas d’usage</vt:lpstr>
      <vt:lpstr>Documentation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J.e-cours</dc:title>
  <dc:creator>Olivier Kosinski</dc:creator>
  <cp:keywords/>
  <dc:description/>
  <cp:lastModifiedBy>Raphaelle Poveda</cp:lastModifiedBy>
  <cp:revision>81</cp:revision>
  <dcterms:created xsi:type="dcterms:W3CDTF">2014-12-08T14:08:59Z</dcterms:created>
  <dcterms:modified xsi:type="dcterms:W3CDTF">2020-11-23T09:07:33Z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0x010100505AF35FDCA54D2FA379F261E520FD37003BA607584A07684089D0538041E4120804070802004495013D04E6D140B0554904C0AFA86A</vt:lpwstr>
  </property>
</Properties>
</file>