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9"/>
  </p:notesMasterIdLst>
  <p:sldIdLst>
    <p:sldId id="257" r:id="rId6"/>
    <p:sldId id="269" r:id="rId7"/>
    <p:sldId id="27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67" r:id="rId1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988" autoAdjust="0"/>
  </p:normalViewPr>
  <p:slideViewPr>
    <p:cSldViewPr snapToGrid="0">
      <p:cViewPr varScale="1">
        <p:scale>
          <a:sx n="64" d="100"/>
          <a:sy n="64" d="100"/>
        </p:scale>
        <p:origin x="14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B9420-CD2E-408F-9F2D-87AC53F76142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0DEF0-A6F5-46AC-B548-538D29696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60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al.archives-ouvertes.fr/hal-0237303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mailto:biblio@tourduvalat.org" TargetMode="External"/><Relationship Id="rId4" Type="http://schemas.openxmlformats.org/officeDocument/2006/relationships/hyperlink" Target="https://hal.archives-ouvertes.fr/search/index/q/*/contributorId_i/554956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u-mirabel.info/revue/4588/Botany-letter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995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289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rebond vers Hal : 28 notices et 13 documents ; exemple article :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https://hal.archives-ouvertes.fr/hal-02373035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mis en ligne par centre de ressource non répertorié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Sudoc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SudocPS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https://hal.archives-ouvertes.fr/hal-02373035</a:t>
            </a:r>
            <a:b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Contributeur :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Bibliothèque Tour Du </a:t>
            </a:r>
            <a:r>
              <a:rPr lang="fr-FR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Valat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biblio@tourduvalat.org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 </a:t>
            </a:r>
            <a:b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Soumis le : mercredi 20 novembre 2019 - 17:08:20</a:t>
            </a:r>
            <a:b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Dernière modification le : mercredi 14 octobre 2020 - 03:45:04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Mais valorisation et suivi pas faits dans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Sudoc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Mir@bel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 bibliothèque sur fonds privé est ouverte aux chercheurs et est liée à des labos de recherche sur la biodiversité.</a:t>
            </a:r>
          </a:p>
          <a:p>
            <a:endParaRPr lang="fr-FR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34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Rien de nouveau! Juste du gagnant-gagnant</a:t>
            </a:r>
            <a:r>
              <a:rPr lang="fr-FR" baseline="0" dirty="0" smtClean="0"/>
              <a:t> (outil ergonomique, cercle vertueux des données, nouveaux partenaires potentiels)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558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517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(mais aucun plan thématique en dépit de la haute spécialisation disciplinaire)</a:t>
            </a:r>
            <a:r>
              <a:rPr lang="fr-FR" dirty="0" smtClean="0"/>
              <a:t> 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087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829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Mir@bel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rassemble les informations autour de cette publication et de l’accès à ses contenus dans une même page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pour cette même « revue » ainsi : </a:t>
            </a:r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https://reseau-mirabel.info/revue/4588/Botany-letters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Pavé du haut : niveau bibliographique donnant une vue sur la « 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métarevue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 smtClean="0"/>
              <a:t>Alignement avec les notices </a:t>
            </a:r>
            <a:r>
              <a:rPr lang="fr-FR" sz="1600" dirty="0" err="1" smtClean="0"/>
              <a:t>Sudoc</a:t>
            </a:r>
            <a:r>
              <a:rPr lang="fr-FR" sz="1600" dirty="0" smtClean="0"/>
              <a:t> (localisées) correspondantes </a:t>
            </a:r>
            <a:r>
              <a:rPr lang="fr-FR" sz="1600" i="1" dirty="0" smtClean="0">
                <a:solidFill>
                  <a:schemeClr val="accent2"/>
                </a:solidFill>
              </a:rPr>
              <a:t>*</a:t>
            </a:r>
            <a:r>
              <a:rPr lang="fr-FR" sz="16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i="1" dirty="0" smtClean="0">
                <a:solidFill>
                  <a:schemeClr val="accent2"/>
                </a:solidFill>
              </a:rPr>
              <a:t>On remarque qu’il n’y a pas de localisation </a:t>
            </a:r>
            <a:r>
              <a:rPr lang="fr-FR" sz="1200" i="1" dirty="0" err="1" smtClean="0">
                <a:solidFill>
                  <a:schemeClr val="accent2"/>
                </a:solidFill>
              </a:rPr>
              <a:t>Sudoc</a:t>
            </a:r>
            <a:r>
              <a:rPr lang="fr-FR" sz="1200" i="1" dirty="0" smtClean="0">
                <a:solidFill>
                  <a:schemeClr val="accent2"/>
                </a:solidFill>
              </a:rPr>
              <a:t> pour </a:t>
            </a:r>
            <a:r>
              <a:rPr lang="fr-FR" sz="1200" i="1" dirty="0" err="1" smtClean="0">
                <a:solidFill>
                  <a:schemeClr val="accent2"/>
                </a:solidFill>
              </a:rPr>
              <a:t>l’issn</a:t>
            </a:r>
            <a:r>
              <a:rPr lang="fr-FR" sz="1200" i="1" dirty="0" smtClean="0">
                <a:solidFill>
                  <a:schemeClr val="accent2"/>
                </a:solidFill>
              </a:rPr>
              <a:t> 2381-8115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i="0" dirty="0" smtClean="0">
                <a:solidFill>
                  <a:schemeClr val="accent2"/>
                </a:solidFill>
              </a:rPr>
              <a:t>Info sur les</a:t>
            </a:r>
            <a:r>
              <a:rPr lang="fr-FR" sz="1200" i="0" baseline="0" dirty="0" smtClean="0">
                <a:solidFill>
                  <a:schemeClr val="accent2"/>
                </a:solidFill>
              </a:rPr>
              <a:t> éditeurs : de la SBF à Taylor &amp; Francis ? Comme beaucoup de sociétés savantes, l’édition a dû s’adapter, se professionnaliser et la production est prise </a:t>
            </a:r>
            <a:r>
              <a:rPr lang="fr-FR" sz="1200" i="0" baseline="0" dirty="0" err="1" smtClean="0">
                <a:solidFill>
                  <a:schemeClr val="accent2"/>
                </a:solidFill>
              </a:rPr>
              <a:t>encharge</a:t>
            </a:r>
            <a:r>
              <a:rPr lang="fr-FR" sz="1200" i="0" baseline="0" dirty="0" smtClean="0">
                <a:solidFill>
                  <a:schemeClr val="accent2"/>
                </a:solidFill>
              </a:rPr>
              <a:t> par un grand groupe éditorial MAIS le contenu intellectuel est toujours assuré par la SBF (le travail d’éditeur se voit scindé en 2)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i="0" baseline="0" dirty="0" smtClean="0">
                <a:solidFill>
                  <a:schemeClr val="accent2"/>
                </a:solidFill>
              </a:rPr>
              <a:t>Informations minimales de niveau bib sur le titre actuel et liens vers d’autres bases où des infos sur cette ressource sont présentes</a:t>
            </a:r>
            <a:endParaRPr lang="fr-FR" sz="1600" i="0" dirty="0" smtClean="0">
              <a:solidFill>
                <a:schemeClr val="accent2"/>
              </a:solidFill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Pavé « Accès en ligne » recense les accès à la ressource selon leur couverture (=états de collection) et autres unités en relation accessibles en ligne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Pavé du bas : informations de gestion (suivi, historique des mises à jour)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578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3B087-26DA-410B-830F-9263D609117A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52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738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483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Donc</a:t>
            </a:r>
            <a:r>
              <a:rPr lang="fr-FR" baseline="0" dirty="0" smtClean="0"/>
              <a:t> la SBF produit une revue, avec la participation de chercheurs français mais cette ressource riche et vivante demeure invisible du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. Je suis sûre que certains établissements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 mettent bien cette ressource à dispo via leur outils de découverte mais, à la limite, c’est un problème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, pas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-PS, quoique… </a:t>
            </a:r>
          </a:p>
          <a:p>
            <a:r>
              <a:rPr lang="fr-FR" baseline="0" dirty="0" smtClean="0"/>
              <a:t>Si l’on considère que la BIB de la SBF est dans le réseau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-PS on peut s’interroger sur le fait que la publication conçue par la SBF n’y soit pas (?)</a:t>
            </a:r>
          </a:p>
          <a:p>
            <a:endParaRPr lang="fr-FR" baseline="0" dirty="0" smtClean="0"/>
          </a:p>
          <a:p>
            <a:r>
              <a:rPr lang="fr-FR" baseline="0" dirty="0" smtClean="0"/>
              <a:t>Dans BACON, on trouve bien trace de ce titre dans des offres commerciales.</a:t>
            </a:r>
          </a:p>
          <a:p>
            <a:endParaRPr lang="fr-FR" baseline="0" dirty="0" smtClean="0"/>
          </a:p>
          <a:p>
            <a:r>
              <a:rPr lang="fr-FR" baseline="0" dirty="0" smtClean="0"/>
              <a:t>A la limite passons, et recentrons-nous sur l’OA : ressources « hors radar » mal signalées par les bibliothécaires (pas d’abonnement, pas de « localisation »)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62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0DEF0-A6F5-46AC-B548-538D29696B1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02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53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91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38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015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1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81374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160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27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119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16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430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664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41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69742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753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21362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213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93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0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62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17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13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44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2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03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F59C-B1DB-4FD9-829C-60DC5002D8D0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5702-F7F6-4741-819C-025CD5A46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79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3"/>
          <p:cNvSpPr>
            <a:spLocks noChangeArrowheads="1"/>
          </p:cNvSpPr>
          <p:nvPr/>
        </p:nvSpPr>
        <p:spPr bwMode="auto">
          <a:xfrm>
            <a:off x="914400" y="609600"/>
            <a:ext cx="10261600" cy="1143000"/>
          </a:xfrm>
          <a:prstGeom prst="roundRect">
            <a:avLst>
              <a:gd name="adj" fmla="val 49843"/>
            </a:avLst>
          </a:prstGeom>
          <a:solidFill>
            <a:srgbClr val="E2ECFE"/>
          </a:solidFill>
          <a:ln>
            <a:noFill/>
          </a:ln>
          <a:extLst/>
        </p:spPr>
        <p:txBody>
          <a:bodyPr wrap="none"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</a:br>
            <a: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fr-FR" altLang="fr-FR" sz="4000" dirty="0" smtClean="0">
                <a:solidFill>
                  <a:srgbClr val="000000"/>
                </a:solidFill>
                <a:latin typeface="Arial Narrow" pitchFamily="34" charset="0"/>
              </a:rPr>
            </a:br>
            <a:endParaRPr lang="fr-FR" altLang="fr-FR" sz="40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727200" y="1981200"/>
            <a:ext cx="9144000" cy="4019550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endParaRPr lang="fr-FR" altLang="fr-FR" smtClean="0"/>
          </a:p>
          <a:p>
            <a:pPr lvl="4"/>
            <a:endParaRPr lang="fr-FR" altLang="fr-FR" smtClean="0"/>
          </a:p>
          <a:p>
            <a:pPr lvl="3"/>
            <a:endParaRPr lang="fr-FR" altLang="fr-FR" smtClean="0"/>
          </a:p>
        </p:txBody>
      </p:sp>
      <p:pic>
        <p:nvPicPr>
          <p:cNvPr id="1029" name="Imag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39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cfr.bnf.fr/portailccfr/ark:/06871/0021351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doc.fr/040250393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hyperlink" Target="https://periscope.sudoc.fr/?ppnviewed=040250393&amp;orderby=SORT_BY_PCP&amp;collectionStatus=&amp;tree=765406101,452342104,692662101,590092102,63113223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eriscope.sudoc.fr/metarevue.html?ppn=161087612&amp;issn=2166-34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u-mirabel.info/revue/4588/Botany-lett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doc.fr/16108761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doc.fr/19304454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doc.fr/20078553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bacon.abes.fr/id2kbart/2381-8115.x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8076" y="2231771"/>
            <a:ext cx="10939272" cy="1470025"/>
          </a:xfrm>
        </p:spPr>
        <p:txBody>
          <a:bodyPr>
            <a:normAutofit fontScale="90000"/>
          </a:bodyPr>
          <a:lstStyle/>
          <a:p>
            <a:r>
              <a:rPr lang="fr-FR" dirty="0"/>
              <a:t>Focus : </a:t>
            </a:r>
            <a:r>
              <a:rPr lang="fr-FR" dirty="0" smtClean="0"/>
              <a:t>du </a:t>
            </a:r>
            <a:r>
              <a:rPr lang="fr-FR" dirty="0"/>
              <a:t>suivi d’une revue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à </a:t>
            </a:r>
            <a:r>
              <a:rPr lang="fr-FR" dirty="0"/>
              <a:t>l’extension </a:t>
            </a:r>
            <a:r>
              <a:rPr lang="fr-FR" dirty="0" smtClean="0"/>
              <a:t>du </a:t>
            </a:r>
            <a:r>
              <a:rPr lang="fr-FR" dirty="0"/>
              <a:t>réseau en passant par un référencement partagé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810512" y="4298441"/>
            <a:ext cx="8534400" cy="1752600"/>
          </a:xfrm>
        </p:spPr>
        <p:txBody>
          <a:bodyPr>
            <a:normAutofit lnSpcReduction="10000"/>
          </a:bodyPr>
          <a:lstStyle/>
          <a:p>
            <a:r>
              <a:rPr lang="fr-FR" sz="3600" dirty="0" smtClean="0">
                <a:solidFill>
                  <a:schemeClr val="accent5"/>
                </a:solidFill>
              </a:rPr>
              <a:t>Etude de cas : </a:t>
            </a:r>
          </a:p>
          <a:p>
            <a:r>
              <a:rPr lang="fr-FR" sz="3600" dirty="0">
                <a:solidFill>
                  <a:schemeClr val="accent5"/>
                </a:solidFill>
              </a:rPr>
              <a:t>Acta </a:t>
            </a:r>
            <a:r>
              <a:rPr lang="fr-FR" sz="3600" dirty="0" err="1">
                <a:solidFill>
                  <a:schemeClr val="accent5"/>
                </a:solidFill>
              </a:rPr>
              <a:t>botanica</a:t>
            </a:r>
            <a:r>
              <a:rPr lang="fr-FR" sz="3600" dirty="0">
                <a:solidFill>
                  <a:schemeClr val="accent5"/>
                </a:solidFill>
              </a:rPr>
              <a:t> </a:t>
            </a:r>
            <a:r>
              <a:rPr lang="fr-FR" sz="3600" dirty="0" err="1">
                <a:solidFill>
                  <a:schemeClr val="accent5"/>
                </a:solidFill>
              </a:rPr>
              <a:t>gallica</a:t>
            </a:r>
            <a:r>
              <a:rPr lang="fr-FR" sz="3600" dirty="0">
                <a:solidFill>
                  <a:schemeClr val="accent5"/>
                </a:solidFill>
              </a:rPr>
              <a:t> (</a:t>
            </a:r>
            <a:r>
              <a:rPr lang="fr-FR" sz="3600" dirty="0" smtClean="0">
                <a:solidFill>
                  <a:schemeClr val="accent5"/>
                </a:solidFill>
              </a:rPr>
              <a:t>1993-2015)</a:t>
            </a:r>
          </a:p>
          <a:p>
            <a:r>
              <a:rPr lang="fr-FR" sz="3600" i="1" dirty="0">
                <a:solidFill>
                  <a:schemeClr val="accent5"/>
                </a:solidFill>
              </a:rPr>
              <a:t>PPN 040250393 ISSN 1253-8078</a:t>
            </a:r>
          </a:p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6" name="Rectangle 5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1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3040" y="670878"/>
            <a:ext cx="11998960" cy="1143000"/>
          </a:xfrm>
        </p:spPr>
        <p:txBody>
          <a:bodyPr/>
          <a:lstStyle/>
          <a:p>
            <a:r>
              <a:rPr lang="fr-FR" dirty="0" smtClean="0"/>
              <a:t>Comment </a:t>
            </a:r>
            <a:r>
              <a:rPr lang="fr-FR" dirty="0"/>
              <a:t>s’approprier </a:t>
            </a:r>
            <a:r>
              <a:rPr lang="fr-FR" dirty="0" smtClean="0"/>
              <a:t>l’OA </a:t>
            </a:r>
            <a:r>
              <a:rPr lang="fr-FR" dirty="0"/>
              <a:t>en </a:t>
            </a:r>
            <a:r>
              <a:rPr lang="fr-FR" dirty="0" smtClean="0"/>
              <a:t>bibliothèque</a:t>
            </a:r>
            <a:r>
              <a:rPr lang="fr-FR" dirty="0"/>
              <a:t> 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080" y="1981200"/>
            <a:ext cx="11612880" cy="4551680"/>
          </a:xfrm>
        </p:spPr>
        <p:txBody>
          <a:bodyPr/>
          <a:lstStyle/>
          <a:p>
            <a:r>
              <a:rPr lang="fr-FR" sz="2400" dirty="0" smtClean="0"/>
              <a:t>Les </a:t>
            </a:r>
            <a:r>
              <a:rPr lang="fr-FR" sz="2400" dirty="0"/>
              <a:t>missions dévolues aux Centres des Réseaux du Sudoc-PS restent les mêmes, mais il s’agit maintenant de les inscrire </a:t>
            </a:r>
            <a:r>
              <a:rPr lang="fr-FR" sz="2400" dirty="0" smtClean="0"/>
              <a:t>dans l’environnement </a:t>
            </a:r>
            <a:r>
              <a:rPr lang="fr-FR" sz="2400" dirty="0"/>
              <a:t>socio-économique et </a:t>
            </a:r>
            <a:r>
              <a:rPr lang="fr-FR" sz="2400" dirty="0" smtClean="0"/>
              <a:t>informationnel du numérique</a:t>
            </a:r>
          </a:p>
          <a:p>
            <a:endParaRPr lang="fr-FR" sz="2400" dirty="0"/>
          </a:p>
          <a:p>
            <a:r>
              <a:rPr lang="fr-FR" sz="2400" dirty="0" smtClean="0"/>
              <a:t>Editeurs </a:t>
            </a:r>
            <a:r>
              <a:rPr lang="fr-FR" sz="2400" dirty="0"/>
              <a:t>et chercheurs jouent un rôle en amont, en produisant et diffusant des données. Les professionnels de l’information doivent aussi être au rendez-vous en aval de la diffusion pour le référencement et les alignements entre les différentes </a:t>
            </a:r>
            <a:r>
              <a:rPr lang="fr-FR" sz="2400" dirty="0" smtClean="0"/>
              <a:t>bases (Sudoc, Mir@bel, HAL, etc…) </a:t>
            </a:r>
          </a:p>
          <a:p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accent6"/>
                </a:solidFill>
              </a:rPr>
              <a:t>Référencer, signaler, valoriser, collaborer avec les métiers de </a:t>
            </a:r>
            <a:r>
              <a:rPr lang="fr-FR" sz="2400" dirty="0" smtClean="0">
                <a:solidFill>
                  <a:schemeClr val="accent6"/>
                </a:solidFill>
              </a:rPr>
              <a:t>l’édition </a:t>
            </a:r>
          </a:p>
          <a:p>
            <a:pPr marL="0" indent="0">
              <a:buNone/>
            </a:pPr>
            <a:endParaRPr lang="fr-FR" sz="2400" dirty="0"/>
          </a:p>
          <a:p>
            <a:endParaRPr lang="fr-FR" sz="2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3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9091" y="468673"/>
            <a:ext cx="109728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L’extension de son réseau en passant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par un signalement partagé</a:t>
            </a:r>
            <a:r>
              <a:rPr lang="fr-FR" dirty="0">
                <a:solidFill>
                  <a:schemeClr val="accent6"/>
                </a:solidFill>
              </a:rPr>
              <a:t/>
            </a:r>
            <a:br>
              <a:rPr lang="fr-FR" dirty="0">
                <a:solidFill>
                  <a:schemeClr val="accent6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4028" y="1841679"/>
            <a:ext cx="11643360" cy="5016321"/>
          </a:xfrm>
        </p:spPr>
        <p:txBody>
          <a:bodyPr/>
          <a:lstStyle/>
          <a:p>
            <a:r>
              <a:rPr lang="fr-FR" sz="2400" dirty="0"/>
              <a:t>Mir@bel peut être un levier pour l’animation de réseau, la prospection et le signalement des ressources périodiques accessibles en </a:t>
            </a:r>
            <a:r>
              <a:rPr lang="fr-FR" sz="2400" dirty="0" smtClean="0"/>
              <a:t>France</a:t>
            </a:r>
          </a:p>
          <a:p>
            <a:endParaRPr lang="fr-FR" sz="2400" dirty="0"/>
          </a:p>
          <a:p>
            <a:r>
              <a:rPr lang="fr-FR" sz="2400" dirty="0"/>
              <a:t>Mir@bel peut </a:t>
            </a:r>
            <a:r>
              <a:rPr lang="fr-FR" sz="2400" dirty="0" smtClean="0"/>
              <a:t>favoriser la réflexion pour une politique de signalement cohérente, pour chacun des CR : </a:t>
            </a:r>
          </a:p>
          <a:p>
            <a:pPr lvl="1"/>
            <a:r>
              <a:rPr lang="fr-FR" sz="2000" dirty="0" smtClean="0"/>
              <a:t>Quoi signaler, </a:t>
            </a:r>
            <a:r>
              <a:rPr lang="fr-FR" sz="2000" dirty="0"/>
              <a:t>pour qui, pour quoi ? </a:t>
            </a:r>
            <a:endParaRPr lang="fr-FR" sz="2000" dirty="0" smtClean="0"/>
          </a:p>
          <a:p>
            <a:pPr lvl="1"/>
            <a:r>
              <a:rPr lang="fr-FR" sz="2000" dirty="0" smtClean="0"/>
              <a:t>A partir d’un titre inscrit dans un PCPP, rebond vers </a:t>
            </a:r>
            <a:r>
              <a:rPr lang="fr-FR" sz="2000" dirty="0"/>
              <a:t>les titres suivants, les titres en version électroniques, vers d’autres titres du même producteur et enfin vers un fonds global, un partenaire </a:t>
            </a:r>
            <a:r>
              <a:rPr lang="fr-FR" sz="2000" dirty="0" smtClean="0"/>
              <a:t>particulier (Ici, la </a:t>
            </a:r>
            <a:r>
              <a:rPr lang="fr-FR" sz="2000" dirty="0" smtClean="0">
                <a:hlinkClick r:id="rId3"/>
              </a:rPr>
              <a:t>bibliothèque de la SBF </a:t>
            </a:r>
            <a:r>
              <a:rPr lang="fr-FR" sz="2000" dirty="0" smtClean="0"/>
              <a:t>est dans le réseau </a:t>
            </a:r>
            <a:r>
              <a:rPr lang="fr-FR" sz="2000" dirty="0" err="1" smtClean="0"/>
              <a:t>Sudoc</a:t>
            </a:r>
            <a:r>
              <a:rPr lang="fr-FR" sz="2000" dirty="0" smtClean="0"/>
              <a:t>-PS).</a:t>
            </a:r>
          </a:p>
          <a:p>
            <a:pPr lvl="1"/>
            <a:endParaRPr lang="fr-FR" sz="2000" dirty="0"/>
          </a:p>
          <a:p>
            <a:r>
              <a:rPr lang="fr-FR" sz="2400" dirty="0" smtClean="0"/>
              <a:t> Signalement partagé dans le cadre du réseau </a:t>
            </a:r>
            <a:r>
              <a:rPr lang="fr-FR" sz="2400" dirty="0" err="1" smtClean="0"/>
              <a:t>Sudoc</a:t>
            </a:r>
            <a:r>
              <a:rPr lang="fr-FR" sz="2400" dirty="0" smtClean="0"/>
              <a:t>-PS : périmètre d’action </a:t>
            </a:r>
            <a:r>
              <a:rPr lang="fr-FR" sz="2400" dirty="0"/>
              <a:t>territoriale </a:t>
            </a:r>
            <a:r>
              <a:rPr lang="fr-FR" sz="2400" dirty="0" smtClean="0"/>
              <a:t>et/ou </a:t>
            </a:r>
            <a:r>
              <a:rPr lang="fr-FR" sz="2400" dirty="0"/>
              <a:t>disciplinaire ; action de mise à disposition de l’information scientifique et </a:t>
            </a:r>
            <a:r>
              <a:rPr lang="fr-FR" sz="2400" dirty="0" smtClean="0"/>
              <a:t>culturelle </a:t>
            </a:r>
            <a:r>
              <a:rPr lang="fr-FR" sz="2400" i="1" dirty="0" smtClean="0">
                <a:solidFill>
                  <a:schemeClr val="accent1"/>
                </a:solidFill>
              </a:rPr>
              <a:t>toujours</a:t>
            </a:r>
            <a:r>
              <a:rPr lang="fr-FR" sz="2400" dirty="0" smtClean="0"/>
              <a:t> . Et signalement partagé avec</a:t>
            </a:r>
            <a:endParaRPr lang="fr-FR" sz="2400" dirty="0"/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636" y="6275383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7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400" y="838200"/>
            <a:ext cx="10972800" cy="1143000"/>
          </a:xfrm>
        </p:spPr>
        <p:txBody>
          <a:bodyPr/>
          <a:lstStyle/>
          <a:p>
            <a:r>
              <a:rPr lang="fr-FR" dirty="0" smtClean="0"/>
              <a:t>Les Missions des CR au sein de </a:t>
            </a:r>
            <a:r>
              <a:rPr lang="fr-FR" dirty="0" err="1" smtClean="0"/>
              <a:t>Mir@bel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599" y="1787237"/>
            <a:ext cx="11741727" cy="4904508"/>
          </a:xfrm>
        </p:spPr>
        <p:txBody>
          <a:bodyPr/>
          <a:lstStyle/>
          <a:p>
            <a:r>
              <a:rPr lang="fr-FR" dirty="0" smtClean="0"/>
              <a:t>Signaler les ressources périodiques disponibles pour l’ESR</a:t>
            </a:r>
          </a:p>
          <a:p>
            <a:r>
              <a:rPr lang="fr-FR" dirty="0" smtClean="0"/>
              <a:t>Assurer un travail qualitatif sur les données bibliographiques par le catalogage partagé</a:t>
            </a:r>
          </a:p>
          <a:p>
            <a:r>
              <a:rPr lang="fr-FR" dirty="0" smtClean="0"/>
              <a:t>Assurer la médiation avec le réseau international de l’ISSN</a:t>
            </a:r>
          </a:p>
          <a:p>
            <a:r>
              <a:rPr lang="fr-FR" dirty="0" smtClean="0"/>
              <a:t>Etendre et animer un réseau interinstitutionnel</a:t>
            </a:r>
          </a:p>
          <a:p>
            <a:r>
              <a:rPr lang="fr-FR" dirty="0" smtClean="0"/>
              <a:t>Valoriser les ressources et les structures partenaires</a:t>
            </a:r>
          </a:p>
          <a:p>
            <a:pPr marL="0" indent="0">
              <a:buNone/>
            </a:pPr>
            <a:r>
              <a:rPr lang="fr-FR" sz="2400" b="0" i="1" dirty="0" smtClean="0"/>
              <a:t>En parallèle :</a:t>
            </a:r>
          </a:p>
          <a:p>
            <a:pPr marL="0" indent="0">
              <a:buNone/>
            </a:pPr>
            <a:r>
              <a:rPr lang="fr-FR" sz="2400" dirty="0" smtClean="0"/>
              <a:t>Participer à la Science ouverte</a:t>
            </a:r>
          </a:p>
          <a:p>
            <a:pPr marL="0" indent="0">
              <a:buNone/>
            </a:pPr>
            <a:r>
              <a:rPr lang="fr-FR" sz="2400" dirty="0" smtClean="0"/>
              <a:t>Participer à la transition bibliographique (on procède à des alignements ; on passe des documents aux contenus)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402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i="1" dirty="0" smtClean="0"/>
          </a:p>
          <a:p>
            <a:pPr marL="0" indent="0" algn="ctr">
              <a:buNone/>
            </a:pPr>
            <a:endParaRPr lang="fr-FR" i="1" dirty="0"/>
          </a:p>
          <a:p>
            <a:pPr marL="0" indent="0" algn="ctr">
              <a:buNone/>
            </a:pPr>
            <a:endParaRPr lang="fr-FR" i="1" dirty="0" smtClean="0"/>
          </a:p>
          <a:p>
            <a:pPr marL="0" indent="0" algn="ctr">
              <a:buNone/>
            </a:pPr>
            <a:r>
              <a:rPr lang="fr-FR" i="1" dirty="0" smtClean="0"/>
              <a:t>«Tout ce que l’on a en commun nous rend plus forts ensemble et tout ce que l’on a de différent nous enrichit mutuellement »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7" name="Rectangle 6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76" y="576390"/>
            <a:ext cx="10972800" cy="1143000"/>
          </a:xfrm>
        </p:spPr>
        <p:txBody>
          <a:bodyPr/>
          <a:lstStyle/>
          <a:p>
            <a:r>
              <a:rPr lang="fr-FR" b="1" dirty="0"/>
              <a:t>Signalement dans le Sudoc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6888" y="1719390"/>
            <a:ext cx="11832336" cy="4928298"/>
          </a:xfrm>
        </p:spPr>
        <p:txBody>
          <a:bodyPr/>
          <a:lstStyle/>
          <a:p>
            <a:r>
              <a:rPr lang="fr-FR" dirty="0" smtClean="0"/>
              <a:t>Ressource imprimée identifiée et localisée :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www.sudoc.fr/040250393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sz="2000" dirty="0" smtClean="0"/>
          </a:p>
          <a:p>
            <a:r>
              <a:rPr lang="fr-FR" sz="2000" dirty="0" smtClean="0"/>
              <a:t>Titre largement </a:t>
            </a:r>
            <a:r>
              <a:rPr lang="fr-FR" sz="2000" dirty="0"/>
              <a:t>signalé par les réseaux Sudoc ET </a:t>
            </a:r>
            <a:r>
              <a:rPr lang="fr-FR" sz="2000" dirty="0" smtClean="0"/>
              <a:t>Sudoc-PS (</a:t>
            </a:r>
            <a:r>
              <a:rPr lang="fr-FR" sz="2000" dirty="0"/>
              <a:t>25 </a:t>
            </a:r>
            <a:r>
              <a:rPr lang="fr-FR" sz="2000" dirty="0" smtClean="0"/>
              <a:t>établissements déployés </a:t>
            </a:r>
            <a:r>
              <a:rPr lang="fr-FR" sz="2000" dirty="0"/>
              <a:t>et 16 non </a:t>
            </a:r>
            <a:r>
              <a:rPr lang="fr-FR" sz="2000" dirty="0" smtClean="0"/>
              <a:t>déployés) </a:t>
            </a:r>
          </a:p>
          <a:p>
            <a:r>
              <a:rPr lang="fr-FR" sz="2000" dirty="0" smtClean="0"/>
              <a:t>Titre émargeant à </a:t>
            </a:r>
            <a:r>
              <a:rPr lang="fr-FR" sz="2000" dirty="0" smtClean="0">
                <a:hlinkClick r:id="rId4"/>
              </a:rPr>
              <a:t>5 PCPP régionaux </a:t>
            </a:r>
            <a:r>
              <a:rPr lang="fr-FR" sz="2000" dirty="0"/>
              <a:t>: </a:t>
            </a:r>
            <a:r>
              <a:rPr lang="fr-FR" sz="2000" dirty="0" err="1"/>
              <a:t>PCNPDC,PCRA,PCSCen,PCAuv,PCUR</a:t>
            </a:r>
            <a:endParaRPr lang="fr-FR" dirty="0"/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262468" y="2862390"/>
            <a:ext cx="5391427" cy="2597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7" name="Rectangle 6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7255" y="804574"/>
            <a:ext cx="10972800" cy="1143000"/>
          </a:xfrm>
        </p:spPr>
        <p:txBody>
          <a:bodyPr/>
          <a:lstStyle/>
          <a:p>
            <a:r>
              <a:rPr lang="fr-FR" dirty="0" err="1" smtClean="0"/>
              <a:t>Métarevue</a:t>
            </a:r>
            <a:r>
              <a:rPr lang="fr-FR" dirty="0" smtClean="0"/>
              <a:t> dans le </a:t>
            </a:r>
            <a:r>
              <a:rPr lang="fr-FR" dirty="0" err="1" smtClean="0"/>
              <a:t>Sudoc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646" y="2606412"/>
            <a:ext cx="6757988" cy="256525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773882" y="5707117"/>
            <a:ext cx="574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periscope.sudoc.fr/metarevue.html?ppn=161087612&amp;issn=2166-3408</a:t>
            </a:r>
            <a:r>
              <a:rPr lang="fr-FR" dirty="0" smtClean="0"/>
              <a:t> (Vue graphique)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319646" y="2092327"/>
            <a:ext cx="4353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Liste des titres liés (filiation complète)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63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99" y="487998"/>
            <a:ext cx="10972800" cy="1143000"/>
          </a:xfrm>
        </p:spPr>
        <p:txBody>
          <a:bodyPr/>
          <a:lstStyle/>
          <a:p>
            <a:r>
              <a:rPr lang="fr-FR" dirty="0" smtClean="0"/>
              <a:t>Signalement dans Mir@bel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781" y="1479984"/>
            <a:ext cx="9460436" cy="5184000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10" name="Rectangle 9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752158"/>
            <a:ext cx="10972800" cy="1143000"/>
          </a:xfrm>
        </p:spPr>
        <p:txBody>
          <a:bodyPr/>
          <a:lstStyle/>
          <a:p>
            <a:r>
              <a:rPr lang="fr-FR" dirty="0"/>
              <a:t>Signalement dans Mir@bel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960" y="1818640"/>
            <a:ext cx="11702428" cy="5039360"/>
          </a:xfrm>
        </p:spPr>
        <p:txBody>
          <a:bodyPr/>
          <a:lstStyle/>
          <a:p>
            <a:r>
              <a:rPr lang="fr-FR" sz="2400" dirty="0"/>
              <a:t>Notice Mir@bel : </a:t>
            </a:r>
            <a:r>
              <a:rPr lang="fr-FR" sz="2400" dirty="0">
                <a:hlinkClick r:id="rId3"/>
              </a:rPr>
              <a:t>https://</a:t>
            </a:r>
            <a:r>
              <a:rPr lang="fr-FR" sz="2400" dirty="0" smtClean="0">
                <a:hlinkClick r:id="rId3"/>
              </a:rPr>
              <a:t>reseau-mirabel.info/revue/4588/Botany-letters</a:t>
            </a:r>
            <a:r>
              <a:rPr lang="fr-FR" sz="2400" dirty="0" smtClean="0"/>
              <a:t> </a:t>
            </a:r>
          </a:p>
          <a:p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Connaissance de la généalogie « simple » du titre : il a cessé de paraître en 2015, remplacé par </a:t>
            </a:r>
            <a:r>
              <a:rPr lang="fr-FR" sz="2400" dirty="0" err="1" smtClean="0"/>
              <a:t>Botany</a:t>
            </a:r>
            <a:r>
              <a:rPr lang="fr-FR" sz="2400" dirty="0" smtClean="0"/>
              <a:t> </a:t>
            </a:r>
            <a:r>
              <a:rPr lang="fr-FR" sz="2400" dirty="0" err="1" smtClean="0"/>
              <a:t>Letters</a:t>
            </a:r>
            <a:r>
              <a:rPr lang="fr-FR" sz="2400" dirty="0" smtClean="0"/>
              <a:t> en 2016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Connaissance de l’histoire bibliographique du titre : éditée initialement par la Société Botanique de France, ce titre est ensuite publié sous l’égide de Taylor &amp; Francis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Référencement des différents supports et accès en ligne : numéros librement disponibles en texte intégral sur la plateforme Taylor &amp; Francis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Alignement avec les notices Sudoc (localisées) correspondantes </a:t>
            </a:r>
            <a:r>
              <a:rPr lang="fr-FR" sz="2400" i="1" dirty="0" smtClean="0">
                <a:solidFill>
                  <a:schemeClr val="accent2"/>
                </a:solidFill>
              </a:rPr>
              <a:t>*</a:t>
            </a:r>
            <a:r>
              <a:rPr lang="fr-FR" sz="24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0" indent="0">
              <a:buNone/>
            </a:pPr>
            <a:r>
              <a:rPr lang="fr-FR" sz="2400" i="1" dirty="0" smtClean="0">
                <a:solidFill>
                  <a:schemeClr val="accent2"/>
                </a:solidFill>
              </a:rPr>
              <a:t>* </a:t>
            </a:r>
            <a:r>
              <a:rPr lang="fr-FR" sz="1800" i="1" dirty="0" smtClean="0">
                <a:solidFill>
                  <a:schemeClr val="accent2"/>
                </a:solidFill>
              </a:rPr>
              <a:t>On remarque qu’il n’y a pas de localisation Sudoc pour </a:t>
            </a:r>
            <a:r>
              <a:rPr lang="fr-FR" sz="1800" i="1" dirty="0" err="1" smtClean="0">
                <a:solidFill>
                  <a:schemeClr val="accent2"/>
                </a:solidFill>
              </a:rPr>
              <a:t>l’issn</a:t>
            </a:r>
            <a:r>
              <a:rPr lang="fr-FR" sz="1800" i="1" dirty="0" smtClean="0">
                <a:solidFill>
                  <a:schemeClr val="accent2"/>
                </a:solidFill>
              </a:rPr>
              <a:t> </a:t>
            </a:r>
            <a:r>
              <a:rPr lang="fr-FR" sz="1800" i="1" dirty="0">
                <a:solidFill>
                  <a:schemeClr val="accent2"/>
                </a:solidFill>
              </a:rPr>
              <a:t>2381-8115</a:t>
            </a:r>
            <a:endParaRPr lang="fr-FR" sz="2400" i="1" dirty="0">
              <a:solidFill>
                <a:schemeClr val="accent2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9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521526"/>
            <a:ext cx="10972800" cy="1143000"/>
          </a:xfrm>
        </p:spPr>
        <p:txBody>
          <a:bodyPr/>
          <a:lstStyle/>
          <a:p>
            <a:r>
              <a:rPr lang="fr-FR" dirty="0"/>
              <a:t>Rebond vers la ressource en ligne 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ISSN </a:t>
            </a:r>
            <a:r>
              <a:rPr lang="fr-FR" dirty="0"/>
              <a:t>2166-3408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160" y="1798320"/>
            <a:ext cx="11734800" cy="5059680"/>
          </a:xfrm>
        </p:spPr>
        <p:txBody>
          <a:bodyPr/>
          <a:lstStyle/>
          <a:p>
            <a:r>
              <a:rPr lang="fr-FR" dirty="0" smtClean="0"/>
              <a:t>Ressource électronique </a:t>
            </a:r>
            <a:r>
              <a:rPr lang="fr-FR" dirty="0"/>
              <a:t>: </a:t>
            </a:r>
            <a:r>
              <a:rPr lang="fr-FR" dirty="0">
                <a:hlinkClick r:id="rId3"/>
              </a:rPr>
              <a:t>http://www.sudoc.fr/161087612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sz="2000" dirty="0" smtClean="0"/>
              <a:t>Pas de signalement dans le Sudoc hormis celui de l’Abes visant à rendre visible les titres en libre accès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 smtClean="0"/>
              <a:t>Disponible sur Taylor &amp; Francis, mais aucune bibliothèque ne signale que les numéros sont librement accessibles en ligne</a:t>
            </a:r>
            <a:endParaRPr lang="fr-FR" sz="2000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696" y="2304974"/>
            <a:ext cx="5407728" cy="25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5" name="Groupe 4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6" name="Rectangle 5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760" y="477838"/>
            <a:ext cx="10972800" cy="1143000"/>
          </a:xfrm>
        </p:spPr>
        <p:txBody>
          <a:bodyPr/>
          <a:lstStyle/>
          <a:p>
            <a:r>
              <a:rPr lang="fr-FR" dirty="0" smtClean="0"/>
              <a:t>Et Ensuite ? </a:t>
            </a:r>
            <a:br>
              <a:rPr lang="fr-FR" dirty="0" smtClean="0"/>
            </a:br>
            <a:r>
              <a:rPr lang="fr-FR" dirty="0" err="1" smtClean="0"/>
              <a:t>Botany</a:t>
            </a:r>
            <a:r>
              <a:rPr lang="fr-FR" dirty="0" smtClean="0"/>
              <a:t> </a:t>
            </a:r>
            <a:r>
              <a:rPr lang="fr-FR" dirty="0" err="1"/>
              <a:t>letters</a:t>
            </a:r>
            <a:r>
              <a:rPr lang="fr-FR" dirty="0"/>
              <a:t> (2016) </a:t>
            </a:r>
            <a:r>
              <a:rPr lang="fr-FR" dirty="0" smtClean="0"/>
              <a:t>-... Issn </a:t>
            </a:r>
            <a:r>
              <a:rPr lang="fr-FR" dirty="0"/>
              <a:t>2381-8107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760" y="1879600"/>
            <a:ext cx="11897360" cy="4978400"/>
          </a:xfrm>
        </p:spPr>
        <p:txBody>
          <a:bodyPr/>
          <a:lstStyle/>
          <a:p>
            <a:r>
              <a:rPr lang="fr-FR" dirty="0" smtClean="0"/>
              <a:t>Ressource imprimée vivante </a:t>
            </a:r>
            <a:r>
              <a:rPr lang="fr-FR" dirty="0"/>
              <a:t>: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www.sudoc.fr/193044544</a:t>
            </a:r>
            <a:r>
              <a:rPr lang="fr-FR" dirty="0" smtClean="0"/>
              <a:t>  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sz="2000" dirty="0" smtClean="0"/>
          </a:p>
          <a:p>
            <a:r>
              <a:rPr lang="fr-FR" sz="2000" dirty="0" smtClean="0"/>
              <a:t>Seules </a:t>
            </a:r>
            <a:r>
              <a:rPr lang="fr-FR" sz="2000" dirty="0"/>
              <a:t>11 bibliothèques ont déclaré ce titre papier dans leurs collections ; avec une proportion de 7 </a:t>
            </a:r>
            <a:r>
              <a:rPr lang="fr-FR" sz="2000" dirty="0" smtClean="0"/>
              <a:t>établissement déployés </a:t>
            </a:r>
            <a:r>
              <a:rPr lang="fr-FR" sz="2000" dirty="0"/>
              <a:t>et 3 ILN </a:t>
            </a:r>
            <a:r>
              <a:rPr lang="fr-FR" sz="2000" dirty="0" smtClean="0"/>
              <a:t>Sudoc-PS</a:t>
            </a:r>
            <a:endParaRPr lang="fr-FR" sz="2000" dirty="0"/>
          </a:p>
          <a:p>
            <a:r>
              <a:rPr lang="fr-FR" sz="2000" dirty="0" smtClean="0"/>
              <a:t>Présence dans un seul plan de conservation : PCNPDC (contrairement à 5 pour le titre précédent)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sz="2000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194" y="2374833"/>
            <a:ext cx="5859613" cy="25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5" name="Groupe 4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6" name="Rectangle 5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521526"/>
            <a:ext cx="10972800" cy="1143000"/>
          </a:xfrm>
        </p:spPr>
        <p:txBody>
          <a:bodyPr/>
          <a:lstStyle/>
          <a:p>
            <a:r>
              <a:rPr lang="fr-FR" dirty="0"/>
              <a:t>Rebond vers la ressource en ligne 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ISSN 2381-8115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160" y="1798320"/>
            <a:ext cx="11734800" cy="5059680"/>
          </a:xfrm>
        </p:spPr>
        <p:txBody>
          <a:bodyPr/>
          <a:lstStyle/>
          <a:p>
            <a:r>
              <a:rPr lang="fr-FR" dirty="0" smtClean="0"/>
              <a:t>Ressource électronique vivante </a:t>
            </a:r>
            <a:r>
              <a:rPr lang="fr-FR" dirty="0"/>
              <a:t>: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www.sudoc.fr/200785532</a:t>
            </a:r>
            <a:r>
              <a:rPr lang="fr-FR" dirty="0" smtClean="0"/>
              <a:t>  </a:t>
            </a:r>
          </a:p>
          <a:p>
            <a:endParaRPr lang="fr-FR" dirty="0"/>
          </a:p>
          <a:p>
            <a:r>
              <a:rPr lang="fr-FR" sz="2400" dirty="0" smtClean="0"/>
              <a:t>La notice bibliographique descriptive n’apparaît pas dans le catalogue public car elle ne comporte aucune localisation </a:t>
            </a:r>
            <a:r>
              <a:rPr lang="fr-FR" sz="2000" dirty="0" smtClean="0">
                <a:solidFill>
                  <a:srgbClr val="FFC000"/>
                </a:solidFill>
              </a:rPr>
              <a:t>[« </a:t>
            </a:r>
            <a:r>
              <a:rPr lang="fr-FR" sz="2000" i="1" dirty="0" smtClean="0">
                <a:solidFill>
                  <a:srgbClr val="FFC000"/>
                </a:solidFill>
              </a:rPr>
              <a:t>no holding</a:t>
            </a:r>
            <a:r>
              <a:rPr lang="fr-FR" sz="2000" dirty="0" smtClean="0">
                <a:solidFill>
                  <a:srgbClr val="FFC000"/>
                </a:solidFill>
              </a:rPr>
              <a:t> »]</a:t>
            </a:r>
          </a:p>
          <a:p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Pourtant </a:t>
            </a:r>
            <a:r>
              <a:rPr lang="fr-FR" sz="2400" dirty="0" err="1" smtClean="0"/>
              <a:t>Botany</a:t>
            </a:r>
            <a:r>
              <a:rPr lang="fr-FR" sz="2400" dirty="0" smtClean="0"/>
              <a:t> </a:t>
            </a:r>
            <a:r>
              <a:rPr lang="fr-FR" sz="2400" dirty="0" err="1" smtClean="0"/>
              <a:t>Letters</a:t>
            </a:r>
            <a:r>
              <a:rPr lang="fr-FR" sz="2400" dirty="0" smtClean="0"/>
              <a:t> est une revue </a:t>
            </a:r>
            <a:r>
              <a:rPr lang="fr-FR" sz="2400" dirty="0"/>
              <a:t>scientifique internationale indexée dans le Journal Citation Reports (Thompson Reuters), avec un facteur d’impact de 1.342 en </a:t>
            </a:r>
            <a:r>
              <a:rPr lang="fr-FR" sz="2400" dirty="0" smtClean="0"/>
              <a:t>2018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On peut trouver les offres commerciales qui proposent ce titre en ligne </a:t>
            </a:r>
            <a:r>
              <a:rPr lang="fr-FR" sz="2000" dirty="0" smtClean="0"/>
              <a:t>via BACON: </a:t>
            </a:r>
            <a:r>
              <a:rPr lang="fr-FR" sz="2000" u="sng" dirty="0">
                <a:hlinkClick r:id="rId4"/>
              </a:rPr>
              <a:t>https://bacon.abes.fr/id2kbart/2381-8115.xml</a:t>
            </a:r>
            <a:r>
              <a:rPr lang="fr-FR" sz="2000" dirty="0"/>
              <a:t> ; se trouve déclaré dans 1 fichier </a:t>
            </a:r>
            <a:r>
              <a:rPr lang="fr-FR" sz="2000" dirty="0" err="1"/>
              <a:t>kbart</a:t>
            </a:r>
            <a:r>
              <a:rPr lang="fr-FR" sz="2000" dirty="0"/>
              <a:t> de CUP et dans 3 de Taylor &amp; Francis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0" indent="0">
              <a:buNone/>
            </a:pPr>
            <a:endParaRPr lang="fr-FR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6" name="Rectangle 5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9120" y="762318"/>
            <a:ext cx="10972800" cy="1143000"/>
          </a:xfrm>
        </p:spPr>
        <p:txBody>
          <a:bodyPr/>
          <a:lstStyle/>
          <a:p>
            <a:r>
              <a:rPr lang="fr-FR" dirty="0" smtClean="0"/>
              <a:t>Une action prioritaire : </a:t>
            </a:r>
            <a:r>
              <a:rPr lang="fr-FR" dirty="0"/>
              <a:t>rendre visible </a:t>
            </a:r>
            <a:r>
              <a:rPr lang="fr-FR" dirty="0" smtClean="0"/>
              <a:t>l’OA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2880" y="1981200"/>
            <a:ext cx="11836400" cy="4704080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 smtClean="0"/>
              <a:t>Par le signalement et la centralisation de ces ressources par l’Abes et Mir@bel</a:t>
            </a:r>
          </a:p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Un impératif : l’attribution d’un ISSN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L’implication du réseau Sudoc-PS dans Cidemis est nécessaire pour mener à bien cet objectif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La mission du </a:t>
            </a:r>
            <a:r>
              <a:rPr lang="fr-FR" sz="2400" dirty="0" err="1" smtClean="0"/>
              <a:t>Sudoc</a:t>
            </a:r>
            <a:r>
              <a:rPr lang="fr-FR" sz="2400" dirty="0" smtClean="0"/>
              <a:t>-PS de signalement des ressources périodiques disponibles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A l’initiative des bibliothèques partenaires membres du réseau </a:t>
            </a:r>
            <a:r>
              <a:rPr lang="fr-FR" sz="2000" dirty="0" err="1" smtClean="0"/>
              <a:t>Sudoc</a:t>
            </a:r>
            <a:r>
              <a:rPr lang="fr-FR" sz="2000" dirty="0" smtClean="0"/>
              <a:t>-PS qui auraient un intérêt à signaler des ressources OA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A </a:t>
            </a:r>
            <a:r>
              <a:rPr lang="fr-FR" sz="2000" dirty="0"/>
              <a:t>l’initiative du responsable CR pour l’ensemble de son réseau dans le cadre de sa mission de signalement et selon une politique de signalement documentaire aux périmètres régionaux et/ou thématiques 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738182" cy="758826"/>
            <a:chOff x="10363202" y="36040"/>
            <a:chExt cx="1738182" cy="696696"/>
          </a:xfrm>
        </p:grpSpPr>
        <p:sp>
          <p:nvSpPr>
            <p:cNvPr id="5" name="Rectangle 4"/>
            <p:cNvSpPr/>
            <p:nvPr/>
          </p:nvSpPr>
          <p:spPr>
            <a:xfrm>
              <a:off x="10363202" y="36040"/>
              <a:ext cx="1738182" cy="5252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5429" y="74139"/>
              <a:ext cx="1025955" cy="658597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08" y="41497"/>
            <a:ext cx="159018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B2B2B2"/>
      </a:folHlink>
    </a:clrScheme>
    <a:fontScheme name="MasquePresenta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sque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PPT" ma:contentTypeID="0x010100505AF35FDCA54D2FA379F261E520FD37003BA607584A07684089D0538041E41208040703002234366F9A52634DA13EADA42F3CAFE0" ma:contentTypeVersion="0" ma:contentTypeDescription="" ma:contentTypeScope="" ma:versionID="786a4a33f6a40342e00d824fbf5ee30e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Activites;" targetNamespace="http://schemas.microsoft.com/office/2006/metadata/properties" ma:root="true" ma:fieldsID="eb1ef4055052705a022b50d59765f936" ns2:_="" ns3:_="" ns4:_="">
    <xsd:import namespace="9cb235b8-7541-4a6e-b886-1bf4192805bd"/>
    <xsd:import namespace="http://schemas.microsoft.com/sharepoint/v3/fields"/>
    <xsd:import namespace="$ListId:Activites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2:Nom_x0020_du_x0020_marché" minOccurs="0"/>
                <xsd:element ref="ns2:Type_x0020_de_x0020_document_x0020_technique" minOccurs="0"/>
                <xsd:element ref="ns2:Sujet_x0020_convention" minOccurs="0"/>
                <xsd:element ref="ns2:Type_x0020_Doc_x0020_PPT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Etat_x0020_du_x0020_document" ma:index="4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5" nillable="true" ma:displayName="Année" ma:default="A renseigner" ma:format="Dropdown" ma:internalName="Ann_x00e9_e">
      <xsd:simpleType>
        <xsd:restriction base="dms:Choice">
          <xsd:enumeration value="A renseigner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9" nillable="true" ma:displayName="Tags" ma:internalName="Tags">
      <xsd:simpleType>
        <xsd:restriction base="dms:Text">
          <xsd:maxLength value="255"/>
        </xsd:restriction>
      </xsd:simpleType>
    </xsd:element>
    <xsd:element name="Type_x0020_spec" ma:index="10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Nom_x0020_du_x0020_marché" ma:index="11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Type_x0020_de_x0020_document_x0020_technique" ma:index="12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oc_x0020_PPT" ma:index="15" nillable="true" ma:displayName="Type Doc PPT" ma:default="Présentation" ma:format="Dropdown" ma:internalName="Type_x0020_Doc_x0020_PPT">
      <xsd:simpleType>
        <xsd:restriction base="dms:Choice">
          <xsd:enumeration value="Présentation"/>
          <xsd:enumeration value="Raconte-mois"/>
          <xsd:enumeration value="Formation interne"/>
          <xsd:enumeration value="Formation externe"/>
          <xsd:enumeration value="JABES"/>
          <xsd:enumeration value="JCR"/>
          <xsd:enumeration value="Autre"/>
        </xsd:restriction>
      </xsd:simpleType>
    </xsd:element>
    <xsd:element name="Nom_x0020_de_x0020_la_x0020_formation" ma:index="2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6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Activites;" elementFormDefault="qualified">
    <xsd:import namespace="http://schemas.microsoft.com/office/2006/documentManagement/types"/>
    <xsd:import namespace="http://schemas.microsoft.com/office/infopath/2007/PartnerControls"/>
    <xsd:element name="Exaged_DocName" ma:index="21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7" ma:displayName="Commentaires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aged_DocName xmlns="$ListId:Activites;" xsi:nil="true"/>
    <Nom_x0020_du_x0020_marché xmlns="9cb235b8-7541-4a6e-b886-1bf4192805bd">A renseigner</Nom_x0020_du_x0020_marché>
    <Type_x0020_spec xmlns="9cb235b8-7541-4a6e-b886-1bf4192805bd">
      <Value>A renseigner</Value>
    </Type_x0020_spec>
    <Type_x0020_de_x0020_document_x0020_technique xmlns="9cb235b8-7541-4a6e-b886-1bf4192805bd">A renseigner</Type_x0020_de_x0020_document_x0020_technique>
    <Etat_x0020_du_x0020_document xmlns="9cb235b8-7541-4a6e-b886-1bf4192805bd">Diffusé</Etat_x0020_du_x0020_document>
    <Nom_x0020_de_x0020_la_x0020_formation xmlns="9cb235b8-7541-4a6e-b886-1bf4192805bd">A renseigner</Nom_x0020_de_x0020_la_x0020_formation>
    <TRI xmlns="9cb235b8-7541-4a6e-b886-1bf4192805bd">LBL</TRI>
    <Tags xmlns="9cb235b8-7541-4a6e-b886-1bf4192805bd" xsi:nil="true"/>
    <Structure xmlns="9cb235b8-7541-4a6e-b886-1bf4192805bd">ABES</Structure>
    <Année xmlns="9cb235b8-7541-4a6e-b886-1bf4192805bd">2020</Année>
    <Sujet_x0020_convention xmlns="9cb235b8-7541-4a6e-b886-1bf4192805bd">A renseigner</Sujet_x0020_convention>
    <_DCDateCreated xmlns="http://schemas.microsoft.com/sharepoint/v3/fields">2020-11-25T23:00:00+00:00</_DCDateCreated>
    <Type_x0020_Doc_x0020_PPT xmlns="9cb235b8-7541-4a6e-b886-1bf4192805bd">Présentation</Type_x0020_Doc_x0020_PPT>
  </documentManagement>
</p:properties>
</file>

<file path=customXml/itemProps1.xml><?xml version="1.0" encoding="utf-8"?>
<ds:datastoreItem xmlns:ds="http://schemas.openxmlformats.org/officeDocument/2006/customXml" ds:itemID="{53B8C96B-3A9E-486E-B317-D1779A04BC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309E47-D31B-45AE-81F4-546F06F964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Activite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D8F6A4-BF9B-4CDF-B335-435B70E3B5B3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$ListId:Activites;"/>
    <ds:schemaRef ds:uri="http://schemas.microsoft.com/sharepoint/v3/fields"/>
    <ds:schemaRef ds:uri="http://purl.org/dc/elements/1.1/"/>
    <ds:schemaRef ds:uri="http://schemas.microsoft.com/office/2006/metadata/properties"/>
    <ds:schemaRef ds:uri="9cb235b8-7541-4a6e-b886-1bf4192805b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735</Words>
  <Application>Microsoft Office PowerPoint</Application>
  <PresentationFormat>Grand écran</PresentationFormat>
  <Paragraphs>130</Paragraphs>
  <Slides>13</Slides>
  <Notes>13</Notes>
  <HiddenSlides>2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Wingdings</vt:lpstr>
      <vt:lpstr>Thème Office</vt:lpstr>
      <vt:lpstr>MasquePresentation</vt:lpstr>
      <vt:lpstr>Focus : du suivi d’une revue  à l’extension du réseau en passant par un référencement partagé</vt:lpstr>
      <vt:lpstr>Signalement dans le Sudoc</vt:lpstr>
      <vt:lpstr>Métarevue dans le Sudoc</vt:lpstr>
      <vt:lpstr>Signalement dans Mir@bel</vt:lpstr>
      <vt:lpstr>Signalement dans Mir@bel</vt:lpstr>
      <vt:lpstr>Rebond vers la ressource en ligne :  ISSN 2166-3408 </vt:lpstr>
      <vt:lpstr>Et Ensuite ?  Botany letters (2016) -... Issn 2381-8107 </vt:lpstr>
      <vt:lpstr>Rebond vers la ressource en ligne :  ISSN 2381-8115 </vt:lpstr>
      <vt:lpstr>Une action prioritaire : rendre visible l’OA </vt:lpstr>
      <vt:lpstr>Comment s’approprier l’OA en bibliothèque ? </vt:lpstr>
      <vt:lpstr>L’extension de son réseau en passant par un signalement partagé </vt:lpstr>
      <vt:lpstr>Les Missions des CR au sein de Mir@bel</vt:lpstr>
      <vt:lpstr>Présentation PowerPoint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Partie4_jE_cours_26novembre2020</dc:title>
  <dc:creator>Morgane Parra</dc:creator>
  <cp:keywords/>
  <dc:description/>
  <cp:lastModifiedBy>Raphaelle Poveda</cp:lastModifiedBy>
  <cp:revision>21</cp:revision>
  <cp:lastPrinted>2020-11-25T13:01:59Z</cp:lastPrinted>
  <dcterms:created xsi:type="dcterms:W3CDTF">2020-11-24T15:24:16Z</dcterms:created>
  <dcterms:modified xsi:type="dcterms:W3CDTF">2020-11-30T09:57:44Z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0x010100505AF35FDCA54D2FA379F261E520FD37003BA607584A07684089D0538041E41208040703002234366F9A52634DA13EADA42F3CAFE0</vt:lpwstr>
  </property>
  <property fmtid="{D5CDD505-2E9C-101B-9397-08002B2CF9AE}" pid="3" name="Type de document standard">
    <vt:lpwstr>A renseigner</vt:lpwstr>
  </property>
</Properties>
</file>