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8" r:id="rId5"/>
    <p:sldMasterId id="2147483724" r:id="rId6"/>
  </p:sldMasterIdLst>
  <p:notesMasterIdLst>
    <p:notesMasterId r:id="rId42"/>
  </p:notesMasterIdLst>
  <p:handoutMasterIdLst>
    <p:handoutMasterId r:id="rId43"/>
  </p:handoutMasterIdLst>
  <p:sldIdLst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s Desrichard" initials="YD" lastIdx="2" clrIdx="0">
    <p:extLst>
      <p:ext uri="{19B8F6BF-5375-455C-9EA6-DF929625EA0E}">
        <p15:presenceInfo xmlns:p15="http://schemas.microsoft.com/office/powerpoint/2012/main" userId="S-1-5-21-116659660-2524593236-2569697501-32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6D72A-6ED9-4136-B1E2-ED2BCFE656D9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5EB26-A9AC-4DA4-94BB-E9D1FCF88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92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5F3CB-1998-4E9B-B915-7233CA048F0F}" type="datetimeFigureOut">
              <a:rPr lang="fr-FR" smtClean="0"/>
              <a:t>27/01/2022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EA5E7-2E26-449C-948E-F3E7F5C91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09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18D9B-0C44-49F3-890B-F6D0BD73FFE2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13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3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807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305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909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bb8b22931_4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bb8b22931_4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875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019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435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026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797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bb8b22931_4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bb8b22931_4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34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bb8b22931_4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bb8b22931_4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835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427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439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483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105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720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1839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3572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59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292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36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bb8b22931_4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bb8b22931_4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2253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839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16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bb8b22931_4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bb8b22931_4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8354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8711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14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22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bb8b22931_4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9bb8b22931_4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06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94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814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314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1c9dfcaa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1c9dfcaa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33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9;p2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30400" y="588249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61600" y="1862400"/>
            <a:ext cx="10248800" cy="8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667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3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4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498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2131200" y="4147200"/>
            <a:ext cx="7910400" cy="199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2150400" y="4328900"/>
            <a:ext cx="7891200" cy="85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2150400" y="5395867"/>
            <a:ext cx="7891200" cy="85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506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s">
  <p:cSld name="Tablet of Conten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3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2106200" y="2343051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5"/>
          </p:nvPr>
        </p:nvSpPr>
        <p:spPr>
          <a:xfrm>
            <a:off x="2106200" y="2838851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 hasCustomPrompt="1"/>
          </p:nvPr>
        </p:nvSpPr>
        <p:spPr>
          <a:xfrm>
            <a:off x="959984" y="2286084"/>
            <a:ext cx="878000" cy="85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7"/>
          </p:nvPr>
        </p:nvSpPr>
        <p:spPr>
          <a:xfrm>
            <a:off x="2106200" y="3486000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8"/>
          </p:nvPr>
        </p:nvSpPr>
        <p:spPr>
          <a:xfrm>
            <a:off x="2106200" y="3981800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9" hasCustomPrompt="1"/>
          </p:nvPr>
        </p:nvSpPr>
        <p:spPr>
          <a:xfrm>
            <a:off x="960005" y="3429627"/>
            <a:ext cx="878000" cy="85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2106200" y="4628967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4"/>
          </p:nvPr>
        </p:nvSpPr>
        <p:spPr>
          <a:xfrm>
            <a:off x="2106200" y="5099076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59984" y="4579088"/>
            <a:ext cx="878000" cy="85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6"/>
          </p:nvPr>
        </p:nvSpPr>
        <p:spPr>
          <a:xfrm>
            <a:off x="6793200" y="2343051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7"/>
          </p:nvPr>
        </p:nvSpPr>
        <p:spPr>
          <a:xfrm>
            <a:off x="6793200" y="2838851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8" hasCustomPrompt="1"/>
          </p:nvPr>
        </p:nvSpPr>
        <p:spPr>
          <a:xfrm>
            <a:off x="5644800" y="2286084"/>
            <a:ext cx="878000" cy="85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9"/>
          </p:nvPr>
        </p:nvSpPr>
        <p:spPr>
          <a:xfrm>
            <a:off x="6793200" y="3486000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20"/>
          </p:nvPr>
        </p:nvSpPr>
        <p:spPr>
          <a:xfrm>
            <a:off x="6793200" y="3981800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21" hasCustomPrompt="1"/>
          </p:nvPr>
        </p:nvSpPr>
        <p:spPr>
          <a:xfrm>
            <a:off x="5649067" y="3429627"/>
            <a:ext cx="878000" cy="85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054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and bullet lis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4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4"/>
          </p:nvPr>
        </p:nvSpPr>
        <p:spPr>
          <a:xfrm>
            <a:off x="960000" y="2864124"/>
            <a:ext cx="5568000" cy="34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2B3E55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400"/>
              <a:buFont typeface="Montserrat"/>
              <a:buChar char="■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5"/>
          </p:nvPr>
        </p:nvSpPr>
        <p:spPr>
          <a:xfrm>
            <a:off x="960000" y="2384832"/>
            <a:ext cx="5568000" cy="4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207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5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ubTitle" idx="4"/>
          </p:nvPr>
        </p:nvSpPr>
        <p:spPr>
          <a:xfrm flipH="1">
            <a:off x="7987200" y="4618067"/>
            <a:ext cx="2060400" cy="4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5"/>
          </p:nvPr>
        </p:nvSpPr>
        <p:spPr>
          <a:xfrm>
            <a:off x="7987200" y="5113000"/>
            <a:ext cx="3225600" cy="11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6"/>
          </p:nvPr>
        </p:nvSpPr>
        <p:spPr>
          <a:xfrm flipH="1">
            <a:off x="4473600" y="4618067"/>
            <a:ext cx="2060400" cy="4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7"/>
          </p:nvPr>
        </p:nvSpPr>
        <p:spPr>
          <a:xfrm>
            <a:off x="4473600" y="5113000"/>
            <a:ext cx="3225600" cy="11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8"/>
          </p:nvPr>
        </p:nvSpPr>
        <p:spPr>
          <a:xfrm flipH="1">
            <a:off x="960000" y="4618067"/>
            <a:ext cx="2060400" cy="4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9"/>
          </p:nvPr>
        </p:nvSpPr>
        <p:spPr>
          <a:xfrm>
            <a:off x="960000" y="5112600"/>
            <a:ext cx="3225600" cy="11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4789984" y="650200"/>
            <a:ext cx="37204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 idx="13" hasCustomPrompt="1"/>
          </p:nvPr>
        </p:nvSpPr>
        <p:spPr>
          <a:xfrm>
            <a:off x="3414900" y="650200"/>
            <a:ext cx="1087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3147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 hasCustomPrompt="1"/>
          </p:nvPr>
        </p:nvSpPr>
        <p:spPr>
          <a:xfrm>
            <a:off x="960000" y="2168484"/>
            <a:ext cx="3225600" cy="74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16"/>
          <p:cNvSpPr txBox="1">
            <a:spLocks noGrp="1"/>
          </p:cNvSpPr>
          <p:nvPr>
            <p:ph type="subTitle" idx="1"/>
          </p:nvPr>
        </p:nvSpPr>
        <p:spPr>
          <a:xfrm>
            <a:off x="960000" y="2910012"/>
            <a:ext cx="3225600" cy="2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ctrTitle" idx="2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ubTitle" idx="3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4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5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cxnSp>
        <p:nvCxnSpPr>
          <p:cNvPr id="119" name="Google Shape;119;p16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Google Shape;120;p16"/>
          <p:cNvSpPr txBox="1">
            <a:spLocks noGrp="1"/>
          </p:cNvSpPr>
          <p:nvPr>
            <p:ph type="title" idx="6" hasCustomPrompt="1"/>
          </p:nvPr>
        </p:nvSpPr>
        <p:spPr>
          <a:xfrm>
            <a:off x="960000" y="3310900"/>
            <a:ext cx="3225600" cy="74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7"/>
          </p:nvPr>
        </p:nvSpPr>
        <p:spPr>
          <a:xfrm>
            <a:off x="960000" y="4052428"/>
            <a:ext cx="3225600" cy="2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 idx="8" hasCustomPrompt="1"/>
          </p:nvPr>
        </p:nvSpPr>
        <p:spPr>
          <a:xfrm>
            <a:off x="960000" y="4523184"/>
            <a:ext cx="3225600" cy="74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9"/>
          </p:nvPr>
        </p:nvSpPr>
        <p:spPr>
          <a:xfrm>
            <a:off x="960000" y="5264712"/>
            <a:ext cx="3225600" cy="2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4069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p17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131200" y="5297851"/>
            <a:ext cx="2746000" cy="8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2"/>
          </p:nvPr>
        </p:nvSpPr>
        <p:spPr>
          <a:xfrm>
            <a:off x="2131200" y="4149317"/>
            <a:ext cx="2746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3"/>
          </p:nvPr>
        </p:nvSpPr>
        <p:spPr>
          <a:xfrm>
            <a:off x="2131200" y="3015151"/>
            <a:ext cx="2746000" cy="8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4"/>
          </p:nvPr>
        </p:nvSpPr>
        <p:spPr>
          <a:xfrm>
            <a:off x="6816000" y="3015151"/>
            <a:ext cx="2746000" cy="8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5"/>
          </p:nvPr>
        </p:nvSpPr>
        <p:spPr>
          <a:xfrm>
            <a:off x="6816000" y="4149317"/>
            <a:ext cx="2746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6"/>
          </p:nvPr>
        </p:nvSpPr>
        <p:spPr>
          <a:xfrm>
            <a:off x="6816000" y="5299775"/>
            <a:ext cx="2746000" cy="8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9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13"/>
          </p:nvPr>
        </p:nvSpPr>
        <p:spPr>
          <a:xfrm>
            <a:off x="960000" y="2426208"/>
            <a:ext cx="3917200" cy="4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ubTitle" idx="14"/>
          </p:nvPr>
        </p:nvSpPr>
        <p:spPr>
          <a:xfrm>
            <a:off x="5644800" y="2426208"/>
            <a:ext cx="3917200" cy="4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205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18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Google Shape;140;p18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4"/>
          </p:nvPr>
        </p:nvSpPr>
        <p:spPr>
          <a:xfrm flipH="1">
            <a:off x="960000" y="5103409"/>
            <a:ext cx="4355200" cy="3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5"/>
          </p:nvPr>
        </p:nvSpPr>
        <p:spPr>
          <a:xfrm>
            <a:off x="960000" y="5585809"/>
            <a:ext cx="43552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6"/>
          </p:nvPr>
        </p:nvSpPr>
        <p:spPr>
          <a:xfrm flipH="1">
            <a:off x="5645200" y="2920533"/>
            <a:ext cx="4396000" cy="38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7"/>
          </p:nvPr>
        </p:nvSpPr>
        <p:spPr>
          <a:xfrm>
            <a:off x="5644800" y="3397617"/>
            <a:ext cx="4396000" cy="6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8"/>
          </p:nvPr>
        </p:nvSpPr>
        <p:spPr>
          <a:xfrm flipH="1">
            <a:off x="960173" y="2920133"/>
            <a:ext cx="4396400" cy="3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9"/>
          </p:nvPr>
        </p:nvSpPr>
        <p:spPr>
          <a:xfrm>
            <a:off x="960227" y="3400817"/>
            <a:ext cx="43964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3"/>
          </p:nvPr>
        </p:nvSpPr>
        <p:spPr>
          <a:xfrm flipH="1">
            <a:off x="5645200" y="5103409"/>
            <a:ext cx="4396000" cy="3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4"/>
          </p:nvPr>
        </p:nvSpPr>
        <p:spPr>
          <a:xfrm>
            <a:off x="5644800" y="5585809"/>
            <a:ext cx="4396000" cy="6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8430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19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Google Shape;154;p19"/>
          <p:cNvSpPr txBox="1">
            <a:spLocks noGrp="1"/>
          </p:cNvSpPr>
          <p:nvPr>
            <p:ph type="subTitle" idx="1"/>
          </p:nvPr>
        </p:nvSpPr>
        <p:spPr>
          <a:xfrm>
            <a:off x="960000" y="2956033"/>
            <a:ext cx="3225600" cy="1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3423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0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20"/>
          <p:cNvSpPr txBox="1">
            <a:spLocks noGrp="1"/>
          </p:cNvSpPr>
          <p:nvPr>
            <p:ph type="subTitle" idx="1"/>
          </p:nvPr>
        </p:nvSpPr>
        <p:spPr>
          <a:xfrm>
            <a:off x="960000" y="4941547"/>
            <a:ext cx="32256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2"/>
          </p:nvPr>
        </p:nvSpPr>
        <p:spPr>
          <a:xfrm>
            <a:off x="960000" y="4052068"/>
            <a:ext cx="13588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ubTitle" idx="3"/>
          </p:nvPr>
        </p:nvSpPr>
        <p:spPr>
          <a:xfrm>
            <a:off x="960000" y="4408084"/>
            <a:ext cx="148600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subTitle" idx="4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subTitle" idx="5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6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7"/>
          </p:nvPr>
        </p:nvSpPr>
        <p:spPr>
          <a:xfrm>
            <a:off x="4473600" y="4941547"/>
            <a:ext cx="32256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8"/>
          </p:nvPr>
        </p:nvSpPr>
        <p:spPr>
          <a:xfrm>
            <a:off x="4473600" y="4052068"/>
            <a:ext cx="13588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9"/>
          </p:nvPr>
        </p:nvSpPr>
        <p:spPr>
          <a:xfrm>
            <a:off x="4473600" y="4408084"/>
            <a:ext cx="148600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13"/>
          </p:nvPr>
        </p:nvSpPr>
        <p:spPr>
          <a:xfrm>
            <a:off x="7989133" y="4941547"/>
            <a:ext cx="32256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14"/>
          </p:nvPr>
        </p:nvSpPr>
        <p:spPr>
          <a:xfrm>
            <a:off x="7989133" y="4052068"/>
            <a:ext cx="13588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ubTitle" idx="15"/>
          </p:nvPr>
        </p:nvSpPr>
        <p:spPr>
          <a:xfrm>
            <a:off x="7989133" y="4408084"/>
            <a:ext cx="148600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7454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21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21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subTitle" idx="4"/>
          </p:nvPr>
        </p:nvSpPr>
        <p:spPr>
          <a:xfrm>
            <a:off x="6808369" y="2480233"/>
            <a:ext cx="4396800" cy="1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ctrTitle"/>
          </p:nvPr>
        </p:nvSpPr>
        <p:spPr>
          <a:xfrm>
            <a:off x="2130400" y="59848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4667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6816000" y="4629856"/>
            <a:ext cx="39496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CREDITS: This presentation template was created by </a:t>
            </a:r>
            <a:r>
              <a:rPr lang="en" sz="1600" b="1"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2"/>
              </a:rPr>
              <a:t>Slidesgo</a:t>
            </a: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, including icons by </a:t>
            </a:r>
            <a:r>
              <a:rPr lang="en" sz="1600" b="1"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Flaticon</a:t>
            </a: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, and infographics &amp; images by</a:t>
            </a:r>
            <a:r>
              <a:rPr lang="en" sz="1600" b="1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600" b="1"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Freepik</a:t>
            </a:r>
            <a:endParaRPr sz="16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59021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129600" y="650200"/>
            <a:ext cx="79128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3733" b="1">
                <a:solidFill>
                  <a:schemeClr val="dk1"/>
                </a:solidFill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hasCustomPrompt="1"/>
          </p:nvPr>
        </p:nvSpPr>
        <p:spPr>
          <a:xfrm>
            <a:off x="2131200" y="3004800"/>
            <a:ext cx="883200" cy="854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 idx="2"/>
          </p:nvPr>
        </p:nvSpPr>
        <p:spPr>
          <a:xfrm>
            <a:off x="2131200" y="4224033"/>
            <a:ext cx="5470000" cy="70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4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3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4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5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9684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4"/>
          </p:nvPr>
        </p:nvSpPr>
        <p:spPr>
          <a:xfrm>
            <a:off x="960000" y="2926080"/>
            <a:ext cx="4396800" cy="34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600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 sz="1600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5"/>
          </p:nvPr>
        </p:nvSpPr>
        <p:spPr>
          <a:xfrm>
            <a:off x="960000" y="2430400"/>
            <a:ext cx="4396800" cy="4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cxnSp>
        <p:nvCxnSpPr>
          <p:cNvPr id="189" name="Google Shape;189;p22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54432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body" idx="4"/>
          </p:nvPr>
        </p:nvSpPr>
        <p:spPr>
          <a:xfrm>
            <a:off x="960000" y="2644481"/>
            <a:ext cx="4396800" cy="3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600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 sz="1600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6" name="Google Shape;196;p23"/>
          <p:cNvSpPr txBox="1">
            <a:spLocks noGrp="1"/>
          </p:cNvSpPr>
          <p:nvPr>
            <p:ph type="subTitle" idx="5"/>
          </p:nvPr>
        </p:nvSpPr>
        <p:spPr>
          <a:xfrm>
            <a:off x="960000" y="2146915"/>
            <a:ext cx="4396800" cy="4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6"/>
          </p:nvPr>
        </p:nvSpPr>
        <p:spPr>
          <a:xfrm>
            <a:off x="5644800" y="2644481"/>
            <a:ext cx="4396800" cy="3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 sz="1600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 sz="1600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8" name="Google Shape;198;p23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44984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32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663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129600" y="650200"/>
            <a:ext cx="79128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3733" b="1">
                <a:solidFill>
                  <a:schemeClr val="dk1"/>
                </a:solidFill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hasCustomPrompt="1"/>
          </p:nvPr>
        </p:nvSpPr>
        <p:spPr>
          <a:xfrm>
            <a:off x="2131200" y="3004800"/>
            <a:ext cx="883200" cy="854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 idx="2"/>
          </p:nvPr>
        </p:nvSpPr>
        <p:spPr>
          <a:xfrm>
            <a:off x="2131200" y="4224033"/>
            <a:ext cx="5470000" cy="70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4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3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4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5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9131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4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60000" y="1574400"/>
            <a:ext cx="10252800" cy="4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●"/>
              <a:defRPr sz="1600"/>
            </a:lvl1pPr>
            <a:lvl2pPr marL="1219170" lvl="1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○"/>
              <a:defRPr sz="1600"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■"/>
              <a:defRPr sz="1600"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●"/>
              <a:defRPr sz="1600"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○"/>
              <a:defRPr sz="1600"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■"/>
              <a:defRPr sz="1600"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●"/>
              <a:defRPr sz="1600"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○"/>
              <a:defRPr sz="1600"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200"/>
              <a:buFont typeface="Montserrat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2133600" y="646176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5897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5644800" y="4602852"/>
            <a:ext cx="4396800" cy="11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960000" y="4602839"/>
            <a:ext cx="43968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644800" y="4012661"/>
            <a:ext cx="4396800" cy="5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960000" y="4012651"/>
            <a:ext cx="4396800" cy="5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2132733" y="646176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5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6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7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5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76487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6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979200" y="646176"/>
            <a:ext cx="102336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428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7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4789984" y="650200"/>
            <a:ext cx="37204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816000" y="4147200"/>
            <a:ext cx="4396800" cy="2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 sz="1867"/>
            </a:lvl1pPr>
            <a:lvl2pPr marL="1219170" lvl="1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 sz="1600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 idx="5" hasCustomPrompt="1"/>
          </p:nvPr>
        </p:nvSpPr>
        <p:spPr>
          <a:xfrm>
            <a:off x="3414900" y="650200"/>
            <a:ext cx="1087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52438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843200" y="3859200"/>
            <a:ext cx="8486400" cy="1430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6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69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4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60000" y="1574400"/>
            <a:ext cx="10252800" cy="4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●"/>
              <a:defRPr sz="1600"/>
            </a:lvl1pPr>
            <a:lvl2pPr marL="1219170" lvl="1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○"/>
              <a:defRPr sz="1600"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■"/>
              <a:defRPr sz="1600"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●"/>
              <a:defRPr sz="1600"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○"/>
              <a:defRPr sz="1600"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■"/>
              <a:defRPr sz="1600"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●"/>
              <a:defRPr sz="1600"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○"/>
              <a:defRPr sz="1600"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200"/>
              <a:buFont typeface="Montserrat"/>
              <a:buChar char="■"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2133600" y="646176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09550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9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9152400" y="2426200"/>
            <a:ext cx="2060400" cy="4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2"/>
          </p:nvPr>
        </p:nvSpPr>
        <p:spPr>
          <a:xfrm>
            <a:off x="9152400" y="2936633"/>
            <a:ext cx="2060400" cy="2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3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4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5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6"/>
          </p:nvPr>
        </p:nvSpPr>
        <p:spPr>
          <a:xfrm>
            <a:off x="963933" y="2426200"/>
            <a:ext cx="2054400" cy="4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7"/>
          </p:nvPr>
        </p:nvSpPr>
        <p:spPr>
          <a:xfrm>
            <a:off x="963933" y="2936633"/>
            <a:ext cx="2054400" cy="2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309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ctrTitle"/>
          </p:nvPr>
        </p:nvSpPr>
        <p:spPr>
          <a:xfrm>
            <a:off x="4473600" y="4147200"/>
            <a:ext cx="6739200" cy="1990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4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861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2131200" y="4147200"/>
            <a:ext cx="7910400" cy="199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2150400" y="4328900"/>
            <a:ext cx="7891200" cy="85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2150400" y="5395867"/>
            <a:ext cx="7891200" cy="85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697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5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ubTitle" idx="4"/>
          </p:nvPr>
        </p:nvSpPr>
        <p:spPr>
          <a:xfrm flipH="1">
            <a:off x="7987200" y="4618067"/>
            <a:ext cx="2060400" cy="4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5"/>
          </p:nvPr>
        </p:nvSpPr>
        <p:spPr>
          <a:xfrm>
            <a:off x="7987200" y="5113000"/>
            <a:ext cx="3225600" cy="11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6"/>
          </p:nvPr>
        </p:nvSpPr>
        <p:spPr>
          <a:xfrm flipH="1">
            <a:off x="4473600" y="4618067"/>
            <a:ext cx="2060400" cy="4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7"/>
          </p:nvPr>
        </p:nvSpPr>
        <p:spPr>
          <a:xfrm>
            <a:off x="4473600" y="5113000"/>
            <a:ext cx="3225600" cy="11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8"/>
          </p:nvPr>
        </p:nvSpPr>
        <p:spPr>
          <a:xfrm flipH="1">
            <a:off x="960000" y="4618067"/>
            <a:ext cx="2060400" cy="4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9"/>
          </p:nvPr>
        </p:nvSpPr>
        <p:spPr>
          <a:xfrm>
            <a:off x="960000" y="5112600"/>
            <a:ext cx="3225600" cy="11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4789984" y="650200"/>
            <a:ext cx="37204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 idx="13" hasCustomPrompt="1"/>
          </p:nvPr>
        </p:nvSpPr>
        <p:spPr>
          <a:xfrm>
            <a:off x="3414900" y="650200"/>
            <a:ext cx="1087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50548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 hasCustomPrompt="1"/>
          </p:nvPr>
        </p:nvSpPr>
        <p:spPr>
          <a:xfrm>
            <a:off x="960000" y="2168484"/>
            <a:ext cx="3225600" cy="74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16"/>
          <p:cNvSpPr txBox="1">
            <a:spLocks noGrp="1"/>
          </p:cNvSpPr>
          <p:nvPr>
            <p:ph type="subTitle" idx="1"/>
          </p:nvPr>
        </p:nvSpPr>
        <p:spPr>
          <a:xfrm>
            <a:off x="960000" y="2910012"/>
            <a:ext cx="3225600" cy="2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ctrTitle" idx="2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ubTitle" idx="3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4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5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" name="Google Shape;119;p16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Google Shape;120;p16"/>
          <p:cNvSpPr txBox="1">
            <a:spLocks noGrp="1"/>
          </p:cNvSpPr>
          <p:nvPr>
            <p:ph type="title" idx="6" hasCustomPrompt="1"/>
          </p:nvPr>
        </p:nvSpPr>
        <p:spPr>
          <a:xfrm>
            <a:off x="960000" y="3310900"/>
            <a:ext cx="3225600" cy="74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7"/>
          </p:nvPr>
        </p:nvSpPr>
        <p:spPr>
          <a:xfrm>
            <a:off x="960000" y="4052428"/>
            <a:ext cx="3225600" cy="2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 idx="8" hasCustomPrompt="1"/>
          </p:nvPr>
        </p:nvSpPr>
        <p:spPr>
          <a:xfrm>
            <a:off x="960000" y="4523184"/>
            <a:ext cx="3225600" cy="74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9"/>
          </p:nvPr>
        </p:nvSpPr>
        <p:spPr>
          <a:xfrm>
            <a:off x="960000" y="5264712"/>
            <a:ext cx="3225600" cy="2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6773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p17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131200" y="5297851"/>
            <a:ext cx="2746000" cy="8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2"/>
          </p:nvPr>
        </p:nvSpPr>
        <p:spPr>
          <a:xfrm>
            <a:off x="2131200" y="4149317"/>
            <a:ext cx="2746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3"/>
          </p:nvPr>
        </p:nvSpPr>
        <p:spPr>
          <a:xfrm>
            <a:off x="2131200" y="3015151"/>
            <a:ext cx="2746000" cy="8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4"/>
          </p:nvPr>
        </p:nvSpPr>
        <p:spPr>
          <a:xfrm>
            <a:off x="6816000" y="3015151"/>
            <a:ext cx="2746000" cy="8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5"/>
          </p:nvPr>
        </p:nvSpPr>
        <p:spPr>
          <a:xfrm>
            <a:off x="6816000" y="4149317"/>
            <a:ext cx="2746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6"/>
          </p:nvPr>
        </p:nvSpPr>
        <p:spPr>
          <a:xfrm>
            <a:off x="6816000" y="5299775"/>
            <a:ext cx="2746000" cy="8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9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13"/>
          </p:nvPr>
        </p:nvSpPr>
        <p:spPr>
          <a:xfrm>
            <a:off x="960000" y="2426208"/>
            <a:ext cx="3917200" cy="4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ubTitle" idx="14"/>
          </p:nvPr>
        </p:nvSpPr>
        <p:spPr>
          <a:xfrm>
            <a:off x="5644800" y="2426208"/>
            <a:ext cx="3917200" cy="4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7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18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Google Shape;140;p18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4"/>
          </p:nvPr>
        </p:nvSpPr>
        <p:spPr>
          <a:xfrm flipH="1">
            <a:off x="960000" y="5103409"/>
            <a:ext cx="4355200" cy="3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5"/>
          </p:nvPr>
        </p:nvSpPr>
        <p:spPr>
          <a:xfrm>
            <a:off x="960000" y="5585809"/>
            <a:ext cx="4355200" cy="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6"/>
          </p:nvPr>
        </p:nvSpPr>
        <p:spPr>
          <a:xfrm flipH="1">
            <a:off x="5645200" y="2920533"/>
            <a:ext cx="4396000" cy="38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7"/>
          </p:nvPr>
        </p:nvSpPr>
        <p:spPr>
          <a:xfrm>
            <a:off x="5644800" y="3397617"/>
            <a:ext cx="4396000" cy="6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8"/>
          </p:nvPr>
        </p:nvSpPr>
        <p:spPr>
          <a:xfrm flipH="1">
            <a:off x="960173" y="2920133"/>
            <a:ext cx="4396400" cy="3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9"/>
          </p:nvPr>
        </p:nvSpPr>
        <p:spPr>
          <a:xfrm>
            <a:off x="960227" y="3400817"/>
            <a:ext cx="4396400" cy="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3"/>
          </p:nvPr>
        </p:nvSpPr>
        <p:spPr>
          <a:xfrm flipH="1">
            <a:off x="5645200" y="5103409"/>
            <a:ext cx="4396000" cy="3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4"/>
          </p:nvPr>
        </p:nvSpPr>
        <p:spPr>
          <a:xfrm>
            <a:off x="5644800" y="5585809"/>
            <a:ext cx="4396000" cy="6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412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19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Google Shape;154;p19"/>
          <p:cNvSpPr txBox="1">
            <a:spLocks noGrp="1"/>
          </p:cNvSpPr>
          <p:nvPr>
            <p:ph type="subTitle" idx="1"/>
          </p:nvPr>
        </p:nvSpPr>
        <p:spPr>
          <a:xfrm>
            <a:off x="960000" y="2956033"/>
            <a:ext cx="3225600" cy="1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106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0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20"/>
          <p:cNvSpPr txBox="1">
            <a:spLocks noGrp="1"/>
          </p:cNvSpPr>
          <p:nvPr>
            <p:ph type="subTitle" idx="1"/>
          </p:nvPr>
        </p:nvSpPr>
        <p:spPr>
          <a:xfrm>
            <a:off x="960000" y="4941547"/>
            <a:ext cx="32256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2"/>
          </p:nvPr>
        </p:nvSpPr>
        <p:spPr>
          <a:xfrm>
            <a:off x="960000" y="4052068"/>
            <a:ext cx="13588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ubTitle" idx="3"/>
          </p:nvPr>
        </p:nvSpPr>
        <p:spPr>
          <a:xfrm>
            <a:off x="960000" y="4408084"/>
            <a:ext cx="148600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subTitle" idx="4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subTitle" idx="5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6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7"/>
          </p:nvPr>
        </p:nvSpPr>
        <p:spPr>
          <a:xfrm>
            <a:off x="4473600" y="4941547"/>
            <a:ext cx="32256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8"/>
          </p:nvPr>
        </p:nvSpPr>
        <p:spPr>
          <a:xfrm>
            <a:off x="4473600" y="4052068"/>
            <a:ext cx="13588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9"/>
          </p:nvPr>
        </p:nvSpPr>
        <p:spPr>
          <a:xfrm>
            <a:off x="4473600" y="4408084"/>
            <a:ext cx="148600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13"/>
          </p:nvPr>
        </p:nvSpPr>
        <p:spPr>
          <a:xfrm>
            <a:off x="7989133" y="4941547"/>
            <a:ext cx="32256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14"/>
          </p:nvPr>
        </p:nvSpPr>
        <p:spPr>
          <a:xfrm>
            <a:off x="7989133" y="4052068"/>
            <a:ext cx="13588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ubTitle" idx="15"/>
          </p:nvPr>
        </p:nvSpPr>
        <p:spPr>
          <a:xfrm>
            <a:off x="7989133" y="4408084"/>
            <a:ext cx="148600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974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21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21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subTitle" idx="4"/>
          </p:nvPr>
        </p:nvSpPr>
        <p:spPr>
          <a:xfrm>
            <a:off x="6808369" y="2480233"/>
            <a:ext cx="4396800" cy="1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ctrTitle"/>
          </p:nvPr>
        </p:nvSpPr>
        <p:spPr>
          <a:xfrm>
            <a:off x="2130400" y="59848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4667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6816000" y="4629856"/>
            <a:ext cx="39496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CREDITS: This presentation template was created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2"/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including icons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and infographics &amp; images by</a:t>
            </a:r>
            <a:r>
              <a:rPr lang="en" sz="1600" b="1" ker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Freepik</a:t>
            </a:r>
            <a:endParaRPr sz="1600" b="1" ker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43906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5644800" y="4602852"/>
            <a:ext cx="4396800" cy="11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960000" y="4602839"/>
            <a:ext cx="43968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644800" y="4012661"/>
            <a:ext cx="4396800" cy="5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2000"/>
              <a:buNone/>
              <a:defRPr sz="2667" b="1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960000" y="4012651"/>
            <a:ext cx="4396800" cy="5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None/>
              <a:defRPr sz="2667" b="1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2132733" y="646176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5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6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7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cxnSp>
        <p:nvCxnSpPr>
          <p:cNvPr id="36" name="Google Shape;36;p5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909179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4"/>
          </p:nvPr>
        </p:nvSpPr>
        <p:spPr>
          <a:xfrm>
            <a:off x="960000" y="2926080"/>
            <a:ext cx="4396800" cy="34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600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 sz="1600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5"/>
          </p:nvPr>
        </p:nvSpPr>
        <p:spPr>
          <a:xfrm>
            <a:off x="960000" y="2430400"/>
            <a:ext cx="4396800" cy="4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9" name="Google Shape;189;p22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36957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body" idx="4"/>
          </p:nvPr>
        </p:nvSpPr>
        <p:spPr>
          <a:xfrm>
            <a:off x="960000" y="2644481"/>
            <a:ext cx="4396800" cy="3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600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 sz="1600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subTitle" idx="5"/>
          </p:nvPr>
        </p:nvSpPr>
        <p:spPr>
          <a:xfrm>
            <a:off x="960000" y="2146915"/>
            <a:ext cx="4396800" cy="4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6"/>
          </p:nvPr>
        </p:nvSpPr>
        <p:spPr>
          <a:xfrm>
            <a:off x="5644800" y="2644481"/>
            <a:ext cx="4396800" cy="3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 sz="1600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 sz="1600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cxnSp>
        <p:nvCxnSpPr>
          <p:cNvPr id="198" name="Google Shape;198;p23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41749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68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029A643-4937-4339-92A4-0C67603E97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0893BE2-B04D-43F9-8D6D-DC09BFE769F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90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s">
  <p:cSld name="Tablet of Conten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3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2106200" y="2343051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5"/>
          </p:nvPr>
        </p:nvSpPr>
        <p:spPr>
          <a:xfrm>
            <a:off x="2106200" y="2838851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 hasCustomPrompt="1"/>
          </p:nvPr>
        </p:nvSpPr>
        <p:spPr>
          <a:xfrm>
            <a:off x="959984" y="2286084"/>
            <a:ext cx="878000" cy="85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7"/>
          </p:nvPr>
        </p:nvSpPr>
        <p:spPr>
          <a:xfrm>
            <a:off x="2106200" y="3486000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8"/>
          </p:nvPr>
        </p:nvSpPr>
        <p:spPr>
          <a:xfrm>
            <a:off x="2106200" y="3981800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9" hasCustomPrompt="1"/>
          </p:nvPr>
        </p:nvSpPr>
        <p:spPr>
          <a:xfrm>
            <a:off x="960005" y="3429627"/>
            <a:ext cx="878000" cy="85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2106200" y="4628967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4"/>
          </p:nvPr>
        </p:nvSpPr>
        <p:spPr>
          <a:xfrm>
            <a:off x="2106200" y="5099076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59984" y="4579088"/>
            <a:ext cx="878000" cy="85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6"/>
          </p:nvPr>
        </p:nvSpPr>
        <p:spPr>
          <a:xfrm>
            <a:off x="6793200" y="2343051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7"/>
          </p:nvPr>
        </p:nvSpPr>
        <p:spPr>
          <a:xfrm>
            <a:off x="6793200" y="2838851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8" hasCustomPrompt="1"/>
          </p:nvPr>
        </p:nvSpPr>
        <p:spPr>
          <a:xfrm>
            <a:off x="5644800" y="2286084"/>
            <a:ext cx="878000" cy="85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9"/>
          </p:nvPr>
        </p:nvSpPr>
        <p:spPr>
          <a:xfrm>
            <a:off x="6793200" y="3486000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2667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20"/>
          </p:nvPr>
        </p:nvSpPr>
        <p:spPr>
          <a:xfrm>
            <a:off x="6793200" y="3981800"/>
            <a:ext cx="3225600" cy="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21" hasCustomPrompt="1"/>
          </p:nvPr>
        </p:nvSpPr>
        <p:spPr>
          <a:xfrm>
            <a:off x="5649067" y="3429627"/>
            <a:ext cx="878000" cy="85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4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66993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and bullet lis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4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333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4"/>
          </p:nvPr>
        </p:nvSpPr>
        <p:spPr>
          <a:xfrm>
            <a:off x="960000" y="2864124"/>
            <a:ext cx="5568000" cy="34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2B3E55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5"/>
          </p:nvPr>
        </p:nvSpPr>
        <p:spPr>
          <a:xfrm>
            <a:off x="960000" y="2384832"/>
            <a:ext cx="5568000" cy="4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1699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3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6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979200" y="646176"/>
            <a:ext cx="102336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27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7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4789984" y="650200"/>
            <a:ext cx="37204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816000" y="4147200"/>
            <a:ext cx="4396800" cy="2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 sz="1867"/>
            </a:lvl1pPr>
            <a:lvl2pPr marL="1219170" lvl="1" indent="-4402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 sz="1600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0" name="Google Shape;50;p7"/>
          <p:cNvSpPr txBox="1">
            <a:spLocks noGrp="1"/>
          </p:cNvSpPr>
          <p:nvPr>
            <p:ph type="title" idx="5" hasCustomPrompt="1"/>
          </p:nvPr>
        </p:nvSpPr>
        <p:spPr>
          <a:xfrm>
            <a:off x="3414900" y="650200"/>
            <a:ext cx="1087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0684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843200" y="3859200"/>
            <a:ext cx="8486400" cy="1430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6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841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9"/>
          <p:cNvCxnSpPr/>
          <p:nvPr/>
        </p:nvCxnSpPr>
        <p:spPr>
          <a:xfrm>
            <a:off x="963933" y="1332533"/>
            <a:ext cx="10248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9152400" y="2426200"/>
            <a:ext cx="2060400" cy="4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2"/>
          </p:nvPr>
        </p:nvSpPr>
        <p:spPr>
          <a:xfrm>
            <a:off x="9152400" y="2936633"/>
            <a:ext cx="2060400" cy="2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3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4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5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6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6"/>
          </p:nvPr>
        </p:nvSpPr>
        <p:spPr>
          <a:xfrm>
            <a:off x="963933" y="2426200"/>
            <a:ext cx="2054400" cy="4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7"/>
          </p:nvPr>
        </p:nvSpPr>
        <p:spPr>
          <a:xfrm>
            <a:off x="963933" y="2936633"/>
            <a:ext cx="2054400" cy="2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47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ctrTitle"/>
          </p:nvPr>
        </p:nvSpPr>
        <p:spPr>
          <a:xfrm>
            <a:off x="4473600" y="4147200"/>
            <a:ext cx="6739200" cy="1990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4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Merriweather"/>
              <a:buNone/>
              <a:defRPr sz="6933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fr-FR" smtClean="0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934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5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52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4505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7645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5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28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52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●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"/>
              <a:buChar char="○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erriweather"/>
              <a:buChar char="■"/>
              <a:defRPr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71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72" r:id="rId20"/>
    <p:sldLayoutId id="2147483773" r:id="rId21"/>
    <p:sldLayoutId id="2147483774" r:id="rId22"/>
    <p:sldLayoutId id="214748377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abes.fr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833024" y="5883022"/>
            <a:ext cx="7116532" cy="473206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fr-FR" sz="825" dirty="0">
                <a:solidFill>
                  <a:prstClr val="black"/>
                </a:solidFill>
              </a:rPr>
              <a:t>La formation débutera à 11h, merci de votre patience…</a:t>
            </a:r>
            <a:br>
              <a:rPr lang="fr-FR" sz="825" dirty="0">
                <a:solidFill>
                  <a:prstClr val="black"/>
                </a:solidFill>
              </a:rPr>
            </a:br>
            <a:r>
              <a:rPr lang="fr-FR" sz="825" u="sng" dirty="0">
                <a:solidFill>
                  <a:prstClr val="black"/>
                </a:solidFill>
              </a:rPr>
              <a:t>Attention :</a:t>
            </a:r>
            <a:r>
              <a:rPr lang="fr-FR" sz="825" dirty="0">
                <a:solidFill>
                  <a:prstClr val="black"/>
                </a:solidFill>
              </a:rPr>
              <a:t> La session sera enregistrée afin d'être diffusée sur notre plateforme d'autoformation </a:t>
            </a:r>
            <a:r>
              <a:rPr lang="fr-FR" sz="825" dirty="0">
                <a:solidFill>
                  <a:prstClr val="black"/>
                </a:solidFill>
                <a:hlinkClick r:id="rId3"/>
              </a:rPr>
              <a:t>http://moodle.abes.fr</a:t>
            </a:r>
            <a:r>
              <a:rPr lang="fr-FR" sz="825" dirty="0">
                <a:solidFill>
                  <a:prstClr val="black"/>
                </a:solidFill>
              </a:rPr>
              <a:t>.</a:t>
            </a:r>
            <a:br>
              <a:rPr lang="fr-FR" sz="825" dirty="0">
                <a:solidFill>
                  <a:prstClr val="black"/>
                </a:solidFill>
              </a:rPr>
            </a:br>
            <a:r>
              <a:rPr lang="fr-FR" sz="825" dirty="0">
                <a:solidFill>
                  <a:prstClr val="black"/>
                </a:solidFill>
              </a:rPr>
              <a:t>En rejoignant cette session, vous consentez à ces enregistrements.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247828" y="1483742"/>
            <a:ext cx="11707738" cy="11025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4000" b="1" dirty="0">
                <a:solidFill>
                  <a:schemeClr val="accent3"/>
                </a:solidFill>
              </a:rPr>
              <a:t>Améliorer la qualité bibliographique des notices de ressources continues avec </a:t>
            </a:r>
            <a:r>
              <a:rPr lang="fr-FR" sz="4000" b="1" dirty="0" err="1">
                <a:solidFill>
                  <a:schemeClr val="accent3"/>
                </a:solidFill>
              </a:rPr>
              <a:t>Cidemis</a:t>
            </a:r>
            <a:endParaRPr lang="fr-FR" sz="4000" b="1" dirty="0">
              <a:solidFill>
                <a:schemeClr val="accent3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282" y="5768567"/>
            <a:ext cx="986978" cy="65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8012"/>
          <a:stretch/>
        </p:blipFill>
        <p:spPr bwMode="auto">
          <a:xfrm>
            <a:off x="1733320" y="296599"/>
            <a:ext cx="8934680" cy="62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758322" y="4735229"/>
            <a:ext cx="6642738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fr-FR" sz="1350" b="1" dirty="0">
                <a:solidFill>
                  <a:schemeClr val="accent3"/>
                </a:solidFill>
              </a:rPr>
              <a:t>Intervenants</a:t>
            </a:r>
          </a:p>
          <a:p>
            <a:pPr algn="ctr" defTabSz="685800"/>
            <a:r>
              <a:rPr lang="fr-FR" sz="1200" dirty="0">
                <a:solidFill>
                  <a:prstClr val="black"/>
                </a:solidFill>
              </a:rPr>
              <a:t>Yves Desrichard, Service Ressources </a:t>
            </a:r>
            <a:r>
              <a:rPr lang="fr-FR" sz="1200" dirty="0" smtClean="0">
                <a:solidFill>
                  <a:prstClr val="black"/>
                </a:solidFill>
              </a:rPr>
              <a:t>Continues</a:t>
            </a:r>
            <a:endParaRPr lang="fr-FR" sz="1200" dirty="0">
              <a:solidFill>
                <a:prstClr val="black"/>
              </a:solidFill>
            </a:endParaRPr>
          </a:p>
        </p:txBody>
      </p:sp>
      <p:pic>
        <p:nvPicPr>
          <p:cNvPr id="1040" name="Picture 16" descr="Sudo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24717"/>
          <a:stretch/>
        </p:blipFill>
        <p:spPr bwMode="auto">
          <a:xfrm>
            <a:off x="9538052" y="5768567"/>
            <a:ext cx="802536" cy="77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hape 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23364" y="5598140"/>
            <a:ext cx="567927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ous-titre 9"/>
          <p:cNvSpPr>
            <a:spLocks noGrp="1"/>
          </p:cNvSpPr>
          <p:nvPr>
            <p:ph type="subTitle" idx="1"/>
          </p:nvPr>
        </p:nvSpPr>
        <p:spPr>
          <a:xfrm>
            <a:off x="3000260" y="2799368"/>
            <a:ext cx="6400800" cy="17526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Jeudi 27 Janvier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7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/>
              <a:t>Et même un blog </a:t>
            </a:r>
            <a:endParaRPr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43" y="1422000"/>
            <a:ext cx="10054094" cy="5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78154" y="650200"/>
            <a:ext cx="11949723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«</a:t>
            </a:r>
            <a:r>
              <a:rPr lang="fr-FR" dirty="0"/>
              <a:t> L’équipe » a des suppléments </a:t>
            </a:r>
            <a:r>
              <a:rPr lang="fr-FR" dirty="0" smtClean="0"/>
              <a:t/>
            </a:r>
            <a:br>
              <a:rPr lang="fr-FR" dirty="0" smtClean="0"/>
            </a:br>
            <a:endParaRPr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250" y="1605474"/>
            <a:ext cx="3939394" cy="52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7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969108" y="650200"/>
            <a:ext cx="10230338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Et </a:t>
            </a:r>
            <a:r>
              <a:rPr lang="fr-FR" dirty="0"/>
              <a:t>même des « cross over » avec d’autres </a:t>
            </a:r>
            <a:r>
              <a:rPr lang="fr-FR" dirty="0" smtClean="0"/>
              <a:t>journaux</a:t>
            </a:r>
            <a:br>
              <a:rPr lang="fr-FR" dirty="0" smtClean="0"/>
            </a:br>
            <a:endParaRPr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60" y="1690688"/>
            <a:ext cx="4227226" cy="516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7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2130399" y="650200"/>
            <a:ext cx="8730257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 smtClean="0"/>
              <a:t>La notice de la publication initiale dans le </a:t>
            </a:r>
            <a:r>
              <a:rPr lang="fr-FR" dirty="0" err="1" smtClean="0"/>
              <a:t>Sudoc</a:t>
            </a:r>
            <a:endParaRPr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566" y="1536700"/>
            <a:ext cx="7093554" cy="53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5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Table of Contents</a:t>
            </a:r>
            <a:endParaRPr dirty="0"/>
          </a:p>
        </p:txBody>
      </p:sp>
      <p:sp>
        <p:nvSpPr>
          <p:cNvPr id="225" name="Google Shape;225;p29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fr-FR" dirty="0"/>
              <a:t>Thursday </a:t>
            </a:r>
            <a:r>
              <a:rPr lang="fr-FR" dirty="0" smtClean="0"/>
              <a:t>27/01/2022</a:t>
            </a:r>
            <a:endParaRPr lang="fr-FR" dirty="0"/>
          </a:p>
        </p:txBody>
      </p:sp>
      <p:sp>
        <p:nvSpPr>
          <p:cNvPr id="226" name="Google Shape;226;p29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/>
              <a:t>Newsletter</a:t>
            </a: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en"/>
              <a:t>Edition: 001</a:t>
            </a:r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subTitle" idx="13"/>
          </p:nvPr>
        </p:nvSpPr>
        <p:spPr>
          <a:xfrm>
            <a:off x="2106200" y="4628966"/>
            <a:ext cx="3225600" cy="803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fr-FR" sz="2200" dirty="0"/>
              <a:t>Comprendre le circuit bibliographique : Le </a:t>
            </a:r>
            <a:r>
              <a:rPr lang="fr-FR" sz="2200" dirty="0" err="1"/>
              <a:t>Sudoc</a:t>
            </a:r>
            <a:r>
              <a:rPr lang="fr-FR" sz="2200" dirty="0"/>
              <a:t> et le Registre de l’ISSN</a:t>
            </a:r>
          </a:p>
        </p:txBody>
      </p:sp>
      <p:sp>
        <p:nvSpPr>
          <p:cNvPr id="236" name="Google Shape;236;p29"/>
          <p:cNvSpPr txBox="1">
            <a:spLocks noGrp="1"/>
          </p:cNvSpPr>
          <p:nvPr>
            <p:ph type="title" idx="15"/>
          </p:nvPr>
        </p:nvSpPr>
        <p:spPr>
          <a:xfrm>
            <a:off x="959984" y="4579088"/>
            <a:ext cx="878000" cy="85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19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114300" y="400049"/>
            <a:ext cx="11963399" cy="7143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 smtClean="0"/>
              <a:t>Un réservoir bibliographique de référence</a:t>
            </a:r>
            <a:endParaRPr dirty="0"/>
          </a:p>
        </p:txBody>
      </p:sp>
      <p:sp>
        <p:nvSpPr>
          <p:cNvPr id="9" name="Google Shape;266;p31"/>
          <p:cNvSpPr txBox="1">
            <a:spLocks noGrp="1"/>
          </p:cNvSpPr>
          <p:nvPr>
            <p:ph type="body" idx="4"/>
          </p:nvPr>
        </p:nvSpPr>
        <p:spPr>
          <a:xfrm>
            <a:off x="960438" y="1901042"/>
            <a:ext cx="10277562" cy="417195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186262" indent="0">
              <a:buNone/>
            </a:pPr>
            <a:endParaRPr lang="fr-FR" sz="2000" dirty="0" smtClean="0"/>
          </a:p>
          <a:p>
            <a:pPr marL="186262" indent="0">
              <a:buNone/>
            </a:pPr>
            <a:r>
              <a:rPr lang="fr-FR" sz="2200" dirty="0" smtClean="0"/>
              <a:t>La quasi-totalité des notices de ressources continues présentes dans le </a:t>
            </a:r>
            <a:r>
              <a:rPr lang="fr-FR" sz="2200" dirty="0" err="1" smtClean="0"/>
              <a:t>Sudoc</a:t>
            </a:r>
            <a:r>
              <a:rPr lang="fr-FR" sz="2200" dirty="0" smtClean="0"/>
              <a:t> </a:t>
            </a:r>
            <a:r>
              <a:rPr lang="fr-FR" sz="2200" b="1" dirty="0" smtClean="0"/>
              <a:t>proviennent du Registre de l’ISSN</a:t>
            </a:r>
            <a:r>
              <a:rPr lang="fr-FR" sz="2200" dirty="0" smtClean="0"/>
              <a:t>.</a:t>
            </a:r>
            <a:endParaRPr lang="fr-FR" sz="2200" dirty="0"/>
          </a:p>
          <a:p>
            <a:pPr marL="186262" indent="0">
              <a:buNone/>
            </a:pPr>
            <a:endParaRPr lang="fr-FR" sz="2200" dirty="0" smtClean="0"/>
          </a:p>
          <a:p>
            <a:pPr marL="186262" indent="0">
              <a:buNone/>
            </a:pPr>
            <a:r>
              <a:rPr lang="fr-FR" sz="2200" b="1" dirty="0" smtClean="0"/>
              <a:t>Le Registre de l’ISSN est l’unique réservoir bibliographique du </a:t>
            </a:r>
            <a:r>
              <a:rPr lang="fr-FR" sz="2200" b="1" dirty="0" err="1" smtClean="0"/>
              <a:t>Sudoc</a:t>
            </a:r>
            <a:r>
              <a:rPr lang="fr-FR" sz="2200" b="1" dirty="0" smtClean="0"/>
              <a:t> pour ce qui est des notices de ressources continues</a:t>
            </a:r>
            <a:r>
              <a:rPr lang="fr-FR" sz="2200" dirty="0" smtClean="0"/>
              <a:t>, et certaines des informations qui figurent dans les notices ne peuvent être créées ou modifiées que  </a:t>
            </a:r>
            <a:r>
              <a:rPr lang="fr-FR" sz="2200" b="1" dirty="0" smtClean="0"/>
              <a:t>si elles sont conformes aux notices correspondantes du Registre</a:t>
            </a:r>
            <a:r>
              <a:rPr lang="fr-FR" sz="2200" dirty="0" smtClean="0"/>
              <a:t>.</a:t>
            </a:r>
            <a:endParaRPr lang="fr-FR" sz="2200" dirty="0"/>
          </a:p>
          <a:p>
            <a:pPr marL="186262" indent="0">
              <a:buNone/>
            </a:pPr>
            <a:endParaRPr lang="fr-FR" sz="2200" dirty="0" smtClean="0"/>
          </a:p>
          <a:p>
            <a:pPr marL="186262" indent="0">
              <a:buNone/>
            </a:pPr>
            <a:r>
              <a:rPr lang="fr-FR" sz="2200" b="1" dirty="0" smtClean="0"/>
              <a:t>La création d’une nouvelle notice ou la modification d’une information « sous contrôle » dans une autre notice existante par les catalogueurs du </a:t>
            </a:r>
            <a:r>
              <a:rPr lang="fr-FR" sz="2200" b="1" dirty="0" err="1" smtClean="0"/>
              <a:t>Sudoc</a:t>
            </a:r>
            <a:r>
              <a:rPr lang="fr-FR" sz="2200" b="1" dirty="0" smtClean="0"/>
              <a:t> doit obligatoirement s’accompagner d’une demande dans l’application </a:t>
            </a:r>
            <a:r>
              <a:rPr lang="fr-FR" sz="2200" b="1" dirty="0" err="1" smtClean="0"/>
              <a:t>Cidemis</a:t>
            </a:r>
            <a:r>
              <a:rPr lang="fr-FR" sz="2200" dirty="0" smtClean="0"/>
              <a:t>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8573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/>
              <a:t>Le CIEPS et le Registre de </a:t>
            </a:r>
            <a:r>
              <a:rPr lang="fr-FR" dirty="0" smtClean="0"/>
              <a:t>l’ISSN (1)</a:t>
            </a:r>
            <a:endParaRPr dirty="0"/>
          </a:p>
        </p:txBody>
      </p:sp>
      <p:sp>
        <p:nvSpPr>
          <p:cNvPr id="9" name="Google Shape;266;p31"/>
          <p:cNvSpPr txBox="1">
            <a:spLocks noGrp="1"/>
          </p:cNvSpPr>
          <p:nvPr>
            <p:ph type="body" idx="4"/>
          </p:nvPr>
        </p:nvSpPr>
        <p:spPr>
          <a:xfrm>
            <a:off x="947219" y="1420665"/>
            <a:ext cx="10277562" cy="454737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186262" indent="0">
              <a:buNone/>
            </a:pPr>
            <a:r>
              <a:rPr lang="fr-FR" sz="2200" dirty="0"/>
              <a:t>Le CIEPS = </a:t>
            </a:r>
            <a:r>
              <a:rPr lang="fr-FR" sz="2200" b="1" dirty="0"/>
              <a:t>Centre international d’enregistrement des publications en série.</a:t>
            </a:r>
          </a:p>
          <a:p>
            <a:pPr marL="186262" indent="0">
              <a:buNone/>
            </a:pPr>
            <a:endParaRPr lang="fr-FR" sz="2200" dirty="0" smtClean="0"/>
          </a:p>
          <a:p>
            <a:pPr marL="186262" indent="0">
              <a:buNone/>
            </a:pPr>
            <a:r>
              <a:rPr lang="fr-FR" sz="2200" dirty="0" smtClean="0"/>
              <a:t>Créé </a:t>
            </a:r>
            <a:r>
              <a:rPr lang="fr-FR" sz="2200" dirty="0"/>
              <a:t>en 1976, une </a:t>
            </a:r>
            <a:r>
              <a:rPr lang="fr-FR" sz="2200" b="1" dirty="0"/>
              <a:t>organisation internationale</a:t>
            </a:r>
            <a:r>
              <a:rPr lang="fr-FR" sz="2200" dirty="0"/>
              <a:t> dépendant de l’Unesco dont le siège est à Paris et qui </a:t>
            </a:r>
            <a:r>
              <a:rPr lang="fr-FR" sz="2200" dirty="0" smtClean="0"/>
              <a:t>comprend environ </a:t>
            </a:r>
            <a:r>
              <a:rPr lang="fr-FR" sz="2200" b="1" dirty="0"/>
              <a:t>90 adhérents</a:t>
            </a:r>
            <a:r>
              <a:rPr lang="fr-FR" sz="2200" dirty="0"/>
              <a:t>.</a:t>
            </a:r>
          </a:p>
          <a:p>
            <a:pPr marL="186262" indent="0">
              <a:buNone/>
            </a:pPr>
            <a:endParaRPr lang="fr-FR" sz="2200" dirty="0" smtClean="0"/>
          </a:p>
          <a:p>
            <a:pPr marL="186262" indent="0">
              <a:buNone/>
            </a:pPr>
            <a:r>
              <a:rPr lang="fr-FR" sz="2200" dirty="0" smtClean="0"/>
              <a:t>Le </a:t>
            </a:r>
            <a:r>
              <a:rPr lang="fr-FR" sz="2200" dirty="0"/>
              <a:t>but du CIEPS est de </a:t>
            </a:r>
            <a:r>
              <a:rPr lang="fr-FR" sz="2200" b="1" dirty="0"/>
              <a:t>décrire chaque ressource continue, existante ou ayant existé</a:t>
            </a:r>
            <a:r>
              <a:rPr lang="fr-FR" sz="2200" dirty="0"/>
              <a:t>, et de lui </a:t>
            </a:r>
            <a:r>
              <a:rPr lang="fr-FR" sz="2200" b="1" dirty="0"/>
              <a:t>attribuer un ISSN et un titre </a:t>
            </a:r>
            <a:r>
              <a:rPr lang="fr-FR" sz="2200" b="1" dirty="0" smtClean="0"/>
              <a:t>clé</a:t>
            </a:r>
            <a:r>
              <a:rPr lang="fr-FR" sz="2200" dirty="0" smtClean="0"/>
              <a:t>.</a:t>
            </a:r>
            <a:endParaRPr lang="fr-FR" sz="2200" dirty="0"/>
          </a:p>
          <a:p>
            <a:pPr marL="186262" indent="0">
              <a:buNone/>
            </a:pPr>
            <a:endParaRPr lang="fr-FR" sz="2200" dirty="0" smtClean="0"/>
          </a:p>
          <a:p>
            <a:pPr marL="186262" indent="0">
              <a:buNone/>
            </a:pPr>
            <a:r>
              <a:rPr lang="fr-FR" sz="2200" dirty="0" smtClean="0"/>
              <a:t>L’ISSN </a:t>
            </a:r>
            <a:r>
              <a:rPr lang="fr-FR" sz="2200" dirty="0"/>
              <a:t>(</a:t>
            </a:r>
            <a:r>
              <a:rPr lang="fr-FR" sz="2200" b="1" dirty="0"/>
              <a:t>International Serial </a:t>
            </a:r>
            <a:r>
              <a:rPr lang="fr-FR" sz="2200" b="1" dirty="0" err="1"/>
              <a:t>Number</a:t>
            </a:r>
            <a:r>
              <a:rPr lang="fr-FR" sz="2200" dirty="0"/>
              <a:t>) est composé de deux groupes de quatre chiffres (ou un X à la place du dernier chiffre) séparés par un tiret.</a:t>
            </a:r>
          </a:p>
          <a:p>
            <a:pPr marL="186262" indent="0">
              <a:buNone/>
            </a:pPr>
            <a:endParaRPr lang="fr-FR" sz="2200" dirty="0" smtClean="0"/>
          </a:p>
          <a:p>
            <a:pPr marL="186262" indent="0">
              <a:buNone/>
            </a:pPr>
            <a:r>
              <a:rPr lang="fr-FR" sz="2200" dirty="0" smtClean="0"/>
              <a:t>Le </a:t>
            </a:r>
            <a:r>
              <a:rPr lang="fr-FR" sz="2200" dirty="0"/>
              <a:t>« </a:t>
            </a:r>
            <a:r>
              <a:rPr lang="fr-FR" sz="2200" b="1" dirty="0"/>
              <a:t>titre clé</a:t>
            </a:r>
            <a:r>
              <a:rPr lang="fr-FR" sz="2200" dirty="0"/>
              <a:t> » permet de distinguer des titres </a:t>
            </a:r>
            <a:r>
              <a:rPr lang="fr-FR" sz="2200" dirty="0" smtClean="0"/>
              <a:t>homonymes.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8428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/>
              <a:t>Le CIEPS et le Registre de </a:t>
            </a:r>
            <a:r>
              <a:rPr lang="fr-FR" dirty="0" smtClean="0"/>
              <a:t>l’ISSN (2)</a:t>
            </a:r>
            <a:endParaRPr dirty="0"/>
          </a:p>
        </p:txBody>
      </p:sp>
      <p:sp>
        <p:nvSpPr>
          <p:cNvPr id="9" name="Google Shape;266;p31"/>
          <p:cNvSpPr txBox="1">
            <a:spLocks noGrp="1"/>
          </p:cNvSpPr>
          <p:nvPr>
            <p:ph type="body" idx="4"/>
          </p:nvPr>
        </p:nvSpPr>
        <p:spPr>
          <a:xfrm>
            <a:off x="928962" y="932000"/>
            <a:ext cx="10314075" cy="478406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186262" indent="0">
              <a:buNone/>
            </a:pPr>
            <a:r>
              <a:rPr lang="fr-FR" sz="2200" dirty="0"/>
              <a:t>La collecte des informations est assurée par l’équipe du Centre, situé à </a:t>
            </a:r>
            <a:r>
              <a:rPr lang="fr-FR" sz="2200" dirty="0" smtClean="0"/>
              <a:t>Paris </a:t>
            </a:r>
            <a:r>
              <a:rPr lang="fr-FR" sz="2200" dirty="0"/>
              <a:t>et surtout par </a:t>
            </a:r>
            <a:r>
              <a:rPr lang="fr-FR" sz="2200" dirty="0" smtClean="0"/>
              <a:t>environ </a:t>
            </a:r>
            <a:r>
              <a:rPr lang="fr-FR" sz="2200" b="1" dirty="0" smtClean="0"/>
              <a:t>90 </a:t>
            </a:r>
            <a:r>
              <a:rPr lang="fr-FR" sz="2200" b="1" dirty="0"/>
              <a:t>centres étrangers, essentiellement hébergés par les bibliothèques nationales</a:t>
            </a:r>
            <a:r>
              <a:rPr lang="fr-FR" sz="2200" dirty="0"/>
              <a:t> (ainsi de </a:t>
            </a:r>
            <a:r>
              <a:rPr lang="fr-FR" sz="2200" b="1" dirty="0"/>
              <a:t>ISSN France hébergé par la </a:t>
            </a:r>
            <a:r>
              <a:rPr lang="fr-FR" sz="2200" b="1" dirty="0" err="1"/>
              <a:t>BnF</a:t>
            </a:r>
            <a:r>
              <a:rPr lang="fr-FR" sz="2200" dirty="0"/>
              <a:t>).</a:t>
            </a:r>
          </a:p>
          <a:p>
            <a:pPr marL="186262" indent="0">
              <a:buNone/>
            </a:pPr>
            <a:endParaRPr lang="fr-FR" sz="2200" dirty="0" smtClean="0"/>
          </a:p>
          <a:p>
            <a:pPr marL="186262" indent="0">
              <a:buNone/>
            </a:pPr>
            <a:r>
              <a:rPr lang="fr-FR" sz="2200" dirty="0" smtClean="0"/>
              <a:t>Les </a:t>
            </a:r>
            <a:r>
              <a:rPr lang="fr-FR" sz="2200" dirty="0"/>
              <a:t>informations sont collectées dans le </a:t>
            </a:r>
            <a:r>
              <a:rPr lang="fr-FR" sz="2200" b="1" dirty="0"/>
              <a:t>Registre de l’ISSN</a:t>
            </a:r>
            <a:r>
              <a:rPr lang="fr-FR" sz="2200" dirty="0"/>
              <a:t>, disponible de manière pour part gratuite, pour part payante, via l</a:t>
            </a:r>
            <a:r>
              <a:rPr lang="fr-FR" sz="2200" dirty="0" smtClean="0"/>
              <a:t>’»</a:t>
            </a:r>
            <a:r>
              <a:rPr lang="fr-FR" sz="2200" dirty="0"/>
              <a:t>ISSN Portal ».</a:t>
            </a:r>
          </a:p>
          <a:p>
            <a:pPr marL="186262" indent="0">
              <a:buNone/>
            </a:pPr>
            <a:endParaRPr lang="fr-FR" sz="2200" dirty="0" smtClean="0"/>
          </a:p>
          <a:p>
            <a:pPr marL="186262" indent="0">
              <a:buNone/>
            </a:pPr>
            <a:r>
              <a:rPr lang="fr-FR" sz="2200" dirty="0" smtClean="0"/>
              <a:t>Le </a:t>
            </a:r>
            <a:r>
              <a:rPr lang="fr-FR" sz="2200" dirty="0"/>
              <a:t>Registre inclut </a:t>
            </a:r>
            <a:r>
              <a:rPr lang="fr-FR" sz="2200" dirty="0" smtClean="0"/>
              <a:t>environ </a:t>
            </a:r>
            <a:r>
              <a:rPr lang="fr-FR" sz="2200" b="1" dirty="0" smtClean="0"/>
              <a:t>2,5 </a:t>
            </a:r>
            <a:r>
              <a:rPr lang="fr-FR" sz="2200" b="1" dirty="0"/>
              <a:t>millions de ressources</a:t>
            </a:r>
            <a:r>
              <a:rPr lang="fr-FR" sz="2200" dirty="0"/>
              <a:t> auxquelles des ISSN ont été attribués (dont 130 000 pour des publications électroniques).</a:t>
            </a:r>
          </a:p>
          <a:p>
            <a:pPr marL="186262" indent="0">
              <a:buNone/>
            </a:pPr>
            <a:endParaRPr lang="fr-FR" sz="2200" dirty="0" smtClean="0"/>
          </a:p>
          <a:p>
            <a:pPr marL="186262" indent="0">
              <a:buNone/>
            </a:pPr>
            <a:r>
              <a:rPr lang="fr-FR" sz="2200" dirty="0" smtClean="0"/>
              <a:t>Le </a:t>
            </a:r>
            <a:r>
              <a:rPr lang="fr-FR" sz="2200" dirty="0"/>
              <a:t>CIEPS a son propre manuel de catalogage (« </a:t>
            </a:r>
            <a:r>
              <a:rPr lang="fr-FR" sz="2200" b="1" dirty="0"/>
              <a:t>ISSN </a:t>
            </a:r>
            <a:r>
              <a:rPr lang="fr-FR" sz="2200" b="1" dirty="0" err="1" smtClean="0"/>
              <a:t>Manual</a:t>
            </a:r>
            <a:r>
              <a:rPr lang="fr-FR" sz="2200" dirty="0" smtClean="0"/>
              <a:t> »)</a:t>
            </a:r>
            <a:r>
              <a:rPr lang="fr-FR" sz="2200" i="1" dirty="0" smtClean="0"/>
              <a:t>.</a:t>
            </a:r>
            <a:endParaRPr lang="fr-FR" sz="2200" i="1" dirty="0"/>
          </a:p>
        </p:txBody>
      </p:sp>
    </p:spTree>
    <p:extLst>
      <p:ext uri="{BB962C8B-B14F-4D97-AF65-F5344CB8AC3E}">
        <p14:creationId xmlns:p14="http://schemas.microsoft.com/office/powerpoint/2010/main" val="27479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/>
              <a:t>Le </a:t>
            </a:r>
            <a:r>
              <a:rPr lang="fr-FR" dirty="0" err="1"/>
              <a:t>Sudoc</a:t>
            </a:r>
            <a:r>
              <a:rPr lang="fr-FR" dirty="0"/>
              <a:t> et le Registre de l’ISSN</a:t>
            </a:r>
            <a:endParaRPr dirty="0"/>
          </a:p>
        </p:txBody>
      </p:sp>
      <p:sp>
        <p:nvSpPr>
          <p:cNvPr id="9" name="Google Shape;266;p31"/>
          <p:cNvSpPr txBox="1">
            <a:spLocks noGrp="1"/>
          </p:cNvSpPr>
          <p:nvPr>
            <p:ph type="body" idx="4"/>
          </p:nvPr>
        </p:nvSpPr>
        <p:spPr>
          <a:xfrm>
            <a:off x="971550" y="1447800"/>
            <a:ext cx="10266450" cy="514278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186262" indent="0">
              <a:buNone/>
            </a:pPr>
            <a:r>
              <a:rPr lang="fr-FR" sz="2200" dirty="0"/>
              <a:t>Les liens avec le Registre de l’ISSN sont </a:t>
            </a:r>
            <a:r>
              <a:rPr lang="fr-FR" sz="2200" b="1" dirty="0"/>
              <a:t>antérieurs à la création de l’</a:t>
            </a:r>
            <a:r>
              <a:rPr lang="fr-FR" sz="2200" b="1" dirty="0" err="1"/>
              <a:t>Abes</a:t>
            </a:r>
            <a:r>
              <a:rPr lang="fr-FR" sz="2200" dirty="0"/>
              <a:t> et à la mise en place du </a:t>
            </a:r>
            <a:r>
              <a:rPr lang="fr-FR" sz="2200" dirty="0" err="1" smtClean="0"/>
              <a:t>Sudoc</a:t>
            </a:r>
            <a:r>
              <a:rPr lang="fr-FR" sz="2200" dirty="0" smtClean="0"/>
              <a:t>. Ils datent de la création du </a:t>
            </a:r>
            <a:r>
              <a:rPr lang="fr-FR" sz="2200" b="1" dirty="0" smtClean="0"/>
              <a:t>Catalogue </a:t>
            </a:r>
            <a:r>
              <a:rPr lang="fr-FR" sz="2200" b="1" dirty="0"/>
              <a:t>collectif national des publications en série = </a:t>
            </a:r>
            <a:r>
              <a:rPr lang="fr-FR" sz="2200" b="1" dirty="0" smtClean="0"/>
              <a:t>CCN-PS</a:t>
            </a:r>
            <a:r>
              <a:rPr lang="fr-FR" sz="2200" dirty="0" smtClean="0"/>
              <a:t>.</a:t>
            </a:r>
            <a:endParaRPr lang="fr-FR" sz="2200" dirty="0"/>
          </a:p>
          <a:p>
            <a:pPr marL="186262" indent="0">
              <a:buNone/>
            </a:pPr>
            <a:endParaRPr lang="fr-FR" sz="2200" dirty="0" smtClean="0"/>
          </a:p>
          <a:p>
            <a:pPr marL="186262" indent="0">
              <a:buNone/>
            </a:pPr>
            <a:r>
              <a:rPr lang="fr-FR" sz="2200" b="1" dirty="0" smtClean="0"/>
              <a:t>Chargements </a:t>
            </a:r>
            <a:r>
              <a:rPr lang="fr-FR" sz="2200" b="1" dirty="0"/>
              <a:t>bimensuels des notices créées et modifiées dans le Registre de l’ISSN </a:t>
            </a:r>
            <a:r>
              <a:rPr lang="fr-FR" sz="2200" dirty="0"/>
              <a:t>directement dans le </a:t>
            </a:r>
            <a:r>
              <a:rPr lang="fr-FR" sz="2200" dirty="0" err="1"/>
              <a:t>Sudoc</a:t>
            </a:r>
            <a:r>
              <a:rPr lang="fr-FR" sz="2200" dirty="0"/>
              <a:t> (en </a:t>
            </a:r>
            <a:r>
              <a:rPr lang="fr-FR" sz="2200" dirty="0" smtClean="0"/>
              <a:t>2020 </a:t>
            </a:r>
            <a:r>
              <a:rPr lang="fr-FR" sz="2200" dirty="0"/>
              <a:t>: environ </a:t>
            </a:r>
            <a:r>
              <a:rPr lang="fr-FR" sz="2200" dirty="0" smtClean="0"/>
              <a:t>48 </a:t>
            </a:r>
            <a:r>
              <a:rPr lang="fr-FR" sz="2200" dirty="0"/>
              <a:t>000 nouvelles notices et </a:t>
            </a:r>
            <a:r>
              <a:rPr lang="fr-FR" sz="2200" dirty="0" smtClean="0"/>
              <a:t>307 </a:t>
            </a:r>
            <a:r>
              <a:rPr lang="fr-FR" sz="2200" dirty="0"/>
              <a:t>000 modifications).</a:t>
            </a:r>
          </a:p>
          <a:p>
            <a:pPr marL="186262" indent="0">
              <a:buNone/>
            </a:pPr>
            <a:endParaRPr lang="fr-FR" sz="2200" dirty="0" smtClean="0"/>
          </a:p>
          <a:p>
            <a:pPr marL="186262" indent="0">
              <a:buNone/>
            </a:pPr>
            <a:r>
              <a:rPr lang="fr-FR" sz="2200" b="1" dirty="0" smtClean="0"/>
              <a:t>Tout </a:t>
            </a:r>
            <a:r>
              <a:rPr lang="fr-FR" sz="2200" b="1" dirty="0"/>
              <a:t>le contenu du Registre est (à peu près) dans le </a:t>
            </a:r>
            <a:r>
              <a:rPr lang="fr-FR" sz="2200" b="1" dirty="0" err="1"/>
              <a:t>Sudoc</a:t>
            </a:r>
            <a:r>
              <a:rPr lang="fr-FR" sz="2200" b="1" dirty="0" smtClean="0"/>
              <a:t>. </a:t>
            </a:r>
            <a:r>
              <a:rPr lang="fr-FR" sz="2200" dirty="0" smtClean="0"/>
              <a:t>Environ </a:t>
            </a:r>
            <a:r>
              <a:rPr lang="fr-FR" sz="2200" b="1" dirty="0"/>
              <a:t>25 % des notices sont localisées</a:t>
            </a:r>
            <a:r>
              <a:rPr lang="fr-FR" sz="2200" dirty="0"/>
              <a:t>.</a:t>
            </a:r>
          </a:p>
          <a:p>
            <a:pPr marL="186262" indent="0">
              <a:buNone/>
            </a:pPr>
            <a:endParaRPr lang="fr-FR" sz="2200" dirty="0" smtClean="0"/>
          </a:p>
          <a:p>
            <a:pPr marL="186262" indent="0">
              <a:buNone/>
            </a:pPr>
            <a:r>
              <a:rPr lang="fr-FR" sz="2200" dirty="0" smtClean="0"/>
              <a:t>Mais </a:t>
            </a:r>
            <a:r>
              <a:rPr lang="fr-FR" sz="2200" b="1" dirty="0"/>
              <a:t>fortes contraintes juridiques d’utilisation des données</a:t>
            </a:r>
            <a:r>
              <a:rPr lang="fr-FR" sz="2200" dirty="0"/>
              <a:t>, pour part « libérées » pour part non, ce qui conduit à des situations hybrides.</a:t>
            </a:r>
          </a:p>
        </p:txBody>
      </p:sp>
    </p:spTree>
    <p:extLst>
      <p:ext uri="{BB962C8B-B14F-4D97-AF65-F5344CB8AC3E}">
        <p14:creationId xmlns:p14="http://schemas.microsoft.com/office/powerpoint/2010/main" val="18759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Table of Contents</a:t>
            </a:r>
            <a:endParaRPr dirty="0"/>
          </a:p>
        </p:txBody>
      </p:sp>
      <p:sp>
        <p:nvSpPr>
          <p:cNvPr id="225" name="Google Shape;225;p29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fr-FR" dirty="0"/>
              <a:t>Thursday </a:t>
            </a:r>
            <a:r>
              <a:rPr lang="fr-FR" dirty="0" smtClean="0"/>
              <a:t>27/01/2022</a:t>
            </a:r>
            <a:endParaRPr lang="fr-FR" dirty="0"/>
          </a:p>
        </p:txBody>
      </p:sp>
      <p:sp>
        <p:nvSpPr>
          <p:cNvPr id="226" name="Google Shape;226;p29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/>
              <a:t>Newsletter</a:t>
            </a: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en"/>
              <a:t>Edition: 001</a:t>
            </a:r>
            <a:endParaRPr/>
          </a:p>
        </p:txBody>
      </p:sp>
      <p:sp>
        <p:nvSpPr>
          <p:cNvPr id="237" name="Google Shape;237;p29"/>
          <p:cNvSpPr txBox="1">
            <a:spLocks noGrp="1"/>
          </p:cNvSpPr>
          <p:nvPr>
            <p:ph type="subTitle" idx="16"/>
          </p:nvPr>
        </p:nvSpPr>
        <p:spPr>
          <a:xfrm>
            <a:off x="6816000" y="2528284"/>
            <a:ext cx="3225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2200" dirty="0" smtClean="0"/>
              <a:t>Cidemis</a:t>
            </a:r>
            <a:endParaRPr sz="2200" dirty="0"/>
          </a:p>
        </p:txBody>
      </p:sp>
      <p:sp>
        <p:nvSpPr>
          <p:cNvPr id="239" name="Google Shape;239;p29"/>
          <p:cNvSpPr txBox="1">
            <a:spLocks noGrp="1"/>
          </p:cNvSpPr>
          <p:nvPr>
            <p:ph type="title" idx="18"/>
          </p:nvPr>
        </p:nvSpPr>
        <p:spPr>
          <a:xfrm>
            <a:off x="5644800" y="2286084"/>
            <a:ext cx="878000" cy="85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/>
              <a:t>04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18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Table of Contents</a:t>
            </a:r>
            <a:endParaRPr dirty="0"/>
          </a:p>
        </p:txBody>
      </p:sp>
      <p:sp>
        <p:nvSpPr>
          <p:cNvPr id="225" name="Google Shape;225;p29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fr-FR" dirty="0"/>
              <a:t>Thursday </a:t>
            </a:r>
            <a:r>
              <a:rPr lang="fr-FR" dirty="0" smtClean="0"/>
              <a:t>27/01/2022</a:t>
            </a:r>
            <a:endParaRPr lang="fr-FR" dirty="0"/>
          </a:p>
        </p:txBody>
      </p:sp>
      <p:sp>
        <p:nvSpPr>
          <p:cNvPr id="226" name="Google Shape;226;p29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/>
              <a:t>Newsletter</a:t>
            </a: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en"/>
              <a:t>Edition: 001</a:t>
            </a:r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subTitle" idx="4"/>
          </p:nvPr>
        </p:nvSpPr>
        <p:spPr>
          <a:xfrm>
            <a:off x="2106200" y="2467155"/>
            <a:ext cx="3225600" cy="50895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2200" dirty="0" smtClean="0"/>
              <a:t>Complexité du catalogage des ressources continues</a:t>
            </a:r>
            <a:endParaRPr sz="2200" dirty="0"/>
          </a:p>
        </p:txBody>
      </p:sp>
      <p:sp>
        <p:nvSpPr>
          <p:cNvPr id="230" name="Google Shape;230;p29"/>
          <p:cNvSpPr txBox="1">
            <a:spLocks noGrp="1"/>
          </p:cNvSpPr>
          <p:nvPr>
            <p:ph type="title" idx="6"/>
          </p:nvPr>
        </p:nvSpPr>
        <p:spPr>
          <a:xfrm>
            <a:off x="959984" y="2286084"/>
            <a:ext cx="878000" cy="85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subTitle" idx="7"/>
          </p:nvPr>
        </p:nvSpPr>
        <p:spPr>
          <a:xfrm>
            <a:off x="2104138" y="3670600"/>
            <a:ext cx="3225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2200" dirty="0" smtClean="0"/>
              <a:t>Un exemple</a:t>
            </a:r>
            <a:endParaRPr sz="2200" dirty="0"/>
          </a:p>
        </p:txBody>
      </p:sp>
      <p:sp>
        <p:nvSpPr>
          <p:cNvPr id="233" name="Google Shape;233;p29"/>
          <p:cNvSpPr txBox="1">
            <a:spLocks noGrp="1"/>
          </p:cNvSpPr>
          <p:nvPr>
            <p:ph type="title" idx="9"/>
          </p:nvPr>
        </p:nvSpPr>
        <p:spPr>
          <a:xfrm>
            <a:off x="960005" y="3429627"/>
            <a:ext cx="878000" cy="85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subTitle" idx="13"/>
          </p:nvPr>
        </p:nvSpPr>
        <p:spPr>
          <a:xfrm>
            <a:off x="2104138" y="4734287"/>
            <a:ext cx="3225600" cy="55370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2200" dirty="0"/>
              <a:t>C</a:t>
            </a:r>
            <a:r>
              <a:rPr lang="en" sz="2200" dirty="0" smtClean="0"/>
              <a:t>omprendre le circuit bibliographique : Le Sudoc et le Registre de l’ISSN</a:t>
            </a:r>
            <a:endParaRPr sz="2200" dirty="0"/>
          </a:p>
        </p:txBody>
      </p:sp>
      <p:sp>
        <p:nvSpPr>
          <p:cNvPr id="236" name="Google Shape;236;p29"/>
          <p:cNvSpPr txBox="1">
            <a:spLocks noGrp="1"/>
          </p:cNvSpPr>
          <p:nvPr>
            <p:ph type="title" idx="15"/>
          </p:nvPr>
        </p:nvSpPr>
        <p:spPr>
          <a:xfrm>
            <a:off x="959984" y="4579088"/>
            <a:ext cx="878000" cy="85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237" name="Google Shape;237;p29"/>
          <p:cNvSpPr txBox="1">
            <a:spLocks noGrp="1"/>
          </p:cNvSpPr>
          <p:nvPr>
            <p:ph type="subTitle" idx="16"/>
          </p:nvPr>
        </p:nvSpPr>
        <p:spPr>
          <a:xfrm>
            <a:off x="6793200" y="2343050"/>
            <a:ext cx="3225600" cy="7966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2200" dirty="0" smtClean="0"/>
              <a:t>Cidemis</a:t>
            </a:r>
            <a:endParaRPr sz="2200" dirty="0"/>
          </a:p>
        </p:txBody>
      </p:sp>
      <p:sp>
        <p:nvSpPr>
          <p:cNvPr id="239" name="Google Shape;239;p29"/>
          <p:cNvSpPr txBox="1">
            <a:spLocks noGrp="1"/>
          </p:cNvSpPr>
          <p:nvPr>
            <p:ph type="title" idx="18"/>
          </p:nvPr>
        </p:nvSpPr>
        <p:spPr>
          <a:xfrm>
            <a:off x="5644800" y="2286084"/>
            <a:ext cx="878000" cy="85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/>
              <a:t>04</a:t>
            </a:r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subTitle" idx="19"/>
          </p:nvPr>
        </p:nvSpPr>
        <p:spPr>
          <a:xfrm>
            <a:off x="6793200" y="3670600"/>
            <a:ext cx="3225600" cy="36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2200" dirty="0" smtClean="0"/>
              <a:t>A quoi ça sert ?</a:t>
            </a:r>
            <a:endParaRPr sz="2200" dirty="0"/>
          </a:p>
        </p:txBody>
      </p:sp>
      <p:sp>
        <p:nvSpPr>
          <p:cNvPr id="242" name="Google Shape;242;p29"/>
          <p:cNvSpPr txBox="1">
            <a:spLocks noGrp="1"/>
          </p:cNvSpPr>
          <p:nvPr>
            <p:ph type="title" idx="21"/>
          </p:nvPr>
        </p:nvSpPr>
        <p:spPr>
          <a:xfrm>
            <a:off x="5649067" y="3429627"/>
            <a:ext cx="878000" cy="85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/>
              <a:t>05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65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 smtClean="0"/>
              <a:t>CIDEMIS</a:t>
            </a:r>
            <a:endParaRPr dirty="0"/>
          </a:p>
        </p:txBody>
      </p:sp>
      <p:sp>
        <p:nvSpPr>
          <p:cNvPr id="9" name="Google Shape;266;p31"/>
          <p:cNvSpPr txBox="1">
            <a:spLocks noGrp="1"/>
          </p:cNvSpPr>
          <p:nvPr>
            <p:ph type="body" idx="4"/>
          </p:nvPr>
        </p:nvSpPr>
        <p:spPr>
          <a:xfrm>
            <a:off x="1002247" y="1438274"/>
            <a:ext cx="10167505" cy="516093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186262" indent="0">
              <a:buNone/>
            </a:pPr>
            <a:r>
              <a:rPr lang="fr-FR" sz="2200" dirty="0" err="1"/>
              <a:t>Cidemis</a:t>
            </a:r>
            <a:r>
              <a:rPr lang="fr-FR" sz="2200" dirty="0"/>
              <a:t> pour </a:t>
            </a:r>
            <a:r>
              <a:rPr lang="fr-FR" sz="2200" dirty="0" err="1"/>
              <a:t>CIrcuit</a:t>
            </a:r>
            <a:r>
              <a:rPr lang="fr-FR" sz="2200" dirty="0"/>
              <a:t> dématérialisé des </a:t>
            </a:r>
            <a:r>
              <a:rPr lang="fr-FR" sz="2200" dirty="0" err="1"/>
              <a:t>DEMandes</a:t>
            </a:r>
            <a:r>
              <a:rPr lang="fr-FR" sz="2200" dirty="0"/>
              <a:t> de numérotation et de correction ISSN. Une </a:t>
            </a:r>
            <a:r>
              <a:rPr lang="fr-FR" sz="2200" b="1" dirty="0"/>
              <a:t>application web mise en place en 2015, </a:t>
            </a:r>
            <a:r>
              <a:rPr lang="fr-FR" sz="2200" dirty="0"/>
              <a:t>qui remplace un très fastidieux circuit papier.</a:t>
            </a:r>
          </a:p>
          <a:p>
            <a:pPr marL="186262" indent="0">
              <a:buNone/>
            </a:pPr>
            <a:endParaRPr lang="fr-FR" sz="2200" dirty="0"/>
          </a:p>
          <a:p>
            <a:pPr marL="186262" indent="0">
              <a:buNone/>
            </a:pPr>
            <a:r>
              <a:rPr lang="fr-FR" sz="2200" dirty="0"/>
              <a:t>Un </a:t>
            </a:r>
            <a:r>
              <a:rPr lang="fr-FR" sz="2200" b="1" i="1" dirty="0"/>
              <a:t>workflow</a:t>
            </a:r>
            <a:r>
              <a:rPr lang="fr-FR" sz="2200" b="1" dirty="0"/>
              <a:t> d’envoi de demandes</a:t>
            </a:r>
            <a:r>
              <a:rPr lang="fr-FR" sz="2200" dirty="0"/>
              <a:t> entre les réseaux du </a:t>
            </a:r>
            <a:r>
              <a:rPr lang="fr-FR" sz="2200" dirty="0" err="1"/>
              <a:t>Sudoc</a:t>
            </a:r>
            <a:r>
              <a:rPr lang="fr-FR" sz="2200" dirty="0"/>
              <a:t> et du </a:t>
            </a:r>
            <a:r>
              <a:rPr lang="fr-FR" sz="2200" dirty="0" err="1"/>
              <a:t>Sudoc</a:t>
            </a:r>
            <a:r>
              <a:rPr lang="fr-FR" sz="2200" dirty="0"/>
              <a:t>-PS, le CIEPS et les centres ISSN étrangers ; Un </a:t>
            </a:r>
            <a:r>
              <a:rPr lang="fr-FR" sz="2200" b="1" i="1" dirty="0"/>
              <a:t>workflow</a:t>
            </a:r>
            <a:r>
              <a:rPr lang="fr-FR" sz="2200" b="1" dirty="0"/>
              <a:t> entre </a:t>
            </a:r>
            <a:r>
              <a:rPr lang="fr-FR" sz="2200" b="1" dirty="0" err="1"/>
              <a:t>Cidemis</a:t>
            </a:r>
            <a:r>
              <a:rPr lang="fr-FR" sz="2200" b="1" dirty="0"/>
              <a:t> et le </a:t>
            </a:r>
            <a:r>
              <a:rPr lang="fr-FR" sz="2200" b="1" dirty="0" err="1"/>
              <a:t>Sudoc</a:t>
            </a:r>
            <a:r>
              <a:rPr lang="fr-FR" sz="2200" b="1" dirty="0"/>
              <a:t> </a:t>
            </a:r>
            <a:r>
              <a:rPr lang="fr-FR" sz="2200" dirty="0"/>
              <a:t>pour suivre l’état des demandes en cours.</a:t>
            </a:r>
          </a:p>
          <a:p>
            <a:pPr marL="186262" indent="0">
              <a:buNone/>
            </a:pPr>
            <a:endParaRPr lang="fr-FR" sz="2200" dirty="0"/>
          </a:p>
          <a:p>
            <a:pPr marL="186262" indent="0">
              <a:buNone/>
            </a:pPr>
            <a:r>
              <a:rPr lang="fr-FR" sz="2200" b="1" dirty="0"/>
              <a:t>Pour demander la numérotation ISSN </a:t>
            </a:r>
            <a:r>
              <a:rPr lang="fr-FR" sz="2200" dirty="0"/>
              <a:t>de ressources ne figurant pas encore dans le Registre, ou </a:t>
            </a:r>
            <a:r>
              <a:rPr lang="fr-FR" sz="2200" b="1" dirty="0"/>
              <a:t>la correction</a:t>
            </a:r>
            <a:r>
              <a:rPr lang="fr-FR" sz="2200" dirty="0"/>
              <a:t> de notices existantes.</a:t>
            </a:r>
          </a:p>
          <a:p>
            <a:pPr marL="186262" indent="0">
              <a:buNone/>
            </a:pPr>
            <a:endParaRPr lang="fr-FR" sz="2200" dirty="0"/>
          </a:p>
          <a:p>
            <a:pPr marL="186262" indent="0">
              <a:buNone/>
            </a:pPr>
            <a:r>
              <a:rPr lang="fr-FR" sz="2200" b="1" dirty="0"/>
              <a:t>Environ 20 000 demandes</a:t>
            </a:r>
            <a:r>
              <a:rPr lang="fr-FR" sz="2200" dirty="0"/>
              <a:t> traitées depuis la création dont les ¾ par ISSN France (</a:t>
            </a:r>
            <a:r>
              <a:rPr lang="fr-FR" sz="2200" b="1" dirty="0"/>
              <a:t>environ 7 % du total</a:t>
            </a:r>
            <a:r>
              <a:rPr lang="fr-FR" sz="2200" dirty="0"/>
              <a:t> des nouvelles numérotations du Registre/an).</a:t>
            </a:r>
          </a:p>
        </p:txBody>
      </p:sp>
    </p:spTree>
    <p:extLst>
      <p:ext uri="{BB962C8B-B14F-4D97-AF65-F5344CB8AC3E}">
        <p14:creationId xmlns:p14="http://schemas.microsoft.com/office/powerpoint/2010/main" val="13381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 smtClean="0"/>
              <a:t>Une démonstration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232" y="1466849"/>
            <a:ext cx="12265287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/>
              <a:t>Une </a:t>
            </a:r>
            <a:r>
              <a:rPr lang="fr-FR" dirty="0" smtClean="0"/>
              <a:t>ressource dans </a:t>
            </a:r>
            <a:r>
              <a:rPr lang="fr-FR" dirty="0"/>
              <a:t>le </a:t>
            </a:r>
            <a:r>
              <a:rPr lang="fr-FR" dirty="0" err="1" smtClean="0"/>
              <a:t>Sudoc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dont on demande la numérotation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611" y="1485899"/>
            <a:ext cx="6938129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 smtClean="0"/>
              <a:t>La </a:t>
            </a:r>
            <a:r>
              <a:rPr lang="fr-FR" dirty="0"/>
              <a:t>demande de </a:t>
            </a:r>
            <a:r>
              <a:rPr lang="fr-FR" dirty="0" smtClean="0"/>
              <a:t>numérotation dans CIDEMIS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7241"/>
            <a:ext cx="12192000" cy="56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752475" y="650200"/>
            <a:ext cx="10706099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 smtClean="0"/>
              <a:t>La notice du </a:t>
            </a:r>
            <a:r>
              <a:rPr lang="fr-FR" dirty="0" err="1" smtClean="0"/>
              <a:t>Sudoc</a:t>
            </a:r>
            <a:r>
              <a:rPr lang="fr-FR" dirty="0" smtClean="0"/>
              <a:t> modifiée par la validation du catalogueur</a:t>
            </a:r>
            <a:endParaRPr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93" y="1419224"/>
            <a:ext cx="10171061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714375" y="650200"/>
            <a:ext cx="10810875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 smtClean="0"/>
              <a:t>La </a:t>
            </a:r>
            <a:r>
              <a:rPr lang="fr-FR" dirty="0"/>
              <a:t>demande de </a:t>
            </a:r>
            <a:r>
              <a:rPr lang="fr-FR" dirty="0" smtClean="0"/>
              <a:t>numérotation dans CIDEMIS validée par le CR</a:t>
            </a:r>
            <a:endParaRPr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0190"/>
            <a:ext cx="1215261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960000" y="650200"/>
            <a:ext cx="102780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 smtClean="0"/>
              <a:t>La notice du </a:t>
            </a:r>
            <a:r>
              <a:rPr lang="fr-FR" dirty="0" err="1" smtClean="0"/>
              <a:t>Sudoc</a:t>
            </a:r>
            <a:r>
              <a:rPr lang="fr-FR" dirty="0" smtClean="0"/>
              <a:t> modifiée par la validation du CR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032" y="1471612"/>
            <a:ext cx="7381936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209550" y="650200"/>
            <a:ext cx="11887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 smtClean="0"/>
              <a:t>La </a:t>
            </a:r>
            <a:r>
              <a:rPr lang="fr-FR" dirty="0"/>
              <a:t>demande de </a:t>
            </a:r>
            <a:r>
              <a:rPr lang="fr-FR" dirty="0" smtClean="0"/>
              <a:t>numérotation dans CIDEMIS 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534" y="2751696"/>
            <a:ext cx="12611368" cy="3744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3824" y="1428750"/>
            <a:ext cx="11972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Merriweather"/>
              </a:rPr>
              <a:t>Comme le </a:t>
            </a:r>
            <a:r>
              <a:rPr lang="fr-FR" sz="2200" dirty="0" err="1" smtClean="0">
                <a:latin typeface="Merriweather"/>
              </a:rPr>
              <a:t>Bostwana</a:t>
            </a:r>
            <a:r>
              <a:rPr lang="fr-FR" sz="2200" dirty="0" smtClean="0">
                <a:latin typeface="Merriweather"/>
              </a:rPr>
              <a:t> n’a pas de centre ISSN, </a:t>
            </a:r>
            <a:r>
              <a:rPr lang="fr-FR" sz="2200" b="1" dirty="0" smtClean="0">
                <a:latin typeface="Merriweather"/>
              </a:rPr>
              <a:t>la demande est traitée directement par le CIEPS</a:t>
            </a:r>
            <a:r>
              <a:rPr lang="fr-FR" sz="2200" dirty="0" smtClean="0">
                <a:latin typeface="Merriweather"/>
              </a:rPr>
              <a:t>. Sinon, elle est envoyée via un courriel automatique au centre concerné, sauf pour ISSN France qui a accès, tout comme le CIEPS, à CIDEMIS.</a:t>
            </a:r>
            <a:endParaRPr lang="fr-FR" sz="2200" dirty="0"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8809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 smtClean="0"/>
              <a:t>La notice validée dans le </a:t>
            </a:r>
            <a:r>
              <a:rPr lang="fr-FR" dirty="0" err="1" smtClean="0"/>
              <a:t>Sudoc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813" y="2250000"/>
            <a:ext cx="7635475" cy="460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2926" y="1438275"/>
            <a:ext cx="12287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Merriweather"/>
              </a:rPr>
              <a:t>Ensuite, </a:t>
            </a:r>
            <a:r>
              <a:rPr lang="fr-FR" sz="2200" b="1" dirty="0" smtClean="0">
                <a:latin typeface="Merriweather"/>
              </a:rPr>
              <a:t>la notice fusionnera avec la notice ajoutée </a:t>
            </a:r>
            <a:r>
              <a:rPr lang="fr-FR" sz="2200" dirty="0" smtClean="0">
                <a:latin typeface="Merriweather"/>
              </a:rPr>
              <a:t>au Registre de l’ISSN lors d’un chargement bimensuel.</a:t>
            </a:r>
            <a:endParaRPr lang="fr-FR" sz="2200" dirty="0"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911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2130399" y="650200"/>
            <a:ext cx="8618113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 smtClean="0"/>
              <a:t>Quand faut-il faire une demande dans CIDEMIS </a:t>
            </a:r>
            <a:r>
              <a:rPr lang="fr-FR" dirty="0"/>
              <a:t>?</a:t>
            </a:r>
            <a:endParaRPr dirty="0"/>
          </a:p>
        </p:txBody>
      </p:sp>
      <p:sp>
        <p:nvSpPr>
          <p:cNvPr id="9" name="Google Shape;266;p31"/>
          <p:cNvSpPr txBox="1">
            <a:spLocks noGrp="1"/>
          </p:cNvSpPr>
          <p:nvPr>
            <p:ph type="body" idx="4"/>
          </p:nvPr>
        </p:nvSpPr>
        <p:spPr>
          <a:xfrm>
            <a:off x="956744" y="1466490"/>
            <a:ext cx="10277562" cy="410617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186262" indent="0">
              <a:buNone/>
            </a:pPr>
            <a:r>
              <a:rPr lang="fr-FR" sz="2200" dirty="0" smtClean="0"/>
              <a:t>En cas de </a:t>
            </a:r>
            <a:r>
              <a:rPr lang="fr-FR" sz="2200" b="1" dirty="0" smtClean="0"/>
              <a:t>création d’une nouvelle notice de ressource continue</a:t>
            </a:r>
            <a:r>
              <a:rPr lang="fr-FR" sz="2200" dirty="0" smtClean="0"/>
              <a:t>, à l’exception des notices de collection qui comportent moins de cinq titres.</a:t>
            </a:r>
          </a:p>
          <a:p>
            <a:pPr marL="186262" indent="0">
              <a:buNone/>
            </a:pPr>
            <a:endParaRPr lang="fr-FR" sz="2200" dirty="0"/>
          </a:p>
          <a:p>
            <a:pPr marL="186262" indent="0">
              <a:buNone/>
            </a:pPr>
            <a:r>
              <a:rPr lang="fr-FR" sz="2200" dirty="0" smtClean="0"/>
              <a:t>En cas de </a:t>
            </a:r>
            <a:r>
              <a:rPr lang="fr-FR" sz="2200" b="1" dirty="0" smtClean="0"/>
              <a:t>modification d’une zone dite « sous autorités » du Registre de l’ISSN</a:t>
            </a:r>
            <a:r>
              <a:rPr lang="fr-FR" sz="2200" dirty="0" smtClean="0"/>
              <a:t>.</a:t>
            </a:r>
          </a:p>
          <a:p>
            <a:pPr marL="186262" indent="0">
              <a:buNone/>
            </a:pPr>
            <a:endParaRPr lang="fr-FR" sz="2200" dirty="0"/>
          </a:p>
          <a:p>
            <a:pPr marL="186262" indent="0">
              <a:buNone/>
            </a:pPr>
            <a:r>
              <a:rPr lang="fr-FR" sz="2200" b="1" dirty="0" smtClean="0"/>
              <a:t>Penser à vérifier qu’une demande n’est pas déjà en cours</a:t>
            </a:r>
            <a:r>
              <a:rPr lang="fr-FR" sz="2200" dirty="0" smtClean="0"/>
              <a:t>, soit pour la création soit pour la modification (pour la même zone).</a:t>
            </a:r>
          </a:p>
          <a:p>
            <a:pPr marL="186262" indent="0">
              <a:buNone/>
            </a:pPr>
            <a:endParaRPr lang="fr-FR" sz="2200" dirty="0"/>
          </a:p>
          <a:p>
            <a:pPr marL="186262" indent="0">
              <a:buNone/>
            </a:pPr>
            <a:r>
              <a:rPr lang="fr-FR" sz="2200" dirty="0" smtClean="0"/>
              <a:t>De l’importance des </a:t>
            </a:r>
            <a:r>
              <a:rPr lang="fr-FR" sz="2200" b="1" dirty="0" err="1" smtClean="0"/>
              <a:t>justicatifs</a:t>
            </a:r>
            <a:r>
              <a:rPr lang="fr-FR" sz="2200" dirty="0" smtClean="0"/>
              <a:t>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4711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Table of Contents</a:t>
            </a:r>
            <a:endParaRPr dirty="0"/>
          </a:p>
        </p:txBody>
      </p:sp>
      <p:sp>
        <p:nvSpPr>
          <p:cNvPr id="225" name="Google Shape;225;p29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fr-FR" dirty="0"/>
              <a:t>Thursday </a:t>
            </a:r>
            <a:r>
              <a:rPr lang="fr-FR" dirty="0" smtClean="0"/>
              <a:t>27/01/2022</a:t>
            </a:r>
            <a:endParaRPr lang="fr-FR" dirty="0"/>
          </a:p>
        </p:txBody>
      </p:sp>
      <p:sp>
        <p:nvSpPr>
          <p:cNvPr id="226" name="Google Shape;226;p29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/>
              <a:t>Newsletter</a:t>
            </a: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en"/>
              <a:t>Edition: 001</a:t>
            </a:r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subTitle" idx="4"/>
          </p:nvPr>
        </p:nvSpPr>
        <p:spPr>
          <a:xfrm>
            <a:off x="2106200" y="2415396"/>
            <a:ext cx="3225600" cy="53483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2200" dirty="0" smtClean="0"/>
              <a:t>Complexité du catalogage des ressources continues</a:t>
            </a:r>
            <a:endParaRPr sz="2200" dirty="0"/>
          </a:p>
        </p:txBody>
      </p:sp>
      <p:sp>
        <p:nvSpPr>
          <p:cNvPr id="230" name="Google Shape;230;p29"/>
          <p:cNvSpPr txBox="1">
            <a:spLocks noGrp="1"/>
          </p:cNvSpPr>
          <p:nvPr>
            <p:ph type="title" idx="6"/>
          </p:nvPr>
        </p:nvSpPr>
        <p:spPr>
          <a:xfrm>
            <a:off x="959984" y="2286084"/>
            <a:ext cx="878000" cy="85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47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/>
              <a:t>Qui alimente CIDEMIS ?</a:t>
            </a:r>
            <a:endParaRPr dirty="0"/>
          </a:p>
        </p:txBody>
      </p:sp>
      <p:sp>
        <p:nvSpPr>
          <p:cNvPr id="9" name="Google Shape;266;p31"/>
          <p:cNvSpPr txBox="1">
            <a:spLocks noGrp="1"/>
          </p:cNvSpPr>
          <p:nvPr>
            <p:ph type="body" idx="4"/>
          </p:nvPr>
        </p:nvSpPr>
        <p:spPr>
          <a:xfrm>
            <a:off x="1002247" y="1438275"/>
            <a:ext cx="10167505" cy="431726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186262" indent="0">
              <a:buNone/>
            </a:pPr>
            <a:r>
              <a:rPr lang="fr-FR" sz="2200" b="1" dirty="0" smtClean="0"/>
              <a:t>Les </a:t>
            </a:r>
            <a:r>
              <a:rPr lang="fr-FR" sz="2200" b="1" dirty="0"/>
              <a:t>bibliothèques déployées et non </a:t>
            </a:r>
            <a:r>
              <a:rPr lang="fr-FR" sz="2200" b="1" dirty="0" smtClean="0"/>
              <a:t>déployées </a:t>
            </a:r>
            <a:r>
              <a:rPr lang="fr-FR" sz="2200" dirty="0" smtClean="0"/>
              <a:t>: Pour les secondes uniquement en mode « demande de création » ou « demande de correction ».</a:t>
            </a:r>
            <a:endParaRPr lang="fr-FR" sz="2200" dirty="0"/>
          </a:p>
          <a:p>
            <a:pPr marL="186262" indent="0">
              <a:buNone/>
            </a:pPr>
            <a:endParaRPr lang="fr-FR" sz="2200" dirty="0" smtClean="0"/>
          </a:p>
          <a:p>
            <a:pPr marL="186262" indent="0">
              <a:buNone/>
            </a:pPr>
            <a:r>
              <a:rPr lang="fr-FR" sz="2200" b="1" dirty="0" smtClean="0"/>
              <a:t>Les </a:t>
            </a:r>
            <a:r>
              <a:rPr lang="fr-FR" sz="2200" b="1" dirty="0"/>
              <a:t>centres du réseau du </a:t>
            </a:r>
            <a:r>
              <a:rPr lang="fr-FR" sz="2200" b="1" dirty="0" err="1" smtClean="0"/>
              <a:t>Sudoc</a:t>
            </a:r>
            <a:r>
              <a:rPr lang="fr-FR" sz="2200" b="1" dirty="0" smtClean="0"/>
              <a:t>-PS : </a:t>
            </a:r>
            <a:r>
              <a:rPr lang="fr-FR" sz="2200" dirty="0" smtClean="0"/>
              <a:t>Héritiers </a:t>
            </a:r>
            <a:r>
              <a:rPr lang="fr-FR" sz="2200" dirty="0"/>
              <a:t>du </a:t>
            </a:r>
            <a:r>
              <a:rPr lang="fr-FR" sz="2200" dirty="0" smtClean="0"/>
              <a:t>CCN-PS, </a:t>
            </a:r>
            <a:r>
              <a:rPr lang="fr-FR" sz="2200" dirty="0"/>
              <a:t>32 centres à compétence géographique ou thématique, qui contrôlent et valident les demandes avant envoi au </a:t>
            </a:r>
            <a:r>
              <a:rPr lang="fr-FR" sz="2200" dirty="0" smtClean="0"/>
              <a:t>CIEPS.</a:t>
            </a:r>
            <a:endParaRPr lang="fr-FR" sz="2200" dirty="0"/>
          </a:p>
          <a:p>
            <a:pPr marL="186262" indent="0">
              <a:buNone/>
            </a:pPr>
            <a:endParaRPr lang="fr-FR" sz="2200" dirty="0" smtClean="0"/>
          </a:p>
          <a:p>
            <a:pPr marL="186262" indent="0">
              <a:buNone/>
            </a:pPr>
            <a:r>
              <a:rPr lang="fr-FR" sz="2200" b="1" dirty="0" smtClean="0"/>
              <a:t>Le </a:t>
            </a:r>
            <a:r>
              <a:rPr lang="fr-FR" sz="2200" b="1" dirty="0"/>
              <a:t>CIEPS et les centres de </a:t>
            </a:r>
            <a:r>
              <a:rPr lang="fr-FR" sz="2200" b="1" dirty="0" smtClean="0"/>
              <a:t>l’ISSN </a:t>
            </a:r>
            <a:r>
              <a:rPr lang="fr-FR" sz="2200" dirty="0" smtClean="0"/>
              <a:t>: Ils </a:t>
            </a:r>
            <a:r>
              <a:rPr lang="fr-FR" sz="2200" dirty="0"/>
              <a:t>acceptent ou refusent les demandes. Les demandes acceptées alimentent le Registre et, donc, le </a:t>
            </a:r>
            <a:r>
              <a:rPr lang="fr-FR" sz="2200" dirty="0" err="1"/>
              <a:t>Sudoc</a:t>
            </a:r>
            <a:r>
              <a:rPr lang="fr-FR" sz="2200" dirty="0"/>
              <a:t>.</a:t>
            </a:r>
          </a:p>
          <a:p>
            <a:pPr marL="186262" indent="0">
              <a:buNone/>
            </a:pPr>
            <a:endParaRPr lang="fr-FR" sz="2200" dirty="0" smtClean="0"/>
          </a:p>
          <a:p>
            <a:pPr marL="186262" indent="0">
              <a:buNone/>
            </a:pPr>
            <a:r>
              <a:rPr lang="fr-FR" sz="2200" dirty="0" smtClean="0"/>
              <a:t>L’</a:t>
            </a:r>
            <a:r>
              <a:rPr lang="fr-FR" sz="2200" dirty="0" err="1" smtClean="0"/>
              <a:t>Abes</a:t>
            </a:r>
            <a:r>
              <a:rPr lang="fr-FR" sz="2200" dirty="0" smtClean="0"/>
              <a:t> </a:t>
            </a:r>
            <a:r>
              <a:rPr lang="fr-FR" sz="2200" dirty="0"/>
              <a:t>n’a a priori aucun rôle d’alimentation du </a:t>
            </a:r>
            <a:r>
              <a:rPr lang="fr-FR" sz="2200" dirty="0" smtClean="0"/>
              <a:t>circuit.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043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960000" y="650200"/>
            <a:ext cx="102160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/>
              <a:t>L’organisation du </a:t>
            </a:r>
            <a:r>
              <a:rPr lang="fr-FR" dirty="0" smtClean="0"/>
              <a:t>circuit </a:t>
            </a:r>
            <a:r>
              <a:rPr lang="fr-FR" dirty="0" err="1" smtClean="0"/>
              <a:t>Cidemis</a:t>
            </a:r>
            <a:endParaRPr dirty="0"/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57" y="1414725"/>
            <a:ext cx="5876788" cy="529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1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Table of Contents</a:t>
            </a:r>
            <a:endParaRPr dirty="0"/>
          </a:p>
        </p:txBody>
      </p:sp>
      <p:sp>
        <p:nvSpPr>
          <p:cNvPr id="225" name="Google Shape;225;p29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fr-FR" dirty="0"/>
              <a:t>Thursday </a:t>
            </a:r>
            <a:r>
              <a:rPr lang="fr-FR" dirty="0" smtClean="0"/>
              <a:t>27/01/2022</a:t>
            </a:r>
            <a:endParaRPr lang="fr-FR" dirty="0"/>
          </a:p>
        </p:txBody>
      </p:sp>
      <p:sp>
        <p:nvSpPr>
          <p:cNvPr id="226" name="Google Shape;226;p29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/>
              <a:t>Newsletter</a:t>
            </a: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en"/>
              <a:t>Edition: 001</a:t>
            </a:r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subTitle" idx="19"/>
          </p:nvPr>
        </p:nvSpPr>
        <p:spPr>
          <a:xfrm>
            <a:off x="6793200" y="3485999"/>
            <a:ext cx="3225600" cy="69781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2200" dirty="0" smtClean="0"/>
              <a:t>A quoi ça sert ?</a:t>
            </a:r>
            <a:endParaRPr sz="2200" dirty="0"/>
          </a:p>
        </p:txBody>
      </p:sp>
      <p:sp>
        <p:nvSpPr>
          <p:cNvPr id="242" name="Google Shape;242;p29"/>
          <p:cNvSpPr txBox="1">
            <a:spLocks noGrp="1"/>
          </p:cNvSpPr>
          <p:nvPr>
            <p:ph type="title" idx="21"/>
          </p:nvPr>
        </p:nvSpPr>
        <p:spPr>
          <a:xfrm>
            <a:off x="5649067" y="3429627"/>
            <a:ext cx="878000" cy="85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/>
              <a:t>05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27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/>
              <a:t>A quoi ça sert </a:t>
            </a:r>
            <a:r>
              <a:rPr lang="fr-FR" dirty="0" smtClean="0"/>
              <a:t>?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947000" y="1394430"/>
            <a:ext cx="10278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latin typeface="Merriweather"/>
              </a:rPr>
              <a:t>L’ISSN et </a:t>
            </a:r>
            <a:r>
              <a:rPr lang="fr-FR" sz="2200" dirty="0">
                <a:latin typeface="Merriweather"/>
              </a:rPr>
              <a:t>le titre </a:t>
            </a:r>
            <a:r>
              <a:rPr lang="fr-FR" sz="2200" dirty="0" smtClean="0">
                <a:latin typeface="Merriweather"/>
              </a:rPr>
              <a:t>clé sont </a:t>
            </a:r>
            <a:r>
              <a:rPr lang="fr-FR" sz="2200" dirty="0">
                <a:latin typeface="Merriweather"/>
              </a:rPr>
              <a:t>des </a:t>
            </a:r>
            <a:r>
              <a:rPr lang="fr-FR" sz="2200" b="1" dirty="0" smtClean="0">
                <a:latin typeface="Merriweather"/>
              </a:rPr>
              <a:t>identifiants </a:t>
            </a:r>
            <a:r>
              <a:rPr lang="fr-FR" sz="2200" b="1" dirty="0">
                <a:latin typeface="Merriweather"/>
              </a:rPr>
              <a:t>importants</a:t>
            </a:r>
            <a:r>
              <a:rPr lang="fr-FR" sz="2200" dirty="0">
                <a:latin typeface="Merriweather"/>
              </a:rPr>
              <a:t>, </a:t>
            </a:r>
            <a:r>
              <a:rPr lang="fr-FR" sz="2200" b="1" dirty="0">
                <a:latin typeface="Merriweather"/>
              </a:rPr>
              <a:t>largement utilisés aussi bien dans le monde commercial</a:t>
            </a:r>
            <a:r>
              <a:rPr lang="fr-FR" sz="2200" dirty="0">
                <a:latin typeface="Merriweather"/>
              </a:rPr>
              <a:t> (distribution de la presse) que </a:t>
            </a:r>
            <a:r>
              <a:rPr lang="fr-FR" sz="2200" b="1" dirty="0">
                <a:latin typeface="Merriweather"/>
              </a:rPr>
              <a:t>dans le monde des bibliothèques et de l’édition électronique</a:t>
            </a:r>
            <a:r>
              <a:rPr lang="fr-FR" sz="2200" dirty="0">
                <a:latin typeface="Merriweather"/>
              </a:rPr>
              <a:t> (</a:t>
            </a:r>
            <a:r>
              <a:rPr lang="fr-FR" sz="2200" dirty="0" err="1">
                <a:latin typeface="Merriweather"/>
              </a:rPr>
              <a:t>OpenURL</a:t>
            </a:r>
            <a:r>
              <a:rPr lang="fr-FR" sz="2200" dirty="0">
                <a:latin typeface="Merriweather"/>
              </a:rPr>
              <a:t>, Wikipédia</a:t>
            </a:r>
            <a:r>
              <a:rPr lang="fr-FR" sz="2200" dirty="0" smtClean="0">
                <a:latin typeface="Merriweather"/>
              </a:rPr>
              <a:t>,…).</a:t>
            </a:r>
          </a:p>
          <a:p>
            <a:endParaRPr lang="fr-FR" sz="2200" dirty="0">
              <a:latin typeface="Merriweather"/>
            </a:endParaRPr>
          </a:p>
          <a:p>
            <a:r>
              <a:rPr lang="fr-FR" sz="2200" dirty="0">
                <a:latin typeface="Merriweather"/>
              </a:rPr>
              <a:t>Le travail de catalogage des ressources continues est complexe, </a:t>
            </a:r>
            <a:r>
              <a:rPr lang="fr-FR" sz="2200" b="1" dirty="0">
                <a:latin typeface="Merriweather"/>
              </a:rPr>
              <a:t>la notion de « partage » n’a jamais été aussi pertinente</a:t>
            </a:r>
            <a:r>
              <a:rPr lang="fr-FR" sz="2200" dirty="0" smtClean="0">
                <a:latin typeface="Merriweather"/>
              </a:rPr>
              <a:t>.</a:t>
            </a:r>
          </a:p>
          <a:p>
            <a:endParaRPr lang="fr-FR" sz="2200" dirty="0">
              <a:latin typeface="Merriweather"/>
            </a:endParaRPr>
          </a:p>
          <a:p>
            <a:r>
              <a:rPr lang="fr-FR" sz="2200" dirty="0" smtClean="0">
                <a:latin typeface="Merriweather"/>
              </a:rPr>
              <a:t>Aussi </a:t>
            </a:r>
            <a:r>
              <a:rPr lang="fr-FR" sz="2200" dirty="0">
                <a:latin typeface="Merriweather"/>
              </a:rPr>
              <a:t>bien dans le monde physique </a:t>
            </a:r>
            <a:r>
              <a:rPr lang="fr-FR" sz="2200" dirty="0" smtClean="0">
                <a:latin typeface="Merriweather"/>
              </a:rPr>
              <a:t>(PCPP) </a:t>
            </a:r>
            <a:r>
              <a:rPr lang="fr-FR" sz="2200" dirty="0">
                <a:latin typeface="Merriweather"/>
              </a:rPr>
              <a:t>que dans le monde numérique (campagnes de numérisation, accès en ligne gratuit ou payant), </a:t>
            </a:r>
            <a:r>
              <a:rPr lang="fr-FR" sz="2200" b="1" dirty="0">
                <a:latin typeface="Merriweather"/>
              </a:rPr>
              <a:t>une description bibliographique précise et univoque est indispensable pour une bonne gestion des opérations</a:t>
            </a:r>
            <a:r>
              <a:rPr lang="fr-FR" sz="2200" dirty="0">
                <a:latin typeface="Merriweather"/>
              </a:rPr>
              <a:t>.</a:t>
            </a:r>
          </a:p>
          <a:p>
            <a:endParaRPr lang="fr-FR" sz="2200" dirty="0">
              <a:latin typeface="Merriweather"/>
            </a:endParaRPr>
          </a:p>
          <a:p>
            <a:r>
              <a:rPr lang="fr-FR" sz="2200" b="1" dirty="0">
                <a:latin typeface="Merriweather"/>
              </a:rPr>
              <a:t>CIDEMIS permet de créer de l’information ensuite validée à un niveau « supérieur </a:t>
            </a:r>
            <a:r>
              <a:rPr lang="fr-FR" sz="2200" b="1" dirty="0" smtClean="0">
                <a:latin typeface="Merriweather"/>
              </a:rPr>
              <a:t>»</a:t>
            </a:r>
            <a:r>
              <a:rPr lang="fr-FR" sz="2200" dirty="0" smtClean="0">
                <a:latin typeface="Merriweather"/>
              </a:rPr>
              <a:t>. Cette interaction avec le CIEPS et les centres étrangers n’existe que pour le </a:t>
            </a:r>
            <a:r>
              <a:rPr lang="fr-FR" sz="2200" dirty="0" err="1" smtClean="0">
                <a:latin typeface="Merriweather"/>
              </a:rPr>
              <a:t>Sudoc</a:t>
            </a:r>
            <a:r>
              <a:rPr lang="fr-FR" sz="2200" dirty="0" smtClean="0">
                <a:latin typeface="Merriweather"/>
              </a:rPr>
              <a:t>.</a:t>
            </a:r>
            <a:endParaRPr lang="fr-FR" sz="2200" dirty="0">
              <a:latin typeface="Merriweather"/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3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960000" y="650200"/>
            <a:ext cx="102780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 smtClean="0"/>
              <a:t>Renforcer les liens avec le CIEPS</a:t>
            </a:r>
            <a:endParaRPr dirty="0"/>
          </a:p>
        </p:txBody>
      </p:sp>
      <p:sp>
        <p:nvSpPr>
          <p:cNvPr id="2" name="ZoneTexte 1"/>
          <p:cNvSpPr txBox="1"/>
          <p:nvPr/>
        </p:nvSpPr>
        <p:spPr>
          <a:xfrm>
            <a:off x="1038224" y="1213800"/>
            <a:ext cx="1019977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r>
              <a:rPr lang="fr-FR" sz="2200" b="1" dirty="0" smtClean="0">
                <a:latin typeface="Merriweather"/>
              </a:rPr>
              <a:t>Exposition des « données libérées » </a:t>
            </a:r>
            <a:r>
              <a:rPr lang="fr-FR" sz="2200" dirty="0" smtClean="0">
                <a:latin typeface="Merriweather"/>
              </a:rPr>
              <a:t>des notices du Registre via RDF, XML, Z39-50 (2020).</a:t>
            </a:r>
          </a:p>
          <a:p>
            <a:endParaRPr lang="fr-FR" sz="2200" dirty="0">
              <a:latin typeface="Merriweather"/>
            </a:endParaRPr>
          </a:p>
          <a:p>
            <a:r>
              <a:rPr lang="fr-FR" sz="2200" b="1" dirty="0" smtClean="0">
                <a:latin typeface="Merriweather"/>
              </a:rPr>
              <a:t>Lien entre les notices du Registre et les notices localisées du </a:t>
            </a:r>
            <a:r>
              <a:rPr lang="fr-FR" sz="2200" b="1" dirty="0" err="1" smtClean="0">
                <a:latin typeface="Merriweather"/>
              </a:rPr>
              <a:t>Sudoc</a:t>
            </a:r>
            <a:r>
              <a:rPr lang="fr-FR" sz="2200" dirty="0" smtClean="0">
                <a:latin typeface="Merriweather"/>
              </a:rPr>
              <a:t> (Janvier 2021).</a:t>
            </a:r>
          </a:p>
          <a:p>
            <a:endParaRPr lang="fr-FR" sz="2200" dirty="0">
              <a:latin typeface="Merriweather"/>
            </a:endParaRPr>
          </a:p>
          <a:p>
            <a:r>
              <a:rPr lang="fr-FR" sz="2200" b="1" dirty="0" smtClean="0">
                <a:latin typeface="Merriweather"/>
              </a:rPr>
              <a:t>Localisation systématique dans le </a:t>
            </a:r>
            <a:r>
              <a:rPr lang="fr-FR" sz="2200" b="1" dirty="0" err="1" smtClean="0">
                <a:latin typeface="Merriweather"/>
              </a:rPr>
              <a:t>Sudoc</a:t>
            </a:r>
            <a:r>
              <a:rPr lang="fr-FR" sz="2200" b="1" dirty="0" smtClean="0">
                <a:latin typeface="Merriweather"/>
              </a:rPr>
              <a:t> des notices ROAD</a:t>
            </a:r>
            <a:r>
              <a:rPr lang="fr-FR" sz="2200" dirty="0" smtClean="0">
                <a:latin typeface="Merriweather"/>
              </a:rPr>
              <a:t> pour visibilité dans l’interface grand public (1</a:t>
            </a:r>
            <a:r>
              <a:rPr lang="fr-FR" sz="2200" baseline="30000" dirty="0" smtClean="0">
                <a:latin typeface="Merriweather"/>
              </a:rPr>
              <a:t>er</a:t>
            </a:r>
            <a:r>
              <a:rPr lang="fr-FR" sz="2200" dirty="0" smtClean="0">
                <a:latin typeface="Merriweather"/>
              </a:rPr>
              <a:t> trimestre 2021) et </a:t>
            </a:r>
            <a:r>
              <a:rPr lang="fr-FR" sz="2200" b="1" dirty="0" smtClean="0">
                <a:latin typeface="Merriweather"/>
              </a:rPr>
              <a:t>Exposition des notices ROAD </a:t>
            </a:r>
            <a:r>
              <a:rPr lang="fr-FR" sz="2200" b="1" dirty="0">
                <a:latin typeface="Merriweather"/>
              </a:rPr>
              <a:t>via RDF, XML, Z39-50</a:t>
            </a:r>
            <a:r>
              <a:rPr lang="fr-FR" sz="2200" dirty="0">
                <a:latin typeface="Merriweather"/>
              </a:rPr>
              <a:t> </a:t>
            </a:r>
            <a:r>
              <a:rPr lang="fr-FR" sz="2200" dirty="0" smtClean="0">
                <a:latin typeface="Merriweather"/>
              </a:rPr>
              <a:t>(1</a:t>
            </a:r>
            <a:r>
              <a:rPr lang="fr-FR" sz="2200" baseline="30000" dirty="0" smtClean="0">
                <a:latin typeface="Merriweather"/>
              </a:rPr>
              <a:t>er</a:t>
            </a:r>
            <a:r>
              <a:rPr lang="fr-FR" sz="2200" dirty="0" smtClean="0">
                <a:latin typeface="Merriweather"/>
              </a:rPr>
              <a:t> semestre 2022).</a:t>
            </a:r>
            <a:endParaRPr lang="fr-FR" sz="2200" dirty="0">
              <a:latin typeface="Merriweather"/>
            </a:endParaRPr>
          </a:p>
          <a:p>
            <a:endParaRPr lang="fr-FR" sz="2200" dirty="0" smtClean="0">
              <a:latin typeface="Merriweather"/>
            </a:endParaRPr>
          </a:p>
          <a:p>
            <a:r>
              <a:rPr lang="fr-FR" sz="2200" b="1" dirty="0" smtClean="0">
                <a:latin typeface="Merriweather"/>
              </a:rPr>
              <a:t>Récupération directe des notices d’ISSN France</a:t>
            </a:r>
            <a:r>
              <a:rPr lang="fr-FR" sz="2200" dirty="0" smtClean="0">
                <a:latin typeface="Merriweather"/>
              </a:rPr>
              <a:t> (au 1</a:t>
            </a:r>
            <a:r>
              <a:rPr lang="fr-FR" sz="2200" baseline="30000" dirty="0" smtClean="0">
                <a:latin typeface="Merriweather"/>
              </a:rPr>
              <a:t>er</a:t>
            </a:r>
            <a:r>
              <a:rPr lang="fr-FR" sz="2200" dirty="0" smtClean="0">
                <a:latin typeface="Merriweather"/>
              </a:rPr>
              <a:t> Janvier 2022).</a:t>
            </a:r>
            <a:endParaRPr lang="fr-FR" sz="2200" dirty="0">
              <a:latin typeface="Merriweather"/>
            </a:endParaRPr>
          </a:p>
          <a:p>
            <a:endParaRPr lang="fr-FR" sz="2200" dirty="0" smtClean="0">
              <a:latin typeface="Merriweather"/>
            </a:endParaRPr>
          </a:p>
          <a:p>
            <a:r>
              <a:rPr lang="fr-FR" sz="2200" dirty="0" smtClean="0">
                <a:latin typeface="Merriweather"/>
              </a:rPr>
              <a:t>*pour </a:t>
            </a:r>
            <a:r>
              <a:rPr lang="fr-FR" sz="2200" dirty="0">
                <a:latin typeface="Merriweather"/>
              </a:rPr>
              <a:t>« Directory of Open </a:t>
            </a:r>
            <a:r>
              <a:rPr lang="fr-FR" sz="2200" dirty="0" err="1">
                <a:latin typeface="Merriweather"/>
              </a:rPr>
              <a:t>access</a:t>
            </a:r>
            <a:r>
              <a:rPr lang="fr-FR" sz="2200" dirty="0">
                <a:latin typeface="Merriweather"/>
              </a:rPr>
              <a:t> </a:t>
            </a:r>
            <a:r>
              <a:rPr lang="fr-FR" sz="2200" dirty="0" err="1">
                <a:latin typeface="Merriweather"/>
              </a:rPr>
              <a:t>scholarly</a:t>
            </a:r>
            <a:r>
              <a:rPr lang="fr-FR" sz="2200" dirty="0">
                <a:latin typeface="Merriweather"/>
              </a:rPr>
              <a:t> </a:t>
            </a:r>
            <a:r>
              <a:rPr lang="fr-FR" sz="2200" dirty="0" smtClean="0">
                <a:latin typeface="Merriweather"/>
              </a:rPr>
              <a:t>ressources ».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6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365" y="1257571"/>
            <a:ext cx="5041270" cy="4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1561381" y="650200"/>
            <a:ext cx="9178506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Complexité du catalogage des ressources </a:t>
            </a:r>
            <a:r>
              <a:rPr lang="en" dirty="0" smtClean="0"/>
              <a:t>continues</a:t>
            </a:r>
            <a:endParaRPr dirty="0"/>
          </a:p>
        </p:txBody>
      </p:sp>
      <p:sp>
        <p:nvSpPr>
          <p:cNvPr id="9" name="Google Shape;266;p31"/>
          <p:cNvSpPr txBox="1">
            <a:spLocks noGrp="1"/>
          </p:cNvSpPr>
          <p:nvPr>
            <p:ph type="body" idx="4"/>
          </p:nvPr>
        </p:nvSpPr>
        <p:spPr>
          <a:xfrm>
            <a:off x="960438" y="2863850"/>
            <a:ext cx="10277562" cy="342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buNone/>
            </a:pPr>
            <a:endParaRPr lang="fr-FR" sz="2200" dirty="0" smtClean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 smtClean="0"/>
              <a:t>Définition </a:t>
            </a:r>
            <a:r>
              <a:rPr lang="fr-FR" sz="2200" dirty="0"/>
              <a:t>: « [</a:t>
            </a:r>
            <a:r>
              <a:rPr lang="fr-FR" sz="2200" b="1" dirty="0"/>
              <a:t>une] ressource[...] bibliographique[...] dont la publication se poursuit au cours du temps sans que la fin en soit prédéterminée</a:t>
            </a:r>
            <a:r>
              <a:rPr lang="fr-FR" sz="2200" dirty="0"/>
              <a:t>». 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La notion regroupe un très grand nombre de ressources différentes : </a:t>
            </a:r>
            <a:r>
              <a:rPr lang="fr-FR" sz="2200" b="1" dirty="0"/>
              <a:t>un journal quotidien, une revue trimestrielle, une collection de livres, un site web, un blog</a:t>
            </a:r>
            <a:r>
              <a:rPr lang="fr-FR" sz="2200" dirty="0"/>
              <a:t>… sont des ressources continues.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Les ressources peuvent disparaître, de très nombreuses manières : </a:t>
            </a:r>
            <a:r>
              <a:rPr lang="fr-FR" sz="2200" b="1" dirty="0"/>
              <a:t>on ne catalogue jamais « une fois pour toutes ».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De plus, certaines ressources peuvent avoir </a:t>
            </a:r>
            <a:r>
              <a:rPr lang="fr-FR" sz="2200" b="1" dirty="0"/>
              <a:t>des liens entre elles qu’il est très important de décrire</a:t>
            </a:r>
            <a:r>
              <a:rPr lang="fr-FR" sz="2200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7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Table of Contents</a:t>
            </a:r>
            <a:endParaRPr dirty="0"/>
          </a:p>
        </p:txBody>
      </p:sp>
      <p:sp>
        <p:nvSpPr>
          <p:cNvPr id="225" name="Google Shape;225;p29"/>
          <p:cNvSpPr txBox="1">
            <a:spLocks noGrp="1"/>
          </p:cNvSpPr>
          <p:nvPr>
            <p:ph type="subTitle" idx="1"/>
          </p:nvPr>
        </p:nvSpPr>
        <p:spPr>
          <a:xfrm>
            <a:off x="960000" y="1391333"/>
            <a:ext cx="2054400" cy="2328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fr-FR" dirty="0"/>
              <a:t>Thursday </a:t>
            </a:r>
            <a:r>
              <a:rPr lang="fr-FR" dirty="0" smtClean="0"/>
              <a:t>27/01/2022</a:t>
            </a:r>
            <a:endParaRPr lang="fr-FR" dirty="0"/>
          </a:p>
        </p:txBody>
      </p:sp>
      <p:sp>
        <p:nvSpPr>
          <p:cNvPr id="226" name="Google Shape;226;p29"/>
          <p:cNvSpPr txBox="1">
            <a:spLocks noGrp="1"/>
          </p:cNvSpPr>
          <p:nvPr>
            <p:ph type="subTitle" idx="2"/>
          </p:nvPr>
        </p:nvSpPr>
        <p:spPr>
          <a:xfrm>
            <a:off x="5065800" y="1392133"/>
            <a:ext cx="2060400" cy="23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/>
              <a:t>Newsletter</a:t>
            </a: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subTitle" idx="3"/>
          </p:nvPr>
        </p:nvSpPr>
        <p:spPr>
          <a:xfrm>
            <a:off x="9177600" y="1392133"/>
            <a:ext cx="2060400" cy="23160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en"/>
              <a:t>Edition: 001</a:t>
            </a:r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subTitle" idx="7"/>
          </p:nvPr>
        </p:nvSpPr>
        <p:spPr>
          <a:xfrm>
            <a:off x="2106200" y="3726610"/>
            <a:ext cx="3225600" cy="31917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2200" dirty="0" smtClean="0"/>
              <a:t>Un exemple</a:t>
            </a:r>
            <a:endParaRPr sz="2200" dirty="0"/>
          </a:p>
        </p:txBody>
      </p:sp>
      <p:sp>
        <p:nvSpPr>
          <p:cNvPr id="233" name="Google Shape;233;p29"/>
          <p:cNvSpPr txBox="1">
            <a:spLocks noGrp="1"/>
          </p:cNvSpPr>
          <p:nvPr>
            <p:ph type="title" idx="9"/>
          </p:nvPr>
        </p:nvSpPr>
        <p:spPr>
          <a:xfrm>
            <a:off x="960005" y="3429627"/>
            <a:ext cx="878000" cy="85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223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/>
              <a:t>Le journal « L’équipe » (depuis 1946)</a:t>
            </a:r>
            <a:endParaRPr dirty="0"/>
          </a:p>
        </p:txBody>
      </p:sp>
      <p:pic>
        <p:nvPicPr>
          <p:cNvPr id="11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84" y="1566000"/>
            <a:ext cx="10520632" cy="529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3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265723" y="375139"/>
            <a:ext cx="11637107" cy="8386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/>
              <a:t>Avant « L’équipe », « L’auto </a:t>
            </a:r>
            <a:r>
              <a:rPr lang="fr-FR" dirty="0" smtClean="0"/>
              <a:t>», de </a:t>
            </a:r>
            <a:r>
              <a:rPr lang="fr-FR" dirty="0"/>
              <a:t>1900 à </a:t>
            </a:r>
            <a:r>
              <a:rPr lang="fr-FR" dirty="0" smtClean="0"/>
              <a:t>1944 (</a:t>
            </a:r>
            <a:r>
              <a:rPr lang="fr-FR" dirty="0"/>
              <a:t>en version papier)</a:t>
            </a:r>
            <a:endParaRPr dirty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593" y="1631217"/>
            <a:ext cx="7427882" cy="5239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3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976923" y="650200"/>
            <a:ext cx="10206891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/>
              <a:t>Avant « L’équipe », « L’auto » (de 1900 à 1944) (en ligne)</a:t>
            </a:r>
            <a:endParaRPr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7" y="1944231"/>
            <a:ext cx="11857954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2130400" y="650200"/>
            <a:ext cx="7911200" cy="5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/>
              <a:t>« L’équipe » a (évidemment) un site web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566000"/>
            <a:ext cx="9702000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 Daily News by Slidesgo">
  <a:themeElements>
    <a:clrScheme name="Simple Light">
      <a:dk1>
        <a:srgbClr val="1C2226"/>
      </a:dk1>
      <a:lt1>
        <a:srgbClr val="F1EEED"/>
      </a:lt1>
      <a:dk2>
        <a:srgbClr val="1C2226"/>
      </a:dk2>
      <a:lt2>
        <a:srgbClr val="888C8C"/>
      </a:lt2>
      <a:accent1>
        <a:srgbClr val="D9D9D9"/>
      </a:accent1>
      <a:accent2>
        <a:srgbClr val="1C2226"/>
      </a:accent2>
      <a:accent3>
        <a:srgbClr val="595C5C"/>
      </a:accent3>
      <a:accent4>
        <a:srgbClr val="888C8C"/>
      </a:accent4>
      <a:accent5>
        <a:srgbClr val="C7C7C7"/>
      </a:accent5>
      <a:accent6>
        <a:srgbClr val="1C2226"/>
      </a:accent6>
      <a:hlink>
        <a:srgbClr val="1C22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e Daily News by Slidesgo">
  <a:themeElements>
    <a:clrScheme name="Simple Light">
      <a:dk1>
        <a:srgbClr val="1C2226"/>
      </a:dk1>
      <a:lt1>
        <a:srgbClr val="F1EEED"/>
      </a:lt1>
      <a:dk2>
        <a:srgbClr val="1C2226"/>
      </a:dk2>
      <a:lt2>
        <a:srgbClr val="888C8C"/>
      </a:lt2>
      <a:accent1>
        <a:srgbClr val="D9D9D9"/>
      </a:accent1>
      <a:accent2>
        <a:srgbClr val="1C2226"/>
      </a:accent2>
      <a:accent3>
        <a:srgbClr val="595C5C"/>
      </a:accent3>
      <a:accent4>
        <a:srgbClr val="888C8C"/>
      </a:accent4>
      <a:accent5>
        <a:srgbClr val="C7C7C7"/>
      </a:accent5>
      <a:accent6>
        <a:srgbClr val="1C2226"/>
      </a:accent6>
      <a:hlink>
        <a:srgbClr val="1C22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Standard" ma:contentTypeID="0x010100505AF35FDCA54D2FA379F261E520FD37003BA607584A07684089D0538041E412080407004D9C7A65969EDD4896F46E993DB01D92" ma:contentTypeVersion="56" ma:contentTypeDescription="" ma:contentTypeScope="" ma:versionID="66e7e3cb6da0a4b45e2548d6a57e1168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Supports3;" targetNamespace="http://schemas.microsoft.com/office/2006/metadata/properties" ma:root="true" ma:fieldsID="f18b28301a72d7de0847677c471d6837" ns2:_="" ns3:_="" ns4:_="">
    <xsd:import namespace="9cb235b8-7541-4a6e-b886-1bf4192805bd"/>
    <xsd:import namespace="http://schemas.microsoft.com/sharepoint/v3/fields"/>
    <xsd:import namespace="$ListId:Supports3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Type_x0020_spec" minOccurs="0"/>
                <xsd:element ref="ns2:Nom_x0020_de_x0020_la_x0020_formation" minOccurs="0"/>
                <xsd:element ref="ns2:Sujet_x0020_convention" minOccurs="0"/>
                <xsd:element ref="ns2:Type_x0020_de_x0020_document_x0020_technique" minOccurs="0"/>
                <xsd:element ref="ns4:Exaged_DocName" minOccurs="0"/>
                <xsd:element ref="ns2:Nom_x0020_du_x0020_marché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AF"/>
          <xsd:enumeration value="ABES"/>
          <xsd:enumeration value="ADBU"/>
          <xsd:enumeration value="AMUE"/>
          <xsd:enumeration value="AN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SIAF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FE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CS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BZ"/>
          <xsd:enumeration value="DED"/>
          <xsd:enumeration value="DOO"/>
          <xsd:enumeration value="DRY"/>
          <xsd:enumeration value="DSA"/>
          <xsd:enumeration value="DST"/>
          <xsd:enumeration value="ECU"/>
          <xsd:enumeration value="ECT"/>
          <xsd:enumeration value="EHR"/>
          <xsd:enumeration value="ELS"/>
          <xsd:enumeration value="EMS"/>
          <xsd:enumeration value="ENO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FRF"/>
          <xsd:enumeration value="GLT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A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MYG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M"/>
          <xsd:enumeration value="SNX"/>
          <xsd:enumeration value="SPE"/>
          <xsd:enumeration value="SPR"/>
          <xsd:enumeration value="SQN"/>
          <xsd:enumeration value="SRY"/>
          <xsd:enumeration value="SSI"/>
          <xsd:enumeration value="TCN"/>
          <xsd:enumeration value="TDN"/>
          <xsd:enumeration value="TFU"/>
          <xsd:enumeration value="TMX"/>
          <xsd:enumeration value="VGO"/>
          <xsd:enumeration value="VSA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 ma:readOnly="false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esoins fonctionnels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éclaration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Prospective"/>
          <xsd:enumeration value="Rapport"/>
          <xsd:enumeration value="Rapport d'activité"/>
          <xsd:enumeration value="Rapport d'analyse"/>
          <xsd:enumeration value="Rapport de présentation"/>
          <xsd:enumeration value="Reconduction"/>
          <xsd:enumeration value="Revue application"/>
          <xsd:enumeration value="Specs développement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En cours de publication"/>
          <xsd:enumeration value="Prêt à publier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Type_x0020_spec" ma:index="11" nillable="true" ma:displayName="Concerne" ma:default="A renseigner" ma:hidden="true" ma:internalName="Type_x0020_spec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 renseigner"/>
                        <xsd:enumeration value="APCC"/>
                        <xsd:enumeration value="CBS"/>
                        <xsd:enumeration value="Exports à la demande"/>
                        <xsd:enumeration value="Exports réguliers"/>
                        <xsd:enumeration value="Exports hors réseaux"/>
                        <xsd:enumeration value="Guide Méthodo"/>
                        <xsd:enumeration value="Imports Sudoc"/>
                        <xsd:enumeration value="PSI"/>
                        <xsd:enumeration value="Scripts"/>
                        <xsd:enumeration value="Self Sudoc"/>
                        <xsd:enumeration value="Site Web"/>
                        <xsd:enumeration value="Supeb"/>
                        <xsd:enumeration value="Webstats"/>
                        <xsd:enumeration value="WinIBW"/>
                        <xsd:enumeration value="Z39-50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om_x0020_de_x0020_la_x0020_formation" ma:index="12" nillable="true" ma:displayName="Liste des formations" ma:default="A renseigner" ma:format="Dropdown" ma:hidden="true" ma:internalName="Nom_x0020_de_x0020_la_x0020_formation" ma:readOnly="false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  <xsd:element name="Sujet_x0020_convention" ma:index="13" nillable="true" ma:displayName="Nom de la convention" ma:default="A renseigner" ma:format="Dropdown" ma:hidden="true" ma:internalName="Sujet_x0020_convention" ma:readOnly="false">
      <xsd:simpleType>
        <xsd:restriction base="dms:Choice">
          <xsd:enumeration value="A renseigner"/>
          <xsd:enumeration value="Calames"/>
          <xsd:enumeration value="CERL"/>
          <xsd:enumeration value="Cession de données"/>
          <xsd:enumeration value="Groupement commandes"/>
          <xsd:enumeration value="IdRef"/>
          <xsd:enumeration value="PebWeb"/>
          <xsd:enumeration value="PebWini"/>
          <xsd:enumeration value="RetroCalames"/>
          <xsd:enumeration value="RetroSociétés"/>
          <xsd:enumeration value="Star"/>
          <xsd:enumeration value="Step"/>
          <xsd:enumeration value="Sudoc"/>
          <xsd:enumeration value="Sudoc-PS"/>
          <xsd:enumeration value="Thèses"/>
          <xsd:enumeration value="WebDewey"/>
          <xsd:enumeration value="WorldCat"/>
          <xsd:enumeration value="Autres"/>
        </xsd:restriction>
      </xsd:simpleType>
    </xsd:element>
    <xsd:element name="Type_x0020_de_x0020_document_x0020_technique" ma:index="14" nillable="true" ma:displayName="Type de document technique" ma:default="A renseigner" ma:format="Dropdown" ma:hidden="true" ma:internalName="Type_x0020_de_x0020_document_x0020_technique" ma:readOnly="false">
      <xsd:simpleType>
        <xsd:restriction base="dms:Choice">
          <xsd:enumeration value="A renseigner"/>
          <xsd:enumeration value="Dossier de recette"/>
          <xsd:enumeration value="Fiche exploitation"/>
          <xsd:enumeration value="Fiche application"/>
          <xsd:enumeration value="Procédure"/>
          <xsd:enumeration value="Revue d'application"/>
        </xsd:restriction>
      </xsd:simpleType>
    </xsd:element>
    <xsd:element name="Nom_x0020_du_x0020_marché" ma:index="22" nillable="true" ma:displayName="Nom du marché" ma:default="A renseigner" ma:format="Dropdown" ma:hidden="true" ma:internalName="Nom_x0020_du_x0020_march_x00e9_" ma:readOnly="false">
      <xsd:simpleType>
        <xsd:restriction base="dms:Choice">
          <xsd:enumeration value="A renseigner"/>
          <xsd:enumeration value="CAIRN"/>
          <xsd:enumeration value="CAS"/>
          <xsd:enumeration value="Dalloz"/>
          <xsd:enumeration value="Doctrinal plus"/>
          <xsd:enumeration value="EBSCO - Business Source"/>
          <xsd:enumeration value="Elsevier-ScienceDirect"/>
          <xsd:enumeration value="JSTOR"/>
          <xsd:enumeration value="Lamyline"/>
          <xsd:enumeration value="Lexis-Nexis - Jurisclasseur"/>
          <xsd:enumeration value="Proquest - Chadwyck-Healey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upports3;" elementFormDefault="qualified">
    <xsd:import namespace="http://schemas.microsoft.com/office/2006/documentManagement/types"/>
    <xsd:import namespace="http://schemas.microsoft.com/office/infopath/2007/PartnerControls"/>
    <xsd:element name="Exaged_DocName" ma:index="21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_x0020_du_x0020_marché xmlns="9cb235b8-7541-4a6e-b886-1bf4192805bd">A renseigner</Nom_x0020_du_x0020_marché>
    <Type_x0020_spec xmlns="9cb235b8-7541-4a6e-b886-1bf4192805bd">
      <Value>A renseigner</Value>
    </Type_x0020_spec>
    <Type_x0020_de_x0020_document_x0020_technique xmlns="9cb235b8-7541-4a6e-b886-1bf4192805bd">A renseigner</Type_x0020_de_x0020_document_x0020_technique>
    <Etat_x0020_du_x0020_document xmlns="9cb235b8-7541-4a6e-b886-1bf4192805bd" xsi:nil="true"/>
    <Nom_x0020_de_x0020_la_x0020_formation xmlns="9cb235b8-7541-4a6e-b886-1bf4192805bd">A renseigner</Nom_x0020_de_x0020_la_x0020_formation>
    <TRI xmlns="9cb235b8-7541-4a6e-b886-1bf4192805bd">A renseigner</TRI>
    <Tags xmlns="9cb235b8-7541-4a6e-b886-1bf4192805bd" xsi:nil="true"/>
    <Structure xmlns="9cb235b8-7541-4a6e-b886-1bf4192805bd">ABES</Structure>
    <Type_x0020_de_x0020_document_x0020_standard xmlns="9cb235b8-7541-4a6e-b886-1bf4192805bd">Diaporama Formation</Type_x0020_de_x0020_document_x0020_standard>
    <Année xmlns="9cb235b8-7541-4a6e-b886-1bf4192805bd">2022</Année>
    <Sujet_x0020_convention xmlns="9cb235b8-7541-4a6e-b886-1bf4192805bd">A renseigner</Sujet_x0020_convention>
    <_DCDateCreated xmlns="http://schemas.microsoft.com/sharepoint/v3/fields">2022-01-11T23:00:00+00:00</_DCDateCreated>
    <Exaged_DocName xmlns="$ListId:Supports3;" xsi:nil="true"/>
  </documentManagement>
</p:properties>
</file>

<file path=customXml/itemProps1.xml><?xml version="1.0" encoding="utf-8"?>
<ds:datastoreItem xmlns:ds="http://schemas.openxmlformats.org/officeDocument/2006/customXml" ds:itemID="{AE44BF23-D60E-4654-88E8-56EFD563E8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908180-81B2-4C2D-BBD9-AB6EF47F0B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235b8-7541-4a6e-b886-1bf4192805bd"/>
    <ds:schemaRef ds:uri="http://schemas.microsoft.com/sharepoint/v3/fields"/>
    <ds:schemaRef ds:uri="$ListId:Supports3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0E7546-B615-4053-9384-D8DFFD2C8380}">
  <ds:schemaRefs>
    <ds:schemaRef ds:uri="9cb235b8-7541-4a6e-b886-1bf4192805bd"/>
    <ds:schemaRef ds:uri="http://schemas.microsoft.com/office/2006/metadata/properties"/>
    <ds:schemaRef ds:uri="http://purl.org/dc/terms/"/>
    <ds:schemaRef ds:uri="http://schemas.microsoft.com/office/2006/documentManagement/types"/>
    <ds:schemaRef ds:uri="$ListId:Supports3;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 Daily News by Slidesgo</Template>
  <TotalTime>1145</TotalTime>
  <Words>911</Words>
  <Application>Microsoft Office PowerPoint</Application>
  <PresentationFormat>Grand écran</PresentationFormat>
  <Paragraphs>158</Paragraphs>
  <Slides>35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Arial</vt:lpstr>
      <vt:lpstr>Calibri</vt:lpstr>
      <vt:lpstr>Merriweather</vt:lpstr>
      <vt:lpstr>Merriweather Black</vt:lpstr>
      <vt:lpstr>Montserrat</vt:lpstr>
      <vt:lpstr>Proxima Nova</vt:lpstr>
      <vt:lpstr>Proxima Nova Semibold</vt:lpstr>
      <vt:lpstr>Roboto</vt:lpstr>
      <vt:lpstr>The Daily News by Slidesgo</vt:lpstr>
      <vt:lpstr>Slidesgo Final Pages</vt:lpstr>
      <vt:lpstr>2_The Daily News by Slidesgo</vt:lpstr>
      <vt:lpstr>Présentation PowerPoint</vt:lpstr>
      <vt:lpstr>Table of Contents</vt:lpstr>
      <vt:lpstr>Table of Contents</vt:lpstr>
      <vt:lpstr>Complexité du catalogage des ressources continues</vt:lpstr>
      <vt:lpstr>Table of Contents</vt:lpstr>
      <vt:lpstr>Le journal « L’équipe » (depuis 1946)</vt:lpstr>
      <vt:lpstr>Avant « L’équipe », « L’auto », de 1900 à 1944 (en version papier)</vt:lpstr>
      <vt:lpstr>Avant « L’équipe », « L’auto » (de 1900 à 1944) (en ligne)</vt:lpstr>
      <vt:lpstr>« L’équipe » a (évidemment) un site web</vt:lpstr>
      <vt:lpstr>Et même un blog </vt:lpstr>
      <vt:lpstr> « L’équipe » a des suppléments  </vt:lpstr>
      <vt:lpstr> Et même des « cross over » avec d’autres journaux </vt:lpstr>
      <vt:lpstr>La notice de la publication initiale dans le Sudoc</vt:lpstr>
      <vt:lpstr>Table of Contents</vt:lpstr>
      <vt:lpstr>Un réservoir bibliographique de référence</vt:lpstr>
      <vt:lpstr>Le CIEPS et le Registre de l’ISSN (1)</vt:lpstr>
      <vt:lpstr>Le CIEPS et le Registre de l’ISSN (2)</vt:lpstr>
      <vt:lpstr>Le Sudoc et le Registre de l’ISSN</vt:lpstr>
      <vt:lpstr>Table of Contents</vt:lpstr>
      <vt:lpstr>CIDEMIS</vt:lpstr>
      <vt:lpstr>Une démonstration</vt:lpstr>
      <vt:lpstr>Une ressource dans le Sudoc  dont on demande la numérotation</vt:lpstr>
      <vt:lpstr>La demande de numérotation dans CIDEMIS</vt:lpstr>
      <vt:lpstr>La notice du Sudoc modifiée par la validation du catalogueur</vt:lpstr>
      <vt:lpstr>La demande de numérotation dans CIDEMIS validée par le CR</vt:lpstr>
      <vt:lpstr>La notice du Sudoc modifiée par la validation du CR</vt:lpstr>
      <vt:lpstr>La demande de numérotation dans CIDEMIS </vt:lpstr>
      <vt:lpstr>La notice validée dans le Sudoc</vt:lpstr>
      <vt:lpstr>Quand faut-il faire une demande dans CIDEMIS ?</vt:lpstr>
      <vt:lpstr>Qui alimente CIDEMIS ?</vt:lpstr>
      <vt:lpstr>L’organisation du circuit Cidemis</vt:lpstr>
      <vt:lpstr>Table of Contents</vt:lpstr>
      <vt:lpstr>A quoi ça sert ?</vt:lpstr>
      <vt:lpstr>Renforcer les liens avec le CIEPS</vt:lpstr>
      <vt:lpstr>Présentation PowerPoint</vt:lpstr>
    </vt:vector>
  </TitlesOfParts>
  <Company>ABES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Améliorer la qualité bibliographique des notices de ressources continues avec Cidemis</dc:title>
  <dc:creator>Yves Desrichard</dc:creator>
  <cp:keywords/>
  <dc:description/>
  <cp:lastModifiedBy>Olivier Kosinski</cp:lastModifiedBy>
  <cp:revision>116</cp:revision>
  <dcterms:created xsi:type="dcterms:W3CDTF">2020-12-03T14:13:59Z</dcterms:created>
  <dcterms:modified xsi:type="dcterms:W3CDTF">2022-01-27T08:06:22Z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0x010100505AF35FDCA54D2FA379F261E520FD37003BA607584A07684089D0538041E412080407004D9C7A65969EDD4896F46E993DB01D92</vt:lpwstr>
  </property>
</Properties>
</file>