
<file path=[Content_Types].xml><?xml version="1.0" encoding="utf-8"?>
<Types xmlns="http://schemas.openxmlformats.org/package/2006/content-types">
  <Default Extension="gif" ContentType="image/gif"/>
  <Default Extension="jpeg" ContentType="image/jpeg"/>
  <Default Extension="jpg" ContentType="image/jpeg"/>
  <Default Extension="mov" ContentType="video/quicktime"/>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ink/ink1.xml" ContentType="application/inkml+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4"/>
  </p:notesMasterIdLst>
  <p:handoutMasterIdLst>
    <p:handoutMasterId r:id="rId85"/>
  </p:handoutMasterIdLst>
  <p:sldIdLst>
    <p:sldId id="264" r:id="rId5"/>
    <p:sldId id="322" r:id="rId6"/>
    <p:sldId id="292" r:id="rId7"/>
    <p:sldId id="296" r:id="rId8"/>
    <p:sldId id="297" r:id="rId9"/>
    <p:sldId id="324" r:id="rId10"/>
    <p:sldId id="273" r:id="rId11"/>
    <p:sldId id="266" r:id="rId12"/>
    <p:sldId id="323" r:id="rId13"/>
    <p:sldId id="268" r:id="rId14"/>
    <p:sldId id="267" r:id="rId15"/>
    <p:sldId id="265" r:id="rId16"/>
    <p:sldId id="269" r:id="rId17"/>
    <p:sldId id="288" r:id="rId18"/>
    <p:sldId id="336" r:id="rId19"/>
    <p:sldId id="332" r:id="rId20"/>
    <p:sldId id="337" r:id="rId21"/>
    <p:sldId id="333" r:id="rId22"/>
    <p:sldId id="334" r:id="rId23"/>
    <p:sldId id="335" r:id="rId24"/>
    <p:sldId id="338" r:id="rId25"/>
    <p:sldId id="339" r:id="rId26"/>
    <p:sldId id="340" r:id="rId27"/>
    <p:sldId id="341" r:id="rId28"/>
    <p:sldId id="342" r:id="rId29"/>
    <p:sldId id="343" r:id="rId30"/>
    <p:sldId id="344" r:id="rId31"/>
    <p:sldId id="345" r:id="rId32"/>
    <p:sldId id="291" r:id="rId33"/>
    <p:sldId id="346" r:id="rId34"/>
    <p:sldId id="325" r:id="rId35"/>
    <p:sldId id="326" r:id="rId36"/>
    <p:sldId id="327" r:id="rId37"/>
    <p:sldId id="347" r:id="rId38"/>
    <p:sldId id="330" r:id="rId39"/>
    <p:sldId id="329" r:id="rId40"/>
    <p:sldId id="328" r:id="rId41"/>
    <p:sldId id="331" r:id="rId42"/>
    <p:sldId id="348" r:id="rId43"/>
    <p:sldId id="263" r:id="rId44"/>
    <p:sldId id="272" r:id="rId45"/>
    <p:sldId id="302" r:id="rId46"/>
    <p:sldId id="301" r:id="rId47"/>
    <p:sldId id="309" r:id="rId48"/>
    <p:sldId id="311" r:id="rId49"/>
    <p:sldId id="313" r:id="rId50"/>
    <p:sldId id="349" r:id="rId51"/>
    <p:sldId id="306" r:id="rId52"/>
    <p:sldId id="304" r:id="rId53"/>
    <p:sldId id="350" r:id="rId54"/>
    <p:sldId id="351" r:id="rId55"/>
    <p:sldId id="352" r:id="rId56"/>
    <p:sldId id="353" r:id="rId57"/>
    <p:sldId id="354" r:id="rId58"/>
    <p:sldId id="355" r:id="rId59"/>
    <p:sldId id="356" r:id="rId60"/>
    <p:sldId id="358" r:id="rId61"/>
    <p:sldId id="359" r:id="rId62"/>
    <p:sldId id="360" r:id="rId63"/>
    <p:sldId id="362" r:id="rId64"/>
    <p:sldId id="370" r:id="rId65"/>
    <p:sldId id="377" r:id="rId66"/>
    <p:sldId id="376" r:id="rId67"/>
    <p:sldId id="375" r:id="rId68"/>
    <p:sldId id="374" r:id="rId69"/>
    <p:sldId id="373" r:id="rId70"/>
    <p:sldId id="274" r:id="rId71"/>
    <p:sldId id="380" r:id="rId72"/>
    <p:sldId id="317" r:id="rId73"/>
    <p:sldId id="318" r:id="rId74"/>
    <p:sldId id="319" r:id="rId75"/>
    <p:sldId id="320" r:id="rId76"/>
    <p:sldId id="321" r:id="rId77"/>
    <p:sldId id="381" r:id="rId78"/>
    <p:sldId id="382" r:id="rId79"/>
    <p:sldId id="383" r:id="rId80"/>
    <p:sldId id="303" r:id="rId81"/>
    <p:sldId id="378" r:id="rId82"/>
    <p:sldId id="379" r:id="rId83"/>
  </p:sldIdLst>
  <p:sldSz cx="9144000" cy="6858000" type="screen4x3"/>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7CBCFC-B464-743F-C4AE-A80B7A6319F1}" name="Laure Jestaz" initials="LJ" userId="S::Jestaz@abes.fr::a879dcac-c82f-4054-a4f5-eef6e5b04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87C06"/>
    <a:srgbClr val="90B5E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showGuides="1">
      <p:cViewPr varScale="1">
        <p:scale>
          <a:sx n="110" d="100"/>
          <a:sy n="110" d="100"/>
        </p:scale>
        <p:origin x="1620" y="102"/>
      </p:cViewPr>
      <p:guideLst>
        <p:guide pos="2880"/>
        <p:guide orient="horz" pos="2183"/>
      </p:guideLst>
    </p:cSldViewPr>
  </p:slideViewPr>
  <p:notesTextViewPr>
    <p:cViewPr>
      <p:scale>
        <a:sx n="1" d="1"/>
        <a:sy n="1" d="1"/>
      </p:scale>
      <p:origin x="0" y="0"/>
    </p:cViewPr>
  </p:notesTextViewPr>
  <p:notesViewPr>
    <p:cSldViewPr snapToGrid="0">
      <p:cViewPr varScale="1">
        <p:scale>
          <a:sx n="85" d="100"/>
          <a:sy n="85" d="100"/>
        </p:scale>
        <p:origin x="3888"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A5987D8C-E488-4C1E-9A2B-BDBB9A1DC360}" type="slidenum">
              <a:rPr lang="fr-FR" smtClean="0"/>
              <a:t>‹N°›</a:t>
            </a:fld>
            <a:endParaRPr lang="fr-FR"/>
          </a:p>
        </p:txBody>
      </p:sp>
    </p:spTree>
    <p:extLst>
      <p:ext uri="{BB962C8B-B14F-4D97-AF65-F5344CB8AC3E}">
        <p14:creationId xmlns:p14="http://schemas.microsoft.com/office/powerpoint/2010/main" val="74869687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1-09T13:13:08.72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A4A47334-FBD7-4E1C-9672-BB683F7BB4D5}" type="datetimeFigureOut">
              <a:rPr lang="fr-FR" smtClean="0"/>
              <a:t>18/01/2023</a:t>
            </a:fld>
            <a:endParaRPr lang="fr-FR"/>
          </a:p>
        </p:txBody>
      </p:sp>
      <p:sp>
        <p:nvSpPr>
          <p:cNvPr id="4" name="Espace réservé de l'image des diapositives 3"/>
          <p:cNvSpPr>
            <a:spLocks noGrp="1" noRot="1" noChangeAspect="1"/>
          </p:cNvSpPr>
          <p:nvPr>
            <p:ph type="sldImg" idx="2"/>
          </p:nvPr>
        </p:nvSpPr>
        <p:spPr>
          <a:xfrm>
            <a:off x="1166813" y="1241425"/>
            <a:ext cx="4465637"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99EED06C-9777-4A23-9D28-3F9417DAFDA3}" type="slidenum">
              <a:rPr lang="fr-FR" smtClean="0"/>
              <a:t>‹N°›</a:t>
            </a:fld>
            <a:endParaRPr lang="fr-FR"/>
          </a:p>
        </p:txBody>
      </p:sp>
    </p:spTree>
    <p:extLst>
      <p:ext uri="{BB962C8B-B14F-4D97-AF65-F5344CB8AC3E}">
        <p14:creationId xmlns:p14="http://schemas.microsoft.com/office/powerpoint/2010/main" val="1553098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a:t>
            </a:fld>
            <a:endParaRPr lang="fr-FR"/>
          </a:p>
        </p:txBody>
      </p:sp>
    </p:spTree>
    <p:extLst>
      <p:ext uri="{BB962C8B-B14F-4D97-AF65-F5344CB8AC3E}">
        <p14:creationId xmlns:p14="http://schemas.microsoft.com/office/powerpoint/2010/main" val="88053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15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057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14</a:t>
            </a:fld>
            <a:endParaRPr lang="fr-FR"/>
          </a:p>
        </p:txBody>
      </p:sp>
    </p:spTree>
    <p:extLst>
      <p:ext uri="{BB962C8B-B14F-4D97-AF65-F5344CB8AC3E}">
        <p14:creationId xmlns:p14="http://schemas.microsoft.com/office/powerpoint/2010/main" val="244112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15</a:t>
            </a:fld>
            <a:endParaRPr lang="fr-FR"/>
          </a:p>
        </p:txBody>
      </p:sp>
    </p:spTree>
    <p:extLst>
      <p:ext uri="{BB962C8B-B14F-4D97-AF65-F5344CB8AC3E}">
        <p14:creationId xmlns:p14="http://schemas.microsoft.com/office/powerpoint/2010/main" val="305630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16</a:t>
            </a:fld>
            <a:endParaRPr lang="fr-FR"/>
          </a:p>
        </p:txBody>
      </p:sp>
    </p:spTree>
    <p:extLst>
      <p:ext uri="{BB962C8B-B14F-4D97-AF65-F5344CB8AC3E}">
        <p14:creationId xmlns:p14="http://schemas.microsoft.com/office/powerpoint/2010/main" val="50387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17</a:t>
            </a:fld>
            <a:endParaRPr lang="fr-FR"/>
          </a:p>
        </p:txBody>
      </p:sp>
    </p:spTree>
    <p:extLst>
      <p:ext uri="{BB962C8B-B14F-4D97-AF65-F5344CB8AC3E}">
        <p14:creationId xmlns:p14="http://schemas.microsoft.com/office/powerpoint/2010/main" val="41764268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18</a:t>
            </a:fld>
            <a:endParaRPr lang="fr-FR"/>
          </a:p>
        </p:txBody>
      </p:sp>
    </p:spTree>
    <p:extLst>
      <p:ext uri="{BB962C8B-B14F-4D97-AF65-F5344CB8AC3E}">
        <p14:creationId xmlns:p14="http://schemas.microsoft.com/office/powerpoint/2010/main" val="824338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19</a:t>
            </a:fld>
            <a:endParaRPr lang="fr-FR"/>
          </a:p>
        </p:txBody>
      </p:sp>
    </p:spTree>
    <p:extLst>
      <p:ext uri="{BB962C8B-B14F-4D97-AF65-F5344CB8AC3E}">
        <p14:creationId xmlns:p14="http://schemas.microsoft.com/office/powerpoint/2010/main" val="4003222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20</a:t>
            </a:fld>
            <a:endParaRPr lang="fr-FR"/>
          </a:p>
        </p:txBody>
      </p:sp>
    </p:spTree>
    <p:extLst>
      <p:ext uri="{BB962C8B-B14F-4D97-AF65-F5344CB8AC3E}">
        <p14:creationId xmlns:p14="http://schemas.microsoft.com/office/powerpoint/2010/main" val="4029016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6612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EED06C-9777-4A23-9D28-3F9417DAFDA3}" type="slidenum">
              <a:rPr lang="fr-FR" smtClean="0"/>
              <a:t>2</a:t>
            </a:fld>
            <a:endParaRPr lang="fr-FR"/>
          </a:p>
        </p:txBody>
      </p:sp>
    </p:spTree>
    <p:extLst>
      <p:ext uri="{BB962C8B-B14F-4D97-AF65-F5344CB8AC3E}">
        <p14:creationId xmlns:p14="http://schemas.microsoft.com/office/powerpoint/2010/main" val="4015535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057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508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715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3976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049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416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29</a:t>
            </a:fld>
            <a:endParaRPr lang="fr-FR"/>
          </a:p>
        </p:txBody>
      </p:sp>
    </p:spTree>
    <p:extLst>
      <p:ext uri="{BB962C8B-B14F-4D97-AF65-F5344CB8AC3E}">
        <p14:creationId xmlns:p14="http://schemas.microsoft.com/office/powerpoint/2010/main" val="39298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30</a:t>
            </a:fld>
            <a:endParaRPr lang="fr-FR"/>
          </a:p>
        </p:txBody>
      </p:sp>
    </p:spTree>
    <p:extLst>
      <p:ext uri="{BB962C8B-B14F-4D97-AF65-F5344CB8AC3E}">
        <p14:creationId xmlns:p14="http://schemas.microsoft.com/office/powerpoint/2010/main" val="3614226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31</a:t>
            </a:fld>
            <a:endParaRPr lang="fr-FR"/>
          </a:p>
        </p:txBody>
      </p:sp>
    </p:spTree>
    <p:extLst>
      <p:ext uri="{BB962C8B-B14F-4D97-AF65-F5344CB8AC3E}">
        <p14:creationId xmlns:p14="http://schemas.microsoft.com/office/powerpoint/2010/main" val="161840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32</a:t>
            </a:fld>
            <a:endParaRPr lang="fr-FR"/>
          </a:p>
        </p:txBody>
      </p:sp>
    </p:spTree>
    <p:extLst>
      <p:ext uri="{BB962C8B-B14F-4D97-AF65-F5344CB8AC3E}">
        <p14:creationId xmlns:p14="http://schemas.microsoft.com/office/powerpoint/2010/main" val="4153384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a:t>
            </a:fld>
            <a:endParaRPr lang="fr-FR"/>
          </a:p>
        </p:txBody>
      </p:sp>
    </p:spTree>
    <p:extLst>
      <p:ext uri="{BB962C8B-B14F-4D97-AF65-F5344CB8AC3E}">
        <p14:creationId xmlns:p14="http://schemas.microsoft.com/office/powerpoint/2010/main" val="32482726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33</a:t>
            </a:fld>
            <a:endParaRPr lang="fr-FR"/>
          </a:p>
        </p:txBody>
      </p:sp>
    </p:spTree>
    <p:extLst>
      <p:ext uri="{BB962C8B-B14F-4D97-AF65-F5344CB8AC3E}">
        <p14:creationId xmlns:p14="http://schemas.microsoft.com/office/powerpoint/2010/main" val="11342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34</a:t>
            </a:fld>
            <a:endParaRPr lang="fr-FR"/>
          </a:p>
        </p:txBody>
      </p:sp>
    </p:spTree>
    <p:extLst>
      <p:ext uri="{BB962C8B-B14F-4D97-AF65-F5344CB8AC3E}">
        <p14:creationId xmlns:p14="http://schemas.microsoft.com/office/powerpoint/2010/main" val="1581826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35</a:t>
            </a:fld>
            <a:endParaRPr lang="fr-FR"/>
          </a:p>
        </p:txBody>
      </p:sp>
    </p:spTree>
    <p:extLst>
      <p:ext uri="{BB962C8B-B14F-4D97-AF65-F5344CB8AC3E}">
        <p14:creationId xmlns:p14="http://schemas.microsoft.com/office/powerpoint/2010/main" val="2340467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36</a:t>
            </a:fld>
            <a:endParaRPr lang="fr-FR"/>
          </a:p>
        </p:txBody>
      </p:sp>
    </p:spTree>
    <p:extLst>
      <p:ext uri="{BB962C8B-B14F-4D97-AF65-F5344CB8AC3E}">
        <p14:creationId xmlns:p14="http://schemas.microsoft.com/office/powerpoint/2010/main" val="21418639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37</a:t>
            </a:fld>
            <a:endParaRPr lang="fr-FR"/>
          </a:p>
        </p:txBody>
      </p:sp>
    </p:spTree>
    <p:extLst>
      <p:ext uri="{BB962C8B-B14F-4D97-AF65-F5344CB8AC3E}">
        <p14:creationId xmlns:p14="http://schemas.microsoft.com/office/powerpoint/2010/main" val="23041033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38</a:t>
            </a:fld>
            <a:endParaRPr lang="fr-FR"/>
          </a:p>
        </p:txBody>
      </p:sp>
    </p:spTree>
    <p:extLst>
      <p:ext uri="{BB962C8B-B14F-4D97-AF65-F5344CB8AC3E}">
        <p14:creationId xmlns:p14="http://schemas.microsoft.com/office/powerpoint/2010/main" val="13913382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39</a:t>
            </a:fld>
            <a:endParaRPr lang="fr-FR"/>
          </a:p>
        </p:txBody>
      </p:sp>
    </p:spTree>
    <p:extLst>
      <p:ext uri="{BB962C8B-B14F-4D97-AF65-F5344CB8AC3E}">
        <p14:creationId xmlns:p14="http://schemas.microsoft.com/office/powerpoint/2010/main" val="2384439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40</a:t>
            </a:fld>
            <a:endParaRPr lang="fr-FR"/>
          </a:p>
        </p:txBody>
      </p:sp>
    </p:spTree>
    <p:extLst>
      <p:ext uri="{BB962C8B-B14F-4D97-AF65-F5344CB8AC3E}">
        <p14:creationId xmlns:p14="http://schemas.microsoft.com/office/powerpoint/2010/main" val="35065736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9EED06C-9777-4A23-9D28-3F9417DAFDA3}" type="slidenum">
              <a:rPr lang="fr-FR" smtClean="0"/>
              <a:t>41</a:t>
            </a:fld>
            <a:endParaRPr lang="fr-FR"/>
          </a:p>
        </p:txBody>
      </p:sp>
    </p:spTree>
    <p:extLst>
      <p:ext uri="{BB962C8B-B14F-4D97-AF65-F5344CB8AC3E}">
        <p14:creationId xmlns:p14="http://schemas.microsoft.com/office/powerpoint/2010/main" val="11328591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42</a:t>
            </a:fld>
            <a:endParaRPr lang="fr-FR"/>
          </a:p>
        </p:txBody>
      </p:sp>
    </p:spTree>
    <p:extLst>
      <p:ext uri="{BB962C8B-B14F-4D97-AF65-F5344CB8AC3E}">
        <p14:creationId xmlns:p14="http://schemas.microsoft.com/office/powerpoint/2010/main" val="1605040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a:t>
            </a:fld>
            <a:endParaRPr lang="fr-FR"/>
          </a:p>
        </p:txBody>
      </p:sp>
    </p:spTree>
    <p:extLst>
      <p:ext uri="{BB962C8B-B14F-4D97-AF65-F5344CB8AC3E}">
        <p14:creationId xmlns:p14="http://schemas.microsoft.com/office/powerpoint/2010/main" val="20384824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Revues</a:t>
            </a:r>
            <a:r>
              <a:rPr lang="fr-FR" baseline="0" dirty="0"/>
              <a:t> scientifiques (ou non), d</a:t>
            </a:r>
            <a:r>
              <a:rPr lang="fr-FR" dirty="0"/>
              <a:t>es Collections de monographies, des reproductions numériques, des blogs</a:t>
            </a:r>
            <a:r>
              <a:rPr lang="fr-FR" baseline="0" dirty="0"/>
              <a:t>, par exemple les </a:t>
            </a:r>
            <a:r>
              <a:rPr lang="fr-FR" dirty="0"/>
              <a:t>Carnets de recherches d’Open Editions, des Bases de données : classiques </a:t>
            </a:r>
            <a:r>
              <a:rPr lang="fr-FR" dirty="0" err="1"/>
              <a:t>garnier</a:t>
            </a:r>
            <a:r>
              <a:rPr lang="fr-FR" dirty="0"/>
              <a:t> </a:t>
            </a:r>
            <a:r>
              <a:rPr lang="fr-FR" dirty="0" err="1"/>
              <a:t>databases</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43</a:t>
            </a:fld>
            <a:endParaRPr lang="fr-FR"/>
          </a:p>
        </p:txBody>
      </p:sp>
    </p:spTree>
    <p:extLst>
      <p:ext uri="{BB962C8B-B14F-4D97-AF65-F5344CB8AC3E}">
        <p14:creationId xmlns:p14="http://schemas.microsoft.com/office/powerpoint/2010/main" val="3704931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CIEPS est une organisation intergouvernementale qui gère, au niveau international, l’identification et la description de toutes les ressources continues tous supports et thématiques confondus.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centre international de l’ISSN a été créé à Paris par l’Unesco en 1976. Le centre et son réseau de 93 centres répartis dans le monde attribuent un identifiant ISSN à toutes les ressources continues parues, y compris celles identifiées rétrospectivement, et celles à paraître.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44</a:t>
            </a:fld>
            <a:endParaRPr lang="fr-FR"/>
          </a:p>
        </p:txBody>
      </p:sp>
    </p:spTree>
    <p:extLst>
      <p:ext uri="{BB962C8B-B14F-4D97-AF65-F5344CB8AC3E}">
        <p14:creationId xmlns:p14="http://schemas.microsoft.com/office/powerpoint/2010/main" val="35612569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Publication en série : publication matérialisée par des fascicules, des numéros, des livraisons eux-mêmes constitués d’une agrégation de contenus organisée, éditorialisée </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45</a:t>
            </a:fld>
            <a:endParaRPr lang="fr-FR"/>
          </a:p>
        </p:txBody>
      </p:sp>
    </p:spTree>
    <p:extLst>
      <p:ext uri="{BB962C8B-B14F-4D97-AF65-F5344CB8AC3E}">
        <p14:creationId xmlns:p14="http://schemas.microsoft.com/office/powerpoint/2010/main" val="32091862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 Estampe numérisée dans Gallica qui représente l’arbre généalogique de tous les rois de Naples et de Sicile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err="1"/>
              <a:t>Métarevue</a:t>
            </a:r>
            <a:r>
              <a:rPr lang="fr-FR" dirty="0"/>
              <a:t>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a:t>
            </a:r>
            <a:r>
              <a:rPr lang="fr-FR" dirty="0" err="1"/>
              <a:t>métarevue</a:t>
            </a:r>
            <a:r>
              <a:rPr lang="fr-FR" dirty="0"/>
              <a:t> = </a:t>
            </a:r>
            <a:r>
              <a:rPr lang="fr-FR" i="0" dirty="0"/>
              <a:t>l'ensemble des titres qui constitue un périodique depuis sa naissance</a:t>
            </a:r>
          </a:p>
          <a:p>
            <a:endParaRPr lang="fr-FR" dirty="0"/>
          </a:p>
          <a:p>
            <a:r>
              <a:rPr lang="fr-FR" dirty="0"/>
              <a:t>Webservice qui génère l'historique complet - électronique et papier - d'une revue à partir d'un PPN donné.</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46</a:t>
            </a:fld>
            <a:endParaRPr lang="fr-FR"/>
          </a:p>
        </p:txBody>
      </p:sp>
    </p:spTree>
    <p:extLst>
      <p:ext uri="{BB962C8B-B14F-4D97-AF65-F5344CB8AC3E}">
        <p14:creationId xmlns:p14="http://schemas.microsoft.com/office/powerpoint/2010/main" val="21351099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1ere requête = visualisation de l’arbre généalogique (branche imprimé + branche élec) avec les différents liens qui relient les titres </a:t>
            </a:r>
          </a:p>
          <a:p>
            <a:r>
              <a:rPr lang="fr-FR" dirty="0"/>
              <a:t>2</a:t>
            </a:r>
            <a:r>
              <a:rPr lang="fr-FR" baseline="30000" dirty="0"/>
              <a:t>e</a:t>
            </a:r>
            <a:r>
              <a:rPr lang="fr-FR" dirty="0"/>
              <a:t> requête = réponse en format tabulé qui donne les identifiants/titres/éditeurs/dates de parution/média (a pour papier, </a:t>
            </a:r>
            <a:r>
              <a:rPr lang="fr-FR" sz="1200" dirty="0"/>
              <a:t>L </a:t>
            </a:r>
            <a:r>
              <a:rPr lang="fr-FR" dirty="0"/>
              <a:t>pour électronique) </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47</a:t>
            </a:fld>
            <a:endParaRPr lang="fr-FR"/>
          </a:p>
        </p:txBody>
      </p:sp>
    </p:spTree>
    <p:extLst>
      <p:ext uri="{BB962C8B-B14F-4D97-AF65-F5344CB8AC3E}">
        <p14:creationId xmlns:p14="http://schemas.microsoft.com/office/powerpoint/2010/main" val="2462865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48</a:t>
            </a:fld>
            <a:endParaRPr lang="fr-FR"/>
          </a:p>
        </p:txBody>
      </p:sp>
    </p:spTree>
    <p:extLst>
      <p:ext uri="{BB962C8B-B14F-4D97-AF65-F5344CB8AC3E}">
        <p14:creationId xmlns:p14="http://schemas.microsoft.com/office/powerpoint/2010/main" val="10281398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49</a:t>
            </a:fld>
            <a:endParaRPr lang="fr-FR"/>
          </a:p>
        </p:txBody>
      </p:sp>
    </p:spTree>
    <p:extLst>
      <p:ext uri="{BB962C8B-B14F-4D97-AF65-F5344CB8AC3E}">
        <p14:creationId xmlns:p14="http://schemas.microsoft.com/office/powerpoint/2010/main" val="3185331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Merci Morgane pour l’introduction.</a:t>
            </a: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Je vais aborder le catalogage du premier type de ressource continue cité : les publications en série, à savoir les périodiques et les collections éditoriales.</a:t>
            </a: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Ne seront évoquées que les ressources « en ligne », et non les ressources électroniques sur support, type CD-Rom etc…</a:t>
            </a: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Morgane reprendra ensuite la parole pour décrire le catalogage des bases de données, donc un exemple de ressource intégratrice.</a:t>
            </a:r>
          </a:p>
          <a:p>
            <a:pPr>
              <a:lnSpc>
                <a:spcPct val="107000"/>
              </a:lnSpc>
              <a:spcAft>
                <a:spcPts val="800"/>
              </a:spcAft>
            </a:pPr>
            <a:endParaRPr lang="fr-FR" sz="1200" i="0" dirty="0">
              <a:effectLst/>
              <a:latin typeface="+mn-lt"/>
              <a:ea typeface="Calibri" panose="020F0502020204030204" pitchFamily="34" charset="0"/>
              <a:cs typeface="Times New Roman" panose="02020603050405020304" pitchFamily="18" charset="0"/>
            </a:endParaRP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Tout d’abord, une première distinction entre publications numériques natives et reproductions numériques, qui permettra de couvrir la majorité des cas.</a:t>
            </a: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Nous verrons au cours de ce balayage des règles de catalogage à appliquer que certaines sont communes aux 2 grands types, et que d’autres sont spécifiques à l’un ou à l’autre.</a:t>
            </a:r>
          </a:p>
          <a:p>
            <a:pPr>
              <a:lnSpc>
                <a:spcPct val="107000"/>
              </a:lnSpc>
              <a:spcAft>
                <a:spcPts val="800"/>
              </a:spcAft>
            </a:pPr>
            <a:r>
              <a:rPr lang="fr-FR" sz="1200" i="0" dirty="0">
                <a:effectLst/>
                <a:latin typeface="+mn-lt"/>
                <a:ea typeface="Calibri" panose="020F0502020204030204" pitchFamily="34" charset="0"/>
                <a:cs typeface="Times New Roman" panose="02020603050405020304" pitchFamily="18" charset="0"/>
              </a:rPr>
              <a:t>Et j’attirerais votre attention sur le fait que les pratiques de catalogage et de signalement diffèrent parfois selon les pays, et que la pratique française (néanmoins plébiscitée par d’autres pays au sein du réseau ISSN, comme l’Espagne ou la Bosnie, par ex.) fait souvent figure d’exception.</a:t>
            </a:r>
          </a:p>
          <a:p>
            <a:pPr rtl="0">
              <a:spcBef>
                <a:spcPts val="600"/>
              </a:spcBef>
              <a:spcAft>
                <a:spcPts val="600"/>
              </a:spcAft>
            </a:pPr>
            <a:endParaRPr lang="fr-FR" sz="1200" i="0" dirty="0">
              <a:latin typeface="+mn-lt"/>
            </a:endParaRPr>
          </a:p>
          <a:p>
            <a:pPr rtl="0">
              <a:spcBef>
                <a:spcPts val="600"/>
              </a:spcBef>
              <a:spcAft>
                <a:spcPts val="600"/>
              </a:spcAft>
            </a:pPr>
            <a:r>
              <a:rPr lang="fr-FR" sz="1200" i="0" dirty="0">
                <a:latin typeface="+mn-lt"/>
              </a:rPr>
              <a:t>Venons-en aux définitions :</a:t>
            </a:r>
          </a:p>
          <a:p>
            <a:pPr rtl="0">
              <a:spcBef>
                <a:spcPts val="600"/>
              </a:spcBef>
              <a:spcAft>
                <a:spcPts val="600"/>
              </a:spcAft>
            </a:pPr>
            <a:r>
              <a:rPr lang="fr-FR" sz="1200" i="0" dirty="0">
                <a:latin typeface="+mn-lt"/>
              </a:rPr>
              <a:t>La définition la plus claire est celle des reproductions numériques. Pour les ressources électroniques dites « natives », il existe une marge d’incertitude, puisque </a:t>
            </a:r>
            <a:r>
              <a:rPr lang="fr-FR" sz="1200" b="0" i="0" u="none" strike="noStrike" dirty="0">
                <a:solidFill>
                  <a:srgbClr val="000000"/>
                </a:solidFill>
                <a:effectLst/>
                <a:latin typeface="+mn-lt"/>
              </a:rPr>
              <a:t>rien ne garantit que les ressources mises en ligne postérieurement au développement du web aient paru nativement. </a:t>
            </a:r>
            <a:r>
              <a:rPr lang="fr-FR" sz="1200" i="0" dirty="0">
                <a:latin typeface="+mn-lt"/>
              </a:rPr>
              <a:t> Ce flou tient aussi au fait que certains centres (américain et britannique, notamment) ont tendance à ne pas faire de réelle distinction entre les 2 types dans leurs pratiques de catalogage.</a:t>
            </a:r>
          </a:p>
          <a:p>
            <a:pPr rtl="0">
              <a:spcBef>
                <a:spcPts val="600"/>
              </a:spcBef>
              <a:spcAft>
                <a:spcPts val="600"/>
              </a:spcAft>
            </a:pPr>
            <a:endParaRPr lang="fr-FR" sz="1200" i="0" dirty="0">
              <a:latin typeface="+mn-lt"/>
            </a:endParaRPr>
          </a:p>
          <a:p>
            <a:pPr rtl="0">
              <a:spcBef>
                <a:spcPts val="600"/>
              </a:spcBef>
              <a:spcAft>
                <a:spcPts val="600"/>
              </a:spcAft>
            </a:pPr>
            <a:r>
              <a:rPr lang="fr-FR" sz="1200" b="0" i="0" u="none" strike="noStrike" dirty="0">
                <a:solidFill>
                  <a:srgbClr val="000000"/>
                </a:solidFill>
                <a:effectLst/>
                <a:latin typeface="+mn-lt"/>
              </a:rPr>
              <a:t>Par souci de simplification, on considèrera comme ressources électroniques natives toutes les ressources disponibles en ligne et qui ne relèvent pas du périmètre des reproductions numériques.</a:t>
            </a:r>
            <a:endParaRPr lang="fr-FR" sz="1200" i="0" dirty="0">
              <a:latin typeface="+mn-lt"/>
            </a:endParaRPr>
          </a:p>
          <a:p>
            <a:pPr rtl="0">
              <a:spcBef>
                <a:spcPts val="600"/>
              </a:spcBef>
              <a:spcAft>
                <a:spcPts val="600"/>
              </a:spcAft>
            </a:pPr>
            <a:endParaRPr lang="fr-FR" sz="1200" i="0" dirty="0">
              <a:latin typeface="+mn-lt"/>
            </a:endParaRPr>
          </a:p>
          <a:p>
            <a:pPr rtl="0">
              <a:spcBef>
                <a:spcPts val="600"/>
              </a:spcBef>
              <a:spcAft>
                <a:spcPts val="600"/>
              </a:spcAft>
            </a:pPr>
            <a:r>
              <a:rPr lang="fr-FR" sz="1200" i="0" dirty="0">
                <a:latin typeface="+mn-lt"/>
              </a:rPr>
              <a:t>Selon le Manuel de l’ISSN, une reproduction numérique</a:t>
            </a:r>
            <a:r>
              <a:rPr lang="fr-FR" sz="1200" b="0" i="0" u="none" strike="noStrike" dirty="0">
                <a:solidFill>
                  <a:schemeClr val="tx1"/>
                </a:solidFill>
                <a:effectLst/>
                <a:latin typeface="+mn-lt"/>
              </a:rPr>
              <a:t> de périodique </a:t>
            </a:r>
            <a:r>
              <a:rPr lang="fr-FR" sz="1200" b="0" i="0" u="none" strike="noStrike" dirty="0">
                <a:solidFill>
                  <a:srgbClr val="000000"/>
                </a:solidFill>
                <a:effectLst/>
                <a:latin typeface="+mn-lt"/>
              </a:rPr>
              <a:t>est une « version électronique d'un périodique vivant ou mort, issue de la numérisation des numéros de la version imprimée correspondante. Une reproduction électronique peut être un fac-similé en PDF, ou une version remastérisée, en HTML par exemple, avec une mise en page différente de celle de la version imprimée originale. Une reproduction électronique peut être produite/mise à disposition par un éditeur commercial ou par une institution telle qu'une bibliothèque ou un fournisseur d'archives. »</a:t>
            </a:r>
          </a:p>
          <a:p>
            <a:pPr rtl="0">
              <a:spcBef>
                <a:spcPts val="600"/>
              </a:spcBef>
              <a:spcAft>
                <a:spcPts val="600"/>
              </a:spcAft>
            </a:pPr>
            <a:endParaRPr lang="fr-FR" sz="1200" i="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50</a:t>
            </a:fld>
            <a:endParaRPr lang="fr-FR"/>
          </a:p>
        </p:txBody>
      </p:sp>
    </p:spTree>
    <p:extLst>
      <p:ext uri="{BB962C8B-B14F-4D97-AF65-F5344CB8AC3E}">
        <p14:creationId xmlns:p14="http://schemas.microsoft.com/office/powerpoint/2010/main" val="32056365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La zone 008 du </a:t>
            </a:r>
            <a:r>
              <a:rPr lang="fr-FR" sz="1200" dirty="0" err="1"/>
              <a:t>Sudoc</a:t>
            </a:r>
            <a:r>
              <a:rPr lang="fr-FR" sz="1200" dirty="0"/>
              <a:t> est la première zone qui donne une information sur le type de support et de notice.</a:t>
            </a:r>
          </a:p>
          <a:p>
            <a:r>
              <a:rPr lang="fr-FR" sz="1200" dirty="0"/>
              <a:t>Dans le </a:t>
            </a:r>
            <a:r>
              <a:rPr lang="fr-FR" sz="1200" dirty="0" err="1"/>
              <a:t>Sudoc</a:t>
            </a:r>
            <a:r>
              <a:rPr lang="fr-FR" sz="1200" dirty="0"/>
              <a:t>, toutes les ressources électroniques ont un « O » en première position. Pour les publications en série, la position 2 sera b ou d, selon qu’il s’agit d’un périodique ou d’une collection.</a:t>
            </a:r>
          </a:p>
          <a:p>
            <a:r>
              <a:rPr lang="fr-FR" sz="1200" dirty="0"/>
              <a:t>Les codes Obx3 et Odx3 couvrent l’ensemble des publications en série</a:t>
            </a:r>
          </a:p>
          <a:p>
            <a:r>
              <a:rPr lang="fr-FR" sz="1200" dirty="0"/>
              <a:t>La zone n’est pas identifiée comme zone sous autorité ISSN, elle est modifiable par les catalogueurs, mais toute erreur dans le type de support doit être signalé au Registre et donc faire l’objet d’une demande de correction via </a:t>
            </a:r>
            <a:r>
              <a:rPr lang="fr-FR" sz="1200" dirty="0" err="1"/>
              <a:t>Cidemis</a:t>
            </a:r>
            <a:endParaRPr lang="fr-FR" sz="1200"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51</a:t>
            </a:fld>
            <a:endParaRPr lang="fr-FR"/>
          </a:p>
        </p:txBody>
      </p:sp>
    </p:spTree>
    <p:extLst>
      <p:ext uri="{BB962C8B-B14F-4D97-AF65-F5344CB8AC3E}">
        <p14:creationId xmlns:p14="http://schemas.microsoft.com/office/powerpoint/2010/main" val="10509341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Comme il a été rappelé dans l’introduction, un identifiant ISSN doit être attribué à toutes les ressources continues parues.</a:t>
            </a:r>
          </a:p>
          <a:p>
            <a:r>
              <a:rPr lang="fr-FR" sz="1200" dirty="0"/>
              <a:t>Les ressources électroniques n’échappent pas à cette règle. En conséquence, toute création de notice de ressource continue électronique doit s’accompagner d’une demande de numérotation, que ce soit une ressource électronique native ou une reproduction numérique.</a:t>
            </a:r>
          </a:p>
          <a:p>
            <a:r>
              <a:rPr lang="fr-FR" sz="1200" dirty="0"/>
              <a:t>A noter que l’ISSN de la ressource est complété par un ISSN de lien, qui est dans la majorité des cas l’ISSN de la version imprimée correspondante si elle existe.</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52</a:t>
            </a:fld>
            <a:endParaRPr lang="fr-FR"/>
          </a:p>
        </p:txBody>
      </p:sp>
    </p:spTree>
    <p:extLst>
      <p:ext uri="{BB962C8B-B14F-4D97-AF65-F5344CB8AC3E}">
        <p14:creationId xmlns:p14="http://schemas.microsoft.com/office/powerpoint/2010/main" val="742037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a:t>
            </a:fld>
            <a:endParaRPr lang="fr-FR"/>
          </a:p>
        </p:txBody>
      </p:sp>
    </p:spTree>
    <p:extLst>
      <p:ext uri="{BB962C8B-B14F-4D97-AF65-F5344CB8AC3E}">
        <p14:creationId xmlns:p14="http://schemas.microsoft.com/office/powerpoint/2010/main" val="515659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pPr>
            <a:r>
              <a:rPr lang="fr-FR" sz="1200" dirty="0">
                <a:solidFill>
                  <a:srgbClr val="C00000"/>
                </a:solidFill>
                <a:latin typeface="+mn-lt"/>
              </a:rPr>
              <a:t>Autre zone spécifique aux ressources continues : la zone 110. Cette zone est commune à tous les types de ressources continues, publications en série et ressources intégratrices, imprimées et électroniques. Son importance est la même.</a:t>
            </a:r>
          </a:p>
          <a:p>
            <a:pPr marL="0" indent="0">
              <a:buFont typeface="Wingdings" panose="05000000000000000000" pitchFamily="2" charset="2"/>
              <a:buNone/>
            </a:pPr>
            <a:r>
              <a:rPr lang="fr-FR" sz="1200" dirty="0">
                <a:solidFill>
                  <a:srgbClr val="C00000"/>
                </a:solidFill>
                <a:latin typeface="+mn-lt"/>
              </a:rPr>
              <a:t>Elle doit être en cohérence avec le contenu de la zone 008, et complétée par la zone de note 326, qui rend compte des évolutions concernant la périodicité.</a:t>
            </a:r>
          </a:p>
          <a:p>
            <a:pPr marL="0" indent="0">
              <a:buFont typeface="Wingdings" panose="05000000000000000000" pitchFamily="2" charset="2"/>
              <a:buNone/>
            </a:pPr>
            <a:r>
              <a:rPr lang="fr-FR" sz="1200" dirty="0">
                <a:solidFill>
                  <a:srgbClr val="C00000"/>
                </a:solidFill>
                <a:latin typeface="+mn-lt"/>
              </a:rPr>
              <a:t>En effet, un changement de périodicité survenu au cours de la vie d’une revue ou d’un magazine ne fait pas l’objet d’une demande de correction auprès du Registre de l’ISSN (seule la périodicité d’origine en 110 $b est sous autorité ISSN). </a:t>
            </a:r>
          </a:p>
          <a:p>
            <a:pPr marL="0" indent="0">
              <a:buFont typeface="Wingdings" panose="05000000000000000000" pitchFamily="2" charset="2"/>
              <a:buNone/>
            </a:pPr>
            <a:r>
              <a:rPr lang="fr-FR" sz="1200" dirty="0">
                <a:latin typeface="+mn-lt"/>
              </a:rPr>
              <a:t>Pour une publication en ligne, la périodicité indiquée est celle de début de période en ligne.</a:t>
            </a:r>
            <a:endParaRPr lang="fr-FR" sz="1200" dirty="0">
              <a:solidFill>
                <a:srgbClr val="C00000"/>
              </a:solidFill>
              <a:latin typeface="+mn-lt"/>
            </a:endParaRPr>
          </a:p>
          <a:p>
            <a:pPr marL="0" indent="0">
              <a:buFont typeface="Wingdings" panose="05000000000000000000" pitchFamily="2" charset="2"/>
              <a:buNone/>
            </a:pPr>
            <a:endParaRPr lang="fr-FR" sz="1200" dirty="0">
              <a:solidFill>
                <a:srgbClr val="C00000"/>
              </a:solidFill>
              <a:latin typeface="+mn-lt"/>
            </a:endParaRPr>
          </a:p>
          <a:p>
            <a:pPr marL="0" indent="0">
              <a:buFont typeface="Wingdings" panose="05000000000000000000" pitchFamily="2" charset="2"/>
              <a:buNone/>
            </a:pPr>
            <a:r>
              <a:rPr lang="fr-FR" sz="1200" dirty="0">
                <a:solidFill>
                  <a:srgbClr val="C00000"/>
                </a:solidFill>
                <a:latin typeface="+mn-lt"/>
              </a:rPr>
              <a:t>! Pensez à utiliser les nouvelles valeurs implémentées en janvier 2022 pour identifier + finement le type de ressource continue !</a:t>
            </a:r>
          </a:p>
          <a:p>
            <a:pPr marL="0" indent="0">
              <a:buFont typeface="Wingdings" panose="05000000000000000000" pitchFamily="2" charset="2"/>
              <a:buNone/>
            </a:pPr>
            <a:endParaRPr lang="fr-FR" sz="1200" b="0" i="0" u="none" strike="noStrike" dirty="0">
              <a:solidFill>
                <a:srgbClr val="000000"/>
              </a:solidFill>
              <a:effectLst/>
              <a:latin typeface="+mn-lt"/>
            </a:endParaRP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53</a:t>
            </a:fld>
            <a:endParaRPr lang="fr-FR"/>
          </a:p>
        </p:txBody>
      </p:sp>
    </p:spTree>
    <p:extLst>
      <p:ext uri="{BB962C8B-B14F-4D97-AF65-F5344CB8AC3E}">
        <p14:creationId xmlns:p14="http://schemas.microsoft.com/office/powerpoint/2010/main" val="29877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Pour continuer avec les données codées,</a:t>
            </a:r>
          </a:p>
          <a:p>
            <a:r>
              <a:rPr lang="fr-FR" sz="1200" dirty="0"/>
              <a:t>Ces 4 zones seront identiques à ce qui est à l’écran dans la majorité des cas ; attention à la cohérence entre les zones + avec la 008</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54</a:t>
            </a:fld>
            <a:endParaRPr lang="fr-FR"/>
          </a:p>
        </p:txBody>
      </p:sp>
    </p:spTree>
    <p:extLst>
      <p:ext uri="{BB962C8B-B14F-4D97-AF65-F5344CB8AC3E}">
        <p14:creationId xmlns:p14="http://schemas.microsoft.com/office/powerpoint/2010/main" val="2603707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dirty="0">
                <a:solidFill>
                  <a:srgbClr val="000000"/>
                </a:solidFill>
                <a:effectLst/>
                <a:latin typeface="+mn-lt"/>
              </a:rPr>
              <a:t>Quittons maintenant les données codées pour s’intéresser aux données descriptives. D’abord, la zone 200.</a:t>
            </a:r>
          </a:p>
          <a:p>
            <a:r>
              <a:rPr lang="fr-FR" sz="1200" b="0" i="0" u="none" strike="noStrike" dirty="0">
                <a:solidFill>
                  <a:srgbClr val="000000"/>
                </a:solidFill>
                <a:effectLst/>
                <a:latin typeface="+mn-lt"/>
              </a:rPr>
              <a:t>Le choix du titre propre pour une publication en série électronique ne diffère pas de celui d’un autre type de ressource continue.</a:t>
            </a:r>
          </a:p>
          <a:p>
            <a:r>
              <a:rPr lang="fr-FR" sz="1200" b="0" i="0" u="none" strike="noStrike" dirty="0">
                <a:solidFill>
                  <a:srgbClr val="000000"/>
                </a:solidFill>
                <a:effectLst/>
                <a:latin typeface="+mn-lt"/>
              </a:rPr>
              <a:t>Si vous êtes amenés à modifier une notice déjà présente dans le </a:t>
            </a:r>
            <a:r>
              <a:rPr lang="fr-FR" sz="1200" b="0" i="0" u="none" strike="noStrike" dirty="0" err="1">
                <a:solidFill>
                  <a:srgbClr val="000000"/>
                </a:solidFill>
                <a:effectLst/>
                <a:latin typeface="+mn-lt"/>
              </a:rPr>
              <a:t>Sudoc</a:t>
            </a:r>
            <a:r>
              <a:rPr lang="fr-FR" sz="1200" b="0" i="0" u="none" strike="noStrike" dirty="0">
                <a:solidFill>
                  <a:srgbClr val="000000"/>
                </a:solidFill>
                <a:effectLst/>
                <a:latin typeface="+mn-lt"/>
              </a:rPr>
              <a:t>, vous pouvez tomber sur la mention « ressource électronique » en $b &gt; il faut la supprimer, et insérer les zones 181-182-183.</a:t>
            </a:r>
          </a:p>
          <a:p>
            <a:r>
              <a:rPr lang="fr-FR" sz="1200" b="0" i="0" u="none" strike="noStrike" dirty="0">
                <a:solidFill>
                  <a:srgbClr val="000000"/>
                </a:solidFill>
                <a:effectLst/>
                <a:latin typeface="+mn-lt"/>
              </a:rPr>
              <a:t>La zone 230, comme la 200$b, n’est plus obligatoire. Son usage reste autorisé dans le </a:t>
            </a:r>
            <a:r>
              <a:rPr lang="fr-FR" sz="1200" b="0" i="0" u="none" strike="noStrike" dirty="0" err="1">
                <a:solidFill>
                  <a:srgbClr val="000000"/>
                </a:solidFill>
                <a:effectLst/>
                <a:latin typeface="+mn-lt"/>
              </a:rPr>
              <a:t>Sudoc</a:t>
            </a:r>
            <a:r>
              <a:rPr lang="fr-FR" sz="1200" b="0" i="0" u="none" strike="noStrike" dirty="0">
                <a:solidFill>
                  <a:srgbClr val="000000"/>
                </a:solidFill>
                <a:effectLst/>
                <a:latin typeface="+mn-lt"/>
              </a:rPr>
              <a:t>.</a:t>
            </a:r>
          </a:p>
          <a:p>
            <a:endParaRPr lang="fr-FR" sz="1200" b="0" i="0" u="none" strike="noStrike" dirty="0">
              <a:solidFill>
                <a:srgbClr val="000000"/>
              </a:solidFill>
              <a:effectLst/>
              <a:latin typeface="+mn-lt"/>
            </a:endParaRP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55</a:t>
            </a:fld>
            <a:endParaRPr lang="fr-FR"/>
          </a:p>
        </p:txBody>
      </p:sp>
    </p:spTree>
    <p:extLst>
      <p:ext uri="{BB962C8B-B14F-4D97-AF65-F5344CB8AC3E}">
        <p14:creationId xmlns:p14="http://schemas.microsoft.com/office/powerpoint/2010/main" val="330620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Par souci de clarté, le traitement des dates dans les différentes zones est regroupé sur cette dispositive.</a:t>
            </a:r>
          </a:p>
          <a:p>
            <a:r>
              <a:rPr lang="fr-FR" sz="1200" dirty="0">
                <a:latin typeface="+mn-lt"/>
              </a:rPr>
              <a:t>Les 3 zones principalement concernées sont les zones 100, 207 et 214.</a:t>
            </a:r>
          </a:p>
          <a:p>
            <a:r>
              <a:rPr lang="fr-FR" sz="1200" dirty="0">
                <a:latin typeface="+mn-lt"/>
              </a:rPr>
              <a:t>La zone 100 est sous autorité ISSN. La 1</a:t>
            </a:r>
            <a:r>
              <a:rPr lang="fr-FR" sz="1200" baseline="30000" dirty="0">
                <a:latin typeface="+mn-lt"/>
              </a:rPr>
              <a:t>ère</a:t>
            </a:r>
            <a:r>
              <a:rPr lang="fr-FR" sz="1200" dirty="0">
                <a:latin typeface="+mn-lt"/>
              </a:rPr>
              <a:t> zone 214, est quant à elle, sous « pseudo-autorité » ISSN : sa modification ne nécessite pas de faire une demande de correction, mais la cohérence des dates avec la zone 100 doit être respectée. La zone 207 peut être saisie librement.</a:t>
            </a:r>
          </a:p>
          <a:p>
            <a:endParaRPr lang="fr-FR" sz="1200" dirty="0">
              <a:latin typeface="+mn-lt"/>
            </a:endParaRPr>
          </a:p>
          <a:p>
            <a:r>
              <a:rPr lang="fr-FR" sz="1200" dirty="0">
                <a:latin typeface="+mn-lt"/>
              </a:rPr>
              <a:t>Pour les ressources numériques natives, l</a:t>
            </a:r>
            <a:r>
              <a:rPr lang="fr-FR" sz="1200" b="0" i="0" u="none" strike="noStrike" dirty="0">
                <a:solidFill>
                  <a:srgbClr val="000000"/>
                </a:solidFill>
                <a:effectLst/>
                <a:latin typeface="+mn-lt"/>
              </a:rPr>
              <a:t>a date de début de publication doit correspondre à la date de mise en ligne du 1</a:t>
            </a:r>
            <a:r>
              <a:rPr lang="fr-FR" sz="1200" b="0" i="0" u="none" strike="noStrike" baseline="30000" dirty="0">
                <a:solidFill>
                  <a:srgbClr val="000000"/>
                </a:solidFill>
                <a:effectLst/>
                <a:latin typeface="+mn-lt"/>
              </a:rPr>
              <a:t>er</a:t>
            </a:r>
            <a:r>
              <a:rPr lang="fr-FR" sz="1200" b="0" i="0" u="none" strike="noStrike" dirty="0">
                <a:solidFill>
                  <a:srgbClr val="000000"/>
                </a:solidFill>
                <a:effectLst/>
                <a:latin typeface="+mn-lt"/>
              </a:rPr>
              <a:t> numéro, si elle est connue. Sinon, elle doit correspondre à la date de première mise en ligne d’un numéro.</a:t>
            </a:r>
          </a:p>
          <a:p>
            <a:r>
              <a:rPr lang="fr-FR" sz="1200" b="0" i="0" u="none" strike="noStrike" dirty="0">
                <a:solidFill>
                  <a:srgbClr val="000000"/>
                </a:solidFill>
                <a:effectLst/>
                <a:latin typeface="+mn-lt"/>
              </a:rPr>
              <a:t>Dans l’idéal, comme pour les publications imprimées, on base la description sur le premier numéro publié en ligne. Et à défaut sur le numéro le plus ancien connu.</a:t>
            </a:r>
          </a:p>
          <a:p>
            <a:pPr rtl="0">
              <a:spcBef>
                <a:spcPts val="0"/>
              </a:spcBef>
              <a:spcAft>
                <a:spcPts val="0"/>
              </a:spcAft>
            </a:pPr>
            <a:r>
              <a:rPr lang="fr-FR" sz="1200" b="0" i="0" u="none" strike="noStrike" dirty="0">
                <a:solidFill>
                  <a:srgbClr val="000000"/>
                </a:solidFill>
                <a:effectLst/>
                <a:latin typeface="+mn-lt"/>
              </a:rPr>
              <a:t>Dans ce cas, la description doit s’accompagner d’une zone 303, qui signale le n° sur lequel on s’est basé.</a:t>
            </a:r>
          </a:p>
          <a:p>
            <a:pPr rtl="0">
              <a:spcBef>
                <a:spcPts val="0"/>
              </a:spcBef>
              <a:spcAft>
                <a:spcPts val="0"/>
              </a:spcAft>
            </a:pPr>
            <a:r>
              <a:rPr lang="fr-FR" sz="1200" dirty="0">
                <a:effectLst/>
                <a:latin typeface="+mn-lt"/>
              </a:rPr>
              <a:t> </a:t>
            </a:r>
          </a:p>
          <a:p>
            <a:pPr rtl="0">
              <a:spcBef>
                <a:spcPts val="0"/>
              </a:spcBef>
              <a:spcAft>
                <a:spcPts val="0"/>
              </a:spcAft>
            </a:pPr>
            <a:r>
              <a:rPr lang="fr-FR" sz="1200" b="0" i="0" u="none" strike="noStrike" dirty="0">
                <a:solidFill>
                  <a:srgbClr val="000000"/>
                </a:solidFill>
                <a:effectLst/>
                <a:latin typeface="+mn-lt"/>
              </a:rPr>
              <a:t>Dans le cas où une ressource est disponible en plusieurs formats, proposée par plusieurs éditeurs ou diffuseurs, on mentionne les dates les plus anciennes connues pour la ressource numérique, c'est-à-dire la date de la première diffusion du plus ancien format connu pour cette ressource.</a:t>
            </a:r>
            <a:endParaRPr lang="fr-FR" sz="1200" dirty="0">
              <a:latin typeface="+mn-lt"/>
            </a:endParaRPr>
          </a:p>
          <a:p>
            <a:endParaRPr lang="fr-FR" sz="1200" b="0" i="0" u="none" strike="noStrike" dirty="0">
              <a:solidFill>
                <a:srgbClr val="000000"/>
              </a:solidFill>
              <a:effectLst/>
              <a:latin typeface="+mn-lt"/>
            </a:endParaRPr>
          </a:p>
          <a:p>
            <a:r>
              <a:rPr lang="fr-FR" sz="1200" b="0" i="0" u="none" strike="noStrike" dirty="0">
                <a:solidFill>
                  <a:srgbClr val="000000"/>
                </a:solidFill>
                <a:effectLst/>
                <a:latin typeface="+mn-lt"/>
              </a:rPr>
              <a:t>Pour la numérotation (la zone 207), les informations saisies ne doivent en théorie pas être antérieures à la date de 1</a:t>
            </a:r>
            <a:r>
              <a:rPr lang="fr-FR" sz="1200" b="0" i="0" u="none" strike="noStrike" baseline="30000" dirty="0">
                <a:solidFill>
                  <a:srgbClr val="000000"/>
                </a:solidFill>
                <a:effectLst/>
                <a:latin typeface="+mn-lt"/>
              </a:rPr>
              <a:t>ère</a:t>
            </a:r>
            <a:r>
              <a:rPr lang="fr-FR" sz="1200" b="0" i="0" u="none" strike="noStrike" dirty="0">
                <a:solidFill>
                  <a:srgbClr val="000000"/>
                </a:solidFill>
                <a:effectLst/>
                <a:latin typeface="+mn-lt"/>
              </a:rPr>
              <a:t> mise en ligne. Mais il arrive que l’on remarque des divergences entre les dates saisies en 100/214$d et les données concernant la numérotation : cette différence s’explique par les pratiques de rétro-numérisation</a:t>
            </a:r>
          </a:p>
          <a:p>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Dans le cas d’une ressource continue qui devient nativement numérique par exemple en 2004 mais dont les fascicules imprimés antérieurs ont été numérisés et mis en ligne (sans que le titre change), il arrive que la zone 207 ne reflète pas la prescription ci-dessus. Elle indique alors la couverture. </a:t>
            </a:r>
          </a:p>
          <a:p>
            <a:pPr rtl="0">
              <a:spcBef>
                <a:spcPts val="0"/>
              </a:spcBef>
              <a:spcAft>
                <a:spcPts val="0"/>
              </a:spcAft>
            </a:pPr>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Pour les reproductions numériques, les 3 zones sont identiques à celle de la notice de l’original reproduit.</a:t>
            </a:r>
          </a:p>
          <a:p>
            <a:pPr rtl="0">
              <a:spcBef>
                <a:spcPts val="0"/>
              </a:spcBef>
              <a:spcAft>
                <a:spcPts val="0"/>
              </a:spcAft>
            </a:pPr>
            <a:r>
              <a:rPr lang="fr-FR" sz="1200" b="0" i="0" u="none" strike="noStrike" dirty="0">
                <a:solidFill>
                  <a:srgbClr val="000000"/>
                </a:solidFill>
                <a:effectLst/>
                <a:latin typeface="+mn-lt"/>
              </a:rPr>
              <a:t>La zone 207 doit être conservée telle quelle, même si les dates extrêmes de la version numérisée ne correspondent pas exactement à celles de la version papier</a:t>
            </a:r>
          </a:p>
          <a:p>
            <a:pPr rtl="0">
              <a:spcBef>
                <a:spcPts val="0"/>
              </a:spcBef>
              <a:spcAft>
                <a:spcPts val="0"/>
              </a:spcAft>
            </a:pPr>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Enfin, toute nouvelle notice doit être créée avec une zone 214, même si la notice imprimée correspondante a une zone 210.</a:t>
            </a: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56</a:t>
            </a:fld>
            <a:endParaRPr lang="fr-FR"/>
          </a:p>
        </p:txBody>
      </p:sp>
    </p:spTree>
    <p:extLst>
      <p:ext uri="{BB962C8B-B14F-4D97-AF65-F5344CB8AC3E}">
        <p14:creationId xmlns:p14="http://schemas.microsoft.com/office/powerpoint/2010/main" val="1008149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spcBef>
                <a:spcPts val="0"/>
              </a:spcBef>
              <a:spcAft>
                <a:spcPts val="0"/>
              </a:spcAft>
            </a:pPr>
            <a:r>
              <a:rPr lang="fr-FR" sz="1200" b="0" i="0" u="none" strike="noStrike" dirty="0">
                <a:solidFill>
                  <a:srgbClr val="000000"/>
                </a:solidFill>
                <a:effectLst/>
                <a:latin typeface="+mn-lt"/>
              </a:rPr>
              <a:t>Venons-en maintenant aux mentions de publication, production, diffusion.</a:t>
            </a:r>
          </a:p>
          <a:p>
            <a:pPr rtl="0">
              <a:spcBef>
                <a:spcPts val="0"/>
              </a:spcBef>
              <a:spcAft>
                <a:spcPts val="0"/>
              </a:spcAft>
            </a:pPr>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Seule la zone 214 sera abordée, même si on trouve des zones 210 dans les périodiques.</a:t>
            </a:r>
          </a:p>
          <a:p>
            <a:pPr rtl="0">
              <a:spcBef>
                <a:spcPts val="0"/>
              </a:spcBef>
              <a:spcAft>
                <a:spcPts val="0"/>
              </a:spcAft>
            </a:pPr>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Une différence majeure avec le catalogage des monographies électroniques : l’usage de la zone 214 « diffuseur » #2 n’est pas systématique, et on ne fait pas une notice par diffuseur.</a:t>
            </a:r>
          </a:p>
          <a:p>
            <a:pPr rtl="0">
              <a:spcBef>
                <a:spcPts val="0"/>
              </a:spcBef>
              <a:spcAft>
                <a:spcPts val="0"/>
              </a:spcAft>
            </a:pPr>
            <a:r>
              <a:rPr lang="fr-FR" sz="1200" b="0" i="0" u="none" strike="noStrike" dirty="0">
                <a:solidFill>
                  <a:srgbClr val="000000"/>
                </a:solidFill>
                <a:effectLst/>
                <a:latin typeface="+mn-lt"/>
              </a:rPr>
              <a:t>2 raisons à cela :</a:t>
            </a:r>
          </a:p>
          <a:p>
            <a:pPr marL="285750" indent="-285750" rtl="0">
              <a:spcBef>
                <a:spcPts val="0"/>
              </a:spcBef>
              <a:spcAft>
                <a:spcPts val="0"/>
              </a:spcAft>
              <a:buFontTx/>
              <a:buChar char="-"/>
            </a:pPr>
            <a:r>
              <a:rPr lang="fr-FR" sz="1200" b="0" i="0" u="none" strike="noStrike" dirty="0">
                <a:solidFill>
                  <a:srgbClr val="000000"/>
                </a:solidFill>
                <a:effectLst/>
                <a:latin typeface="+mn-lt"/>
              </a:rPr>
              <a:t>Le modèle LRM ne s’applique pas ‘tel quel’ aux ressources continues, la frontière entre les niveaux œuvre, expression et manifestation n’étant pas toujours évidente</a:t>
            </a:r>
          </a:p>
          <a:p>
            <a:pPr marL="0" indent="0" rtl="0">
              <a:spcBef>
                <a:spcPts val="0"/>
              </a:spcBef>
              <a:spcAft>
                <a:spcPts val="0"/>
              </a:spcAft>
              <a:buFontTx/>
              <a:buNone/>
            </a:pPr>
            <a:r>
              <a:rPr lang="fr-FR" sz="1200" b="0" i="0" u="none" strike="noStrike" dirty="0">
                <a:solidFill>
                  <a:srgbClr val="000000"/>
                </a:solidFill>
                <a:effectLst/>
                <a:latin typeface="+mn-lt"/>
              </a:rPr>
              <a:t>D’autre part,</a:t>
            </a:r>
          </a:p>
          <a:p>
            <a:pPr marL="285750" indent="-285750" rtl="0">
              <a:spcBef>
                <a:spcPts val="0"/>
              </a:spcBef>
              <a:spcAft>
                <a:spcPts val="0"/>
              </a:spcAft>
              <a:buFontTx/>
              <a:buChar char="-"/>
            </a:pPr>
            <a:r>
              <a:rPr lang="fr-FR" sz="1200" b="0" i="0" u="none" strike="noStrike" dirty="0">
                <a:solidFill>
                  <a:srgbClr val="000000"/>
                </a:solidFill>
                <a:effectLst/>
                <a:latin typeface="+mn-lt"/>
              </a:rPr>
              <a:t>Le Registre de l’ISSN insiste sur le principe de neutralité  de la description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u="none" strike="noStrike" dirty="0">
                <a:solidFill>
                  <a:srgbClr val="000000"/>
                </a:solidFill>
                <a:effectLst/>
                <a:latin typeface="+mn-lt"/>
              </a:rPr>
              <a:t>un ISSN unique identifie toutes les versions d'une ressource continue publiées en ligne et sous le même titre : versions issues de la numérisation, versions nativement numériques, versions en PDF, HTML et tout autre format</a:t>
            </a:r>
            <a:endParaRPr lang="fr-FR" sz="1200" b="0" i="0" u="none" strike="noStrike" dirty="0">
              <a:solidFill>
                <a:srgbClr val="000000"/>
              </a:solidFill>
              <a:effectLst/>
              <a:latin typeface="+mn-lt"/>
            </a:endParaRPr>
          </a:p>
          <a:p>
            <a:pPr marL="0" indent="0" rtl="0">
              <a:spcBef>
                <a:spcPts val="0"/>
              </a:spcBef>
              <a:spcAft>
                <a:spcPts val="0"/>
              </a:spcAft>
              <a:buFontTx/>
              <a:buNone/>
            </a:pPr>
            <a:endParaRPr lang="fr-FR"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L'identification du rôle joué par un organisme associé à la publication d’une ressource électronique (éditeur ou diffuseur) est parfois complexe. En cas de doute sur ce rôle, on considère par défaut cet organisme comme étant l'éditeur de la ressource.</a:t>
            </a:r>
            <a:endParaRPr lang="fr-FR" sz="1200" dirty="0">
              <a:effectLst/>
              <a:latin typeface="+mn-lt"/>
            </a:endParaRPr>
          </a:p>
          <a:p>
            <a:pPr marL="0" indent="0" rtl="0">
              <a:spcBef>
                <a:spcPts val="0"/>
              </a:spcBef>
              <a:spcAft>
                <a:spcPts val="0"/>
              </a:spcAft>
              <a:buFontTx/>
              <a:buNone/>
            </a:pPr>
            <a:endParaRPr lang="fr-FR" sz="1200" b="0" i="0" u="none" strike="noStrike" dirty="0">
              <a:solidFill>
                <a:srgbClr val="000000"/>
              </a:solidFill>
              <a:effectLst/>
              <a:latin typeface="+mn-lt"/>
            </a:endParaRPr>
          </a:p>
          <a:p>
            <a:pPr rtl="0">
              <a:spcBef>
                <a:spcPts val="0"/>
              </a:spcBef>
              <a:spcAft>
                <a:spcPts val="0"/>
              </a:spcAft>
            </a:pPr>
            <a:r>
              <a:rPr lang="fr-FR" sz="1200" b="0" i="0" u="none" strike="noStrike" dirty="0">
                <a:solidFill>
                  <a:srgbClr val="000000"/>
                </a:solidFill>
                <a:effectLst/>
                <a:latin typeface="+mn-lt"/>
              </a:rPr>
              <a:t>Si aucune mention d’éditeur ne peut être enregistrée, il faut obligatoirement créer</a:t>
            </a:r>
            <a:r>
              <a:rPr lang="fr-FR" sz="1200" b="0" i="1" u="none" strike="noStrike" dirty="0">
                <a:solidFill>
                  <a:srgbClr val="000000"/>
                </a:solidFill>
                <a:effectLst/>
                <a:latin typeface="+mn-lt"/>
              </a:rPr>
              <a:t> </a:t>
            </a:r>
            <a:r>
              <a:rPr lang="fr-FR" sz="1200" b="0" i="0" u="none" strike="noStrike" dirty="0">
                <a:solidFill>
                  <a:srgbClr val="000000"/>
                </a:solidFill>
                <a:effectLst/>
                <a:latin typeface="+mn-lt"/>
              </a:rPr>
              <a:t>une zone 214 #2 comportant des informations sur le premier diffuseur identifié de la ressource concernée.</a:t>
            </a:r>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57</a:t>
            </a:fld>
            <a:endParaRPr lang="fr-FR"/>
          </a:p>
        </p:txBody>
      </p:sp>
    </p:spTree>
    <p:extLst>
      <p:ext uri="{BB962C8B-B14F-4D97-AF65-F5344CB8AC3E}">
        <p14:creationId xmlns:p14="http://schemas.microsoft.com/office/powerpoint/2010/main" val="10238385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Autres zones importantes pour les ressources continues : les zones de liens.</a:t>
            </a:r>
          </a:p>
          <a:p>
            <a:r>
              <a:rPr lang="fr-FR" sz="1200" dirty="0">
                <a:latin typeface="+mn-lt"/>
              </a:rPr>
              <a:t>Elles sont nombreuses, on ne prendra ici comme exemples d’abord les liens que l’on peut qualifier de « généalogiques », puisqu’ils sont très présents dans les notices de ressources continues, et sont sous autorité ISSN. Il permettent de retracer l’histoire du titre dans le temps. </a:t>
            </a:r>
          </a:p>
          <a:p>
            <a:r>
              <a:rPr lang="fr-FR" sz="1200" dirty="0">
                <a:latin typeface="+mn-lt"/>
              </a:rPr>
              <a:t>Pour les publications numériques natives comme pour les reproductions, un point de vigilance : pas de liens qui renvoient vers des notices d’imprimé dans une notice électronique.</a:t>
            </a:r>
          </a:p>
          <a:p>
            <a:r>
              <a:rPr lang="fr-FR" sz="1200" dirty="0">
                <a:latin typeface="+mn-lt"/>
              </a:rPr>
              <a:t>En cas de copie de notice ou d’utilisation d’un script, ces zones doivent être supprimées.</a:t>
            </a:r>
          </a:p>
          <a:p>
            <a:endParaRPr lang="fr-FR" sz="1200" dirty="0">
              <a:latin typeface="+mn-lt"/>
            </a:endParaRPr>
          </a:p>
          <a:p>
            <a:r>
              <a:rPr lang="fr-FR" sz="1200" dirty="0">
                <a:latin typeface="+mn-lt"/>
              </a:rPr>
              <a:t>Les liens « horizontaux », quant à eux, servent à lier la notice numérique à son pendant imprimé, et vice-versa.</a:t>
            </a:r>
          </a:p>
          <a:p>
            <a:r>
              <a:rPr lang="fr-FR" sz="1200" dirty="0">
                <a:latin typeface="+mn-lt"/>
              </a:rPr>
              <a:t>Pour les publications numériques natives, on utilisera la zone 452 dans les 2 notices, imprimée et électronique.</a:t>
            </a:r>
          </a:p>
          <a:p>
            <a:r>
              <a:rPr lang="fr-FR" sz="1200" dirty="0">
                <a:latin typeface="+mn-lt"/>
              </a:rPr>
              <a:t>Pour les reproductions numériques, il existe un couple de zones spécifique : les zones 455/456.</a:t>
            </a:r>
          </a:p>
          <a:p>
            <a:r>
              <a:rPr lang="fr-FR" sz="1200" dirty="0">
                <a:latin typeface="+mn-lt"/>
              </a:rPr>
              <a:t>Cependant, il n’est pas rare de trouver des liens 452 dans certaines notices, notamment américaines ou britanniques, alors que l’on a manifestement affaire à des reproductions.</a:t>
            </a:r>
          </a:p>
          <a:p>
            <a:r>
              <a:rPr lang="fr-FR" sz="1200" dirty="0">
                <a:latin typeface="+mn-lt"/>
              </a:rPr>
              <a:t>Il s’agit d’une différence de pratiques. Si on rencontre ce cas, on ne corrige pas l’étiquette de la zone, sous peine de devoir faire une demande de correction auprès de Registre, demande qui a peu de chances d’aboutir.</a:t>
            </a:r>
          </a:p>
          <a:p>
            <a:endParaRPr lang="fr-FR" sz="1200" dirty="0">
              <a:latin typeface="+mn-lt"/>
            </a:endParaRPr>
          </a:p>
          <a:p>
            <a:r>
              <a:rPr lang="fr-FR" sz="1200" dirty="0">
                <a:latin typeface="+mn-lt"/>
              </a:rPr>
              <a:t>L’emploi systématique des zones 455/456 peut être qualifié d’exception française.</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58</a:t>
            </a:fld>
            <a:endParaRPr lang="fr-FR"/>
          </a:p>
        </p:txBody>
      </p:sp>
    </p:spTree>
    <p:extLst>
      <p:ext uri="{BB962C8B-B14F-4D97-AF65-F5344CB8AC3E}">
        <p14:creationId xmlns:p14="http://schemas.microsoft.com/office/powerpoint/2010/main" val="54765459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Pour poursuivre sur cette distinction ressource en ligne/reproduction numérique, la gestion du $b du titre clé est l’occasion d’illustrer la spécificité française : le centre français est le seul à tagger explicitement les reproductions ; les autres centres, en majorité, n’opèrent pas vraiment cette distinction.</a:t>
            </a:r>
          </a:p>
          <a:p>
            <a:endParaRPr lang="fr-FR" sz="1200" dirty="0">
              <a:latin typeface="+mn-lt"/>
            </a:endParaRPr>
          </a:p>
          <a:p>
            <a:r>
              <a:rPr lang="fr-FR" sz="1200" dirty="0">
                <a:latin typeface="+mn-lt"/>
              </a:rPr>
              <a:t>A retenir pour les demandes de numérotation : le responsable de la demande doit faire une proposition de titre-clé ; il a le choix entre « en ligne » ou « reproduction numérique » pour les ressources françaises. Pour les ressources étrangères, la liste des qualificatifs se trouve dans le manuel de l’ISSN (annexe 7).</a:t>
            </a:r>
          </a:p>
          <a:p>
            <a:endParaRPr lang="fr-FR" sz="1200" dirty="0">
              <a:latin typeface="+mn-lt"/>
            </a:endParaRPr>
          </a:p>
          <a:p>
            <a:r>
              <a:rPr lang="fr-FR" sz="1200" dirty="0">
                <a:latin typeface="+mn-lt"/>
              </a:rPr>
              <a:t>Quelques exemples ici, pour information le dernier (que je ne me risquerais pas à prononcer) signifie « en ligne » en finnois.</a:t>
            </a: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59</a:t>
            </a:fld>
            <a:endParaRPr lang="fr-FR"/>
          </a:p>
        </p:txBody>
      </p:sp>
    </p:spTree>
    <p:extLst>
      <p:ext uri="{BB962C8B-B14F-4D97-AF65-F5344CB8AC3E}">
        <p14:creationId xmlns:p14="http://schemas.microsoft.com/office/powerpoint/2010/main" val="2522131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Quelques exemples de codes de fonction spécifiques aux RCE (parfois aux </a:t>
            </a:r>
            <a:r>
              <a:rPr lang="fr-FR" sz="1200" dirty="0" err="1">
                <a:latin typeface="+mn-lt"/>
              </a:rPr>
              <a:t>rc</a:t>
            </a:r>
            <a:r>
              <a:rPr lang="fr-FR" sz="1200" dirty="0">
                <a:latin typeface="+mn-lt"/>
              </a:rPr>
              <a:t> en général) ; les autres codes de fonction ne sont pas interdits pour autant !!</a:t>
            </a:r>
          </a:p>
          <a:p>
            <a:r>
              <a:rPr lang="fr-FR" sz="1200" dirty="0">
                <a:latin typeface="+mn-lt"/>
              </a:rPr>
              <a:t>! Règle de base </a:t>
            </a:r>
            <a:r>
              <a:rPr lang="fr-FR" sz="1200" dirty="0" err="1">
                <a:latin typeface="+mn-lt"/>
              </a:rPr>
              <a:t>Sudoc</a:t>
            </a:r>
            <a:r>
              <a:rPr lang="fr-FR" sz="1200" dirty="0">
                <a:latin typeface="+mn-lt"/>
              </a:rPr>
              <a:t> : une seule 710, après des 711</a:t>
            </a:r>
          </a:p>
          <a:p>
            <a:r>
              <a:rPr lang="fr-FR" sz="1200" dirty="0">
                <a:latin typeface="+mn-lt"/>
              </a:rPr>
              <a:t>Pour les RC, souvent des collectivités (plutôt 71X)</a:t>
            </a:r>
          </a:p>
          <a:p>
            <a:r>
              <a:rPr lang="fr-FR" sz="1200" dirty="0">
                <a:latin typeface="+mn-lt"/>
              </a:rPr>
              <a:t>Possibilité de trouver une 711 même si pas de 710 car &lt; imports : on met une 711 par défaut pour éviter blocage au moment des fusions avec notices existantes</a:t>
            </a:r>
          </a:p>
          <a:p>
            <a:r>
              <a:rPr lang="fr-FR" sz="1200" dirty="0">
                <a:latin typeface="+mn-lt"/>
              </a:rPr>
              <a:t>Codes privilégiés pour les RCE : 651 (directeur de publication)</a:t>
            </a:r>
          </a:p>
          <a:p>
            <a:r>
              <a:rPr lang="fr-FR" sz="1200" dirty="0">
                <a:latin typeface="+mn-lt"/>
              </a:rPr>
              <a:t>475 : collectivité éditrice</a:t>
            </a:r>
          </a:p>
          <a:p>
            <a:pPr rtl="0">
              <a:spcBef>
                <a:spcPts val="0"/>
              </a:spcBef>
              <a:spcAft>
                <a:spcPts val="0"/>
              </a:spcAft>
            </a:pPr>
            <a:endParaRPr lang="fr-FR" sz="1200" dirty="0">
              <a:latin typeface="+mn-lt"/>
            </a:endParaRPr>
          </a:p>
          <a:p>
            <a:pPr rtl="0">
              <a:spcBef>
                <a:spcPts val="0"/>
              </a:spcBef>
              <a:spcAft>
                <a:spcPts val="0"/>
              </a:spcAft>
            </a:pPr>
            <a:r>
              <a:rPr lang="fr-FR" sz="1200" dirty="0">
                <a:latin typeface="+mn-lt"/>
              </a:rPr>
              <a:t>Attention à la nature des responsabilités (principales / secondaires) </a:t>
            </a:r>
          </a:p>
          <a:p>
            <a:pPr rtl="0">
              <a:spcBef>
                <a:spcPts val="0"/>
              </a:spcBef>
              <a:spcAft>
                <a:spcPts val="0"/>
              </a:spcAft>
            </a:pPr>
            <a:r>
              <a:rPr lang="fr-FR" sz="1200" dirty="0">
                <a:latin typeface="+mn-lt"/>
              </a:rPr>
              <a:t>Se reporter au </a:t>
            </a:r>
            <a:r>
              <a:rPr lang="fr-FR" sz="1200" dirty="0" err="1">
                <a:latin typeface="+mn-lt"/>
              </a:rPr>
              <a:t>gm</a:t>
            </a:r>
            <a:r>
              <a:rPr lang="fr-FR" sz="1200" dirty="0">
                <a:latin typeface="+mn-lt"/>
              </a:rPr>
              <a:t> pour détails sur les fonctions</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60</a:t>
            </a:fld>
            <a:endParaRPr lang="fr-FR"/>
          </a:p>
        </p:txBody>
      </p:sp>
    </p:spTree>
    <p:extLst>
      <p:ext uri="{BB962C8B-B14F-4D97-AF65-F5344CB8AC3E}">
        <p14:creationId xmlns:p14="http://schemas.microsoft.com/office/powerpoint/2010/main" val="1942896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Pour une ressource en ligne, la saisie des accès est bien évidemment primordiale.</a:t>
            </a:r>
          </a:p>
          <a:p>
            <a:endParaRPr lang="fr-FR" sz="1200" dirty="0">
              <a:latin typeface="+mn-lt"/>
            </a:endParaRPr>
          </a:p>
          <a:p>
            <a:r>
              <a:rPr lang="fr-FR" sz="1200" dirty="0">
                <a:latin typeface="+mn-lt"/>
              </a:rPr>
              <a:t>Dans le </a:t>
            </a:r>
            <a:r>
              <a:rPr lang="fr-FR" sz="1200" dirty="0" err="1">
                <a:latin typeface="+mn-lt"/>
              </a:rPr>
              <a:t>Sudoc</a:t>
            </a:r>
            <a:r>
              <a:rPr lang="fr-FR" sz="1200" dirty="0">
                <a:latin typeface="+mn-lt"/>
              </a:rPr>
              <a:t>, cette information doit être saisie dans la zone 856.</a:t>
            </a:r>
          </a:p>
          <a:p>
            <a:endParaRPr lang="fr-FR" sz="1200" dirty="0">
              <a:latin typeface="+mn-lt"/>
            </a:endParaRPr>
          </a:p>
          <a:p>
            <a:r>
              <a:rPr lang="fr-FR" sz="1200" dirty="0">
                <a:latin typeface="+mn-lt"/>
              </a:rPr>
              <a:t>Vous allez sûrement trouver aussi des zones 859 dans </a:t>
            </a:r>
            <a:r>
              <a:rPr lang="fr-FR" sz="1200" dirty="0" err="1">
                <a:latin typeface="+mn-lt"/>
              </a:rPr>
              <a:t>winibw</a:t>
            </a:r>
            <a:r>
              <a:rPr lang="fr-FR" sz="1200" dirty="0">
                <a:latin typeface="+mn-lt"/>
              </a:rPr>
              <a:t>, mais elles ne sont pas visibles dans le catalogue public, et ne font pas partie du format </a:t>
            </a:r>
            <a:r>
              <a:rPr lang="fr-FR" sz="1200" dirty="0" err="1">
                <a:latin typeface="+mn-lt"/>
              </a:rPr>
              <a:t>Unimarc</a:t>
            </a:r>
            <a:r>
              <a:rPr lang="fr-FR" sz="1200" dirty="0">
                <a:latin typeface="+mn-lt"/>
              </a:rPr>
              <a:t> ; il s’agit de zones internes au </a:t>
            </a:r>
            <a:r>
              <a:rPr lang="fr-FR" sz="1200" dirty="0" err="1">
                <a:latin typeface="+mn-lt"/>
              </a:rPr>
              <a:t>Sudoc</a:t>
            </a:r>
            <a:r>
              <a:rPr lang="fr-FR" sz="1200" dirty="0">
                <a:latin typeface="+mn-lt"/>
              </a:rPr>
              <a:t>.</a:t>
            </a:r>
          </a:p>
          <a:p>
            <a:r>
              <a:rPr lang="fr-FR" sz="1200" dirty="0">
                <a:latin typeface="+mn-lt"/>
              </a:rPr>
              <a:t>Pour les ressources continues, la zone 859 permet de stocker les URL fournies par le Registre au moment de l’import des notices, car il est impossible de vérifier que ces URL donnent bien accès en intégralité à la ressource. </a:t>
            </a:r>
          </a:p>
          <a:p>
            <a:r>
              <a:rPr lang="fr-FR" sz="1200" dirty="0">
                <a:latin typeface="+mn-lt"/>
              </a:rPr>
              <a:t>Si un catalogueur identifie qu'une adresse présente en </a:t>
            </a:r>
            <a:r>
              <a:rPr lang="fr-FR" sz="1200" b="1" dirty="0">
                <a:latin typeface="+mn-lt"/>
              </a:rPr>
              <a:t>859</a:t>
            </a:r>
            <a:r>
              <a:rPr lang="fr-FR" sz="1200" dirty="0">
                <a:latin typeface="+mn-lt"/>
              </a:rPr>
              <a:t> donne effectivement un accès libre et direct à l'intégralité de la ressource, </a:t>
            </a:r>
            <a:r>
              <a:rPr lang="fr-FR" sz="1200" u="sng" dirty="0">
                <a:latin typeface="+mn-lt"/>
              </a:rPr>
              <a:t>il peut la saisir en 856 de la notice.</a:t>
            </a:r>
            <a:r>
              <a:rPr lang="fr-FR" sz="1200" dirty="0">
                <a:latin typeface="+mn-lt"/>
              </a:rPr>
              <a:t> L'information saisie est </a:t>
            </a:r>
            <a:r>
              <a:rPr lang="fr-FR" sz="1200" u="sng" dirty="0">
                <a:latin typeface="+mn-lt"/>
              </a:rPr>
              <a:t>protégée en cas de chargement d'une mise à jour ISSN</a:t>
            </a:r>
            <a:r>
              <a:rPr lang="fr-FR" sz="1200" dirty="0">
                <a:latin typeface="+mn-lt"/>
              </a:rPr>
              <a:t>.</a:t>
            </a:r>
          </a:p>
          <a:p>
            <a:endParaRPr lang="fr-FR" sz="1200" dirty="0">
              <a:latin typeface="+mn-lt"/>
            </a:endParaRPr>
          </a:p>
          <a:p>
            <a:r>
              <a:rPr lang="fr-FR" sz="1200" dirty="0">
                <a:latin typeface="+mn-lt"/>
              </a:rPr>
              <a:t>Mentionner la 371 en disant que Morgane la présentera de manière + détaillée</a:t>
            </a:r>
          </a:p>
          <a:p>
            <a:endParaRPr lang="fr-FR" sz="1200" dirty="0">
              <a:latin typeface="+mn-lt"/>
            </a:endParaRPr>
          </a:p>
          <a:p>
            <a:r>
              <a:rPr lang="fr-FR" sz="1200" dirty="0">
                <a:latin typeface="+mn-lt"/>
              </a:rPr>
              <a:t>Répéter la zone si plusieurs PF ; possibilité d’ajouter des précisions en regard de chaque URL saisie</a:t>
            </a: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61</a:t>
            </a:fld>
            <a:endParaRPr lang="fr-FR"/>
          </a:p>
        </p:txBody>
      </p:sp>
    </p:spTree>
    <p:extLst>
      <p:ext uri="{BB962C8B-B14F-4D97-AF65-F5344CB8AC3E}">
        <p14:creationId xmlns:p14="http://schemas.microsoft.com/office/powerpoint/2010/main" val="23734075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dirty="0">
                <a:solidFill>
                  <a:srgbClr val="000000"/>
                </a:solidFill>
                <a:effectLst/>
                <a:latin typeface="+mn-lt"/>
              </a:rPr>
              <a:t>Contrairement à ce que l’on pourrait penser, l’exemplarisation des ressources en ligne est très utile, puisque l’ajout d’URL dans l’exemplaire permet un accès immédiat à la ressource elle-même. L’accès est pour tous s’il s’agit d’une ressource en libre accès, pour les usagers autorisés quand l’accès est contrôlé, dans le cadre d’un abonnement, par exemple.</a:t>
            </a:r>
          </a:p>
          <a:p>
            <a:endParaRPr lang="fr-FR" sz="1200" b="0" i="0" u="none" strike="noStrike" dirty="0">
              <a:solidFill>
                <a:srgbClr val="000000"/>
              </a:solidFill>
              <a:effectLst/>
              <a:latin typeface="+mn-lt"/>
            </a:endParaRPr>
          </a:p>
          <a:p>
            <a:r>
              <a:rPr lang="fr-FR" sz="1200" b="0" i="0" u="none" strike="noStrike" dirty="0">
                <a:solidFill>
                  <a:srgbClr val="000000"/>
                </a:solidFill>
                <a:effectLst/>
                <a:latin typeface="+mn-lt"/>
              </a:rPr>
              <a:t>De plus, une notice sans exemplaire n’est pas visible dans le </a:t>
            </a:r>
            <a:r>
              <a:rPr lang="fr-FR" sz="1200" b="0" i="0" u="none" strike="noStrike" dirty="0" err="1">
                <a:solidFill>
                  <a:srgbClr val="000000"/>
                </a:solidFill>
                <a:effectLst/>
                <a:latin typeface="+mn-lt"/>
              </a:rPr>
              <a:t>Sudoc</a:t>
            </a:r>
            <a:r>
              <a:rPr lang="fr-FR" sz="1200" b="0" i="0" u="none" strike="noStrike" dirty="0">
                <a:solidFill>
                  <a:srgbClr val="000000"/>
                </a:solidFill>
                <a:effectLst/>
                <a:latin typeface="+mn-lt"/>
              </a:rPr>
              <a:t> public. S’exemplariser permet de rendre la notice visible pour tous.</a:t>
            </a:r>
            <a:endParaRPr lang="fr-FR" sz="1200" dirty="0">
              <a:latin typeface="+mn-lt"/>
            </a:endParaRPr>
          </a:p>
          <a:p>
            <a:endParaRPr lang="fr-FR" sz="1200" dirty="0">
              <a:latin typeface="+mn-lt"/>
            </a:endParaRPr>
          </a:p>
          <a:p>
            <a:r>
              <a:rPr lang="fr-FR" sz="1200" dirty="0">
                <a:latin typeface="+mn-lt"/>
              </a:rPr>
              <a:t>Pour les périodiques, créer des exemplaires avec un état de collection détaillé peut être d’une grande aide pour la gestion des plans de conservation partagée.</a:t>
            </a:r>
          </a:p>
          <a:p>
            <a:endParaRPr lang="fr-FR" sz="1200" dirty="0">
              <a:latin typeface="+mn-lt"/>
            </a:endParaRPr>
          </a:p>
          <a:p>
            <a:r>
              <a:rPr lang="fr-FR" sz="1200" dirty="0">
                <a:latin typeface="+mn-lt"/>
              </a:rPr>
              <a:t>Enfin, signaler les n° d’un périodique numérisé permet de faire la comparaison avec son pendant imprimé, et peut aider à prendre des décisions dans le cadre d’opérations de désherbage.</a:t>
            </a:r>
          </a:p>
          <a:p>
            <a:r>
              <a:rPr lang="fr-FR" sz="1200" dirty="0">
                <a:latin typeface="+mn-lt"/>
              </a:rPr>
              <a:t>Attention toutefois à ce que les accès en ligne soient pérennes si on veut se débarrasser des fascicules imprimés correspondants.</a:t>
            </a:r>
          </a:p>
          <a:p>
            <a:endParaRPr lang="fr-FR"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Pour ces raisons, l’</a:t>
            </a:r>
            <a:r>
              <a:rPr lang="fr-FR" sz="1200" dirty="0" err="1">
                <a:latin typeface="+mn-lt"/>
              </a:rPr>
              <a:t>Abes</a:t>
            </a:r>
            <a:r>
              <a:rPr lang="fr-FR" sz="1200" dirty="0">
                <a:latin typeface="+mn-lt"/>
              </a:rPr>
              <a:t> mène des chantiers d’exemplarisation en masse de périodiques numériques, principalement en accès libre ou acquis au titre des licences nationales.</a:t>
            </a:r>
          </a:p>
          <a:p>
            <a:endParaRPr lang="fr-FR" sz="1200" dirty="0">
              <a:latin typeface="+mn-lt"/>
            </a:endParaRPr>
          </a:p>
          <a:p>
            <a:r>
              <a:rPr lang="fr-FR" sz="1200" dirty="0">
                <a:latin typeface="+mn-lt"/>
              </a:rPr>
              <a:t>Pour les périodiques en ligne accessibles sur plusieurs plateformes différentes, il faut créer autant d’exemplaires que d’accès.</a:t>
            </a:r>
          </a:p>
          <a:p>
            <a:endParaRPr lang="fr-FR" sz="1200" dirty="0">
              <a:latin typeface="+mn-lt"/>
            </a:endParaRPr>
          </a:p>
          <a:p>
            <a:r>
              <a:rPr lang="fr-FR" sz="1200" dirty="0">
                <a:latin typeface="+mn-lt"/>
              </a:rPr>
              <a:t>Ex. pour la notice PPN 220961018, corpus EDP Sciences</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62</a:t>
            </a:fld>
            <a:endParaRPr lang="fr-FR"/>
          </a:p>
        </p:txBody>
      </p:sp>
    </p:spTree>
    <p:extLst>
      <p:ext uri="{BB962C8B-B14F-4D97-AF65-F5344CB8AC3E}">
        <p14:creationId xmlns:p14="http://schemas.microsoft.com/office/powerpoint/2010/main" val="269748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a:t>
            </a:fld>
            <a:endParaRPr lang="fr-FR"/>
          </a:p>
        </p:txBody>
      </p:sp>
    </p:spTree>
    <p:extLst>
      <p:ext uri="{BB962C8B-B14F-4D97-AF65-F5344CB8AC3E}">
        <p14:creationId xmlns:p14="http://schemas.microsoft.com/office/powerpoint/2010/main" val="6429690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latin typeface="+mn-lt"/>
              </a:rPr>
              <a:t>Dans un monde idéal, on trouve tout sur dans les mentions légales du site : </a:t>
            </a:r>
          </a:p>
          <a:p>
            <a:r>
              <a:rPr lang="fr-FR" sz="1200" dirty="0">
                <a:latin typeface="+mn-lt"/>
              </a:rPr>
              <a:t>Au passage, un exemple qui reflète bien la complexité du catalogage des </a:t>
            </a:r>
            <a:r>
              <a:rPr lang="fr-FR" sz="1200" dirty="0" err="1">
                <a:latin typeface="+mn-lt"/>
              </a:rPr>
              <a:t>rce</a:t>
            </a:r>
            <a:r>
              <a:rPr lang="fr-FR" sz="1200" dirty="0">
                <a:latin typeface="+mn-lt"/>
              </a:rPr>
              <a:t> : revue imprimée à la base, devenue numérique, mais dont les n° antérieurs ont été numérisés</a:t>
            </a:r>
          </a:p>
          <a:p>
            <a:endParaRPr lang="fr-FR" sz="1200" dirty="0">
              <a:latin typeface="+mn-lt"/>
            </a:endParaRPr>
          </a:p>
          <a:p>
            <a:r>
              <a:rPr lang="fr-FR" sz="1200" dirty="0">
                <a:latin typeface="+mn-lt"/>
              </a:rPr>
              <a:t>https://mpa.univ-st-etienne.fr/</a:t>
            </a:r>
          </a:p>
          <a:p>
            <a:endParaRPr lang="fr-FR"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Les RCE incluant rarement l’équivalent de l’ours d’une publication imprimée, les informations concernant le lieu de publication ou le nom de l’éditeur peuvent aussi être trouvées sur l’écran d’accueil, dans les mentions légales du site, les métadonnées, le code source,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dirty="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rgbClr val="000000"/>
                </a:solidFill>
                <a:effectLst/>
                <a:latin typeface="+mn-lt"/>
              </a:rPr>
              <a:t>Afficher le code source : clic droit &gt; code source de la page</a:t>
            </a:r>
            <a:endParaRPr lang="fr-FR" sz="1200" dirty="0">
              <a:effectLst/>
              <a:latin typeface="+mn-lt"/>
            </a:endParaRPr>
          </a:p>
          <a:p>
            <a:endParaRPr lang="fr-FR" sz="1200" dirty="0">
              <a:latin typeface="+mn-lt"/>
            </a:endParaRPr>
          </a:p>
          <a:p>
            <a:r>
              <a:rPr lang="fr-FR" sz="1200" dirty="0">
                <a:latin typeface="+mn-lt"/>
              </a:rPr>
              <a:t>https://mpa.univ-st-etienne.fr/index.php?id=285</a:t>
            </a: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63</a:t>
            </a:fld>
            <a:endParaRPr lang="fr-FR"/>
          </a:p>
        </p:txBody>
      </p:sp>
    </p:spTree>
    <p:extLst>
      <p:ext uri="{BB962C8B-B14F-4D97-AF65-F5344CB8AC3E}">
        <p14:creationId xmlns:p14="http://schemas.microsoft.com/office/powerpoint/2010/main" val="582749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une repro numérique, on s’inspire de la notice de l’imprimé</a:t>
            </a:r>
          </a:p>
          <a:p>
            <a:pPr marL="171450" indent="-171450">
              <a:buFontTx/>
              <a:buChar char="-"/>
            </a:pPr>
            <a:r>
              <a:rPr lang="fr-FR" dirty="0"/>
              <a:t>Dans la notice de l’imprimé</a:t>
            </a:r>
          </a:p>
          <a:p>
            <a:pPr marL="0" indent="0">
              <a:buFontTx/>
              <a:buNone/>
            </a:pPr>
            <a:r>
              <a:rPr lang="fr-FR" dirty="0"/>
              <a:t>Zone 325 pour accès + responsable de la numérisation/</a:t>
            </a:r>
            <a:r>
              <a:rPr lang="fr-FR" dirty="0" err="1"/>
              <a:t>numérisateur</a:t>
            </a:r>
            <a:r>
              <a:rPr lang="fr-FR" dirty="0"/>
              <a:t> + dates des périodes accessibles</a:t>
            </a:r>
          </a:p>
          <a:p>
            <a:r>
              <a:rPr lang="fr-FR" dirty="0"/>
              <a:t>Zones 100, 214 : mêmes infos (penser qu’il peut s’agir d’une 210 dans la notice d’imprimé &gt; 214)</a:t>
            </a:r>
          </a:p>
          <a:p>
            <a:r>
              <a:rPr lang="fr-FR" dirty="0"/>
              <a:t>Accès aux infos de la notice imprimée pour s’en inspirer pour le catalogage</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64</a:t>
            </a:fld>
            <a:endParaRPr lang="fr-FR"/>
          </a:p>
        </p:txBody>
      </p:sp>
    </p:spTree>
    <p:extLst>
      <p:ext uri="{BB962C8B-B14F-4D97-AF65-F5344CB8AC3E}">
        <p14:creationId xmlns:p14="http://schemas.microsoft.com/office/powerpoint/2010/main" val="5679813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a:t>Perio</a:t>
            </a:r>
            <a:r>
              <a:rPr lang="fr-FR" dirty="0"/>
              <a:t> numérique natif, acquis en licence nationale avec embargo / accès hybride (une partie accessible ; une autre en accès réservé)</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65</a:t>
            </a:fld>
            <a:endParaRPr lang="fr-FR"/>
          </a:p>
        </p:txBody>
      </p:sp>
    </p:spTree>
    <p:extLst>
      <p:ext uri="{BB962C8B-B14F-4D97-AF65-F5344CB8AC3E}">
        <p14:creationId xmlns:p14="http://schemas.microsoft.com/office/powerpoint/2010/main" val="20455369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Reproduction numérique française disponible gratuitement sur Gallica</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66</a:t>
            </a:fld>
            <a:endParaRPr lang="fr-FR"/>
          </a:p>
        </p:txBody>
      </p:sp>
    </p:spTree>
    <p:extLst>
      <p:ext uri="{BB962C8B-B14F-4D97-AF65-F5344CB8AC3E}">
        <p14:creationId xmlns:p14="http://schemas.microsoft.com/office/powerpoint/2010/main" val="39935015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67</a:t>
            </a:fld>
            <a:endParaRPr lang="fr-FR"/>
          </a:p>
        </p:txBody>
      </p:sp>
    </p:spTree>
    <p:extLst>
      <p:ext uri="{BB962C8B-B14F-4D97-AF65-F5344CB8AC3E}">
        <p14:creationId xmlns:p14="http://schemas.microsoft.com/office/powerpoint/2010/main" val="36625154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100" dirty="0">
                <a:latin typeface="+mn-lt"/>
              </a:rPr>
              <a:t>Une base de données est un objet documentaire à part entière, pouvant donner lieu à une description dans les catalogues et qui peut à son tour englober des publications décrites par ailleurs dans les outils documentaires (revues, ouvrages, articles, chapitres, fonds d’archives…).</a:t>
            </a:r>
          </a:p>
          <a:p>
            <a:endParaRPr lang="fr-FR" sz="1100" dirty="0">
              <a:latin typeface="+mn-lt"/>
            </a:endParaRPr>
          </a:p>
          <a:p>
            <a:r>
              <a:rPr lang="fr-FR" sz="1100" dirty="0">
                <a:latin typeface="+mn-lt"/>
              </a:rPr>
              <a:t>Avec l’avènement des ressources en ligne est apparue la notion de « bouquets » - les bouquets ne sont pas des ressources continues</a:t>
            </a:r>
            <a:r>
              <a:rPr lang="fr-FR" sz="1100" baseline="0" dirty="0">
                <a:latin typeface="+mn-lt"/>
              </a:rPr>
              <a:t>, il s’agit d’une agrégation de ressources (continues ou pas), constituant une offre commerciale. Les ressources qui constituent un bouquet peuvent être sélectionnés par un fournisseur (éditeur commercial ou diffuseur) ou par un consortium (= offre spécifique à un pays/un type d’établissement). </a:t>
            </a:r>
          </a:p>
          <a:p>
            <a:endParaRPr lang="fr-FR" sz="1100" baseline="0" dirty="0">
              <a:latin typeface="+mn-lt"/>
            </a:endParaRPr>
          </a:p>
          <a:p>
            <a:r>
              <a:rPr lang="fr-FR" sz="1100" baseline="0" dirty="0">
                <a:latin typeface="+mn-lt"/>
              </a:rPr>
              <a:t>Lorsque l’on parle de « collection » dans le contexte des ressources continues il s’agit d’un concept éditorial et non pas commercial, dans lequel le plan de publication est assuré par un comité scientifique ou un directeur de publication. Le plus souvent, une collection commerciale correspond à une sous-partie des contenus disponibles sur une plateforme de diffusion / dans une base de données.</a:t>
            </a:r>
          </a:p>
          <a:p>
            <a:r>
              <a:rPr lang="fr-FR" sz="1100" baseline="0" dirty="0">
                <a:latin typeface="+mn-lt"/>
              </a:rPr>
              <a:t>Exemples : </a:t>
            </a:r>
          </a:p>
          <a:p>
            <a:pPr>
              <a:buFontTx/>
              <a:buChar char="-"/>
            </a:pPr>
            <a:r>
              <a:rPr lang="fr-FR" sz="1100" b="0" i="0" dirty="0">
                <a:solidFill>
                  <a:srgbClr val="4F81BD"/>
                </a:solidFill>
                <a:latin typeface="+mn-lt"/>
                <a:cs typeface="Times New Roman" panose="02020603050405020304" pitchFamily="18" charset="0"/>
              </a:rPr>
              <a:t>la Bibliothèque Médicale française (= une partie des publications d’Elsevier Masson diffusées dans </a:t>
            </a:r>
            <a:r>
              <a:rPr lang="fr-FR" sz="1100" b="0" i="0" dirty="0" err="1">
                <a:solidFill>
                  <a:srgbClr val="4F81BD"/>
                </a:solidFill>
                <a:latin typeface="+mn-lt"/>
                <a:cs typeface="Times New Roman" panose="02020603050405020304" pitchFamily="18" charset="0"/>
              </a:rPr>
              <a:t>ScienceDirect</a:t>
            </a:r>
            <a:r>
              <a:rPr lang="fr-FR" sz="1100" b="0" i="0" dirty="0">
                <a:solidFill>
                  <a:srgbClr val="4F81BD"/>
                </a:solidFill>
                <a:latin typeface="+mn-lt"/>
                <a:cs typeface="Times New Roman" panose="02020603050405020304" pitchFamily="18" charset="0"/>
              </a:rPr>
              <a:t>) ;</a:t>
            </a:r>
          </a:p>
          <a:p>
            <a:pPr>
              <a:buFontTx/>
              <a:buChar char="-"/>
            </a:pPr>
            <a:r>
              <a:rPr lang="fr-FR" sz="1100" b="0" i="0" dirty="0">
                <a:solidFill>
                  <a:srgbClr val="4F81BD"/>
                </a:solidFill>
                <a:latin typeface="+mn-lt"/>
                <a:cs typeface="Times New Roman" panose="02020603050405020304" pitchFamily="18" charset="0"/>
              </a:rPr>
              <a:t>les bouquets Humanités / Economie-Sociologie-Politique de Cairn…</a:t>
            </a:r>
          </a:p>
          <a:p>
            <a:endParaRPr lang="fr-FR" sz="1100" baseline="0" dirty="0">
              <a:effectLst/>
              <a:latin typeface="+mn-lt"/>
              <a:cs typeface="Times New Roman" panose="02020603050405020304" pitchFamily="18" charset="0"/>
            </a:endParaRPr>
          </a:p>
          <a:p>
            <a:r>
              <a:rPr lang="fr-FR" sz="1100" baseline="0" dirty="0">
                <a:effectLst/>
                <a:latin typeface="+mn-lt"/>
                <a:cs typeface="Times New Roman" panose="02020603050405020304" pitchFamily="18" charset="0"/>
              </a:rPr>
              <a:t>Inversement, </a:t>
            </a:r>
            <a:r>
              <a:rPr lang="fr-FR" sz="1100" dirty="0">
                <a:effectLst/>
                <a:latin typeface="+mn-lt"/>
                <a:ea typeface="Calibri" panose="020F0502020204030204" pitchFamily="34" charset="0"/>
                <a:cs typeface="Calibri" panose="020F0502020204030204" pitchFamily="34" charset="0"/>
              </a:rPr>
              <a:t>la </a:t>
            </a:r>
            <a:r>
              <a:rPr lang="fr-FR" sz="1100" i="1" dirty="0">
                <a:effectLst/>
                <a:latin typeface="+mn-lt"/>
                <a:ea typeface="Calibri" panose="020F0502020204030204" pitchFamily="34" charset="0"/>
                <a:cs typeface="Calibri" panose="020F0502020204030204" pitchFamily="34" charset="0"/>
              </a:rPr>
              <a:t>Bibliothèque de la </a:t>
            </a:r>
            <a:r>
              <a:rPr lang="fr-FR" sz="1100" i="1" dirty="0" err="1">
                <a:effectLst/>
                <a:latin typeface="+mn-lt"/>
                <a:ea typeface="Calibri" panose="020F0502020204030204" pitchFamily="34" charset="0"/>
                <a:cs typeface="Calibri" panose="020F0502020204030204" pitchFamily="34" charset="0"/>
              </a:rPr>
              <a:t>Pléïade</a:t>
            </a:r>
            <a:r>
              <a:rPr lang="fr-FR" sz="1100" i="1" dirty="0">
                <a:effectLst/>
                <a:latin typeface="+mn-lt"/>
                <a:ea typeface="Calibri" panose="020F0502020204030204" pitchFamily="34" charset="0"/>
                <a:cs typeface="Calibri" panose="020F0502020204030204" pitchFamily="34" charset="0"/>
              </a:rPr>
              <a:t>, </a:t>
            </a:r>
            <a:r>
              <a:rPr lang="fr-FR" sz="1100" i="0" dirty="0">
                <a:effectLst/>
                <a:latin typeface="+mn-lt"/>
                <a:ea typeface="Calibri" panose="020F0502020204030204" pitchFamily="34" charset="0"/>
                <a:cs typeface="Calibri" panose="020F0502020204030204" pitchFamily="34" charset="0"/>
              </a:rPr>
              <a:t>par exemple, </a:t>
            </a:r>
            <a:r>
              <a:rPr lang="fr-FR" sz="1100" dirty="0">
                <a:effectLst/>
                <a:latin typeface="+mn-lt"/>
                <a:ea typeface="Calibri" panose="020F0502020204030204" pitchFamily="34" charset="0"/>
                <a:cs typeface="Calibri" panose="020F0502020204030204" pitchFamily="34" charset="0"/>
              </a:rPr>
              <a:t>est une collection éditoriale.</a:t>
            </a:r>
            <a:endParaRPr lang="fr-FR" sz="1100" dirty="0">
              <a:effectLst/>
              <a:latin typeface="+mn-lt"/>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68</a:t>
            </a:fld>
            <a:endParaRPr lang="fr-FR"/>
          </a:p>
        </p:txBody>
      </p:sp>
    </p:spTree>
    <p:extLst>
      <p:ext uri="{BB962C8B-B14F-4D97-AF65-F5344CB8AC3E}">
        <p14:creationId xmlns:p14="http://schemas.microsoft.com/office/powerpoint/2010/main" val="255137059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110$a : en cohérence avec la pos.2 de la zone 008. Cette valeur est à choisir dans le référentiel Unimarc, « f » désigne les BDD.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110$b : périodicité = fréquence des mises à jour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Si la ressource change de périodicité au cours de son existence, il faut créer une ou plusieurs zones 326.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Times New Roman" panose="02020603050405020304" pitchFamily="18" charset="0"/>
              </a:rPr>
              <a:t>Une note ne doit être enregistrée en 326 que si elle apporte des précisions ou des modifications par rapport aux données codées enregistrées en 110 $b.</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69</a:t>
            </a:fld>
            <a:endParaRPr lang="fr-FR"/>
          </a:p>
        </p:txBody>
      </p:sp>
    </p:spTree>
    <p:extLst>
      <p:ext uri="{BB962C8B-B14F-4D97-AF65-F5344CB8AC3E}">
        <p14:creationId xmlns:p14="http://schemas.microsoft.com/office/powerpoint/2010/main" val="97460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La sous-zone </a:t>
            </a:r>
            <a:r>
              <a:rPr lang="fr-FR" sz="1100" b="1" dirty="0">
                <a:effectLst/>
                <a:latin typeface="+mn-lt"/>
                <a:ea typeface="Calibri" panose="020F0502020204030204" pitchFamily="34" charset="0"/>
                <a:cs typeface="Times New Roman" panose="02020603050405020304" pitchFamily="18" charset="0"/>
              </a:rPr>
              <a:t>$a</a:t>
            </a:r>
            <a:r>
              <a:rPr lang="fr-FR" sz="1100" dirty="0">
                <a:effectLst/>
                <a:latin typeface="+mn-lt"/>
                <a:ea typeface="Calibri" panose="020F0502020204030204" pitchFamily="34" charset="0"/>
                <a:cs typeface="Times New Roman" panose="02020603050405020304" pitchFamily="18" charset="0"/>
              </a:rPr>
              <a:t> renvoie au </a:t>
            </a:r>
            <a:r>
              <a:rPr lang="fr-FR" sz="1100" b="1" dirty="0">
                <a:effectLst/>
                <a:latin typeface="+mn-lt"/>
                <a:ea typeface="Calibri" panose="020F0502020204030204" pitchFamily="34" charset="0"/>
                <a:cs typeface="Times New Roman" panose="02020603050405020304" pitchFamily="18" charset="0"/>
              </a:rPr>
              <a:t>type de fichier électronique</a:t>
            </a:r>
            <a:r>
              <a:rPr lang="fr-FR" sz="1100" dirty="0">
                <a:effectLst/>
                <a:latin typeface="+mn-lt"/>
                <a:ea typeface="Calibri" panose="020F0502020204030204" pitchFamily="34" charset="0"/>
                <a:cs typeface="Times New Roman" panose="02020603050405020304" pitchFamily="18" charset="0"/>
              </a:rPr>
              <a:t> de la ressource, p</a:t>
            </a:r>
            <a:r>
              <a:rPr lang="fr-FR" sz="1100" dirty="0">
                <a:latin typeface="+mn-lt"/>
              </a:rPr>
              <a:t>ar exemple: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Aucune de ces sous-zones n'est répétable mais la zone 135 est répétable. Ainsi, dans le cas où la base de données contient des fichiers électroniques de différente nature, la zone doit être répétée autant de fois que nécessaire</a:t>
            </a:r>
            <a:r>
              <a:rPr lang="fr-FR" sz="1100" i="1" dirty="0">
                <a:effectLst/>
                <a:latin typeface="+mn-lt"/>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i="1"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la sous-zone </a:t>
            </a:r>
            <a:r>
              <a:rPr lang="fr-FR" sz="1100" b="1" dirty="0">
                <a:effectLst/>
                <a:latin typeface="+mn-lt"/>
                <a:ea typeface="Calibri" panose="020F0502020204030204" pitchFamily="34" charset="0"/>
                <a:cs typeface="Times New Roman" panose="02020603050405020304" pitchFamily="18" charset="0"/>
              </a:rPr>
              <a:t>$b</a:t>
            </a:r>
            <a:r>
              <a:rPr lang="fr-FR" sz="1100" dirty="0">
                <a:effectLst/>
                <a:latin typeface="+mn-lt"/>
                <a:ea typeface="Calibri" panose="020F0502020204030204" pitchFamily="34" charset="0"/>
                <a:cs typeface="Times New Roman" panose="02020603050405020304" pitchFamily="18" charset="0"/>
              </a:rPr>
              <a:t> au </a:t>
            </a:r>
            <a:r>
              <a:rPr lang="fr-FR" sz="1100" b="1" dirty="0">
                <a:effectLst/>
                <a:latin typeface="+mn-lt"/>
                <a:ea typeface="Calibri" panose="020F0502020204030204" pitchFamily="34" charset="0"/>
                <a:cs typeface="Times New Roman" panose="02020603050405020304" pitchFamily="18" charset="0"/>
              </a:rPr>
              <a:t>type de support</a:t>
            </a:r>
            <a:r>
              <a:rPr lang="fr-FR" sz="1100" dirty="0">
                <a:effectLst/>
                <a:latin typeface="+mn-lt"/>
                <a:ea typeface="Calibri" panose="020F0502020204030204" pitchFamily="34" charset="0"/>
                <a:cs typeface="Times New Roman" panose="02020603050405020304" pitchFamily="18" charset="0"/>
              </a:rPr>
              <a:t> utilisé : </a:t>
            </a:r>
          </a:p>
          <a:p>
            <a:pPr marL="0" lvl="0" indent="0" algn="just">
              <a:lnSpc>
                <a:spcPct val="107000"/>
              </a:lnSpc>
              <a:buFont typeface="Courier New" panose="02070309020205020404" pitchFamily="49" charset="0"/>
              <a:buNone/>
            </a:pPr>
            <a:r>
              <a:rPr lang="fr-FR" sz="1100" dirty="0">
                <a:effectLst/>
                <a:latin typeface="+mn-lt"/>
                <a:ea typeface="Calibri" panose="020F0502020204030204" pitchFamily="34" charset="0"/>
                <a:cs typeface="Times New Roman" panose="02020603050405020304" pitchFamily="18" charset="0"/>
              </a:rPr>
              <a:t>« j » pour désigner une disquette</a:t>
            </a:r>
          </a:p>
          <a:p>
            <a:pPr marL="0" lvl="0" indent="0" algn="just">
              <a:lnSpc>
                <a:spcPct val="107000"/>
              </a:lnSpc>
              <a:buFont typeface="Courier New" panose="02070309020205020404" pitchFamily="49" charset="0"/>
              <a:buNone/>
            </a:pPr>
            <a:r>
              <a:rPr lang="fr-FR" sz="1100" dirty="0">
                <a:effectLst/>
                <a:latin typeface="+mn-lt"/>
                <a:ea typeface="Calibri" panose="020F0502020204030204" pitchFamily="34" charset="0"/>
                <a:cs typeface="Times New Roman" panose="02020603050405020304" pitchFamily="18" charset="0"/>
              </a:rPr>
              <a:t>«</a:t>
            </a:r>
            <a:r>
              <a:rPr lang="fr-FR" sz="1100" b="1" dirty="0">
                <a:effectLst/>
                <a:latin typeface="+mn-lt"/>
                <a:ea typeface="Calibri" panose="020F0502020204030204" pitchFamily="34" charset="0"/>
                <a:cs typeface="Times New Roman" panose="02020603050405020304" pitchFamily="18" charset="0"/>
              </a:rPr>
              <a:t> </a:t>
            </a:r>
            <a:r>
              <a:rPr lang="fr-FR" sz="1100" dirty="0">
                <a:effectLst/>
                <a:latin typeface="+mn-lt"/>
                <a:ea typeface="Calibri" panose="020F0502020204030204" pitchFamily="34" charset="0"/>
                <a:cs typeface="Times New Roman" panose="02020603050405020304" pitchFamily="18" charset="0"/>
              </a:rPr>
              <a:t>r » pour désigner un support en ligne</a:t>
            </a:r>
          </a:p>
          <a:p>
            <a:pPr marL="0" lvl="0" indent="0" algn="just">
              <a:lnSpc>
                <a:spcPct val="107000"/>
              </a:lnSpc>
              <a:spcAft>
                <a:spcPts val="800"/>
              </a:spcAft>
              <a:buFont typeface="Courier New" panose="02070309020205020404" pitchFamily="49" charset="0"/>
              <a:buNone/>
            </a:pPr>
            <a:r>
              <a:rPr lang="fr-FR" sz="1100" dirty="0">
                <a:effectLst/>
                <a:latin typeface="+mn-lt"/>
                <a:ea typeface="Calibri" panose="020F0502020204030204" pitchFamily="34" charset="0"/>
                <a:cs typeface="Times New Roman" panose="02020603050405020304" pitchFamily="18" charset="0"/>
              </a:rPr>
              <a:t>« o » pour désigner un cédérom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dirty="0">
              <a:effectLst/>
              <a:latin typeface="+mn-lt"/>
              <a:ea typeface="Calibri" panose="020F0502020204030204" pitchFamily="34" charset="0"/>
              <a:cs typeface="Times New Roman" panose="02020603050405020304" pitchFamily="18" charset="0"/>
            </a:endParaRPr>
          </a:p>
          <a:p>
            <a:pPr marL="0" lvl="0" indent="0">
              <a:lnSpc>
                <a:spcPct val="100000"/>
              </a:lnSpc>
              <a:spcBef>
                <a:spcPts val="0"/>
              </a:spcBef>
              <a:buNone/>
              <a:defRPr/>
            </a:pPr>
            <a:r>
              <a:rPr lang="fr-FR" sz="1100" b="1" dirty="0">
                <a:latin typeface="+mn-lt"/>
              </a:rPr>
              <a:t>181/182/183</a:t>
            </a:r>
            <a:r>
              <a:rPr lang="fr-FR" sz="1100" dirty="0">
                <a:latin typeface="+mn-lt"/>
              </a:rPr>
              <a:t> : </a:t>
            </a:r>
          </a:p>
          <a:p>
            <a:pPr marL="0" lvl="0" indent="0">
              <a:lnSpc>
                <a:spcPct val="100000"/>
              </a:lnSpc>
              <a:spcBef>
                <a:spcPts val="0"/>
              </a:spcBef>
              <a:buNone/>
              <a:defRPr/>
            </a:pPr>
            <a:r>
              <a:rPr lang="fr-FR" sz="1100" dirty="0">
                <a:latin typeface="+mn-lt"/>
              </a:rPr>
              <a:t>Le type de contenu = la (ou les) forme(s) utilisée(s) pour </a:t>
            </a:r>
            <a:r>
              <a:rPr lang="fr-FR" sz="1100" b="1" dirty="0">
                <a:latin typeface="+mn-lt"/>
              </a:rPr>
              <a:t>exprimer le contenu d'une ressource</a:t>
            </a:r>
            <a:r>
              <a:rPr lang="fr-FR" sz="1100" dirty="0">
                <a:latin typeface="+mn-lt"/>
              </a:rPr>
              <a:t>, </a:t>
            </a:r>
          </a:p>
          <a:p>
            <a:pPr marL="0" lvl="0" indent="0">
              <a:lnSpc>
                <a:spcPct val="100000"/>
              </a:lnSpc>
              <a:spcBef>
                <a:spcPts val="0"/>
              </a:spcBef>
              <a:buNone/>
              <a:defRPr/>
            </a:pPr>
            <a:r>
              <a:rPr lang="fr-FR" sz="1100" dirty="0">
                <a:latin typeface="+mn-lt"/>
              </a:rPr>
              <a:t>Le type de médiation = le type général de </a:t>
            </a:r>
            <a:r>
              <a:rPr lang="fr-FR" sz="1100" b="1" dirty="0">
                <a:latin typeface="+mn-lt"/>
              </a:rPr>
              <a:t>dispositif requis</a:t>
            </a:r>
            <a:r>
              <a:rPr lang="fr-FR" sz="1100" dirty="0">
                <a:latin typeface="+mn-lt"/>
              </a:rPr>
              <a:t> pour </a:t>
            </a:r>
            <a:r>
              <a:rPr lang="fr-FR" sz="1100" b="1" dirty="0">
                <a:latin typeface="+mn-lt"/>
              </a:rPr>
              <a:t>visionner</a:t>
            </a:r>
            <a:r>
              <a:rPr lang="fr-FR" sz="1100" dirty="0">
                <a:latin typeface="+mn-lt"/>
              </a:rPr>
              <a:t>, faire fonctionner, faire défiler, etc. le contenu d'une ressource. </a:t>
            </a:r>
          </a:p>
          <a:p>
            <a:pPr marL="0" lvl="0" indent="0">
              <a:lnSpc>
                <a:spcPct val="100000"/>
              </a:lnSpc>
              <a:spcBef>
                <a:spcPts val="0"/>
              </a:spcBef>
              <a:buNone/>
              <a:defRPr/>
            </a:pPr>
            <a:r>
              <a:rPr lang="fr-FR" sz="1100" dirty="0">
                <a:latin typeface="+mn-lt"/>
              </a:rPr>
              <a:t>Le type de support = le </a:t>
            </a:r>
            <a:r>
              <a:rPr lang="fr-FR" sz="1100" b="1" dirty="0">
                <a:latin typeface="+mn-lt"/>
              </a:rPr>
              <a:t>support</a:t>
            </a:r>
            <a:r>
              <a:rPr lang="fr-FR" sz="1100" dirty="0">
                <a:latin typeface="+mn-lt"/>
              </a:rPr>
              <a:t> de la ressource, correspondant au </a:t>
            </a:r>
            <a:r>
              <a:rPr lang="fr-FR" sz="1100" b="1" dirty="0">
                <a:latin typeface="+mn-lt"/>
              </a:rPr>
              <a:t>type de dispositif </a:t>
            </a:r>
            <a:r>
              <a:rPr lang="fr-FR" sz="1100" dirty="0">
                <a:latin typeface="+mn-lt"/>
              </a:rPr>
              <a:t>de médiation requis.</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70</a:t>
            </a:fld>
            <a:endParaRPr lang="fr-FR"/>
          </a:p>
        </p:txBody>
      </p:sp>
    </p:spTree>
    <p:extLst>
      <p:ext uri="{BB962C8B-B14F-4D97-AF65-F5344CB8AC3E}">
        <p14:creationId xmlns:p14="http://schemas.microsoft.com/office/powerpoint/2010/main" val="30746894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Renseigner les données relatives au financement de la ressource par programme. En cas de programmes de financement multiples, la zone doit être répétée.</a:t>
            </a:r>
            <a:r>
              <a:rPr lang="fr-FR" sz="1200" kern="1200" baseline="0" dirty="0">
                <a:solidFill>
                  <a:schemeClr val="tx1"/>
                </a:solidFill>
                <a:effectLst/>
                <a:latin typeface="+mn-lt"/>
                <a:ea typeface="+mn-ea"/>
                <a:cs typeface="+mn-cs"/>
              </a:rPr>
              <a:t> </a:t>
            </a:r>
          </a:p>
          <a:p>
            <a:endParaRPr lang="fr-FR" sz="1200" kern="1200" baseline="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Seul l’enregistrement de l’organisme de financement ($b) est obligatoire</a:t>
            </a:r>
          </a:p>
          <a:p>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Point d’accès 7XX : code de fonction ($4)723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mécène, parraineur</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71</a:t>
            </a:fld>
            <a:endParaRPr lang="fr-FR"/>
          </a:p>
        </p:txBody>
      </p:sp>
    </p:spTree>
    <p:extLst>
      <p:ext uri="{BB962C8B-B14F-4D97-AF65-F5344CB8AC3E}">
        <p14:creationId xmlns:p14="http://schemas.microsoft.com/office/powerpoint/2010/main" val="24442330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Indicateur</a:t>
            </a:r>
            <a:r>
              <a:rPr lang="fr-FR" baseline="0" dirty="0"/>
              <a:t> 1 :</a:t>
            </a:r>
            <a:r>
              <a:rPr lang="fr-FR" dirty="0"/>
              <a:t> deux valeurs, permettant de renseigner deux notions</a:t>
            </a:r>
            <a:r>
              <a:rPr lang="fr-FR" baseline="0" dirty="0"/>
              <a:t> ≠ </a:t>
            </a:r>
          </a:p>
          <a:p>
            <a:pPr marL="171450" indent="-171450">
              <a:buFont typeface="Arial" panose="020B0604020202020204" pitchFamily="34" charset="0"/>
              <a:buChar char="•"/>
            </a:pPr>
            <a:r>
              <a:rPr lang="fr-FR" b="1" baseline="0" dirty="0"/>
              <a:t>Valeur 0</a:t>
            </a:r>
            <a:r>
              <a:rPr lang="fr-FR" baseline="0" dirty="0"/>
              <a:t> = </a:t>
            </a:r>
            <a:r>
              <a:rPr lang="fr-FR" b="1" baseline="0" dirty="0"/>
              <a:t>conditions d’accès</a:t>
            </a:r>
          </a:p>
          <a:p>
            <a:pPr marL="171450" indent="-171450">
              <a:buFont typeface="Arial" panose="020B0604020202020204" pitchFamily="34" charset="0"/>
              <a:buChar char="•"/>
            </a:pPr>
            <a:r>
              <a:rPr lang="fr-FR" b="1" baseline="0" dirty="0"/>
              <a:t>Valeur 1 </a:t>
            </a:r>
            <a:r>
              <a:rPr lang="fr-FR" baseline="0" dirty="0"/>
              <a:t>= </a:t>
            </a:r>
            <a:r>
              <a:rPr lang="fr-FR" b="1" baseline="0" dirty="0"/>
              <a:t>conditions d’utilisation et de reproduction </a:t>
            </a:r>
          </a:p>
          <a:p>
            <a:pPr marL="0" indent="0">
              <a:buFont typeface="Arial" panose="020B0604020202020204" pitchFamily="34" charset="0"/>
              <a:buNone/>
            </a:pPr>
            <a:r>
              <a:rPr lang="fr-FR" sz="1200" kern="1200" dirty="0">
                <a:solidFill>
                  <a:schemeClr val="tx1"/>
                </a:solidFill>
                <a:effectLst/>
                <a:latin typeface="+mn-lt"/>
                <a:ea typeface="+mn-ea"/>
                <a:cs typeface="+mn-cs"/>
              </a:rPr>
              <a:t>Possible d’enregistrer dans une même notice </a:t>
            </a:r>
            <a:r>
              <a:rPr lang="fr-FR" sz="1200" b="1" kern="1200" dirty="0">
                <a:solidFill>
                  <a:schemeClr val="tx1"/>
                </a:solidFill>
                <a:effectLst/>
                <a:latin typeface="+mn-lt"/>
                <a:ea typeface="+mn-ea"/>
                <a:cs typeface="+mn-cs"/>
              </a:rPr>
              <a:t>plusieurs zones 371 </a:t>
            </a:r>
          </a:p>
          <a:p>
            <a:pPr marL="0" indent="0">
              <a:buFont typeface="Arial" panose="020B0604020202020204" pitchFamily="34" charset="0"/>
              <a:buNone/>
            </a:pPr>
            <a:r>
              <a:rPr lang="fr-FR" sz="1200" b="1" kern="1200" dirty="0">
                <a:solidFill>
                  <a:schemeClr val="tx1"/>
                </a:solidFill>
                <a:effectLst/>
                <a:latin typeface="+mn-lt"/>
                <a:ea typeface="+mn-ea"/>
                <a:cs typeface="+mn-cs"/>
              </a:rPr>
              <a:t>les conditions d’accès et de réutilisation locales (= propres à un établissement) </a:t>
            </a:r>
            <a:r>
              <a:rPr lang="fr-FR" sz="1200" kern="1200" dirty="0">
                <a:solidFill>
                  <a:schemeClr val="tx1"/>
                </a:solidFill>
                <a:effectLst/>
                <a:latin typeface="+mn-lt"/>
                <a:ea typeface="+mn-ea"/>
                <a:cs typeface="+mn-cs"/>
              </a:rPr>
              <a:t>sont à enregistrer en </a:t>
            </a:r>
            <a:r>
              <a:rPr lang="fr-FR" sz="1200" b="1" kern="1200" dirty="0">
                <a:solidFill>
                  <a:schemeClr val="tx1"/>
                </a:solidFill>
                <a:effectLst/>
                <a:latin typeface="+mn-lt"/>
                <a:ea typeface="+mn-ea"/>
                <a:cs typeface="+mn-cs"/>
              </a:rPr>
              <a:t>E319</a:t>
            </a:r>
            <a:endParaRPr lang="fr-FR" sz="1200" kern="1200" dirty="0">
              <a:solidFill>
                <a:schemeClr val="tx1"/>
              </a:solidFill>
              <a:effectLst/>
              <a:latin typeface="+mn-lt"/>
              <a:ea typeface="+mn-ea"/>
              <a:cs typeface="+mn-cs"/>
            </a:endParaRPr>
          </a:p>
          <a:p>
            <a:pPr marL="0" indent="0">
              <a:buFont typeface="Arial" panose="020B0604020202020204" pitchFamily="34" charset="0"/>
              <a:buNone/>
            </a:pPr>
            <a:endParaRPr lang="fr-FR" sz="1200" kern="1200" baseline="0" dirty="0">
              <a:solidFill>
                <a:schemeClr val="tx1"/>
              </a:solidFill>
              <a:effectLst/>
              <a:latin typeface="+mn-lt"/>
              <a:ea typeface="+mn-ea"/>
              <a:cs typeface="+mn-cs"/>
            </a:endParaRPr>
          </a:p>
          <a:p>
            <a:pPr marL="0" indent="0">
              <a:buFont typeface="Arial" panose="020B0604020202020204" pitchFamily="34" charset="0"/>
              <a:buNone/>
            </a:pPr>
            <a:r>
              <a:rPr lang="fr-FR" sz="1200" kern="1200" dirty="0">
                <a:solidFill>
                  <a:schemeClr val="tx1"/>
                </a:solidFill>
                <a:effectLst/>
                <a:latin typeface="+mn-lt"/>
                <a:ea typeface="+mn-ea"/>
                <a:cs typeface="+mn-cs"/>
              </a:rPr>
              <a:t>Déclarer les restrictions d’accès dans le cas de ressources accessibles uniquement via un intranet, sur abonnement etc.</a:t>
            </a:r>
            <a:endParaRPr lang="fr-FR" sz="1200" kern="1200" baseline="0" dirty="0">
              <a:solidFill>
                <a:schemeClr val="tx1"/>
              </a:solidFill>
              <a:effectLst/>
              <a:latin typeface="+mn-lt"/>
              <a:ea typeface="+mn-ea"/>
              <a:cs typeface="+mn-cs"/>
            </a:endParaRPr>
          </a:p>
          <a:p>
            <a:pPr marL="0" indent="0">
              <a:buFont typeface="Arial" panose="020B0604020202020204" pitchFamily="34" charset="0"/>
              <a:buNone/>
            </a:pPr>
            <a:r>
              <a:rPr lang="fr-FR" sz="1200" kern="1200" dirty="0">
                <a:solidFill>
                  <a:schemeClr val="tx1"/>
                </a:solidFill>
                <a:effectLst/>
                <a:latin typeface="+mn-lt"/>
                <a:ea typeface="+mn-ea"/>
                <a:cs typeface="+mn-cs"/>
              </a:rPr>
              <a:t>Remplace la zone 310 qui permettait jusqu’en 2021 de renseigner les embargo et autres réserves sur l’accès</a:t>
            </a:r>
          </a:p>
          <a:p>
            <a:pPr marL="0" indent="0">
              <a:buFont typeface="Arial" panose="020B0604020202020204" pitchFamily="34" charset="0"/>
              <a:buNone/>
            </a:pPr>
            <a:r>
              <a:rPr lang="fr-FR" sz="1200" kern="1200" dirty="0">
                <a:solidFill>
                  <a:schemeClr val="tx1"/>
                </a:solidFill>
                <a:effectLst/>
                <a:latin typeface="+mn-lt"/>
                <a:ea typeface="+mn-ea"/>
                <a:cs typeface="+mn-cs"/>
              </a:rPr>
              <a:t>La sous-zone </a:t>
            </a:r>
            <a:r>
              <a:rPr lang="fr-FR" sz="1200" b="1" kern="1200" dirty="0">
                <a:solidFill>
                  <a:schemeClr val="tx1"/>
                </a:solidFill>
                <a:effectLst/>
                <a:latin typeface="+mn-lt"/>
                <a:ea typeface="+mn-ea"/>
                <a:cs typeface="+mn-cs"/>
              </a:rPr>
              <a:t>$d</a:t>
            </a:r>
            <a:r>
              <a:rPr lang="fr-FR" sz="1200" kern="1200" dirty="0">
                <a:solidFill>
                  <a:schemeClr val="tx1"/>
                </a:solidFill>
                <a:effectLst/>
                <a:latin typeface="+mn-lt"/>
                <a:ea typeface="+mn-ea"/>
                <a:cs typeface="+mn-cs"/>
              </a:rPr>
              <a:t> permet de signaler la catégorie d’utilisateurs </a:t>
            </a:r>
            <a:r>
              <a:rPr lang="fr-FR" sz="1200" b="1" kern="1200" dirty="0">
                <a:solidFill>
                  <a:schemeClr val="tx1"/>
                </a:solidFill>
                <a:effectLst/>
                <a:latin typeface="+mn-lt"/>
                <a:ea typeface="+mn-ea"/>
                <a:cs typeface="+mn-cs"/>
              </a:rPr>
              <a:t>non soumis aux conditions </a:t>
            </a:r>
            <a:r>
              <a:rPr lang="fr-FR" sz="1200" kern="1200" dirty="0">
                <a:solidFill>
                  <a:schemeClr val="tx1"/>
                </a:solidFill>
                <a:effectLst/>
                <a:latin typeface="+mn-lt"/>
                <a:ea typeface="+mn-ea"/>
                <a:cs typeface="+mn-cs"/>
              </a:rPr>
              <a:t>énoncées en $a. </a:t>
            </a:r>
          </a:p>
          <a:p>
            <a:pPr marL="0" indent="0">
              <a:buFont typeface="Arial" panose="020B0604020202020204" pitchFamily="34" charset="0"/>
              <a:buNone/>
            </a:pPr>
            <a:r>
              <a:rPr lang="fr-FR" sz="1200" kern="1200" dirty="0">
                <a:solidFill>
                  <a:schemeClr val="tx1"/>
                </a:solidFill>
                <a:effectLst/>
                <a:latin typeface="+mn-lt"/>
                <a:ea typeface="+mn-ea"/>
                <a:cs typeface="+mn-cs"/>
              </a:rPr>
              <a:t>Si les conditions d’utilisation ou de reproduction ne s’exercent que sur </a:t>
            </a:r>
            <a:r>
              <a:rPr lang="fr-FR" sz="1200" b="1" kern="1200" dirty="0">
                <a:solidFill>
                  <a:schemeClr val="tx1"/>
                </a:solidFill>
                <a:effectLst/>
                <a:latin typeface="+mn-lt"/>
                <a:ea typeface="+mn-ea"/>
                <a:cs typeface="+mn-cs"/>
              </a:rPr>
              <a:t>une partie de la ressource</a:t>
            </a:r>
            <a:r>
              <a:rPr lang="fr-FR" sz="1200" kern="1200" dirty="0">
                <a:solidFill>
                  <a:schemeClr val="tx1"/>
                </a:solidFill>
                <a:effectLst/>
                <a:latin typeface="+mn-lt"/>
                <a:ea typeface="+mn-ea"/>
                <a:cs typeface="+mn-cs"/>
              </a:rPr>
              <a:t>, celle-ci peut être précisée en sous-zone </a:t>
            </a:r>
            <a:r>
              <a:rPr lang="fr-FR" sz="1200" b="1" kern="1200" dirty="0">
                <a:solidFill>
                  <a:schemeClr val="tx1"/>
                </a:solidFill>
                <a:effectLst/>
                <a:latin typeface="+mn-lt"/>
                <a:ea typeface="+mn-ea"/>
                <a:cs typeface="+mn-cs"/>
              </a:rPr>
              <a:t>$8 </a:t>
            </a:r>
            <a:endParaRPr lang="fr-FR" sz="1200" kern="1200" dirty="0">
              <a:solidFill>
                <a:schemeClr val="tx1"/>
              </a:solidFill>
              <a:effectLst/>
              <a:latin typeface="+mn-lt"/>
              <a:ea typeface="+mn-ea"/>
              <a:cs typeface="+mn-cs"/>
            </a:endParaRPr>
          </a:p>
          <a:p>
            <a:pPr marL="0" indent="0">
              <a:buFont typeface="Arial" panose="020B0604020202020204" pitchFamily="34" charset="0"/>
              <a:buNone/>
            </a:pPr>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72</a:t>
            </a:fld>
            <a:endParaRPr lang="fr-FR"/>
          </a:p>
        </p:txBody>
      </p:sp>
    </p:spTree>
    <p:extLst>
      <p:ext uri="{BB962C8B-B14F-4D97-AF65-F5344CB8AC3E}">
        <p14:creationId xmlns:p14="http://schemas.microsoft.com/office/powerpoint/2010/main" val="4214783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a:t>
            </a:fld>
            <a:endParaRPr lang="fr-FR"/>
          </a:p>
        </p:txBody>
      </p:sp>
    </p:spTree>
    <p:extLst>
      <p:ext uri="{BB962C8B-B14F-4D97-AF65-F5344CB8AC3E}">
        <p14:creationId xmlns:p14="http://schemas.microsoft.com/office/powerpoint/2010/main" val="22515234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Zone sous autorité ISSN, pour</a:t>
            </a:r>
            <a:r>
              <a:rPr lang="fr-FR" sz="1200" baseline="0" dirty="0">
                <a:latin typeface="+mn-lt"/>
              </a:rPr>
              <a:t> toute modification/création il faudra créer dans Cidemis une demande de correction.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452</a:t>
            </a:r>
            <a:r>
              <a:rPr lang="fr-FR" sz="1200" dirty="0">
                <a:latin typeface="+mn-lt"/>
              </a:rPr>
              <a:t> : cette zone est essentielle pour </a:t>
            </a:r>
            <a:r>
              <a:rPr lang="fr-FR" sz="1200" b="1" dirty="0">
                <a:latin typeface="+mn-lt"/>
              </a:rPr>
              <a:t>lier la notice de la base de données avec un équivalent sur support</a:t>
            </a:r>
            <a:r>
              <a:rPr lang="fr-FR" sz="1200" dirty="0">
                <a:latin typeface="+mn-lt"/>
              </a:rPr>
              <a:t>. Impérativement penser à créer le lien réciproque</a:t>
            </a:r>
            <a:r>
              <a:rPr lang="fr-FR" sz="1200" baseline="0" dirty="0">
                <a:latin typeface="+mn-lt"/>
              </a:rPr>
              <a:t> en 452 dans la notice liée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mn-lt"/>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n-lt"/>
                <a:ea typeface="Times New Roman" panose="02020603050405020304" pitchFamily="18" charset="0"/>
                <a:cs typeface="Calibri" panose="020F0502020204030204" pitchFamily="34" charset="0"/>
              </a:rPr>
              <a:t>S’il survient au cours de l’histoire bibliographique d’une base de données intégratrice une évolution suffisamment importante pour nécessiter l’attribution d’un nouvel ISSN, il sera possible de lier les deux notices par le lien </a:t>
            </a:r>
            <a:r>
              <a:rPr lang="fr-FR" sz="1200" b="1" dirty="0">
                <a:effectLst/>
                <a:latin typeface="+mn-lt"/>
                <a:ea typeface="Times New Roman" panose="02020603050405020304" pitchFamily="18" charset="0"/>
                <a:cs typeface="Calibri" panose="020F0502020204030204" pitchFamily="34" charset="0"/>
              </a:rPr>
              <a:t>424/425</a:t>
            </a:r>
            <a:r>
              <a:rPr lang="fr-FR" sz="1200" dirty="0">
                <a:effectLst/>
                <a:latin typeface="+mn-lt"/>
                <a:ea typeface="Times New Roman" panose="02020603050405020304" pitchFamily="18" charset="0"/>
                <a:cs typeface="Calibri" panose="020F0502020204030204" pitchFamily="34" charset="0"/>
              </a:rPr>
              <a:t> : « </a:t>
            </a:r>
            <a:r>
              <a:rPr lang="fr-FR" sz="1200" b="1" i="1" dirty="0">
                <a:effectLst/>
                <a:latin typeface="+mn-lt"/>
                <a:ea typeface="Times New Roman" panose="02020603050405020304" pitchFamily="18" charset="0"/>
                <a:cs typeface="Calibri" panose="020F0502020204030204" pitchFamily="34" charset="0"/>
              </a:rPr>
              <a:t>est mis à jour par</a:t>
            </a:r>
            <a:r>
              <a:rPr lang="fr-FR" sz="1200" dirty="0">
                <a:effectLst/>
                <a:latin typeface="+mn-lt"/>
                <a:ea typeface="Times New Roman" panose="02020603050405020304" pitchFamily="18" charset="0"/>
                <a:cs typeface="Calibri" panose="020F0502020204030204" pitchFamily="34" charset="0"/>
              </a:rPr>
              <a:t> »  / « </a:t>
            </a:r>
            <a:r>
              <a:rPr lang="fr-FR" sz="1200" b="1" i="1" dirty="0">
                <a:effectLst/>
                <a:latin typeface="+mn-lt"/>
                <a:ea typeface="Times New Roman" panose="02020603050405020304" pitchFamily="18" charset="0"/>
                <a:cs typeface="Calibri" panose="020F0502020204030204" pitchFamily="34" charset="0"/>
              </a:rPr>
              <a:t>met à jour</a:t>
            </a:r>
            <a:r>
              <a:rPr lang="fr-FR" sz="1200" dirty="0">
                <a:effectLst/>
                <a:latin typeface="+mn-lt"/>
                <a:ea typeface="Times New Roman" panose="02020603050405020304" pitchFamily="18" charset="0"/>
                <a:cs typeface="Calibri" panose="020F0502020204030204" pitchFamily="34" charset="0"/>
              </a:rPr>
              <a:t> ». Ces deux zones ne sont en effet pas sous autorité ISSN. En revanche, elles ne doivent pas être utilisées pour des notices n’ayant pas encore d’ISSN.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mn-lt"/>
                <a:ea typeface="Calibri" panose="020F0502020204030204" pitchFamily="34" charset="0"/>
                <a:cs typeface="Times New Roman" panose="02020603050405020304" pitchFamily="18" charset="0"/>
              </a:rPr>
              <a:t>461/463 : </a:t>
            </a:r>
            <a:r>
              <a:rPr lang="fr-FR" sz="1200" dirty="0">
                <a:effectLst/>
                <a:latin typeface="+mn-lt"/>
                <a:ea typeface="Calibri" panose="020F0502020204030204" pitchFamily="34" charset="0"/>
                <a:cs typeface="Times New Roman" panose="02020603050405020304" pitchFamily="18" charset="0"/>
              </a:rPr>
              <a:t>En raison de la volumétrie trop importante (une base de données peut contenir plusieurs milliers de titres), il n’est pas demandé aux catalogueurs d’enregistrer en 463 les liens aux titres contenus dans la base de données.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effectLst/>
                <a:latin typeface="+mn-lt"/>
                <a:ea typeface="Calibri" panose="020F0502020204030204" pitchFamily="34" charset="0"/>
                <a:cs typeface="Times New Roman" panose="02020603050405020304" pitchFamily="18" charset="0"/>
              </a:rPr>
              <a:t>En revanche, il faudra faire dans les notices concernées le lien en 461 vers la base de données.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73</a:t>
            </a:fld>
            <a:endParaRPr lang="fr-FR"/>
          </a:p>
        </p:txBody>
      </p:sp>
    </p:spTree>
    <p:extLst>
      <p:ext uri="{BB962C8B-B14F-4D97-AF65-F5344CB8AC3E}">
        <p14:creationId xmlns:p14="http://schemas.microsoft.com/office/powerpoint/2010/main" val="21025836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Depuis le 1</a:t>
            </a:r>
            <a:r>
              <a:rPr lang="fr-FR" sz="1200" baseline="30000" dirty="0"/>
              <a:t>er</a:t>
            </a:r>
            <a:r>
              <a:rPr lang="fr-FR" sz="1200" dirty="0"/>
              <a:t> janvier 2020, dans le cadre de la réforme RAMEAU, l’indexation du sujet et de la forme est séparée en deux zones distinctes : B606 pour le sujet, et B608 pour la </a:t>
            </a:r>
            <a:r>
              <a:rPr lang="fr-FR" sz="1200" b="1" dirty="0"/>
              <a:t>forme, le genre ou Les caractéristiques physiques de la ressource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p>
          <a:p>
            <a:r>
              <a:rPr lang="fr-FR" sz="1200" dirty="0"/>
              <a:t>Renseigner soit </a:t>
            </a:r>
            <a:r>
              <a:rPr lang="fr-FR" sz="1200" b="1" dirty="0"/>
              <a:t>$a avec le nom de l’autorité rameau</a:t>
            </a:r>
            <a:r>
              <a:rPr lang="fr-FR" sz="1200" dirty="0"/>
              <a:t>, soit </a:t>
            </a:r>
            <a:r>
              <a:rPr lang="fr-FR" sz="1200" b="1" dirty="0"/>
              <a:t>$3 avec le PPN de la notice d’autorité</a:t>
            </a:r>
            <a:r>
              <a:rPr lang="fr-FR" sz="1200" dirty="0"/>
              <a:t>. </a:t>
            </a:r>
          </a:p>
          <a:p>
            <a:r>
              <a:rPr lang="fr-FR" sz="1200" dirty="0"/>
              <a:t>La saisie de la sous-zone </a:t>
            </a:r>
            <a:r>
              <a:rPr lang="fr-FR" sz="1200" b="1" dirty="0"/>
              <a:t>$2rameau </a:t>
            </a:r>
            <a:r>
              <a:rPr lang="fr-FR" sz="1200" dirty="0"/>
              <a:t>est obligatoire dans le Sudoc afin d'éviter la saisie de points d'accès dont on ne peut reconnaître l'origine ou les règles d'indexation qui leur sont appliquées.</a:t>
            </a:r>
          </a:p>
          <a:p>
            <a:endParaRPr lang="fr-FR" strike="sngStrike"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74</a:t>
            </a:fld>
            <a:endParaRPr lang="fr-FR"/>
          </a:p>
        </p:txBody>
      </p:sp>
    </p:spTree>
    <p:extLst>
      <p:ext uri="{BB962C8B-B14F-4D97-AF65-F5344CB8AC3E}">
        <p14:creationId xmlns:p14="http://schemas.microsoft.com/office/powerpoint/2010/main" val="205059205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baseline="0" dirty="0"/>
              <a:t>856 </a:t>
            </a:r>
            <a:r>
              <a:rPr lang="fr-FR" baseline="0" dirty="0"/>
              <a:t>= uniquement les </a:t>
            </a:r>
            <a:r>
              <a:rPr lang="fr-FR" b="1" i="0" baseline="0" dirty="0"/>
              <a:t>URL d’accès et direct à la ressource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baseline="0" dirty="0"/>
              <a:t>859 = </a:t>
            </a:r>
            <a:r>
              <a:rPr lang="fr-FR" baseline="0" dirty="0"/>
              <a:t>Lors des imports en provenance du Registre de l’ISSN, les URL sont récupérées en même temps que les notices, seulement elles renvoient rarement à un accès </a:t>
            </a:r>
            <a:r>
              <a:rPr lang="fr-FR" dirty="0"/>
              <a:t>libre et direct à l'intégralité du contenu. C’est pourquoi elles sont chargées dans une zone spécifique la </a:t>
            </a:r>
            <a:r>
              <a:rPr lang="fr-FR" b="1" dirty="0"/>
              <a:t>859, </a:t>
            </a:r>
            <a:r>
              <a:rPr lang="fr-FR" dirty="0"/>
              <a:t>en attendant d’être vérifiée par les catalogueurs. La 859 n’est </a:t>
            </a:r>
            <a:r>
              <a:rPr lang="fr-FR" b="1" dirty="0"/>
              <a:t>pas visible </a:t>
            </a:r>
            <a:r>
              <a:rPr lang="fr-FR" dirty="0"/>
              <a:t>dans le Sudoc, même si l’URL renvoie à une ressource dont le contenu est librement accessible.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revient au catalogueur de saisir </a:t>
            </a:r>
            <a:r>
              <a:rPr lang="fr-FR" b="1" dirty="0"/>
              <a:t>en 856 les zones 859 appropriées. </a:t>
            </a:r>
            <a:r>
              <a:rPr lang="fr-FR" dirty="0"/>
              <a:t>Lorsque la ressource décrite est en </a:t>
            </a:r>
            <a:r>
              <a:rPr lang="fr-FR" b="1" dirty="0"/>
              <a:t>accès réservé</a:t>
            </a:r>
            <a:r>
              <a:rPr lang="fr-FR" dirty="0"/>
              <a:t>, il faut utiliser la </a:t>
            </a:r>
            <a:r>
              <a:rPr lang="fr-FR" b="1" dirty="0"/>
              <a:t>zone d’exemplaire E856</a:t>
            </a:r>
            <a:endParaRPr lang="fr-FR" baseline="0" dirty="0"/>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75</a:t>
            </a:fld>
            <a:endParaRPr lang="fr-FR"/>
          </a:p>
        </p:txBody>
      </p:sp>
    </p:spTree>
    <p:extLst>
      <p:ext uri="{BB962C8B-B14F-4D97-AF65-F5344CB8AC3E}">
        <p14:creationId xmlns:p14="http://schemas.microsoft.com/office/powerpoint/2010/main" val="26706918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0000"/>
              </a:lnSpc>
              <a:spcBef>
                <a:spcPts val="0"/>
              </a:spcBef>
              <a:buNone/>
              <a:defRPr/>
            </a:pPr>
            <a:r>
              <a:rPr lang="fr-FR" dirty="0"/>
              <a:t>Une</a:t>
            </a:r>
            <a:r>
              <a:rPr lang="fr-FR" baseline="0" dirty="0"/>
              <a:t> n</a:t>
            </a:r>
            <a:r>
              <a:rPr lang="fr-FR" dirty="0"/>
              <a:t>otice dépourvue d’exemplaire </a:t>
            </a:r>
            <a:r>
              <a:rPr lang="fr-FR" b="1" dirty="0"/>
              <a:t>ne permet pas d’identifier</a:t>
            </a:r>
            <a:r>
              <a:rPr lang="fr-FR" dirty="0"/>
              <a:t> </a:t>
            </a:r>
            <a:r>
              <a:rPr lang="fr-FR" b="1" dirty="0"/>
              <a:t>la localisation</a:t>
            </a:r>
            <a:r>
              <a:rPr lang="fr-FR" dirty="0"/>
              <a:t> de la ressource décrite. Elle </a:t>
            </a:r>
            <a:r>
              <a:rPr lang="fr-FR" b="1" dirty="0"/>
              <a:t>n’apparaîtra pas</a:t>
            </a:r>
            <a:r>
              <a:rPr lang="fr-FR" dirty="0"/>
              <a:t> dans le catalogue Sudoc et l’url renseignée en zone 856 ne bénéficiera pas aux usagers. L'ajout d'un </a:t>
            </a:r>
            <a:r>
              <a:rPr lang="fr-FR" b="1" dirty="0"/>
              <a:t>exemplaire virtuel</a:t>
            </a:r>
            <a:r>
              <a:rPr lang="fr-FR" dirty="0"/>
              <a:t> est recommandé pour </a:t>
            </a:r>
            <a:r>
              <a:rPr lang="fr-FR" b="1" dirty="0"/>
              <a:t>rendre visible</a:t>
            </a:r>
            <a:r>
              <a:rPr lang="fr-FR" dirty="0"/>
              <a:t> toutes les ressources en ligne libres de droits dont la présence dans le catalogue public Sudoc sera jugée utile. </a:t>
            </a:r>
          </a:p>
          <a:p>
            <a:pPr marL="0" lvl="0" indent="0">
              <a:lnSpc>
                <a:spcPct val="100000"/>
              </a:lnSpc>
              <a:spcBef>
                <a:spcPts val="0"/>
              </a:spcBef>
              <a:buNone/>
              <a:defRPr/>
            </a:pPr>
            <a:r>
              <a:rPr lang="fr-FR" dirty="0"/>
              <a:t>Dans la mesure où il s’agit d’un exemplaire virtuel, les sous-zones à renseigner </a:t>
            </a:r>
            <a:r>
              <a:rPr lang="fr-FR" b="1" dirty="0"/>
              <a:t>sont minimales</a:t>
            </a:r>
            <a:r>
              <a:rPr lang="fr-FR" dirty="0"/>
              <a:t> : </a:t>
            </a:r>
          </a:p>
          <a:p>
            <a:pPr marL="171450" lvl="0" indent="-171450">
              <a:lnSpc>
                <a:spcPct val="100000"/>
              </a:lnSpc>
              <a:spcBef>
                <a:spcPts val="0"/>
              </a:spcBef>
              <a:buFontTx/>
              <a:buChar char="-"/>
              <a:defRPr/>
            </a:pPr>
            <a:r>
              <a:rPr lang="fr-FR" dirty="0"/>
              <a:t>Saisir le </a:t>
            </a:r>
            <a:r>
              <a:rPr lang="fr-FR" dirty="0" err="1"/>
              <a:t>n°RCR</a:t>
            </a:r>
            <a:r>
              <a:rPr lang="fr-FR" dirty="0"/>
              <a:t> en CXX $b</a:t>
            </a:r>
          </a:p>
          <a:p>
            <a:pPr marL="171450" lvl="0" indent="-171450">
              <a:lnSpc>
                <a:spcPct val="100000"/>
              </a:lnSpc>
              <a:spcBef>
                <a:spcPts val="0"/>
              </a:spcBef>
              <a:buFontTx/>
              <a:buChar char="-"/>
              <a:defRPr/>
            </a:pPr>
            <a:r>
              <a:rPr lang="fr-FR" dirty="0"/>
              <a:t>code </a:t>
            </a:r>
            <a:r>
              <a:rPr lang="fr-FR" dirty="0" err="1"/>
              <a:t>peb</a:t>
            </a:r>
            <a:r>
              <a:rPr lang="fr-FR" dirty="0"/>
              <a:t> « g » pour ne pas apparaître dans une liste PEB</a:t>
            </a:r>
          </a:p>
          <a:p>
            <a:pPr marL="0" lvl="0" indent="0">
              <a:lnSpc>
                <a:spcPct val="100000"/>
              </a:lnSpc>
              <a:spcBef>
                <a:spcPts val="0"/>
              </a:spcBef>
              <a:buFontTx/>
              <a:buNone/>
              <a:defRPr/>
            </a:pPr>
            <a:endParaRPr lang="fr-FR" dirty="0"/>
          </a:p>
          <a:p>
            <a:pPr marL="0" indent="0">
              <a:buNone/>
            </a:pPr>
            <a:r>
              <a:rPr lang="fr-FR" b="1" dirty="0"/>
              <a:t>Accès contrôlé = accès dans le</a:t>
            </a:r>
            <a:r>
              <a:rPr lang="fr-FR" b="1" baseline="0" dirty="0"/>
              <a:t> cadre d’un abonnement</a:t>
            </a:r>
            <a:r>
              <a:rPr lang="fr-FR" dirty="0"/>
              <a:t>. Important de les signaler : </a:t>
            </a:r>
          </a:p>
          <a:p>
            <a:pPr marL="0" indent="0">
              <a:buNone/>
            </a:pPr>
            <a:r>
              <a:rPr lang="fr-FR" dirty="0"/>
              <a:t>1- pour qu’elles </a:t>
            </a:r>
            <a:r>
              <a:rPr lang="fr-FR" b="1" dirty="0"/>
              <a:t>apparaissent dans le Sudoc </a:t>
            </a:r>
            <a:r>
              <a:rPr lang="fr-FR" dirty="0"/>
              <a:t>et dans les SIGB</a:t>
            </a:r>
          </a:p>
          <a:p>
            <a:pPr marL="0" indent="0">
              <a:buNone/>
            </a:pPr>
            <a:r>
              <a:rPr lang="fr-FR" dirty="0"/>
              <a:t>2-</a:t>
            </a:r>
            <a:r>
              <a:rPr lang="fr-FR" baseline="0" dirty="0"/>
              <a:t> </a:t>
            </a:r>
            <a:r>
              <a:rPr lang="fr-FR" dirty="0"/>
              <a:t>pour pouvoir signaler une éventuelle </a:t>
            </a:r>
            <a:r>
              <a:rPr lang="fr-FR" b="1" dirty="0"/>
              <a:t>disponibilité des contenus </a:t>
            </a:r>
          </a:p>
          <a:p>
            <a:pPr marL="0" indent="0">
              <a:buNone/>
            </a:pPr>
            <a:r>
              <a:rPr lang="fr-FR" dirty="0"/>
              <a:t>La gestion des accès nécessite la présence d’une zone E856 dans les données d’exemplaires, conçue de la même manière que la zone 856.</a:t>
            </a:r>
          </a:p>
          <a:p>
            <a:endParaRPr lang="fr-FR" dirty="0"/>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76</a:t>
            </a:fld>
            <a:endParaRPr lang="fr-FR"/>
          </a:p>
        </p:txBody>
      </p:sp>
    </p:spTree>
    <p:extLst>
      <p:ext uri="{BB962C8B-B14F-4D97-AF65-F5344CB8AC3E}">
        <p14:creationId xmlns:p14="http://schemas.microsoft.com/office/powerpoint/2010/main" val="11588381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77</a:t>
            </a:fld>
            <a:endParaRPr lang="fr-FR"/>
          </a:p>
        </p:txBody>
      </p:sp>
    </p:spTree>
    <p:extLst>
      <p:ext uri="{BB962C8B-B14F-4D97-AF65-F5344CB8AC3E}">
        <p14:creationId xmlns:p14="http://schemas.microsoft.com/office/powerpoint/2010/main" val="210392009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matière de ressources continues, il est assez rare d’avoir à créer des notice à partir de 0.</a:t>
            </a:r>
          </a:p>
          <a:p>
            <a:r>
              <a:rPr lang="fr-FR" dirty="0"/>
              <a:t>Les nouvelles notices ISSN sont importées du Registre 2 fois par mois, et le </a:t>
            </a:r>
            <a:r>
              <a:rPr lang="fr-FR" dirty="0" err="1"/>
              <a:t>Sudoc</a:t>
            </a:r>
            <a:r>
              <a:rPr lang="fr-FR" dirty="0"/>
              <a:t> est un réservoir qui contient plus de 3 millions de notices de publications en série.</a:t>
            </a:r>
          </a:p>
          <a:p>
            <a:r>
              <a:rPr lang="fr-FR" dirty="0"/>
              <a:t>Cependant, vous avez des outils à disposition pour vous aider à créer les notices si besoin, comme les scripts.</a:t>
            </a:r>
          </a:p>
          <a:p>
            <a:r>
              <a:rPr lang="fr-FR" dirty="0"/>
              <a:t>Il existe un script pour la création de notices de périodiques électroniques, là je vais vous présenter la version rénovée du script qui permet de créer une notice de périodique électronique à partir d’une notice imprimé.</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78</a:t>
            </a:fld>
            <a:endParaRPr lang="fr-FR"/>
          </a:p>
        </p:txBody>
      </p:sp>
    </p:spTree>
    <p:extLst>
      <p:ext uri="{BB962C8B-B14F-4D97-AF65-F5344CB8AC3E}">
        <p14:creationId xmlns:p14="http://schemas.microsoft.com/office/powerpoint/2010/main" val="12253327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encore en prod (imminent), donc exemple sur la base de test.</a:t>
            </a:r>
          </a:p>
          <a:p>
            <a:r>
              <a:rPr lang="fr-FR" dirty="0"/>
              <a:t>Il faut compléter toutes les zones requises pour pouvoir valider la notices, penser à supprimer les messages relatifs aux consignes ou les zones </a:t>
            </a:r>
            <a:r>
              <a:rPr lang="fr-FR" dirty="0" err="1"/>
              <a:t>pré-remplies</a:t>
            </a:r>
            <a:r>
              <a:rPr lang="fr-FR" dirty="0"/>
              <a:t> quand on ne les saisit pas (214 #2, par ex)</a:t>
            </a:r>
          </a:p>
          <a:p>
            <a:r>
              <a:rPr lang="fr-FR" dirty="0"/>
              <a:t>Et penser à enlever les ‘…’ !</a:t>
            </a:r>
          </a:p>
        </p:txBody>
      </p:sp>
      <p:sp>
        <p:nvSpPr>
          <p:cNvPr id="4" name="Espace réservé du numéro de diapositive 3"/>
          <p:cNvSpPr>
            <a:spLocks noGrp="1"/>
          </p:cNvSpPr>
          <p:nvPr>
            <p:ph type="sldNum" sz="quarter" idx="5"/>
          </p:nvPr>
        </p:nvSpPr>
        <p:spPr/>
        <p:txBody>
          <a:bodyPr/>
          <a:lstStyle/>
          <a:p>
            <a:fld id="{99EED06C-9777-4A23-9D28-3F9417DAFDA3}" type="slidenum">
              <a:rPr lang="fr-FR" smtClean="0"/>
              <a:t>79</a:t>
            </a:fld>
            <a:endParaRPr lang="fr-FR"/>
          </a:p>
        </p:txBody>
      </p:sp>
    </p:spTree>
    <p:extLst>
      <p:ext uri="{BB962C8B-B14F-4D97-AF65-F5344CB8AC3E}">
        <p14:creationId xmlns:p14="http://schemas.microsoft.com/office/powerpoint/2010/main" val="2103920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3789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ED06C-9777-4A23-9D28-3F9417DAFDA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261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e 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7619870" y="239613"/>
            <a:ext cx="1388533" cy="10414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re 1"/>
          <p:cNvSpPr>
            <a:spLocks noGrp="1"/>
          </p:cNvSpPr>
          <p:nvPr>
            <p:ph type="ctrTitle"/>
          </p:nvPr>
        </p:nvSpPr>
        <p:spPr>
          <a:xfrm>
            <a:off x="-7178" y="2340045"/>
            <a:ext cx="9151178" cy="1470025"/>
          </a:xfrm>
          <a:noFill/>
        </p:spPr>
        <p:txBody>
          <a:bodyPr>
            <a:normAutofit/>
          </a:bodyPr>
          <a:lstStyle>
            <a:lvl1pPr algn="ctr">
              <a:defRPr sz="4400" b="1" i="1" cap="all" baseline="0">
                <a:ln>
                  <a:noFill/>
                </a:ln>
                <a:solidFill>
                  <a:schemeClr val="tx2"/>
                </a:solidFill>
                <a:latin typeface="Arial Narrow" panose="020B0606020202030204" pitchFamily="34" charset="0"/>
              </a:defRPr>
            </a:lvl1pPr>
          </a:lstStyle>
          <a:p>
            <a:r>
              <a:rPr lang="fr-FR" dirty="0"/>
              <a:t>Modifiez le style du titre</a:t>
            </a:r>
          </a:p>
        </p:txBody>
      </p:sp>
      <p:sp>
        <p:nvSpPr>
          <p:cNvPr id="3" name="Sous-titre 2"/>
          <p:cNvSpPr>
            <a:spLocks noGrp="1"/>
          </p:cNvSpPr>
          <p:nvPr>
            <p:ph type="subTitle" idx="1"/>
          </p:nvPr>
        </p:nvSpPr>
        <p:spPr>
          <a:xfrm>
            <a:off x="1360176" y="4236671"/>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cxnSp>
        <p:nvCxnSpPr>
          <p:cNvPr id="11" name="Connecteur droit 10"/>
          <p:cNvCxnSpPr/>
          <p:nvPr/>
        </p:nvCxnSpPr>
        <p:spPr bwMode="auto">
          <a:xfrm>
            <a:off x="3902417" y="3416710"/>
            <a:ext cx="1638300" cy="0"/>
          </a:xfrm>
          <a:prstGeom prst="line">
            <a:avLst/>
          </a:prstGeom>
          <a:solidFill>
            <a:srgbClr val="F4370A"/>
          </a:solidFill>
          <a:ln w="57150" cap="flat" cmpd="sng" algn="ctr">
            <a:solidFill>
              <a:srgbClr val="EC6839"/>
            </a:solidFill>
            <a:prstDash val="solid"/>
            <a:round/>
            <a:headEnd type="none" w="med" len="med"/>
            <a:tailEnd type="none" w="med" len="med"/>
          </a:ln>
          <a:effectLst/>
        </p:spPr>
      </p:cxnSp>
      <p:pic>
        <p:nvPicPr>
          <p:cNvPr id="10" name="Image 9">
            <a:extLst>
              <a:ext uri="{FF2B5EF4-FFF2-40B4-BE49-F238E27FC236}">
                <a16:creationId xmlns:a16="http://schemas.microsoft.com/office/drawing/2014/main" id="{8D0E7DE2-2295-5F83-ABC8-6F5329C927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1411" y="105961"/>
            <a:ext cx="836992" cy="985652"/>
          </a:xfrm>
          <a:prstGeom prst="rect">
            <a:avLst/>
          </a:prstGeom>
        </p:spPr>
      </p:pic>
    </p:spTree>
    <p:extLst>
      <p:ext uri="{BB962C8B-B14F-4D97-AF65-F5344CB8AC3E}">
        <p14:creationId xmlns:p14="http://schemas.microsoft.com/office/powerpoint/2010/main" val="138358899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pic>
        <p:nvPicPr>
          <p:cNvPr id="5" name="klink2_2.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641232" y="1539461"/>
            <a:ext cx="6350000" cy="3568700"/>
          </a:xfrm>
          <a:prstGeom prst="rect">
            <a:avLst/>
          </a:prstGeom>
        </p:spPr>
      </p:pic>
    </p:spTree>
    <p:extLst>
      <p:ext uri="{BB962C8B-B14F-4D97-AF65-F5344CB8AC3E}">
        <p14:creationId xmlns:p14="http://schemas.microsoft.com/office/powerpoint/2010/main" val="40112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33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742538"/>
            <a:ext cx="3008313" cy="1162050"/>
          </a:xfrm>
          <a:solidFill>
            <a:schemeClr val="accent1"/>
          </a:solidFill>
        </p:spPr>
        <p:txBody>
          <a:bodyPr anchor="b"/>
          <a:lstStyle>
            <a:lvl1pPr algn="l">
              <a:defRPr sz="1500" b="1">
                <a:solidFill>
                  <a:schemeClr val="bg1"/>
                </a:solidFill>
              </a:defRPr>
            </a:lvl1pPr>
          </a:lstStyle>
          <a:p>
            <a:r>
              <a:rPr lang="fr-FR" dirty="0"/>
              <a:t>Modifiez le style du titre</a:t>
            </a:r>
          </a:p>
        </p:txBody>
      </p:sp>
      <p:sp>
        <p:nvSpPr>
          <p:cNvPr id="3" name="Espace réservé du contenu 2"/>
          <p:cNvSpPr>
            <a:spLocks noGrp="1"/>
          </p:cNvSpPr>
          <p:nvPr>
            <p:ph idx="1"/>
          </p:nvPr>
        </p:nvSpPr>
        <p:spPr>
          <a:xfrm>
            <a:off x="3575050" y="742538"/>
            <a:ext cx="5111750" cy="5383626"/>
          </a:xfrm>
        </p:spPr>
        <p:txBody>
          <a:bodyPr/>
          <a:lstStyle>
            <a:lvl1pPr>
              <a:defRPr sz="2000"/>
            </a:lvl1pPr>
            <a:lvl2pPr>
              <a:defRPr sz="1600"/>
            </a:lvl2pPr>
            <a:lvl3pPr>
              <a:defRPr sz="1600"/>
            </a:lvl3pPr>
            <a:lvl4pPr>
              <a:defRPr sz="1200"/>
            </a:lvl4pPr>
            <a:lvl5pPr>
              <a:defRPr sz="1050"/>
            </a:lvl5pPr>
            <a:lvl6pPr>
              <a:defRPr sz="1500"/>
            </a:lvl6pPr>
            <a:lvl7pPr>
              <a:defRPr sz="1500"/>
            </a:lvl7pPr>
            <a:lvl8pPr>
              <a:defRPr sz="1500"/>
            </a:lvl8pPr>
            <a:lvl9pPr>
              <a:defRPr sz="15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texte 3"/>
          <p:cNvSpPr>
            <a:spLocks noGrp="1"/>
          </p:cNvSpPr>
          <p:nvPr>
            <p:ph type="body" sz="half" idx="2"/>
          </p:nvPr>
        </p:nvSpPr>
        <p:spPr>
          <a:xfrm>
            <a:off x="457201" y="2152074"/>
            <a:ext cx="3008313" cy="397409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370437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solidFill>
            <a:schemeClr val="accent1"/>
          </a:solidFill>
        </p:spPr>
        <p:txBody>
          <a:bodyPr anchor="b"/>
          <a:lstStyle>
            <a:lvl1pPr algn="l">
              <a:defRPr sz="1500" b="1">
                <a:solidFill>
                  <a:schemeClr val="bg1"/>
                </a:solidFill>
              </a:defRPr>
            </a:lvl1pPr>
          </a:lstStyle>
          <a:p>
            <a:r>
              <a:rPr lang="fr-FR" dirty="0"/>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5121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cxnSp>
        <p:nvCxnSpPr>
          <p:cNvPr id="8" name="Connecteur droit 7"/>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1582622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268395" y="274640"/>
            <a:ext cx="2057400" cy="5851525"/>
          </a:xfrm>
          <a:solidFill>
            <a:schemeClr val="accent1"/>
          </a:solidFill>
        </p:spPr>
        <p:txBody>
          <a:bodyPr vert="eaVert"/>
          <a:lstStyle>
            <a:lvl1pPr>
              <a:defRPr>
                <a:solidFill>
                  <a:schemeClr val="bg1"/>
                </a:solidFill>
              </a:defRPr>
            </a:lvl1pPr>
          </a:lstStyle>
          <a:p>
            <a:r>
              <a:rPr lang="fr-FR" dirty="0"/>
              <a:t>Modifiez le style du titre</a:t>
            </a:r>
          </a:p>
        </p:txBody>
      </p:sp>
      <p:sp>
        <p:nvSpPr>
          <p:cNvPr id="3" name="Espace réservé du texte vertical 2"/>
          <p:cNvSpPr>
            <a:spLocks noGrp="1"/>
          </p:cNvSpPr>
          <p:nvPr>
            <p:ph type="body" orient="vert" idx="1"/>
          </p:nvPr>
        </p:nvSpPr>
        <p:spPr>
          <a:xfrm>
            <a:off x="457201" y="274640"/>
            <a:ext cx="5701145"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numéro de diapositive 5"/>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2925191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re 16/10">
    <p:spTree>
      <p:nvGrpSpPr>
        <p:cNvPr id="1" name=""/>
        <p:cNvGrpSpPr/>
        <p:nvPr/>
      </p:nvGrpSpPr>
      <p:grpSpPr>
        <a:xfrm>
          <a:off x="0" y="0"/>
          <a:ext cx="0" cy="0"/>
          <a:chOff x="0" y="0"/>
          <a:chExt cx="0" cy="0"/>
        </a:xfrm>
      </p:grpSpPr>
      <p:sp>
        <p:nvSpPr>
          <p:cNvPr id="2" name="Titre 1"/>
          <p:cNvSpPr>
            <a:spLocks noGrp="1"/>
          </p:cNvSpPr>
          <p:nvPr>
            <p:ph type="ctrTitle"/>
          </p:nvPr>
        </p:nvSpPr>
        <p:spPr>
          <a:xfrm>
            <a:off x="685802" y="2130453"/>
            <a:ext cx="7772400" cy="1470025"/>
          </a:xfrm>
        </p:spPr>
        <p:txBody>
          <a:bodyPr/>
          <a:lstStyle/>
          <a:p>
            <a:r>
              <a:rPr lang="fr-FR"/>
              <a:t>Modifiez le style du titre</a:t>
            </a:r>
            <a:endParaRPr lang="fr-FR" dirty="0"/>
          </a:p>
        </p:txBody>
      </p:sp>
      <p:sp>
        <p:nvSpPr>
          <p:cNvPr id="3" name="Sous-titre 2"/>
          <p:cNvSpPr>
            <a:spLocks noGrp="1"/>
          </p:cNvSpPr>
          <p:nvPr>
            <p:ph type="subTitle" idx="1"/>
          </p:nvPr>
        </p:nvSpPr>
        <p:spPr>
          <a:xfrm>
            <a:off x="1371602" y="3886200"/>
            <a:ext cx="6400800" cy="1752600"/>
          </a:xfrm>
        </p:spPr>
        <p:txBody>
          <a:bodyPr>
            <a:normAutofit/>
          </a:bodyPr>
          <a:lstStyle>
            <a:lvl1pPr marL="0" indent="0" algn="ctr">
              <a:buNone/>
              <a:defRPr sz="1980">
                <a:solidFill>
                  <a:schemeClr val="tx1">
                    <a:tint val="75000"/>
                  </a:schemeClr>
                </a:solidFill>
              </a:defRPr>
            </a:lvl1pPr>
            <a:lvl2pPr marL="381923" indent="0" algn="ctr">
              <a:buNone/>
              <a:defRPr>
                <a:solidFill>
                  <a:schemeClr val="tx1">
                    <a:tint val="75000"/>
                  </a:schemeClr>
                </a:solidFill>
              </a:defRPr>
            </a:lvl2pPr>
            <a:lvl3pPr marL="763844" indent="0" algn="ctr">
              <a:buNone/>
              <a:defRPr>
                <a:solidFill>
                  <a:schemeClr val="tx1">
                    <a:tint val="75000"/>
                  </a:schemeClr>
                </a:solidFill>
              </a:defRPr>
            </a:lvl3pPr>
            <a:lvl4pPr marL="1145768" indent="0" algn="ctr">
              <a:buNone/>
              <a:defRPr>
                <a:solidFill>
                  <a:schemeClr val="tx1">
                    <a:tint val="75000"/>
                  </a:schemeClr>
                </a:solidFill>
              </a:defRPr>
            </a:lvl4pPr>
            <a:lvl5pPr marL="1527689" indent="0" algn="ctr">
              <a:buNone/>
              <a:defRPr>
                <a:solidFill>
                  <a:schemeClr val="tx1">
                    <a:tint val="75000"/>
                  </a:schemeClr>
                </a:solidFill>
              </a:defRPr>
            </a:lvl5pPr>
            <a:lvl6pPr marL="1909610" indent="0" algn="ctr">
              <a:buNone/>
              <a:defRPr>
                <a:solidFill>
                  <a:schemeClr val="tx1">
                    <a:tint val="75000"/>
                  </a:schemeClr>
                </a:solidFill>
              </a:defRPr>
            </a:lvl6pPr>
            <a:lvl7pPr marL="2291534" indent="0" algn="ctr">
              <a:buNone/>
              <a:defRPr>
                <a:solidFill>
                  <a:schemeClr val="tx1">
                    <a:tint val="75000"/>
                  </a:schemeClr>
                </a:solidFill>
              </a:defRPr>
            </a:lvl7pPr>
            <a:lvl8pPr marL="2673455" indent="0" algn="ctr">
              <a:buNone/>
              <a:defRPr>
                <a:solidFill>
                  <a:schemeClr val="tx1">
                    <a:tint val="75000"/>
                  </a:schemeClr>
                </a:solidFill>
              </a:defRPr>
            </a:lvl8pPr>
            <a:lvl9pPr marL="3055376" indent="0" algn="ctr">
              <a:buNone/>
              <a:defRPr>
                <a:solidFill>
                  <a:schemeClr val="tx1">
                    <a:tint val="75000"/>
                  </a:schemeClr>
                </a:solidFill>
              </a:defRPr>
            </a:lvl9pPr>
          </a:lstStyle>
          <a:p>
            <a:r>
              <a:rPr lang="fr-FR"/>
              <a:t>Modifiez le style des sous-titres du masque</a:t>
            </a:r>
            <a:endParaRPr lang="fr-FR" dirty="0"/>
          </a:p>
        </p:txBody>
      </p:sp>
    </p:spTree>
    <p:extLst>
      <p:ext uri="{BB962C8B-B14F-4D97-AF65-F5344CB8AC3E}">
        <p14:creationId xmlns:p14="http://schemas.microsoft.com/office/powerpoint/2010/main" val="242656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Contenu 16/10">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FR" dirty="0"/>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61798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apositive inter-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7619870" y="239613"/>
            <a:ext cx="1388533" cy="1041400"/>
          </a:xfrm>
          <a:prstGeom prst="rect">
            <a:avLst/>
          </a:prstGeom>
        </p:spPr>
      </p:pic>
      <p:pic>
        <p:nvPicPr>
          <p:cNvPr id="4" name="Image 3"/>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re 1"/>
          <p:cNvSpPr>
            <a:spLocks noGrp="1"/>
          </p:cNvSpPr>
          <p:nvPr>
            <p:ph type="ctrTitle"/>
          </p:nvPr>
        </p:nvSpPr>
        <p:spPr>
          <a:xfrm>
            <a:off x="-7178" y="2340045"/>
            <a:ext cx="8214902" cy="1470025"/>
          </a:xfrm>
          <a:noFill/>
        </p:spPr>
        <p:txBody>
          <a:bodyPr>
            <a:normAutofit/>
          </a:bodyPr>
          <a:lstStyle>
            <a:lvl1pPr algn="r">
              <a:defRPr sz="3000" b="1" i="1" cap="all" baseline="0">
                <a:ln>
                  <a:noFill/>
                </a:ln>
                <a:solidFill>
                  <a:schemeClr val="tx2"/>
                </a:solidFill>
                <a:latin typeface="Arial Narrow" panose="020B0606020202030204" pitchFamily="34" charset="0"/>
              </a:defRPr>
            </a:lvl1pPr>
          </a:lstStyle>
          <a:p>
            <a:r>
              <a:rPr lang="fr-FR" dirty="0"/>
              <a:t>Modifiez le style du titre</a:t>
            </a:r>
          </a:p>
        </p:txBody>
      </p:sp>
      <p:sp>
        <p:nvSpPr>
          <p:cNvPr id="3" name="Sous-titre 2"/>
          <p:cNvSpPr>
            <a:spLocks noGrp="1"/>
          </p:cNvSpPr>
          <p:nvPr>
            <p:ph type="subTitle" idx="1"/>
          </p:nvPr>
        </p:nvSpPr>
        <p:spPr>
          <a:xfrm>
            <a:off x="1360176" y="4236671"/>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dirty="0"/>
              <a:t>Modifiez le style des sous-titres du masque</a:t>
            </a:r>
          </a:p>
        </p:txBody>
      </p:sp>
      <p:cxnSp>
        <p:nvCxnSpPr>
          <p:cNvPr id="11" name="Connecteur droit 10"/>
          <p:cNvCxnSpPr/>
          <p:nvPr/>
        </p:nvCxnSpPr>
        <p:spPr bwMode="auto">
          <a:xfrm>
            <a:off x="6569423" y="3416710"/>
            <a:ext cx="1638300" cy="0"/>
          </a:xfrm>
          <a:prstGeom prst="line">
            <a:avLst/>
          </a:prstGeom>
          <a:solidFill>
            <a:srgbClr val="F4370A"/>
          </a:solidFill>
          <a:ln w="57150" cap="flat" cmpd="sng" algn="ctr">
            <a:solidFill>
              <a:srgbClr val="EC6839"/>
            </a:solidFill>
            <a:prstDash val="solid"/>
            <a:round/>
            <a:headEnd type="none" w="med" len="med"/>
            <a:tailEnd type="none" w="med" len="med"/>
          </a:ln>
          <a:effectLst/>
        </p:spPr>
      </p:cxnSp>
      <p:pic>
        <p:nvPicPr>
          <p:cNvPr id="5" name="Image 4">
            <a:extLst>
              <a:ext uri="{FF2B5EF4-FFF2-40B4-BE49-F238E27FC236}">
                <a16:creationId xmlns:a16="http://schemas.microsoft.com/office/drawing/2014/main" id="{201D7933-38FC-9816-5840-345C0326E92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1411" y="105961"/>
            <a:ext cx="836992" cy="985652"/>
          </a:xfrm>
          <a:prstGeom prst="rect">
            <a:avLst/>
          </a:prstGeom>
        </p:spPr>
      </p:pic>
    </p:spTree>
    <p:extLst>
      <p:ext uri="{BB962C8B-B14F-4D97-AF65-F5344CB8AC3E}">
        <p14:creationId xmlns:p14="http://schemas.microsoft.com/office/powerpoint/2010/main" val="346756977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7594470" y="137830"/>
            <a:ext cx="1388533" cy="1041400"/>
          </a:xfrm>
          <a:prstGeom prst="rect">
            <a:avLst/>
          </a:prstGeom>
        </p:spPr>
      </p:pic>
      <p:pic>
        <p:nvPicPr>
          <p:cNvPr id="7" name="Image 6"/>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9144000" cy="6857999"/>
          </a:xfrm>
          <a:prstGeom prst="rect">
            <a:avLst/>
          </a:prstGeom>
        </p:spPr>
      </p:pic>
      <p:sp>
        <p:nvSpPr>
          <p:cNvPr id="2" name="Titre 1"/>
          <p:cNvSpPr>
            <a:spLocks noGrp="1"/>
          </p:cNvSpPr>
          <p:nvPr>
            <p:ph type="title"/>
          </p:nvPr>
        </p:nvSpPr>
        <p:spPr>
          <a:xfrm>
            <a:off x="722313" y="4406902"/>
            <a:ext cx="7772400" cy="1362075"/>
          </a:xfrm>
          <a:solidFill>
            <a:schemeClr val="accent1"/>
          </a:solidFill>
        </p:spPr>
        <p:txBody>
          <a:bodyPr anchor="t"/>
          <a:lstStyle>
            <a:lvl1pPr algn="ctr">
              <a:defRPr sz="2700" b="1" cap="all">
                <a:solidFill>
                  <a:schemeClr val="bg1"/>
                </a:solidFill>
              </a:defRPr>
            </a:lvl1pPr>
          </a:lstStyle>
          <a:p>
            <a:r>
              <a:rPr lang="fr-FR" dirty="0"/>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lgn="ctr">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dirty="0"/>
              <a:t>Modifiez les styles du texte du masque</a:t>
            </a:r>
          </a:p>
        </p:txBody>
      </p:sp>
      <p:sp>
        <p:nvSpPr>
          <p:cNvPr id="6" name="Espace réservé du numéro de diapositive 5"/>
          <p:cNvSpPr>
            <a:spLocks noGrp="1"/>
          </p:cNvSpPr>
          <p:nvPr>
            <p:ph type="sldNum" sz="quarter" idx="12"/>
          </p:nvPr>
        </p:nvSpPr>
        <p:spPr>
          <a:xfrm>
            <a:off x="8682552" y="6455345"/>
            <a:ext cx="441569" cy="365125"/>
          </a:xfrm>
        </p:spPr>
        <p:txBody>
          <a:bodyPr/>
          <a:lstStyle/>
          <a:p>
            <a:fld id="{AD8045ED-DE0C-4527-8264-0379EF2BB254}" type="slidenum">
              <a:rPr lang="fr-FR" smtClean="0"/>
              <a:t>‹N°›</a:t>
            </a:fld>
            <a:endParaRPr lang="fr-FR"/>
          </a:p>
        </p:txBody>
      </p:sp>
      <p:pic>
        <p:nvPicPr>
          <p:cNvPr id="4" name="Image 3">
            <a:extLst>
              <a:ext uri="{FF2B5EF4-FFF2-40B4-BE49-F238E27FC236}">
                <a16:creationId xmlns:a16="http://schemas.microsoft.com/office/drawing/2014/main" id="{B16F3313-27CC-4F55-0255-498FFDF056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71411" y="105961"/>
            <a:ext cx="836992" cy="985652"/>
          </a:xfrm>
          <a:prstGeom prst="rect">
            <a:avLst/>
          </a:prstGeom>
        </p:spPr>
      </p:pic>
    </p:spTree>
    <p:extLst>
      <p:ext uri="{BB962C8B-B14F-4D97-AF65-F5344CB8AC3E}">
        <p14:creationId xmlns:p14="http://schemas.microsoft.com/office/powerpoint/2010/main" val="412252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et contenu (Avec Logo)">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lvl1pPr marL="464400" indent="-272700">
              <a:lnSpc>
                <a:spcPct val="80000"/>
              </a:lnSpc>
              <a:spcBef>
                <a:spcPts val="468"/>
              </a:spcBef>
              <a:defRPr sz="2400" b="1" i="1">
                <a:solidFill>
                  <a:schemeClr val="accent6"/>
                </a:solidFill>
                <a:latin typeface="Arial Narrow" panose="020B0606020202030204" pitchFamily="34" charset="0"/>
              </a:defRPr>
            </a:lvl1pPr>
            <a:lvl2pPr>
              <a:spcBef>
                <a:spcPts val="300"/>
              </a:spcBef>
              <a:spcAft>
                <a:spcPts val="150"/>
              </a:spcAft>
              <a:defRPr sz="1800">
                <a:solidFill>
                  <a:schemeClr val="tx1">
                    <a:lumMod val="75000"/>
                    <a:lumOff val="25000"/>
                  </a:schemeClr>
                </a:solidFill>
                <a:latin typeface="Arial Narrow" panose="020B0606020202030204" pitchFamily="34" charset="0"/>
              </a:defRPr>
            </a:lvl2pPr>
            <a:lvl3pPr>
              <a:defRPr sz="1600">
                <a:solidFill>
                  <a:schemeClr val="tx1">
                    <a:lumMod val="75000"/>
                    <a:lumOff val="25000"/>
                  </a:schemeClr>
                </a:solidFill>
                <a:latin typeface="Arial Narrow" panose="020B0606020202030204" pitchFamily="34" charset="0"/>
              </a:defRPr>
            </a:lvl3pPr>
            <a:lvl4pPr>
              <a:defRPr sz="1400">
                <a:solidFill>
                  <a:schemeClr val="tx1">
                    <a:lumMod val="75000"/>
                    <a:lumOff val="25000"/>
                  </a:schemeClr>
                </a:solidFill>
                <a:latin typeface="Arial Narrow" panose="020B0606020202030204" pitchFamily="34" charset="0"/>
              </a:defRPr>
            </a:lvl4pPr>
            <a:lvl5pPr>
              <a:defRPr sz="1200">
                <a:solidFill>
                  <a:schemeClr val="tx1">
                    <a:lumMod val="75000"/>
                    <a:lumOff val="25000"/>
                  </a:schemeClr>
                </a:solidFill>
                <a:latin typeface="Arial Narrow" panose="020B060602020203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2" name="Espace réservé du numéro de diapositive 11"/>
          <p:cNvSpPr>
            <a:spLocks noGrp="1"/>
          </p:cNvSpPr>
          <p:nvPr>
            <p:ph type="sldNum" sz="quarter" idx="12"/>
          </p:nvPr>
        </p:nvSpPr>
        <p:spPr/>
        <p:txBody>
          <a:bodyPr/>
          <a:lstStyle/>
          <a:p>
            <a:fld id="{AD8045ED-DE0C-4527-8264-0379EF2BB254}" type="slidenum">
              <a:rPr lang="fr-FR" smtClean="0"/>
              <a:t>‹N°›</a:t>
            </a:fld>
            <a:endParaRPr lang="fr-FR"/>
          </a:p>
        </p:txBody>
      </p:sp>
      <p:sp>
        <p:nvSpPr>
          <p:cNvPr id="13" name="Titre 12"/>
          <p:cNvSpPr>
            <a:spLocks noGrp="1"/>
          </p:cNvSpPr>
          <p:nvPr>
            <p:ph type="title"/>
          </p:nvPr>
        </p:nvSpPr>
        <p:spPr>
          <a:xfrm>
            <a:off x="749853" y="206489"/>
            <a:ext cx="7251148" cy="527538"/>
          </a:xfrm>
          <a:gradFill>
            <a:gsLst>
              <a:gs pos="0">
                <a:schemeClr val="accent1"/>
              </a:gs>
              <a:gs pos="0">
                <a:srgbClr val="FFFFFF">
                  <a:alpha val="0"/>
                </a:srgbClr>
              </a:gs>
            </a:gsLst>
          </a:gradFill>
        </p:spPr>
        <p:txBody>
          <a:bodyPr>
            <a:normAutofit/>
          </a:bodyPr>
          <a:lstStyle>
            <a:lvl1pPr algn="r">
              <a:defRPr sz="2100" b="1" i="1" baseline="0">
                <a:solidFill>
                  <a:schemeClr val="tx2"/>
                </a:solidFill>
                <a:latin typeface="Arial Narrow" panose="020B0606020202030204" pitchFamily="34" charset="0"/>
              </a:defRPr>
            </a:lvl1pPr>
          </a:lstStyle>
          <a:p>
            <a:r>
              <a:rPr lang="fr-FR"/>
              <a:t>Modifiez le style du titre</a:t>
            </a:r>
            <a:endParaRPr lang="fr-FR" dirty="0"/>
          </a:p>
        </p:txBody>
      </p:sp>
      <p:cxnSp>
        <p:nvCxnSpPr>
          <p:cNvPr id="16" name="Connecteur droit 15"/>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152254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re et contenu (Sans Logo)">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lvl1pPr marL="464400" indent="-272700">
              <a:lnSpc>
                <a:spcPct val="80000"/>
              </a:lnSpc>
              <a:spcBef>
                <a:spcPts val="468"/>
              </a:spcBef>
              <a:defRPr sz="2400" b="1" i="1">
                <a:solidFill>
                  <a:schemeClr val="accent6"/>
                </a:solidFill>
                <a:latin typeface="Arial Narrow" panose="020B0606020202030204" pitchFamily="34" charset="0"/>
              </a:defRPr>
            </a:lvl1pPr>
            <a:lvl2pPr>
              <a:spcBef>
                <a:spcPts val="300"/>
              </a:spcBef>
              <a:spcAft>
                <a:spcPts val="150"/>
              </a:spcAft>
              <a:defRPr sz="1800">
                <a:solidFill>
                  <a:schemeClr val="tx1">
                    <a:lumMod val="75000"/>
                    <a:lumOff val="25000"/>
                  </a:schemeClr>
                </a:solidFill>
                <a:latin typeface="Arial Narrow" panose="020B0606020202030204" pitchFamily="34" charset="0"/>
              </a:defRPr>
            </a:lvl2pPr>
            <a:lvl3pPr>
              <a:defRPr sz="1600">
                <a:solidFill>
                  <a:schemeClr val="tx1">
                    <a:lumMod val="75000"/>
                    <a:lumOff val="25000"/>
                  </a:schemeClr>
                </a:solidFill>
                <a:latin typeface="Arial Narrow" panose="020B0606020202030204" pitchFamily="34" charset="0"/>
              </a:defRPr>
            </a:lvl3pPr>
            <a:lvl4pPr>
              <a:defRPr sz="1400">
                <a:solidFill>
                  <a:schemeClr val="tx1">
                    <a:lumMod val="75000"/>
                    <a:lumOff val="25000"/>
                  </a:schemeClr>
                </a:solidFill>
                <a:latin typeface="Arial Narrow" panose="020B0606020202030204" pitchFamily="34" charset="0"/>
              </a:defRPr>
            </a:lvl4pPr>
            <a:lvl5pPr>
              <a:defRPr sz="1200">
                <a:solidFill>
                  <a:schemeClr val="tx1">
                    <a:lumMod val="75000"/>
                    <a:lumOff val="25000"/>
                  </a:schemeClr>
                </a:solidFill>
                <a:latin typeface="Arial Narrow" panose="020B0606020202030204" pitchFamily="34" charset="0"/>
              </a:defRPr>
            </a:lvl5pPr>
          </a:lstStyle>
          <a:p>
            <a:pPr lv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12" name="Espace réservé du numéro de diapositive 11"/>
          <p:cNvSpPr>
            <a:spLocks noGrp="1"/>
          </p:cNvSpPr>
          <p:nvPr>
            <p:ph type="sldNum" sz="quarter" idx="12"/>
          </p:nvPr>
        </p:nvSpPr>
        <p:spPr/>
        <p:txBody>
          <a:bodyPr/>
          <a:lstStyle/>
          <a:p>
            <a:fld id="{AD8045ED-DE0C-4527-8264-0379EF2BB254}" type="slidenum">
              <a:rPr lang="fr-FR" smtClean="0"/>
              <a:t>‹N°›</a:t>
            </a:fld>
            <a:endParaRPr lang="fr-FR"/>
          </a:p>
        </p:txBody>
      </p:sp>
      <p:sp>
        <p:nvSpPr>
          <p:cNvPr id="13" name="Titre 12"/>
          <p:cNvSpPr>
            <a:spLocks noGrp="1"/>
          </p:cNvSpPr>
          <p:nvPr>
            <p:ph type="title"/>
          </p:nvPr>
        </p:nvSpPr>
        <p:spPr>
          <a:xfrm>
            <a:off x="749853" y="206489"/>
            <a:ext cx="7251148" cy="527538"/>
          </a:xfrm>
          <a:gradFill>
            <a:gsLst>
              <a:gs pos="0">
                <a:schemeClr val="accent1"/>
              </a:gs>
              <a:gs pos="0">
                <a:srgbClr val="FFFFFF">
                  <a:alpha val="0"/>
                </a:srgbClr>
              </a:gs>
            </a:gsLst>
          </a:gradFill>
        </p:spPr>
        <p:txBody>
          <a:bodyPr>
            <a:normAutofit/>
          </a:bodyPr>
          <a:lstStyle>
            <a:lvl1pPr algn="r">
              <a:defRPr sz="2100" b="1" i="1" baseline="0">
                <a:solidFill>
                  <a:schemeClr val="tx2"/>
                </a:solidFill>
                <a:latin typeface="Arial Narrow" panose="020B0606020202030204" pitchFamily="34" charset="0"/>
              </a:defRPr>
            </a:lvl1pPr>
          </a:lstStyle>
          <a:p>
            <a:r>
              <a:rPr lang="fr-FR"/>
              <a:t>Modifiez le style du titre</a:t>
            </a:r>
            <a:endParaRPr lang="fr-FR" dirty="0"/>
          </a:p>
        </p:txBody>
      </p:sp>
      <p:cxnSp>
        <p:nvCxnSpPr>
          <p:cNvPr id="16" name="Connecteur droit 15"/>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32695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169507"/>
            <a:ext cx="4038600" cy="5294301"/>
          </a:xfrm>
        </p:spPr>
        <p:txBody>
          <a:bodyPr/>
          <a:lstStyle>
            <a:lvl1pPr>
              <a:defRPr sz="1800"/>
            </a:lvl1pPr>
            <a:lvl2pPr>
              <a:defRPr sz="1600"/>
            </a:lvl2pPr>
            <a:lvl3pPr>
              <a:defRPr sz="1400"/>
            </a:lvl3pPr>
            <a:lvl4pPr>
              <a:defRPr sz="1200"/>
            </a:lvl4pPr>
            <a:lvl5pPr>
              <a:defRPr sz="120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contenu 3"/>
          <p:cNvSpPr>
            <a:spLocks noGrp="1"/>
          </p:cNvSpPr>
          <p:nvPr>
            <p:ph sz="half" idx="2"/>
          </p:nvPr>
        </p:nvSpPr>
        <p:spPr>
          <a:xfrm>
            <a:off x="4648200" y="1174845"/>
            <a:ext cx="4038600" cy="5288964"/>
          </a:xfrm>
        </p:spPr>
        <p:txBody>
          <a:bodyPr/>
          <a:lstStyle>
            <a:lvl1pPr>
              <a:defRPr sz="1800"/>
            </a:lvl1pPr>
            <a:lvl2pPr>
              <a:defRPr sz="1600"/>
            </a:lvl2pPr>
            <a:lvl3pPr>
              <a:defRPr sz="1400"/>
            </a:lvl3pPr>
            <a:lvl4pPr>
              <a:defRPr sz="1200"/>
            </a:lvl4pPr>
            <a:lvl5pPr>
              <a:defRPr sz="1200"/>
            </a:lvl5pPr>
            <a:lvl6pPr>
              <a:defRPr sz="1350"/>
            </a:lvl6pPr>
            <a:lvl7pPr>
              <a:defRPr sz="1350"/>
            </a:lvl7pPr>
            <a:lvl8pPr>
              <a:defRPr sz="1350"/>
            </a:lvl8pPr>
            <a:lvl9pPr>
              <a:defRPr sz="135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numéro de diapositive 6"/>
          <p:cNvSpPr>
            <a:spLocks noGrp="1"/>
          </p:cNvSpPr>
          <p:nvPr>
            <p:ph type="sldNum" sz="quarter" idx="12"/>
          </p:nvPr>
        </p:nvSpPr>
        <p:spPr/>
        <p:txBody>
          <a:bodyPr/>
          <a:lstStyle/>
          <a:p>
            <a:fld id="{AD8045ED-DE0C-4527-8264-0379EF2BB254}" type="slidenum">
              <a:rPr lang="fr-FR" smtClean="0"/>
              <a:t>‹N°›</a:t>
            </a:fld>
            <a:endParaRPr lang="fr-FR"/>
          </a:p>
        </p:txBody>
      </p:sp>
      <p:cxnSp>
        <p:nvCxnSpPr>
          <p:cNvPr id="9" name="Connecteur droit 8"/>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420968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155365"/>
            <a:ext cx="4040188" cy="639762"/>
          </a:xfrm>
        </p:spPr>
        <p:txBody>
          <a:bodyPr anchor="b"/>
          <a:lstStyle>
            <a:lvl1pPr marL="0" indent="0">
              <a:buNone/>
              <a:defRPr sz="1800" b="1">
                <a:solidFill>
                  <a:schemeClr val="tx1">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dirty="0"/>
              <a:t>Modifiez les styles du texte du masque</a:t>
            </a:r>
          </a:p>
        </p:txBody>
      </p:sp>
      <p:sp>
        <p:nvSpPr>
          <p:cNvPr id="4" name="Espace réservé du contenu 3"/>
          <p:cNvSpPr>
            <a:spLocks noGrp="1"/>
          </p:cNvSpPr>
          <p:nvPr>
            <p:ph sz="half" idx="2"/>
          </p:nvPr>
        </p:nvSpPr>
        <p:spPr>
          <a:xfrm>
            <a:off x="457200" y="1935561"/>
            <a:ext cx="4040188" cy="4613225"/>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texte 4"/>
          <p:cNvSpPr>
            <a:spLocks noGrp="1"/>
          </p:cNvSpPr>
          <p:nvPr>
            <p:ph type="body" sz="quarter" idx="3"/>
          </p:nvPr>
        </p:nvSpPr>
        <p:spPr>
          <a:xfrm>
            <a:off x="4645025" y="1155365"/>
            <a:ext cx="4041775" cy="639762"/>
          </a:xfrm>
        </p:spPr>
        <p:txBody>
          <a:bodyPr anchor="b"/>
          <a:lstStyle>
            <a:lvl1pPr marL="0" indent="0">
              <a:buNone/>
              <a:defRPr sz="1800" b="1">
                <a:solidFill>
                  <a:schemeClr val="tx1">
                    <a:lumMod val="50000"/>
                    <a:lumOff val="5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1935560"/>
            <a:ext cx="4041775" cy="4613224"/>
          </a:xfrm>
        </p:spPr>
        <p:txBody>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numéro de diapositive 8"/>
          <p:cNvSpPr>
            <a:spLocks noGrp="1"/>
          </p:cNvSpPr>
          <p:nvPr>
            <p:ph type="sldNum" sz="quarter" idx="12"/>
          </p:nvPr>
        </p:nvSpPr>
        <p:spPr/>
        <p:txBody>
          <a:bodyPr/>
          <a:lstStyle/>
          <a:p>
            <a:fld id="{AD8045ED-DE0C-4527-8264-0379EF2BB254}" type="slidenum">
              <a:rPr lang="fr-FR" smtClean="0"/>
              <a:t>‹N°›</a:t>
            </a:fld>
            <a:endParaRPr lang="fr-FR"/>
          </a:p>
        </p:txBody>
      </p:sp>
      <p:cxnSp>
        <p:nvCxnSpPr>
          <p:cNvPr id="11" name="Connecteur droit 10"/>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958962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5" name="Espace réservé du numéro de diapositive 4"/>
          <p:cNvSpPr>
            <a:spLocks noGrp="1"/>
          </p:cNvSpPr>
          <p:nvPr>
            <p:ph type="sldNum" sz="quarter" idx="12"/>
          </p:nvPr>
        </p:nvSpPr>
        <p:spPr/>
        <p:txBody>
          <a:bodyPr/>
          <a:lstStyle/>
          <a:p>
            <a:fld id="{AD8045ED-DE0C-4527-8264-0379EF2BB254}" type="slidenum">
              <a:rPr lang="fr-FR" smtClean="0"/>
              <a:t>‹N°›</a:t>
            </a:fld>
            <a:endParaRPr lang="fr-FR"/>
          </a:p>
        </p:txBody>
      </p:sp>
      <p:cxnSp>
        <p:nvCxnSpPr>
          <p:cNvPr id="7" name="Connecteur droit 6"/>
          <p:cNvCxnSpPr/>
          <p:nvPr/>
        </p:nvCxnSpPr>
        <p:spPr bwMode="auto">
          <a:xfrm>
            <a:off x="2895600" y="734027"/>
            <a:ext cx="5105400" cy="22106"/>
          </a:xfrm>
          <a:prstGeom prst="line">
            <a:avLst/>
          </a:prstGeom>
          <a:solidFill>
            <a:srgbClr val="F4370A"/>
          </a:solidFill>
          <a:ln w="38100" cap="flat" cmpd="sng" algn="ctr">
            <a:solidFill>
              <a:srgbClr val="EC6839"/>
            </a:solidFill>
            <a:prstDash val="solid"/>
            <a:round/>
            <a:headEnd type="none" w="med" len="med"/>
            <a:tailEnd type="none" w="med" len="med"/>
          </a:ln>
          <a:effectLst/>
        </p:spPr>
      </p:cxnSp>
    </p:spTree>
    <p:extLst>
      <p:ext uri="{BB962C8B-B14F-4D97-AF65-F5344CB8AC3E}">
        <p14:creationId xmlns:p14="http://schemas.microsoft.com/office/powerpoint/2010/main" val="83333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AD8045ED-DE0C-4527-8264-0379EF2BB254}" type="slidenum">
              <a:rPr lang="fr-FR" smtClean="0"/>
              <a:t>‹N°›</a:t>
            </a:fld>
            <a:endParaRPr lang="fr-FR"/>
          </a:p>
        </p:txBody>
      </p:sp>
    </p:spTree>
    <p:extLst>
      <p:ext uri="{BB962C8B-B14F-4D97-AF65-F5344CB8AC3E}">
        <p14:creationId xmlns:p14="http://schemas.microsoft.com/office/powerpoint/2010/main" val="405681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Espace réservé du numéro de diapositive 5"/>
          <p:cNvSpPr>
            <a:spLocks noGrp="1"/>
          </p:cNvSpPr>
          <p:nvPr>
            <p:ph type="sldNum" sz="quarter" idx="4"/>
          </p:nvPr>
        </p:nvSpPr>
        <p:spPr>
          <a:xfrm>
            <a:off x="8682552" y="6463811"/>
            <a:ext cx="44156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D8045ED-DE0C-4527-8264-0379EF2BB254}" type="slidenum">
              <a:rPr lang="fr-FR" smtClean="0"/>
              <a:t>‹N°›</a:t>
            </a:fld>
            <a:endParaRPr lang="fr-FR"/>
          </a:p>
        </p:txBody>
      </p:sp>
      <p:pic>
        <p:nvPicPr>
          <p:cNvPr id="7" name="Image 6"/>
          <p:cNvPicPr>
            <a:picLocks noChangeAspect="1"/>
          </p:cNvPicPr>
          <p:nvPr userDrawn="1"/>
        </p:nvPicPr>
        <p:blipFill>
          <a:blip r:embed="rId19"/>
          <a:stretch>
            <a:fillRect/>
          </a:stretch>
        </p:blipFill>
        <p:spPr>
          <a:xfrm>
            <a:off x="0" y="0"/>
            <a:ext cx="1608667" cy="1111250"/>
          </a:xfrm>
          <a:prstGeom prst="rect">
            <a:avLst/>
          </a:prstGeom>
        </p:spPr>
      </p:pic>
      <p:sp>
        <p:nvSpPr>
          <p:cNvPr id="2" name="Espace réservé du titre 1"/>
          <p:cNvSpPr>
            <a:spLocks noGrp="1"/>
          </p:cNvSpPr>
          <p:nvPr>
            <p:ph type="title"/>
          </p:nvPr>
        </p:nvSpPr>
        <p:spPr>
          <a:xfrm>
            <a:off x="749853" y="147389"/>
            <a:ext cx="7251148" cy="527538"/>
          </a:xfrm>
          <a:prstGeom prst="rect">
            <a:avLst/>
          </a:prstGeom>
          <a:gradFill flip="none" rotWithShape="1">
            <a:gsLst>
              <a:gs pos="0">
                <a:schemeClr val="accent1"/>
              </a:gs>
              <a:gs pos="0">
                <a:srgbClr val="FFFFFF">
                  <a:alpha val="0"/>
                </a:srgbClr>
              </a:gs>
            </a:gsLst>
            <a:path path="circle">
              <a:fillToRect l="100000" t="100000"/>
            </a:path>
            <a:tileRect r="-100000" b="-100000"/>
          </a:gradFill>
        </p:spPr>
        <p:txBody>
          <a:bodyPr vert="horz" lIns="36000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181654"/>
            <a:ext cx="8229600" cy="528215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2" name="Image 11">
            <a:extLst>
              <a:ext uri="{FF2B5EF4-FFF2-40B4-BE49-F238E27FC236}">
                <a16:creationId xmlns:a16="http://schemas.microsoft.com/office/drawing/2014/main" id="{E8C3D4FC-CC94-2BFA-9DCE-B69C06349C5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39329" y="63911"/>
            <a:ext cx="623049" cy="733710"/>
          </a:xfrm>
          <a:prstGeom prst="rect">
            <a:avLst/>
          </a:prstGeom>
        </p:spPr>
      </p:pic>
    </p:spTree>
    <p:extLst>
      <p:ext uri="{BB962C8B-B14F-4D97-AF65-F5344CB8AC3E}">
        <p14:creationId xmlns:p14="http://schemas.microsoft.com/office/powerpoint/2010/main" val="1421245616"/>
      </p:ext>
    </p:extLst>
  </p:cSld>
  <p:clrMap bg1="lt1" tx1="dk1" bg2="lt2" tx2="dk2" accent1="accent1" accent2="accent2" accent3="accent3" accent4="accent4" accent5="accent5" accent6="accent6" hlink="hlink" folHlink="folHlink"/>
  <p:sldLayoutIdLst>
    <p:sldLayoutId id="2147483689" r:id="rId1"/>
    <p:sldLayoutId id="2147483673" r:id="rId2"/>
    <p:sldLayoutId id="2147483675" r:id="rId3"/>
    <p:sldLayoutId id="2147483674" r:id="rId4"/>
    <p:sldLayoutId id="2147483688"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6" r:id="rId15"/>
    <p:sldLayoutId id="2147483687" r:id="rId16"/>
  </p:sldLayoutIdLst>
  <p:hf hdr="0" ftr="0" dt="0"/>
  <p:txStyles>
    <p:titleStyle>
      <a:lvl1pPr algn="r" defTabSz="342900" rtl="0" eaLnBrk="1" latinLnBrk="0" hangingPunct="1">
        <a:spcBef>
          <a:spcPct val="0"/>
        </a:spcBef>
        <a:buNone/>
        <a:defRPr sz="2100" b="1" i="1" kern="1200">
          <a:solidFill>
            <a:schemeClr val="tx2"/>
          </a:solidFill>
          <a:latin typeface="Arial Narrow" panose="020B0606020202030204" pitchFamily="34" charset="0"/>
          <a:ea typeface="+mj-ea"/>
          <a:cs typeface="+mj-cs"/>
        </a:defRPr>
      </a:lvl1pPr>
    </p:titleStyle>
    <p:bodyStyle>
      <a:lvl1pPr marL="257175" indent="-257175" algn="l" defTabSz="342900" rtl="0" eaLnBrk="1" latinLnBrk="0" hangingPunct="1">
        <a:lnSpc>
          <a:spcPct val="70000"/>
        </a:lnSpc>
        <a:spcBef>
          <a:spcPct val="20000"/>
        </a:spcBef>
        <a:buClr>
          <a:schemeClr val="accent6">
            <a:lumMod val="75000"/>
          </a:schemeClr>
        </a:buClr>
        <a:buSzPct val="150000"/>
        <a:buFont typeface="Wingdings" panose="05000000000000000000" pitchFamily="2" charset="2"/>
        <a:buChar char="ü"/>
        <a:defRPr sz="2400" b="1" i="1" kern="1200">
          <a:solidFill>
            <a:schemeClr val="accent6"/>
          </a:solidFill>
          <a:latin typeface="Arial Narrow" panose="020B0606020202030204" pitchFamily="34" charset="0"/>
          <a:ea typeface="+mn-ea"/>
          <a:cs typeface="+mn-cs"/>
        </a:defRPr>
      </a:lvl1pPr>
      <a:lvl2pPr marL="557213" indent="-214313" algn="l" defTabSz="342900" rtl="0" eaLnBrk="1" latinLnBrk="0" hangingPunct="1">
        <a:lnSpc>
          <a:spcPct val="70000"/>
        </a:lnSpc>
        <a:spcBef>
          <a:spcPct val="20000"/>
        </a:spcBef>
        <a:buFont typeface="Arial"/>
        <a:buChar char="–"/>
        <a:defRPr sz="2000" kern="1200">
          <a:solidFill>
            <a:schemeClr val="tx1"/>
          </a:solidFill>
          <a:latin typeface="Arial Narrow" panose="020B0606020202030204" pitchFamily="34" charset="0"/>
          <a:ea typeface="+mn-ea"/>
          <a:cs typeface="+mn-cs"/>
        </a:defRPr>
      </a:lvl2pPr>
      <a:lvl3pPr marL="857250" indent="-171450" algn="l" defTabSz="3429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3pPr>
      <a:lvl4pPr marL="1200150" indent="-171450" algn="l" defTabSz="342900" rtl="0" eaLnBrk="1" latinLnBrk="0" hangingPunct="1">
        <a:lnSpc>
          <a:spcPct val="70000"/>
        </a:lnSpc>
        <a:spcBef>
          <a:spcPct val="20000"/>
        </a:spcBef>
        <a:buFont typeface="Arial"/>
        <a:buChar char="–"/>
        <a:defRPr sz="1600" kern="1200">
          <a:solidFill>
            <a:schemeClr val="tx1"/>
          </a:solidFill>
          <a:latin typeface="Arial Narrow" panose="020B0606020202030204" pitchFamily="34" charset="0"/>
          <a:ea typeface="+mn-ea"/>
          <a:cs typeface="+mn-cs"/>
        </a:defRPr>
      </a:lvl4pPr>
      <a:lvl5pPr marL="1543050" indent="-171450" algn="l" defTabSz="342900" rtl="0" eaLnBrk="1" latinLnBrk="0" hangingPunct="1">
        <a:lnSpc>
          <a:spcPct val="70000"/>
        </a:lnSpc>
        <a:spcBef>
          <a:spcPct val="20000"/>
        </a:spcBef>
        <a:buFont typeface="Arial"/>
        <a:buChar char="»"/>
        <a:defRPr sz="1200" kern="1200">
          <a:solidFill>
            <a:schemeClr val="tx1"/>
          </a:solidFill>
          <a:latin typeface="Arial Narrow" panose="020B0606020202030204" pitchFamily="34" charset="0"/>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hyperlink" Target="https://www.maxpixel.net/Check-Ok-Check-Mark-Tick-Mark-Yes-Correct-Green-1292787" TargetMode="Externa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maxpixel.net/Check-Ok-Check-Mark-Tick-Mark-Yes-Correct-Green-1292787" TargetMode="External"/><Relationship Id="rId5" Type="http://schemas.openxmlformats.org/officeDocument/2006/relationships/image" Target="../media/image22.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umeriquepremium.com/content/books/978220026233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documentation.abes.fr/sudoc/manuels/controle_bibliographique/dedoublonnage/index.html"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5.sv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hyperlink" Target="https://www.maxpixel.net/Check-Ok-Check-Mark-Tick-Mark-Yes-Correct-Green-1292787" TargetMode="Externa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2.png"/><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4.JPG"/><Relationship Id="rId7" Type="http://schemas.openxmlformats.org/officeDocument/2006/relationships/hyperlink" Target="https://gallica.bnf.fr/ark:/12148/bpt6k1031314c.ite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publications-prairial.fr/arabesques/" TargetMode="Externa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image" Target="../media/image200.png"/><Relationship Id="rId5" Type="http://schemas.openxmlformats.org/officeDocument/2006/relationships/customXml" Target="../ink/ink1.xml"/><Relationship Id="rId4" Type="http://schemas.openxmlformats.org/officeDocument/2006/relationships/hyperlink" Target="https://gallica.bnf.fr/ark:/12148/cb32856309f/date"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5.xml"/><Relationship Id="rId4" Type="http://schemas.openxmlformats.org/officeDocument/2006/relationships/image" Target="../media/image55.gif"/></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image" Target="../media/image55.gif"/><Relationship Id="rId5" Type="http://schemas.openxmlformats.org/officeDocument/2006/relationships/image" Target="../media/image58.gif"/><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58.gif"/></Relationships>
</file>

<file path=ppt/slides/_rels/slide59.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5.xml"/><Relationship Id="rId5" Type="http://schemas.openxmlformats.org/officeDocument/2006/relationships/image" Target="../media/image62.png"/><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hyperlink" Target="https://mpa.univ-st-etienne.fr/index.php?id=285"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hyperlink" Target="https://gallica.bnf.fr/ark:/12148/cb32856309f/date"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5" Type="http://schemas.openxmlformats.org/officeDocument/2006/relationships/image" Target="../media/image66.png"/><Relationship Id="rId4" Type="http://schemas.openxmlformats.org/officeDocument/2006/relationships/image" Target="../media/image65.png"/></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2.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68.png"/></Relationships>
</file>

<file path=ppt/slides/_rels/slide6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3.xml"/><Relationship Id="rId1" Type="http://schemas.openxmlformats.org/officeDocument/2006/relationships/slideLayout" Target="../slideLayouts/slideLayout5.xml"/><Relationship Id="rId5" Type="http://schemas.openxmlformats.org/officeDocument/2006/relationships/image" Target="../media/image69.pn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maxpixel.net/Check-Ok-Check-Mark-Tick-Mark-Yes-Correct-Green-1292787"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5.xml"/><Relationship Id="rId5" Type="http://schemas.openxmlformats.org/officeDocument/2006/relationships/image" Target="../media/image74.pn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a:xfrm>
            <a:off x="-7178" y="2189044"/>
            <a:ext cx="9151178" cy="1470025"/>
          </a:xfrm>
        </p:spPr>
        <p:txBody>
          <a:bodyPr>
            <a:normAutofit/>
          </a:bodyPr>
          <a:lstStyle/>
          <a:p>
            <a:r>
              <a:rPr lang="fr-FR" sz="3600" dirty="0"/>
              <a:t>Formation</a:t>
            </a:r>
          </a:p>
        </p:txBody>
      </p:sp>
      <p:sp>
        <p:nvSpPr>
          <p:cNvPr id="7" name="Sous-titre 6"/>
          <p:cNvSpPr>
            <a:spLocks noGrp="1"/>
          </p:cNvSpPr>
          <p:nvPr>
            <p:ph type="subTitle" idx="1"/>
          </p:nvPr>
        </p:nvSpPr>
        <p:spPr/>
        <p:txBody>
          <a:bodyPr/>
          <a:lstStyle/>
          <a:p>
            <a:r>
              <a:rPr lang="fr-FR" dirty="0"/>
              <a:t>S</a:t>
            </a:r>
            <a:r>
              <a:rPr lang="fr-FR" sz="2400" dirty="0"/>
              <a:t>ignalement et valorisation des ressources électroniques (hors travaux universitaires)</a:t>
            </a:r>
            <a:endParaRPr lang="fr-FR" dirty="0"/>
          </a:p>
        </p:txBody>
      </p:sp>
      <p:pic>
        <p:nvPicPr>
          <p:cNvPr id="8" name="Image 7"/>
          <p:cNvPicPr>
            <a:picLocks noChangeAspect="1"/>
          </p:cNvPicPr>
          <p:nvPr/>
        </p:nvPicPr>
        <p:blipFill>
          <a:blip r:embed="rId3"/>
          <a:stretch>
            <a:fillRect/>
          </a:stretch>
        </p:blipFill>
        <p:spPr>
          <a:xfrm>
            <a:off x="1361810" y="6158093"/>
            <a:ext cx="1143000" cy="390525"/>
          </a:xfrm>
          <a:prstGeom prst="rect">
            <a:avLst/>
          </a:prstGeom>
        </p:spPr>
      </p:pic>
    </p:spTree>
    <p:extLst>
      <p:ext uri="{BB962C8B-B14F-4D97-AF65-F5344CB8AC3E}">
        <p14:creationId xmlns:p14="http://schemas.microsoft.com/office/powerpoint/2010/main" val="1378181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pPr marL="143775" indent="0">
              <a:buNone/>
            </a:pPr>
            <a:r>
              <a:rPr lang="fr-FR" dirty="0">
                <a:latin typeface="+mn-lt"/>
              </a:rPr>
              <a:t>Précédemment : une notice </a:t>
            </a:r>
            <a:r>
              <a:rPr lang="fr-FR" dirty="0" err="1">
                <a:latin typeface="+mn-lt"/>
              </a:rPr>
              <a:t>Oa</a:t>
            </a:r>
            <a:r>
              <a:rPr lang="fr-FR" dirty="0">
                <a:latin typeface="+mn-lt"/>
              </a:rPr>
              <a:t> « générique » agrégeant des diffuseurs différents</a:t>
            </a:r>
          </a:p>
        </p:txBody>
      </p:sp>
      <p:sp>
        <p:nvSpPr>
          <p:cNvPr id="3" name="Espace réservé du numéro de diapositive 2"/>
          <p:cNvSpPr>
            <a:spLocks noGrp="1"/>
          </p:cNvSpPr>
          <p:nvPr>
            <p:ph type="sldNum" sz="quarter" idx="12"/>
          </p:nvPr>
        </p:nvSpPr>
        <p:spPr/>
        <p:txBody>
          <a:bodyPr/>
          <a:lstStyle/>
          <a:p>
            <a:pPr defTabSz="685800">
              <a:defRPr/>
            </a:pPr>
            <a:fld id="{AD8045ED-DE0C-4527-8264-0379EF2BB254}" type="slidenum">
              <a:rPr lang="fr-FR" sz="675">
                <a:solidFill>
                  <a:prstClr val="black">
                    <a:tint val="75000"/>
                  </a:prstClr>
                </a:solidFill>
                <a:latin typeface="Calibri"/>
              </a:rPr>
              <a:pPr defTabSz="685800">
                <a:defRPr/>
              </a:pPr>
              <a:t>10</a:t>
            </a:fld>
            <a:endParaRPr lang="fr-FR" sz="675">
              <a:solidFill>
                <a:prstClr val="black">
                  <a:tint val="75000"/>
                </a:prstClr>
              </a:solidFill>
              <a:latin typeface="Calibri"/>
            </a:endParaRPr>
          </a:p>
        </p:txBody>
      </p:sp>
      <p:sp>
        <p:nvSpPr>
          <p:cNvPr id="5" name="Titre 4"/>
          <p:cNvSpPr>
            <a:spLocks noGrp="1"/>
          </p:cNvSpPr>
          <p:nvPr>
            <p:ph type="title"/>
          </p:nvPr>
        </p:nvSpPr>
        <p:spPr>
          <a:xfrm>
            <a:off x="190501" y="197031"/>
            <a:ext cx="8391526" cy="527538"/>
          </a:xfrm>
        </p:spPr>
        <p:txBody>
          <a:bodyPr>
            <a:normAutofit fontScale="90000"/>
          </a:bodyPr>
          <a:lstStyle/>
          <a:p>
            <a:r>
              <a:rPr lang="fr-FR" sz="2400" dirty="0">
                <a:latin typeface="+mn-lt"/>
              </a:rPr>
              <a:t>Monographies électroniques : diffuseurs multiples, notices multiples</a:t>
            </a:r>
            <a:endParaRPr lang="fr-FR" dirty="0"/>
          </a:p>
        </p:txBody>
      </p:sp>
      <p:pic>
        <p:nvPicPr>
          <p:cNvPr id="7" name="Image 6">
            <a:extLst>
              <a:ext uri="{FF2B5EF4-FFF2-40B4-BE49-F238E27FC236}">
                <a16:creationId xmlns:a16="http://schemas.microsoft.com/office/drawing/2014/main" id="{B2D9724E-C07B-8F45-1877-E9B04D497D74}"/>
              </a:ext>
            </a:extLst>
          </p:cNvPr>
          <p:cNvPicPr>
            <a:picLocks noChangeAspect="1"/>
          </p:cNvPicPr>
          <p:nvPr/>
        </p:nvPicPr>
        <p:blipFill>
          <a:blip r:embed="rId3"/>
          <a:stretch>
            <a:fillRect/>
          </a:stretch>
        </p:blipFill>
        <p:spPr>
          <a:xfrm>
            <a:off x="411727" y="3758008"/>
            <a:ext cx="2778616" cy="859858"/>
          </a:xfrm>
          <a:prstGeom prst="rect">
            <a:avLst/>
          </a:prstGeom>
          <a:ln>
            <a:solidFill>
              <a:schemeClr val="tx1"/>
            </a:solidFill>
          </a:ln>
        </p:spPr>
      </p:pic>
      <p:pic>
        <p:nvPicPr>
          <p:cNvPr id="14" name="Image 13">
            <a:extLst>
              <a:ext uri="{FF2B5EF4-FFF2-40B4-BE49-F238E27FC236}">
                <a16:creationId xmlns:a16="http://schemas.microsoft.com/office/drawing/2014/main" id="{6EC3E04A-43D5-F65A-432E-536A066E0045}"/>
              </a:ext>
            </a:extLst>
          </p:cNvPr>
          <p:cNvPicPr>
            <a:picLocks noChangeAspect="1"/>
          </p:cNvPicPr>
          <p:nvPr/>
        </p:nvPicPr>
        <p:blipFill>
          <a:blip r:embed="rId4"/>
          <a:stretch>
            <a:fillRect/>
          </a:stretch>
        </p:blipFill>
        <p:spPr>
          <a:xfrm>
            <a:off x="4495600" y="4382743"/>
            <a:ext cx="4193450" cy="1322366"/>
          </a:xfrm>
          <a:prstGeom prst="rect">
            <a:avLst/>
          </a:prstGeom>
          <a:ln>
            <a:solidFill>
              <a:schemeClr val="tx1"/>
            </a:solidFill>
          </a:ln>
        </p:spPr>
      </p:pic>
      <p:cxnSp>
        <p:nvCxnSpPr>
          <p:cNvPr id="16" name="Connecteur droit avec flèche 15">
            <a:extLst>
              <a:ext uri="{FF2B5EF4-FFF2-40B4-BE49-F238E27FC236}">
                <a16:creationId xmlns:a16="http://schemas.microsoft.com/office/drawing/2014/main" id="{86C4B971-467D-D832-103B-2931E8DDE0B2}"/>
              </a:ext>
            </a:extLst>
          </p:cNvPr>
          <p:cNvCxnSpPr>
            <a:cxnSpLocks/>
          </p:cNvCxnSpPr>
          <p:nvPr/>
        </p:nvCxnSpPr>
        <p:spPr>
          <a:xfrm flipV="1">
            <a:off x="1798786" y="2957071"/>
            <a:ext cx="2627099" cy="999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Connecteur droit avec flèche 19">
            <a:extLst>
              <a:ext uri="{FF2B5EF4-FFF2-40B4-BE49-F238E27FC236}">
                <a16:creationId xmlns:a16="http://schemas.microsoft.com/office/drawing/2014/main" id="{0B27004C-C70A-6D4F-8D1F-28D6FD08C7C3}"/>
              </a:ext>
            </a:extLst>
          </p:cNvPr>
          <p:cNvCxnSpPr>
            <a:cxnSpLocks/>
            <a:endCxn id="14" idx="1"/>
          </p:cNvCxnSpPr>
          <p:nvPr/>
        </p:nvCxnSpPr>
        <p:spPr>
          <a:xfrm>
            <a:off x="1798785" y="4108900"/>
            <a:ext cx="2696815" cy="9350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8" name="Image 27">
            <a:extLst>
              <a:ext uri="{FF2B5EF4-FFF2-40B4-BE49-F238E27FC236}">
                <a16:creationId xmlns:a16="http://schemas.microsoft.com/office/drawing/2014/main" id="{7D28B347-C724-6918-F754-B64DAC3B5270}"/>
              </a:ext>
            </a:extLst>
          </p:cNvPr>
          <p:cNvPicPr>
            <a:picLocks noChangeAspect="1"/>
          </p:cNvPicPr>
          <p:nvPr/>
        </p:nvPicPr>
        <p:blipFill>
          <a:blip r:embed="rId5"/>
          <a:stretch>
            <a:fillRect/>
          </a:stretch>
        </p:blipFill>
        <p:spPr>
          <a:xfrm>
            <a:off x="4495600" y="2306745"/>
            <a:ext cx="4449115" cy="1180727"/>
          </a:xfrm>
          <a:prstGeom prst="rect">
            <a:avLst/>
          </a:prstGeom>
          <a:ln>
            <a:solidFill>
              <a:schemeClr val="tx1"/>
            </a:solidFill>
          </a:ln>
        </p:spPr>
      </p:pic>
    </p:spTree>
    <p:extLst>
      <p:ext uri="{BB962C8B-B14F-4D97-AF65-F5344CB8AC3E}">
        <p14:creationId xmlns:p14="http://schemas.microsoft.com/office/powerpoint/2010/main" val="2359810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E72F9F5-004F-73C5-7AB0-42D20D5E33AD}"/>
              </a:ext>
            </a:extLst>
          </p:cNvPr>
          <p:cNvSpPr>
            <a:spLocks noGrp="1"/>
          </p:cNvSpPr>
          <p:nvPr>
            <p:ph type="sldNum" sz="quarter" idx="12"/>
          </p:nvPr>
        </p:nvSpPr>
        <p:spPr/>
        <p:txBody>
          <a:bodyPr/>
          <a:lstStyle/>
          <a:p>
            <a:fld id="{AD8045ED-DE0C-4527-8264-0379EF2BB254}" type="slidenum">
              <a:rPr lang="fr-FR" smtClean="0"/>
              <a:t>11</a:t>
            </a:fld>
            <a:endParaRPr lang="fr-FR"/>
          </a:p>
        </p:txBody>
      </p:sp>
      <p:sp>
        <p:nvSpPr>
          <p:cNvPr id="4" name="Titre 3">
            <a:extLst>
              <a:ext uri="{FF2B5EF4-FFF2-40B4-BE49-F238E27FC236}">
                <a16:creationId xmlns:a16="http://schemas.microsoft.com/office/drawing/2014/main" id="{EEC21394-5D49-2C39-E948-A8FD2CF04C2E}"/>
              </a:ext>
            </a:extLst>
          </p:cNvPr>
          <p:cNvSpPr>
            <a:spLocks noGrp="1"/>
          </p:cNvSpPr>
          <p:nvPr>
            <p:ph type="title"/>
          </p:nvPr>
        </p:nvSpPr>
        <p:spPr>
          <a:xfrm>
            <a:off x="561975" y="225539"/>
            <a:ext cx="7439026" cy="527538"/>
          </a:xfrm>
        </p:spPr>
        <p:txBody>
          <a:bodyPr>
            <a:noAutofit/>
          </a:bodyPr>
          <a:lstStyle/>
          <a:p>
            <a:r>
              <a:rPr lang="fr-FR" sz="2000" dirty="0"/>
              <a:t>Monographies électroniques : diffuseurs multiples, notices multiples</a:t>
            </a:r>
          </a:p>
        </p:txBody>
      </p:sp>
      <p:sp>
        <p:nvSpPr>
          <p:cNvPr id="12" name="Espace réservé du contenu 11">
            <a:extLst>
              <a:ext uri="{FF2B5EF4-FFF2-40B4-BE49-F238E27FC236}">
                <a16:creationId xmlns:a16="http://schemas.microsoft.com/office/drawing/2014/main" id="{8841223F-0613-AB38-646A-3ED6D8197C50}"/>
              </a:ext>
            </a:extLst>
          </p:cNvPr>
          <p:cNvSpPr>
            <a:spLocks noGrp="1"/>
          </p:cNvSpPr>
          <p:nvPr>
            <p:ph idx="1"/>
          </p:nvPr>
        </p:nvSpPr>
        <p:spPr/>
        <p:txBody>
          <a:bodyPr/>
          <a:lstStyle/>
          <a:p>
            <a:r>
              <a:rPr lang="fr-FR" dirty="0"/>
              <a:t>                              </a:t>
            </a:r>
          </a:p>
        </p:txBody>
      </p:sp>
      <p:pic>
        <p:nvPicPr>
          <p:cNvPr id="16" name="Image 15">
            <a:extLst>
              <a:ext uri="{FF2B5EF4-FFF2-40B4-BE49-F238E27FC236}">
                <a16:creationId xmlns:a16="http://schemas.microsoft.com/office/drawing/2014/main" id="{3AD79081-4E89-E3AA-EBEA-D24296783234}"/>
              </a:ext>
            </a:extLst>
          </p:cNvPr>
          <p:cNvPicPr>
            <a:picLocks noChangeAspect="1"/>
          </p:cNvPicPr>
          <p:nvPr/>
        </p:nvPicPr>
        <p:blipFill>
          <a:blip r:embed="rId2"/>
          <a:stretch>
            <a:fillRect/>
          </a:stretch>
        </p:blipFill>
        <p:spPr>
          <a:xfrm>
            <a:off x="457200" y="1461806"/>
            <a:ext cx="3651814" cy="4517147"/>
          </a:xfrm>
          <a:prstGeom prst="rect">
            <a:avLst/>
          </a:prstGeom>
        </p:spPr>
      </p:pic>
      <p:sp>
        <p:nvSpPr>
          <p:cNvPr id="17" name="ZoneTexte 16">
            <a:extLst>
              <a:ext uri="{FF2B5EF4-FFF2-40B4-BE49-F238E27FC236}">
                <a16:creationId xmlns:a16="http://schemas.microsoft.com/office/drawing/2014/main" id="{9DCBC932-E5EE-7A73-FAEE-BDB067B79E74}"/>
              </a:ext>
            </a:extLst>
          </p:cNvPr>
          <p:cNvSpPr txBox="1"/>
          <p:nvPr/>
        </p:nvSpPr>
        <p:spPr>
          <a:xfrm>
            <a:off x="4871301" y="2087449"/>
            <a:ext cx="3811252" cy="738664"/>
          </a:xfrm>
          <a:prstGeom prst="rect">
            <a:avLst/>
          </a:prstGeom>
          <a:noFill/>
        </p:spPr>
        <p:txBody>
          <a:bodyPr wrap="square" rtlCol="0">
            <a:spAutoFit/>
          </a:bodyPr>
          <a:lstStyle/>
          <a:p>
            <a:r>
              <a:rPr lang="fr-FR" sz="1400" dirty="0">
                <a:solidFill>
                  <a:srgbClr val="4F81BD"/>
                </a:solidFill>
              </a:rPr>
              <a:t>Le DOI  a ici été déclaré par un des diffuseurs : il pointe sur une – et une seule -- plateforme de diffusion…</a:t>
            </a:r>
          </a:p>
        </p:txBody>
      </p:sp>
      <p:pic>
        <p:nvPicPr>
          <p:cNvPr id="5" name="Image 4">
            <a:extLst>
              <a:ext uri="{FF2B5EF4-FFF2-40B4-BE49-F238E27FC236}">
                <a16:creationId xmlns:a16="http://schemas.microsoft.com/office/drawing/2014/main" id="{B1202126-9721-7F20-956D-4756F3638FC6}"/>
              </a:ext>
            </a:extLst>
          </p:cNvPr>
          <p:cNvPicPr>
            <a:picLocks noChangeAspect="1"/>
          </p:cNvPicPr>
          <p:nvPr/>
        </p:nvPicPr>
        <p:blipFill rotWithShape="1">
          <a:blip r:embed="rId3"/>
          <a:srcRect r="13616"/>
          <a:stretch/>
        </p:blipFill>
        <p:spPr>
          <a:xfrm>
            <a:off x="1349104" y="3907198"/>
            <a:ext cx="7718840" cy="851472"/>
          </a:xfrm>
          <a:prstGeom prst="rect">
            <a:avLst/>
          </a:prstGeom>
          <a:ln>
            <a:solidFill>
              <a:srgbClr val="FFC000"/>
            </a:solidFill>
          </a:ln>
        </p:spPr>
      </p:pic>
    </p:spTree>
    <p:extLst>
      <p:ext uri="{BB962C8B-B14F-4D97-AF65-F5344CB8AC3E}">
        <p14:creationId xmlns:p14="http://schemas.microsoft.com/office/powerpoint/2010/main" val="67032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normAutofit fontScale="47500" lnSpcReduction="20000"/>
          </a:bodyPr>
          <a:lstStyle/>
          <a:p>
            <a:pPr marL="143775" indent="0">
              <a:buNone/>
            </a:pPr>
            <a:endParaRPr lang="fr-FR" dirty="0">
              <a:sym typeface="Wingdings" panose="05000000000000000000" pitchFamily="2" charset="2"/>
            </a:endParaRPr>
          </a:p>
          <a:p>
            <a:pPr marL="143775" indent="0">
              <a:buNone/>
            </a:pPr>
            <a:endParaRPr lang="fr-FR" dirty="0">
              <a:sym typeface="Wingdings" panose="05000000000000000000" pitchFamily="2" charset="2"/>
            </a:endParaRPr>
          </a:p>
          <a:p>
            <a:r>
              <a:rPr lang="fr-FR" sz="3600" dirty="0">
                <a:latin typeface="+mn-lt"/>
                <a:sym typeface="Wingdings" panose="05000000000000000000" pitchFamily="2" charset="2"/>
              </a:rPr>
              <a:t>Foisonnement des ressources électroniques </a:t>
            </a:r>
          </a:p>
          <a:p>
            <a:pPr lvl="1">
              <a:lnSpc>
                <a:spcPct val="110000"/>
              </a:lnSpc>
              <a:spcBef>
                <a:spcPts val="0"/>
              </a:spcBef>
              <a:spcAft>
                <a:spcPts val="0"/>
              </a:spcAft>
              <a:buFontTx/>
              <a:buChar char="-"/>
            </a:pPr>
            <a:r>
              <a:rPr lang="fr-FR" sz="29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Les multi-diffusions sont de plus en plus courantes, avec des modalités d’accès qui peuvent différer.</a:t>
            </a:r>
          </a:p>
          <a:p>
            <a:pPr marL="342900" lvl="1" indent="0">
              <a:buNone/>
            </a:pPr>
            <a:endParaRPr lang="fr-FR" sz="36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endParaRPr>
          </a:p>
          <a:p>
            <a:r>
              <a:rPr lang="fr-FR" sz="3600" dirty="0">
                <a:latin typeface="+mn-lt"/>
                <a:sym typeface="Wingdings" panose="05000000000000000000" pitchFamily="2" charset="2"/>
              </a:rPr>
              <a:t>Apparition d’identifiants pour le signalement des ressources électroniques </a:t>
            </a:r>
          </a:p>
          <a:p>
            <a:pPr lvl="1">
              <a:lnSpc>
                <a:spcPct val="110000"/>
              </a:lnSpc>
              <a:spcBef>
                <a:spcPts val="0"/>
              </a:spcBef>
              <a:spcAft>
                <a:spcPts val="0"/>
              </a:spcAft>
              <a:buFontTx/>
              <a:buChar char="-"/>
            </a:pPr>
            <a:r>
              <a:rPr lang="fr-FR" sz="3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souvent (mais pas toujours !) sont attenants à une plateforme de diffusion : DOI, </a:t>
            </a:r>
            <a:r>
              <a:rPr lang="fr-FR" sz="3400" dirty="0" err="1">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handle</a:t>
            </a:r>
            <a:r>
              <a:rPr lang="fr-FR" sz="3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 etc.</a:t>
            </a:r>
          </a:p>
          <a:p>
            <a:pPr marL="342900" lvl="1" indent="0">
              <a:lnSpc>
                <a:spcPct val="110000"/>
              </a:lnSpc>
              <a:spcBef>
                <a:spcPts val="0"/>
              </a:spcBef>
              <a:spcAft>
                <a:spcPts val="0"/>
              </a:spcAft>
              <a:buNone/>
            </a:pPr>
            <a:endParaRPr lang="fr-FR" sz="2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endParaRPr>
          </a:p>
          <a:p>
            <a:pPr>
              <a:lnSpc>
                <a:spcPct val="120000"/>
              </a:lnSpc>
              <a:spcBef>
                <a:spcPts val="0"/>
              </a:spcBef>
            </a:pPr>
            <a:r>
              <a:rPr lang="fr-FR" sz="3600" dirty="0">
                <a:latin typeface="+mn-lt"/>
                <a:sym typeface="Wingdings" panose="05000000000000000000" pitchFamily="2" charset="2"/>
              </a:rPr>
              <a:t>Des évolutions normatives : RDA-FR, section 1 </a:t>
            </a:r>
          </a:p>
          <a:p>
            <a:pPr lvl="1">
              <a:lnSpc>
                <a:spcPct val="110000"/>
              </a:lnSpc>
              <a:spcBef>
                <a:spcPts val="0"/>
              </a:spcBef>
              <a:spcAft>
                <a:spcPts val="0"/>
              </a:spcAft>
              <a:buFontTx/>
              <a:buChar char="-"/>
            </a:pPr>
            <a:r>
              <a:rPr lang="fr-FR" sz="3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manifestations et items, rubrique 1.6 (2021) :  principes de suffisance et de différentiation.</a:t>
            </a:r>
          </a:p>
          <a:p>
            <a:pPr marL="191700" indent="0">
              <a:buNone/>
            </a:pPr>
            <a:endParaRPr lang="fr-FR" sz="2200" b="0" i="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endParaRPr>
          </a:p>
          <a:p>
            <a:r>
              <a:rPr lang="fr-FR" sz="3600" dirty="0">
                <a:latin typeface="+mn-lt"/>
                <a:sym typeface="Wingdings" panose="05000000000000000000" pitchFamily="2" charset="2"/>
              </a:rPr>
              <a:t>Des horizons à moyen terme </a:t>
            </a:r>
          </a:p>
          <a:p>
            <a:pPr lvl="1">
              <a:lnSpc>
                <a:spcPct val="110000"/>
              </a:lnSpc>
              <a:spcBef>
                <a:spcPts val="0"/>
              </a:spcBef>
              <a:spcAft>
                <a:spcPts val="0"/>
              </a:spcAft>
              <a:buFontTx/>
              <a:buChar char="-"/>
            </a:pPr>
            <a:r>
              <a:rPr lang="fr-FR" sz="3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permettant de contrebalancer la multiplication des notices (</a:t>
            </a:r>
            <a:r>
              <a:rPr lang="fr-FR" sz="3400" i="1" dirty="0" err="1">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clusterisation</a:t>
            </a:r>
            <a:r>
              <a:rPr lang="fr-FR" sz="3400" i="1"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 </a:t>
            </a:r>
            <a:r>
              <a:rPr lang="fr-FR" sz="34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 notices d’œuvre) mais l’obligation, à court terme, de pouvoir « éclater » les notices actuelles de façon cohérente.</a:t>
            </a:r>
          </a:p>
          <a:p>
            <a:pPr marL="143775" indent="0">
              <a:buNone/>
            </a:pPr>
            <a:endParaRPr lang="fr-FR" dirty="0"/>
          </a:p>
          <a:p>
            <a:pPr marL="143775" indent="0">
              <a:buNone/>
            </a:pPr>
            <a:endParaRPr lang="fr-FR" sz="3600" dirty="0">
              <a:latin typeface="+mn-lt"/>
            </a:endParaRPr>
          </a:p>
          <a:p>
            <a:pPr marL="143775" indent="0">
              <a:lnSpc>
                <a:spcPct val="120000"/>
              </a:lnSpc>
              <a:spcBef>
                <a:spcPts val="0"/>
              </a:spcBef>
              <a:buNone/>
            </a:pPr>
            <a:r>
              <a:rPr lang="fr-FR" sz="3600" dirty="0">
                <a:latin typeface="+mn-lt"/>
                <a:sym typeface="Wingdings" panose="05000000000000000000" pitchFamily="2" charset="2"/>
              </a:rPr>
              <a:t> Autant d’éléments qui plaident pour une évolution de la consigne…Désormais, le cas échéant : une notice par diffuseur </a:t>
            </a:r>
          </a:p>
          <a:p>
            <a:pPr marL="143775" indent="0">
              <a:lnSpc>
                <a:spcPct val="120000"/>
              </a:lnSpc>
              <a:spcBef>
                <a:spcPts val="0"/>
              </a:spcBef>
              <a:buNone/>
            </a:pPr>
            <a:r>
              <a:rPr lang="fr-FR" sz="3300" dirty="0">
                <a:solidFill>
                  <a:schemeClr val="tx2">
                    <a:lumMod val="60000"/>
                    <a:lumOff val="40000"/>
                  </a:schemeClr>
                </a:solidFill>
                <a:latin typeface="Calibri" panose="020F0502020204030204" pitchFamily="34" charset="0"/>
                <a:cs typeface="Times New Roman" panose="02020603050405020304" pitchFamily="18" charset="0"/>
                <a:sym typeface="Wingdings" panose="05000000000000000000" pitchFamily="2" charset="2"/>
              </a:rPr>
              <a:t>Simplification pour le catalogueur : plus d’hésitation pour tenter d’identifier un contenu identique, opération par ailleurs impossible si accès refusé au même titre sur plusieurs plateformes !</a:t>
            </a:r>
          </a:p>
          <a:p>
            <a:pPr marL="143775" indent="0">
              <a:buNone/>
            </a:pPr>
            <a:endParaRPr lang="fr-FR" sz="2600" dirty="0">
              <a:solidFill>
                <a:schemeClr val="tx2">
                  <a:lumMod val="60000"/>
                  <a:lumOff val="40000"/>
                </a:schemeClr>
              </a:solidFill>
              <a:latin typeface="Calibri" panose="020F0502020204030204" pitchFamily="34" charset="0"/>
              <a:cs typeface="Times New Roman" panose="02020603050405020304" pitchFamily="18" charset="0"/>
            </a:endParaRPr>
          </a:p>
        </p:txBody>
      </p:sp>
      <p:sp>
        <p:nvSpPr>
          <p:cNvPr id="3" name="Espace réservé du numéro de diapositive 2"/>
          <p:cNvSpPr>
            <a:spLocks noGrp="1"/>
          </p:cNvSpPr>
          <p:nvPr>
            <p:ph type="sldNum" sz="quarter" idx="12"/>
          </p:nvPr>
        </p:nvSpPr>
        <p:spPr/>
        <p:txBody>
          <a:bodyPr/>
          <a:lstStyle/>
          <a:p>
            <a:pPr defTabSz="685800">
              <a:defRPr/>
            </a:pPr>
            <a:fld id="{AD8045ED-DE0C-4527-8264-0379EF2BB254}" type="slidenum">
              <a:rPr lang="fr-FR" sz="675">
                <a:solidFill>
                  <a:prstClr val="black">
                    <a:tint val="75000"/>
                  </a:prstClr>
                </a:solidFill>
                <a:latin typeface="Calibri"/>
              </a:rPr>
              <a:pPr defTabSz="685800">
                <a:defRPr/>
              </a:pPr>
              <a:t>12</a:t>
            </a:fld>
            <a:endParaRPr lang="fr-FR" sz="675">
              <a:solidFill>
                <a:prstClr val="black">
                  <a:tint val="75000"/>
                </a:prstClr>
              </a:solidFill>
              <a:latin typeface="Calibri"/>
            </a:endParaRPr>
          </a:p>
        </p:txBody>
      </p:sp>
      <p:sp>
        <p:nvSpPr>
          <p:cNvPr id="5" name="Titre 4"/>
          <p:cNvSpPr>
            <a:spLocks noGrp="1"/>
          </p:cNvSpPr>
          <p:nvPr>
            <p:ph type="title"/>
          </p:nvPr>
        </p:nvSpPr>
        <p:spPr>
          <a:xfrm>
            <a:off x="523875" y="206489"/>
            <a:ext cx="7477126" cy="527538"/>
          </a:xfrm>
        </p:spPr>
        <p:txBody>
          <a:bodyPr>
            <a:normAutofit fontScale="90000"/>
          </a:bodyPr>
          <a:lstStyle/>
          <a:p>
            <a:r>
              <a:rPr lang="fr-FR" dirty="0">
                <a:latin typeface="+mn-lt"/>
              </a:rPr>
              <a:t>Monographies électroniques : diffuseurs multiples, notices multiples</a:t>
            </a:r>
          </a:p>
        </p:txBody>
      </p:sp>
    </p:spTree>
    <p:extLst>
      <p:ext uri="{BB962C8B-B14F-4D97-AF65-F5344CB8AC3E}">
        <p14:creationId xmlns:p14="http://schemas.microsoft.com/office/powerpoint/2010/main" val="573852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D7176C8-7FC5-23B0-50B9-C01FF414A53B}"/>
              </a:ext>
            </a:extLst>
          </p:cNvPr>
          <p:cNvSpPr>
            <a:spLocks noGrp="1"/>
          </p:cNvSpPr>
          <p:nvPr>
            <p:ph type="sldNum" sz="quarter" idx="12"/>
          </p:nvPr>
        </p:nvSpPr>
        <p:spPr/>
        <p:txBody>
          <a:bodyPr/>
          <a:lstStyle/>
          <a:p>
            <a:fld id="{AD8045ED-DE0C-4527-8264-0379EF2BB254}" type="slidenum">
              <a:rPr lang="fr-FR" smtClean="0"/>
              <a:t>13</a:t>
            </a:fld>
            <a:endParaRPr lang="fr-FR"/>
          </a:p>
        </p:txBody>
      </p:sp>
      <p:sp>
        <p:nvSpPr>
          <p:cNvPr id="4" name="Titre 3">
            <a:extLst>
              <a:ext uri="{FF2B5EF4-FFF2-40B4-BE49-F238E27FC236}">
                <a16:creationId xmlns:a16="http://schemas.microsoft.com/office/drawing/2014/main" id="{F3D596F1-ABD2-C863-B1DD-DC458242AA36}"/>
              </a:ext>
            </a:extLst>
          </p:cNvPr>
          <p:cNvSpPr>
            <a:spLocks noGrp="1"/>
          </p:cNvSpPr>
          <p:nvPr>
            <p:ph type="title"/>
          </p:nvPr>
        </p:nvSpPr>
        <p:spPr/>
        <p:txBody>
          <a:bodyPr>
            <a:normAutofit fontScale="90000"/>
          </a:bodyPr>
          <a:lstStyle/>
          <a:p>
            <a:r>
              <a:rPr lang="fr-FR" dirty="0"/>
              <a:t>Monographies électroniques : diffuseurs multiples, notices multiples</a:t>
            </a:r>
          </a:p>
        </p:txBody>
      </p:sp>
      <p:pic>
        <p:nvPicPr>
          <p:cNvPr id="10" name="Espace réservé du contenu 9">
            <a:extLst>
              <a:ext uri="{FF2B5EF4-FFF2-40B4-BE49-F238E27FC236}">
                <a16:creationId xmlns:a16="http://schemas.microsoft.com/office/drawing/2014/main" id="{9111EE8E-BA41-D1F2-4C00-1CFF94343A1C}"/>
              </a:ext>
            </a:extLst>
          </p:cNvPr>
          <p:cNvPicPr>
            <a:picLocks noGrp="1" noChangeAspect="1"/>
          </p:cNvPicPr>
          <p:nvPr>
            <p:ph idx="1"/>
          </p:nvPr>
        </p:nvPicPr>
        <p:blipFill>
          <a:blip r:embed="rId2"/>
          <a:stretch>
            <a:fillRect/>
          </a:stretch>
        </p:blipFill>
        <p:spPr>
          <a:xfrm>
            <a:off x="457200" y="2083163"/>
            <a:ext cx="8229600" cy="3282224"/>
          </a:xfrm>
        </p:spPr>
      </p:pic>
      <p:pic>
        <p:nvPicPr>
          <p:cNvPr id="12" name="Image 11">
            <a:extLst>
              <a:ext uri="{FF2B5EF4-FFF2-40B4-BE49-F238E27FC236}">
                <a16:creationId xmlns:a16="http://schemas.microsoft.com/office/drawing/2014/main" id="{2A4FB433-5B27-E0F6-275B-80D894FDD301}"/>
              </a:ext>
            </a:extLst>
          </p:cNvPr>
          <p:cNvPicPr>
            <a:picLocks noChangeAspect="1"/>
          </p:cNvPicPr>
          <p:nvPr/>
        </p:nvPicPr>
        <p:blipFill>
          <a:blip r:embed="rId3"/>
          <a:stretch>
            <a:fillRect/>
          </a:stretch>
        </p:blipFill>
        <p:spPr>
          <a:xfrm>
            <a:off x="1701780" y="1743441"/>
            <a:ext cx="2870221" cy="1595458"/>
          </a:xfrm>
          <a:prstGeom prst="rect">
            <a:avLst/>
          </a:prstGeom>
          <a:ln>
            <a:solidFill>
              <a:schemeClr val="tx1"/>
            </a:solidFill>
          </a:ln>
        </p:spPr>
      </p:pic>
      <p:pic>
        <p:nvPicPr>
          <p:cNvPr id="14" name="Image 13">
            <a:extLst>
              <a:ext uri="{FF2B5EF4-FFF2-40B4-BE49-F238E27FC236}">
                <a16:creationId xmlns:a16="http://schemas.microsoft.com/office/drawing/2014/main" id="{8B107D6A-BF86-FDFF-5813-7F22444A4D8D}"/>
              </a:ext>
            </a:extLst>
          </p:cNvPr>
          <p:cNvPicPr>
            <a:picLocks noChangeAspect="1"/>
          </p:cNvPicPr>
          <p:nvPr/>
        </p:nvPicPr>
        <p:blipFill>
          <a:blip r:embed="rId4"/>
          <a:stretch>
            <a:fillRect/>
          </a:stretch>
        </p:blipFill>
        <p:spPr>
          <a:xfrm>
            <a:off x="6333809" y="1743440"/>
            <a:ext cx="2584658" cy="1832912"/>
          </a:xfrm>
          <a:prstGeom prst="rect">
            <a:avLst/>
          </a:prstGeom>
          <a:ln>
            <a:solidFill>
              <a:schemeClr val="tx1"/>
            </a:solidFill>
          </a:ln>
        </p:spPr>
      </p:pic>
    </p:spTree>
    <p:extLst>
      <p:ext uri="{BB962C8B-B14F-4D97-AF65-F5344CB8AC3E}">
        <p14:creationId xmlns:p14="http://schemas.microsoft.com/office/powerpoint/2010/main" val="125296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04FDA075-D979-DB1B-A8BC-136F162DCC29}"/>
              </a:ext>
            </a:extLst>
          </p:cNvPr>
          <p:cNvPicPr>
            <a:picLocks noChangeAspect="1"/>
          </p:cNvPicPr>
          <p:nvPr/>
        </p:nvPicPr>
        <p:blipFill>
          <a:blip r:embed="rId3"/>
          <a:stretch>
            <a:fillRect/>
          </a:stretch>
        </p:blipFill>
        <p:spPr>
          <a:xfrm>
            <a:off x="75885" y="1911770"/>
            <a:ext cx="4621887" cy="4946230"/>
          </a:xfrm>
          <a:prstGeom prst="rect">
            <a:avLst/>
          </a:prstGeom>
        </p:spPr>
      </p:pic>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3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PPN 260533726 : un exemple de notice d’ebook en accès restreint</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800" b="0" i="0" dirty="0">
              <a:solidFill>
                <a:srgbClr val="4F81BD"/>
              </a:solidFill>
              <a:latin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a:xfrm>
            <a:off x="8447660" y="6463811"/>
            <a:ext cx="441569" cy="365125"/>
          </a:xfrm>
        </p:spPr>
        <p:txBody>
          <a:bodyPr/>
          <a:lstStyle/>
          <a:p>
            <a:fld id="{AD8045ED-DE0C-4527-8264-0379EF2BB254}" type="slidenum">
              <a:rPr lang="fr-FR" smtClean="0"/>
              <a:t>14</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Monographies électroniques </a:t>
            </a:r>
            <a:endParaRPr lang="fr-FR" sz="1800" dirty="0"/>
          </a:p>
        </p:txBody>
      </p:sp>
      <p:cxnSp>
        <p:nvCxnSpPr>
          <p:cNvPr id="8" name="Connecteur : en angle 7">
            <a:extLst>
              <a:ext uri="{FF2B5EF4-FFF2-40B4-BE49-F238E27FC236}">
                <a16:creationId xmlns:a16="http://schemas.microsoft.com/office/drawing/2014/main" id="{18FAD411-80F6-A19D-B8D7-730679CF97B2}"/>
              </a:ext>
            </a:extLst>
          </p:cNvPr>
          <p:cNvCxnSpPr>
            <a:cxnSpLocks/>
          </p:cNvCxnSpPr>
          <p:nvPr/>
        </p:nvCxnSpPr>
        <p:spPr>
          <a:xfrm>
            <a:off x="2424418" y="5940590"/>
            <a:ext cx="4217968" cy="878658"/>
          </a:xfrm>
          <a:prstGeom prst="bentConnector3">
            <a:avLst>
              <a:gd name="adj1" fmla="val 58751"/>
            </a:avLst>
          </a:prstGeom>
          <a:effectLst/>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4376EFC3-8AF8-1AA0-950C-E8B9FE87992E}"/>
              </a:ext>
            </a:extLst>
          </p:cNvPr>
          <p:cNvSpPr txBox="1"/>
          <p:nvPr/>
        </p:nvSpPr>
        <p:spPr>
          <a:xfrm>
            <a:off x="4954197" y="6234463"/>
            <a:ext cx="1874167" cy="307777"/>
          </a:xfrm>
          <a:prstGeom prst="rect">
            <a:avLst/>
          </a:prstGeom>
          <a:noFill/>
        </p:spPr>
        <p:txBody>
          <a:bodyPr wrap="none" rtlCol="0">
            <a:spAutoFit/>
          </a:bodyPr>
          <a:lstStyle/>
          <a:p>
            <a:r>
              <a:rPr lang="fr-FR" sz="1400" dirty="0">
                <a:solidFill>
                  <a:srgbClr val="4F81BD"/>
                </a:solidFill>
                <a:latin typeface="Calibri" panose="020F0502020204030204" pitchFamily="34" charset="0"/>
                <a:cs typeface="Times New Roman" panose="02020603050405020304" pitchFamily="18" charset="0"/>
              </a:rPr>
              <a:t>Données d’exemplaires</a:t>
            </a:r>
          </a:p>
        </p:txBody>
      </p:sp>
      <p:cxnSp>
        <p:nvCxnSpPr>
          <p:cNvPr id="17" name="Connecteur : en angle 16">
            <a:extLst>
              <a:ext uri="{FF2B5EF4-FFF2-40B4-BE49-F238E27FC236}">
                <a16:creationId xmlns:a16="http://schemas.microsoft.com/office/drawing/2014/main" id="{260DF5FE-0C03-BE08-3B4A-6CE44FCE3934}"/>
              </a:ext>
            </a:extLst>
          </p:cNvPr>
          <p:cNvCxnSpPr>
            <a:cxnSpLocks/>
          </p:cNvCxnSpPr>
          <p:nvPr/>
        </p:nvCxnSpPr>
        <p:spPr>
          <a:xfrm>
            <a:off x="1374677" y="2670609"/>
            <a:ext cx="1082179" cy="117445"/>
          </a:xfrm>
          <a:prstGeom prst="bentConnector3">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9" name="ZoneTexte 18">
            <a:extLst>
              <a:ext uri="{FF2B5EF4-FFF2-40B4-BE49-F238E27FC236}">
                <a16:creationId xmlns:a16="http://schemas.microsoft.com/office/drawing/2014/main" id="{F41B1DB3-146A-6520-0366-7A170E950752}"/>
              </a:ext>
            </a:extLst>
          </p:cNvPr>
          <p:cNvSpPr txBox="1"/>
          <p:nvPr/>
        </p:nvSpPr>
        <p:spPr>
          <a:xfrm>
            <a:off x="2424418" y="2644706"/>
            <a:ext cx="4387338"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cs typeface="Times New Roman" panose="02020603050405020304" pitchFamily="18" charset="0"/>
              </a:rPr>
              <a:t>Identifiants : ISBN électronique et DOI</a:t>
            </a:r>
          </a:p>
        </p:txBody>
      </p:sp>
      <p:cxnSp>
        <p:nvCxnSpPr>
          <p:cNvPr id="22" name="Connecteur droit avec flèche 21">
            <a:extLst>
              <a:ext uri="{FF2B5EF4-FFF2-40B4-BE49-F238E27FC236}">
                <a16:creationId xmlns:a16="http://schemas.microsoft.com/office/drawing/2014/main" id="{51D0BA41-D532-105C-C171-66481ED7024B}"/>
              </a:ext>
            </a:extLst>
          </p:cNvPr>
          <p:cNvCxnSpPr/>
          <p:nvPr/>
        </p:nvCxnSpPr>
        <p:spPr>
          <a:xfrm>
            <a:off x="2062574" y="3001311"/>
            <a:ext cx="511728"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3" name="ZoneTexte 22">
            <a:extLst>
              <a:ext uri="{FF2B5EF4-FFF2-40B4-BE49-F238E27FC236}">
                <a16:creationId xmlns:a16="http://schemas.microsoft.com/office/drawing/2014/main" id="{F82EE201-97BF-76C2-16CA-A831446F9F00}"/>
              </a:ext>
            </a:extLst>
          </p:cNvPr>
          <p:cNvSpPr txBox="1"/>
          <p:nvPr/>
        </p:nvSpPr>
        <p:spPr>
          <a:xfrm>
            <a:off x="2550253" y="2861976"/>
            <a:ext cx="5313261"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cs typeface="Times New Roman" panose="02020603050405020304" pitchFamily="18" charset="0"/>
              </a:rPr>
              <a:t>Identifiant du bouquet propre à cet ebook CAIRN</a:t>
            </a:r>
          </a:p>
        </p:txBody>
      </p:sp>
      <p:cxnSp>
        <p:nvCxnSpPr>
          <p:cNvPr id="26" name="Connecteur droit avec flèche 25">
            <a:extLst>
              <a:ext uri="{FF2B5EF4-FFF2-40B4-BE49-F238E27FC236}">
                <a16:creationId xmlns:a16="http://schemas.microsoft.com/office/drawing/2014/main" id="{9D0FBDCE-F9F3-EFE9-2DAF-A6C12FD91CE0}"/>
              </a:ext>
            </a:extLst>
          </p:cNvPr>
          <p:cNvCxnSpPr/>
          <p:nvPr/>
        </p:nvCxnSpPr>
        <p:spPr>
          <a:xfrm>
            <a:off x="750815" y="3508677"/>
            <a:ext cx="511728"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7" name="ZoneTexte 26">
            <a:extLst>
              <a:ext uri="{FF2B5EF4-FFF2-40B4-BE49-F238E27FC236}">
                <a16:creationId xmlns:a16="http://schemas.microsoft.com/office/drawing/2014/main" id="{E679306A-CBFF-FE71-48FC-539AE2C42D80}"/>
              </a:ext>
            </a:extLst>
          </p:cNvPr>
          <p:cNvSpPr txBox="1"/>
          <p:nvPr/>
        </p:nvSpPr>
        <p:spPr>
          <a:xfrm>
            <a:off x="1230969" y="3112677"/>
            <a:ext cx="7410025"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cs typeface="Times New Roman" panose="02020603050405020304" pitchFamily="18" charset="0"/>
              </a:rPr>
              <a:t>Date de la diffusion / mise en ligne en $a = année de parution ou de production / année de début / la plus ancienne possible</a:t>
            </a:r>
            <a:endParaRPr lang="fr-FR" sz="1400" dirty="0">
              <a:solidFill>
                <a:schemeClr val="accent6">
                  <a:lumMod val="75000"/>
                </a:schemeClr>
              </a:solidFill>
              <a:latin typeface="Calibri" panose="020F0502020204030204" pitchFamily="34" charset="0"/>
              <a:cs typeface="Times New Roman" panose="02020603050405020304" pitchFamily="18" charset="0"/>
            </a:endParaRPr>
          </a:p>
        </p:txBody>
      </p:sp>
      <p:cxnSp>
        <p:nvCxnSpPr>
          <p:cNvPr id="28" name="Connecteur droit avec flèche 27">
            <a:extLst>
              <a:ext uri="{FF2B5EF4-FFF2-40B4-BE49-F238E27FC236}">
                <a16:creationId xmlns:a16="http://schemas.microsoft.com/office/drawing/2014/main" id="{4C45E8AF-043A-D7EF-D187-878B7258F4F2}"/>
              </a:ext>
            </a:extLst>
          </p:cNvPr>
          <p:cNvCxnSpPr>
            <a:cxnSpLocks/>
          </p:cNvCxnSpPr>
          <p:nvPr/>
        </p:nvCxnSpPr>
        <p:spPr>
          <a:xfrm>
            <a:off x="743663" y="3092212"/>
            <a:ext cx="487306" cy="12610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0" name="Connecteur droit avec flèche 29">
            <a:extLst>
              <a:ext uri="{FF2B5EF4-FFF2-40B4-BE49-F238E27FC236}">
                <a16:creationId xmlns:a16="http://schemas.microsoft.com/office/drawing/2014/main" id="{747865F2-0005-5CC9-7532-67F841F52B04}"/>
              </a:ext>
            </a:extLst>
          </p:cNvPr>
          <p:cNvCxnSpPr>
            <a:cxnSpLocks/>
          </p:cNvCxnSpPr>
          <p:nvPr/>
        </p:nvCxnSpPr>
        <p:spPr>
          <a:xfrm>
            <a:off x="4323127" y="5246989"/>
            <a:ext cx="655122" cy="330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1" name="ZoneTexte 30">
            <a:extLst>
              <a:ext uri="{FF2B5EF4-FFF2-40B4-BE49-F238E27FC236}">
                <a16:creationId xmlns:a16="http://schemas.microsoft.com/office/drawing/2014/main" id="{6FDD4862-6B18-D358-561F-918CF2046B86}"/>
              </a:ext>
            </a:extLst>
          </p:cNvPr>
          <p:cNvSpPr txBox="1"/>
          <p:nvPr/>
        </p:nvSpPr>
        <p:spPr>
          <a:xfrm>
            <a:off x="1262543" y="3376307"/>
            <a:ext cx="4335991"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de données spécifiques pour les ressources électroniques</a:t>
            </a:r>
            <a:endParaRPr lang="fr-FR" sz="1100"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Connecteur : en angle 31">
            <a:extLst>
              <a:ext uri="{FF2B5EF4-FFF2-40B4-BE49-F238E27FC236}">
                <a16:creationId xmlns:a16="http://schemas.microsoft.com/office/drawing/2014/main" id="{4A7C6455-F2B0-FD03-DD8B-90EFAC0935D4}"/>
              </a:ext>
            </a:extLst>
          </p:cNvPr>
          <p:cNvCxnSpPr>
            <a:cxnSpLocks/>
          </p:cNvCxnSpPr>
          <p:nvPr/>
        </p:nvCxnSpPr>
        <p:spPr>
          <a:xfrm>
            <a:off x="856156" y="3667784"/>
            <a:ext cx="765799" cy="135154"/>
          </a:xfrm>
          <a:prstGeom prst="bentConnector3">
            <a:avLst/>
          </a:prstGeom>
          <a:effectLst/>
        </p:spPr>
        <p:style>
          <a:lnRef idx="2">
            <a:schemeClr val="accent1"/>
          </a:lnRef>
          <a:fillRef idx="0">
            <a:schemeClr val="accent1"/>
          </a:fillRef>
          <a:effectRef idx="1">
            <a:schemeClr val="accent1"/>
          </a:effectRef>
          <a:fontRef idx="minor">
            <a:schemeClr val="tx1"/>
          </a:fontRef>
        </p:style>
      </p:cxnSp>
      <p:sp>
        <p:nvSpPr>
          <p:cNvPr id="37" name="ZoneTexte 36">
            <a:extLst>
              <a:ext uri="{FF2B5EF4-FFF2-40B4-BE49-F238E27FC236}">
                <a16:creationId xmlns:a16="http://schemas.microsoft.com/office/drawing/2014/main" id="{05D8A31F-DF88-A686-1B4D-4C9BCC6FB841}"/>
              </a:ext>
            </a:extLst>
          </p:cNvPr>
          <p:cNvSpPr txBox="1"/>
          <p:nvPr/>
        </p:nvSpPr>
        <p:spPr>
          <a:xfrm>
            <a:off x="1572970" y="3527647"/>
            <a:ext cx="3957624" cy="430887"/>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182 : type de médiation : électronique</a:t>
            </a:r>
          </a:p>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183 : type de support matériel : ressource dématérialisée</a:t>
            </a:r>
          </a:p>
        </p:txBody>
      </p:sp>
      <p:sp>
        <p:nvSpPr>
          <p:cNvPr id="38" name="ZoneTexte 37">
            <a:extLst>
              <a:ext uri="{FF2B5EF4-FFF2-40B4-BE49-F238E27FC236}">
                <a16:creationId xmlns:a16="http://schemas.microsoft.com/office/drawing/2014/main" id="{CDBA4D5E-939E-5196-718B-ADC28EAB9A2E}"/>
              </a:ext>
            </a:extLst>
          </p:cNvPr>
          <p:cNvSpPr txBox="1"/>
          <p:nvPr/>
        </p:nvSpPr>
        <p:spPr>
          <a:xfrm>
            <a:off x="1802798" y="3955564"/>
            <a:ext cx="6622770"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Mention du diffuseur obligatoire + date de diffusion = date en 100 $a</a:t>
            </a:r>
            <a:endParaRPr lang="fr-FR" sz="1100"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39" name="Connecteur droit avec flèche 38">
            <a:extLst>
              <a:ext uri="{FF2B5EF4-FFF2-40B4-BE49-F238E27FC236}">
                <a16:creationId xmlns:a16="http://schemas.microsoft.com/office/drawing/2014/main" id="{8FD51D37-9D42-9EE7-8107-E915C0EC2091}"/>
              </a:ext>
            </a:extLst>
          </p:cNvPr>
          <p:cNvCxnSpPr/>
          <p:nvPr/>
        </p:nvCxnSpPr>
        <p:spPr>
          <a:xfrm>
            <a:off x="2795238" y="4934159"/>
            <a:ext cx="511728"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0" name="ZoneTexte 39">
            <a:extLst>
              <a:ext uri="{FF2B5EF4-FFF2-40B4-BE49-F238E27FC236}">
                <a16:creationId xmlns:a16="http://schemas.microsoft.com/office/drawing/2014/main" id="{75B91011-6A19-5D2F-EE77-6279C31F59D1}"/>
              </a:ext>
            </a:extLst>
          </p:cNvPr>
          <p:cNvSpPr txBox="1"/>
          <p:nvPr/>
        </p:nvSpPr>
        <p:spPr>
          <a:xfrm>
            <a:off x="3255017" y="4828765"/>
            <a:ext cx="5437156"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facultative mais apporte une précision sur le logiciel permettant l’accès au contenu</a:t>
            </a:r>
            <a:endParaRPr lang="fr-FR" sz="1100"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Connecteur : en angle 40">
            <a:extLst>
              <a:ext uri="{FF2B5EF4-FFF2-40B4-BE49-F238E27FC236}">
                <a16:creationId xmlns:a16="http://schemas.microsoft.com/office/drawing/2014/main" id="{259F97EB-EFB9-B005-2324-AFD395BAEC7B}"/>
              </a:ext>
            </a:extLst>
          </p:cNvPr>
          <p:cNvCxnSpPr>
            <a:cxnSpLocks/>
          </p:cNvCxnSpPr>
          <p:nvPr/>
        </p:nvCxnSpPr>
        <p:spPr>
          <a:xfrm>
            <a:off x="1239056" y="5024645"/>
            <a:ext cx="614911" cy="130554"/>
          </a:xfrm>
          <a:prstGeom prst="bentConnector3">
            <a:avLst/>
          </a:prstGeom>
          <a:effectLst/>
        </p:spPr>
        <p:style>
          <a:lnRef idx="2">
            <a:schemeClr val="accent1"/>
          </a:lnRef>
          <a:fillRef idx="0">
            <a:schemeClr val="accent1"/>
          </a:fillRef>
          <a:effectRef idx="1">
            <a:schemeClr val="accent1"/>
          </a:effectRef>
          <a:fontRef idx="minor">
            <a:schemeClr val="tx1"/>
          </a:fontRef>
        </p:style>
      </p:cxnSp>
      <p:sp>
        <p:nvSpPr>
          <p:cNvPr id="44" name="ZoneTexte 43">
            <a:extLst>
              <a:ext uri="{FF2B5EF4-FFF2-40B4-BE49-F238E27FC236}">
                <a16:creationId xmlns:a16="http://schemas.microsoft.com/office/drawing/2014/main" id="{B3988054-6329-7B4F-F910-5C0AF1F8E9BB}"/>
              </a:ext>
            </a:extLst>
          </p:cNvPr>
          <p:cNvSpPr txBox="1"/>
          <p:nvPr/>
        </p:nvSpPr>
        <p:spPr>
          <a:xfrm>
            <a:off x="1812261" y="4968601"/>
            <a:ext cx="5437156"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Formats de lecture disponibles avec les dates de publication</a:t>
            </a:r>
            <a:endParaRPr lang="fr-FR" sz="1100"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5" name="ZoneTexte 44">
            <a:extLst>
              <a:ext uri="{FF2B5EF4-FFF2-40B4-BE49-F238E27FC236}">
                <a16:creationId xmlns:a16="http://schemas.microsoft.com/office/drawing/2014/main" id="{B4010EB1-891E-1FBE-FAD0-C4D91970311A}"/>
              </a:ext>
            </a:extLst>
          </p:cNvPr>
          <p:cNvSpPr txBox="1"/>
          <p:nvPr/>
        </p:nvSpPr>
        <p:spPr>
          <a:xfrm>
            <a:off x="4986638" y="5111708"/>
            <a:ext cx="2904987"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371 : zone clé pour l’accès à la ressource </a:t>
            </a:r>
            <a:endParaRPr lang="fr-FR" sz="1100"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6" name="Connecteur droit avec flèche 45">
            <a:extLst>
              <a:ext uri="{FF2B5EF4-FFF2-40B4-BE49-F238E27FC236}">
                <a16:creationId xmlns:a16="http://schemas.microsoft.com/office/drawing/2014/main" id="{70574B32-30CC-D592-2073-4952A2DF29B3}"/>
              </a:ext>
            </a:extLst>
          </p:cNvPr>
          <p:cNvCxnSpPr>
            <a:cxnSpLocks/>
            <a:endCxn id="59" idx="1"/>
          </p:cNvCxnSpPr>
          <p:nvPr/>
        </p:nvCxnSpPr>
        <p:spPr>
          <a:xfrm>
            <a:off x="3716323" y="5335376"/>
            <a:ext cx="654185" cy="6970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47" name="ZoneTexte 46">
            <a:extLst>
              <a:ext uri="{FF2B5EF4-FFF2-40B4-BE49-F238E27FC236}">
                <a16:creationId xmlns:a16="http://schemas.microsoft.com/office/drawing/2014/main" id="{FA536DCF-8CD2-D305-0AE4-256DBE4546F3}"/>
              </a:ext>
            </a:extLst>
          </p:cNvPr>
          <p:cNvSpPr txBox="1"/>
          <p:nvPr/>
        </p:nvSpPr>
        <p:spPr>
          <a:xfrm>
            <a:off x="4272793" y="5708817"/>
            <a:ext cx="4626870"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de l’URL : à copier dans la </a:t>
            </a:r>
            <a:r>
              <a:rPr lang="fr-FR" sz="1100" b="1" dirty="0">
                <a:solidFill>
                  <a:schemeClr val="accent6">
                    <a:lumMod val="75000"/>
                  </a:schemeClr>
                </a:solidFill>
              </a:rPr>
              <a:t>zone d'exemplaire E856</a:t>
            </a:r>
            <a:endParaRPr lang="fr-FR" sz="1100" b="1"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Connecteur droit avec flèche 54">
            <a:extLst>
              <a:ext uri="{FF2B5EF4-FFF2-40B4-BE49-F238E27FC236}">
                <a16:creationId xmlns:a16="http://schemas.microsoft.com/office/drawing/2014/main" id="{2872F138-1321-FDBC-6C61-4A5E7C71594D}"/>
              </a:ext>
            </a:extLst>
          </p:cNvPr>
          <p:cNvCxnSpPr>
            <a:cxnSpLocks/>
            <a:endCxn id="47" idx="1"/>
          </p:cNvCxnSpPr>
          <p:nvPr/>
        </p:nvCxnSpPr>
        <p:spPr>
          <a:xfrm>
            <a:off x="3657600" y="5839622"/>
            <a:ext cx="615193"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8" name="Connecteur droit avec flèche 57">
            <a:extLst>
              <a:ext uri="{FF2B5EF4-FFF2-40B4-BE49-F238E27FC236}">
                <a16:creationId xmlns:a16="http://schemas.microsoft.com/office/drawing/2014/main" id="{872CE17D-98A7-9BAC-4B2D-904C95B8D1CB}"/>
              </a:ext>
            </a:extLst>
          </p:cNvPr>
          <p:cNvCxnSpPr/>
          <p:nvPr/>
        </p:nvCxnSpPr>
        <p:spPr>
          <a:xfrm>
            <a:off x="1325461" y="4103147"/>
            <a:ext cx="511728"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9" name="ZoneTexte 58">
            <a:extLst>
              <a:ext uri="{FF2B5EF4-FFF2-40B4-BE49-F238E27FC236}">
                <a16:creationId xmlns:a16="http://schemas.microsoft.com/office/drawing/2014/main" id="{9A45C670-35D6-A1AC-6561-D0C8CA44AF57}"/>
              </a:ext>
            </a:extLst>
          </p:cNvPr>
          <p:cNvSpPr txBox="1"/>
          <p:nvPr/>
        </p:nvSpPr>
        <p:spPr>
          <a:xfrm>
            <a:off x="4370508" y="5274280"/>
            <a:ext cx="4626870"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de lien vers un autre support : idéalement lien vers la notice imprimée</a:t>
            </a:r>
            <a:endParaRPr lang="fr-FR" sz="1100" b="1"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Connecteur droit avec flèche 59">
            <a:extLst>
              <a:ext uri="{FF2B5EF4-FFF2-40B4-BE49-F238E27FC236}">
                <a16:creationId xmlns:a16="http://schemas.microsoft.com/office/drawing/2014/main" id="{C480358A-2729-8DD9-B058-A0A5D95C8AE1}"/>
              </a:ext>
            </a:extLst>
          </p:cNvPr>
          <p:cNvCxnSpPr>
            <a:cxnSpLocks/>
          </p:cNvCxnSpPr>
          <p:nvPr/>
        </p:nvCxnSpPr>
        <p:spPr>
          <a:xfrm flipV="1">
            <a:off x="5530594" y="3349120"/>
            <a:ext cx="0" cy="63589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5" name="Connecteur droit avec flèche 4">
            <a:extLst>
              <a:ext uri="{FF2B5EF4-FFF2-40B4-BE49-F238E27FC236}">
                <a16:creationId xmlns:a16="http://schemas.microsoft.com/office/drawing/2014/main" id="{D0D79CBC-F417-BFE7-2AC7-BF2D5D3610D5}"/>
              </a:ext>
            </a:extLst>
          </p:cNvPr>
          <p:cNvCxnSpPr/>
          <p:nvPr/>
        </p:nvCxnSpPr>
        <p:spPr>
          <a:xfrm>
            <a:off x="4629783" y="6751707"/>
            <a:ext cx="511728"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 name="ZoneTexte 5">
            <a:extLst>
              <a:ext uri="{FF2B5EF4-FFF2-40B4-BE49-F238E27FC236}">
                <a16:creationId xmlns:a16="http://schemas.microsoft.com/office/drawing/2014/main" id="{B2F07D0B-3E10-C7A0-A964-4815107EB502}"/>
              </a:ext>
            </a:extLst>
          </p:cNvPr>
          <p:cNvSpPr txBox="1"/>
          <p:nvPr/>
        </p:nvSpPr>
        <p:spPr>
          <a:xfrm>
            <a:off x="5114183" y="6568251"/>
            <a:ext cx="4626870" cy="261610"/>
          </a:xfrm>
          <a:prstGeom prst="rect">
            <a:avLst/>
          </a:prstGeom>
          <a:noFill/>
        </p:spPr>
        <p:txBody>
          <a:bodyPr wrap="square" rtlCol="0">
            <a:spAutoFit/>
          </a:bodyPr>
          <a:lstStyle/>
          <a:p>
            <a:r>
              <a:rPr lang="fr-FR" sz="11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Zone de l’URL d’accès au document</a:t>
            </a:r>
            <a:endParaRPr lang="fr-FR" sz="1100" b="1" i="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Connecteur droit avec flèche 6">
            <a:extLst>
              <a:ext uri="{FF2B5EF4-FFF2-40B4-BE49-F238E27FC236}">
                <a16:creationId xmlns:a16="http://schemas.microsoft.com/office/drawing/2014/main" id="{5FB1990E-3903-48B3-5F7C-77987645136C}"/>
              </a:ext>
            </a:extLst>
          </p:cNvPr>
          <p:cNvCxnSpPr>
            <a:cxnSpLocks/>
          </p:cNvCxnSpPr>
          <p:nvPr/>
        </p:nvCxnSpPr>
        <p:spPr>
          <a:xfrm flipH="1">
            <a:off x="6903543" y="5970427"/>
            <a:ext cx="459840" cy="59424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16" name="Image 15">
            <a:extLst>
              <a:ext uri="{FF2B5EF4-FFF2-40B4-BE49-F238E27FC236}">
                <a16:creationId xmlns:a16="http://schemas.microsoft.com/office/drawing/2014/main" id="{3E85C3BB-4393-32F2-5C01-9BEFBDF9829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36229" y="1627789"/>
            <a:ext cx="255864" cy="251067"/>
          </a:xfrm>
          <a:prstGeom prst="rect">
            <a:avLst/>
          </a:prstGeom>
        </p:spPr>
      </p:pic>
    </p:spTree>
    <p:extLst>
      <p:ext uri="{BB962C8B-B14F-4D97-AF65-F5344CB8AC3E}">
        <p14:creationId xmlns:p14="http://schemas.microsoft.com/office/powerpoint/2010/main" val="2072249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3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PPN 26145577X : un exemple de notice d’ebook en accès ouvert</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800" b="0" i="0" dirty="0">
              <a:solidFill>
                <a:srgbClr val="4F81BD"/>
              </a:solidFill>
              <a:latin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Monographies électroniques</a:t>
            </a:r>
            <a:endParaRPr lang="fr-FR" sz="1800" dirty="0"/>
          </a:p>
        </p:txBody>
      </p:sp>
      <p:pic>
        <p:nvPicPr>
          <p:cNvPr id="9" name="Image 8">
            <a:extLst>
              <a:ext uri="{FF2B5EF4-FFF2-40B4-BE49-F238E27FC236}">
                <a16:creationId xmlns:a16="http://schemas.microsoft.com/office/drawing/2014/main" id="{0E497DC7-9DDC-83F9-D5C7-4BA5F9ACA045}"/>
              </a:ext>
            </a:extLst>
          </p:cNvPr>
          <p:cNvPicPr>
            <a:picLocks noChangeAspect="1"/>
          </p:cNvPicPr>
          <p:nvPr/>
        </p:nvPicPr>
        <p:blipFill>
          <a:blip r:embed="rId3"/>
          <a:stretch>
            <a:fillRect/>
          </a:stretch>
        </p:blipFill>
        <p:spPr>
          <a:xfrm>
            <a:off x="109057" y="6379925"/>
            <a:ext cx="8925886" cy="279975"/>
          </a:xfrm>
          <a:prstGeom prst="rect">
            <a:avLst/>
          </a:prstGeom>
          <a:ln>
            <a:solidFill>
              <a:schemeClr val="accent1"/>
            </a:solidFill>
          </a:ln>
        </p:spPr>
      </p:pic>
      <p:cxnSp>
        <p:nvCxnSpPr>
          <p:cNvPr id="13" name="Connecteur droit avec flèche 12">
            <a:extLst>
              <a:ext uri="{FF2B5EF4-FFF2-40B4-BE49-F238E27FC236}">
                <a16:creationId xmlns:a16="http://schemas.microsoft.com/office/drawing/2014/main" id="{4B67E372-F0A2-560F-748C-67B32EFE9264}"/>
              </a:ext>
            </a:extLst>
          </p:cNvPr>
          <p:cNvCxnSpPr/>
          <p:nvPr/>
        </p:nvCxnSpPr>
        <p:spPr>
          <a:xfrm>
            <a:off x="1642206" y="5204004"/>
            <a:ext cx="511728" cy="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cxnSp>
        <p:nvCxnSpPr>
          <p:cNvPr id="14" name="Connecteur droit avec flèche 13">
            <a:extLst>
              <a:ext uri="{FF2B5EF4-FFF2-40B4-BE49-F238E27FC236}">
                <a16:creationId xmlns:a16="http://schemas.microsoft.com/office/drawing/2014/main" id="{B3C77CAE-A40B-EB60-9CF3-A0AE688CAC84}"/>
              </a:ext>
            </a:extLst>
          </p:cNvPr>
          <p:cNvCxnSpPr>
            <a:cxnSpLocks/>
          </p:cNvCxnSpPr>
          <p:nvPr/>
        </p:nvCxnSpPr>
        <p:spPr>
          <a:xfrm flipH="1">
            <a:off x="6493080" y="6571849"/>
            <a:ext cx="539940" cy="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pic>
        <p:nvPicPr>
          <p:cNvPr id="20" name="Image 19">
            <a:extLst>
              <a:ext uri="{FF2B5EF4-FFF2-40B4-BE49-F238E27FC236}">
                <a16:creationId xmlns:a16="http://schemas.microsoft.com/office/drawing/2014/main" id="{68EC8BFE-399F-6459-8A0C-39C53BBCD7B1}"/>
              </a:ext>
            </a:extLst>
          </p:cNvPr>
          <p:cNvPicPr>
            <a:picLocks noChangeAspect="1"/>
          </p:cNvPicPr>
          <p:nvPr/>
        </p:nvPicPr>
        <p:blipFill>
          <a:blip r:embed="rId4"/>
          <a:stretch>
            <a:fillRect/>
          </a:stretch>
        </p:blipFill>
        <p:spPr>
          <a:xfrm>
            <a:off x="2162323" y="1941376"/>
            <a:ext cx="4819353" cy="4438549"/>
          </a:xfrm>
          <a:prstGeom prst="rect">
            <a:avLst/>
          </a:prstGeom>
          <a:ln>
            <a:solidFill>
              <a:schemeClr val="accent1"/>
            </a:solidFill>
          </a:ln>
        </p:spPr>
      </p:pic>
      <p:pic>
        <p:nvPicPr>
          <p:cNvPr id="3" name="Image 2">
            <a:extLst>
              <a:ext uri="{FF2B5EF4-FFF2-40B4-BE49-F238E27FC236}">
                <a16:creationId xmlns:a16="http://schemas.microsoft.com/office/drawing/2014/main" id="{1D51FF59-A352-531C-E104-1243A72DD01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853744" y="1627901"/>
            <a:ext cx="255864" cy="251067"/>
          </a:xfrm>
          <a:prstGeom prst="rect">
            <a:avLst/>
          </a:prstGeom>
        </p:spPr>
      </p:pic>
    </p:spTree>
    <p:extLst>
      <p:ext uri="{BB962C8B-B14F-4D97-AF65-F5344CB8AC3E}">
        <p14:creationId xmlns:p14="http://schemas.microsoft.com/office/powerpoint/2010/main" val="2784278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Sudoc</a:t>
            </a: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Un contre-exemple : PPN  264727746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16</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Monographies électroniques </a:t>
            </a:r>
            <a:endParaRPr lang="fr-FR" sz="2000" dirty="0"/>
          </a:p>
        </p:txBody>
      </p:sp>
      <p:sp>
        <p:nvSpPr>
          <p:cNvPr id="5" name="Signe de multiplication 4">
            <a:extLst>
              <a:ext uri="{FF2B5EF4-FFF2-40B4-BE49-F238E27FC236}">
                <a16:creationId xmlns:a16="http://schemas.microsoft.com/office/drawing/2014/main" id="{6B16A03E-29FD-270C-7C9D-627270ACBA49}"/>
              </a:ext>
            </a:extLst>
          </p:cNvPr>
          <p:cNvSpPr/>
          <p:nvPr/>
        </p:nvSpPr>
        <p:spPr>
          <a:xfrm>
            <a:off x="4337108" y="1905121"/>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1330B80F-0310-0902-6A5A-8AD21B2F025A}"/>
              </a:ext>
            </a:extLst>
          </p:cNvPr>
          <p:cNvPicPr>
            <a:picLocks noChangeAspect="1"/>
          </p:cNvPicPr>
          <p:nvPr/>
        </p:nvPicPr>
        <p:blipFill>
          <a:blip r:embed="rId3"/>
          <a:stretch>
            <a:fillRect/>
          </a:stretch>
        </p:blipFill>
        <p:spPr>
          <a:xfrm>
            <a:off x="268126" y="2247174"/>
            <a:ext cx="8603500" cy="4323698"/>
          </a:xfrm>
          <a:prstGeom prst="rect">
            <a:avLst/>
          </a:prstGeom>
          <a:ln>
            <a:solidFill>
              <a:schemeClr val="accent1"/>
            </a:solidFill>
          </a:ln>
        </p:spPr>
      </p:pic>
    </p:spTree>
    <p:extLst>
      <p:ext uri="{BB962C8B-B14F-4D97-AF65-F5344CB8AC3E}">
        <p14:creationId xmlns:p14="http://schemas.microsoft.com/office/powerpoint/2010/main" val="230220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Sudoc</a:t>
            </a: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Un contre-exemple : PPN  264727746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Dans cette notice, plusieurs problèmes :</a:t>
            </a:r>
          </a:p>
          <a:p>
            <a:pPr>
              <a:buFontTx/>
              <a:buChar char="-"/>
            </a:pPr>
            <a:r>
              <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z</a:t>
            </a:r>
            <a:r>
              <a:rPr lang="fr-FR" sz="16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one 100 : date de l’imprimée $e uniquement dans le cas d’une reproduction</a:t>
            </a:r>
          </a:p>
          <a:p>
            <a:pPr>
              <a:buFontTx/>
              <a:buChar char="-"/>
            </a:pPr>
            <a:r>
              <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zones 214 : toutes avec des indicateurs #0 même pour les diffuseurs </a:t>
            </a:r>
          </a:p>
          <a:p>
            <a:pPr marL="191700" indent="0" rtl="0">
              <a:buNone/>
            </a:pPr>
            <a:r>
              <a:rPr lang="fr-FR" sz="1100" dirty="0">
                <a:effectLst/>
              </a:rPr>
              <a:t>214 #0‎$aBruxelles‎$cMardaga‎</a:t>
            </a:r>
            <a:r>
              <a:rPr lang="fr-FR" sz="1100" strike="sngStrike" dirty="0">
                <a:solidFill>
                  <a:srgbClr val="4F81BD"/>
                </a:solidFill>
                <a:effectLst/>
              </a:rPr>
              <a:t>$d2018</a:t>
            </a:r>
          </a:p>
          <a:p>
            <a:pPr marL="191700" indent="0" rtl="0">
              <a:buNone/>
            </a:pPr>
            <a:r>
              <a:rPr lang="fr-FR" sz="1100" dirty="0">
                <a:effectLst/>
              </a:rPr>
              <a:t>214 #</a:t>
            </a:r>
            <a:r>
              <a:rPr lang="fr-FR" sz="1100" dirty="0">
                <a:solidFill>
                  <a:srgbClr val="4F81BD"/>
                </a:solidFill>
                <a:effectLst/>
              </a:rPr>
              <a:t>2‎</a:t>
            </a:r>
            <a:r>
              <a:rPr lang="fr-FR" sz="1100" dirty="0">
                <a:effectLst/>
              </a:rPr>
              <a:t>$aParis‎$cCairn‎$d2019</a:t>
            </a:r>
          </a:p>
          <a:p>
            <a:pPr marL="191700" indent="0" rtl="0">
              <a:buNone/>
            </a:pPr>
            <a:r>
              <a:rPr lang="fr-FR" sz="11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&gt;&gt; UNE NOTICE PAR DIFFUSEUR DONC</a:t>
            </a:r>
          </a:p>
          <a:p>
            <a:pPr marL="191700" indent="0" rtl="0">
              <a:buNone/>
            </a:pPr>
            <a:r>
              <a:rPr lang="fr-FR" sz="1100" dirty="0">
                <a:effectLst/>
              </a:rPr>
              <a:t>214 #0‎$aBruxelles‎$cMardaga‎</a:t>
            </a:r>
            <a:r>
              <a:rPr lang="fr-FR" sz="1100" strike="sngStrike" dirty="0">
                <a:solidFill>
                  <a:srgbClr val="4F81BD"/>
                </a:solidFill>
                <a:effectLst/>
              </a:rPr>
              <a:t>$d2018</a:t>
            </a:r>
          </a:p>
          <a:p>
            <a:pPr marL="191700" indent="0" rtl="0">
              <a:buNone/>
            </a:pPr>
            <a:r>
              <a:rPr lang="fr-FR" sz="1100" dirty="0">
                <a:effectLst/>
              </a:rPr>
              <a:t>214 #</a:t>
            </a:r>
            <a:r>
              <a:rPr lang="fr-FR" sz="1100" dirty="0">
                <a:solidFill>
                  <a:srgbClr val="4F81BD"/>
                </a:solidFill>
                <a:effectLst/>
              </a:rPr>
              <a:t>2</a:t>
            </a:r>
            <a:r>
              <a:rPr lang="fr-FR" sz="1100" dirty="0">
                <a:effectLst/>
              </a:rPr>
              <a:t>$aParis‎$cNumérique Premium‎$d2019</a:t>
            </a:r>
          </a:p>
          <a:p>
            <a:pPr rtl="0">
              <a:buFontTx/>
              <a:buChar char="-"/>
            </a:pPr>
            <a:r>
              <a:rPr lang="fr-FR" sz="1600" b="0" i="0" dirty="0">
                <a:solidFill>
                  <a:srgbClr val="4F81BD"/>
                </a:solidFill>
                <a:latin typeface="Calibri" panose="020F0502020204030204" pitchFamily="34" charset="0"/>
                <a:cs typeface="Times New Roman" panose="02020603050405020304" pitchFamily="18" charset="0"/>
              </a:rPr>
              <a:t>zone 305 à supprimer dans ce cas, uniquement pour les numérisations</a:t>
            </a:r>
          </a:p>
          <a:p>
            <a:pPr rtl="0">
              <a:buFontTx/>
              <a:buChar char="-"/>
            </a:pPr>
            <a:r>
              <a:rPr lang="fr-FR" sz="1600" b="0" i="0" dirty="0">
                <a:solidFill>
                  <a:srgbClr val="4F81BD"/>
                </a:solidFill>
                <a:latin typeface="Calibri" panose="020F0502020204030204" pitchFamily="34" charset="0"/>
                <a:cs typeface="Times New Roman" panose="02020603050405020304" pitchFamily="18" charset="0"/>
              </a:rPr>
              <a:t>zone 330 : la mention « 4</a:t>
            </a:r>
            <a:r>
              <a:rPr lang="fr-FR" sz="1600" b="0" i="0" baseline="30000" dirty="0">
                <a:solidFill>
                  <a:srgbClr val="4F81BD"/>
                </a:solidFill>
                <a:latin typeface="Calibri" panose="020F0502020204030204" pitchFamily="34" charset="0"/>
                <a:cs typeface="Times New Roman" panose="02020603050405020304" pitchFamily="18" charset="0"/>
              </a:rPr>
              <a:t>e</a:t>
            </a:r>
            <a:r>
              <a:rPr lang="fr-FR" sz="1600" b="0" i="0" dirty="0">
                <a:solidFill>
                  <a:srgbClr val="4F81BD"/>
                </a:solidFill>
                <a:latin typeface="Calibri" panose="020F0502020204030204" pitchFamily="34" charset="0"/>
                <a:cs typeface="Times New Roman" panose="02020603050405020304" pitchFamily="18" charset="0"/>
              </a:rPr>
              <a:t> de couverture » n’est pas compatible avec une notice </a:t>
            </a:r>
            <a:r>
              <a:rPr lang="fr-FR" sz="1600" b="0" i="0" dirty="0" err="1">
                <a:solidFill>
                  <a:srgbClr val="4F81BD"/>
                </a:solidFill>
                <a:latin typeface="Calibri" panose="020F0502020204030204" pitchFamily="34" charset="0"/>
                <a:cs typeface="Times New Roman" panose="02020603050405020304" pitchFamily="18" charset="0"/>
              </a:rPr>
              <a:t>Oa</a:t>
            </a:r>
            <a:endParaRPr lang="fr-FR" sz="1600" b="0" i="0" dirty="0">
              <a:solidFill>
                <a:srgbClr val="4F81BD"/>
              </a:solidFill>
              <a:latin typeface="Calibri" panose="020F0502020204030204" pitchFamily="34" charset="0"/>
              <a:cs typeface="Times New Roman" panose="02020603050405020304" pitchFamily="18" charset="0"/>
            </a:endParaRPr>
          </a:p>
          <a:p>
            <a:pPr rtl="0">
              <a:buFontTx/>
              <a:buChar char="-"/>
            </a:pPr>
            <a:r>
              <a:rPr lang="fr-FR" sz="1600" b="0" i="0" dirty="0">
                <a:solidFill>
                  <a:srgbClr val="4F81BD"/>
                </a:solidFill>
                <a:latin typeface="Calibri" panose="020F0502020204030204" pitchFamily="34" charset="0"/>
                <a:cs typeface="Times New Roman" panose="02020603050405020304" pitchFamily="18" charset="0"/>
              </a:rPr>
              <a:t>deux zones 452 dont une qui pointe vers une notice imprimée et l’autre qui pointe vers une notice du même support (donc incorrecte) et potentiellement vers une notice doublon.</a:t>
            </a:r>
            <a:endParaRPr lang="fr-FR" sz="1800" b="0" i="0" dirty="0">
              <a:solidFill>
                <a:srgbClr val="4F81BD"/>
              </a:solidFill>
              <a:latin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17</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Monographies électroniques</a:t>
            </a:r>
            <a:endParaRPr lang="fr-FR" sz="1800" dirty="0"/>
          </a:p>
        </p:txBody>
      </p:sp>
      <p:sp>
        <p:nvSpPr>
          <p:cNvPr id="5" name="Signe de multiplication 4">
            <a:extLst>
              <a:ext uri="{FF2B5EF4-FFF2-40B4-BE49-F238E27FC236}">
                <a16:creationId xmlns:a16="http://schemas.microsoft.com/office/drawing/2014/main" id="{6B16A03E-29FD-270C-7C9D-627270ACBA49}"/>
              </a:ext>
            </a:extLst>
          </p:cNvPr>
          <p:cNvSpPr/>
          <p:nvPr/>
        </p:nvSpPr>
        <p:spPr>
          <a:xfrm>
            <a:off x="4337108" y="1905121"/>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25984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Sudoc</a:t>
            </a:r>
          </a:p>
          <a:p>
            <a:pPr marL="191700" indent="0">
              <a:buNone/>
            </a:pPr>
            <a:endParaRPr lang="fr-FR" sz="900" dirty="0">
              <a:latin typeface="Calibri" panose="020F0502020204030204" pitchFamily="34" charset="0"/>
              <a:cs typeface="Times New Roman" panose="02020603050405020304" pitchFamily="18" charset="0"/>
            </a:endParaRPr>
          </a:p>
          <a:p>
            <a:pPr marL="191700" indent="0">
              <a:buNone/>
            </a:pP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18</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Monographies électroniques</a:t>
            </a:r>
            <a:endParaRPr lang="fr-FR" sz="1800" dirty="0"/>
          </a:p>
        </p:txBody>
      </p:sp>
      <p:sp>
        <p:nvSpPr>
          <p:cNvPr id="5" name="ZoneTexte 4">
            <a:extLst>
              <a:ext uri="{FF2B5EF4-FFF2-40B4-BE49-F238E27FC236}">
                <a16:creationId xmlns:a16="http://schemas.microsoft.com/office/drawing/2014/main" id="{F2B7274F-9BC6-2514-F15E-9B2298381EC5}"/>
              </a:ext>
            </a:extLst>
          </p:cNvPr>
          <p:cNvSpPr txBox="1"/>
          <p:nvPr/>
        </p:nvSpPr>
        <p:spPr>
          <a:xfrm>
            <a:off x="243227" y="1630525"/>
            <a:ext cx="8439325" cy="4932119"/>
          </a:xfrm>
          <a:prstGeom prst="rect">
            <a:avLst/>
          </a:prstGeom>
          <a:noFill/>
        </p:spPr>
        <p:txBody>
          <a:bodyPr wrap="square" rtlCol="0">
            <a:spAutoFit/>
          </a:bodyPr>
          <a:lstStyle/>
          <a:p>
            <a:pPr marL="191700" indent="0">
              <a:buNone/>
            </a:pPr>
            <a:endParaRPr lang="fr-FR" sz="11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a:r>
              <a:rPr lang="fr-FR" b="1"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Mise en application : PPN  151241775 </a:t>
            </a:r>
            <a:endParaRPr lang="fr-FR" b="1" dirty="0"/>
          </a:p>
          <a:p>
            <a:pPr marL="191700" indent="0">
              <a:buNone/>
            </a:pPr>
            <a:endParaRPr lang="fr-FR" sz="11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010 ##‎$A978-2-20025-629-6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010 ##‎$A978-22-0025-629-6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010 ##‎$A978-2-200-25629-6</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017 70‎$a10.14375/np.9782200262334‎$2DOI</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017 70‎$a10.3917/arco.flonn.2003.01‎$2DOI</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035 ##‎$aFRCAIRNINFO-ARCO_FLONN_2003_01</a:t>
            </a:r>
          </a:p>
          <a:p>
            <a:pPr marL="191700" indent="0">
              <a:buNone/>
            </a:pPr>
            <a:r>
              <a:rPr lang="fr-FR" sz="1200" b="0" i="0" strike="sngStrike" dirty="0">
                <a:solidFill>
                  <a:srgbClr val="4F81BD"/>
                </a:solidFill>
                <a:latin typeface="Calibri" panose="020F0502020204030204" pitchFamily="34" charset="0"/>
                <a:ea typeface="Calibri" panose="020F0502020204030204" pitchFamily="34" charset="0"/>
                <a:cs typeface="Times New Roman" panose="02020603050405020304" pitchFamily="18" charset="0"/>
              </a:rPr>
              <a:t>071 61‎$</a:t>
            </a:r>
            <a:r>
              <a:rPr lang="fr-FR" sz="1200" b="0" i="0" strike="sngStrike"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bNumérique</a:t>
            </a:r>
            <a:r>
              <a:rPr lang="fr-FR" sz="1200" b="0" i="0" strike="sngStrike" dirty="0">
                <a:solidFill>
                  <a:srgbClr val="4F81BD"/>
                </a:solidFill>
                <a:latin typeface="Calibri" panose="020F0502020204030204" pitchFamily="34" charset="0"/>
                <a:ea typeface="Calibri" panose="020F0502020204030204" pitchFamily="34" charset="0"/>
                <a:cs typeface="Times New Roman" panose="02020603050405020304" pitchFamily="18" charset="0"/>
              </a:rPr>
              <a:t> Premium‎$a9782200262334</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073 #0‎$a9782200262334‎$bbr</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073 #0‎$a9782200256296‎$bPDF</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200 1#‎$</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aLe</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@Reich allemand‎$</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ede</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Bismarck à Hitler, 1848-1945‎$</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fJean</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-Marie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Flonneau</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gsous</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la direction de Fabrice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Abbad</a:t>
            </a:r>
            <a:endPar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214 #2‎$aParis‎$cCairn‎$d2016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214 #0‎$aParis‎$cArmand Colin</a:t>
            </a:r>
            <a:r>
              <a:rPr lang="fr-FR" sz="1200" b="0" i="0" strike="sngStrike" dirty="0">
                <a:solidFill>
                  <a:srgbClr val="4F81BD"/>
                </a:solidFill>
                <a:latin typeface="Calibri" panose="020F0502020204030204" pitchFamily="34" charset="0"/>
                <a:ea typeface="Calibri" panose="020F0502020204030204" pitchFamily="34" charset="0"/>
                <a:cs typeface="Times New Roman" panose="02020603050405020304" pitchFamily="18" charset="0"/>
              </a:rPr>
              <a:t>‎$d2003</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##‎$aPDF‎$d2014</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##‎$aEPUB‎$d2014</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##‎$aSWF‎$d2016</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##‎$aHTML‎$d2016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371 0#‎$</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aL'accès</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complet à la ressource est réservé aux usagers des établissements qui en ont fait l'acquisition</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##‎$0075663023Le @Reich allemand : de Bismarck à Hitler, 1848-1945 / Jean-Marie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Flonneau</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Paris : Armand Colin , 2003. - 1 vol. (318 p.). - (@Collection U). - ISBN 978-2-200-26233-4</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859 4#‎$</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qPDF</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qEPUB</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hlinkClick r:id="rId3"/>
              </a:rPr>
              <a:t>http://www.numeriquepremium.com/content/books/9782200262334</a:t>
            </a:r>
            <a:endPar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859 4#‎$</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qHTML</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‎$uhttps://univ.scholarvox.com/book/88921934</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859 4#‎$</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qHTML</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qSWF</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‎$uhttps://www.cairn.info/le-reich-allemand--9782200262334.htm</a:t>
            </a:r>
            <a:endParaRPr lang="fr-FR" sz="1200" b="1" i="0" dirty="0">
              <a:solidFill>
                <a:srgbClr val="4F81BD"/>
              </a:solidFill>
              <a:latin typeface="Calibri" panose="020F0502020204030204" pitchFamily="34" charset="0"/>
              <a:cs typeface="Times New Roman" panose="02020603050405020304" pitchFamily="18" charset="0"/>
            </a:endParaRPr>
          </a:p>
          <a:p>
            <a:endParaRPr lang="fr-FR" sz="1050" dirty="0"/>
          </a:p>
        </p:txBody>
      </p:sp>
    </p:spTree>
    <p:extLst>
      <p:ext uri="{BB962C8B-B14F-4D97-AF65-F5344CB8AC3E}">
        <p14:creationId xmlns:p14="http://schemas.microsoft.com/office/powerpoint/2010/main" val="249343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CAB2BFF-2C60-A234-3EC0-08BC8602C5F8}"/>
              </a:ext>
            </a:extLst>
          </p:cNvPr>
          <p:cNvPicPr>
            <a:picLocks noChangeAspect="1"/>
          </p:cNvPicPr>
          <p:nvPr/>
        </p:nvPicPr>
        <p:blipFill>
          <a:blip r:embed="rId3"/>
          <a:stretch>
            <a:fillRect/>
          </a:stretch>
        </p:blipFill>
        <p:spPr>
          <a:xfrm>
            <a:off x="1860674" y="1624322"/>
            <a:ext cx="5422651" cy="4839489"/>
          </a:xfrm>
          <a:prstGeom prst="rect">
            <a:avLst/>
          </a:prstGeom>
          <a:ln>
            <a:solidFill>
              <a:schemeClr val="accent1"/>
            </a:solidFill>
          </a:ln>
        </p:spPr>
      </p:pic>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Sudoc</a:t>
            </a:r>
          </a:p>
          <a:p>
            <a:pPr marL="191700" indent="0">
              <a:buNone/>
            </a:pPr>
            <a:endParaRPr lang="fr-FR" sz="900" dirty="0">
              <a:latin typeface="Calibri" panose="020F0502020204030204" pitchFamily="34" charset="0"/>
              <a:cs typeface="Times New Roman" panose="02020603050405020304" pitchFamily="18" charset="0"/>
            </a:endParaRPr>
          </a:p>
          <a:p>
            <a:pPr marL="191700" indent="0">
              <a:buNone/>
            </a:pP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19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1800" dirty="0">
                <a:latin typeface="+mn-lt"/>
              </a:rPr>
              <a:t>Monographies électroniques</a:t>
            </a:r>
          </a:p>
        </p:txBody>
      </p:sp>
      <p:sp>
        <p:nvSpPr>
          <p:cNvPr id="9" name="ZoneTexte 8">
            <a:extLst>
              <a:ext uri="{FF2B5EF4-FFF2-40B4-BE49-F238E27FC236}">
                <a16:creationId xmlns:a16="http://schemas.microsoft.com/office/drawing/2014/main" id="{17F5DDF1-D1FB-415F-F91F-5D0916792121}"/>
              </a:ext>
            </a:extLst>
          </p:cNvPr>
          <p:cNvSpPr txBox="1"/>
          <p:nvPr/>
        </p:nvSpPr>
        <p:spPr>
          <a:xfrm>
            <a:off x="545284" y="6305716"/>
            <a:ext cx="7248087" cy="523220"/>
          </a:xfrm>
          <a:prstGeom prst="rect">
            <a:avLst/>
          </a:prstGeom>
          <a:noFill/>
        </p:spPr>
        <p:txBody>
          <a:bodyPr wrap="square">
            <a:spAutoFit/>
          </a:bodyPr>
          <a:lstStyle/>
          <a:p>
            <a:r>
              <a:rPr lang="fr-FR" sz="1400" dirty="0">
                <a:solidFill>
                  <a:srgbClr val="4F81BD"/>
                </a:solidFill>
              </a:rPr>
              <a:t>ebook sur la plateforme Numérique Premium</a:t>
            </a:r>
          </a:p>
          <a:p>
            <a:r>
              <a:rPr lang="fr-FR" sz="1400" dirty="0">
                <a:solidFill>
                  <a:srgbClr val="4F81BD"/>
                </a:solidFill>
              </a:rPr>
              <a:t>https://www.numeriquepremium.com/content/books/9782200262334</a:t>
            </a:r>
          </a:p>
        </p:txBody>
      </p:sp>
    </p:spTree>
    <p:extLst>
      <p:ext uri="{BB962C8B-B14F-4D97-AF65-F5344CB8AC3E}">
        <p14:creationId xmlns:p14="http://schemas.microsoft.com/office/powerpoint/2010/main" val="3973721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a:t>Séance 3</a:t>
            </a:r>
          </a:p>
        </p:txBody>
      </p:sp>
      <p:sp>
        <p:nvSpPr>
          <p:cNvPr id="6" name="Sous-titre 5"/>
          <p:cNvSpPr>
            <a:spLocks noGrp="1"/>
          </p:cNvSpPr>
          <p:nvPr>
            <p:ph type="subTitle" idx="1"/>
          </p:nvPr>
        </p:nvSpPr>
        <p:spPr/>
        <p:txBody>
          <a:bodyPr>
            <a:normAutofit/>
          </a:bodyPr>
          <a:lstStyle/>
          <a:p>
            <a:r>
              <a:rPr lang="fr-FR" dirty="0">
                <a:effectLst/>
                <a:latin typeface="Calibri" panose="020F0502020204030204" pitchFamily="34" charset="0"/>
                <a:ea typeface="Calibri" panose="020F0502020204030204" pitchFamily="34" charset="0"/>
                <a:cs typeface="Times New Roman" panose="02020603050405020304" pitchFamily="18" charset="0"/>
              </a:rPr>
              <a:t>Cataloguer les ressources électroniques en ligne (hors travaux universitaires) dans le </a:t>
            </a:r>
            <a:r>
              <a:rPr lang="fr-FR"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dirty="0">
                <a:effectLst/>
                <a:latin typeface="Calibri" panose="020F0502020204030204" pitchFamily="34" charset="0"/>
                <a:ea typeface="Calibri" panose="020F0502020204030204" pitchFamily="34" charset="0"/>
                <a:cs typeface="Times New Roman" panose="02020603050405020304" pitchFamily="18" charset="0"/>
              </a:rPr>
              <a:t> : </a:t>
            </a:r>
          </a:p>
          <a:p>
            <a:r>
              <a:rPr lang="fr-FR" dirty="0">
                <a:latin typeface="Calibri" panose="020F0502020204030204" pitchFamily="34" charset="0"/>
                <a:cs typeface="Times New Roman" panose="02020603050405020304" pitchFamily="18" charset="0"/>
              </a:rPr>
              <a:t>Partie 1. Les monographies électroniques</a:t>
            </a:r>
            <a:endParaRPr lang="fr-FR" dirty="0"/>
          </a:p>
        </p:txBody>
      </p:sp>
      <p:pic>
        <p:nvPicPr>
          <p:cNvPr id="7" name="Image 6"/>
          <p:cNvPicPr>
            <a:picLocks noChangeAspect="1"/>
          </p:cNvPicPr>
          <p:nvPr/>
        </p:nvPicPr>
        <p:blipFill>
          <a:blip r:embed="rId3"/>
          <a:stretch>
            <a:fillRect/>
          </a:stretch>
        </p:blipFill>
        <p:spPr>
          <a:xfrm>
            <a:off x="1361810" y="6158093"/>
            <a:ext cx="1143000" cy="390525"/>
          </a:xfrm>
          <a:prstGeom prst="rect">
            <a:avLst/>
          </a:prstGeom>
        </p:spPr>
      </p:pic>
    </p:spTree>
    <p:extLst>
      <p:ext uri="{BB962C8B-B14F-4D97-AF65-F5344CB8AC3E}">
        <p14:creationId xmlns:p14="http://schemas.microsoft.com/office/powerpoint/2010/main" val="2613848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ebooks dans le Sudoc</a:t>
            </a:r>
          </a:p>
          <a:p>
            <a:pPr marL="191700" indent="0">
              <a:buNone/>
            </a:pPr>
            <a:endParaRPr lang="fr-FR" sz="900" dirty="0">
              <a:latin typeface="Calibri" panose="020F0502020204030204" pitchFamily="34" charset="0"/>
              <a:cs typeface="Times New Roman" panose="02020603050405020304" pitchFamily="18" charset="0"/>
            </a:endParaRPr>
          </a:p>
          <a:p>
            <a:pPr marL="191700" indent="0">
              <a:buNone/>
            </a:pPr>
            <a:endParaRPr lang="fr-FR" sz="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rtl="0">
              <a:buNone/>
            </a:pPr>
            <a:endParaRPr lang="fr-FR" sz="12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20</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Monographies électroniques</a:t>
            </a:r>
            <a:endParaRPr lang="fr-FR" sz="1800" dirty="0"/>
          </a:p>
        </p:txBody>
      </p:sp>
      <p:sp>
        <p:nvSpPr>
          <p:cNvPr id="5" name="ZoneTexte 4">
            <a:extLst>
              <a:ext uri="{FF2B5EF4-FFF2-40B4-BE49-F238E27FC236}">
                <a16:creationId xmlns:a16="http://schemas.microsoft.com/office/drawing/2014/main" id="{F2B7274F-9BC6-2514-F15E-9B2298381EC5}"/>
              </a:ext>
            </a:extLst>
          </p:cNvPr>
          <p:cNvSpPr txBox="1"/>
          <p:nvPr/>
        </p:nvSpPr>
        <p:spPr>
          <a:xfrm>
            <a:off x="243227" y="1630525"/>
            <a:ext cx="8439325" cy="3847207"/>
          </a:xfrm>
          <a:prstGeom prst="rect">
            <a:avLst/>
          </a:prstGeom>
          <a:noFill/>
        </p:spPr>
        <p:txBody>
          <a:bodyPr wrap="square" rtlCol="0">
            <a:spAutoFit/>
          </a:bodyPr>
          <a:lstStyle/>
          <a:p>
            <a:pPr marL="191700" indent="0">
              <a:buNone/>
            </a:pPr>
            <a:endParaRPr lang="fr-FR" sz="11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a:r>
              <a:rPr lang="fr-FR" b="1" dirty="0">
                <a:solidFill>
                  <a:srgbClr val="4F81BD"/>
                </a:solidFill>
                <a:latin typeface="Calibri" panose="020F0502020204030204" pitchFamily="34" charset="0"/>
                <a:cs typeface="Times New Roman" panose="02020603050405020304" pitchFamily="18" charset="0"/>
              </a:rPr>
              <a:t>Notice spécifique pour la plateforme Numérique Premium</a:t>
            </a:r>
            <a:endParaRPr lang="fr-FR" b="1" dirty="0"/>
          </a:p>
          <a:p>
            <a:pPr marL="191700" indent="0">
              <a:buNone/>
            </a:pPr>
            <a:endParaRPr lang="fr-FR" sz="11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008 ‎$aOax3</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017 70‎$a10.14375/NP.9782200262334‎$2DOI</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073 #0‎$a9782200256296‎$</a:t>
            </a:r>
            <a:r>
              <a:rPr lang="fr-FR" sz="1200"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bPDF</a:t>
            </a:r>
            <a:endPar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100 0#‎$a2016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135 ##‎$ad‎$br‎$cb‎$dn‎$e#‎$ga‎$hu‎$ia‎$ja‎$ku</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181 ##‎$P01‎$ctxt</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182 ##‎$P01‎$cc</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183 ##‎$P01‎$aceb</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200 1#‎$</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aLe</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@Reich allemand‎$</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ede</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Bismarck à Hitler, 1848-1945‎$</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fJean</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-Marie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Flonneau</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gsous</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la direction de Fabrice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Abbad</a:t>
            </a:r>
            <a:endPar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214 #2‎$aParis‎$cNumérique Premium‎$d2016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214 #0‎$aParis‎$cArmand Colin</a:t>
            </a:r>
            <a:r>
              <a:rPr lang="fr-FR" sz="1200" b="0" i="0" strike="sngStrike"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##‎$aPDF‎$d2016</a:t>
            </a:r>
          </a:p>
          <a:p>
            <a:pPr marL="191700"/>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339 ##‎$aEPUB‎$d2016</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371 0#‎$</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aL'accès</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complet à la ressource est réservé aux usagers des établissements qui en ont fait l'acquisition</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##‎$0075663023Le @Reich allemand : de Bismarck à Hitler, 1848-1945 / Jean-Marie </a:t>
            </a:r>
            <a:r>
              <a:rPr lang="fr-FR" sz="12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Flonneau</a:t>
            </a: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Paris : Armand Colin , 2003. - 1 vol. (318 p.). - (@Collection U). - ISBN 978-2-200-26233-4</a:t>
            </a:r>
          </a:p>
          <a:p>
            <a:pPr marL="191700" indent="0">
              <a:buNone/>
            </a:pP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859 4#‎$</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qPDF</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200" b="1"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qEPUB</a:t>
            </a:r>
            <a:r>
              <a:rPr lang="fr-FR" sz="1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‎$uhttp://www.numeriquepremium.com/content/books/9782200262334</a:t>
            </a:r>
            <a:endParaRPr lang="fr-FR" sz="1050" dirty="0"/>
          </a:p>
        </p:txBody>
      </p:sp>
    </p:spTree>
    <p:extLst>
      <p:ext uri="{BB962C8B-B14F-4D97-AF65-F5344CB8AC3E}">
        <p14:creationId xmlns:p14="http://schemas.microsoft.com/office/powerpoint/2010/main" val="3915751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Ce que fait le script :</a:t>
            </a:r>
          </a:p>
          <a:p>
            <a:pPr marL="107831" indent="0">
              <a:buNone/>
            </a:pPr>
            <a:r>
              <a:rPr lang="fr-FR" sz="1600" dirty="0">
                <a:latin typeface="+mj-lt"/>
              </a:rPr>
              <a:t> (NB : Pour avoir une idée de ce que fait précisément le script, ouvrir le fichier C:oclcpica/WinIBW30/scripts/standard_script_abes2.js avec un </a:t>
            </a:r>
            <a:r>
              <a:rPr lang="fr-FR" sz="1600" dirty="0" err="1">
                <a:latin typeface="+mj-lt"/>
              </a:rPr>
              <a:t>bloc-note</a:t>
            </a:r>
            <a:r>
              <a:rPr lang="fr-FR" sz="1600" dirty="0">
                <a:latin typeface="+mj-lt"/>
              </a:rPr>
              <a:t>/éditeur de texte et aller à la fonction « </a:t>
            </a:r>
            <a:r>
              <a:rPr lang="fr-FR" sz="1600" dirty="0" err="1">
                <a:latin typeface="+mj-lt"/>
              </a:rPr>
              <a:t>modifierNoticeEbook</a:t>
            </a:r>
            <a:r>
              <a:rPr lang="fr-FR" sz="1600" dirty="0">
                <a:latin typeface="+mj-lt"/>
              </a:rPr>
              <a:t> »)</a:t>
            </a:r>
          </a:p>
          <a:p>
            <a:pPr marL="107831" indent="0">
              <a:buNone/>
            </a:pPr>
            <a:endParaRPr lang="fr-FR" sz="1600" dirty="0">
              <a:latin typeface="+mj-lt"/>
            </a:endParaRPr>
          </a:p>
          <a:p>
            <a:pPr marL="107831" indent="0">
              <a:buNone/>
            </a:pPr>
            <a:endParaRPr lang="fr-FR" sz="1600" dirty="0">
              <a:latin typeface="+mj-lt"/>
            </a:endParaRPr>
          </a:p>
          <a:p>
            <a:pPr marL="107831" indent="0">
              <a:buNone/>
            </a:pPr>
            <a:r>
              <a:rPr lang="fr-FR" sz="1600" dirty="0">
                <a:latin typeface="+mj-lt"/>
              </a:rPr>
              <a:t>Copie de l’ensemble de la notice d’imprimé puis création de la nouvelle notice </a:t>
            </a:r>
            <a:r>
              <a:rPr lang="fr-FR" sz="1600" dirty="0" err="1">
                <a:latin typeface="+mj-lt"/>
              </a:rPr>
              <a:t>Oa</a:t>
            </a:r>
            <a:r>
              <a:rPr lang="fr-FR" sz="1600" dirty="0">
                <a:latin typeface="+mj-lt"/>
              </a:rPr>
              <a:t>* après suppression, modification et report des données.</a:t>
            </a:r>
          </a:p>
          <a:p>
            <a:pPr marL="107831" indent="0">
              <a:buNone/>
            </a:pPr>
            <a:endParaRPr lang="fr-FR" sz="900" dirty="0"/>
          </a:p>
          <a:p>
            <a:pPr lvl="1"/>
            <a:r>
              <a:rPr lang="fr-FR" dirty="0">
                <a:solidFill>
                  <a:schemeClr val="tx2">
                    <a:lumMod val="60000"/>
                    <a:lumOff val="40000"/>
                  </a:schemeClr>
                </a:solidFill>
                <a:latin typeface="Calibri" panose="020F0502020204030204" pitchFamily="34" charset="0"/>
                <a:cs typeface="Times New Roman" panose="02020603050405020304" pitchFamily="18" charset="0"/>
              </a:rPr>
              <a:t>Ce qu’il supprime : Zones 000,00A,002,003,010,020,021,033,034,035,073,106,205,210,215,225,410,579,801,802,830</a:t>
            </a:r>
          </a:p>
          <a:p>
            <a:pPr lvl="1"/>
            <a:endParaRPr lang="fr-FR" b="1" dirty="0">
              <a:solidFill>
                <a:schemeClr val="tx2">
                  <a:lumMod val="60000"/>
                  <a:lumOff val="40000"/>
                </a:schemeClr>
              </a:solidFill>
              <a:latin typeface="Calibri" panose="020F0502020204030204" pitchFamily="34" charset="0"/>
              <a:cs typeface="Times New Roman" panose="02020603050405020304" pitchFamily="18" charset="0"/>
            </a:endParaRPr>
          </a:p>
          <a:p>
            <a:pPr lvl="1"/>
            <a:r>
              <a:rPr lang="fr-FR" dirty="0">
                <a:solidFill>
                  <a:schemeClr val="tx2">
                    <a:lumMod val="60000"/>
                    <a:lumOff val="40000"/>
                  </a:schemeClr>
                </a:solidFill>
                <a:latin typeface="Calibri" panose="020F0502020204030204" pitchFamily="34" charset="0"/>
                <a:cs typeface="Times New Roman" panose="02020603050405020304" pitchFamily="18" charset="0"/>
              </a:rPr>
              <a:t>Ce qu’il modifie : Zones 008,100,102,135,182,183, 200,214,305,337,339,702,712,856.</a:t>
            </a:r>
          </a:p>
          <a:p>
            <a:pPr lvl="1"/>
            <a:endParaRPr lang="fr-FR" dirty="0">
              <a:solidFill>
                <a:schemeClr val="tx2">
                  <a:lumMod val="60000"/>
                  <a:lumOff val="40000"/>
                </a:schemeClr>
              </a:solidFill>
              <a:latin typeface="Calibri" panose="020F0502020204030204" pitchFamily="34" charset="0"/>
              <a:cs typeface="Times New Roman" panose="02020603050405020304" pitchFamily="18" charset="0"/>
            </a:endParaRPr>
          </a:p>
          <a:p>
            <a:pPr lvl="1"/>
            <a:r>
              <a:rPr lang="fr-FR" dirty="0">
                <a:solidFill>
                  <a:schemeClr val="tx2">
                    <a:lumMod val="60000"/>
                    <a:lumOff val="40000"/>
                  </a:schemeClr>
                </a:solidFill>
                <a:latin typeface="Calibri" panose="020F0502020204030204" pitchFamily="34" charset="0"/>
                <a:cs typeface="Times New Roman" panose="02020603050405020304" pitchFamily="18" charset="0"/>
              </a:rPr>
              <a:t>Ce qu’il conserve tel quel : toutes les zones restantes.</a:t>
            </a:r>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21</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spTree>
    <p:extLst>
      <p:ext uri="{BB962C8B-B14F-4D97-AF65-F5344CB8AC3E}">
        <p14:creationId xmlns:p14="http://schemas.microsoft.com/office/powerpoint/2010/main" val="2652738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Installation du script</a:t>
            </a:r>
          </a:p>
          <a:p>
            <a:endParaRPr lang="fr-FR" dirty="0"/>
          </a:p>
          <a:p>
            <a:endParaRPr lang="fr-FR" dirty="0"/>
          </a:p>
          <a:p>
            <a:pPr marL="107831" indent="0">
              <a:buNone/>
            </a:pPr>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22</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pic>
        <p:nvPicPr>
          <p:cNvPr id="8" name="Image 7">
            <a:extLst>
              <a:ext uri="{FF2B5EF4-FFF2-40B4-BE49-F238E27FC236}">
                <a16:creationId xmlns:a16="http://schemas.microsoft.com/office/drawing/2014/main" id="{8CF639A7-25C7-A2C2-4AF0-7868971D6548}"/>
              </a:ext>
            </a:extLst>
          </p:cNvPr>
          <p:cNvPicPr>
            <a:picLocks noChangeAspect="1"/>
          </p:cNvPicPr>
          <p:nvPr/>
        </p:nvPicPr>
        <p:blipFill>
          <a:blip r:embed="rId3"/>
          <a:stretch>
            <a:fillRect/>
          </a:stretch>
        </p:blipFill>
        <p:spPr>
          <a:xfrm>
            <a:off x="1705392" y="2330578"/>
            <a:ext cx="5687212" cy="2873279"/>
          </a:xfrm>
          <a:prstGeom prst="rect">
            <a:avLst/>
          </a:prstGeom>
        </p:spPr>
      </p:pic>
    </p:spTree>
    <p:extLst>
      <p:ext uri="{BB962C8B-B14F-4D97-AF65-F5344CB8AC3E}">
        <p14:creationId xmlns:p14="http://schemas.microsoft.com/office/powerpoint/2010/main" val="267636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Installation du script</a:t>
            </a:r>
          </a:p>
          <a:p>
            <a:pPr marL="107831" indent="0">
              <a:buNone/>
            </a:pPr>
            <a:endParaRPr lang="fr-FR" dirty="0"/>
          </a:p>
          <a:p>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23</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pic>
        <p:nvPicPr>
          <p:cNvPr id="9" name="Image 8">
            <a:extLst>
              <a:ext uri="{FF2B5EF4-FFF2-40B4-BE49-F238E27FC236}">
                <a16:creationId xmlns:a16="http://schemas.microsoft.com/office/drawing/2014/main" id="{1F46ECA7-860D-28E0-9CBE-DD20185B483A}"/>
              </a:ext>
            </a:extLst>
          </p:cNvPr>
          <p:cNvPicPr>
            <a:picLocks noChangeAspect="1"/>
          </p:cNvPicPr>
          <p:nvPr/>
        </p:nvPicPr>
        <p:blipFill>
          <a:blip r:embed="rId3"/>
          <a:stretch>
            <a:fillRect/>
          </a:stretch>
        </p:blipFill>
        <p:spPr>
          <a:xfrm>
            <a:off x="1920383" y="2410638"/>
            <a:ext cx="2766957" cy="2739874"/>
          </a:xfrm>
          <a:prstGeom prst="rect">
            <a:avLst/>
          </a:prstGeom>
        </p:spPr>
      </p:pic>
      <p:cxnSp>
        <p:nvCxnSpPr>
          <p:cNvPr id="19" name="Connecteur droit avec flèche 18">
            <a:extLst>
              <a:ext uri="{FF2B5EF4-FFF2-40B4-BE49-F238E27FC236}">
                <a16:creationId xmlns:a16="http://schemas.microsoft.com/office/drawing/2014/main" id="{2F2A9747-C0E1-A3DF-17C7-5191BF5AA6A8}"/>
              </a:ext>
            </a:extLst>
          </p:cNvPr>
          <p:cNvCxnSpPr>
            <a:cxnSpLocks/>
          </p:cNvCxnSpPr>
          <p:nvPr/>
        </p:nvCxnSpPr>
        <p:spPr>
          <a:xfrm flipH="1" flipV="1">
            <a:off x="2737487" y="2846850"/>
            <a:ext cx="144953" cy="125782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9480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Installation du script</a:t>
            </a:r>
          </a:p>
          <a:p>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24</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pic>
        <p:nvPicPr>
          <p:cNvPr id="4" name="Image 3">
            <a:extLst>
              <a:ext uri="{FF2B5EF4-FFF2-40B4-BE49-F238E27FC236}">
                <a16:creationId xmlns:a16="http://schemas.microsoft.com/office/drawing/2014/main" id="{4F927C23-9EC9-0B91-0460-593A5FC3022B}"/>
              </a:ext>
            </a:extLst>
          </p:cNvPr>
          <p:cNvPicPr>
            <a:picLocks noChangeAspect="1"/>
          </p:cNvPicPr>
          <p:nvPr/>
        </p:nvPicPr>
        <p:blipFill>
          <a:blip r:embed="rId3"/>
          <a:stretch>
            <a:fillRect/>
          </a:stretch>
        </p:blipFill>
        <p:spPr>
          <a:xfrm>
            <a:off x="1576345" y="2380606"/>
            <a:ext cx="5176880" cy="2858168"/>
          </a:xfrm>
          <a:prstGeom prst="rect">
            <a:avLst/>
          </a:prstGeom>
        </p:spPr>
      </p:pic>
    </p:spTree>
    <p:extLst>
      <p:ext uri="{BB962C8B-B14F-4D97-AF65-F5344CB8AC3E}">
        <p14:creationId xmlns:p14="http://schemas.microsoft.com/office/powerpoint/2010/main" val="209804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Lancement du script</a:t>
            </a:r>
          </a:p>
          <a:p>
            <a:pPr marL="107831" indent="0">
              <a:buNone/>
            </a:pPr>
            <a:endParaRPr lang="fr-FR" dirty="0"/>
          </a:p>
          <a:p>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25</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pic>
        <p:nvPicPr>
          <p:cNvPr id="4" name="Image 3">
            <a:extLst>
              <a:ext uri="{FF2B5EF4-FFF2-40B4-BE49-F238E27FC236}">
                <a16:creationId xmlns:a16="http://schemas.microsoft.com/office/drawing/2014/main" id="{1D74979D-6507-CC51-C132-97F6106B5CC6}"/>
              </a:ext>
            </a:extLst>
          </p:cNvPr>
          <p:cNvPicPr>
            <a:picLocks noChangeAspect="1"/>
          </p:cNvPicPr>
          <p:nvPr/>
        </p:nvPicPr>
        <p:blipFill>
          <a:blip r:embed="rId3"/>
          <a:stretch>
            <a:fillRect/>
          </a:stretch>
        </p:blipFill>
        <p:spPr>
          <a:xfrm>
            <a:off x="2384208" y="2368186"/>
            <a:ext cx="5178642" cy="3878258"/>
          </a:xfrm>
          <a:prstGeom prst="rect">
            <a:avLst/>
          </a:prstGeom>
        </p:spPr>
      </p:pic>
      <p:sp>
        <p:nvSpPr>
          <p:cNvPr id="8" name="Rectangle : coins arrondis 7">
            <a:extLst>
              <a:ext uri="{FF2B5EF4-FFF2-40B4-BE49-F238E27FC236}">
                <a16:creationId xmlns:a16="http://schemas.microsoft.com/office/drawing/2014/main" id="{49CCCF29-FE5A-DA0D-342E-06FF39173E61}"/>
              </a:ext>
            </a:extLst>
          </p:cNvPr>
          <p:cNvSpPr/>
          <p:nvPr/>
        </p:nvSpPr>
        <p:spPr>
          <a:xfrm>
            <a:off x="4111285" y="2426018"/>
            <a:ext cx="626572" cy="205740"/>
          </a:xfrm>
          <a:prstGeom prst="round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dirty="0"/>
          </a:p>
        </p:txBody>
      </p:sp>
    </p:spTree>
    <p:extLst>
      <p:ext uri="{BB962C8B-B14F-4D97-AF65-F5344CB8AC3E}">
        <p14:creationId xmlns:p14="http://schemas.microsoft.com/office/powerpoint/2010/main" val="181586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Lancement du script</a:t>
            </a:r>
          </a:p>
          <a:p>
            <a:pPr marL="107831" indent="0">
              <a:buNone/>
            </a:pPr>
            <a:endParaRPr lang="fr-FR" dirty="0"/>
          </a:p>
          <a:p>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26</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sp>
        <p:nvSpPr>
          <p:cNvPr id="8" name="Rectangle : coins arrondis 7">
            <a:extLst>
              <a:ext uri="{FF2B5EF4-FFF2-40B4-BE49-F238E27FC236}">
                <a16:creationId xmlns:a16="http://schemas.microsoft.com/office/drawing/2014/main" id="{49CCCF29-FE5A-DA0D-342E-06FF39173E61}"/>
              </a:ext>
            </a:extLst>
          </p:cNvPr>
          <p:cNvSpPr/>
          <p:nvPr/>
        </p:nvSpPr>
        <p:spPr>
          <a:xfrm>
            <a:off x="4111285" y="2426018"/>
            <a:ext cx="626572" cy="205740"/>
          </a:xfrm>
          <a:prstGeom prst="roundRect">
            <a:avLst/>
          </a:prstGeom>
          <a:no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dirty="0"/>
          </a:p>
        </p:txBody>
      </p:sp>
      <p:pic>
        <p:nvPicPr>
          <p:cNvPr id="7" name="Image 6">
            <a:extLst>
              <a:ext uri="{FF2B5EF4-FFF2-40B4-BE49-F238E27FC236}">
                <a16:creationId xmlns:a16="http://schemas.microsoft.com/office/drawing/2014/main" id="{B55E06E8-1A8B-7799-54F2-E60DB18981BC}"/>
              </a:ext>
            </a:extLst>
          </p:cNvPr>
          <p:cNvPicPr>
            <a:picLocks noChangeAspect="1"/>
          </p:cNvPicPr>
          <p:nvPr/>
        </p:nvPicPr>
        <p:blipFill>
          <a:blip r:embed="rId3"/>
          <a:stretch>
            <a:fillRect/>
          </a:stretch>
        </p:blipFill>
        <p:spPr>
          <a:xfrm>
            <a:off x="3120910" y="2321782"/>
            <a:ext cx="4102086" cy="2984597"/>
          </a:xfrm>
          <a:prstGeom prst="rect">
            <a:avLst/>
          </a:prstGeom>
        </p:spPr>
      </p:pic>
      <p:sp>
        <p:nvSpPr>
          <p:cNvPr id="9" name="Rectangle : coins arrondis 8">
            <a:extLst>
              <a:ext uri="{FF2B5EF4-FFF2-40B4-BE49-F238E27FC236}">
                <a16:creationId xmlns:a16="http://schemas.microsoft.com/office/drawing/2014/main" id="{B2C084E1-64FD-1EFD-C351-BC608C5BB32A}"/>
              </a:ext>
            </a:extLst>
          </p:cNvPr>
          <p:cNvSpPr/>
          <p:nvPr/>
        </p:nvSpPr>
        <p:spPr>
          <a:xfrm>
            <a:off x="4949190" y="3577459"/>
            <a:ext cx="514350" cy="238472"/>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a:p>
        </p:txBody>
      </p:sp>
    </p:spTree>
    <p:extLst>
      <p:ext uri="{BB962C8B-B14F-4D97-AF65-F5344CB8AC3E}">
        <p14:creationId xmlns:p14="http://schemas.microsoft.com/office/powerpoint/2010/main" val="1549795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a:latin typeface="+mn-lt"/>
              </a:rPr>
              <a:t>Lancement du script</a:t>
            </a:r>
          </a:p>
          <a:p>
            <a:pPr marL="107831" indent="0">
              <a:buNone/>
            </a:pPr>
            <a:endParaRPr lang="fr-FR" dirty="0"/>
          </a:p>
          <a:p>
            <a:endParaRPr lang="fr-FR" dirty="0"/>
          </a:p>
          <a:p>
            <a:pPr marL="107831" indent="0">
              <a:buNone/>
            </a:pPr>
            <a:endParaRPr lang="fr-FR" dirty="0"/>
          </a:p>
        </p:txBody>
      </p:sp>
      <p:sp>
        <p:nvSpPr>
          <p:cNvPr id="3" name="Espace réservé du numéro de diapositive 2"/>
          <p:cNvSpPr>
            <a:spLocks noGrp="1"/>
          </p:cNvSpPr>
          <p:nvPr>
            <p:ph type="sldNum" sz="quarter" idx="12"/>
          </p:nvPr>
        </p:nvSpPr>
        <p:spPr/>
        <p:txBody>
          <a:bodyPr/>
          <a:lstStyle/>
          <a:p>
            <a:fld id="{AD8045ED-DE0C-4527-8264-0379EF2BB254}" type="slidenum">
              <a:rPr lang="fr-FR">
                <a:solidFill>
                  <a:prstClr val="black">
                    <a:tint val="75000"/>
                  </a:prstClr>
                </a:solidFill>
                <a:latin typeface="Calibri"/>
              </a:rPr>
              <a:pPr/>
              <a:t>27</a:t>
            </a:fld>
            <a:endParaRPr lang="fr-FR">
              <a:solidFill>
                <a:prstClr val="black">
                  <a:tint val="75000"/>
                </a:prstClr>
              </a:solidFill>
              <a:latin typeface="Calibri"/>
            </a:endParaRPr>
          </a:p>
        </p:txBody>
      </p:sp>
      <p:sp>
        <p:nvSpPr>
          <p:cNvPr id="5" name="Titre 4"/>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pic>
        <p:nvPicPr>
          <p:cNvPr id="4" name="Image 3">
            <a:extLst>
              <a:ext uri="{FF2B5EF4-FFF2-40B4-BE49-F238E27FC236}">
                <a16:creationId xmlns:a16="http://schemas.microsoft.com/office/drawing/2014/main" id="{C297B6A3-BA0D-297D-8D78-47053715EF11}"/>
              </a:ext>
            </a:extLst>
          </p:cNvPr>
          <p:cNvPicPr>
            <a:picLocks noChangeAspect="1"/>
          </p:cNvPicPr>
          <p:nvPr/>
        </p:nvPicPr>
        <p:blipFill>
          <a:blip r:embed="rId3"/>
          <a:stretch>
            <a:fillRect/>
          </a:stretch>
        </p:blipFill>
        <p:spPr>
          <a:xfrm>
            <a:off x="3186356" y="2386599"/>
            <a:ext cx="3949580" cy="2971214"/>
          </a:xfrm>
          <a:prstGeom prst="rect">
            <a:avLst/>
          </a:prstGeom>
        </p:spPr>
      </p:pic>
    </p:spTree>
    <p:extLst>
      <p:ext uri="{BB962C8B-B14F-4D97-AF65-F5344CB8AC3E}">
        <p14:creationId xmlns:p14="http://schemas.microsoft.com/office/powerpoint/2010/main" val="3382856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8B72899-5F24-7001-58D2-D2BAAC2E6963}"/>
              </a:ext>
            </a:extLst>
          </p:cNvPr>
          <p:cNvSpPr>
            <a:spLocks noGrp="1"/>
          </p:cNvSpPr>
          <p:nvPr>
            <p:ph type="title"/>
          </p:nvPr>
        </p:nvSpPr>
        <p:spPr/>
        <p:txBody>
          <a:bodyPr>
            <a:normAutofit fontScale="90000"/>
          </a:bodyPr>
          <a:lstStyle/>
          <a:p>
            <a:r>
              <a:rPr lang="fr-FR" dirty="0"/>
              <a:t>Le script </a:t>
            </a:r>
            <a:r>
              <a:rPr lang="fr-FR" dirty="0" err="1"/>
              <a:t>CAT_transfoImpElec</a:t>
            </a:r>
            <a:r>
              <a:rPr lang="fr-FR" dirty="0"/>
              <a:t> : transformer une notice de monographie imprimée en monographie électronique</a:t>
            </a:r>
          </a:p>
        </p:txBody>
      </p:sp>
      <p:sp>
        <p:nvSpPr>
          <p:cNvPr id="5" name="ZoneTexte 4">
            <a:extLst>
              <a:ext uri="{FF2B5EF4-FFF2-40B4-BE49-F238E27FC236}">
                <a16:creationId xmlns:a16="http://schemas.microsoft.com/office/drawing/2014/main" id="{9E67E739-0031-13F2-DC43-32C08C3FEBDD}"/>
              </a:ext>
            </a:extLst>
          </p:cNvPr>
          <p:cNvSpPr txBox="1"/>
          <p:nvPr/>
        </p:nvSpPr>
        <p:spPr>
          <a:xfrm>
            <a:off x="1362491" y="5166509"/>
            <a:ext cx="2537738" cy="307777"/>
          </a:xfrm>
          <a:prstGeom prst="rect">
            <a:avLst/>
          </a:prstGeom>
          <a:noFill/>
        </p:spPr>
        <p:txBody>
          <a:bodyPr wrap="square" rtlCol="0">
            <a:spAutoFit/>
          </a:bodyPr>
          <a:lstStyle/>
          <a:p>
            <a:r>
              <a:rPr lang="fr-FR" sz="1400" b="1" dirty="0">
                <a:solidFill>
                  <a:srgbClr val="4F81BD"/>
                </a:solidFill>
              </a:rPr>
              <a:t>Notice de </a:t>
            </a:r>
            <a:r>
              <a:rPr lang="fr-FR" sz="1400" b="1" dirty="0">
                <a:solidFill>
                  <a:srgbClr val="4F81BD"/>
                </a:solidFill>
                <a:latin typeface="Calibri" panose="020F0502020204030204" pitchFamily="34" charset="0"/>
                <a:cs typeface="Times New Roman" panose="02020603050405020304" pitchFamily="18" charset="0"/>
              </a:rPr>
              <a:t>l’imprimé</a:t>
            </a:r>
            <a:r>
              <a:rPr lang="fr-FR" sz="1400" b="1" dirty="0">
                <a:solidFill>
                  <a:srgbClr val="4F81BD"/>
                </a:solidFill>
              </a:rPr>
              <a:t> (source)</a:t>
            </a:r>
          </a:p>
        </p:txBody>
      </p:sp>
      <p:sp>
        <p:nvSpPr>
          <p:cNvPr id="6" name="ZoneTexte 5">
            <a:extLst>
              <a:ext uri="{FF2B5EF4-FFF2-40B4-BE49-F238E27FC236}">
                <a16:creationId xmlns:a16="http://schemas.microsoft.com/office/drawing/2014/main" id="{417498B1-425A-7430-10F7-13CC8892C8B3}"/>
              </a:ext>
            </a:extLst>
          </p:cNvPr>
          <p:cNvSpPr txBox="1"/>
          <p:nvPr/>
        </p:nvSpPr>
        <p:spPr>
          <a:xfrm>
            <a:off x="4748470" y="5211545"/>
            <a:ext cx="2762199" cy="307777"/>
          </a:xfrm>
          <a:prstGeom prst="rect">
            <a:avLst/>
          </a:prstGeom>
          <a:noFill/>
        </p:spPr>
        <p:txBody>
          <a:bodyPr wrap="square" rtlCol="0">
            <a:spAutoFit/>
          </a:bodyPr>
          <a:lstStyle/>
          <a:p>
            <a:r>
              <a:rPr lang="fr-FR" sz="1400" b="1" dirty="0">
                <a:solidFill>
                  <a:srgbClr val="4F81BD"/>
                </a:solidFill>
              </a:rPr>
              <a:t>Notice de l’électronique (dérivée)</a:t>
            </a:r>
          </a:p>
        </p:txBody>
      </p:sp>
      <p:pic>
        <p:nvPicPr>
          <p:cNvPr id="4" name="Image 3">
            <a:extLst>
              <a:ext uri="{FF2B5EF4-FFF2-40B4-BE49-F238E27FC236}">
                <a16:creationId xmlns:a16="http://schemas.microsoft.com/office/drawing/2014/main" id="{5422D352-E6ED-7EF8-2662-7D08F4E9862F}"/>
              </a:ext>
            </a:extLst>
          </p:cNvPr>
          <p:cNvPicPr>
            <a:picLocks noChangeAspect="1"/>
          </p:cNvPicPr>
          <p:nvPr/>
        </p:nvPicPr>
        <p:blipFill>
          <a:blip r:embed="rId2"/>
          <a:stretch>
            <a:fillRect/>
          </a:stretch>
        </p:blipFill>
        <p:spPr>
          <a:xfrm>
            <a:off x="749853" y="1668731"/>
            <a:ext cx="7146372" cy="3472966"/>
          </a:xfrm>
          <a:prstGeom prst="rect">
            <a:avLst/>
          </a:prstGeom>
          <a:ln>
            <a:solidFill>
              <a:schemeClr val="tx1"/>
            </a:solidFill>
          </a:ln>
        </p:spPr>
      </p:pic>
      <p:sp>
        <p:nvSpPr>
          <p:cNvPr id="14" name="Espace réservé du contenu 5">
            <a:extLst>
              <a:ext uri="{FF2B5EF4-FFF2-40B4-BE49-F238E27FC236}">
                <a16:creationId xmlns:a16="http://schemas.microsoft.com/office/drawing/2014/main" id="{460DDAED-9E37-FF92-B645-D83B339AFD60}"/>
              </a:ext>
            </a:extLst>
          </p:cNvPr>
          <p:cNvSpPr>
            <a:spLocks noGrp="1"/>
          </p:cNvSpPr>
          <p:nvPr>
            <p:ph idx="1"/>
          </p:nvPr>
        </p:nvSpPr>
        <p:spPr>
          <a:xfrm>
            <a:off x="749853" y="1228726"/>
            <a:ext cx="6760817" cy="3857224"/>
          </a:xfrm>
        </p:spPr>
        <p:txBody>
          <a:bodyPr/>
          <a:lstStyle/>
          <a:p>
            <a:r>
              <a:rPr lang="fr-FR" dirty="0">
                <a:latin typeface="+mn-lt"/>
              </a:rPr>
              <a:t>Avant / Après</a:t>
            </a:r>
          </a:p>
          <a:p>
            <a:pPr marL="107831" indent="0">
              <a:buNone/>
            </a:pPr>
            <a:endParaRPr lang="fr-FR" dirty="0"/>
          </a:p>
          <a:p>
            <a:endParaRPr lang="fr-FR" dirty="0"/>
          </a:p>
          <a:p>
            <a:pPr marL="107831" indent="0">
              <a:buNone/>
            </a:pPr>
            <a:endParaRPr lang="fr-FR" sz="1800" i="0" dirty="0">
              <a:solidFill>
                <a:schemeClr val="tx2">
                  <a:lumMod val="60000"/>
                  <a:lumOff val="40000"/>
                </a:schemeClr>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864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rgbClr val="4F81BD"/>
                </a:solidFill>
                <a:latin typeface="+mj-lt"/>
                <a:cs typeface="Arial" panose="020B0604020202020204" pitchFamily="34" charset="0"/>
              </a:rPr>
              <a:t>2 cas de figure : </a:t>
            </a:r>
          </a:p>
          <a:p>
            <a:pPr marL="191700" indent="0">
              <a:buNone/>
            </a:pPr>
            <a:endParaRPr lang="fr-FR" sz="1800" b="0" i="0" dirty="0">
              <a:solidFill>
                <a:srgbClr val="4F81BD"/>
              </a:solidFill>
              <a:latin typeface="+mj-lt"/>
              <a:cs typeface="Arial" panose="020B0604020202020204" pitchFamily="34" charset="0"/>
            </a:endParaRPr>
          </a:p>
          <a:p>
            <a:pPr>
              <a:buFont typeface="Arial" panose="020B0604020202020204" pitchFamily="34" charset="0"/>
              <a:buChar char="•"/>
            </a:pPr>
            <a:r>
              <a:rPr lang="fr-FR" sz="1800" b="0" i="0" dirty="0">
                <a:solidFill>
                  <a:srgbClr val="4F81BD"/>
                </a:solidFill>
                <a:latin typeface="+mj-lt"/>
                <a:cs typeface="Arial" panose="020B0604020202020204" pitchFamily="34" charset="0"/>
              </a:rPr>
              <a:t>notices repérées comme doublons potentiels </a:t>
            </a:r>
          </a:p>
          <a:p>
            <a:pPr>
              <a:buFont typeface="Arial" panose="020B0604020202020204" pitchFamily="34" charset="0"/>
              <a:buChar char="•"/>
            </a:pPr>
            <a:r>
              <a:rPr lang="fr-FR" sz="1800" b="0" i="0" dirty="0">
                <a:solidFill>
                  <a:srgbClr val="4F81BD"/>
                </a:solidFill>
                <a:latin typeface="+mj-lt"/>
                <a:cs typeface="Arial" panose="020B0604020202020204" pitchFamily="34" charset="0"/>
              </a:rPr>
              <a:t>notices non repérées </a:t>
            </a:r>
          </a:p>
          <a:p>
            <a:pPr>
              <a:buFont typeface="Arial" panose="020B0604020202020204" pitchFamily="34" charset="0"/>
              <a:buChar char="•"/>
            </a:pPr>
            <a:endParaRPr lang="fr-FR" sz="1800" b="0" i="0" dirty="0">
              <a:solidFill>
                <a:srgbClr val="4F81BD"/>
              </a:solidFill>
              <a:latin typeface="+mj-lt"/>
              <a:cs typeface="Arial" panose="020B0604020202020204" pitchFamily="34" charset="0"/>
            </a:endParaRPr>
          </a:p>
          <a:p>
            <a:pPr marL="191700" indent="0">
              <a:buNone/>
            </a:pPr>
            <a:endParaRPr lang="fr-FR" sz="1800" b="0" i="0" dirty="0">
              <a:solidFill>
                <a:srgbClr val="4F81BD"/>
              </a:solidFill>
              <a:latin typeface="+mj-lt"/>
              <a:cs typeface="Arial" panose="020B0604020202020204" pitchFamily="34" charset="0"/>
            </a:endParaRPr>
          </a:p>
          <a:p>
            <a:pPr marL="191700" indent="0">
              <a:buNone/>
            </a:pPr>
            <a:endParaRPr lang="fr-FR" sz="1800" b="0" i="0" dirty="0">
              <a:solidFill>
                <a:srgbClr val="4F81BD"/>
              </a:solidFill>
              <a:latin typeface="+mj-lt"/>
              <a:cs typeface="Arial" panose="020B0604020202020204" pitchFamily="34" charset="0"/>
            </a:endParaRPr>
          </a:p>
          <a:p>
            <a:pPr marL="191700" indent="0">
              <a:buNone/>
            </a:pPr>
            <a:r>
              <a:rPr lang="fr-FR" sz="1800" b="0" i="0" dirty="0">
                <a:solidFill>
                  <a:srgbClr val="4F81BD"/>
                </a:solidFill>
                <a:latin typeface="+mj-lt"/>
                <a:cs typeface="Arial" panose="020B0604020202020204" pitchFamily="34" charset="0"/>
              </a:rPr>
              <a:t>			Documentation à disposition :</a:t>
            </a:r>
          </a:p>
          <a:p>
            <a:pPr marL="191700" indent="0">
              <a:buNone/>
            </a:pPr>
            <a:r>
              <a:rPr lang="fr-FR" sz="1800" i="0" dirty="0">
                <a:solidFill>
                  <a:srgbClr val="4F81BD"/>
                </a:solidFill>
                <a:latin typeface="+mj-lt"/>
                <a:cs typeface="Arial" panose="020B0604020202020204" pitchFamily="34" charset="0"/>
              </a:rPr>
              <a:t>			Règles de dédoublonnage des notices bibliographiques</a:t>
            </a:r>
          </a:p>
          <a:p>
            <a:pPr marL="191700" indent="0">
              <a:buNone/>
            </a:pPr>
            <a:endParaRPr lang="fr-FR" sz="1800" b="0" i="0" dirty="0">
              <a:solidFill>
                <a:srgbClr val="4F81BD"/>
              </a:solidFill>
              <a:latin typeface="+mj-lt"/>
              <a:cs typeface="Arial" panose="020B0604020202020204" pitchFamily="34" charset="0"/>
              <a:hlinkClick r:id="rId3"/>
            </a:endParaRPr>
          </a:p>
          <a:p>
            <a:pPr marL="191700" indent="0">
              <a:buNone/>
            </a:pPr>
            <a:r>
              <a:rPr lang="fr-FR" sz="1400" b="0" dirty="0">
                <a:solidFill>
                  <a:srgbClr val="4F81BD"/>
                </a:solidFill>
                <a:latin typeface="+mj-lt"/>
                <a:cs typeface="Arial" panose="020B0604020202020204" pitchFamily="34" charset="0"/>
                <a:hlinkClick r:id="rId3"/>
              </a:rPr>
              <a:t>https://documentation.abes.fr/sudoc/manuels/controle_bibliographique/dedoublonnage/index.html </a:t>
            </a:r>
            <a:endParaRPr lang="fr-FR" sz="1400" b="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29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118320" y="288991"/>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1800" dirty="0"/>
          </a:p>
        </p:txBody>
      </p:sp>
      <p:pic>
        <p:nvPicPr>
          <p:cNvPr id="6" name="Graphique 5" descr="Un livre ouvert">
            <a:extLst>
              <a:ext uri="{FF2B5EF4-FFF2-40B4-BE49-F238E27FC236}">
                <a16:creationId xmlns:a16="http://schemas.microsoft.com/office/drawing/2014/main" id="{341A3432-C8C7-4576-968C-2F99FA49CC5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3533775"/>
            <a:ext cx="1070790" cy="1070790"/>
          </a:xfrm>
          <a:prstGeom prst="rect">
            <a:avLst/>
          </a:prstGeom>
        </p:spPr>
      </p:pic>
    </p:spTree>
    <p:extLst>
      <p:ext uri="{BB962C8B-B14F-4D97-AF65-F5344CB8AC3E}">
        <p14:creationId xmlns:p14="http://schemas.microsoft.com/office/powerpoint/2010/main" val="2794777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0" y="1290711"/>
            <a:ext cx="8229600" cy="5282157"/>
          </a:xfrm>
          <a:effectLst/>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monographies électroniques dans le Sudoc</a:t>
            </a: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2000" dirty="0">
                <a:latin typeface="+mn-lt"/>
              </a:rPr>
              <a:t>Une notice de monographie électronique ≠ une simple copie de monographie imprimée, avec juste une URL en plus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Les ISBN</a:t>
            </a:r>
          </a:p>
          <a:p>
            <a:pPr marL="191700" indent="0">
              <a:buNone/>
            </a:pPr>
            <a:endPar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pas d’ISBN de la monographie imprimée dans les notices électroniques (et inversement)</a:t>
            </a:r>
          </a:p>
          <a:p>
            <a:pPr marL="191700"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pas de </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010$b</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édition électronique, </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010$b</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ebook, </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010$b</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online</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010$b</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ebk</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etc.</a:t>
            </a:r>
            <a:r>
              <a:rPr lang="fr-FR" sz="1800" b="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dans les notices 	électroniques (le type de </a:t>
            </a:r>
            <a:r>
              <a:rPr lang="fr-FR" sz="1800" b="0" i="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notice suffit : </a:t>
            </a:r>
            <a:r>
              <a:rPr lang="fr-FR" sz="1800" b="0" i="0" dirty="0" err="1">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Oa</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vs Aa !)</a:t>
            </a:r>
          </a:p>
          <a:p>
            <a:pPr marL="191700"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010 ##‎$A978-3-11-062519-6</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‎$bPDF</a:t>
            </a:r>
          </a:p>
          <a:p>
            <a:pPr marL="191700" indent="0">
              <a:buNone/>
            </a:pPr>
            <a:endPar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010 ##‎$A978-3-11-062519-6</a:t>
            </a:r>
            <a:r>
              <a:rPr lang="fr-FR" sz="18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‎$bEPUB</a:t>
            </a:r>
          </a:p>
          <a:p>
            <a:pPr marL="191700" indent="0">
              <a:buNone/>
            </a:pPr>
            <a:endParaRPr lang="fr-FR" sz="1400" b="0" i="0"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 électronique vs. monographie imprimée</a:t>
            </a:r>
            <a:endParaRPr lang="fr-FR" sz="1800" dirty="0"/>
          </a:p>
        </p:txBody>
      </p:sp>
      <p:sp>
        <p:nvSpPr>
          <p:cNvPr id="5" name="Signe de multiplication 4">
            <a:extLst>
              <a:ext uri="{FF2B5EF4-FFF2-40B4-BE49-F238E27FC236}">
                <a16:creationId xmlns:a16="http://schemas.microsoft.com/office/drawing/2014/main" id="{C15B5A6C-74EF-3E43-143F-50818EF17DAC}"/>
              </a:ext>
            </a:extLst>
          </p:cNvPr>
          <p:cNvSpPr/>
          <p:nvPr/>
        </p:nvSpPr>
        <p:spPr>
          <a:xfrm>
            <a:off x="911605" y="3302728"/>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Signe de multiplication 5">
            <a:extLst>
              <a:ext uri="{FF2B5EF4-FFF2-40B4-BE49-F238E27FC236}">
                <a16:creationId xmlns:a16="http://schemas.microsoft.com/office/drawing/2014/main" id="{42A336EC-71EF-877D-93B9-296CA7A68A21}"/>
              </a:ext>
            </a:extLst>
          </p:cNvPr>
          <p:cNvSpPr/>
          <p:nvPr/>
        </p:nvSpPr>
        <p:spPr>
          <a:xfrm>
            <a:off x="911605" y="4116498"/>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7" name="Image 6">
            <a:extLst>
              <a:ext uri="{FF2B5EF4-FFF2-40B4-BE49-F238E27FC236}">
                <a16:creationId xmlns:a16="http://schemas.microsoft.com/office/drawing/2014/main" id="{B0530892-B6AC-DA08-CDBE-5530D4BF3F9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605" y="4954925"/>
            <a:ext cx="234892" cy="230488"/>
          </a:xfrm>
          <a:prstGeom prst="rect">
            <a:avLst/>
          </a:prstGeom>
        </p:spPr>
      </p:pic>
      <p:pic>
        <p:nvPicPr>
          <p:cNvPr id="9" name="Image 8">
            <a:extLst>
              <a:ext uri="{FF2B5EF4-FFF2-40B4-BE49-F238E27FC236}">
                <a16:creationId xmlns:a16="http://schemas.microsoft.com/office/drawing/2014/main" id="{C2FED3FA-34F6-E723-B695-BAD483BA18E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11605" y="5583193"/>
            <a:ext cx="234892" cy="230488"/>
          </a:xfrm>
          <a:prstGeom prst="rect">
            <a:avLst/>
          </a:prstGeom>
        </p:spPr>
      </p:pic>
    </p:spTree>
    <p:extLst>
      <p:ext uri="{BB962C8B-B14F-4D97-AF65-F5344CB8AC3E}">
        <p14:creationId xmlns:p14="http://schemas.microsoft.com/office/powerpoint/2010/main" val="1695556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1" y="1181654"/>
            <a:ext cx="8039100" cy="4371421"/>
          </a:xfrm>
        </p:spPr>
        <p:txBody>
          <a:bodyPr>
            <a:normAutofit/>
          </a:bodyPr>
          <a:lstStyle/>
          <a:p>
            <a:pPr marL="19170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repérées comme doublons potentiels = les </a:t>
            </a:r>
            <a:r>
              <a:rPr lang="fr-FR" dirty="0">
                <a:effectLst/>
                <a:latin typeface="Calibri" panose="020F0502020204030204" pitchFamily="34" charset="0"/>
                <a:ea typeface="Calibri" panose="020F0502020204030204" pitchFamily="34" charset="0"/>
                <a:cs typeface="Times New Roman" panose="02020603050405020304" pitchFamily="18" charset="0"/>
              </a:rPr>
              <a:t>candidats doublons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Ces notices sont identifiées par la valeur "B" en position 3 de la zone 008 pour définir le statut et par une zone 024.</a:t>
            </a:r>
          </a:p>
          <a:p>
            <a:pPr marL="191700" indent="0">
              <a:buNone/>
            </a:pPr>
            <a:r>
              <a:rPr lang="fr-FR" sz="1200" dirty="0"/>
              <a:t>008 ‎$aOaB3 </a:t>
            </a:r>
            <a:endParaRPr lang="fr-FR" sz="15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Le catalogueur est confronté à une notice en statut B :</a:t>
            </a:r>
          </a:p>
          <a:p>
            <a:pPr marL="191700" indent="0">
              <a:buNone/>
            </a:pPr>
            <a:r>
              <a:rPr lang="fr-FR" sz="1400" b="0" i="0" dirty="0">
                <a:solidFill>
                  <a:srgbClr val="4F81BD"/>
                </a:solidFill>
                <a:latin typeface="+mj-lt"/>
                <a:cs typeface="Arial" panose="020B0604020202020204" pitchFamily="34" charset="0"/>
              </a:rPr>
              <a:t>→ il peut lui-même intervenir (commande </a:t>
            </a:r>
            <a:r>
              <a:rPr lang="fr-FR" sz="1400" b="0" i="0" dirty="0" err="1">
                <a:solidFill>
                  <a:srgbClr val="4F81BD"/>
                </a:solidFill>
                <a:latin typeface="+mj-lt"/>
                <a:cs typeface="Arial" panose="020B0604020202020204" pitchFamily="34" charset="0"/>
              </a:rPr>
              <a:t>WinIBW</a:t>
            </a:r>
            <a:r>
              <a:rPr lang="fr-FR" sz="1400" b="0" i="0" dirty="0">
                <a:solidFill>
                  <a:srgbClr val="4F81BD"/>
                </a:solidFill>
                <a:latin typeface="+mj-lt"/>
                <a:cs typeface="Arial" panose="020B0604020202020204" pitchFamily="34" charset="0"/>
              </a:rPr>
              <a:t> : DED). Il n'est pas nécessaire qu'il soit </a:t>
            </a:r>
            <a:r>
              <a:rPr lang="fr-FR" sz="1400" b="0" i="0" dirty="0" err="1">
                <a:solidFill>
                  <a:srgbClr val="4F81BD"/>
                </a:solidFill>
                <a:latin typeface="+mj-lt"/>
                <a:cs typeface="Arial" panose="020B0604020202020204" pitchFamily="34" charset="0"/>
              </a:rPr>
              <a:t>dédoublonneur</a:t>
            </a:r>
            <a:r>
              <a:rPr lang="fr-FR" sz="1400" b="0" i="0" dirty="0">
                <a:solidFill>
                  <a:srgbClr val="4F81BD"/>
                </a:solidFill>
                <a:latin typeface="+mj-lt"/>
                <a:cs typeface="Arial" panose="020B0604020202020204" pitchFamily="34" charset="0"/>
              </a:rPr>
              <a:t> local pour son établissement, </a:t>
            </a:r>
            <a:r>
              <a:rPr lang="fr-FR" sz="1400" i="0" dirty="0">
                <a:solidFill>
                  <a:srgbClr val="4F81BD"/>
                </a:solidFill>
                <a:latin typeface="+mj-lt"/>
                <a:cs typeface="Arial" panose="020B0604020202020204" pitchFamily="34" charset="0"/>
              </a:rPr>
              <a:t>tout catalogueur peut intervenir sur une notice de statut B</a:t>
            </a:r>
            <a:r>
              <a:rPr lang="fr-FR" sz="1400" b="0" i="0" dirty="0">
                <a:solidFill>
                  <a:srgbClr val="4F81BD"/>
                </a:solidFill>
                <a:latin typeface="+mj-lt"/>
                <a:cs typeface="Arial" panose="020B0604020202020204" pitchFamily="34" charset="0"/>
              </a:rPr>
              <a:t>.</a:t>
            </a:r>
          </a:p>
          <a:p>
            <a:pPr marL="191700" indent="0">
              <a:buNone/>
            </a:pPr>
            <a:endParaRPr lang="fr-FR" sz="140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Requête dans </a:t>
            </a:r>
            <a:r>
              <a:rPr lang="fr-FR" sz="1400" b="0" i="0" dirty="0" err="1">
                <a:solidFill>
                  <a:srgbClr val="4F81BD"/>
                </a:solidFill>
                <a:latin typeface="+mj-lt"/>
                <a:cs typeface="Arial" panose="020B0604020202020204" pitchFamily="34" charset="0"/>
              </a:rPr>
              <a:t>WinIBW</a:t>
            </a:r>
            <a:r>
              <a:rPr lang="fr-FR" sz="1400" b="0" i="0" dirty="0">
                <a:solidFill>
                  <a:srgbClr val="4F81BD"/>
                </a:solidFill>
                <a:latin typeface="+mj-lt"/>
                <a:cs typeface="Arial" panose="020B0604020202020204" pitchFamily="34" charset="0"/>
              </a:rPr>
              <a:t> : BAL SIM &lt;</a:t>
            </a:r>
            <a:r>
              <a:rPr lang="fr-FR" sz="1400" b="0" dirty="0">
                <a:solidFill>
                  <a:srgbClr val="4F81BD"/>
                </a:solidFill>
                <a:latin typeface="+mj-lt"/>
                <a:cs typeface="Arial" panose="020B0604020202020204" pitchFamily="34" charset="0"/>
              </a:rPr>
              <a:t>Nom de la table de fusion utilisé</a:t>
            </a:r>
            <a:r>
              <a:rPr lang="fr-FR" sz="1400" b="0" i="0" dirty="0">
                <a:solidFill>
                  <a:srgbClr val="4F81BD"/>
                </a:solidFill>
                <a:latin typeface="+mj-lt"/>
                <a:cs typeface="Arial" panose="020B0604020202020204" pitchFamily="34" charset="0"/>
              </a:rPr>
              <a:t>&gt; pour parcourir toutes les notices identifiées comme étant de possibles notices doublons.</a:t>
            </a:r>
          </a:p>
          <a:p>
            <a:pPr marL="191700" indent="0">
              <a:buNone/>
            </a:pPr>
            <a:r>
              <a:rPr lang="fr-FR" sz="1400" b="0" i="0" dirty="0">
                <a:solidFill>
                  <a:srgbClr val="4F81BD"/>
                </a:solidFill>
                <a:latin typeface="+mj-lt"/>
                <a:cs typeface="Arial" panose="020B0604020202020204" pitchFamily="34" charset="0"/>
              </a:rPr>
              <a:t>Exemple : BAL SIM CAIR</a:t>
            </a: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30</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1800" dirty="0"/>
          </a:p>
        </p:txBody>
      </p:sp>
    </p:spTree>
    <p:extLst>
      <p:ext uri="{BB962C8B-B14F-4D97-AF65-F5344CB8AC3E}">
        <p14:creationId xmlns:p14="http://schemas.microsoft.com/office/powerpoint/2010/main" val="2179913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repérées comme doublons potentiels = les </a:t>
            </a:r>
            <a:r>
              <a:rPr lang="fr-FR" dirty="0">
                <a:effectLst/>
                <a:latin typeface="Calibri" panose="020F0502020204030204" pitchFamily="34" charset="0"/>
                <a:ea typeface="Calibri" panose="020F0502020204030204" pitchFamily="34" charset="0"/>
                <a:cs typeface="Times New Roman" panose="02020603050405020304" pitchFamily="18" charset="0"/>
              </a:rPr>
              <a:t>candidats doublons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dirty="0">
                <a:solidFill>
                  <a:srgbClr val="4F81BD"/>
                </a:solidFill>
                <a:latin typeface="+mj-lt"/>
                <a:cs typeface="Arial" panose="020B0604020202020204" pitchFamily="34" charset="0"/>
              </a:rPr>
              <a:t>Etape 1 : effectuer la recherche des candidats doublons</a:t>
            </a:r>
          </a:p>
          <a:p>
            <a:pPr marL="191700" indent="0">
              <a:buNone/>
            </a:pPr>
            <a:r>
              <a:rPr lang="fr-FR" sz="1400" b="0" dirty="0">
                <a:solidFill>
                  <a:srgbClr val="4F81BD"/>
                </a:solidFill>
                <a:latin typeface="+mj-lt"/>
                <a:cs typeface="Arial" panose="020B0604020202020204" pitchFamily="34" charset="0"/>
              </a:rPr>
              <a:t>Ex. BAL SIM CAIR </a:t>
            </a:r>
            <a:endParaRPr lang="fr-FR" sz="120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31</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13570" y="257176"/>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1800" dirty="0"/>
          </a:p>
        </p:txBody>
      </p:sp>
      <p:pic>
        <p:nvPicPr>
          <p:cNvPr id="5" name="Image 4" descr="Une image contenant texte&#10;&#10;Description générée automatiquement">
            <a:extLst>
              <a:ext uri="{FF2B5EF4-FFF2-40B4-BE49-F238E27FC236}">
                <a16:creationId xmlns:a16="http://schemas.microsoft.com/office/drawing/2014/main" id="{C97F10BC-0DAE-34BD-B922-CC22FBA7F070}"/>
              </a:ext>
            </a:extLst>
          </p:cNvPr>
          <p:cNvPicPr>
            <a:picLocks noChangeAspect="1"/>
          </p:cNvPicPr>
          <p:nvPr/>
        </p:nvPicPr>
        <p:blipFill>
          <a:blip r:embed="rId3"/>
          <a:stretch>
            <a:fillRect/>
          </a:stretch>
        </p:blipFill>
        <p:spPr>
          <a:xfrm>
            <a:off x="2143201" y="3095718"/>
            <a:ext cx="4362297" cy="2977568"/>
          </a:xfrm>
          <a:prstGeom prst="rect">
            <a:avLst/>
          </a:prstGeom>
          <a:ln>
            <a:solidFill>
              <a:schemeClr val="tx1"/>
            </a:solidFill>
          </a:ln>
        </p:spPr>
      </p:pic>
    </p:spTree>
    <p:extLst>
      <p:ext uri="{BB962C8B-B14F-4D97-AF65-F5344CB8AC3E}">
        <p14:creationId xmlns:p14="http://schemas.microsoft.com/office/powerpoint/2010/main" val="2580009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repérées comme doublons potentiels = les </a:t>
            </a:r>
            <a:r>
              <a:rPr lang="fr-FR" dirty="0">
                <a:effectLst/>
                <a:latin typeface="Calibri" panose="020F0502020204030204" pitchFamily="34" charset="0"/>
                <a:ea typeface="Calibri" panose="020F0502020204030204" pitchFamily="34" charset="0"/>
                <a:cs typeface="Times New Roman" panose="02020603050405020304" pitchFamily="18" charset="0"/>
              </a:rPr>
              <a:t>candidats doublons </a:t>
            </a:r>
          </a:p>
          <a:p>
            <a:pPr marL="191700" indent="0">
              <a:buNone/>
            </a:pPr>
            <a:endParaRPr lang="fr-FR" sz="1400" i="0" dirty="0">
              <a:solidFill>
                <a:srgbClr val="4F81BD"/>
              </a:solidFill>
              <a:latin typeface="+mj-lt"/>
              <a:cs typeface="Arial" panose="020B0604020202020204" pitchFamily="34" charset="0"/>
            </a:endParaRPr>
          </a:p>
          <a:p>
            <a:pPr marL="191700" indent="0">
              <a:buNone/>
            </a:pPr>
            <a:r>
              <a:rPr lang="fr-FR" sz="1400" b="0" dirty="0">
                <a:solidFill>
                  <a:srgbClr val="4F81BD"/>
                </a:solidFill>
                <a:latin typeface="+mj-lt"/>
                <a:cs typeface="Arial" panose="020B0604020202020204" pitchFamily="34" charset="0"/>
              </a:rPr>
              <a:t>Etape 2 : saisir la commande DED qui permet d'afficher en double écran la notice en statut B et la notice du </a:t>
            </a:r>
            <a:r>
              <a:rPr lang="fr-FR" sz="1400" b="0" dirty="0" err="1">
                <a:solidFill>
                  <a:srgbClr val="4F81BD"/>
                </a:solidFill>
                <a:latin typeface="+mj-lt"/>
                <a:cs typeface="Arial" panose="020B0604020202020204" pitchFamily="34" charset="0"/>
              </a:rPr>
              <a:t>Sudoc</a:t>
            </a:r>
            <a:r>
              <a:rPr lang="fr-FR" sz="1400" b="0" dirty="0">
                <a:solidFill>
                  <a:srgbClr val="4F81BD"/>
                </a:solidFill>
                <a:latin typeface="+mj-lt"/>
                <a:cs typeface="Arial" panose="020B0604020202020204" pitchFamily="34" charset="0"/>
              </a:rPr>
              <a:t> que le programme de chargement a calculée comme étant celle qui lui ressemble le plus.</a:t>
            </a: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dirty="0">
                <a:solidFill>
                  <a:srgbClr val="4F81BD"/>
                </a:solidFill>
                <a:latin typeface="+mj-lt"/>
                <a:cs typeface="Arial" panose="020B0604020202020204" pitchFamily="34" charset="0"/>
              </a:rPr>
              <a:t>Toutes les données similaires sont en vert.</a:t>
            </a: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32</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1800" dirty="0"/>
          </a:p>
        </p:txBody>
      </p:sp>
      <p:pic>
        <p:nvPicPr>
          <p:cNvPr id="10" name="Image 9" descr="Une image contenant texte&#10;&#10;Description générée automatiquement">
            <a:extLst>
              <a:ext uri="{FF2B5EF4-FFF2-40B4-BE49-F238E27FC236}">
                <a16:creationId xmlns:a16="http://schemas.microsoft.com/office/drawing/2014/main" id="{0298BB70-D72A-90C9-4B44-FB8D8E4A915C}"/>
              </a:ext>
            </a:extLst>
          </p:cNvPr>
          <p:cNvPicPr>
            <a:picLocks noChangeAspect="1"/>
          </p:cNvPicPr>
          <p:nvPr/>
        </p:nvPicPr>
        <p:blipFill>
          <a:blip r:embed="rId3"/>
          <a:stretch>
            <a:fillRect/>
          </a:stretch>
        </p:blipFill>
        <p:spPr>
          <a:xfrm>
            <a:off x="1815465" y="2965914"/>
            <a:ext cx="5760720" cy="2091690"/>
          </a:xfrm>
          <a:prstGeom prst="rect">
            <a:avLst/>
          </a:prstGeom>
          <a:ln>
            <a:solidFill>
              <a:schemeClr val="tx1"/>
            </a:solidFill>
          </a:ln>
        </p:spPr>
      </p:pic>
    </p:spTree>
    <p:extLst>
      <p:ext uri="{BB962C8B-B14F-4D97-AF65-F5344CB8AC3E}">
        <p14:creationId xmlns:p14="http://schemas.microsoft.com/office/powerpoint/2010/main" val="2619119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repérées comme doublons potentiels = les </a:t>
            </a:r>
            <a:r>
              <a:rPr lang="fr-FR" dirty="0">
                <a:effectLst/>
                <a:latin typeface="Calibri" panose="020F0502020204030204" pitchFamily="34" charset="0"/>
                <a:ea typeface="Calibri" panose="020F0502020204030204" pitchFamily="34" charset="0"/>
                <a:cs typeface="Times New Roman" panose="02020603050405020304" pitchFamily="18" charset="0"/>
              </a:rPr>
              <a:t>candidats doublons </a:t>
            </a:r>
          </a:p>
          <a:p>
            <a:pPr marL="191700" indent="0">
              <a:buNone/>
            </a:pPr>
            <a:endParaRPr lang="fr-FR" sz="1400" i="0" dirty="0">
              <a:solidFill>
                <a:srgbClr val="4F81BD"/>
              </a:solidFill>
              <a:latin typeface="+mj-lt"/>
              <a:cs typeface="Arial" panose="020B0604020202020204" pitchFamily="34" charset="0"/>
            </a:endParaRPr>
          </a:p>
          <a:p>
            <a:pPr marL="191700" indent="0">
              <a:buNone/>
            </a:pPr>
            <a:r>
              <a:rPr lang="fr-FR" sz="1400" b="0" dirty="0">
                <a:solidFill>
                  <a:srgbClr val="4F81BD"/>
                </a:solidFill>
                <a:latin typeface="+mj-lt"/>
                <a:cs typeface="Arial" panose="020B0604020202020204" pitchFamily="34" charset="0"/>
              </a:rPr>
              <a:t>Etape 3 : sélectionner le bouton d'action pour traiter le doublon</a:t>
            </a:r>
          </a:p>
          <a:p>
            <a:pPr marL="191700" indent="0">
              <a:buNone/>
            </a:pPr>
            <a:endParaRPr lang="fr-FR" sz="1400" b="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	Fusionner : déclenche la fusion des deux notices concernées</a:t>
            </a:r>
          </a:p>
          <a:p>
            <a:pPr marL="191700" indent="0">
              <a:buNone/>
            </a:pPr>
            <a:r>
              <a:rPr lang="fr-FR" sz="1400" b="0" i="0" dirty="0">
                <a:solidFill>
                  <a:srgbClr val="4F81BD"/>
                </a:solidFill>
                <a:latin typeface="+mj-lt"/>
                <a:cs typeface="Arial" panose="020B0604020202020204" pitchFamily="34" charset="0"/>
              </a:rPr>
              <a:t>Un message vous précise "Le statut de la référence a changé"</a:t>
            </a:r>
          </a:p>
          <a:p>
            <a:pPr marL="191700" indent="0">
              <a:buNone/>
            </a:pPr>
            <a:r>
              <a:rPr lang="fr-FR" sz="1400" b="0" i="0" dirty="0">
                <a:solidFill>
                  <a:srgbClr val="4F81BD"/>
                </a:solidFill>
                <a:latin typeface="+mj-lt"/>
                <a:cs typeface="Arial" panose="020B0604020202020204" pitchFamily="34" charset="0"/>
              </a:rPr>
              <a:t>La zone 024 est alors modifiée : le $</a:t>
            </a:r>
            <a:r>
              <a:rPr lang="fr-FR" sz="1400" b="0" i="0" dirty="0" err="1">
                <a:solidFill>
                  <a:srgbClr val="4F81BD"/>
                </a:solidFill>
                <a:latin typeface="+mj-lt"/>
                <a:cs typeface="Arial" panose="020B0604020202020204" pitchFamily="34" charset="0"/>
              </a:rPr>
              <a:t>bP</a:t>
            </a:r>
            <a:r>
              <a:rPr lang="fr-FR" sz="1400" b="0" i="0" dirty="0">
                <a:solidFill>
                  <a:srgbClr val="4F81BD"/>
                </a:solidFill>
                <a:latin typeface="+mj-lt"/>
                <a:cs typeface="Arial" panose="020B0604020202020204" pitchFamily="34" charset="0"/>
              </a:rPr>
              <a:t> [possible] est remplacé par $</a:t>
            </a:r>
            <a:r>
              <a:rPr lang="fr-FR" sz="1400" b="0" i="0" dirty="0" err="1">
                <a:solidFill>
                  <a:srgbClr val="4F81BD"/>
                </a:solidFill>
                <a:latin typeface="+mj-lt"/>
                <a:cs typeface="Arial" panose="020B0604020202020204" pitchFamily="34" charset="0"/>
              </a:rPr>
              <a:t>bM</a:t>
            </a:r>
            <a:r>
              <a:rPr lang="fr-FR" sz="1400" b="0" i="0" dirty="0">
                <a:solidFill>
                  <a:srgbClr val="4F81BD"/>
                </a:solidFill>
                <a:latin typeface="+mj-lt"/>
                <a:cs typeface="Arial" panose="020B0604020202020204" pitchFamily="34" charset="0"/>
              </a:rPr>
              <a:t> [merge = fusionner]</a:t>
            </a:r>
          </a:p>
          <a:p>
            <a:pPr marL="191700" indent="0">
              <a:buNone/>
            </a:pPr>
            <a:r>
              <a:rPr lang="fr-FR" sz="1400" b="0" i="0" dirty="0">
                <a:solidFill>
                  <a:srgbClr val="4F81BD"/>
                </a:solidFill>
                <a:latin typeface="+mj-lt"/>
                <a:cs typeface="Arial" panose="020B0604020202020204" pitchFamily="34" charset="0"/>
              </a:rPr>
              <a:t>Une fois la fusion réalisée, une zone 839 apparaît dans la notice « préférée » : elle contient le PPN de la notice qui a fusionné avec elle (voir Comment fonctionne une fusion).</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	Ne pas fusionner : désactive le "statut B" de la notice concernée</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En cas de doute, la consigne de l'</a:t>
            </a:r>
            <a:r>
              <a:rPr lang="fr-FR" sz="1400" b="0" i="0" dirty="0" err="1">
                <a:solidFill>
                  <a:srgbClr val="4F81BD"/>
                </a:solidFill>
                <a:latin typeface="+mj-lt"/>
                <a:cs typeface="Arial" panose="020B0604020202020204" pitchFamily="34" charset="0"/>
              </a:rPr>
              <a:t>Abes</a:t>
            </a:r>
            <a:r>
              <a:rPr lang="fr-FR" sz="1400" b="0" i="0" dirty="0">
                <a:solidFill>
                  <a:srgbClr val="4F81BD"/>
                </a:solidFill>
                <a:latin typeface="+mj-lt"/>
                <a:cs typeface="Arial" panose="020B0604020202020204" pitchFamily="34" charset="0"/>
              </a:rPr>
              <a:t> est de "libérer" les deux notices en choisissant Ne pas fusionner.</a:t>
            </a: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33</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1800" dirty="0"/>
          </a:p>
        </p:txBody>
      </p:sp>
    </p:spTree>
    <p:extLst>
      <p:ext uri="{BB962C8B-B14F-4D97-AF65-F5344CB8AC3E}">
        <p14:creationId xmlns:p14="http://schemas.microsoft.com/office/powerpoint/2010/main" val="2429850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sz="24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non-repérées comme doublons potentiels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800" b="0" i="0" dirty="0">
                <a:solidFill>
                  <a:srgbClr val="4F81BD"/>
                </a:solidFill>
                <a:latin typeface="+mj-lt"/>
                <a:cs typeface="Arial" panose="020B0604020202020204" pitchFamily="34" charset="0"/>
              </a:rPr>
              <a:t>Comment les repérer ? </a:t>
            </a:r>
          </a:p>
          <a:p>
            <a:pPr marL="191700" indent="0">
              <a:buNone/>
            </a:pPr>
            <a:endParaRPr lang="fr-FR" sz="1800" b="0" i="0" dirty="0">
              <a:solidFill>
                <a:srgbClr val="4F81BD"/>
              </a:solidFill>
              <a:latin typeface="+mj-lt"/>
              <a:cs typeface="Arial" panose="020B0604020202020204" pitchFamily="34" charset="0"/>
            </a:endParaRPr>
          </a:p>
          <a:p>
            <a:pPr>
              <a:buFontTx/>
              <a:buChar char="-"/>
            </a:pPr>
            <a:r>
              <a:rPr lang="fr-FR" sz="1800" b="0" i="0" dirty="0">
                <a:solidFill>
                  <a:srgbClr val="4F81BD"/>
                </a:solidFill>
                <a:latin typeface="+mj-lt"/>
                <a:cs typeface="Arial" panose="020B0604020202020204" pitchFamily="34" charset="0"/>
              </a:rPr>
              <a:t>Lors d’un taux de recouvrement par ITEM : si ITEM renvoie plusieurs PPN pour un même titre. </a:t>
            </a:r>
          </a:p>
          <a:p>
            <a:pPr>
              <a:buFontTx/>
              <a:buChar char="-"/>
            </a:pPr>
            <a:r>
              <a:rPr lang="fr-FR" sz="1800" b="0" i="0" dirty="0">
                <a:solidFill>
                  <a:srgbClr val="4F81BD"/>
                </a:solidFill>
                <a:latin typeface="+mj-lt"/>
                <a:cs typeface="Arial" panose="020B0604020202020204" pitchFamily="34" charset="0"/>
              </a:rPr>
              <a:t>Par le message d’alerte de </a:t>
            </a:r>
            <a:r>
              <a:rPr lang="fr-FR" sz="1800" b="0" i="0" dirty="0" err="1">
                <a:solidFill>
                  <a:srgbClr val="4F81BD"/>
                </a:solidFill>
                <a:latin typeface="+mj-lt"/>
                <a:cs typeface="Arial" panose="020B0604020202020204" pitchFamily="34" charset="0"/>
              </a:rPr>
              <a:t>WinIBW</a:t>
            </a:r>
            <a:r>
              <a:rPr lang="fr-FR" sz="1800" b="0" i="0" dirty="0">
                <a:solidFill>
                  <a:srgbClr val="4F81BD"/>
                </a:solidFill>
                <a:latin typeface="+mj-lt"/>
                <a:cs typeface="Arial" panose="020B0604020202020204" pitchFamily="34" charset="0"/>
              </a:rPr>
              <a:t> lors de la création d’une nouvelle notice. </a:t>
            </a:r>
          </a:p>
          <a:p>
            <a:pPr>
              <a:buFontTx/>
              <a:buChar char="-"/>
            </a:pPr>
            <a:r>
              <a:rPr lang="fr-FR" sz="1800" b="0" i="0" dirty="0">
                <a:solidFill>
                  <a:srgbClr val="4F81BD"/>
                </a:solidFill>
                <a:latin typeface="+mj-lt"/>
                <a:cs typeface="Arial" panose="020B0604020202020204" pitchFamily="34" charset="0"/>
              </a:rPr>
              <a:t>Par la liste des doublons potentiellement créés, envoyée à chaque établissement en fin de journée.</a:t>
            </a:r>
          </a:p>
          <a:p>
            <a:pPr>
              <a:buFontTx/>
              <a:buChar char="-"/>
            </a:pPr>
            <a:r>
              <a:rPr lang="fr-FR" sz="1800" b="0" i="0" dirty="0">
                <a:solidFill>
                  <a:srgbClr val="4F81BD"/>
                </a:solidFill>
                <a:latin typeface="+mj-lt"/>
                <a:cs typeface="Arial" panose="020B0604020202020204" pitchFamily="34" charset="0"/>
              </a:rPr>
              <a:t>En tombant dessus par hasard !</a:t>
            </a: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34</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2000" dirty="0"/>
          </a:p>
        </p:txBody>
      </p:sp>
    </p:spTree>
    <p:extLst>
      <p:ext uri="{BB962C8B-B14F-4D97-AF65-F5344CB8AC3E}">
        <p14:creationId xmlns:p14="http://schemas.microsoft.com/office/powerpoint/2010/main" val="3997080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Notices non-repérées comme doublons potentiels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Exemple : 9783527679065</a:t>
            </a: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35</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2000" dirty="0"/>
          </a:p>
        </p:txBody>
      </p:sp>
      <p:pic>
        <p:nvPicPr>
          <p:cNvPr id="6" name="Image 5">
            <a:extLst>
              <a:ext uri="{FF2B5EF4-FFF2-40B4-BE49-F238E27FC236}">
                <a16:creationId xmlns:a16="http://schemas.microsoft.com/office/drawing/2014/main" id="{E83DA7E8-FBC4-E6F2-A3EA-E58D36E2B7A1}"/>
              </a:ext>
            </a:extLst>
          </p:cNvPr>
          <p:cNvPicPr>
            <a:picLocks noChangeAspect="1"/>
          </p:cNvPicPr>
          <p:nvPr/>
        </p:nvPicPr>
        <p:blipFill>
          <a:blip r:embed="rId3"/>
          <a:stretch>
            <a:fillRect/>
          </a:stretch>
        </p:blipFill>
        <p:spPr>
          <a:xfrm>
            <a:off x="83669" y="2696362"/>
            <a:ext cx="8976662" cy="3198747"/>
          </a:xfrm>
          <a:prstGeom prst="rect">
            <a:avLst/>
          </a:prstGeom>
          <a:ln>
            <a:solidFill>
              <a:schemeClr val="tx1"/>
            </a:solidFill>
          </a:ln>
        </p:spPr>
      </p:pic>
    </p:spTree>
    <p:extLst>
      <p:ext uri="{BB962C8B-B14F-4D97-AF65-F5344CB8AC3E}">
        <p14:creationId xmlns:p14="http://schemas.microsoft.com/office/powerpoint/2010/main" val="42594643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fontScale="62500" lnSpcReduction="20000"/>
          </a:bodyPr>
          <a:lstStyle/>
          <a:p>
            <a:pPr marL="191700" indent="0">
              <a:buNone/>
            </a:pPr>
            <a:endParaRPr lang="fr-FR" sz="3800" dirty="0">
              <a:latin typeface="Calibri" panose="020F0502020204030204" pitchFamily="34" charset="0"/>
              <a:cs typeface="Times New Roman" panose="02020603050405020304" pitchFamily="18" charset="0"/>
            </a:endParaRPr>
          </a:p>
          <a:p>
            <a:pPr marL="191700" indent="0">
              <a:buNone/>
            </a:pPr>
            <a:r>
              <a:rPr lang="fr-FR" sz="3800"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endParaRPr lang="fr-FR" sz="3800" dirty="0">
              <a:latin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300" i="0" dirty="0">
                <a:solidFill>
                  <a:srgbClr val="4F81BD"/>
                </a:solidFill>
                <a:latin typeface="+mj-lt"/>
                <a:cs typeface="Arial" panose="020B0604020202020204" pitchFamily="34" charset="0"/>
              </a:rPr>
              <a:t>Notices non-repérées comme doublons potentiels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700" b="0" i="0" dirty="0">
                <a:solidFill>
                  <a:srgbClr val="4F81BD"/>
                </a:solidFill>
                <a:latin typeface="+mj-lt"/>
                <a:cs typeface="Arial" panose="020B0604020202020204" pitchFamily="34" charset="0"/>
              </a:rPr>
              <a:t>Comment les traiter ? </a:t>
            </a:r>
          </a:p>
          <a:p>
            <a:pPr marL="191700" indent="0">
              <a:buNone/>
            </a:pPr>
            <a:r>
              <a:rPr lang="fr-FR" sz="1700" i="0" dirty="0">
                <a:solidFill>
                  <a:srgbClr val="4F81BD"/>
                </a:solidFill>
                <a:latin typeface="+mj-lt"/>
                <a:cs typeface="Arial" panose="020B0604020202020204" pitchFamily="34" charset="0"/>
              </a:rPr>
              <a:t>→ Connexion avec un login </a:t>
            </a:r>
            <a:r>
              <a:rPr lang="fr-FR" sz="1700" i="0" dirty="0" err="1">
                <a:solidFill>
                  <a:srgbClr val="4F81BD"/>
                </a:solidFill>
                <a:latin typeface="+mj-lt"/>
                <a:cs typeface="Arial" panose="020B0604020202020204" pitchFamily="34" charset="0"/>
              </a:rPr>
              <a:t>dédoublonneur</a:t>
            </a:r>
            <a:endParaRPr lang="fr-FR" sz="1700" b="0" i="0" dirty="0">
              <a:solidFill>
                <a:srgbClr val="4F81BD"/>
              </a:solidFill>
              <a:latin typeface="+mj-lt"/>
              <a:cs typeface="Arial" panose="020B0604020202020204" pitchFamily="34" charset="0"/>
            </a:endParaRPr>
          </a:p>
          <a:p>
            <a:pPr marL="191700" indent="0">
              <a:buNone/>
            </a:pPr>
            <a:endParaRPr lang="fr-FR" sz="1700" b="0" i="0" dirty="0">
              <a:solidFill>
                <a:srgbClr val="4F81BD"/>
              </a:solidFill>
              <a:latin typeface="+mj-lt"/>
              <a:cs typeface="Arial" panose="020B0604020202020204" pitchFamily="34" charset="0"/>
            </a:endParaRPr>
          </a:p>
          <a:p>
            <a:pPr marL="191700" indent="0">
              <a:buNone/>
            </a:pPr>
            <a:r>
              <a:rPr lang="fr-FR" sz="1700" b="0" i="0" dirty="0">
                <a:solidFill>
                  <a:srgbClr val="4F81BD"/>
                </a:solidFill>
                <a:latin typeface="+mj-lt"/>
                <a:cs typeface="Arial" panose="020B0604020202020204" pitchFamily="34" charset="0"/>
              </a:rPr>
              <a:t>Ajout manuel d’une zone 024 dans la notice destinée à être fusionnée (= la notice doublon).</a:t>
            </a:r>
          </a:p>
          <a:p>
            <a:pPr marL="191700" indent="0">
              <a:buNone/>
            </a:pPr>
            <a:r>
              <a:rPr lang="fr-FR" sz="1700" i="0" dirty="0">
                <a:solidFill>
                  <a:srgbClr val="4F81BD"/>
                </a:solidFill>
                <a:latin typeface="+mj-lt"/>
                <a:cs typeface="Arial" panose="020B0604020202020204" pitchFamily="34" charset="0"/>
              </a:rPr>
              <a:t>024 $a[table de fusion = I+ILN]$</a:t>
            </a:r>
            <a:r>
              <a:rPr lang="fr-FR" sz="1700" i="0" dirty="0" err="1">
                <a:solidFill>
                  <a:srgbClr val="4F81BD"/>
                </a:solidFill>
                <a:latin typeface="+mj-lt"/>
                <a:cs typeface="Arial" panose="020B0604020202020204" pitchFamily="34" charset="0"/>
              </a:rPr>
              <a:t>bM</a:t>
            </a:r>
            <a:r>
              <a:rPr lang="fr-FR" sz="1700" i="0" dirty="0">
                <a:solidFill>
                  <a:srgbClr val="4F81BD"/>
                </a:solidFill>
                <a:latin typeface="+mj-lt"/>
                <a:cs typeface="Arial" panose="020B0604020202020204" pitchFamily="34" charset="0"/>
              </a:rPr>
              <a:t>[pour Merge]$3[PPN de la notice préférée]</a:t>
            </a: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700" i="0" dirty="0">
                <a:solidFill>
                  <a:srgbClr val="4F81BD"/>
                </a:solidFill>
                <a:latin typeface="+mj-lt"/>
                <a:cs typeface="Arial" panose="020B0604020202020204" pitchFamily="34" charset="0"/>
              </a:rPr>
              <a:t>Notice doublon, destinée à être fusionnée.</a:t>
            </a:r>
          </a:p>
          <a:p>
            <a:pPr marL="191700" indent="0">
              <a:buNone/>
            </a:pPr>
            <a:r>
              <a:rPr lang="fr-FR" sz="1700" b="0" i="0" dirty="0">
                <a:solidFill>
                  <a:srgbClr val="4F81BD"/>
                </a:solidFill>
                <a:latin typeface="+mj-lt"/>
                <a:cs typeface="Arial" panose="020B0604020202020204" pitchFamily="34" charset="0"/>
              </a:rPr>
              <a:t>003 https://www.sudoc.fr/237951215 </a:t>
            </a:r>
          </a:p>
          <a:p>
            <a:pPr marL="191700" indent="0">
              <a:buNone/>
            </a:pPr>
            <a:r>
              <a:rPr lang="fr-FR" sz="1700" b="0" i="0" dirty="0">
                <a:solidFill>
                  <a:srgbClr val="4F81BD"/>
                </a:solidFill>
                <a:latin typeface="+mj-lt"/>
                <a:cs typeface="Arial" panose="020B0604020202020204" pitchFamily="34" charset="0"/>
              </a:rPr>
              <a:t>008 ‎$aOax3</a:t>
            </a:r>
          </a:p>
          <a:p>
            <a:pPr marL="191700" indent="0">
              <a:buNone/>
            </a:pPr>
            <a:r>
              <a:rPr lang="fr-FR" sz="1700" b="0" i="0" dirty="0">
                <a:solidFill>
                  <a:srgbClr val="4F81BD"/>
                </a:solidFill>
                <a:latin typeface="+mj-lt"/>
                <a:cs typeface="Arial" panose="020B0604020202020204" pitchFamily="34" charset="0"/>
              </a:rPr>
              <a:t>010 ##‎$A978-3-0348-0733-3</a:t>
            </a:r>
          </a:p>
          <a:p>
            <a:pPr marL="191700" indent="0">
              <a:buNone/>
            </a:pPr>
            <a:r>
              <a:rPr lang="fr-FR" sz="1700" b="0" i="0" dirty="0">
                <a:solidFill>
                  <a:srgbClr val="4F81BD"/>
                </a:solidFill>
                <a:latin typeface="+mj-lt"/>
                <a:cs typeface="Arial" panose="020B0604020202020204" pitchFamily="34" charset="0"/>
              </a:rPr>
              <a:t>017 70‎$a10.1007/978-3-0348-0733-3‎$2DOI</a:t>
            </a:r>
          </a:p>
          <a:p>
            <a:pPr marL="191700" indent="0">
              <a:buNone/>
            </a:pPr>
            <a:r>
              <a:rPr lang="fr-FR" sz="1700" i="0" dirty="0">
                <a:latin typeface="+mj-lt"/>
                <a:cs typeface="Arial" panose="020B0604020202020204" pitchFamily="34" charset="0"/>
              </a:rPr>
              <a:t>024 $aI015$bM$3278420144 : zone à ajouter</a:t>
            </a:r>
          </a:p>
          <a:p>
            <a:pPr marL="191700" indent="0">
              <a:buNone/>
            </a:pPr>
            <a:r>
              <a:rPr lang="fr-FR" sz="1700" b="0" i="0" dirty="0">
                <a:solidFill>
                  <a:srgbClr val="4F81BD"/>
                </a:solidFill>
                <a:latin typeface="+mj-lt"/>
                <a:cs typeface="Arial" panose="020B0604020202020204" pitchFamily="34" charset="0"/>
              </a:rPr>
              <a:t>035 ##‎$aSPRINGER_EBOOKS_LN_10.1007/978-3-0348-0733-3</a:t>
            </a:r>
          </a:p>
          <a:p>
            <a:pPr marL="191700" indent="0">
              <a:buNone/>
            </a:pPr>
            <a:r>
              <a:rPr lang="fr-FR" sz="1700" b="0" i="0" dirty="0">
                <a:solidFill>
                  <a:srgbClr val="4F81BD"/>
                </a:solidFill>
                <a:latin typeface="+mj-lt"/>
                <a:cs typeface="Arial" panose="020B0604020202020204" pitchFamily="34" charset="0"/>
              </a:rPr>
              <a:t>100 0#‎$a2013</a:t>
            </a:r>
          </a:p>
          <a:p>
            <a:pPr marL="191700" indent="0">
              <a:buNone/>
            </a:pPr>
            <a:endParaRPr lang="fr-FR" sz="1700" b="0" i="0" dirty="0">
              <a:solidFill>
                <a:srgbClr val="4F81BD"/>
              </a:solidFill>
              <a:latin typeface="+mj-lt"/>
              <a:cs typeface="Arial" panose="020B0604020202020204" pitchFamily="34" charset="0"/>
            </a:endParaRPr>
          </a:p>
          <a:p>
            <a:pPr marL="191700" indent="0">
              <a:buNone/>
            </a:pPr>
            <a:r>
              <a:rPr lang="fr-FR" sz="1700" i="0" dirty="0">
                <a:solidFill>
                  <a:srgbClr val="4F81BD"/>
                </a:solidFill>
                <a:latin typeface="+mj-lt"/>
                <a:cs typeface="Arial" panose="020B0604020202020204" pitchFamily="34" charset="0"/>
              </a:rPr>
              <a:t>Notice préférée dans le </a:t>
            </a:r>
            <a:r>
              <a:rPr lang="fr-FR" sz="1700" i="0" dirty="0" err="1">
                <a:solidFill>
                  <a:srgbClr val="4F81BD"/>
                </a:solidFill>
                <a:latin typeface="+mj-lt"/>
                <a:cs typeface="Arial" panose="020B0604020202020204" pitchFamily="34" charset="0"/>
              </a:rPr>
              <a:t>Sudoc</a:t>
            </a:r>
            <a:endParaRPr lang="fr-FR" sz="1700" i="0" dirty="0">
              <a:solidFill>
                <a:srgbClr val="4F81BD"/>
              </a:solidFill>
              <a:latin typeface="+mj-lt"/>
              <a:cs typeface="Arial" panose="020B0604020202020204" pitchFamily="34" charset="0"/>
            </a:endParaRPr>
          </a:p>
          <a:p>
            <a:pPr marL="191700" indent="0">
              <a:buNone/>
            </a:pPr>
            <a:r>
              <a:rPr lang="fr-FR" sz="1700" b="0" i="0" dirty="0">
                <a:solidFill>
                  <a:srgbClr val="4F81BD"/>
                </a:solidFill>
                <a:latin typeface="+mj-lt"/>
                <a:cs typeface="Arial" panose="020B0604020202020204" pitchFamily="34" charset="0"/>
              </a:rPr>
              <a:t>003 https://www.sudoc.fr/278420144</a:t>
            </a:r>
          </a:p>
          <a:p>
            <a:pPr marL="191700" indent="0">
              <a:buNone/>
            </a:pPr>
            <a:r>
              <a:rPr lang="fr-FR" sz="1700" b="0" i="0" dirty="0">
                <a:solidFill>
                  <a:srgbClr val="4F81BD"/>
                </a:solidFill>
                <a:latin typeface="+mj-lt"/>
                <a:cs typeface="Arial" panose="020B0604020202020204" pitchFamily="34" charset="0"/>
              </a:rPr>
              <a:t>008 ‎$aOax3</a:t>
            </a:r>
          </a:p>
          <a:p>
            <a:pPr marL="191700" indent="0">
              <a:buNone/>
            </a:pPr>
            <a:r>
              <a:rPr lang="fr-FR" sz="1700" b="0" i="0" dirty="0">
                <a:solidFill>
                  <a:srgbClr val="4F81BD"/>
                </a:solidFill>
                <a:latin typeface="+mj-lt"/>
                <a:cs typeface="Arial" panose="020B0604020202020204" pitchFamily="34" charset="0"/>
              </a:rPr>
              <a:t>010 ##‎$A978-3-0348-0733-3</a:t>
            </a:r>
          </a:p>
          <a:p>
            <a:pPr marL="191700" indent="0">
              <a:buNone/>
            </a:pPr>
            <a:r>
              <a:rPr lang="fr-FR" sz="1700" b="0" i="0" dirty="0">
                <a:solidFill>
                  <a:srgbClr val="4F81BD"/>
                </a:solidFill>
                <a:latin typeface="+mj-lt"/>
                <a:cs typeface="Arial" panose="020B0604020202020204" pitchFamily="34" charset="0"/>
              </a:rPr>
              <a:t>017 70‎$a10.1007/978-3-0348-0733-3‎$2DOI</a:t>
            </a:r>
          </a:p>
          <a:p>
            <a:pPr marL="191700" indent="0">
              <a:buNone/>
            </a:pPr>
            <a:r>
              <a:rPr lang="fr-FR" sz="1700" b="0" i="0" dirty="0">
                <a:solidFill>
                  <a:srgbClr val="4F81BD"/>
                </a:solidFill>
                <a:latin typeface="+mj-lt"/>
                <a:cs typeface="Arial" panose="020B0604020202020204" pitchFamily="34" charset="0"/>
              </a:rPr>
              <a:t>035 ##‎$aSPRINGER_EBOOKS_LN_10.1007/978-3-0348-0733-3</a:t>
            </a:r>
          </a:p>
          <a:p>
            <a:pPr marL="191700" indent="0">
              <a:buNone/>
            </a:pPr>
            <a:r>
              <a:rPr lang="fr-FR" sz="1700" b="0" i="0" dirty="0">
                <a:solidFill>
                  <a:srgbClr val="4F81BD"/>
                </a:solidFill>
                <a:latin typeface="+mj-lt"/>
                <a:cs typeface="Arial" panose="020B0604020202020204" pitchFamily="34" charset="0"/>
              </a:rPr>
              <a:t>100 0#‎$a2013</a:t>
            </a:r>
          </a:p>
          <a:p>
            <a:pPr marL="191700" indent="0">
              <a:buNone/>
            </a:pPr>
            <a:r>
              <a:rPr lang="fr-FR" sz="1700" i="0" dirty="0">
                <a:solidFill>
                  <a:srgbClr val="4F81BD"/>
                </a:solidFill>
                <a:latin typeface="+mj-lt"/>
                <a:cs typeface="Arial" panose="020B0604020202020204" pitchFamily="34" charset="0"/>
              </a:rPr>
              <a:t>…</a:t>
            </a:r>
          </a:p>
          <a:p>
            <a:pPr marL="191700" indent="0">
              <a:buNone/>
            </a:pPr>
            <a:r>
              <a:rPr lang="fr-FR" sz="1700" i="0" dirty="0">
                <a:latin typeface="+mj-lt"/>
                <a:cs typeface="Arial" panose="020B0604020202020204" pitchFamily="34" charset="0"/>
              </a:rPr>
              <a:t>839 237951215 : zone ajoutée automatiquement après fusion avec le PPN de la notice doublon traitée</a:t>
            </a: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36</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2000" dirty="0"/>
          </a:p>
        </p:txBody>
      </p:sp>
    </p:spTree>
    <p:extLst>
      <p:ext uri="{BB962C8B-B14F-4D97-AF65-F5344CB8AC3E}">
        <p14:creationId xmlns:p14="http://schemas.microsoft.com/office/powerpoint/2010/main" val="396339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endParaRPr lang="fr-FR" sz="3200" dirty="0">
              <a:latin typeface="Calibri" panose="020F0502020204030204" pitchFamily="34" charset="0"/>
              <a:cs typeface="Times New Roman" panose="02020603050405020304" pitchFamily="18" charset="0"/>
            </a:endParaRPr>
          </a:p>
          <a:p>
            <a:pPr marL="19170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a:t>
            </a:r>
          </a:p>
          <a:p>
            <a:pPr marL="191700" indent="0">
              <a:buNone/>
            </a:pP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600" i="0" dirty="0">
                <a:solidFill>
                  <a:srgbClr val="4F81BD"/>
                </a:solidFill>
                <a:latin typeface="+mj-lt"/>
                <a:cs typeface="Arial" panose="020B0604020202020204" pitchFamily="34" charset="0"/>
              </a:rPr>
              <a:t>Points de vigilance pour la fusion de notices électroniques lors d’une opération de dédoublonnage</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Enrichissement de la notice préférée </a:t>
            </a: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Respect des consignes de catalogage des ebooks</a:t>
            </a:r>
          </a:p>
          <a:p>
            <a:pPr marL="191700" indent="0">
              <a:buNone/>
            </a:pPr>
            <a:r>
              <a:rPr lang="fr-FR" sz="1400" b="0" dirty="0">
                <a:solidFill>
                  <a:srgbClr val="4F81BD"/>
                </a:solidFill>
                <a:latin typeface="+mj-lt"/>
                <a:cs typeface="Arial" panose="020B0604020202020204" pitchFamily="34" charset="0"/>
              </a:rPr>
              <a:t>Par exemple, si besoin, modifier la zone 214 pour ne conserver que </a:t>
            </a:r>
            <a:r>
              <a:rPr lang="fr-FR" sz="1400" dirty="0">
                <a:solidFill>
                  <a:srgbClr val="4F81BD"/>
                </a:solidFill>
                <a:latin typeface="+mj-lt"/>
                <a:cs typeface="Arial" panose="020B0604020202020204" pitchFamily="34" charset="0"/>
              </a:rPr>
              <a:t>214 #0 sans date et 214 #2</a:t>
            </a:r>
          </a:p>
          <a:p>
            <a:pPr marL="191700" indent="0">
              <a:buNone/>
            </a:pPr>
            <a:endParaRPr lang="fr-FR" sz="1400" dirty="0">
              <a:solidFill>
                <a:srgbClr val="4F81BD"/>
              </a:solidFill>
              <a:latin typeface="+mj-lt"/>
              <a:cs typeface="Arial" panose="020B0604020202020204" pitchFamily="34" charset="0"/>
            </a:endParaRPr>
          </a:p>
          <a:p>
            <a:pPr marL="191700" indent="0">
              <a:buNone/>
            </a:pPr>
            <a:r>
              <a:rPr lang="fr-FR" sz="1400" b="0" i="0" dirty="0">
                <a:solidFill>
                  <a:srgbClr val="4F81BD"/>
                </a:solidFill>
                <a:latin typeface="+mj-lt"/>
                <a:cs typeface="Arial" panose="020B0604020202020204" pitchFamily="34" charset="0"/>
              </a:rPr>
              <a:t>Ne pas conserver dans la notice des informations relatives à la manifestation imprimée (hors zone 452)</a:t>
            </a: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400" i="0" dirty="0">
                <a:solidFill>
                  <a:srgbClr val="4F81BD"/>
                </a:solidFill>
                <a:latin typeface="+mj-lt"/>
                <a:cs typeface="Arial" panose="020B0604020202020204" pitchFamily="34" charset="0"/>
              </a:rPr>
              <a:t>Nouvelle consigne : une notice pour chaque diffuseur différent &gt; plus de dédoublonnage dans ce cas !</a:t>
            </a: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37</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notices</a:t>
            </a:r>
            <a:endParaRPr lang="fr-FR" sz="2000" dirty="0"/>
          </a:p>
        </p:txBody>
      </p:sp>
      <p:pic>
        <p:nvPicPr>
          <p:cNvPr id="5" name="Image 4">
            <a:extLst>
              <a:ext uri="{FF2B5EF4-FFF2-40B4-BE49-F238E27FC236}">
                <a16:creationId xmlns:a16="http://schemas.microsoft.com/office/drawing/2014/main" id="{23CE135A-68AA-E0DA-A12F-F5D239BB297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0947" y="3016756"/>
            <a:ext cx="255864" cy="251067"/>
          </a:xfrm>
          <a:prstGeom prst="rect">
            <a:avLst/>
          </a:prstGeom>
        </p:spPr>
      </p:pic>
      <p:pic>
        <p:nvPicPr>
          <p:cNvPr id="6" name="Image 5">
            <a:extLst>
              <a:ext uri="{FF2B5EF4-FFF2-40B4-BE49-F238E27FC236}">
                <a16:creationId xmlns:a16="http://schemas.microsoft.com/office/drawing/2014/main" id="{6EF07925-263C-883D-8CDF-22917572E30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40947" y="3508019"/>
            <a:ext cx="255864" cy="251067"/>
          </a:xfrm>
          <a:prstGeom prst="rect">
            <a:avLst/>
          </a:prstGeom>
        </p:spPr>
      </p:pic>
      <p:sp>
        <p:nvSpPr>
          <p:cNvPr id="7" name="Signe de multiplication 6">
            <a:extLst>
              <a:ext uri="{FF2B5EF4-FFF2-40B4-BE49-F238E27FC236}">
                <a16:creationId xmlns:a16="http://schemas.microsoft.com/office/drawing/2014/main" id="{EC8FBFCD-F2B9-57AC-79EA-E6834669D353}"/>
              </a:ext>
            </a:extLst>
          </p:cNvPr>
          <p:cNvSpPr/>
          <p:nvPr/>
        </p:nvSpPr>
        <p:spPr>
          <a:xfrm>
            <a:off x="428801" y="4175887"/>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Explosion : 8 points 8">
            <a:extLst>
              <a:ext uri="{FF2B5EF4-FFF2-40B4-BE49-F238E27FC236}">
                <a16:creationId xmlns:a16="http://schemas.microsoft.com/office/drawing/2014/main" id="{2FFD63A3-1F70-14BC-0C21-09D8299DFB3F}"/>
              </a:ext>
            </a:extLst>
          </p:cNvPr>
          <p:cNvSpPr/>
          <p:nvPr/>
        </p:nvSpPr>
        <p:spPr>
          <a:xfrm>
            <a:off x="218552" y="4821654"/>
            <a:ext cx="420498" cy="376260"/>
          </a:xfrm>
          <a:prstGeom prst="irregularSeal1">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446026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A777E587-8313-63DA-037E-59FA6BED1D77}"/>
              </a:ext>
            </a:extLst>
          </p:cNvPr>
          <p:cNvPicPr>
            <a:picLocks noChangeAspect="1"/>
          </p:cNvPicPr>
          <p:nvPr/>
        </p:nvPicPr>
        <p:blipFill>
          <a:blip r:embed="rId3"/>
          <a:stretch>
            <a:fillRect/>
          </a:stretch>
        </p:blipFill>
        <p:spPr>
          <a:xfrm>
            <a:off x="0" y="2450162"/>
            <a:ext cx="9144000" cy="3557633"/>
          </a:xfrm>
          <a:prstGeom prst="rect">
            <a:avLst/>
          </a:prstGeom>
          <a:ln>
            <a:solidFill>
              <a:schemeClr val="accent1"/>
            </a:solidFill>
          </a:ln>
        </p:spPr>
      </p:pic>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Point sur le dédoublonnage des notices d’ebooks : un exemple d’une notice fusionnée</a:t>
            </a: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38</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Dédoublonner des </a:t>
            </a:r>
            <a:r>
              <a:rPr lang="fr-FR" sz="2000">
                <a:latin typeface="Calibri" panose="020F0502020204030204" pitchFamily="34" charset="0"/>
                <a:cs typeface="Times New Roman" panose="02020603050405020304" pitchFamily="18" charset="0"/>
              </a:rPr>
              <a:t>notices  </a:t>
            </a:r>
            <a:endParaRPr lang="fr-FR" sz="1800" dirty="0"/>
          </a:p>
        </p:txBody>
      </p:sp>
      <p:pic>
        <p:nvPicPr>
          <p:cNvPr id="5" name="Image 4">
            <a:extLst>
              <a:ext uri="{FF2B5EF4-FFF2-40B4-BE49-F238E27FC236}">
                <a16:creationId xmlns:a16="http://schemas.microsoft.com/office/drawing/2014/main" id="{23CE135A-68AA-E0DA-A12F-F5D239BB297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19290" y="3964689"/>
            <a:ext cx="255864" cy="251067"/>
          </a:xfrm>
          <a:prstGeom prst="rect">
            <a:avLst/>
          </a:prstGeom>
        </p:spPr>
      </p:pic>
      <p:sp>
        <p:nvSpPr>
          <p:cNvPr id="7" name="Signe de multiplication 6">
            <a:extLst>
              <a:ext uri="{FF2B5EF4-FFF2-40B4-BE49-F238E27FC236}">
                <a16:creationId xmlns:a16="http://schemas.microsoft.com/office/drawing/2014/main" id="{EC8FBFCD-F2B9-57AC-79EA-E6834669D353}"/>
              </a:ext>
            </a:extLst>
          </p:cNvPr>
          <p:cNvSpPr/>
          <p:nvPr/>
        </p:nvSpPr>
        <p:spPr>
          <a:xfrm>
            <a:off x="1588667" y="4313529"/>
            <a:ext cx="127931" cy="186357"/>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D85C41C-5F7E-4E07-DEB4-BDB3EFF0C5DA}"/>
              </a:ext>
            </a:extLst>
          </p:cNvPr>
          <p:cNvSpPr txBox="1"/>
          <p:nvPr/>
        </p:nvSpPr>
        <p:spPr>
          <a:xfrm>
            <a:off x="0" y="2037488"/>
            <a:ext cx="4991448" cy="369332"/>
          </a:xfrm>
          <a:prstGeom prst="rect">
            <a:avLst/>
          </a:prstGeom>
          <a:noFill/>
        </p:spPr>
        <p:txBody>
          <a:bodyPr wrap="square">
            <a:spAutoFit/>
          </a:bodyPr>
          <a:lstStyle/>
          <a:p>
            <a:r>
              <a:rPr lang="fr-FR" dirty="0">
                <a:solidFill>
                  <a:srgbClr val="4F81BD"/>
                </a:solidFill>
              </a:rPr>
              <a:t> PPN  235770426 </a:t>
            </a:r>
          </a:p>
        </p:txBody>
      </p:sp>
      <p:sp>
        <p:nvSpPr>
          <p:cNvPr id="16" name="Rectangle 15">
            <a:extLst>
              <a:ext uri="{FF2B5EF4-FFF2-40B4-BE49-F238E27FC236}">
                <a16:creationId xmlns:a16="http://schemas.microsoft.com/office/drawing/2014/main" id="{E44C671F-1CCC-1B5D-0136-331107B303A1}"/>
              </a:ext>
            </a:extLst>
          </p:cNvPr>
          <p:cNvSpPr/>
          <p:nvPr/>
        </p:nvSpPr>
        <p:spPr>
          <a:xfrm>
            <a:off x="0" y="2911585"/>
            <a:ext cx="1308683" cy="251066"/>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B050"/>
              </a:solidFill>
            </a:endParaRPr>
          </a:p>
        </p:txBody>
      </p:sp>
      <p:sp>
        <p:nvSpPr>
          <p:cNvPr id="18" name="Rectangle 17">
            <a:extLst>
              <a:ext uri="{FF2B5EF4-FFF2-40B4-BE49-F238E27FC236}">
                <a16:creationId xmlns:a16="http://schemas.microsoft.com/office/drawing/2014/main" id="{ED64C439-49C6-D4D1-8F3B-B75BC9C68757}"/>
              </a:ext>
            </a:extLst>
          </p:cNvPr>
          <p:cNvSpPr/>
          <p:nvPr/>
        </p:nvSpPr>
        <p:spPr>
          <a:xfrm>
            <a:off x="19879" y="3973078"/>
            <a:ext cx="1308683" cy="251066"/>
          </a:xfrm>
          <a:prstGeom prst="rect">
            <a:avLst/>
          </a:prstGeom>
          <a:no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B050"/>
              </a:solidFill>
            </a:endParaRPr>
          </a:p>
        </p:txBody>
      </p:sp>
      <p:pic>
        <p:nvPicPr>
          <p:cNvPr id="19" name="Image 18">
            <a:extLst>
              <a:ext uri="{FF2B5EF4-FFF2-40B4-BE49-F238E27FC236}">
                <a16:creationId xmlns:a16="http://schemas.microsoft.com/office/drawing/2014/main" id="{21830890-E5FC-3D59-8314-59FF3C426BD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12299" y="2900684"/>
            <a:ext cx="255864" cy="251067"/>
          </a:xfrm>
          <a:prstGeom prst="rect">
            <a:avLst/>
          </a:prstGeom>
        </p:spPr>
      </p:pic>
      <p:sp>
        <p:nvSpPr>
          <p:cNvPr id="20" name="Rectangle 19">
            <a:extLst>
              <a:ext uri="{FF2B5EF4-FFF2-40B4-BE49-F238E27FC236}">
                <a16:creationId xmlns:a16="http://schemas.microsoft.com/office/drawing/2014/main" id="{EDD4D6CD-D0BF-8FD1-F0DE-9713433776B5}"/>
              </a:ext>
            </a:extLst>
          </p:cNvPr>
          <p:cNvSpPr/>
          <p:nvPr/>
        </p:nvSpPr>
        <p:spPr>
          <a:xfrm>
            <a:off x="22980" y="4281069"/>
            <a:ext cx="2242048" cy="324488"/>
          </a:xfrm>
          <a:prstGeom prst="rect">
            <a:avLst/>
          </a:prstGeom>
          <a:noFill/>
          <a:ln w="190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B050"/>
              </a:solidFill>
            </a:endParaRPr>
          </a:p>
        </p:txBody>
      </p:sp>
      <p:sp>
        <p:nvSpPr>
          <p:cNvPr id="21" name="Rectangle : coins arrondis 20">
            <a:extLst>
              <a:ext uri="{FF2B5EF4-FFF2-40B4-BE49-F238E27FC236}">
                <a16:creationId xmlns:a16="http://schemas.microsoft.com/office/drawing/2014/main" id="{B27891C9-83C3-905A-3C10-2D4B3A012BDF}"/>
              </a:ext>
            </a:extLst>
          </p:cNvPr>
          <p:cNvSpPr/>
          <p:nvPr/>
        </p:nvSpPr>
        <p:spPr>
          <a:xfrm>
            <a:off x="2755784" y="3513651"/>
            <a:ext cx="6060498" cy="868520"/>
          </a:xfrm>
          <a:prstGeom prst="roundRect">
            <a:avLst/>
          </a:prstGeom>
          <a:solidFill>
            <a:schemeClr val="bg1"/>
          </a:solidFill>
          <a:ln w="12700">
            <a:solidFill>
              <a:schemeClr val="accent6"/>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b="1" dirty="0">
                <a:solidFill>
                  <a:srgbClr val="4F81BD"/>
                </a:solidFill>
              </a:rPr>
              <a:t>Zones de notes</a:t>
            </a:r>
          </a:p>
          <a:p>
            <a:r>
              <a:rPr lang="fr-FR" sz="1600" dirty="0">
                <a:solidFill>
                  <a:srgbClr val="4F81BD"/>
                </a:solidFill>
              </a:rPr>
              <a:t>304 et 307 : facultatives</a:t>
            </a:r>
          </a:p>
          <a:p>
            <a:r>
              <a:rPr lang="fr-FR" sz="1600" strike="sngStrike" dirty="0">
                <a:solidFill>
                  <a:srgbClr val="4F81BD"/>
                </a:solidFill>
              </a:rPr>
              <a:t>305  ## $a Numérisation de l’édition de Paris : Perrin, 2016</a:t>
            </a:r>
          </a:p>
        </p:txBody>
      </p:sp>
      <p:cxnSp>
        <p:nvCxnSpPr>
          <p:cNvPr id="23" name="Connecteur droit 22">
            <a:extLst>
              <a:ext uri="{FF2B5EF4-FFF2-40B4-BE49-F238E27FC236}">
                <a16:creationId xmlns:a16="http://schemas.microsoft.com/office/drawing/2014/main" id="{6C2D13C5-2F46-992B-D2EE-36E06798E986}"/>
              </a:ext>
            </a:extLst>
          </p:cNvPr>
          <p:cNvCxnSpPr>
            <a:cxnSpLocks/>
          </p:cNvCxnSpPr>
          <p:nvPr/>
        </p:nvCxnSpPr>
        <p:spPr>
          <a:xfrm flipV="1">
            <a:off x="2265028" y="3947911"/>
            <a:ext cx="490756" cy="339788"/>
          </a:xfrm>
          <a:prstGeom prst="line">
            <a:avLst/>
          </a:prstGeom>
          <a:effectLst/>
        </p:spPr>
        <p:style>
          <a:lnRef idx="2">
            <a:schemeClr val="accent6"/>
          </a:lnRef>
          <a:fillRef idx="0">
            <a:schemeClr val="accent6"/>
          </a:fillRef>
          <a:effectRef idx="1">
            <a:schemeClr val="accent6"/>
          </a:effectRef>
          <a:fontRef idx="minor">
            <a:schemeClr val="tx1"/>
          </a:fontRef>
        </p:style>
      </p:cxnSp>
      <p:sp>
        <p:nvSpPr>
          <p:cNvPr id="26" name="Rectangle 25">
            <a:extLst>
              <a:ext uri="{FF2B5EF4-FFF2-40B4-BE49-F238E27FC236}">
                <a16:creationId xmlns:a16="http://schemas.microsoft.com/office/drawing/2014/main" id="{CB132A3D-63C7-EC65-63DE-D03AA599937D}"/>
              </a:ext>
            </a:extLst>
          </p:cNvPr>
          <p:cNvSpPr/>
          <p:nvPr/>
        </p:nvSpPr>
        <p:spPr>
          <a:xfrm>
            <a:off x="24378" y="5809265"/>
            <a:ext cx="2467152" cy="198530"/>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B050"/>
              </a:solidFill>
            </a:endParaRPr>
          </a:p>
        </p:txBody>
      </p:sp>
      <p:sp>
        <p:nvSpPr>
          <p:cNvPr id="27" name="Signe de multiplication 26">
            <a:extLst>
              <a:ext uri="{FF2B5EF4-FFF2-40B4-BE49-F238E27FC236}">
                <a16:creationId xmlns:a16="http://schemas.microsoft.com/office/drawing/2014/main" id="{160AFDE3-C4B5-60DC-B527-CDB77CDAD44F}"/>
              </a:ext>
            </a:extLst>
          </p:cNvPr>
          <p:cNvSpPr/>
          <p:nvPr/>
        </p:nvSpPr>
        <p:spPr>
          <a:xfrm>
            <a:off x="2529633" y="5774613"/>
            <a:ext cx="127931" cy="186357"/>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0" name="Rectangle : coins arrondis 29">
            <a:extLst>
              <a:ext uri="{FF2B5EF4-FFF2-40B4-BE49-F238E27FC236}">
                <a16:creationId xmlns:a16="http://schemas.microsoft.com/office/drawing/2014/main" id="{58578CCB-39FF-602B-E174-069F5928D0F4}"/>
              </a:ext>
            </a:extLst>
          </p:cNvPr>
          <p:cNvSpPr/>
          <p:nvPr/>
        </p:nvSpPr>
        <p:spPr>
          <a:xfrm>
            <a:off x="2906785" y="5565898"/>
            <a:ext cx="5818118" cy="790143"/>
          </a:xfrm>
          <a:prstGeom prst="roundRect">
            <a:avLst/>
          </a:prstGeom>
          <a:solidFill>
            <a:schemeClr val="bg1"/>
          </a:solidFill>
          <a:ln w="12700">
            <a:solidFill>
              <a:srgbClr val="FF0000"/>
            </a:solidFill>
          </a:ln>
        </p:spPr>
        <p:style>
          <a:lnRef idx="1">
            <a:schemeClr val="accent6"/>
          </a:lnRef>
          <a:fillRef idx="3">
            <a:schemeClr val="accent6"/>
          </a:fillRef>
          <a:effectRef idx="2">
            <a:schemeClr val="accent6"/>
          </a:effectRef>
          <a:fontRef idx="minor">
            <a:schemeClr val="lt1"/>
          </a:fontRef>
        </p:style>
        <p:txBody>
          <a:bodyPr rtlCol="0" anchor="ctr"/>
          <a:lstStyle/>
          <a:p>
            <a:pPr algn="ctr"/>
            <a:r>
              <a:rPr lang="fr-FR" sz="1600" b="1" dirty="0">
                <a:solidFill>
                  <a:srgbClr val="4F81BD"/>
                </a:solidFill>
              </a:rPr>
              <a:t>Zone 856</a:t>
            </a:r>
          </a:p>
          <a:p>
            <a:r>
              <a:rPr lang="fr-FR" sz="1600" dirty="0">
                <a:solidFill>
                  <a:srgbClr val="4F81BD"/>
                </a:solidFill>
              </a:rPr>
              <a:t>Employée exclusivement dans le cas d'un accès direct et public à la ressource intégrale. Dans ce cas, en zone d’exemplaire E856.</a:t>
            </a:r>
          </a:p>
        </p:txBody>
      </p:sp>
      <p:cxnSp>
        <p:nvCxnSpPr>
          <p:cNvPr id="31" name="Connecteur droit 30">
            <a:extLst>
              <a:ext uri="{FF2B5EF4-FFF2-40B4-BE49-F238E27FC236}">
                <a16:creationId xmlns:a16="http://schemas.microsoft.com/office/drawing/2014/main" id="{F547BC5B-71B6-BAF6-CDA8-7DF54D5758A8}"/>
              </a:ext>
            </a:extLst>
          </p:cNvPr>
          <p:cNvCxnSpPr>
            <a:cxnSpLocks/>
          </p:cNvCxnSpPr>
          <p:nvPr/>
        </p:nvCxnSpPr>
        <p:spPr>
          <a:xfrm>
            <a:off x="2485392" y="5947439"/>
            <a:ext cx="405465" cy="120712"/>
          </a:xfrm>
          <a:prstGeom prst="line">
            <a:avLst/>
          </a:prstGeom>
          <a:ln>
            <a:solidFill>
              <a:srgbClr val="FF0000"/>
            </a:solidFill>
          </a:ln>
          <a:effectLst/>
        </p:spPr>
        <p:style>
          <a:lnRef idx="2">
            <a:schemeClr val="accent6"/>
          </a:lnRef>
          <a:fillRef idx="0">
            <a:schemeClr val="accent6"/>
          </a:fillRef>
          <a:effectRef idx="1">
            <a:schemeClr val="accent6"/>
          </a:effectRef>
          <a:fontRef idx="minor">
            <a:schemeClr val="tx1"/>
          </a:fontRef>
        </p:style>
      </p:cxnSp>
      <p:cxnSp>
        <p:nvCxnSpPr>
          <p:cNvPr id="40" name="Connecteur droit avec flèche 39">
            <a:extLst>
              <a:ext uri="{FF2B5EF4-FFF2-40B4-BE49-F238E27FC236}">
                <a16:creationId xmlns:a16="http://schemas.microsoft.com/office/drawing/2014/main" id="{3FB7284F-12ED-C469-CB9C-471BD42CE6AA}"/>
              </a:ext>
            </a:extLst>
          </p:cNvPr>
          <p:cNvCxnSpPr/>
          <p:nvPr/>
        </p:nvCxnSpPr>
        <p:spPr>
          <a:xfrm flipH="1" flipV="1">
            <a:off x="3095538" y="5217551"/>
            <a:ext cx="276836" cy="335172"/>
          </a:xfrm>
          <a:prstGeom prst="straightConnector1">
            <a:avLst/>
          </a:prstGeom>
          <a:ln>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44604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pPr marL="191700" indent="0">
              <a:buNone/>
            </a:pPr>
            <a:r>
              <a:rPr lang="fr-FR" dirty="0">
                <a:effectLst/>
                <a:latin typeface="Calibri" panose="020F0502020204030204" pitchFamily="34" charset="0"/>
                <a:ea typeface="Calibri" panose="020F0502020204030204" pitchFamily="34" charset="0"/>
                <a:cs typeface="Times New Roman" panose="02020603050405020304" pitchFamily="18" charset="0"/>
              </a:rPr>
              <a:t>Rappel de la documentation mise à disposition par l’</a:t>
            </a:r>
            <a:r>
              <a:rPr lang="fr-FR" dirty="0" err="1">
                <a:effectLst/>
                <a:latin typeface="Calibri" panose="020F0502020204030204" pitchFamily="34" charset="0"/>
                <a:ea typeface="Calibri" panose="020F0502020204030204" pitchFamily="34" charset="0"/>
                <a:cs typeface="Times New Roman" panose="02020603050405020304" pitchFamily="18" charset="0"/>
              </a:rPr>
              <a:t>Abes</a:t>
            </a:r>
            <a:endParaRPr lang="fr-FR" dirty="0">
              <a:latin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j-lt"/>
                <a:cs typeface="Arial" panose="020B0604020202020204" pitchFamily="34" charset="0"/>
              </a:rPr>
              <a:t>Guide méthodologique du </a:t>
            </a:r>
            <a:r>
              <a:rPr lang="fr-FR" sz="1800" i="0" dirty="0" err="1">
                <a:solidFill>
                  <a:srgbClr val="4F81BD"/>
                </a:solidFill>
                <a:latin typeface="+mj-lt"/>
                <a:cs typeface="Arial" panose="020B0604020202020204" pitchFamily="34" charset="0"/>
              </a:rPr>
              <a:t>Sudoc</a:t>
            </a:r>
            <a:r>
              <a:rPr lang="fr-FR" sz="1800" i="0" dirty="0">
                <a:solidFill>
                  <a:srgbClr val="4F81BD"/>
                </a:solidFill>
                <a:latin typeface="+mj-lt"/>
                <a:cs typeface="Arial" panose="020B0604020202020204" pitchFamily="34" charset="0"/>
              </a:rPr>
              <a:t> : Données bibliographiques</a:t>
            </a:r>
          </a:p>
          <a:p>
            <a:pPr marL="191700" indent="0">
              <a:buNone/>
            </a:pPr>
            <a:r>
              <a:rPr lang="fr-FR" sz="1800" b="0" i="0" dirty="0">
                <a:solidFill>
                  <a:srgbClr val="4F81BD"/>
                </a:solidFill>
                <a:latin typeface="+mj-lt"/>
                <a:cs typeface="Arial" panose="020B0604020202020204" pitchFamily="34" charset="0"/>
              </a:rPr>
              <a:t>https://documentation.abes.fr/sudoc/formats/unmb/index.htm#TOP</a:t>
            </a:r>
          </a:p>
          <a:p>
            <a:pPr marL="191700" indent="0">
              <a:buNone/>
            </a:pPr>
            <a:endParaRPr lang="fr-FR" sz="230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endParaRPr lang="fr-FR" sz="1400" b="0" i="0" dirty="0">
              <a:solidFill>
                <a:srgbClr val="4F81BD"/>
              </a:solidFill>
              <a:latin typeface="+mj-lt"/>
              <a:cs typeface="Arial" panose="020B0604020202020204" pitchFamily="34" charset="0"/>
            </a:endParaRPr>
          </a:p>
          <a:p>
            <a:pPr marL="191700" indent="0">
              <a:buNone/>
            </a:pPr>
            <a:r>
              <a:rPr lang="fr-FR" sz="1800" i="0" dirty="0">
                <a:solidFill>
                  <a:srgbClr val="4F81BD"/>
                </a:solidFill>
                <a:latin typeface="+mj-lt"/>
                <a:cs typeface="Arial" panose="020B0604020202020204" pitchFamily="34" charset="0"/>
              </a:rPr>
              <a:t>Guide sur le catalogage des monographies électroniques : </a:t>
            </a:r>
          </a:p>
          <a:p>
            <a:pPr marL="191700" indent="0">
              <a:buNone/>
            </a:pPr>
            <a:r>
              <a:rPr lang="fr-FR" sz="1800" b="0" i="0" dirty="0">
                <a:solidFill>
                  <a:srgbClr val="4F81BD"/>
                </a:solidFill>
                <a:latin typeface="+mj-lt"/>
                <a:cs typeface="Arial" panose="020B0604020202020204" pitchFamily="34" charset="0"/>
              </a:rPr>
              <a:t>https://documentation.abes.fr/sudoc/regles/Catalogage/Regles_MonographieElectronique.htm</a:t>
            </a:r>
          </a:p>
          <a:p>
            <a:pPr marL="191700" indent="0">
              <a:buNone/>
            </a:pPr>
            <a:endParaRPr lang="fr-FR" sz="1400" i="0" dirty="0">
              <a:solidFill>
                <a:srgbClr val="4F81BD"/>
              </a:solidFill>
              <a:latin typeface="+mj-lt"/>
              <a:cs typeface="Arial" panose="020B0604020202020204" pitchFamily="34"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39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Cataloguer des monographies électroniques</a:t>
            </a:r>
            <a:endParaRPr lang="fr-FR" sz="2000" dirty="0"/>
          </a:p>
        </p:txBody>
      </p:sp>
      <p:pic>
        <p:nvPicPr>
          <p:cNvPr id="6" name="Image 5">
            <a:extLst>
              <a:ext uri="{FF2B5EF4-FFF2-40B4-BE49-F238E27FC236}">
                <a16:creationId xmlns:a16="http://schemas.microsoft.com/office/drawing/2014/main" id="{0D93EB0E-0BCE-6EDA-1FB6-1F8C2D46C7CF}"/>
              </a:ext>
            </a:extLst>
          </p:cNvPr>
          <p:cNvPicPr>
            <a:picLocks noChangeAspect="1"/>
          </p:cNvPicPr>
          <p:nvPr/>
        </p:nvPicPr>
        <p:blipFill>
          <a:blip r:embed="rId3"/>
          <a:stretch>
            <a:fillRect/>
          </a:stretch>
        </p:blipFill>
        <p:spPr>
          <a:xfrm>
            <a:off x="4572000" y="4468683"/>
            <a:ext cx="3262312" cy="1908304"/>
          </a:xfrm>
          <a:prstGeom prst="rect">
            <a:avLst/>
          </a:prstGeom>
          <a:ln>
            <a:solidFill>
              <a:schemeClr val="accent1"/>
            </a:solidFill>
          </a:ln>
        </p:spPr>
      </p:pic>
      <p:pic>
        <p:nvPicPr>
          <p:cNvPr id="8" name="Image 7">
            <a:extLst>
              <a:ext uri="{FF2B5EF4-FFF2-40B4-BE49-F238E27FC236}">
                <a16:creationId xmlns:a16="http://schemas.microsoft.com/office/drawing/2014/main" id="{6D494665-A998-8356-58AA-243B4C21A84E}"/>
              </a:ext>
            </a:extLst>
          </p:cNvPr>
          <p:cNvPicPr>
            <a:picLocks noChangeAspect="1"/>
          </p:cNvPicPr>
          <p:nvPr/>
        </p:nvPicPr>
        <p:blipFill rotWithShape="1">
          <a:blip r:embed="rId4"/>
          <a:srcRect l="3168" t="8414" r="34469" b="45115"/>
          <a:stretch/>
        </p:blipFill>
        <p:spPr>
          <a:xfrm>
            <a:off x="638175" y="2381250"/>
            <a:ext cx="2438400" cy="1143000"/>
          </a:xfrm>
          <a:prstGeom prst="rect">
            <a:avLst/>
          </a:prstGeom>
          <a:ln>
            <a:solidFill>
              <a:schemeClr val="accent1"/>
            </a:solidFill>
          </a:ln>
        </p:spPr>
      </p:pic>
      <p:pic>
        <p:nvPicPr>
          <p:cNvPr id="10" name="Image 9">
            <a:extLst>
              <a:ext uri="{FF2B5EF4-FFF2-40B4-BE49-F238E27FC236}">
                <a16:creationId xmlns:a16="http://schemas.microsoft.com/office/drawing/2014/main" id="{E6981367-4242-139C-D85A-4BA734333BE9}"/>
              </a:ext>
            </a:extLst>
          </p:cNvPr>
          <p:cNvPicPr>
            <a:picLocks noChangeAspect="1"/>
          </p:cNvPicPr>
          <p:nvPr/>
        </p:nvPicPr>
        <p:blipFill>
          <a:blip r:embed="rId5"/>
          <a:stretch>
            <a:fillRect/>
          </a:stretch>
        </p:blipFill>
        <p:spPr>
          <a:xfrm>
            <a:off x="7419975" y="1658154"/>
            <a:ext cx="1085850" cy="1065490"/>
          </a:xfrm>
          <a:prstGeom prst="rect">
            <a:avLst/>
          </a:prstGeom>
          <a:ln>
            <a:solidFill>
              <a:schemeClr val="accent1"/>
            </a:solidFill>
          </a:ln>
        </p:spPr>
      </p:pic>
    </p:spTree>
    <p:extLst>
      <p:ext uri="{BB962C8B-B14F-4D97-AF65-F5344CB8AC3E}">
        <p14:creationId xmlns:p14="http://schemas.microsoft.com/office/powerpoint/2010/main" val="346274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0" y="1265544"/>
            <a:ext cx="8229600" cy="5282157"/>
          </a:xfrm>
        </p:spPr>
        <p:txBody>
          <a:bodyPr>
            <a:normAutofit lnSpcReduction="10000"/>
          </a:bodyPr>
          <a:lstStyle/>
          <a:p>
            <a:r>
              <a:rPr lang="fr-FR" dirty="0">
                <a:latin typeface="Calibri" panose="020F0502020204030204" pitchFamily="34" charset="0"/>
                <a:cs typeface="Times New Roman" panose="02020603050405020304" pitchFamily="18" charset="0"/>
              </a:rPr>
              <a:t>Cataloguer</a:t>
            </a:r>
            <a:r>
              <a:rPr lang="fr-FR" sz="2400" dirty="0">
                <a:effectLst/>
                <a:latin typeface="Calibri" panose="020F0502020204030204" pitchFamily="34" charset="0"/>
                <a:ea typeface="Calibri" panose="020F0502020204030204" pitchFamily="34" charset="0"/>
                <a:cs typeface="Times New Roman" panose="02020603050405020304" pitchFamily="18" charset="0"/>
              </a:rPr>
              <a:t> des monographies électroniques dans le </a:t>
            </a:r>
            <a:r>
              <a:rPr lang="fr-FR" sz="24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1800" dirty="0">
                <a:latin typeface="+mn-lt"/>
              </a:rPr>
              <a:t>Une notice de monographie électronique ≠ une simple copie de monographie imprimée, avec juste une URL en plus</a:t>
            </a: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Les dates en zone 100</a:t>
            </a:r>
          </a:p>
          <a:p>
            <a:pPr marL="191700"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pas de date de l’imprimé</a:t>
            </a:r>
          </a:p>
          <a:p>
            <a:pPr marL="191700"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100 0#$a2022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date de diffusion de l’électronique</a:t>
            </a:r>
          </a:p>
          <a:p>
            <a:pPr marL="191700" indent="0">
              <a:buNone/>
            </a:pPr>
            <a:endParaRPr lang="fr-FR" sz="18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2"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2"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100 0#$a2022$e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seulement pour les numérisations patrimoniales</a:t>
            </a:r>
          </a:p>
          <a:p>
            <a:pPr marL="685800" lvl="2"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685800" lvl="2"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Les dates en zone 214</a:t>
            </a:r>
          </a:p>
          <a:p>
            <a:pPr marL="191700" indent="0">
              <a:buNone/>
            </a:pPr>
            <a:endPar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pas de date de l’imprimé</a:t>
            </a:r>
          </a:p>
          <a:p>
            <a:pPr marL="191700" indent="0">
              <a:buNone/>
            </a:pP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214 #0 $</a:t>
            </a:r>
            <a:r>
              <a:rPr lang="fr-FR" sz="1800" b="0" i="0" dirty="0" err="1">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aParis$cPUF</a:t>
            </a:r>
            <a:endPar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chemeClr val="tx2">
                    <a:lumMod val="60000"/>
                    <a:lumOff val="40000"/>
                  </a:schemeClr>
                </a:solidFill>
                <a:latin typeface="Calibri" panose="020F0502020204030204" pitchFamily="34" charset="0"/>
                <a:cs typeface="Times New Roman" panose="02020603050405020304" pitchFamily="18" charset="0"/>
              </a:rPr>
              <a:t>		</a:t>
            </a:r>
            <a:r>
              <a:rPr lang="fr-FR" sz="1800" b="0" i="0" dirty="0">
                <a:solidFill>
                  <a:schemeClr val="accent1"/>
                </a:solidFill>
                <a:latin typeface="+mn-lt"/>
              </a:rPr>
              <a:t>214 #2 $</a:t>
            </a:r>
            <a:r>
              <a:rPr lang="fr-FR" sz="1800" b="0" i="0" dirty="0" err="1">
                <a:solidFill>
                  <a:schemeClr val="accent1"/>
                </a:solidFill>
                <a:latin typeface="+mn-lt"/>
              </a:rPr>
              <a:t>aParis$cNumerique</a:t>
            </a:r>
            <a:r>
              <a:rPr lang="fr-FR" sz="1800" b="0" i="0" dirty="0">
                <a:solidFill>
                  <a:schemeClr val="accent1"/>
                </a:solidFill>
                <a:latin typeface="+mn-lt"/>
              </a:rPr>
              <a:t> Premium</a:t>
            </a:r>
            <a:r>
              <a:rPr lang="fr-FR" sz="1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$d2022</a:t>
            </a: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 électronique vs. monographie imprimée</a:t>
            </a:r>
            <a:endParaRPr lang="fr-FR" sz="2000" dirty="0"/>
          </a:p>
        </p:txBody>
      </p:sp>
      <p:sp>
        <p:nvSpPr>
          <p:cNvPr id="10" name="Signe de multiplication 9">
            <a:extLst>
              <a:ext uri="{FF2B5EF4-FFF2-40B4-BE49-F238E27FC236}">
                <a16:creationId xmlns:a16="http://schemas.microsoft.com/office/drawing/2014/main" id="{A2FCF00A-7A47-4323-7D06-B1318BEB98E3}"/>
              </a:ext>
            </a:extLst>
          </p:cNvPr>
          <p:cNvSpPr/>
          <p:nvPr/>
        </p:nvSpPr>
        <p:spPr>
          <a:xfrm>
            <a:off x="905929" y="2857614"/>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C1E97C93-3790-B8D9-1D00-3AE7AE11977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48229" y="3335514"/>
            <a:ext cx="234892" cy="230488"/>
          </a:xfrm>
          <a:prstGeom prst="rect">
            <a:avLst/>
          </a:prstGeom>
        </p:spPr>
      </p:pic>
      <p:sp>
        <p:nvSpPr>
          <p:cNvPr id="12" name="Signe de multiplication 11">
            <a:extLst>
              <a:ext uri="{FF2B5EF4-FFF2-40B4-BE49-F238E27FC236}">
                <a16:creationId xmlns:a16="http://schemas.microsoft.com/office/drawing/2014/main" id="{81A1ADD3-B3F7-85CA-AB45-467B5E882F83}"/>
              </a:ext>
            </a:extLst>
          </p:cNvPr>
          <p:cNvSpPr/>
          <p:nvPr/>
        </p:nvSpPr>
        <p:spPr>
          <a:xfrm>
            <a:off x="905929" y="5291604"/>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7A0806B8-BA87-5090-E190-9E35C093BE6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29179" y="4073467"/>
            <a:ext cx="234892" cy="230488"/>
          </a:xfrm>
          <a:prstGeom prst="rect">
            <a:avLst/>
          </a:prstGeom>
        </p:spPr>
      </p:pic>
      <p:pic>
        <p:nvPicPr>
          <p:cNvPr id="14" name="Image 13">
            <a:extLst>
              <a:ext uri="{FF2B5EF4-FFF2-40B4-BE49-F238E27FC236}">
                <a16:creationId xmlns:a16="http://schemas.microsoft.com/office/drawing/2014/main" id="{196A0ACD-2870-EF9D-38D9-FE670B346681}"/>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0731" y="5917780"/>
            <a:ext cx="234892" cy="230488"/>
          </a:xfrm>
          <a:prstGeom prst="rect">
            <a:avLst/>
          </a:prstGeom>
        </p:spPr>
      </p:pic>
    </p:spTree>
    <p:extLst>
      <p:ext uri="{BB962C8B-B14F-4D97-AF65-F5344CB8AC3E}">
        <p14:creationId xmlns:p14="http://schemas.microsoft.com/office/powerpoint/2010/main" val="2077060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a:t>Merci pour votre attention</a:t>
            </a:r>
          </a:p>
        </p:txBody>
      </p:sp>
      <p:sp>
        <p:nvSpPr>
          <p:cNvPr id="6" name="Espace réservé du texte 5"/>
          <p:cNvSpPr>
            <a:spLocks noGrp="1"/>
          </p:cNvSpPr>
          <p:nvPr>
            <p:ph type="body" idx="1"/>
          </p:nvPr>
        </p:nvSpPr>
        <p:spPr/>
        <p:txBody>
          <a:bodyPr>
            <a:normAutofit/>
          </a:bodyPr>
          <a:lstStyle/>
          <a:p>
            <a:r>
              <a:rPr lang="fr-FR" sz="3600" dirty="0"/>
              <a:t>Pause</a:t>
            </a:r>
          </a:p>
        </p:txBody>
      </p:sp>
      <p:sp>
        <p:nvSpPr>
          <p:cNvPr id="3" name="Espace réservé du numéro de diapositive 2"/>
          <p:cNvSpPr>
            <a:spLocks noGrp="1"/>
          </p:cNvSpPr>
          <p:nvPr>
            <p:ph type="sldNum" sz="quarter" idx="12"/>
          </p:nvPr>
        </p:nvSpPr>
        <p:spPr/>
        <p:txBody>
          <a:bodyPr/>
          <a:lstStyle/>
          <a:p>
            <a:fld id="{AD8045ED-DE0C-4527-8264-0379EF2BB254}" type="slidenum">
              <a:rPr lang="fr-FR" smtClean="0"/>
              <a:t>40</a:t>
            </a:fld>
            <a:endParaRPr lang="fr-FR"/>
          </a:p>
        </p:txBody>
      </p:sp>
    </p:spTree>
    <p:extLst>
      <p:ext uri="{BB962C8B-B14F-4D97-AF65-F5344CB8AC3E}">
        <p14:creationId xmlns:p14="http://schemas.microsoft.com/office/powerpoint/2010/main" val="2464829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a:xfrm>
            <a:off x="0" y="1719260"/>
            <a:ext cx="8214902" cy="1470025"/>
          </a:xfrm>
        </p:spPr>
        <p:txBody>
          <a:bodyPr>
            <a:normAutofit/>
          </a:bodyPr>
          <a:lstStyle/>
          <a:p>
            <a:r>
              <a:rPr lang="fr-FR" sz="32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dirty="0"/>
          </a:p>
        </p:txBody>
      </p:sp>
      <p:sp>
        <p:nvSpPr>
          <p:cNvPr id="6" name="Sous-titre 5"/>
          <p:cNvSpPr>
            <a:spLocks noGrp="1"/>
          </p:cNvSpPr>
          <p:nvPr>
            <p:ph type="subTitle" idx="1"/>
          </p:nvPr>
        </p:nvSpPr>
        <p:spPr/>
        <p:txBody>
          <a:bodyPr/>
          <a:lstStyle/>
          <a:p>
            <a:r>
              <a:rPr lang="fr-FR" dirty="0"/>
              <a:t>Module 3</a:t>
            </a:r>
          </a:p>
        </p:txBody>
      </p:sp>
      <p:pic>
        <p:nvPicPr>
          <p:cNvPr id="7" name="Image 6"/>
          <p:cNvPicPr>
            <a:picLocks noChangeAspect="1"/>
          </p:cNvPicPr>
          <p:nvPr/>
        </p:nvPicPr>
        <p:blipFill>
          <a:blip r:embed="rId3"/>
          <a:stretch>
            <a:fillRect/>
          </a:stretch>
        </p:blipFill>
        <p:spPr>
          <a:xfrm>
            <a:off x="1361810" y="6158093"/>
            <a:ext cx="1143000" cy="390525"/>
          </a:xfrm>
          <a:prstGeom prst="rect">
            <a:avLst/>
          </a:prstGeom>
        </p:spPr>
      </p:pic>
    </p:spTree>
    <p:extLst>
      <p:ext uri="{BB962C8B-B14F-4D97-AF65-F5344CB8AC3E}">
        <p14:creationId xmlns:p14="http://schemas.microsoft.com/office/powerpoint/2010/main" val="1526717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749853" y="147389"/>
            <a:ext cx="7251148" cy="527538"/>
          </a:xfrm>
        </p:spPr>
        <p:txBody>
          <a:bodyPr anchor="ctr">
            <a:normAutofit/>
          </a:bodyPr>
          <a:lstStyle/>
          <a:p>
            <a:r>
              <a:rPr lang="fr-FR" b="1">
                <a:effectLst/>
              </a:rPr>
              <a:t>Cataloguer à l’unité</a:t>
            </a:r>
            <a:endParaRPr lang="fr-FR"/>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205302" y="896939"/>
            <a:ext cx="8477250" cy="406383"/>
          </a:xfrm>
        </p:spPr>
        <p:txBody>
          <a:bodyPr>
            <a:normAutofit lnSpcReduction="10000"/>
          </a:bodyPr>
          <a:lstStyle/>
          <a:p>
            <a:r>
              <a:rPr lang="fr-FR" sz="2800" dirty="0">
                <a:effectLst/>
                <a:latin typeface="+mj-lt"/>
              </a:rPr>
              <a:t>Cataloguer des ressources continues</a:t>
            </a:r>
          </a:p>
        </p:txBody>
      </p:sp>
      <p:pic>
        <p:nvPicPr>
          <p:cNvPr id="6" name="Picture 5">
            <a:extLst>
              <a:ext uri="{FF2B5EF4-FFF2-40B4-BE49-F238E27FC236}">
                <a16:creationId xmlns:a16="http://schemas.microsoft.com/office/drawing/2014/main" id="{CA3BDEAA-948B-03D9-D42B-D1ABDEA58256}"/>
              </a:ext>
            </a:extLst>
          </p:cNvPr>
          <p:cNvPicPr>
            <a:picLocks noChangeAspect="1"/>
          </p:cNvPicPr>
          <p:nvPr/>
        </p:nvPicPr>
        <p:blipFill>
          <a:blip r:embed="rId3">
            <a:extLst>
              <a:ext uri="{28A0092B-C50C-407E-A947-70E740481C1C}">
                <a14:useLocalDpi xmlns:a14="http://schemas.microsoft.com/office/drawing/2010/main" val="0"/>
              </a:ext>
            </a:extLst>
          </a:blip>
          <a:srcRect t="4164" b="4164"/>
          <a:stretch/>
        </p:blipFill>
        <p:spPr>
          <a:xfrm>
            <a:off x="4643952" y="1421647"/>
            <a:ext cx="4038600" cy="5288964"/>
          </a:xfrm>
          <a:prstGeom prst="rect">
            <a:avLst/>
          </a:prstGeom>
          <a:noFill/>
        </p:spPr>
      </p:pic>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a:xfrm>
            <a:off x="8682552" y="6463811"/>
            <a:ext cx="441569" cy="365125"/>
          </a:xfrm>
        </p:spPr>
        <p:txBody>
          <a:bodyPr anchor="ctr">
            <a:normAutofit/>
          </a:bodyPr>
          <a:lstStyle/>
          <a:p>
            <a:pPr>
              <a:spcAft>
                <a:spcPts val="600"/>
              </a:spcAft>
            </a:pPr>
            <a:fld id="{AD8045ED-DE0C-4527-8264-0379EF2BB254}" type="slidenum">
              <a:rPr lang="fr-FR" smtClean="0"/>
              <a:pPr>
                <a:spcAft>
                  <a:spcPts val="600"/>
                </a:spcAft>
              </a:pPr>
              <a:t>42</a:t>
            </a:fld>
            <a:endParaRPr lang="fr-FR"/>
          </a:p>
        </p:txBody>
      </p:sp>
      <p:sp>
        <p:nvSpPr>
          <p:cNvPr id="5" name="ZoneTexte 4">
            <a:extLst>
              <a:ext uri="{FF2B5EF4-FFF2-40B4-BE49-F238E27FC236}">
                <a16:creationId xmlns:a16="http://schemas.microsoft.com/office/drawing/2014/main" id="{F2412E84-A39F-9B4F-259C-D09B871994E9}"/>
              </a:ext>
            </a:extLst>
          </p:cNvPr>
          <p:cNvSpPr txBox="1"/>
          <p:nvPr/>
        </p:nvSpPr>
        <p:spPr>
          <a:xfrm>
            <a:off x="749853" y="1762125"/>
            <a:ext cx="3750196" cy="4524315"/>
          </a:xfrm>
          <a:prstGeom prst="rect">
            <a:avLst/>
          </a:prstGeom>
          <a:noFill/>
        </p:spPr>
        <p:txBody>
          <a:bodyPr wrap="square" rtlCol="0">
            <a:spAutoFit/>
          </a:bodyPr>
          <a:lstStyle/>
          <a:p>
            <a:pPr marL="191700" indent="0">
              <a:buNone/>
            </a:pPr>
            <a:r>
              <a:rPr lang="fr-FR" sz="3600" dirty="0">
                <a:solidFill>
                  <a:srgbClr val="4F81BD"/>
                </a:solidFill>
                <a:effectLst/>
                <a:latin typeface="+mj-lt"/>
              </a:rPr>
              <a:t>Plan </a:t>
            </a:r>
          </a:p>
          <a:p>
            <a:pPr marL="191700" indent="0">
              <a:buNone/>
            </a:pPr>
            <a:endParaRPr lang="fr-FR" dirty="0">
              <a:solidFill>
                <a:srgbClr val="4F81BD"/>
              </a:solidFill>
              <a:effectLst/>
            </a:endParaRPr>
          </a:p>
          <a:p>
            <a:pPr marL="342900" indent="-342900">
              <a:buFont typeface="+mj-lt"/>
              <a:buAutoNum type="arabicPeriod"/>
            </a:pPr>
            <a:r>
              <a:rPr lang="fr-FR" sz="2400" dirty="0">
                <a:solidFill>
                  <a:srgbClr val="4F81BD"/>
                </a:solidFill>
              </a:rPr>
              <a:t>Quelques spécificités </a:t>
            </a:r>
          </a:p>
          <a:p>
            <a:pPr marL="342900" indent="-342900">
              <a:buFont typeface="+mj-lt"/>
              <a:buAutoNum type="arabicPeriod"/>
            </a:pPr>
            <a:r>
              <a:rPr lang="fr-FR" sz="2400" dirty="0">
                <a:solidFill>
                  <a:srgbClr val="4F81BD"/>
                </a:solidFill>
                <a:effectLst/>
              </a:rPr>
              <a:t>Revues et collections numériques dans le Sudoc</a:t>
            </a:r>
          </a:p>
          <a:p>
            <a:pPr marL="342900" indent="-342900">
              <a:buFont typeface="+mj-lt"/>
              <a:buAutoNum type="arabicPeriod"/>
            </a:pPr>
            <a:r>
              <a:rPr lang="fr-FR" sz="2400" dirty="0">
                <a:solidFill>
                  <a:srgbClr val="4F81BD"/>
                </a:solidFill>
                <a:effectLst/>
              </a:rPr>
              <a:t>Bases de données dans le Sudoc</a:t>
            </a:r>
          </a:p>
          <a:p>
            <a:pPr marL="342900" indent="-342900">
              <a:buFont typeface="+mj-lt"/>
              <a:buAutoNum type="arabicPeriod"/>
            </a:pPr>
            <a:r>
              <a:rPr lang="fr-FR" sz="2400" dirty="0">
                <a:solidFill>
                  <a:srgbClr val="4F81BD"/>
                </a:solidFill>
              </a:rPr>
              <a:t>Le script </a:t>
            </a:r>
            <a:r>
              <a:rPr lang="fr-FR" sz="2400" dirty="0" err="1">
                <a:solidFill>
                  <a:srgbClr val="4F81BD"/>
                </a:solidFill>
              </a:rPr>
              <a:t>WinIBW</a:t>
            </a:r>
            <a:r>
              <a:rPr lang="fr-FR" sz="2400" dirty="0">
                <a:solidFill>
                  <a:srgbClr val="4F81BD"/>
                </a:solidFill>
              </a:rPr>
              <a:t> de transformation imprimé &gt; électronique</a:t>
            </a:r>
            <a:endParaRPr lang="fr-FR" sz="2400" dirty="0">
              <a:solidFill>
                <a:srgbClr val="4F81BD"/>
              </a:solidFill>
              <a:effectLst/>
            </a:endParaRPr>
          </a:p>
          <a:p>
            <a:endParaRPr lang="fr-FR" dirty="0">
              <a:solidFill>
                <a:srgbClr val="4F81BD"/>
              </a:solidFill>
            </a:endParaRPr>
          </a:p>
        </p:txBody>
      </p:sp>
    </p:spTree>
    <p:extLst>
      <p:ext uri="{BB962C8B-B14F-4D97-AF65-F5344CB8AC3E}">
        <p14:creationId xmlns:p14="http://schemas.microsoft.com/office/powerpoint/2010/main" val="2317298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p:txBody>
          <a:bodyPr>
            <a:noAutofit/>
          </a:bodyPr>
          <a:lstStyle/>
          <a:p>
            <a:r>
              <a:rPr lang="fr-FR" sz="2000" b="1">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195943" y="907935"/>
            <a:ext cx="8804365" cy="5294301"/>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Quelques spécificités</a:t>
            </a:r>
          </a:p>
          <a:p>
            <a:pPr marL="0" inden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0" dirty="0">
                <a:latin typeface="Calibri" panose="020F0502020204030204" pitchFamily="34" charset="0"/>
                <a:cs typeface="Times New Roman" panose="02020603050405020304" pitchFamily="18" charset="0"/>
              </a:rPr>
              <a:t>Définition : </a:t>
            </a:r>
          </a:p>
          <a:p>
            <a:pPr marL="0" indent="0">
              <a:lnSpc>
                <a:spcPct val="100000"/>
              </a:lnSpc>
              <a:buNone/>
            </a:pPr>
            <a:r>
              <a:rPr lang="fr-FR" sz="1800" b="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 Une ressource bibliographique dont la publication se poursuit au cours du temps sans que la fin en soit prédéterminée »</a:t>
            </a: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80000"/>
              </a:lnSpc>
              <a:buNone/>
            </a:pPr>
            <a:r>
              <a:rPr lang="fr-FR" i="0" dirty="0">
                <a:latin typeface="Calibri" panose="020F0502020204030204" pitchFamily="34" charset="0"/>
                <a:cs typeface="Times New Roman" panose="02020603050405020304" pitchFamily="18" charset="0"/>
              </a:rPr>
              <a:t>Un objet documentaire unique … dans sa diversité </a:t>
            </a:r>
          </a:p>
          <a:p>
            <a:pPr marL="0" indent="0">
              <a:lnSpc>
                <a:spcPct val="100000"/>
              </a:lnSpc>
              <a:buNone/>
            </a:pPr>
            <a:r>
              <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Une variété de contenus/thématiques, et de supports : r</a:t>
            </a:r>
            <a:r>
              <a:rPr lang="fr-FR" sz="18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rPr>
              <a:t>evue, journal, périodique, collection de monographies, site web à mises à jour, blog, base de données ….</a:t>
            </a:r>
          </a:p>
          <a:p>
            <a:pPr marL="0" indent="0">
              <a:buNone/>
            </a:pPr>
            <a:endPar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0" dirty="0">
              <a:solidFill>
                <a:srgbClr val="C87C06"/>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solidFill>
                <a:srgbClr val="C87C0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solidFill>
                <a:srgbClr val="C87C06"/>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43</a:t>
            </a:fld>
            <a:endParaRPr lang="fr-FR"/>
          </a:p>
        </p:txBody>
      </p:sp>
      <p:pic>
        <p:nvPicPr>
          <p:cNvPr id="9" name="Image 8">
            <a:extLst>
              <a:ext uri="{FF2B5EF4-FFF2-40B4-BE49-F238E27FC236}">
                <a16:creationId xmlns:a16="http://schemas.microsoft.com/office/drawing/2014/main" id="{F775B485-A1DF-DB97-2BD1-B3B51C782E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2024" y="5415382"/>
            <a:ext cx="2799768" cy="990983"/>
          </a:xfrm>
          <a:prstGeom prst="rect">
            <a:avLst/>
          </a:prstGeom>
        </p:spPr>
      </p:pic>
      <p:pic>
        <p:nvPicPr>
          <p:cNvPr id="11" name="Image 10">
            <a:extLst>
              <a:ext uri="{FF2B5EF4-FFF2-40B4-BE49-F238E27FC236}">
                <a16:creationId xmlns:a16="http://schemas.microsoft.com/office/drawing/2014/main" id="{C2D325EA-C2AD-D066-DD43-0B32642A0A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414" y="4434072"/>
            <a:ext cx="1539802" cy="2029739"/>
          </a:xfrm>
          <a:prstGeom prst="rect">
            <a:avLst/>
          </a:prstGeom>
        </p:spPr>
      </p:pic>
      <p:pic>
        <p:nvPicPr>
          <p:cNvPr id="13" name="Image 12">
            <a:extLst>
              <a:ext uri="{FF2B5EF4-FFF2-40B4-BE49-F238E27FC236}">
                <a16:creationId xmlns:a16="http://schemas.microsoft.com/office/drawing/2014/main" id="{D54942B0-B66A-6D03-DFCA-2E712C9D11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2704" y="4497740"/>
            <a:ext cx="1190632" cy="1835284"/>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589AE2B3-93F5-5113-0BD1-AB9CE074E3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3485" y="5384646"/>
            <a:ext cx="2358411" cy="1044000"/>
          </a:xfrm>
          <a:prstGeom prst="rect">
            <a:avLst/>
          </a:prstGeom>
        </p:spPr>
      </p:pic>
      <p:pic>
        <p:nvPicPr>
          <p:cNvPr id="16" name="Image 15">
            <a:hlinkClick r:id="rId7"/>
            <a:extLst>
              <a:ext uri="{FF2B5EF4-FFF2-40B4-BE49-F238E27FC236}">
                <a16:creationId xmlns:a16="http://schemas.microsoft.com/office/drawing/2014/main" id="{715C56DA-AD8D-A265-F33D-F06CE9F5DA7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4563" y="4302863"/>
            <a:ext cx="3967123" cy="1112519"/>
          </a:xfrm>
          <a:prstGeom prst="rect">
            <a:avLst/>
          </a:prstGeom>
        </p:spPr>
      </p:pic>
    </p:spTree>
    <p:extLst>
      <p:ext uri="{BB962C8B-B14F-4D97-AF65-F5344CB8AC3E}">
        <p14:creationId xmlns:p14="http://schemas.microsoft.com/office/powerpoint/2010/main" val="2953863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p:txBody>
          <a:bodyPr>
            <a:noAutofit/>
          </a:bodyPr>
          <a:lstStyle/>
          <a:p>
            <a:r>
              <a:rPr lang="fr-FR" sz="2000" b="1">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195943" y="828675"/>
            <a:ext cx="8804365" cy="5373561"/>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Quelques spécificités</a:t>
            </a:r>
          </a:p>
          <a:p>
            <a:pPr marL="0" inden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0" dirty="0">
                <a:solidFill>
                  <a:srgbClr val="4F81BD"/>
                </a:solidFill>
                <a:latin typeface="Calibri" panose="020F0502020204030204" pitchFamily="34" charset="0"/>
                <a:cs typeface="Times New Roman" panose="02020603050405020304" pitchFamily="18" charset="0"/>
              </a:rPr>
              <a:t>Un objet unique … bien identifié  </a:t>
            </a:r>
          </a:p>
          <a:p>
            <a:pPr marL="0" indent="0">
              <a:buNone/>
            </a:pPr>
            <a:endParaRPr lang="fr-FR" i="0" dirty="0">
              <a:latin typeface="Calibri" panose="020F0502020204030204" pitchFamily="34" charset="0"/>
              <a:cs typeface="Times New Roman" panose="02020603050405020304" pitchFamily="18" charset="0"/>
            </a:endParaRPr>
          </a:p>
          <a:p>
            <a:pPr marL="0" indent="0">
              <a:buNone/>
            </a:pPr>
            <a:r>
              <a:rPr lang="fr-FR" b="0" i="0" dirty="0">
                <a:latin typeface="Calibri" panose="020F0502020204030204" pitchFamily="34" charset="0"/>
                <a:cs typeface="Times New Roman" panose="02020603050405020304" pitchFamily="18" charset="0"/>
              </a:rPr>
              <a:t>Chaque titre possède un identifiant </a:t>
            </a:r>
          </a:p>
          <a:p>
            <a:pPr marL="0" indent="0">
              <a:buNone/>
            </a:pPr>
            <a:r>
              <a:rPr lang="fr-FR" i="0" dirty="0">
                <a:latin typeface="Calibri" panose="020F0502020204030204" pitchFamily="34" charset="0"/>
                <a:cs typeface="Times New Roman" panose="02020603050405020304" pitchFamily="18" charset="0"/>
              </a:rPr>
              <a:t>unique</a:t>
            </a:r>
            <a:r>
              <a:rPr lang="fr-FR" b="0" i="0" dirty="0">
                <a:latin typeface="Calibri" panose="020F0502020204030204" pitchFamily="34" charset="0"/>
                <a:cs typeface="Times New Roman" panose="02020603050405020304" pitchFamily="18" charset="0"/>
              </a:rPr>
              <a:t> : </a:t>
            </a:r>
          </a:p>
          <a:p>
            <a:pPr marL="0" indent="0">
              <a:buNone/>
            </a:pPr>
            <a:endParaRPr lang="fr-FR" b="0" i="0" dirty="0">
              <a:latin typeface="Calibri" panose="020F0502020204030204" pitchFamily="34" charset="0"/>
              <a:cs typeface="Times New Roman" panose="02020603050405020304" pitchFamily="18" charset="0"/>
            </a:endParaRPr>
          </a:p>
          <a:p>
            <a:pPr marL="0" indent="0">
              <a:buNone/>
            </a:pPr>
            <a:r>
              <a:rPr lang="fr-FR" b="0" i="0" dirty="0">
                <a:latin typeface="Calibri" panose="020F0502020204030204" pitchFamily="34" charset="0"/>
                <a:cs typeface="Times New Roman" panose="02020603050405020304" pitchFamily="18" charset="0"/>
              </a:rPr>
              <a:t>		</a:t>
            </a:r>
            <a:r>
              <a:rPr lang="fr-FR" b="0" i="0" dirty="0">
                <a:solidFill>
                  <a:srgbClr val="4F81BD"/>
                </a:solidFill>
                <a:latin typeface="Calibri" panose="020F0502020204030204" pitchFamily="34" charset="0"/>
                <a:cs typeface="Times New Roman" panose="02020603050405020304" pitchFamily="18" charset="0"/>
              </a:rPr>
              <a:t>ISSN + Titre clé </a:t>
            </a:r>
          </a:p>
          <a:p>
            <a:pPr marL="0" indent="0">
              <a:buNone/>
            </a:pPr>
            <a:endParaRPr lang="fr-FR" b="0" i="0" dirty="0">
              <a:latin typeface="Calibri" panose="020F0502020204030204" pitchFamily="34" charset="0"/>
              <a:cs typeface="Times New Roman" panose="02020603050405020304" pitchFamily="18" charset="0"/>
            </a:endParaRPr>
          </a:p>
          <a:p>
            <a:pPr marL="0" indent="0">
              <a:buNone/>
            </a:pPr>
            <a:r>
              <a:rPr lang="fr-FR" b="0" i="0" dirty="0">
                <a:latin typeface="Calibri" panose="020F0502020204030204" pitchFamily="34" charset="0"/>
                <a:cs typeface="Times New Roman" panose="02020603050405020304" pitchFamily="18" charset="0"/>
              </a:rPr>
              <a:t>Attribué par le CIEPS et son réseau</a:t>
            </a:r>
          </a:p>
          <a:p>
            <a:pPr marL="0" indent="0">
              <a:buNone/>
            </a:pPr>
            <a:r>
              <a:rPr lang="fr-FR" b="0" i="0" dirty="0">
                <a:latin typeface="Calibri" panose="020F0502020204030204" pitchFamily="34" charset="0"/>
                <a:cs typeface="Times New Roman" panose="02020603050405020304" pitchFamily="18" charset="0"/>
              </a:rPr>
              <a:t>de centres internationaux </a:t>
            </a:r>
          </a:p>
          <a:p>
            <a:pPr marL="0" indent="0">
              <a:buNone/>
            </a:pPr>
            <a:endParaRPr lang="fr-FR" b="0" i="0" dirty="0">
              <a:latin typeface="Calibri" panose="020F0502020204030204" pitchFamily="34" charset="0"/>
              <a:cs typeface="Times New Roman" panose="02020603050405020304" pitchFamily="18" charset="0"/>
            </a:endParaRPr>
          </a:p>
          <a:p>
            <a:pPr marL="0" indent="0">
              <a:buNone/>
            </a:pPr>
            <a:r>
              <a:rPr lang="fr-FR" b="0" i="0" dirty="0">
                <a:solidFill>
                  <a:srgbClr val="4F81BD"/>
                </a:solidFill>
                <a:latin typeface="Calibri" panose="020F0502020204030204" pitchFamily="34" charset="0"/>
                <a:cs typeface="Times New Roman" panose="02020603050405020304" pitchFamily="18" charset="0"/>
              </a:rPr>
              <a:t>Le Registre de l’ISSN, répertoire</a:t>
            </a:r>
          </a:p>
          <a:p>
            <a:pPr marL="0" indent="0">
              <a:buNone/>
            </a:pPr>
            <a:r>
              <a:rPr lang="fr-FR" b="0" i="0" dirty="0">
                <a:solidFill>
                  <a:srgbClr val="4F81BD"/>
                </a:solidFill>
                <a:latin typeface="Calibri" panose="020F0502020204030204" pitchFamily="34" charset="0"/>
                <a:cs typeface="Times New Roman" panose="02020603050405020304" pitchFamily="18" charset="0"/>
              </a:rPr>
              <a:t>bibliographique de référence</a:t>
            </a:r>
            <a:endParaRPr lang="fr-FR" i="0" dirty="0">
              <a:solidFill>
                <a:srgbClr val="4F81BD"/>
              </a:solidFill>
              <a:latin typeface="Calibri" panose="020F0502020204030204" pitchFamily="34" charset="0"/>
              <a:cs typeface="Times New Roman" panose="02020603050405020304" pitchFamily="18" charset="0"/>
            </a:endParaRP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i="0" dirty="0">
              <a:solidFill>
                <a:srgbClr val="4F81BD"/>
              </a:solidFill>
              <a:latin typeface="Calibri" panose="020F0502020204030204" pitchFamily="34" charset="0"/>
              <a:cs typeface="Times New Roman" panose="02020603050405020304" pitchFamily="18" charset="0"/>
            </a:endParaRPr>
          </a:p>
          <a:p>
            <a:pPr marL="0" indent="0">
              <a:buNone/>
            </a:pPr>
            <a:endParaRPr lang="fr-FR" i="0" dirty="0">
              <a:solidFill>
                <a:srgbClr val="4F81BD"/>
              </a:solidFill>
              <a:latin typeface="Calibri" panose="020F0502020204030204" pitchFamily="34" charset="0"/>
              <a:cs typeface="Times New Roman" panose="02020603050405020304" pitchFamily="18" charset="0"/>
            </a:endParaRPr>
          </a:p>
          <a:p>
            <a:pPr marL="0" indent="0">
              <a:buNone/>
            </a:pPr>
            <a:endParaRPr lang="fr-FR" i="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44</a:t>
            </a:fld>
            <a:endParaRPr lang="fr-FR"/>
          </a:p>
        </p:txBody>
      </p:sp>
      <p:pic>
        <p:nvPicPr>
          <p:cNvPr id="5" name="Image 4">
            <a:extLst>
              <a:ext uri="{FF2B5EF4-FFF2-40B4-BE49-F238E27FC236}">
                <a16:creationId xmlns:a16="http://schemas.microsoft.com/office/drawing/2014/main" id="{BE0DD706-9141-7EB5-0C3D-03BE5A141F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879" y="4982352"/>
            <a:ext cx="1808264" cy="1293005"/>
          </a:xfrm>
          <a:prstGeom prst="rect">
            <a:avLst/>
          </a:prstGeom>
        </p:spPr>
      </p:pic>
      <p:pic>
        <p:nvPicPr>
          <p:cNvPr id="6" name="Picture 2" descr="C:\Users\gossiaux\Desktop\Capture6.JPG">
            <a:extLst>
              <a:ext uri="{FF2B5EF4-FFF2-40B4-BE49-F238E27FC236}">
                <a16:creationId xmlns:a16="http://schemas.microsoft.com/office/drawing/2014/main" id="{DFAD0A9D-E8E3-CDD1-9A9A-2F015632A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969" y="2011338"/>
            <a:ext cx="5428832" cy="44524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Ellipse 6">
            <a:extLst>
              <a:ext uri="{FF2B5EF4-FFF2-40B4-BE49-F238E27FC236}">
                <a16:creationId xmlns:a16="http://schemas.microsoft.com/office/drawing/2014/main" id="{CB388E22-CE9A-B8FB-3691-209C7F5E95A8}"/>
              </a:ext>
            </a:extLst>
          </p:cNvPr>
          <p:cNvSpPr/>
          <p:nvPr/>
        </p:nvSpPr>
        <p:spPr>
          <a:xfrm rot="19079101">
            <a:off x="6260523" y="2437462"/>
            <a:ext cx="2454084" cy="3258731"/>
          </a:xfrm>
          <a:prstGeom prst="ellipse">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9131094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p:txBody>
          <a:bodyPr>
            <a:noAutofit/>
          </a:bodyPr>
          <a:lstStyle/>
          <a:p>
            <a:r>
              <a:rPr lang="fr-FR" sz="2000" b="1">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195943" y="828675"/>
            <a:ext cx="8804365" cy="5373561"/>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Quelques spécificités</a:t>
            </a:r>
          </a:p>
          <a:p>
            <a:pPr marL="0" inden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r-FR" i="0" dirty="0">
                <a:solidFill>
                  <a:srgbClr val="4F81BD"/>
                </a:solidFill>
                <a:latin typeface="Calibri" panose="020F0502020204030204" pitchFamily="34" charset="0"/>
                <a:cs typeface="Times New Roman" panose="02020603050405020304" pitchFamily="18" charset="0"/>
              </a:rPr>
              <a:t>Plusieurs types de ressources continues</a:t>
            </a:r>
          </a:p>
          <a:p>
            <a:pPr marL="0" indent="0">
              <a:buNone/>
            </a:pPr>
            <a:endParaRPr lang="fr-FR" i="0" dirty="0">
              <a:solidFill>
                <a:srgbClr val="4F81BD"/>
              </a:solidFill>
              <a:latin typeface="Calibri" panose="020F0502020204030204" pitchFamily="34" charset="0"/>
              <a:cs typeface="Times New Roman" panose="02020603050405020304" pitchFamily="18" charset="0"/>
            </a:endParaRPr>
          </a:p>
          <a:p>
            <a:pPr>
              <a:lnSpc>
                <a:spcPct val="110000"/>
              </a:lnSpc>
              <a:buFont typeface="Arial" panose="020B0604020202020204" pitchFamily="34" charset="0"/>
              <a:buChar char="•"/>
            </a:pPr>
            <a:r>
              <a:rPr lang="fr-FR" b="0" i="0" dirty="0">
                <a:latin typeface="Calibri" panose="020F0502020204030204" pitchFamily="34" charset="0"/>
                <a:cs typeface="Times New Roman" panose="02020603050405020304" pitchFamily="18" charset="0"/>
              </a:rPr>
              <a:t>Des publications en série : périodiques &amp; collections de monographies</a:t>
            </a:r>
          </a:p>
          <a:p>
            <a:pPr marL="0" indent="0">
              <a:lnSpc>
                <a:spcPct val="110000"/>
              </a:lnSpc>
              <a:buNone/>
            </a:pPr>
            <a:r>
              <a:rPr lang="fr-FR" b="0" i="0" dirty="0">
                <a:solidFill>
                  <a:srgbClr val="4F81BD"/>
                </a:solidFill>
                <a:latin typeface="Calibri" panose="020F0502020204030204" pitchFamily="34" charset="0"/>
                <a:cs typeface="Times New Roman" panose="02020603050405020304" pitchFamily="18" charset="0"/>
              </a:rPr>
              <a:t>Elles prennent la forme de livraisons successives, généralement régulières dans le premier cas, souvent irrégulières dans le second.</a:t>
            </a:r>
          </a:p>
          <a:p>
            <a:pPr marL="0" indent="0">
              <a:lnSpc>
                <a:spcPct val="110000"/>
              </a:lnSpc>
              <a:buNone/>
            </a:pPr>
            <a:endParaRPr lang="fr-FR" b="0" i="0" dirty="0">
              <a:solidFill>
                <a:srgbClr val="4F81BD"/>
              </a:solidFill>
              <a:latin typeface="Calibri" panose="020F0502020204030204" pitchFamily="34" charset="0"/>
              <a:cs typeface="Times New Roman" panose="02020603050405020304" pitchFamily="18" charset="0"/>
            </a:endParaRPr>
          </a:p>
          <a:p>
            <a:pPr>
              <a:lnSpc>
                <a:spcPct val="110000"/>
              </a:lnSpc>
              <a:buFont typeface="Arial" panose="020B0604020202020204" pitchFamily="34" charset="0"/>
              <a:buChar char="•"/>
            </a:pPr>
            <a:r>
              <a:rPr lang="fr-FR" b="0" i="0" dirty="0">
                <a:latin typeface="Calibri" panose="020F0502020204030204" pitchFamily="34" charset="0"/>
                <a:cs typeface="Times New Roman" panose="02020603050405020304" pitchFamily="18" charset="0"/>
              </a:rPr>
              <a:t>Des ressources intégratrices : bases de données, sites web, feuillets mobiles</a:t>
            </a:r>
          </a:p>
          <a:p>
            <a:pPr marL="0" indent="0">
              <a:lnSpc>
                <a:spcPct val="110000"/>
              </a:lnSpc>
              <a:buNone/>
            </a:pPr>
            <a:r>
              <a:rPr lang="fr-FR" b="0" i="0" dirty="0">
                <a:solidFill>
                  <a:srgbClr val="4F81BD"/>
                </a:solidFill>
                <a:latin typeface="Calibri" panose="020F0502020204030204" pitchFamily="34" charset="0"/>
                <a:cs typeface="Times New Roman" panose="02020603050405020304" pitchFamily="18" charset="0"/>
              </a:rPr>
              <a:t>Elles constituent un élément fixe dont le contenu est augmenté ou modifié par des mises à jour qui sont intégrées à l'ensemble de la ressource.</a:t>
            </a:r>
          </a:p>
          <a:p>
            <a:pPr marL="0" indent="0">
              <a:lnSpc>
                <a:spcPct val="110000"/>
              </a:lnSpc>
              <a:buNone/>
            </a:pPr>
            <a:endParaRPr lang="fr-FR" b="0" i="0" dirty="0">
              <a:solidFill>
                <a:srgbClr val="4F81BD"/>
              </a:solidFill>
              <a:latin typeface="Calibri" panose="020F0502020204030204" pitchFamily="34" charset="0"/>
              <a:cs typeface="Times New Roman" panose="02020603050405020304" pitchFamily="18" charset="0"/>
            </a:endParaRPr>
          </a:p>
          <a:p>
            <a:pPr marL="0" indent="0">
              <a:buNone/>
            </a:pPr>
            <a:endParaRPr lang="fr-FR" sz="1800" i="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r-FR"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45</a:t>
            </a:fld>
            <a:endParaRPr lang="fr-FR"/>
          </a:p>
        </p:txBody>
      </p:sp>
    </p:spTree>
    <p:extLst>
      <p:ext uri="{BB962C8B-B14F-4D97-AF65-F5344CB8AC3E}">
        <p14:creationId xmlns:p14="http://schemas.microsoft.com/office/powerpoint/2010/main" val="14275509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82193" y="828674"/>
            <a:ext cx="8918115" cy="6000261"/>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Quelques spécificités</a:t>
            </a:r>
          </a:p>
          <a:p>
            <a:pPr>
              <a:buFontTx/>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fr-FR" i="0" dirty="0">
                <a:solidFill>
                  <a:srgbClr val="4F81BD"/>
                </a:solidFill>
                <a:latin typeface="Calibri" panose="020F0502020204030204" pitchFamily="34" charset="0"/>
                <a:cs typeface="Times New Roman" panose="02020603050405020304" pitchFamily="18" charset="0"/>
              </a:rPr>
              <a:t>Une</a:t>
            </a:r>
            <a:r>
              <a:rPr lang="fr-FR" b="0" i="0" dirty="0">
                <a:solidFill>
                  <a:srgbClr val="4F81BD"/>
                </a:solidFill>
                <a:latin typeface="Calibri" panose="020F0502020204030204" pitchFamily="34" charset="0"/>
                <a:cs typeface="Times New Roman" panose="02020603050405020304" pitchFamily="18" charset="0"/>
              </a:rPr>
              <a:t> </a:t>
            </a:r>
            <a:r>
              <a:rPr lang="fr-FR" i="0" dirty="0">
                <a:solidFill>
                  <a:srgbClr val="4F81BD"/>
                </a:solidFill>
                <a:latin typeface="Calibri" panose="020F0502020204030204" pitchFamily="34" charset="0"/>
                <a:cs typeface="Times New Roman" panose="02020603050405020304" pitchFamily="18" charset="0"/>
              </a:rPr>
              <a:t>ressource continue, ça vie, ça meurt</a:t>
            </a:r>
          </a:p>
          <a:p>
            <a:pPr marL="0" indent="0">
              <a:lnSpc>
                <a:spcPct val="100000"/>
              </a:lnSpc>
              <a:buNone/>
            </a:pPr>
            <a:r>
              <a:rPr lang="fr-FR" b="0" i="0" dirty="0">
                <a:latin typeface="Calibri" panose="020F0502020204030204" pitchFamily="34" charset="0"/>
                <a:ea typeface="Calibri" panose="020F0502020204030204" pitchFamily="34" charset="0"/>
                <a:cs typeface="Times New Roman" panose="02020603050405020304" pitchFamily="18" charset="0"/>
              </a:rPr>
              <a:t>Mais entre les deux…</a:t>
            </a:r>
          </a:p>
          <a:p>
            <a:pPr marL="0" indent="0">
              <a:buNone/>
            </a:pPr>
            <a:endParaRPr lang="fr-FR" b="0" i="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buFont typeface="Arial" panose="020B0604020202020204" pitchFamily="34" charset="0"/>
              <a:buChar char="•"/>
            </a:pPr>
            <a:r>
              <a:rPr lang="fr-FR" b="0" i="0" dirty="0">
                <a:latin typeface="Calibri" panose="020F0502020204030204" pitchFamily="34" charset="0"/>
                <a:ea typeface="Calibri" panose="020F0502020204030204" pitchFamily="34" charset="0"/>
                <a:cs typeface="Times New Roman" panose="02020603050405020304" pitchFamily="18" charset="0"/>
              </a:rPr>
              <a:t>Des changements de titres</a:t>
            </a:r>
          </a:p>
          <a:p>
            <a:pPr>
              <a:lnSpc>
                <a:spcPct val="100000"/>
              </a:lnSpc>
              <a:buFont typeface="Arial" panose="020B0604020202020204" pitchFamily="34" charset="0"/>
              <a:buChar char="•"/>
            </a:pPr>
            <a:r>
              <a:rPr lang="fr-FR" b="0" i="0" dirty="0">
                <a:latin typeface="Calibri" panose="020F0502020204030204" pitchFamily="34" charset="0"/>
                <a:ea typeface="Calibri" panose="020F0502020204030204" pitchFamily="34" charset="0"/>
                <a:cs typeface="Times New Roman" panose="02020603050405020304" pitchFamily="18" charset="0"/>
              </a:rPr>
              <a:t>Des titres « enfants », qui naissent et</a:t>
            </a:r>
          </a:p>
          <a:p>
            <a:pPr marL="0" indent="0">
              <a:lnSpc>
                <a:spcPct val="100000"/>
              </a:lnSpc>
              <a:buNone/>
            </a:pPr>
            <a:r>
              <a:rPr lang="fr-FR" b="0" i="0" dirty="0">
                <a:latin typeface="Calibri" panose="020F0502020204030204" pitchFamily="34" charset="0"/>
                <a:ea typeface="Calibri" panose="020F0502020204030204" pitchFamily="34" charset="0"/>
                <a:cs typeface="Times New Roman" panose="02020603050405020304" pitchFamily="18" charset="0"/>
              </a:rPr>
              <a:t>qui meurent</a:t>
            </a:r>
          </a:p>
          <a:p>
            <a:pPr>
              <a:lnSpc>
                <a:spcPct val="100000"/>
              </a:lnSpc>
              <a:buFont typeface="Arial" panose="020B0604020202020204" pitchFamily="34" charset="0"/>
              <a:buChar char="•"/>
            </a:pPr>
            <a:r>
              <a:rPr lang="fr-FR" b="0" i="0" dirty="0">
                <a:latin typeface="Calibri" panose="020F0502020204030204" pitchFamily="34" charset="0"/>
                <a:ea typeface="Calibri" panose="020F0502020204030204" pitchFamily="34" charset="0"/>
                <a:cs typeface="Times New Roman" panose="02020603050405020304" pitchFamily="18" charset="0"/>
              </a:rPr>
              <a:t>Des fusions et des scissions </a:t>
            </a:r>
          </a:p>
          <a:p>
            <a:pPr>
              <a:lnSpc>
                <a:spcPct val="100000"/>
              </a:lnSpc>
              <a:buFont typeface="Arial" panose="020B0604020202020204" pitchFamily="34" charset="0"/>
              <a:buChar char="•"/>
            </a:pPr>
            <a:r>
              <a:rPr lang="fr-FR" b="0" i="0" dirty="0">
                <a:latin typeface="Calibri" panose="020F0502020204030204" pitchFamily="34" charset="0"/>
                <a:ea typeface="Calibri" panose="020F0502020204030204" pitchFamily="34" charset="0"/>
                <a:cs typeface="Times New Roman" panose="02020603050405020304" pitchFamily="18" charset="0"/>
              </a:rPr>
              <a:t> Des suppléments, des tirés à part </a:t>
            </a:r>
          </a:p>
          <a:p>
            <a:pPr>
              <a:lnSpc>
                <a:spcPct val="100000"/>
              </a:lnSpc>
              <a:buFont typeface="Arial" panose="020B0604020202020204" pitchFamily="34" charset="0"/>
              <a:buChar char="•"/>
            </a:pPr>
            <a:r>
              <a:rPr lang="fr-FR" b="0" i="0" dirty="0">
                <a:latin typeface="Calibri" panose="020F0502020204030204" pitchFamily="34" charset="0"/>
                <a:ea typeface="Calibri" panose="020F0502020204030204" pitchFamily="34" charset="0"/>
                <a:cs typeface="Times New Roman" panose="02020603050405020304" pitchFamily="18" charset="0"/>
              </a:rPr>
              <a:t>…. </a:t>
            </a:r>
          </a:p>
          <a:p>
            <a:pPr>
              <a:lnSpc>
                <a:spcPct val="100000"/>
              </a:lnSpc>
              <a:buFont typeface="Arial" panose="020B0604020202020204" pitchFamily="34" charset="0"/>
              <a:buChar char="•"/>
            </a:pPr>
            <a:endParaRPr lang="fr-FR" b="0" i="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r>
              <a:rPr lang="fr-FR" b="0" i="0" dirty="0">
                <a:solidFill>
                  <a:srgbClr val="4F81BD"/>
                </a:solidFill>
                <a:latin typeface="+mn-lt"/>
                <a:ea typeface="Calibri" panose="020F0502020204030204" pitchFamily="34" charset="0"/>
                <a:cs typeface="Times New Roman" panose="02020603050405020304" pitchFamily="18" charset="0"/>
              </a:rPr>
              <a:t>Le généalogiste du Sudoc : </a:t>
            </a:r>
            <a:r>
              <a:rPr lang="fr-FR" b="0" i="0" dirty="0" err="1">
                <a:solidFill>
                  <a:srgbClr val="4F81BD"/>
                </a:solidFill>
                <a:latin typeface="+mn-lt"/>
                <a:ea typeface="Calibri" panose="020F0502020204030204" pitchFamily="34" charset="0"/>
                <a:cs typeface="Times New Roman" panose="02020603050405020304" pitchFamily="18" charset="0"/>
              </a:rPr>
              <a:t>Métarevues</a:t>
            </a:r>
            <a:r>
              <a:rPr lang="fr-FR" b="0" i="0" dirty="0">
                <a:solidFill>
                  <a:srgbClr val="4F81BD"/>
                </a:solidFill>
                <a:latin typeface="+mn-lt"/>
                <a:ea typeface="Calibri" panose="020F0502020204030204" pitchFamily="34" charset="0"/>
                <a:cs typeface="Times New Roman" panose="02020603050405020304" pitchFamily="18" charset="0"/>
              </a:rPr>
              <a:t> </a:t>
            </a:r>
          </a:p>
          <a:p>
            <a:pPr>
              <a:lnSpc>
                <a:spcPct val="100000"/>
              </a:lnSpc>
              <a:buFont typeface="Wingdings" panose="05000000000000000000" pitchFamily="2" charset="2"/>
              <a:buChar char="Ø"/>
            </a:pPr>
            <a:r>
              <a:rPr lang="fr-FR" b="0" dirty="0">
                <a:latin typeface="+mn-lt"/>
              </a:rPr>
              <a:t> Génère l'historique complet d'une revue à </a:t>
            </a:r>
          </a:p>
          <a:p>
            <a:pPr marL="0" indent="0">
              <a:lnSpc>
                <a:spcPct val="100000"/>
              </a:lnSpc>
              <a:buNone/>
            </a:pPr>
            <a:r>
              <a:rPr lang="fr-FR" b="0" dirty="0">
                <a:latin typeface="+mn-lt"/>
              </a:rPr>
              <a:t>partir d'un PPN donné :</a:t>
            </a:r>
          </a:p>
          <a:p>
            <a:pPr marL="0" indent="0">
              <a:lnSpc>
                <a:spcPct val="100000"/>
              </a:lnSpc>
              <a:buNone/>
            </a:pPr>
            <a:r>
              <a:rPr lang="fr-FR" sz="1600" b="0" i="0" dirty="0">
                <a:solidFill>
                  <a:srgbClr val="4F81BD"/>
                </a:solidFill>
                <a:latin typeface="+mn-lt"/>
              </a:rPr>
              <a:t>https://periscope.sudoc.fr/metarevue.html?ppn=[PPN]</a:t>
            </a:r>
          </a:p>
          <a:p>
            <a:pPr marL="0" indent="0">
              <a:buNone/>
            </a:pPr>
            <a:r>
              <a:rPr lang="fr-FR" sz="1600" b="0" i="0" dirty="0">
                <a:solidFill>
                  <a:srgbClr val="4F81BD"/>
                </a:solidFill>
                <a:latin typeface="+mn-lt"/>
                <a:ea typeface="Calibri" panose="020F0502020204030204" pitchFamily="34" charset="0"/>
                <a:cs typeface="Times New Roman" panose="02020603050405020304" pitchFamily="18" charset="0"/>
              </a:rPr>
              <a:t>http://www.sudoc.fr/services/metaperiodical/[PPN]</a:t>
            </a:r>
            <a:endParaRPr lang="fr-FR" b="0" i="0" dirty="0">
              <a:solidFill>
                <a:srgbClr val="4F81BD"/>
              </a:solidFill>
              <a:latin typeface="+mn-lt"/>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46</a:t>
            </a:fld>
            <a:endParaRPr lang="fr-FR"/>
          </a:p>
        </p:txBody>
      </p:sp>
      <p:pic>
        <p:nvPicPr>
          <p:cNvPr id="6" name="Image 5" descr="Une image contenant texte, carte&#10;&#10;Description générée automatiquement">
            <a:extLst>
              <a:ext uri="{FF2B5EF4-FFF2-40B4-BE49-F238E27FC236}">
                <a16:creationId xmlns:a16="http://schemas.microsoft.com/office/drawing/2014/main" id="{70AC8A07-ED99-1C6A-8C26-85543A495F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577" y="1140936"/>
            <a:ext cx="4101759" cy="5688000"/>
          </a:xfrm>
          <a:prstGeom prst="rect">
            <a:avLst/>
          </a:prstGeom>
        </p:spPr>
      </p:pic>
    </p:spTree>
    <p:extLst>
      <p:ext uri="{BB962C8B-B14F-4D97-AF65-F5344CB8AC3E}">
        <p14:creationId xmlns:p14="http://schemas.microsoft.com/office/powerpoint/2010/main" val="22486755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3E0EBB-DDC0-5687-5A79-F0F4217174CE}"/>
              </a:ext>
            </a:extLst>
          </p:cNvPr>
          <p:cNvSpPr>
            <a:spLocks noGrp="1"/>
          </p:cNvSpPr>
          <p:nvPr>
            <p:ph type="title"/>
          </p:nvPr>
        </p:nvSpPr>
        <p:spPr/>
        <p:txBody>
          <a:bodyPr/>
          <a:lstStyle/>
          <a:p>
            <a:endParaRPr lang="fr-FR"/>
          </a:p>
        </p:txBody>
      </p:sp>
      <p:pic>
        <p:nvPicPr>
          <p:cNvPr id="7" name="Espace réservé du contenu 6">
            <a:extLst>
              <a:ext uri="{FF2B5EF4-FFF2-40B4-BE49-F238E27FC236}">
                <a16:creationId xmlns:a16="http://schemas.microsoft.com/office/drawing/2014/main" id="{9BE3BDF0-C2D7-1335-4490-64636BC4DDB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3318" y="1131832"/>
            <a:ext cx="7547683" cy="3786462"/>
          </a:xfrm>
        </p:spPr>
      </p:pic>
      <p:sp>
        <p:nvSpPr>
          <p:cNvPr id="5" name="Espace réservé du numéro de diapositive 4">
            <a:extLst>
              <a:ext uri="{FF2B5EF4-FFF2-40B4-BE49-F238E27FC236}">
                <a16:creationId xmlns:a16="http://schemas.microsoft.com/office/drawing/2014/main" id="{46F1817D-E2AD-5FAD-1961-7136E1D8BEF9}"/>
              </a:ext>
            </a:extLst>
          </p:cNvPr>
          <p:cNvSpPr>
            <a:spLocks noGrp="1"/>
          </p:cNvSpPr>
          <p:nvPr>
            <p:ph type="sldNum" sz="quarter" idx="12"/>
          </p:nvPr>
        </p:nvSpPr>
        <p:spPr/>
        <p:txBody>
          <a:bodyPr/>
          <a:lstStyle/>
          <a:p>
            <a:fld id="{AD8045ED-DE0C-4527-8264-0379EF2BB254}" type="slidenum">
              <a:rPr lang="fr-FR" smtClean="0"/>
              <a:t>47</a:t>
            </a:fld>
            <a:endParaRPr lang="fr-FR"/>
          </a:p>
        </p:txBody>
      </p:sp>
      <p:pic>
        <p:nvPicPr>
          <p:cNvPr id="9" name="Image 8">
            <a:extLst>
              <a:ext uri="{FF2B5EF4-FFF2-40B4-BE49-F238E27FC236}">
                <a16:creationId xmlns:a16="http://schemas.microsoft.com/office/drawing/2014/main" id="{0F9E75E4-0574-8617-53E7-891AE4B6C2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493" y="5375199"/>
            <a:ext cx="8729014" cy="1393190"/>
          </a:xfrm>
          <a:prstGeom prst="rect">
            <a:avLst/>
          </a:prstGeom>
        </p:spPr>
      </p:pic>
      <p:sp>
        <p:nvSpPr>
          <p:cNvPr id="13" name="ZoneTexte 12">
            <a:extLst>
              <a:ext uri="{FF2B5EF4-FFF2-40B4-BE49-F238E27FC236}">
                <a16:creationId xmlns:a16="http://schemas.microsoft.com/office/drawing/2014/main" id="{E0411683-8E05-1DF6-199E-EE37A4652794}"/>
              </a:ext>
            </a:extLst>
          </p:cNvPr>
          <p:cNvSpPr txBox="1"/>
          <p:nvPr/>
        </p:nvSpPr>
        <p:spPr>
          <a:xfrm>
            <a:off x="453318" y="854833"/>
            <a:ext cx="6938082" cy="298672"/>
          </a:xfrm>
          <a:prstGeom prst="rect">
            <a:avLst/>
          </a:prstGeom>
          <a:noFill/>
        </p:spPr>
        <p:txBody>
          <a:bodyPr wrap="square">
            <a:spAutoFit/>
          </a:bodyPr>
          <a:lstStyle/>
          <a:p>
            <a:pPr marL="285750" marR="0" lvl="0" indent="-285750" algn="l" defTabSz="342900" rtl="0" eaLnBrk="1" fontAlgn="auto" latinLnBrk="0" hangingPunct="1">
              <a:lnSpc>
                <a:spcPct val="70000"/>
              </a:lnSpc>
              <a:spcBef>
                <a:spcPct val="20000"/>
              </a:spcBef>
              <a:spcAft>
                <a:spcPts val="0"/>
              </a:spcAft>
              <a:buClr>
                <a:srgbClr val="F79646">
                  <a:lumMod val="75000"/>
                </a:srgbClr>
              </a:buClr>
              <a:buSzPct val="150000"/>
              <a:buFont typeface="Wingdings" panose="05000000000000000000" pitchFamily="2" charset="2"/>
              <a:buChar char="ü"/>
              <a:tabLst/>
              <a:defRPr/>
            </a:pPr>
            <a:r>
              <a:rPr lang="fr-FR" b="1" i="1" dirty="0">
                <a:solidFill>
                  <a:srgbClr val="F79646"/>
                </a:solidFill>
                <a:latin typeface="Calibri" panose="020F0502020204030204" pitchFamily="34" charset="0"/>
                <a:cs typeface="Times New Roman" panose="02020603050405020304" pitchFamily="18" charset="0"/>
              </a:rPr>
              <a:t>1ere requête = visualisation de l’arbre généalogique</a:t>
            </a:r>
            <a:endParaRPr lang="fr-FR" dirty="0"/>
          </a:p>
        </p:txBody>
      </p:sp>
      <p:sp>
        <p:nvSpPr>
          <p:cNvPr id="15" name="ZoneTexte 14">
            <a:extLst>
              <a:ext uri="{FF2B5EF4-FFF2-40B4-BE49-F238E27FC236}">
                <a16:creationId xmlns:a16="http://schemas.microsoft.com/office/drawing/2014/main" id="{CCFEE5AE-23F3-FC7A-C555-F9FC2648D592}"/>
              </a:ext>
            </a:extLst>
          </p:cNvPr>
          <p:cNvSpPr txBox="1"/>
          <p:nvPr/>
        </p:nvSpPr>
        <p:spPr>
          <a:xfrm>
            <a:off x="207493" y="4966851"/>
            <a:ext cx="4572000" cy="369332"/>
          </a:xfrm>
          <a:prstGeom prst="rect">
            <a:avLst/>
          </a:prstGeom>
          <a:noFill/>
        </p:spPr>
        <p:txBody>
          <a:bodyPr wrap="square">
            <a:spAutoFit/>
          </a:bodyPr>
          <a:lstStyle/>
          <a:p>
            <a:pPr marL="285750" indent="-285750">
              <a:buFont typeface="Wingdings" panose="05000000000000000000" pitchFamily="2" charset="2"/>
              <a:buChar char="ü"/>
            </a:pPr>
            <a:r>
              <a:rPr lang="fr-FR" b="1" i="1" dirty="0">
                <a:solidFill>
                  <a:srgbClr val="F79646"/>
                </a:solidFill>
                <a:latin typeface="Calibri" panose="020F0502020204030204" pitchFamily="34" charset="0"/>
                <a:cs typeface="Times New Roman" panose="02020603050405020304" pitchFamily="18" charset="0"/>
              </a:rPr>
              <a:t>2e requête = réponse en format tabulé</a:t>
            </a:r>
            <a:r>
              <a:rPr lang="fr-FR" dirty="0"/>
              <a:t> </a:t>
            </a:r>
          </a:p>
        </p:txBody>
      </p:sp>
    </p:spTree>
    <p:extLst>
      <p:ext uri="{BB962C8B-B14F-4D97-AF65-F5344CB8AC3E}">
        <p14:creationId xmlns:p14="http://schemas.microsoft.com/office/powerpoint/2010/main" val="1405410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p:txBody>
          <a:bodyPr>
            <a:noAutofit/>
          </a:bodyPr>
          <a:lstStyle/>
          <a:p>
            <a:r>
              <a:rPr lang="fr-FR" sz="2000" b="1">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Espace réservé du contenu 1">
            <a:extLst>
              <a:ext uri="{FF2B5EF4-FFF2-40B4-BE49-F238E27FC236}">
                <a16:creationId xmlns:a16="http://schemas.microsoft.com/office/drawing/2014/main" id="{DEF0A131-6A60-0D44-1EB2-9C4DEACA1CE5}"/>
              </a:ext>
            </a:extLst>
          </p:cNvPr>
          <p:cNvSpPr>
            <a:spLocks noGrp="1"/>
          </p:cNvSpPr>
          <p:nvPr>
            <p:ph sz="half" idx="1"/>
          </p:nvPr>
        </p:nvSpPr>
        <p:spPr>
          <a:xfrm>
            <a:off x="381000" y="1352072"/>
            <a:ext cx="8382000" cy="5294301"/>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dirty="0">
                <a:latin typeface="+mn-lt"/>
              </a:rPr>
              <a:t>L’écosystème des ressources continues dans le Sudoc</a:t>
            </a:r>
            <a:endParaRPr lang="fr-FR" sz="1800" dirty="0">
              <a:effectLst/>
              <a:latin typeface="+mn-lt"/>
              <a:ea typeface="Calibri" panose="020F0502020204030204" pitchFamily="34" charset="0"/>
              <a:cs typeface="Times New Roman" panose="02020603050405020304" pitchFamily="18" charset="0"/>
            </a:endParaRPr>
          </a:p>
          <a:p>
            <a:pPr marL="0" indent="0">
              <a:buNone/>
            </a:pPr>
            <a:endParaRPr lang="fr-FR" sz="1800" i="0" dirty="0">
              <a:solidFill>
                <a:srgbClr val="4F81BD"/>
              </a:solidFill>
              <a:effectLst/>
              <a:latin typeface="+mn-lt"/>
              <a:ea typeface="Calibri" panose="020F0502020204030204" pitchFamily="34" charset="0"/>
              <a:cs typeface="Times New Roman" panose="02020603050405020304" pitchFamily="18" charset="0"/>
            </a:endParaRPr>
          </a:p>
          <a:p>
            <a:pPr marL="0" indent="0">
              <a:buNone/>
            </a:pPr>
            <a:r>
              <a:rPr lang="fr-FR" sz="1800" b="0" i="0" dirty="0">
                <a:solidFill>
                  <a:srgbClr val="4F81BD"/>
                </a:solidFill>
                <a:latin typeface="+mn-lt"/>
              </a:rPr>
              <a:t>Le Sudoc s’appuie sur le Registre de l’ISSN, dont les données font référence en matière de description bibliographique. </a:t>
            </a:r>
          </a:p>
          <a:p>
            <a:pPr marL="0" indent="0">
              <a:buNone/>
            </a:pPr>
            <a:endParaRPr lang="fr-FR" b="0" i="0" baseline="0" dirty="0">
              <a:solidFill>
                <a:srgbClr val="4F81BD"/>
              </a:solidFill>
              <a:latin typeface="+mn-lt"/>
            </a:endParaRPr>
          </a:p>
          <a:p>
            <a:pPr>
              <a:buFont typeface="Arial" panose="020B0604020202020204" pitchFamily="34" charset="0"/>
              <a:buChar char="•"/>
            </a:pPr>
            <a:r>
              <a:rPr lang="fr-FR" b="0" i="0" dirty="0">
                <a:latin typeface="+mn-lt"/>
              </a:rPr>
              <a:t>Les notices créées/mises à jour dans le Registre de l’ISSN sont chargées dans le Sudoc 2X par mois  </a:t>
            </a:r>
          </a:p>
          <a:p>
            <a:pPr marL="342900" lvl="1" indent="0">
              <a:buNone/>
            </a:pPr>
            <a:r>
              <a:rPr lang="fr-FR" i="1" dirty="0">
                <a:solidFill>
                  <a:schemeClr val="accent6"/>
                </a:solidFill>
                <a:latin typeface="+mn-lt"/>
              </a:rPr>
              <a:t>     **depuis janv. 2022 les notices françaises sont importées directement depuis le CG de la BnF</a:t>
            </a:r>
          </a:p>
          <a:p>
            <a:pPr lvl="1">
              <a:buFont typeface="Arial" panose="020B0604020202020204" pitchFamily="34" charset="0"/>
              <a:buChar char="•"/>
            </a:pPr>
            <a:endParaRPr lang="fr-FR" b="0" i="0" dirty="0">
              <a:latin typeface="+mn-lt"/>
            </a:endParaRPr>
          </a:p>
          <a:p>
            <a:pPr>
              <a:buFont typeface="Arial" panose="020B0604020202020204" pitchFamily="34" charset="0"/>
              <a:buChar char="•"/>
            </a:pPr>
            <a:r>
              <a:rPr lang="fr-FR" b="0" i="0" dirty="0">
                <a:latin typeface="+mn-lt"/>
              </a:rPr>
              <a:t>Une notice distincte est créée pour chaque version d’un titre</a:t>
            </a:r>
          </a:p>
          <a:p>
            <a:pPr marL="0" indent="0">
              <a:buNone/>
            </a:pPr>
            <a:endParaRPr lang="fr-FR" b="0" i="0" dirty="0">
              <a:solidFill>
                <a:srgbClr val="4F81BD"/>
              </a:solidFill>
              <a:latin typeface="+mn-lt"/>
            </a:endParaRPr>
          </a:p>
          <a:p>
            <a:pPr marL="0" indent="0">
              <a:buNone/>
            </a:pPr>
            <a:r>
              <a:rPr lang="fr-FR" b="0" i="0" dirty="0">
                <a:solidFill>
                  <a:srgbClr val="4F81BD"/>
                </a:solidFill>
                <a:latin typeface="+mn-lt"/>
              </a:rPr>
              <a:t>Une notice de ressource continue est visible dans le Sudoc public dès lors qu’elle est localisée. </a:t>
            </a:r>
          </a:p>
          <a:p>
            <a:pPr marL="0" indent="0">
              <a:buNone/>
            </a:pPr>
            <a:r>
              <a:rPr lang="fr-FR" b="0" i="0" dirty="0" err="1">
                <a:solidFill>
                  <a:srgbClr val="4F81BD"/>
                </a:solidFill>
                <a:latin typeface="+mn-lt"/>
              </a:rPr>
              <a:t>WinIBW</a:t>
            </a:r>
            <a:r>
              <a:rPr lang="fr-FR" b="0" i="0" dirty="0">
                <a:solidFill>
                  <a:srgbClr val="4F81BD"/>
                </a:solidFill>
                <a:latin typeface="+mn-lt"/>
              </a:rPr>
              <a:t> : notices localisées ET réservoir de notices non localisées. </a:t>
            </a:r>
          </a:p>
          <a:p>
            <a:pPr marL="0" indent="0">
              <a:buNone/>
            </a:pPr>
            <a:endParaRPr lang="fr-FR" b="0" i="0" dirty="0">
              <a:solidFill>
                <a:srgbClr val="4F81BD"/>
              </a:solidFill>
              <a:latin typeface="+mn-lt"/>
            </a:endParaRPr>
          </a:p>
          <a:p>
            <a:pPr marL="0" indent="0">
              <a:buNone/>
            </a:pPr>
            <a:endParaRPr lang="fr-FR" sz="1800" b="1" i="0" baseline="0" dirty="0">
              <a:solidFill>
                <a:srgbClr val="4F81BD"/>
              </a:solidFill>
              <a:latin typeface="+mn-lt"/>
            </a:endParaRPr>
          </a:p>
          <a:p>
            <a:pPr>
              <a:buFont typeface="Arial" panose="020B0604020202020204" pitchFamily="34" charset="0"/>
              <a:buChar char="•"/>
            </a:pPr>
            <a:r>
              <a:rPr lang="fr-FR" sz="1800" b="0" i="0" baseline="0" dirty="0">
                <a:latin typeface="+mn-lt"/>
              </a:rPr>
              <a:t>Quelques chiffres :</a:t>
            </a:r>
          </a:p>
          <a:p>
            <a:pPr lvl="1">
              <a:buFont typeface="Arial" panose="020B0604020202020204" pitchFamily="34" charset="0"/>
              <a:buChar char="•"/>
            </a:pPr>
            <a:r>
              <a:rPr lang="fr-FR" b="0" i="0" baseline="0" dirty="0">
                <a:solidFill>
                  <a:srgbClr val="4F81BD"/>
                </a:solidFill>
                <a:latin typeface="+mn-lt"/>
              </a:rPr>
              <a:t>+ 3,1 M de notices de publications en série</a:t>
            </a:r>
          </a:p>
          <a:p>
            <a:pPr lvl="1">
              <a:buFont typeface="Arial" panose="020B0604020202020204" pitchFamily="34" charset="0"/>
              <a:buChar char="•"/>
            </a:pPr>
            <a:r>
              <a:rPr lang="fr-FR" dirty="0">
                <a:solidFill>
                  <a:srgbClr val="4F81BD"/>
                </a:solidFill>
                <a:latin typeface="+mn-lt"/>
              </a:rPr>
              <a:t>62</a:t>
            </a:r>
            <a:r>
              <a:rPr lang="fr-FR" b="0" i="0" baseline="0" dirty="0">
                <a:solidFill>
                  <a:srgbClr val="4F81BD"/>
                </a:solidFill>
                <a:latin typeface="+mn-lt"/>
              </a:rPr>
              <a:t>0 000 notices de périodiques localisées (dont 90% décrivant des ressources imprimées)</a:t>
            </a:r>
            <a:endParaRPr lang="fr-FR" i="0" dirty="0">
              <a:solidFill>
                <a:srgbClr val="4F81BD"/>
              </a:solidFill>
              <a:effectLst/>
              <a:latin typeface="+mn-lt"/>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48</a:t>
            </a:fld>
            <a:endParaRPr lang="fr-FR"/>
          </a:p>
        </p:txBody>
      </p:sp>
    </p:spTree>
    <p:extLst>
      <p:ext uri="{BB962C8B-B14F-4D97-AF65-F5344CB8AC3E}">
        <p14:creationId xmlns:p14="http://schemas.microsoft.com/office/powerpoint/2010/main" val="39820246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Sudoc</a:t>
            </a:r>
          </a:p>
          <a:p>
            <a:pPr>
              <a:buFontTx/>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49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397390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0" y="1265544"/>
            <a:ext cx="8229600" cy="5282157"/>
          </a:xfrm>
        </p:spPr>
        <p:txBody>
          <a:bodyPr>
            <a:normAutofit fontScale="47500" lnSpcReduction="20000"/>
          </a:bodyPr>
          <a:lstStyle/>
          <a:p>
            <a:r>
              <a:rPr lang="fr-FR" sz="5100" dirty="0">
                <a:latin typeface="Calibri" panose="020F0502020204030204" pitchFamily="34" charset="0"/>
                <a:cs typeface="Times New Roman" panose="02020603050405020304" pitchFamily="18" charset="0"/>
              </a:rPr>
              <a:t>Cataloguer des monographies électroniques dans le </a:t>
            </a:r>
            <a:r>
              <a:rPr lang="fr-FR" sz="5100" dirty="0" err="1">
                <a:latin typeface="Calibri" panose="020F0502020204030204" pitchFamily="34" charset="0"/>
                <a:cs typeface="Times New Roman" panose="02020603050405020304" pitchFamily="18" charset="0"/>
              </a:rPr>
              <a:t>Sudoc</a:t>
            </a:r>
            <a:endParaRPr lang="fr-FR" sz="5100" dirty="0">
              <a:latin typeface="Calibri" panose="020F0502020204030204" pitchFamily="34" charset="0"/>
              <a:cs typeface="Times New Roman" panose="02020603050405020304" pitchFamily="18" charset="0"/>
            </a:endParaRP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4200" dirty="0">
                <a:latin typeface="Calibri" panose="020F0502020204030204" pitchFamily="34" charset="0"/>
                <a:cs typeface="Times New Roman" panose="02020603050405020304" pitchFamily="18" charset="0"/>
              </a:rPr>
              <a:t>Une notice de monographie électronique ≠ une simple copie de monographie imprimée, avec juste une URL en plus</a:t>
            </a: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6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8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Les mentions de publication / diffusion</a:t>
            </a:r>
          </a:p>
          <a:p>
            <a:pPr marL="191700" indent="0">
              <a:buNone/>
            </a:pPr>
            <a:endParaRPr lang="fr-FR" sz="29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pas de date pour la mention d’édition relative à la manifestation imprimée dans les notices </a:t>
            </a:r>
            <a:r>
              <a:rPr lang="fr-FR" sz="3400" i="0" dirty="0" err="1">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Oa</a:t>
            </a:r>
            <a:endParaRPr lang="fr-FR" sz="3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lnSpc>
                <a:spcPct val="100000"/>
              </a:lnSpc>
              <a:buNone/>
            </a:pPr>
            <a:endParaRPr lang="fr-FR" sz="2900" b="0" i="0" dirty="0">
              <a:solidFill>
                <a:schemeClr val="accent1"/>
              </a:solidFill>
              <a:latin typeface="+mn-lt"/>
            </a:endParaRPr>
          </a:p>
          <a:p>
            <a:pPr marL="191700" indent="0">
              <a:lnSpc>
                <a:spcPct val="100000"/>
              </a:lnSpc>
              <a:buNone/>
            </a:pPr>
            <a:r>
              <a:rPr lang="fr-FR" sz="2900" b="0" i="0" dirty="0">
                <a:solidFill>
                  <a:schemeClr val="accent1"/>
                </a:solidFill>
                <a:latin typeface="+mn-lt"/>
              </a:rPr>
              <a:t>Exemple Numérique Premium : </a:t>
            </a:r>
          </a:p>
          <a:p>
            <a:pPr marL="191700" indent="0">
              <a:lnSpc>
                <a:spcPct val="100000"/>
              </a:lnSpc>
              <a:buNone/>
            </a:pPr>
            <a:r>
              <a:rPr lang="fr-FR" sz="2900" b="0" i="0" dirty="0">
                <a:solidFill>
                  <a:schemeClr val="accent1"/>
                </a:solidFill>
                <a:latin typeface="+mn-lt"/>
              </a:rPr>
              <a:t>214 #0 $</a:t>
            </a:r>
            <a:r>
              <a:rPr lang="fr-FR" sz="2900" b="0" i="0" dirty="0" err="1">
                <a:solidFill>
                  <a:schemeClr val="accent1"/>
                </a:solidFill>
                <a:latin typeface="+mn-lt"/>
              </a:rPr>
              <a:t>aGenève$cHonoré</a:t>
            </a:r>
            <a:r>
              <a:rPr lang="fr-FR" sz="2900" b="0" i="0" dirty="0">
                <a:solidFill>
                  <a:schemeClr val="accent1"/>
                </a:solidFill>
                <a:latin typeface="+mn-lt"/>
              </a:rPr>
              <a:t> Champion$d2014</a:t>
            </a:r>
          </a:p>
          <a:p>
            <a:pPr marL="191700" indent="0">
              <a:lnSpc>
                <a:spcPct val="100000"/>
              </a:lnSpc>
              <a:buNone/>
            </a:pPr>
            <a:r>
              <a:rPr lang="fr-FR" sz="2900" b="0" i="0" dirty="0">
                <a:solidFill>
                  <a:schemeClr val="accent1"/>
                </a:solidFill>
                <a:latin typeface="+mn-lt"/>
              </a:rPr>
              <a:t>214 #2 $</a:t>
            </a:r>
            <a:r>
              <a:rPr lang="fr-FR" sz="2900" b="0" i="0" dirty="0" err="1">
                <a:solidFill>
                  <a:schemeClr val="accent1"/>
                </a:solidFill>
                <a:latin typeface="+mn-lt"/>
              </a:rPr>
              <a:t>aParis$cNumerique</a:t>
            </a:r>
            <a:r>
              <a:rPr lang="fr-FR" sz="2900" b="0" i="0" dirty="0">
                <a:solidFill>
                  <a:schemeClr val="accent1"/>
                </a:solidFill>
                <a:latin typeface="+mn-lt"/>
              </a:rPr>
              <a:t> Premium$d2021</a:t>
            </a:r>
          </a:p>
          <a:p>
            <a:pPr marL="191700" indent="0">
              <a:lnSpc>
                <a:spcPct val="100000"/>
              </a:lnSpc>
              <a:buNone/>
            </a:pPr>
            <a:endParaRPr lang="fr-FR" sz="2900" b="0" i="0" dirty="0">
              <a:solidFill>
                <a:schemeClr val="accent1"/>
              </a:solidFill>
              <a:latin typeface="+mn-lt"/>
            </a:endParaRPr>
          </a:p>
          <a:p>
            <a:pPr marL="191700" indent="0">
              <a:lnSpc>
                <a:spcPct val="100000"/>
              </a:lnSpc>
              <a:buNone/>
            </a:pPr>
            <a:endParaRPr lang="fr-FR" sz="2900" b="0" i="0" dirty="0">
              <a:solidFill>
                <a:schemeClr val="accent1"/>
              </a:solidFill>
              <a:latin typeface="+mn-lt"/>
            </a:endParaRPr>
          </a:p>
          <a:p>
            <a:pPr marL="191700" indent="0">
              <a:buNone/>
            </a:pPr>
            <a:r>
              <a:rPr lang="fr-FR" sz="38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mention d’édition sans date + mention de diffusion avec date de mise en ligne</a:t>
            </a:r>
          </a:p>
          <a:p>
            <a:pPr marL="191700" indent="0">
              <a:lnSpc>
                <a:spcPct val="100000"/>
              </a:lnSpc>
              <a:buNone/>
            </a:pPr>
            <a:endParaRPr lang="fr-FR" sz="2900" b="0" i="0" dirty="0">
              <a:solidFill>
                <a:schemeClr val="accent1"/>
              </a:solidFill>
              <a:latin typeface="+mn-lt"/>
            </a:endParaRPr>
          </a:p>
          <a:p>
            <a:pPr marL="191700" indent="0">
              <a:lnSpc>
                <a:spcPct val="100000"/>
              </a:lnSpc>
              <a:buNone/>
            </a:pPr>
            <a:r>
              <a:rPr lang="fr-FR" sz="2900" b="0" i="0" dirty="0">
                <a:solidFill>
                  <a:schemeClr val="accent1"/>
                </a:solidFill>
                <a:latin typeface="+mn-lt"/>
              </a:rPr>
              <a:t>214 #0 $</a:t>
            </a:r>
            <a:r>
              <a:rPr lang="fr-FR" sz="2900" b="0" i="0" dirty="0" err="1">
                <a:solidFill>
                  <a:schemeClr val="accent1"/>
                </a:solidFill>
                <a:latin typeface="+mn-lt"/>
              </a:rPr>
              <a:t>aGenève$cHonoré</a:t>
            </a:r>
            <a:r>
              <a:rPr lang="fr-FR" sz="2900" b="0" i="0" dirty="0">
                <a:solidFill>
                  <a:schemeClr val="accent1"/>
                </a:solidFill>
                <a:latin typeface="+mn-lt"/>
              </a:rPr>
              <a:t> Champion</a:t>
            </a:r>
          </a:p>
          <a:p>
            <a:pPr marL="191700" indent="0">
              <a:lnSpc>
                <a:spcPct val="100000"/>
              </a:lnSpc>
              <a:buNone/>
            </a:pPr>
            <a:r>
              <a:rPr lang="fr-FR" sz="2900" b="0" i="0" dirty="0">
                <a:solidFill>
                  <a:schemeClr val="accent1"/>
                </a:solidFill>
                <a:latin typeface="+mn-lt"/>
              </a:rPr>
              <a:t>214 #2 $</a:t>
            </a:r>
            <a:r>
              <a:rPr lang="fr-FR" sz="2900" b="0" i="0" dirty="0" err="1">
                <a:solidFill>
                  <a:schemeClr val="accent1"/>
                </a:solidFill>
                <a:latin typeface="+mn-lt"/>
              </a:rPr>
              <a:t>aParis$cNumerique</a:t>
            </a:r>
            <a:r>
              <a:rPr lang="fr-FR" sz="2900" b="0" i="0" dirty="0">
                <a:solidFill>
                  <a:schemeClr val="accent1"/>
                </a:solidFill>
                <a:latin typeface="+mn-lt"/>
              </a:rPr>
              <a:t> Premium$d2021</a:t>
            </a:r>
          </a:p>
          <a:p>
            <a:pPr marL="191700" indent="0">
              <a:lnSpc>
                <a:spcPct val="100000"/>
              </a:lnSpc>
              <a:buNone/>
            </a:pPr>
            <a:endParaRPr lang="fr-FR" sz="2900" b="0" i="0" dirty="0">
              <a:solidFill>
                <a:schemeClr val="accent1"/>
              </a:solidFill>
              <a:latin typeface="+mn-lt"/>
            </a:endParaRPr>
          </a:p>
          <a:p>
            <a:pPr marL="191700" indent="0">
              <a:lnSpc>
                <a:spcPct val="100000"/>
              </a:lnSpc>
              <a:buNone/>
            </a:pPr>
            <a:endParaRPr lang="fr-FR" sz="2900" b="0" i="0" dirty="0">
              <a:solidFill>
                <a:schemeClr val="accent1"/>
              </a:solidFill>
              <a:latin typeface="+mn-lt"/>
            </a:endParaRPr>
          </a:p>
          <a:p>
            <a:pPr marL="191700" indent="0">
              <a:lnSpc>
                <a:spcPct val="100000"/>
              </a:lnSpc>
              <a:buNone/>
            </a:pPr>
            <a:r>
              <a:rPr lang="fr-FR" sz="3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données relatives à la manifestation imprimée : la zone 452</a:t>
            </a: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5</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 électronique vs. monographie imprimée</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p>
        </p:txBody>
      </p:sp>
      <p:sp>
        <p:nvSpPr>
          <p:cNvPr id="8" name="Signe de multiplication 7">
            <a:extLst>
              <a:ext uri="{FF2B5EF4-FFF2-40B4-BE49-F238E27FC236}">
                <a16:creationId xmlns:a16="http://schemas.microsoft.com/office/drawing/2014/main" id="{D03B9FE2-FF74-3648-5BDC-7537A4C87AB5}"/>
              </a:ext>
            </a:extLst>
          </p:cNvPr>
          <p:cNvSpPr/>
          <p:nvPr/>
        </p:nvSpPr>
        <p:spPr>
          <a:xfrm>
            <a:off x="457200" y="2841770"/>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A105704-8BEC-1D00-BAB7-CCE442667D1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5054295"/>
            <a:ext cx="234892" cy="230488"/>
          </a:xfrm>
          <a:prstGeom prst="rect">
            <a:avLst/>
          </a:prstGeom>
        </p:spPr>
      </p:pic>
      <p:pic>
        <p:nvPicPr>
          <p:cNvPr id="6" name="Image 5">
            <a:extLst>
              <a:ext uri="{FF2B5EF4-FFF2-40B4-BE49-F238E27FC236}">
                <a16:creationId xmlns:a16="http://schemas.microsoft.com/office/drawing/2014/main" id="{E266BBE0-6ED1-C4FC-F55C-2A85B411CD3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150" y="5855393"/>
            <a:ext cx="234892" cy="230488"/>
          </a:xfrm>
          <a:prstGeom prst="rect">
            <a:avLst/>
          </a:prstGeom>
        </p:spPr>
      </p:pic>
      <p:sp>
        <p:nvSpPr>
          <p:cNvPr id="10" name="Signe de multiplication 9">
            <a:extLst>
              <a:ext uri="{FF2B5EF4-FFF2-40B4-BE49-F238E27FC236}">
                <a16:creationId xmlns:a16="http://schemas.microsoft.com/office/drawing/2014/main" id="{7F4A5212-3A17-B17B-9CA4-314E4736E08A}"/>
              </a:ext>
            </a:extLst>
          </p:cNvPr>
          <p:cNvSpPr/>
          <p:nvPr/>
        </p:nvSpPr>
        <p:spPr>
          <a:xfrm>
            <a:off x="457200" y="3479335"/>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77887757-239F-41D4-B521-90B2E89A2A8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3791378"/>
            <a:ext cx="234892" cy="230488"/>
          </a:xfrm>
          <a:prstGeom prst="rect">
            <a:avLst/>
          </a:prstGeom>
        </p:spPr>
      </p:pic>
    </p:spTree>
    <p:extLst>
      <p:ext uri="{BB962C8B-B14F-4D97-AF65-F5344CB8AC3E}">
        <p14:creationId xmlns:p14="http://schemas.microsoft.com/office/powerpoint/2010/main" val="26121315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50</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1" y="850411"/>
            <a:ext cx="8229600" cy="56134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000" dirty="0">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2 grands « types » </a:t>
            </a:r>
            <a:r>
              <a:rPr lang="fr-FR" sz="2000" b="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(pas toujours faciles) </a:t>
            </a:r>
            <a:r>
              <a:rPr lang="fr-FR" sz="2000" i="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à distinguer</a:t>
            </a: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aphicFrame>
        <p:nvGraphicFramePr>
          <p:cNvPr id="9" name="Tableau 9">
            <a:extLst>
              <a:ext uri="{FF2B5EF4-FFF2-40B4-BE49-F238E27FC236}">
                <a16:creationId xmlns:a16="http://schemas.microsoft.com/office/drawing/2014/main" id="{350988BF-CA3E-6FF8-389D-D8705F1A9D0F}"/>
              </a:ext>
            </a:extLst>
          </p:cNvPr>
          <p:cNvGraphicFramePr>
            <a:graphicFrameLocks noGrp="1"/>
          </p:cNvGraphicFramePr>
          <p:nvPr/>
        </p:nvGraphicFramePr>
        <p:xfrm>
          <a:off x="19881" y="2954509"/>
          <a:ext cx="4447398" cy="3053080"/>
        </p:xfrm>
        <a:graphic>
          <a:graphicData uri="http://schemas.openxmlformats.org/drawingml/2006/table">
            <a:tbl>
              <a:tblPr firstRow="1" bandRow="1">
                <a:tableStyleId>{5C22544A-7EE6-4342-B048-85BDC9FD1C3A}</a:tableStyleId>
              </a:tblPr>
              <a:tblGrid>
                <a:gridCol w="4447398">
                  <a:extLst>
                    <a:ext uri="{9D8B030D-6E8A-4147-A177-3AD203B41FA5}">
                      <a16:colId xmlns:a16="http://schemas.microsoft.com/office/drawing/2014/main" val="3901014602"/>
                    </a:ext>
                  </a:extLst>
                </a:gridCol>
              </a:tblGrid>
              <a:tr h="370840">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fr-FR" sz="20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publications en série numériques « natives »</a:t>
                      </a:r>
                    </a:p>
                    <a:p>
                      <a:endParaRPr lang="fr-FR" sz="1600" dirty="0"/>
                    </a:p>
                  </a:txBody>
                  <a:tcPr/>
                </a:tc>
                <a:extLst>
                  <a:ext uri="{0D108BD9-81ED-4DB2-BD59-A6C34878D82A}">
                    <a16:rowId xmlns:a16="http://schemas.microsoft.com/office/drawing/2014/main" val="4241382078"/>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800" b="0" i="1" dirty="0">
                          <a:solidFill>
                            <a:schemeClr val="tx1"/>
                          </a:solidFill>
                          <a:latin typeface="Calibri" panose="020F0502020204030204" pitchFamily="34" charset="0"/>
                          <a:ea typeface="Times New Roman" panose="02020603050405020304" pitchFamily="18" charset="0"/>
                        </a:rPr>
                        <a:t>V</a:t>
                      </a:r>
                      <a:r>
                        <a:rPr lang="fr-FR" sz="1800" b="0" i="1" dirty="0">
                          <a:solidFill>
                            <a:schemeClr val="tx1"/>
                          </a:solidFill>
                          <a:effectLst/>
                          <a:latin typeface="Calibri" panose="020F0502020204030204" pitchFamily="34" charset="0"/>
                          <a:ea typeface="Times New Roman" panose="02020603050405020304" pitchFamily="18" charset="0"/>
                        </a:rPr>
                        <a:t>ersion électronique d’une publication en série nativement publiée sous forme numérique, qu’il existe ou non en parallèle une version papier, et dont la version en ligne ne constitue pas la reproduction</a:t>
                      </a: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800" b="0" dirty="0">
                        <a:solidFill>
                          <a:schemeClr val="accent1"/>
                        </a:solidFill>
                        <a:effectLst/>
                        <a:latin typeface="Calibri" panose="020F0502020204030204" pitchFamily="34" charset="0"/>
                        <a:ea typeface="Times New Roman" panose="02020603050405020304" pitchFamily="18" charset="0"/>
                      </a:endParaRPr>
                    </a:p>
                  </a:txBody>
                  <a:tcPr/>
                </a:tc>
                <a:extLst>
                  <a:ext uri="{0D108BD9-81ED-4DB2-BD59-A6C34878D82A}">
                    <a16:rowId xmlns:a16="http://schemas.microsoft.com/office/drawing/2014/main" val="32226924"/>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6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3"/>
                        </a:rPr>
                        <a:t>https://publications-prairial.fr/arabesques/</a:t>
                      </a:r>
                      <a:endParaRPr lang="fr-FR" sz="16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45418609"/>
                  </a:ext>
                </a:extLst>
              </a:tr>
            </a:tbl>
          </a:graphicData>
        </a:graphic>
      </p:graphicFrame>
      <p:graphicFrame>
        <p:nvGraphicFramePr>
          <p:cNvPr id="10" name="Tableau 9">
            <a:extLst>
              <a:ext uri="{FF2B5EF4-FFF2-40B4-BE49-F238E27FC236}">
                <a16:creationId xmlns:a16="http://schemas.microsoft.com/office/drawing/2014/main" id="{5028A2C2-E51A-76A0-4592-0222BC211947}"/>
              </a:ext>
            </a:extLst>
          </p:cNvPr>
          <p:cNvGraphicFramePr>
            <a:graphicFrameLocks noGrp="1"/>
          </p:cNvGraphicFramePr>
          <p:nvPr/>
        </p:nvGraphicFramePr>
        <p:xfrm>
          <a:off x="4683903" y="2954509"/>
          <a:ext cx="4447397" cy="3053080"/>
        </p:xfrm>
        <a:graphic>
          <a:graphicData uri="http://schemas.openxmlformats.org/drawingml/2006/table">
            <a:tbl>
              <a:tblPr firstRow="1" bandRow="1">
                <a:tableStyleId>{5C22544A-7EE6-4342-B048-85BDC9FD1C3A}</a:tableStyleId>
              </a:tblPr>
              <a:tblGrid>
                <a:gridCol w="4447397">
                  <a:extLst>
                    <a:ext uri="{9D8B030D-6E8A-4147-A177-3AD203B41FA5}">
                      <a16:colId xmlns:a16="http://schemas.microsoft.com/office/drawing/2014/main" val="3901014602"/>
                    </a:ext>
                  </a:extLst>
                </a:gridCol>
              </a:tblGrid>
              <a:tr h="370840">
                <a:tc>
                  <a:txBody>
                    <a:bodyPr/>
                    <a:lstStyle/>
                    <a:p>
                      <a:pPr marL="191700" indent="0" algn="ctr">
                        <a:buNone/>
                      </a:pPr>
                      <a:r>
                        <a:rPr lang="fr-FR" sz="20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Les reproductions numériques de publications en série imprimées</a:t>
                      </a:r>
                    </a:p>
                    <a:p>
                      <a:pPr marL="191700" indent="0" algn="ctr">
                        <a:buNone/>
                      </a:pPr>
                      <a:endParaRPr lang="fr-FR" sz="1600" i="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4241382078"/>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800" b="0" i="1" dirty="0">
                          <a:solidFill>
                            <a:schemeClr val="tx1"/>
                          </a:solidFill>
                          <a:latin typeface="Calibri" panose="020F0502020204030204" pitchFamily="34" charset="0"/>
                          <a:ea typeface="Times New Roman" panose="02020603050405020304" pitchFamily="18" charset="0"/>
                        </a:rPr>
                        <a:t>Version électronique d’une publication en série vivante ou morte, issue de la numérisation des numéros/volumes de la version imprimée correspondante, éventuellement éditorialisée </a:t>
                      </a: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800" b="0" dirty="0">
                        <a:solidFill>
                          <a:schemeClr val="accent1"/>
                        </a:solidFill>
                        <a:latin typeface="Calibri" panose="020F0502020204030204" pitchFamily="34" charset="0"/>
                        <a:ea typeface="Times New Roman" panose="02020603050405020304" pitchFamily="18" charset="0"/>
                      </a:endParaRPr>
                    </a:p>
                  </a:txBody>
                  <a:tcPr/>
                </a:tc>
                <a:extLst>
                  <a:ext uri="{0D108BD9-81ED-4DB2-BD59-A6C34878D82A}">
                    <a16:rowId xmlns:a16="http://schemas.microsoft.com/office/drawing/2014/main" val="32226924"/>
                  </a:ext>
                </a:extLst>
              </a:tr>
              <a:tr h="37084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fr-FR" sz="16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hlinkClick r:id="rId4"/>
                        </a:rPr>
                        <a:t>https://gallica.bnf.fr/ark:/12148/cb32856309f/date</a:t>
                      </a:r>
                      <a:endParaRPr lang="fr-FR" sz="16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045418609"/>
                  </a:ext>
                </a:extLst>
              </a:tr>
            </a:tbl>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5">
            <p14:nvContentPartPr>
              <p14:cNvPr id="18" name="Encre 17">
                <a:extLst>
                  <a:ext uri="{FF2B5EF4-FFF2-40B4-BE49-F238E27FC236}">
                    <a16:creationId xmlns:a16="http://schemas.microsoft.com/office/drawing/2014/main" id="{26194D11-251C-279B-017B-832BA86B8270}"/>
                  </a:ext>
                </a:extLst>
              </p14:cNvPr>
              <p14:cNvContentPartPr/>
              <p14:nvPr/>
            </p14:nvContentPartPr>
            <p14:xfrm>
              <a:off x="-1130880" y="5079320"/>
              <a:ext cx="360" cy="360"/>
            </p14:xfrm>
          </p:contentPart>
        </mc:Choice>
        <mc:Fallback xmlns="">
          <p:pic>
            <p:nvPicPr>
              <p:cNvPr id="18" name="Encre 17">
                <a:extLst>
                  <a:ext uri="{FF2B5EF4-FFF2-40B4-BE49-F238E27FC236}">
                    <a16:creationId xmlns:a16="http://schemas.microsoft.com/office/drawing/2014/main" id="{26194D11-251C-279B-017B-832BA86B8270}"/>
                  </a:ext>
                </a:extLst>
              </p:cNvPr>
              <p:cNvPicPr/>
              <p:nvPr/>
            </p:nvPicPr>
            <p:blipFill>
              <a:blip r:embed="rId6"/>
              <a:stretch>
                <a:fillRect/>
              </a:stretch>
            </p:blipFill>
            <p:spPr>
              <a:xfrm>
                <a:off x="-1148520" y="4971680"/>
                <a:ext cx="36000" cy="216000"/>
              </a:xfrm>
              <a:prstGeom prst="rect">
                <a:avLst/>
              </a:prstGeom>
            </p:spPr>
          </p:pic>
        </mc:Fallback>
      </mc:AlternateContent>
      <p:cxnSp>
        <p:nvCxnSpPr>
          <p:cNvPr id="23" name="Connecteur droit 22">
            <a:extLst>
              <a:ext uri="{FF2B5EF4-FFF2-40B4-BE49-F238E27FC236}">
                <a16:creationId xmlns:a16="http://schemas.microsoft.com/office/drawing/2014/main" id="{57E70638-8915-1D86-DF71-52AB1E6C6BF3}"/>
              </a:ext>
            </a:extLst>
          </p:cNvPr>
          <p:cNvCxnSpPr/>
          <p:nvPr/>
        </p:nvCxnSpPr>
        <p:spPr>
          <a:xfrm>
            <a:off x="4572000" y="2898000"/>
            <a:ext cx="0" cy="3960000"/>
          </a:xfrm>
          <a:prstGeom prst="line">
            <a:avLst/>
          </a:prstGeom>
          <a:ln cmpd="sng">
            <a:solidFill>
              <a:schemeClr val="accent6"/>
            </a:solidFill>
            <a:prstDash val="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1011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51</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5753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Type de document et statut de la notice </a:t>
            </a:r>
          </a:p>
          <a:p>
            <a:pPr marL="191700" indent="0">
              <a:buNone/>
            </a:pPr>
            <a:endParaRPr lang="fr-FR" sz="1800" i="0" dirty="0">
              <a:solidFill>
                <a:srgbClr val="4F81BD"/>
              </a:solidFill>
              <a:latin typeface="+mn-lt"/>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mn-lt"/>
                <a:ea typeface="Calibri" panose="020F0502020204030204" pitchFamily="34" charset="0"/>
                <a:cs typeface="Times New Roman" panose="02020603050405020304" pitchFamily="18" charset="0"/>
              </a:rPr>
              <a:t>Pos. 1	</a:t>
            </a:r>
            <a:r>
              <a:rPr lang="fr-FR" sz="1800" i="0" dirty="0">
                <a:solidFill>
                  <a:srgbClr val="4F81BD"/>
                </a:solidFill>
                <a:latin typeface="+mn-lt"/>
                <a:ea typeface="Calibri" panose="020F0502020204030204" pitchFamily="34" charset="0"/>
                <a:cs typeface="Times New Roman" panose="02020603050405020304" pitchFamily="18" charset="0"/>
              </a:rPr>
              <a:t>Type de support</a:t>
            </a:r>
          </a:p>
          <a:p>
            <a:pPr marL="191700" indent="0">
              <a:buNone/>
            </a:pPr>
            <a:r>
              <a:rPr lang="fr-FR" sz="1800" i="0" dirty="0">
                <a:latin typeface="+mn-lt"/>
                <a:ea typeface="Calibri" panose="020F0502020204030204" pitchFamily="34" charset="0"/>
                <a:cs typeface="Times New Roman" panose="02020603050405020304" pitchFamily="18" charset="0"/>
                <a:sym typeface="Wingdings" panose="05000000000000000000" pitchFamily="2" charset="2"/>
              </a:rPr>
              <a:t>			« O » </a:t>
            </a:r>
            <a:r>
              <a:rPr lang="fr-FR" sz="1800" b="0" i="0" dirty="0">
                <a:latin typeface="+mn-lt"/>
                <a:ea typeface="Calibri" panose="020F0502020204030204" pitchFamily="34" charset="0"/>
                <a:cs typeface="Times New Roman" panose="02020603050405020304" pitchFamily="18" charset="0"/>
                <a:sym typeface="Wingdings" panose="05000000000000000000" pitchFamily="2" charset="2"/>
              </a:rPr>
              <a:t>(Ressource électronique)</a:t>
            </a:r>
            <a:r>
              <a:rPr lang="fr-FR" sz="1800" b="0" i="0" dirty="0">
                <a:latin typeface="+mn-lt"/>
                <a:ea typeface="Calibri" panose="020F0502020204030204" pitchFamily="34" charset="0"/>
                <a:cs typeface="Times New Roman" panose="02020603050405020304" pitchFamily="18" charset="0"/>
              </a:rPr>
              <a:t> </a:t>
            </a:r>
          </a:p>
          <a:p>
            <a:pPr marL="191700" indent="0">
              <a:buNone/>
            </a:pPr>
            <a:endParaRPr lang="fr-FR" sz="1800" b="0" i="0" dirty="0">
              <a:latin typeface="+mn-lt"/>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mn-lt"/>
                <a:ea typeface="Calibri" panose="020F0502020204030204" pitchFamily="34" charset="0"/>
                <a:cs typeface="Times New Roman" panose="02020603050405020304" pitchFamily="18" charset="0"/>
              </a:rPr>
              <a:t>Pos. 2	</a:t>
            </a:r>
            <a:r>
              <a:rPr lang="fr-FR" sz="1800" i="0" dirty="0">
                <a:solidFill>
                  <a:srgbClr val="4F81BD"/>
                </a:solidFill>
                <a:latin typeface="+mn-lt"/>
                <a:ea typeface="Calibri" panose="020F0502020204030204" pitchFamily="34" charset="0"/>
                <a:cs typeface="Times New Roman" panose="02020603050405020304" pitchFamily="18" charset="0"/>
              </a:rPr>
              <a:t>Type de notice</a:t>
            </a:r>
          </a:p>
          <a:p>
            <a:pPr marL="191700" indent="0">
              <a:buNone/>
            </a:pPr>
            <a:r>
              <a:rPr lang="fr-FR" sz="1800" i="0" dirty="0">
                <a:solidFill>
                  <a:srgbClr val="4F81BD"/>
                </a:solidFill>
                <a:latin typeface="+mn-lt"/>
                <a:ea typeface="Calibri" panose="020F0502020204030204" pitchFamily="34" charset="0"/>
                <a:cs typeface="Times New Roman" panose="02020603050405020304" pitchFamily="18" charset="0"/>
              </a:rPr>
              <a:t>			</a:t>
            </a:r>
            <a:r>
              <a:rPr lang="fr-FR" sz="1800" i="0" dirty="0">
                <a:latin typeface="+mn-lt"/>
                <a:ea typeface="Calibri" panose="020F0502020204030204" pitchFamily="34" charset="0"/>
                <a:cs typeface="Times New Roman" panose="02020603050405020304" pitchFamily="18" charset="0"/>
              </a:rPr>
              <a:t>« b » </a:t>
            </a:r>
            <a:r>
              <a:rPr lang="fr-FR" sz="1800" b="0" i="0" dirty="0">
                <a:latin typeface="+mn-lt"/>
                <a:ea typeface="Calibri" panose="020F0502020204030204" pitchFamily="34" charset="0"/>
                <a:cs typeface="Times New Roman" panose="02020603050405020304" pitchFamily="18" charset="0"/>
              </a:rPr>
              <a:t>(Ressources continues autres que « Collections »)</a:t>
            </a:r>
          </a:p>
          <a:p>
            <a:pPr marL="191700" indent="0">
              <a:buNone/>
            </a:pPr>
            <a:r>
              <a:rPr lang="fr-FR" sz="1800" b="0" i="0" dirty="0">
                <a:latin typeface="+mn-lt"/>
                <a:ea typeface="Calibri" panose="020F0502020204030204" pitchFamily="34" charset="0"/>
                <a:cs typeface="Times New Roman" panose="02020603050405020304" pitchFamily="18" charset="0"/>
              </a:rPr>
              <a:t>			</a:t>
            </a:r>
            <a:r>
              <a:rPr lang="fr-FR" sz="1800" i="0" dirty="0">
                <a:latin typeface="+mn-lt"/>
                <a:ea typeface="Calibri" panose="020F0502020204030204" pitchFamily="34" charset="0"/>
                <a:cs typeface="Times New Roman" panose="02020603050405020304" pitchFamily="18" charset="0"/>
              </a:rPr>
              <a:t>« d »</a:t>
            </a:r>
            <a:r>
              <a:rPr lang="fr-FR" sz="1800" b="0" i="0" dirty="0">
                <a:latin typeface="+mn-lt"/>
                <a:ea typeface="Calibri" panose="020F0502020204030204" pitchFamily="34" charset="0"/>
                <a:cs typeface="Times New Roman" panose="02020603050405020304" pitchFamily="18" charset="0"/>
              </a:rPr>
              <a:t> (Collections éditoriales)</a:t>
            </a:r>
          </a:p>
          <a:p>
            <a:pPr marL="191700" indent="0">
              <a:buNone/>
            </a:pPr>
            <a:endParaRPr lang="fr-FR" sz="1800" b="0" dirty="0">
              <a:latin typeface="+mn-lt"/>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mn-lt"/>
                <a:cs typeface="Times New Roman" panose="02020603050405020304" pitchFamily="18" charset="0"/>
              </a:rPr>
              <a:t>Pos. 3-4	</a:t>
            </a:r>
            <a:r>
              <a:rPr lang="fr-FR" sz="1800" i="0" dirty="0">
                <a:solidFill>
                  <a:srgbClr val="4F81BD"/>
                </a:solidFill>
                <a:latin typeface="+mn-lt"/>
                <a:cs typeface="Times New Roman" panose="02020603050405020304" pitchFamily="18" charset="0"/>
              </a:rPr>
              <a:t>Statut de la notice et Conformité ISBD</a:t>
            </a:r>
          </a:p>
          <a:p>
            <a:pPr marL="191700" indent="0">
              <a:buNone/>
            </a:pPr>
            <a:r>
              <a:rPr lang="fr-FR" altLang="fr-FR" sz="1800" i="0" kern="0" dirty="0">
                <a:latin typeface="+mn-lt"/>
              </a:rPr>
              <a:t>			x3 </a:t>
            </a:r>
            <a:r>
              <a:rPr lang="fr-FR" altLang="fr-FR" sz="1800" b="0" i="0" kern="0" dirty="0">
                <a:latin typeface="+mn-lt"/>
              </a:rPr>
              <a:t>(notice complète et Conforme à l’ISBD)</a:t>
            </a:r>
          </a:p>
          <a:p>
            <a:pPr marL="191700" indent="0">
              <a:buNone/>
            </a:pPr>
            <a:endParaRPr lang="fr-FR" altLang="fr-FR" sz="1800" b="0" kern="0" dirty="0">
              <a:latin typeface="+mn-lt"/>
            </a:endParaRPr>
          </a:p>
          <a:p>
            <a:pPr algn="ct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cs typeface="Times New Roman" panose="02020603050405020304" pitchFamily="18" charset="0"/>
              </a:rPr>
              <a:t> Obx3 </a:t>
            </a:r>
            <a:r>
              <a:rPr lang="fr-FR" sz="1800" dirty="0">
                <a:latin typeface="Calibri" panose="020F0502020204030204" pitchFamily="34" charset="0"/>
                <a:cs typeface="Times New Roman" panose="02020603050405020304" pitchFamily="18" charset="0"/>
              </a:rPr>
              <a:t>  </a:t>
            </a:r>
            <a:r>
              <a:rPr lang="fr-FR" sz="1800" b="0" dirty="0">
                <a:latin typeface="Calibri" panose="020F0502020204030204" pitchFamily="34" charset="0"/>
                <a:cs typeface="Times New Roman" panose="02020603050405020304" pitchFamily="18" charset="0"/>
              </a:rPr>
              <a:t>pour un </a:t>
            </a:r>
            <a:r>
              <a:rPr lang="fr-FR" sz="1800" dirty="0">
                <a:latin typeface="Calibri" panose="020F0502020204030204" pitchFamily="34" charset="0"/>
                <a:cs typeface="Times New Roman" panose="02020603050405020304" pitchFamily="18" charset="0"/>
              </a:rPr>
              <a:t>périodique électronique</a:t>
            </a:r>
          </a:p>
          <a:p>
            <a:pPr marL="191700" indent="0" algn="ctr">
              <a:buNone/>
            </a:pPr>
            <a:endParaRPr lang="fr-FR" sz="1000" dirty="0">
              <a:latin typeface="Calibri" panose="020F0502020204030204" pitchFamily="34" charset="0"/>
              <a:cs typeface="Times New Roman" panose="02020603050405020304" pitchFamily="18" charset="0"/>
            </a:endParaRPr>
          </a:p>
          <a:p>
            <a:pPr algn="ct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cs typeface="Times New Roman" panose="02020603050405020304" pitchFamily="18" charset="0"/>
              </a:rPr>
              <a:t> Odx3 </a:t>
            </a:r>
            <a:r>
              <a:rPr lang="fr-FR" sz="1800" dirty="0">
                <a:latin typeface="Calibri" panose="020F0502020204030204" pitchFamily="34" charset="0"/>
                <a:cs typeface="Times New Roman" panose="02020603050405020304" pitchFamily="18" charset="0"/>
              </a:rPr>
              <a:t>  </a:t>
            </a:r>
            <a:r>
              <a:rPr lang="fr-FR" sz="1800" b="0" dirty="0">
                <a:latin typeface="Calibri" panose="020F0502020204030204" pitchFamily="34" charset="0"/>
                <a:cs typeface="Times New Roman" panose="02020603050405020304" pitchFamily="18" charset="0"/>
              </a:rPr>
              <a:t>pour une </a:t>
            </a:r>
            <a:r>
              <a:rPr lang="fr-FR" sz="1800" dirty="0">
                <a:latin typeface="Calibri" panose="020F0502020204030204" pitchFamily="34" charset="0"/>
                <a:cs typeface="Times New Roman" panose="02020603050405020304" pitchFamily="18" charset="0"/>
              </a:rPr>
              <a:t>collection électronique</a:t>
            </a:r>
          </a:p>
          <a:p>
            <a:pPr marL="191700" indent="0">
              <a:buNone/>
            </a:pPr>
            <a:endPar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3295068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52</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5753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011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mn-lt"/>
              </a:rPr>
              <a:t>Numéro international normalisé d'une ressource continue (ISSN)</a:t>
            </a:r>
            <a:endParaRPr lang="fr-FR" sz="2000" i="0" dirty="0">
              <a:latin typeface="+mn-lt"/>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mn-lt"/>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mn-lt"/>
                <a:ea typeface="Calibri" panose="020F0502020204030204" pitchFamily="34" charset="0"/>
                <a:cs typeface="Times New Roman" panose="02020603050405020304" pitchFamily="18" charset="0"/>
              </a:rPr>
              <a:t>$a	</a:t>
            </a:r>
            <a:r>
              <a:rPr lang="fr-FR" sz="1800" i="0" dirty="0">
                <a:solidFill>
                  <a:srgbClr val="4F81BD"/>
                </a:solidFill>
                <a:latin typeface="+mn-lt"/>
                <a:ea typeface="Calibri" panose="020F0502020204030204" pitchFamily="34" charset="0"/>
                <a:cs typeface="Times New Roman" panose="02020603050405020304" pitchFamily="18" charset="0"/>
              </a:rPr>
              <a:t>ISSN de la ressource décrite</a:t>
            </a:r>
          </a:p>
          <a:p>
            <a:pPr marL="191700" indent="0">
              <a:buNone/>
            </a:pPr>
            <a:r>
              <a:rPr lang="fr-FR" sz="1800" i="0" dirty="0">
                <a:latin typeface="+mn-lt"/>
                <a:ea typeface="Calibri" panose="020F0502020204030204" pitchFamily="34" charset="0"/>
                <a:cs typeface="Times New Roman" panose="02020603050405020304" pitchFamily="18" charset="0"/>
                <a:sym typeface="Wingdings" panose="05000000000000000000" pitchFamily="2" charset="2"/>
              </a:rPr>
              <a:t>			</a:t>
            </a:r>
            <a:endParaRPr lang="fr-FR" sz="1800" b="0" i="0" dirty="0">
              <a:latin typeface="+mn-lt"/>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mn-lt"/>
                <a:ea typeface="Calibri" panose="020F0502020204030204" pitchFamily="34" charset="0"/>
                <a:cs typeface="Times New Roman" panose="02020603050405020304" pitchFamily="18" charset="0"/>
              </a:rPr>
              <a:t>$f	</a:t>
            </a:r>
            <a:r>
              <a:rPr lang="fr-FR" sz="1800" i="0" dirty="0">
                <a:solidFill>
                  <a:srgbClr val="4F81BD"/>
                </a:solidFill>
                <a:latin typeface="+mn-lt"/>
                <a:ea typeface="Calibri" panose="020F0502020204030204" pitchFamily="34" charset="0"/>
                <a:cs typeface="Times New Roman" panose="02020603050405020304" pitchFamily="18" charset="0"/>
              </a:rPr>
              <a:t>ISSN « de lien »</a:t>
            </a:r>
          </a:p>
          <a:p>
            <a:pPr marL="191700" indent="0">
              <a:buNone/>
            </a:pPr>
            <a:r>
              <a:rPr lang="fr-FR" sz="1800" i="0" dirty="0">
                <a:solidFill>
                  <a:srgbClr val="4F81BD"/>
                </a:solidFill>
                <a:latin typeface="+mn-lt"/>
                <a:ea typeface="Calibri" panose="020F0502020204030204" pitchFamily="34" charset="0"/>
                <a:cs typeface="Times New Roman" panose="02020603050405020304" pitchFamily="18" charset="0"/>
              </a:rPr>
              <a:t>			</a:t>
            </a:r>
            <a:endParaRPr lang="fr-FR" sz="1800" b="0" dirty="0">
              <a:latin typeface="+mn-lt"/>
              <a:ea typeface="Calibri" panose="020F0502020204030204" pitchFamily="34" charset="0"/>
              <a:cs typeface="Times New Roman" panose="02020603050405020304" pitchFamily="18" charset="0"/>
            </a:endParaRPr>
          </a:p>
          <a:p>
            <a:pPr marL="191700" indent="0">
              <a:buNone/>
            </a:pP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Zone 011 autorisée uniquement quand 008 Pos. 2 = « b » </a:t>
            </a:r>
            <a:r>
              <a:rPr lang="fr-FR" sz="1800" b="0" i="0" dirty="0">
                <a:latin typeface="Calibri" panose="020F0502020204030204" pitchFamily="34" charset="0"/>
                <a:ea typeface="Calibri" panose="020F0502020204030204" pitchFamily="34" charset="0"/>
                <a:cs typeface="Times New Roman" panose="02020603050405020304" pitchFamily="18" charset="0"/>
              </a:rPr>
              <a:t>(</a:t>
            </a:r>
            <a:r>
              <a:rPr lang="fr-FR" sz="1800" b="0" i="0" dirty="0">
                <a:latin typeface="+mn-lt"/>
                <a:ea typeface="Calibri" panose="020F0502020204030204" pitchFamily="34" charset="0"/>
                <a:cs typeface="Times New Roman" panose="02020603050405020304" pitchFamily="18" charset="0"/>
              </a:rPr>
              <a:t>Ressources continues autres que « Collections ») </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ou « d » </a:t>
            </a:r>
            <a:r>
              <a:rPr lang="fr-FR" sz="1800" b="0" i="0" dirty="0">
                <a:latin typeface="+mn-lt"/>
                <a:ea typeface="Calibri" panose="020F0502020204030204" pitchFamily="34" charset="0"/>
                <a:cs typeface="Times New Roman" panose="02020603050405020304" pitchFamily="18" charset="0"/>
              </a:rPr>
              <a:t>(Collections éditoriales)</a:t>
            </a:r>
          </a:p>
          <a:p>
            <a:pPr marL="191700" indent="0">
              <a:buNone/>
            </a:pPr>
            <a:endParaRPr lang="fr-FR" sz="1400" dirty="0"/>
          </a:p>
          <a:p>
            <a:pPr marL="191700" indent="0">
              <a:buNone/>
            </a:pPr>
            <a:endParaRPr lang="fr-FR" sz="1400" dirty="0"/>
          </a:p>
          <a:p>
            <a:pPr marL="191700" indent="0">
              <a:buNone/>
            </a:pPr>
            <a:endParaRPr lang="fr-FR" sz="1400" dirty="0"/>
          </a:p>
          <a:p>
            <a:pPr marL="191700" indent="0">
              <a:buNone/>
            </a:pPr>
            <a:endParaRPr lang="fr-FR" sz="14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endParaRPr lang="fr-FR" sz="1400" b="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b="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dirty="0"/>
          </a:p>
          <a:p>
            <a:pPr marL="191700" indent="0">
              <a:buNone/>
            </a:pPr>
            <a:endPar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4" name="Image 3">
            <a:extLst>
              <a:ext uri="{FF2B5EF4-FFF2-40B4-BE49-F238E27FC236}">
                <a16:creationId xmlns:a16="http://schemas.microsoft.com/office/drawing/2014/main" id="{3BC8961A-3931-B735-F2FE-4F7949F063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0861" y="4673376"/>
            <a:ext cx="3008577" cy="936000"/>
          </a:xfrm>
          <a:prstGeom prst="rect">
            <a:avLst/>
          </a:prstGeom>
        </p:spPr>
      </p:pic>
      <p:sp>
        <p:nvSpPr>
          <p:cNvPr id="17" name="Rectangle 16">
            <a:extLst>
              <a:ext uri="{FF2B5EF4-FFF2-40B4-BE49-F238E27FC236}">
                <a16:creationId xmlns:a16="http://schemas.microsoft.com/office/drawing/2014/main" id="{0E652FF9-0D0E-48B0-FB3C-43A9BBA73C8C}"/>
              </a:ext>
            </a:extLst>
          </p:cNvPr>
          <p:cNvSpPr/>
          <p:nvPr/>
        </p:nvSpPr>
        <p:spPr>
          <a:xfrm>
            <a:off x="1399309" y="5447098"/>
            <a:ext cx="3008577" cy="1117600"/>
          </a:xfrm>
          <a:prstGeom prst="rect">
            <a:avLst/>
          </a:prstGeom>
          <a:solidFill>
            <a:srgbClr val="FFFF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rIns="0" bIns="0" rtlCol="0" anchor="t" anchorCtr="0"/>
          <a:lstStyle/>
          <a:p>
            <a:endPar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6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008 </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Abx3</a:t>
            </a:r>
          </a:p>
          <a:p>
            <a:r>
              <a:rPr lang="fr-FR" sz="16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011 ##</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1269-0589</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1269-0589</a:t>
            </a:r>
            <a:endParaRPr lang="fr-FR" sz="1600" b="1" dirty="0"/>
          </a:p>
        </p:txBody>
      </p:sp>
      <p:sp>
        <p:nvSpPr>
          <p:cNvPr id="19" name="Rectangle 18">
            <a:extLst>
              <a:ext uri="{FF2B5EF4-FFF2-40B4-BE49-F238E27FC236}">
                <a16:creationId xmlns:a16="http://schemas.microsoft.com/office/drawing/2014/main" id="{F95F0C33-D1AD-2BD1-6791-6AA250738874}"/>
              </a:ext>
            </a:extLst>
          </p:cNvPr>
          <p:cNvSpPr/>
          <p:nvPr/>
        </p:nvSpPr>
        <p:spPr>
          <a:xfrm>
            <a:off x="4829916" y="5447098"/>
            <a:ext cx="3008577" cy="1117600"/>
          </a:xfrm>
          <a:prstGeom prst="rect">
            <a:avLst/>
          </a:prstGeom>
          <a:solidFill>
            <a:srgbClr val="FFFFCC"/>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tIns="0" rIns="0" bIns="0" rtlCol="0" anchor="t" anchorCtr="0"/>
          <a:lstStyle/>
          <a:p>
            <a:endPar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r>
              <a:rPr lang="fr-FR" sz="16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008 </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O</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bx3</a:t>
            </a:r>
          </a:p>
          <a:p>
            <a:r>
              <a:rPr lang="fr-FR" sz="16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011 ##</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2108</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-7016</a:t>
            </a:r>
            <a:r>
              <a:rPr lang="fr-FR" sz="16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$f</a:t>
            </a: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1269-0589</a:t>
            </a:r>
            <a:endParaRPr lang="fr-FR" sz="1600" b="1" dirty="0"/>
          </a:p>
        </p:txBody>
      </p:sp>
      <p:grpSp>
        <p:nvGrpSpPr>
          <p:cNvPr id="20" name="Groupe 19">
            <a:extLst>
              <a:ext uri="{FF2B5EF4-FFF2-40B4-BE49-F238E27FC236}">
                <a16:creationId xmlns:a16="http://schemas.microsoft.com/office/drawing/2014/main" id="{4D2A01BA-9D8A-BDC6-F904-75F80F573FFD}"/>
              </a:ext>
            </a:extLst>
          </p:cNvPr>
          <p:cNvGrpSpPr>
            <a:grpSpLocks noChangeAspect="1"/>
          </p:cNvGrpSpPr>
          <p:nvPr/>
        </p:nvGrpSpPr>
        <p:grpSpPr>
          <a:xfrm>
            <a:off x="6488493" y="2333741"/>
            <a:ext cx="2700000" cy="325951"/>
            <a:chOff x="2860895" y="2413796"/>
            <a:chExt cx="2896447" cy="389299"/>
          </a:xfrm>
        </p:grpSpPr>
        <p:sp>
          <p:nvSpPr>
            <p:cNvPr id="21" name="Rectangle 20">
              <a:extLst>
                <a:ext uri="{FF2B5EF4-FFF2-40B4-BE49-F238E27FC236}">
                  <a16:creationId xmlns:a16="http://schemas.microsoft.com/office/drawing/2014/main" id="{941E3240-701D-FBA3-07DC-CD57F23F0BA9}"/>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 sous autorité ISSN</a:t>
              </a:r>
              <a:endParaRPr lang="fr-FR" sz="1400" dirty="0"/>
            </a:p>
          </p:txBody>
        </p:sp>
        <p:pic>
          <p:nvPicPr>
            <p:cNvPr id="22" name="Image 21">
              <a:extLst>
                <a:ext uri="{FF2B5EF4-FFF2-40B4-BE49-F238E27FC236}">
                  <a16:creationId xmlns:a16="http://schemas.microsoft.com/office/drawing/2014/main" id="{01283099-A7A0-C923-AAF5-B2773DA6E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23" name="Image 22">
              <a:extLst>
                <a:ext uri="{FF2B5EF4-FFF2-40B4-BE49-F238E27FC236}">
                  <a16:creationId xmlns:a16="http://schemas.microsoft.com/office/drawing/2014/main" id="{1A587E24-4F5C-3037-7B1F-FF1CDB4CAD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sp>
        <p:nvSpPr>
          <p:cNvPr id="2" name="Flèche : courbe vers le bas 1">
            <a:extLst>
              <a:ext uri="{FF2B5EF4-FFF2-40B4-BE49-F238E27FC236}">
                <a16:creationId xmlns:a16="http://schemas.microsoft.com/office/drawing/2014/main" id="{7AEF06BF-512F-DFBC-54AA-5ECE6418B723}"/>
              </a:ext>
            </a:extLst>
          </p:cNvPr>
          <p:cNvSpPr>
            <a:spLocks/>
          </p:cNvSpPr>
          <p:nvPr/>
        </p:nvSpPr>
        <p:spPr>
          <a:xfrm rot="10800000">
            <a:off x="2587694" y="6175811"/>
            <a:ext cx="4648484" cy="576000"/>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a:scene3d>
            <a:camera prst="orthographicFront">
              <a:rot lat="108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428501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53</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00074" y="907079"/>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110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Type de ressource continue et périodicité</a:t>
            </a:r>
          </a:p>
          <a:p>
            <a:pPr marL="191700" indent="0">
              <a:buNone/>
            </a:pPr>
            <a:endParaRPr lang="fr-FR" sz="2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$a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Type de ressource continue					</a:t>
            </a: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$b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Périodicité d’origine</a:t>
            </a:r>
          </a:p>
          <a:p>
            <a:pPr marL="191700" indent="0">
              <a:buNone/>
            </a:pPr>
            <a:r>
              <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050" b="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b="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13 valeurs possibles						 			19 valeurs possibles</a:t>
            </a:r>
          </a:p>
          <a:p>
            <a:pPr marL="191700" indent="0">
              <a:buNone/>
            </a:pPr>
            <a:r>
              <a:rPr lang="fr-FR" sz="12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(implémentation de 5 nouveaux codes en janvier 2022)</a:t>
            </a:r>
          </a:p>
          <a:p>
            <a:pPr marL="191700" indent="0">
              <a:buNone/>
            </a:pPr>
            <a:endParaRPr lang="fr-FR" sz="4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en cohérence avec </a:t>
            </a:r>
            <a:r>
              <a:rPr lang="fr-FR" sz="18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1800" b="0" dirty="0">
                <a:solidFill>
                  <a:srgbClr val="4F81BD"/>
                </a:solidFill>
                <a:latin typeface="+mn-lt"/>
                <a:ea typeface="Calibri" panose="020F0502020204030204" pitchFamily="34" charset="0"/>
                <a:cs typeface="Times New Roman" panose="02020603050405020304" pitchFamily="18" charset="0"/>
              </a:rPr>
              <a:t> Pos. 2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à compléter par la zone </a:t>
            </a:r>
            <a:r>
              <a:rPr lang="fr-FR" sz="18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326 </a:t>
            </a: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a:t>
            </a:r>
          </a:p>
          <a:p>
            <a:pPr marL="191700" indent="0">
              <a:buNone/>
            </a:pPr>
            <a:r>
              <a:rPr lang="fr-FR" sz="14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4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(note sur les changements de périodicité)</a:t>
            </a:r>
          </a:p>
          <a:p>
            <a:pPr marL="191700" indent="0">
              <a:buNone/>
            </a:pPr>
            <a:r>
              <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 ex. pour une collection de monographies :</a:t>
            </a:r>
          </a:p>
          <a:p>
            <a:pPr marL="191700" indent="0">
              <a:buNone/>
            </a:pPr>
            <a:endPar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0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2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un magazine :</a:t>
            </a:r>
          </a:p>
          <a:p>
            <a:pPr marL="191700" indent="0">
              <a:buNone/>
            </a:pPr>
            <a:endPar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200" i="0"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900"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700" i="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pSp>
        <p:nvGrpSpPr>
          <p:cNvPr id="53" name="Groupe 52">
            <a:extLst>
              <a:ext uri="{FF2B5EF4-FFF2-40B4-BE49-F238E27FC236}">
                <a16:creationId xmlns:a16="http://schemas.microsoft.com/office/drawing/2014/main" id="{1F37A751-7F47-33F8-7B4B-AB3892915E96}"/>
              </a:ext>
            </a:extLst>
          </p:cNvPr>
          <p:cNvGrpSpPr/>
          <p:nvPr/>
        </p:nvGrpSpPr>
        <p:grpSpPr>
          <a:xfrm>
            <a:off x="296864" y="3078011"/>
            <a:ext cx="419100" cy="2391275"/>
            <a:chOff x="330200" y="2717800"/>
            <a:chExt cx="419100" cy="2516962"/>
          </a:xfrm>
        </p:grpSpPr>
        <p:cxnSp>
          <p:nvCxnSpPr>
            <p:cNvPr id="26" name="Connecteur droit 25">
              <a:extLst>
                <a:ext uri="{FF2B5EF4-FFF2-40B4-BE49-F238E27FC236}">
                  <a16:creationId xmlns:a16="http://schemas.microsoft.com/office/drawing/2014/main" id="{6CB0F793-8777-E3D5-E211-FED0410A1934}"/>
                </a:ext>
              </a:extLst>
            </p:cNvPr>
            <p:cNvCxnSpPr>
              <a:cxnSpLocks/>
            </p:cNvCxnSpPr>
            <p:nvPr/>
          </p:nvCxnSpPr>
          <p:spPr>
            <a:xfrm flipH="1">
              <a:off x="330200" y="2717800"/>
              <a:ext cx="374674" cy="0"/>
            </a:xfrm>
            <a:prstGeom prst="line">
              <a:avLst/>
            </a:prstGeom>
            <a:ln>
              <a:headEnd type="triangle" w="lg" len="med"/>
              <a:tailEnd type="none"/>
            </a:ln>
          </p:spPr>
          <p:style>
            <a:lnRef idx="2">
              <a:schemeClr val="accent1"/>
            </a:lnRef>
            <a:fillRef idx="0">
              <a:schemeClr val="accent1"/>
            </a:fillRef>
            <a:effectRef idx="1">
              <a:schemeClr val="accent1"/>
            </a:effectRef>
            <a:fontRef idx="minor">
              <a:schemeClr val="tx1"/>
            </a:fontRef>
          </p:style>
        </p:cxnSp>
        <p:cxnSp>
          <p:nvCxnSpPr>
            <p:cNvPr id="28" name="Connecteur droit 27">
              <a:extLst>
                <a:ext uri="{FF2B5EF4-FFF2-40B4-BE49-F238E27FC236}">
                  <a16:creationId xmlns:a16="http://schemas.microsoft.com/office/drawing/2014/main" id="{5047BD41-FFC5-A4CD-7A19-06113FFE94DF}"/>
                </a:ext>
              </a:extLst>
            </p:cNvPr>
            <p:cNvCxnSpPr>
              <a:cxnSpLocks/>
            </p:cNvCxnSpPr>
            <p:nvPr/>
          </p:nvCxnSpPr>
          <p:spPr>
            <a:xfrm>
              <a:off x="330200" y="2717800"/>
              <a:ext cx="0" cy="2516962"/>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Connecteur droit 28">
              <a:extLst>
                <a:ext uri="{FF2B5EF4-FFF2-40B4-BE49-F238E27FC236}">
                  <a16:creationId xmlns:a16="http://schemas.microsoft.com/office/drawing/2014/main" id="{F255613F-B85F-0AEF-6EA3-0DE95C06306A}"/>
                </a:ext>
              </a:extLst>
            </p:cNvPr>
            <p:cNvCxnSpPr/>
            <p:nvPr/>
          </p:nvCxnSpPr>
          <p:spPr>
            <a:xfrm flipH="1">
              <a:off x="330200" y="5234762"/>
              <a:ext cx="419100" cy="0"/>
            </a:xfrm>
            <a:prstGeom prst="line">
              <a:avLst/>
            </a:prstGeom>
            <a:ln>
              <a:headEnd type="triangle" w="lg" len="med"/>
              <a:tailEnd type="none" w="lg" len="med"/>
            </a:ln>
          </p:spPr>
          <p:style>
            <a:lnRef idx="2">
              <a:schemeClr val="accent1"/>
            </a:lnRef>
            <a:fillRef idx="0">
              <a:schemeClr val="accent1"/>
            </a:fillRef>
            <a:effectRef idx="1">
              <a:schemeClr val="accent1"/>
            </a:effectRef>
            <a:fontRef idx="minor">
              <a:schemeClr val="tx1"/>
            </a:fontRef>
          </p:style>
        </p:cxnSp>
      </p:grpSp>
      <p:sp>
        <p:nvSpPr>
          <p:cNvPr id="34" name="Rectangle 33">
            <a:extLst>
              <a:ext uri="{FF2B5EF4-FFF2-40B4-BE49-F238E27FC236}">
                <a16:creationId xmlns:a16="http://schemas.microsoft.com/office/drawing/2014/main" id="{2AAD8A82-B05E-8CC5-2080-396A5615B08C}"/>
              </a:ext>
            </a:extLst>
          </p:cNvPr>
          <p:cNvSpPr/>
          <p:nvPr/>
        </p:nvSpPr>
        <p:spPr>
          <a:xfrm>
            <a:off x="5003855" y="5197156"/>
            <a:ext cx="3780000" cy="5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a:solidFill>
                  <a:schemeClr val="accent6"/>
                </a:solidFill>
                <a:effectLst>
                  <a:outerShdw blurRad="38100" dist="38100" dir="2700000" algn="tl">
                    <a:srgbClr val="000000">
                      <a:alpha val="43137"/>
                    </a:srgbClr>
                  </a:outerShdw>
                </a:effectLst>
                <a:highlight>
                  <a:srgbClr val="4F81BD"/>
                </a:highlight>
              </a:rPr>
              <a:t> 110 </a:t>
            </a:r>
            <a:r>
              <a:rPr lang="fr-FR" sz="1400" b="1" dirty="0">
                <a:solidFill>
                  <a:schemeClr val="accent6"/>
                </a:solidFill>
                <a:effectLst>
                  <a:outerShdw blurRad="38100" dist="38100" dir="2700000" algn="tl">
                    <a:srgbClr val="000000">
                      <a:alpha val="43137"/>
                    </a:srgbClr>
                  </a:outerShdw>
                </a:effectLst>
              </a:rPr>
              <a:t>  </a:t>
            </a:r>
            <a:r>
              <a:rPr lang="fr-FR" sz="1400" dirty="0">
                <a:solidFill>
                  <a:srgbClr val="4F81BD"/>
                </a:solidFill>
              </a:rPr>
              <a:t>##</a:t>
            </a:r>
            <a:r>
              <a:rPr lang="fr-FR" sz="1400" i="1" dirty="0">
                <a:solidFill>
                  <a:srgbClr val="4F81BD"/>
                </a:solidFill>
              </a:rPr>
              <a:t>$b</a:t>
            </a:r>
            <a:r>
              <a:rPr lang="fr-FR" sz="1400" b="1" i="1" dirty="0">
                <a:solidFill>
                  <a:schemeClr val="accent6"/>
                </a:solidFill>
              </a:rPr>
              <a:t>y </a:t>
            </a:r>
            <a:r>
              <a:rPr lang="fr-FR" sz="1400" i="1" dirty="0">
                <a:solidFill>
                  <a:srgbClr val="4F81BD"/>
                </a:solidFill>
              </a:rPr>
              <a:t>(sans périodicité)</a:t>
            </a:r>
            <a:endParaRPr lang="fr-FR" sz="1400" dirty="0">
              <a:solidFill>
                <a:srgbClr val="4F81BD"/>
              </a:solidFill>
            </a:endParaRPr>
          </a:p>
          <a:p>
            <a:endParaRPr lang="fr-FR" sz="700" b="1" dirty="0">
              <a:solidFill>
                <a:schemeClr val="accent6"/>
              </a:solidFill>
              <a:effectLst>
                <a:outerShdw blurRad="38100" dist="38100" dir="2700000" algn="tl">
                  <a:srgbClr val="000000">
                    <a:alpha val="43137"/>
                  </a:srgbClr>
                </a:outerShdw>
              </a:effectLst>
              <a:highlight>
                <a:srgbClr val="4F81BD"/>
              </a:highlight>
            </a:endParaRPr>
          </a:p>
          <a:p>
            <a:r>
              <a:rPr lang="fr-FR" sz="1400" b="1" dirty="0">
                <a:solidFill>
                  <a:schemeClr val="accent6"/>
                </a:solidFill>
                <a:effectLst>
                  <a:outerShdw blurRad="38100" dist="38100" dir="2700000" algn="tl">
                    <a:srgbClr val="000000">
                      <a:alpha val="43137"/>
                    </a:srgbClr>
                  </a:outerShdw>
                </a:effectLst>
                <a:highlight>
                  <a:srgbClr val="4F81BD"/>
                </a:highlight>
              </a:rPr>
              <a:t> 326 </a:t>
            </a:r>
            <a:r>
              <a:rPr lang="fr-FR" sz="1400" b="1" dirty="0">
                <a:solidFill>
                  <a:schemeClr val="accent6"/>
                </a:solidFill>
                <a:effectLst>
                  <a:outerShdw blurRad="38100" dist="38100" dir="2700000" algn="tl">
                    <a:srgbClr val="000000">
                      <a:alpha val="43137"/>
                    </a:srgbClr>
                  </a:outerShdw>
                </a:effectLst>
              </a:rPr>
              <a:t>  </a:t>
            </a:r>
            <a:r>
              <a:rPr lang="fr-FR" sz="1400" dirty="0">
                <a:solidFill>
                  <a:srgbClr val="4F81BD"/>
                </a:solidFill>
              </a:rPr>
              <a:t>##</a:t>
            </a:r>
            <a:r>
              <a:rPr lang="fr-FR" sz="1400" i="1" dirty="0">
                <a:solidFill>
                  <a:srgbClr val="4F81BD"/>
                </a:solidFill>
              </a:rPr>
              <a:t>$a</a:t>
            </a:r>
            <a:r>
              <a:rPr lang="fr-FR" sz="1400" b="1" dirty="0">
                <a:solidFill>
                  <a:schemeClr val="accent6"/>
                </a:solidFill>
              </a:rPr>
              <a:t>Collection</a:t>
            </a:r>
          </a:p>
        </p:txBody>
      </p:sp>
      <p:cxnSp>
        <p:nvCxnSpPr>
          <p:cNvPr id="36" name="Connecteur droit avec flèche 35">
            <a:extLst>
              <a:ext uri="{FF2B5EF4-FFF2-40B4-BE49-F238E27FC236}">
                <a16:creationId xmlns:a16="http://schemas.microsoft.com/office/drawing/2014/main" id="{47F4ACB1-26FC-F764-8AAC-0CC600D3C950}"/>
              </a:ext>
            </a:extLst>
          </p:cNvPr>
          <p:cNvCxnSpPr>
            <a:cxnSpLocks/>
          </p:cNvCxnSpPr>
          <p:nvPr/>
        </p:nvCxnSpPr>
        <p:spPr>
          <a:xfrm>
            <a:off x="3425182" y="5469287"/>
            <a:ext cx="1512000" cy="1"/>
          </a:xfrm>
          <a:prstGeom prst="straightConnector1">
            <a:avLst/>
          </a:prstGeom>
          <a:ln>
            <a:headEnd type="triangle" w="lg" len="med"/>
            <a:tailEnd type="triangle" w="lg" len="med"/>
          </a:ln>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EE2DB2D4-0E75-D7D0-38D2-7F6C3A148FE7}"/>
              </a:ext>
            </a:extLst>
          </p:cNvPr>
          <p:cNvSpPr/>
          <p:nvPr/>
        </p:nvSpPr>
        <p:spPr>
          <a:xfrm>
            <a:off x="749300" y="5214269"/>
            <a:ext cx="2587557" cy="5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91700" indent="0">
              <a:buNone/>
            </a:pP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O</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x3</a:t>
            </a:r>
          </a:p>
          <a:p>
            <a:pPr marL="191700" indent="0">
              <a:buNone/>
            </a:pPr>
            <a:endParaRPr lang="fr-FR" sz="700" i="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110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400" b="0"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$a</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b</a:t>
            </a:r>
            <a:endParaRPr lang="fr-FR" sz="1400" b="1" dirty="0">
              <a:solidFill>
                <a:schemeClr val="accent6"/>
              </a:solidFill>
            </a:endParaRPr>
          </a:p>
        </p:txBody>
      </p:sp>
      <p:sp>
        <p:nvSpPr>
          <p:cNvPr id="41" name="Rectangle 40">
            <a:extLst>
              <a:ext uri="{FF2B5EF4-FFF2-40B4-BE49-F238E27FC236}">
                <a16:creationId xmlns:a16="http://schemas.microsoft.com/office/drawing/2014/main" id="{B8E1AE8F-3EE2-4D6D-33AD-5559CF2371CC}"/>
              </a:ext>
            </a:extLst>
          </p:cNvPr>
          <p:cNvSpPr/>
          <p:nvPr/>
        </p:nvSpPr>
        <p:spPr>
          <a:xfrm>
            <a:off x="749300" y="6203950"/>
            <a:ext cx="2587557" cy="5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191700" indent="0">
              <a:buNone/>
            </a:pP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O</a:t>
            </a:r>
            <a:r>
              <a:rPr lang="fr-FR" sz="1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b</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x3</a:t>
            </a:r>
          </a:p>
          <a:p>
            <a:pPr marL="191700" indent="0">
              <a:buNone/>
            </a:pPr>
            <a:endParaRPr lang="fr-FR" sz="700" i="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110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400" b="0"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$a</a:t>
            </a:r>
            <a:r>
              <a:rPr lang="fr-FR" sz="1400"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m</a:t>
            </a:r>
            <a:endParaRPr lang="fr-FR" sz="1400" b="1" dirty="0">
              <a:solidFill>
                <a:schemeClr val="accent6"/>
              </a:solidFill>
            </a:endParaRPr>
          </a:p>
        </p:txBody>
      </p:sp>
      <p:sp>
        <p:nvSpPr>
          <p:cNvPr id="42" name="Rectangle 41">
            <a:extLst>
              <a:ext uri="{FF2B5EF4-FFF2-40B4-BE49-F238E27FC236}">
                <a16:creationId xmlns:a16="http://schemas.microsoft.com/office/drawing/2014/main" id="{899134C0-5DFB-CF0D-648E-AF9365650969}"/>
              </a:ext>
            </a:extLst>
          </p:cNvPr>
          <p:cNvSpPr/>
          <p:nvPr/>
        </p:nvSpPr>
        <p:spPr>
          <a:xfrm>
            <a:off x="5023469" y="6177979"/>
            <a:ext cx="3780818" cy="558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b="1" dirty="0">
                <a:solidFill>
                  <a:schemeClr val="accent6"/>
                </a:solidFill>
                <a:effectLst>
                  <a:outerShdw blurRad="38100" dist="38100" dir="2700000" algn="tl">
                    <a:srgbClr val="000000">
                      <a:alpha val="43137"/>
                    </a:srgbClr>
                  </a:outerShdw>
                </a:effectLst>
                <a:highlight>
                  <a:srgbClr val="4F81BD"/>
                </a:highlight>
              </a:rPr>
              <a:t> 110 </a:t>
            </a:r>
            <a:r>
              <a:rPr lang="fr-FR" sz="1400" b="1" dirty="0">
                <a:solidFill>
                  <a:schemeClr val="accent6"/>
                </a:solidFill>
                <a:effectLst>
                  <a:outerShdw blurRad="38100" dist="38100" dir="2700000" algn="tl">
                    <a:srgbClr val="000000">
                      <a:alpha val="43137"/>
                    </a:srgbClr>
                  </a:outerShdw>
                </a:effectLst>
              </a:rPr>
              <a:t>  </a:t>
            </a:r>
            <a:r>
              <a:rPr lang="fr-FR" sz="1400" dirty="0">
                <a:solidFill>
                  <a:srgbClr val="4F81BD"/>
                </a:solidFill>
              </a:rPr>
              <a:t>##</a:t>
            </a:r>
            <a:r>
              <a:rPr lang="fr-FR" sz="1400" i="1" dirty="0">
                <a:solidFill>
                  <a:srgbClr val="4F81BD"/>
                </a:solidFill>
              </a:rPr>
              <a:t>$b</a:t>
            </a:r>
            <a:r>
              <a:rPr lang="fr-FR" sz="1400" b="1" i="1" dirty="0">
                <a:solidFill>
                  <a:schemeClr val="accent6"/>
                </a:solidFill>
              </a:rPr>
              <a:t>g </a:t>
            </a:r>
            <a:r>
              <a:rPr lang="fr-FR" sz="1400" i="1" dirty="0">
                <a:solidFill>
                  <a:srgbClr val="4F81BD"/>
                </a:solidFill>
              </a:rPr>
              <a:t>(bimestriel)</a:t>
            </a:r>
            <a:endParaRPr lang="fr-FR" sz="1400" dirty="0">
              <a:solidFill>
                <a:srgbClr val="4F81BD"/>
              </a:solidFill>
            </a:endParaRPr>
          </a:p>
          <a:p>
            <a:endParaRPr lang="fr-FR" sz="700" b="1" dirty="0">
              <a:solidFill>
                <a:schemeClr val="accent6"/>
              </a:solidFill>
              <a:effectLst>
                <a:outerShdw blurRad="38100" dist="38100" dir="2700000" algn="tl">
                  <a:srgbClr val="000000">
                    <a:alpha val="43137"/>
                  </a:srgbClr>
                </a:outerShdw>
              </a:effectLst>
              <a:highlight>
                <a:srgbClr val="4F81BD"/>
              </a:highlight>
            </a:endParaRPr>
          </a:p>
          <a:p>
            <a:r>
              <a:rPr lang="fr-FR" sz="1400" b="1" dirty="0">
                <a:solidFill>
                  <a:schemeClr val="accent6"/>
                </a:solidFill>
                <a:effectLst>
                  <a:outerShdw blurRad="38100" dist="38100" dir="2700000" algn="tl">
                    <a:srgbClr val="000000">
                      <a:alpha val="43137"/>
                    </a:srgbClr>
                  </a:outerShdw>
                </a:effectLst>
                <a:highlight>
                  <a:srgbClr val="4F81BD"/>
                </a:highlight>
              </a:rPr>
              <a:t> 326 </a:t>
            </a:r>
            <a:r>
              <a:rPr lang="fr-FR" sz="1400" b="1" dirty="0">
                <a:solidFill>
                  <a:schemeClr val="accent6"/>
                </a:solidFill>
                <a:effectLst>
                  <a:outerShdw blurRad="38100" dist="38100" dir="2700000" algn="tl">
                    <a:srgbClr val="000000">
                      <a:alpha val="43137"/>
                    </a:srgbClr>
                  </a:outerShdw>
                </a:effectLst>
              </a:rPr>
              <a:t>  </a:t>
            </a:r>
            <a:r>
              <a:rPr lang="fr-FR" sz="1400" dirty="0">
                <a:solidFill>
                  <a:srgbClr val="4F81BD"/>
                </a:solidFill>
              </a:rPr>
              <a:t>##</a:t>
            </a:r>
            <a:r>
              <a:rPr lang="fr-FR" sz="1400" i="1" dirty="0">
                <a:solidFill>
                  <a:srgbClr val="4F81BD"/>
                </a:solidFill>
              </a:rPr>
              <a:t>$a</a:t>
            </a:r>
            <a:r>
              <a:rPr lang="fr-FR" sz="1400" b="1" dirty="0">
                <a:solidFill>
                  <a:schemeClr val="accent6"/>
                </a:solidFill>
              </a:rPr>
              <a:t>Mensuel</a:t>
            </a:r>
            <a:r>
              <a:rPr lang="fr-FR" sz="1400" dirty="0">
                <a:solidFill>
                  <a:schemeClr val="accent6"/>
                </a:solidFill>
              </a:rPr>
              <a:t>‎</a:t>
            </a:r>
            <a:r>
              <a:rPr lang="fr-FR" sz="1400" i="1" dirty="0">
                <a:solidFill>
                  <a:srgbClr val="4F81BD"/>
                </a:solidFill>
              </a:rPr>
              <a:t>$b</a:t>
            </a:r>
            <a:r>
              <a:rPr lang="fr-FR" sz="1400" b="1" dirty="0">
                <a:solidFill>
                  <a:schemeClr val="accent6"/>
                </a:solidFill>
              </a:rPr>
              <a:t>septembre 2021-juin 2022 </a:t>
            </a:r>
          </a:p>
        </p:txBody>
      </p:sp>
      <p:cxnSp>
        <p:nvCxnSpPr>
          <p:cNvPr id="44" name="Connecteur droit avec flèche 43">
            <a:extLst>
              <a:ext uri="{FF2B5EF4-FFF2-40B4-BE49-F238E27FC236}">
                <a16:creationId xmlns:a16="http://schemas.microsoft.com/office/drawing/2014/main" id="{24DC4496-8030-28D6-2681-47ED52E4BD51}"/>
              </a:ext>
            </a:extLst>
          </p:cNvPr>
          <p:cNvCxnSpPr>
            <a:cxnSpLocks/>
          </p:cNvCxnSpPr>
          <p:nvPr/>
        </p:nvCxnSpPr>
        <p:spPr>
          <a:xfrm>
            <a:off x="3425182" y="6459778"/>
            <a:ext cx="1512000" cy="1"/>
          </a:xfrm>
          <a:prstGeom prst="straightConnector1">
            <a:avLst/>
          </a:prstGeom>
          <a:ln>
            <a:headEnd type="triangle" w="lg" len="med"/>
            <a:tailEnd type="triangle" w="lg" len="med"/>
          </a:ln>
        </p:spPr>
        <p:style>
          <a:lnRef idx="2">
            <a:schemeClr val="accent1"/>
          </a:lnRef>
          <a:fillRef idx="0">
            <a:schemeClr val="accent1"/>
          </a:fillRef>
          <a:effectRef idx="1">
            <a:schemeClr val="accent1"/>
          </a:effectRef>
          <a:fontRef idx="minor">
            <a:schemeClr val="tx1"/>
          </a:fontRef>
        </p:style>
      </p:cxnSp>
      <p:grpSp>
        <p:nvGrpSpPr>
          <p:cNvPr id="52" name="Groupe 51">
            <a:extLst>
              <a:ext uri="{FF2B5EF4-FFF2-40B4-BE49-F238E27FC236}">
                <a16:creationId xmlns:a16="http://schemas.microsoft.com/office/drawing/2014/main" id="{1A9513CC-DC8F-60BF-2E8E-A716654A2B3B}"/>
              </a:ext>
            </a:extLst>
          </p:cNvPr>
          <p:cNvGrpSpPr/>
          <p:nvPr/>
        </p:nvGrpSpPr>
        <p:grpSpPr>
          <a:xfrm>
            <a:off x="400074" y="3545790"/>
            <a:ext cx="304800" cy="2913988"/>
            <a:chOff x="400074" y="3429000"/>
            <a:chExt cx="304800" cy="2835121"/>
          </a:xfrm>
        </p:grpSpPr>
        <p:cxnSp>
          <p:nvCxnSpPr>
            <p:cNvPr id="45" name="Connecteur droit 44">
              <a:extLst>
                <a:ext uri="{FF2B5EF4-FFF2-40B4-BE49-F238E27FC236}">
                  <a16:creationId xmlns:a16="http://schemas.microsoft.com/office/drawing/2014/main" id="{011100E1-47AE-52E0-999E-BE2352324A2D}"/>
                </a:ext>
              </a:extLst>
            </p:cNvPr>
            <p:cNvCxnSpPr>
              <a:cxnSpLocks/>
            </p:cNvCxnSpPr>
            <p:nvPr/>
          </p:nvCxnSpPr>
          <p:spPr>
            <a:xfrm>
              <a:off x="400074" y="3433959"/>
              <a:ext cx="0" cy="2830162"/>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Connecteur droit 46">
              <a:extLst>
                <a:ext uri="{FF2B5EF4-FFF2-40B4-BE49-F238E27FC236}">
                  <a16:creationId xmlns:a16="http://schemas.microsoft.com/office/drawing/2014/main" id="{9CF34B32-6A91-8BF6-3613-1111E1658FAC}"/>
                </a:ext>
              </a:extLst>
            </p:cNvPr>
            <p:cNvCxnSpPr>
              <a:cxnSpLocks/>
            </p:cNvCxnSpPr>
            <p:nvPr/>
          </p:nvCxnSpPr>
          <p:spPr>
            <a:xfrm flipH="1">
              <a:off x="400074" y="6264121"/>
              <a:ext cx="304800" cy="0"/>
            </a:xfrm>
            <a:prstGeom prst="line">
              <a:avLst/>
            </a:prstGeom>
            <a:ln>
              <a:headEnd type="triangle" w="lg" len="med"/>
              <a:tailEnd type="none" w="lg" len="med"/>
            </a:ln>
          </p:spPr>
          <p:style>
            <a:lnRef idx="2">
              <a:schemeClr val="accent1"/>
            </a:lnRef>
            <a:fillRef idx="0">
              <a:schemeClr val="accent1"/>
            </a:fillRef>
            <a:effectRef idx="1">
              <a:schemeClr val="accent1"/>
            </a:effectRef>
            <a:fontRef idx="minor">
              <a:schemeClr val="tx1"/>
            </a:fontRef>
          </p:style>
        </p:cxnSp>
        <p:cxnSp>
          <p:nvCxnSpPr>
            <p:cNvPr id="50" name="Connecteur droit 49">
              <a:extLst>
                <a:ext uri="{FF2B5EF4-FFF2-40B4-BE49-F238E27FC236}">
                  <a16:creationId xmlns:a16="http://schemas.microsoft.com/office/drawing/2014/main" id="{3A4DE346-507E-8F0C-66B6-0C71DD365280}"/>
                </a:ext>
              </a:extLst>
            </p:cNvPr>
            <p:cNvCxnSpPr>
              <a:cxnSpLocks/>
            </p:cNvCxnSpPr>
            <p:nvPr/>
          </p:nvCxnSpPr>
          <p:spPr>
            <a:xfrm flipH="1">
              <a:off x="400074" y="3429000"/>
              <a:ext cx="304800" cy="0"/>
            </a:xfrm>
            <a:prstGeom prst="line">
              <a:avLst/>
            </a:prstGeom>
            <a:ln>
              <a:headEnd type="triangle" w="lg" len="med"/>
              <a:tailEnd type="none" w="lg" len="med"/>
            </a:ln>
          </p:spPr>
          <p:style>
            <a:lnRef idx="2">
              <a:schemeClr val="accent1"/>
            </a:lnRef>
            <a:fillRef idx="0">
              <a:schemeClr val="accent1"/>
            </a:fillRef>
            <a:effectRef idx="1">
              <a:schemeClr val="accent1"/>
            </a:effectRef>
            <a:fontRef idx="minor">
              <a:schemeClr val="tx1"/>
            </a:fontRef>
          </p:style>
        </p:cxnSp>
      </p:grpSp>
      <p:grpSp>
        <p:nvGrpSpPr>
          <p:cNvPr id="14" name="Groupe 13">
            <a:extLst>
              <a:ext uri="{FF2B5EF4-FFF2-40B4-BE49-F238E27FC236}">
                <a16:creationId xmlns:a16="http://schemas.microsoft.com/office/drawing/2014/main" id="{A9402127-2B19-86CA-8123-5791F30D7D4A}"/>
              </a:ext>
            </a:extLst>
          </p:cNvPr>
          <p:cNvGrpSpPr/>
          <p:nvPr/>
        </p:nvGrpSpPr>
        <p:grpSpPr>
          <a:xfrm>
            <a:off x="4937182" y="2750174"/>
            <a:ext cx="3502940" cy="900000"/>
            <a:chOff x="4937182" y="2750174"/>
            <a:chExt cx="3502940" cy="900000"/>
          </a:xfrm>
        </p:grpSpPr>
        <p:pic>
          <p:nvPicPr>
            <p:cNvPr id="15" name="Image 14" descr="Une image contenant texte, table&#10;&#10;Description générée automatiquement">
              <a:extLst>
                <a:ext uri="{FF2B5EF4-FFF2-40B4-BE49-F238E27FC236}">
                  <a16:creationId xmlns:a16="http://schemas.microsoft.com/office/drawing/2014/main" id="{3655F849-C521-9721-FE52-3FB20EBCDA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7182" y="2750174"/>
              <a:ext cx="3502940" cy="900000"/>
            </a:xfrm>
            <a:prstGeom prst="rect">
              <a:avLst/>
            </a:prstGeom>
          </p:spPr>
        </p:pic>
        <p:sp>
          <p:nvSpPr>
            <p:cNvPr id="7" name="Rectangle 6">
              <a:extLst>
                <a:ext uri="{FF2B5EF4-FFF2-40B4-BE49-F238E27FC236}">
                  <a16:creationId xmlns:a16="http://schemas.microsoft.com/office/drawing/2014/main" id="{049C147E-D2F2-77B1-0B3C-39FF071A88AC}"/>
                </a:ext>
              </a:extLst>
            </p:cNvPr>
            <p:cNvSpPr/>
            <p:nvPr/>
          </p:nvSpPr>
          <p:spPr>
            <a:xfrm>
              <a:off x="5670046" y="3446946"/>
              <a:ext cx="1656000" cy="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schemeClr val="tx1"/>
                  </a:solidFill>
                </a:rPr>
                <a:t>…</a:t>
              </a:r>
            </a:p>
          </p:txBody>
        </p:sp>
        <p:sp>
          <p:nvSpPr>
            <p:cNvPr id="8" name="Rectangle 7">
              <a:extLst>
                <a:ext uri="{FF2B5EF4-FFF2-40B4-BE49-F238E27FC236}">
                  <a16:creationId xmlns:a16="http://schemas.microsoft.com/office/drawing/2014/main" id="{A6F8F36E-ADEF-29AA-595E-53E280986612}"/>
                </a:ext>
              </a:extLst>
            </p:cNvPr>
            <p:cNvSpPr/>
            <p:nvPr/>
          </p:nvSpPr>
          <p:spPr>
            <a:xfrm>
              <a:off x="4985259" y="3446946"/>
              <a:ext cx="324000" cy="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dirty="0">
                  <a:solidFill>
                    <a:schemeClr val="tx1"/>
                  </a:solidFill>
                </a:rPr>
                <a:t>…</a:t>
              </a:r>
            </a:p>
          </p:txBody>
        </p:sp>
      </p:grpSp>
      <p:grpSp>
        <p:nvGrpSpPr>
          <p:cNvPr id="11" name="Groupe 10">
            <a:extLst>
              <a:ext uri="{FF2B5EF4-FFF2-40B4-BE49-F238E27FC236}">
                <a16:creationId xmlns:a16="http://schemas.microsoft.com/office/drawing/2014/main" id="{CEB68D71-830D-E739-FB33-C0EA57BB7581}"/>
              </a:ext>
            </a:extLst>
          </p:cNvPr>
          <p:cNvGrpSpPr/>
          <p:nvPr/>
        </p:nvGrpSpPr>
        <p:grpSpPr>
          <a:xfrm>
            <a:off x="685480" y="2750174"/>
            <a:ext cx="2461763" cy="931855"/>
            <a:chOff x="685480" y="2750174"/>
            <a:chExt cx="2461763" cy="931855"/>
          </a:xfrm>
        </p:grpSpPr>
        <p:pic>
          <p:nvPicPr>
            <p:cNvPr id="12" name="Image 11" descr="Une image contenant texte&#10;&#10;Description générée automatiquement">
              <a:extLst>
                <a:ext uri="{FF2B5EF4-FFF2-40B4-BE49-F238E27FC236}">
                  <a16:creationId xmlns:a16="http://schemas.microsoft.com/office/drawing/2014/main" id="{F9281AF4-6572-EB0A-70C2-D7B55039F62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85480" y="2750174"/>
              <a:ext cx="2461763" cy="900000"/>
            </a:xfrm>
            <a:prstGeom prst="rect">
              <a:avLst/>
            </a:prstGeom>
          </p:spPr>
        </p:pic>
        <p:pic>
          <p:nvPicPr>
            <p:cNvPr id="13" name="Image 12">
              <a:extLst>
                <a:ext uri="{FF2B5EF4-FFF2-40B4-BE49-F238E27FC236}">
                  <a16:creationId xmlns:a16="http://schemas.microsoft.com/office/drawing/2014/main" id="{9753A0FC-0EB4-B631-B3E7-1ABDFF37C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6334" y="3355863"/>
              <a:ext cx="432000" cy="326166"/>
            </a:xfrm>
            <a:prstGeom prst="rect">
              <a:avLst/>
            </a:prstGeom>
          </p:spPr>
        </p:pic>
        <p:sp>
          <p:nvSpPr>
            <p:cNvPr id="2" name="Rectangle 1">
              <a:extLst>
                <a:ext uri="{FF2B5EF4-FFF2-40B4-BE49-F238E27FC236}">
                  <a16:creationId xmlns:a16="http://schemas.microsoft.com/office/drawing/2014/main" id="{D3BE5809-277C-8473-DDA7-B3EAF4BC4549}"/>
                </a:ext>
              </a:extLst>
            </p:cNvPr>
            <p:cNvSpPr/>
            <p:nvPr/>
          </p:nvSpPr>
          <p:spPr>
            <a:xfrm>
              <a:off x="1162755" y="3217332"/>
              <a:ext cx="553156" cy="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solidFill>
                    <a:schemeClr val="tx1"/>
                  </a:solidFill>
                </a:rPr>
                <a:t>…</a:t>
              </a:r>
            </a:p>
          </p:txBody>
        </p:sp>
        <p:sp>
          <p:nvSpPr>
            <p:cNvPr id="4" name="Rectangle 3">
              <a:extLst>
                <a:ext uri="{FF2B5EF4-FFF2-40B4-BE49-F238E27FC236}">
                  <a16:creationId xmlns:a16="http://schemas.microsoft.com/office/drawing/2014/main" id="{BE583C6A-1824-2283-407E-B6FE79A03E18}"/>
                </a:ext>
              </a:extLst>
            </p:cNvPr>
            <p:cNvSpPr/>
            <p:nvPr/>
          </p:nvSpPr>
          <p:spPr>
            <a:xfrm>
              <a:off x="747242" y="3219103"/>
              <a:ext cx="324000" cy="14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1100" dirty="0">
                  <a:solidFill>
                    <a:schemeClr val="tx1"/>
                  </a:solidFill>
                </a:rPr>
                <a:t>…</a:t>
              </a:r>
            </a:p>
          </p:txBody>
        </p:sp>
        <p:sp>
          <p:nvSpPr>
            <p:cNvPr id="9" name="Rectangle 8">
              <a:extLst>
                <a:ext uri="{FF2B5EF4-FFF2-40B4-BE49-F238E27FC236}">
                  <a16:creationId xmlns:a16="http://schemas.microsoft.com/office/drawing/2014/main" id="{AF4B8B5D-1AFC-15C9-F4FA-3D2F650FF9AA}"/>
                </a:ext>
              </a:extLst>
            </p:cNvPr>
            <p:cNvSpPr/>
            <p:nvPr/>
          </p:nvSpPr>
          <p:spPr>
            <a:xfrm>
              <a:off x="1157288" y="3430528"/>
              <a:ext cx="1296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36000" rtlCol="0" anchor="ctr"/>
            <a:lstStyle/>
            <a:p>
              <a:r>
                <a:rPr lang="fr-FR" sz="1100" dirty="0">
                  <a:solidFill>
                    <a:schemeClr val="tx1"/>
                  </a:solidFill>
                  <a:latin typeface="Arial" panose="020B0604020202020204" pitchFamily="34" charset="0"/>
                  <a:cs typeface="Arial" panose="020B0604020202020204" pitchFamily="34" charset="0"/>
                </a:rPr>
                <a:t>Magazine</a:t>
              </a:r>
            </a:p>
          </p:txBody>
        </p:sp>
        <p:sp>
          <p:nvSpPr>
            <p:cNvPr id="10" name="Rectangle 9">
              <a:extLst>
                <a:ext uri="{FF2B5EF4-FFF2-40B4-BE49-F238E27FC236}">
                  <a16:creationId xmlns:a16="http://schemas.microsoft.com/office/drawing/2014/main" id="{7E9A6252-3793-357A-A170-832476A566D8}"/>
                </a:ext>
              </a:extLst>
            </p:cNvPr>
            <p:cNvSpPr/>
            <p:nvPr/>
          </p:nvSpPr>
          <p:spPr>
            <a:xfrm>
              <a:off x="742981" y="3435106"/>
              <a:ext cx="324000" cy="18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none" lIns="36000" tIns="0" rIns="0" bIns="0" rtlCol="0" anchor="ctr"/>
            <a:lstStyle/>
            <a:p>
              <a:r>
                <a:rPr lang="fr-FR" sz="1100" dirty="0">
                  <a:solidFill>
                    <a:schemeClr val="tx1"/>
                  </a:solidFill>
                  <a:latin typeface="Arial" panose="020B0604020202020204" pitchFamily="34" charset="0"/>
                  <a:cs typeface="Arial" panose="020B0604020202020204" pitchFamily="34" charset="0"/>
                </a:rPr>
                <a:t>m</a:t>
              </a:r>
            </a:p>
          </p:txBody>
        </p:sp>
      </p:grpSp>
      <p:grpSp>
        <p:nvGrpSpPr>
          <p:cNvPr id="16" name="Groupe 15">
            <a:extLst>
              <a:ext uri="{FF2B5EF4-FFF2-40B4-BE49-F238E27FC236}">
                <a16:creationId xmlns:a16="http://schemas.microsoft.com/office/drawing/2014/main" id="{A69952C2-6E24-DEA9-861C-2D4F8A7817F7}"/>
              </a:ext>
            </a:extLst>
          </p:cNvPr>
          <p:cNvGrpSpPr>
            <a:grpSpLocks noChangeAspect="1"/>
          </p:cNvGrpSpPr>
          <p:nvPr/>
        </p:nvGrpSpPr>
        <p:grpSpPr>
          <a:xfrm>
            <a:off x="6104287" y="1813708"/>
            <a:ext cx="2700000" cy="325951"/>
            <a:chOff x="2860895" y="2413796"/>
            <a:chExt cx="2896447" cy="389299"/>
          </a:xfrm>
        </p:grpSpPr>
        <p:sp>
          <p:nvSpPr>
            <p:cNvPr id="17" name="Rectangle 16">
              <a:extLst>
                <a:ext uri="{FF2B5EF4-FFF2-40B4-BE49-F238E27FC236}">
                  <a16:creationId xmlns:a16="http://schemas.microsoft.com/office/drawing/2014/main" id="{785A8B28-FD43-124F-0821-3028ED4ABE95}"/>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 sous autorité ISSN</a:t>
              </a:r>
              <a:endParaRPr lang="fr-FR" sz="1400" dirty="0"/>
            </a:p>
          </p:txBody>
        </p:sp>
        <p:pic>
          <p:nvPicPr>
            <p:cNvPr id="18" name="Image 17">
              <a:extLst>
                <a:ext uri="{FF2B5EF4-FFF2-40B4-BE49-F238E27FC236}">
                  <a16:creationId xmlns:a16="http://schemas.microsoft.com/office/drawing/2014/main" id="{F0A20260-0048-66BE-9C0F-AD21D2D998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19" name="Image 18">
              <a:extLst>
                <a:ext uri="{FF2B5EF4-FFF2-40B4-BE49-F238E27FC236}">
                  <a16:creationId xmlns:a16="http://schemas.microsoft.com/office/drawing/2014/main" id="{1DE50C0C-164D-95F2-4EE5-735E3170E7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spTree>
    <p:extLst>
      <p:ext uri="{BB962C8B-B14F-4D97-AF65-F5344CB8AC3E}">
        <p14:creationId xmlns:p14="http://schemas.microsoft.com/office/powerpoint/2010/main" val="2714688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54</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135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Données codées propres aux ressources électroniques</a:t>
            </a:r>
          </a:p>
          <a:p>
            <a:pPr marL="191700" indent="0">
              <a:buNone/>
            </a:pPr>
            <a:endParaRPr lang="fr-FR" sz="1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$b</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type de support utilisé</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toujours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pour «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en ligne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p>
          <a:p>
            <a:pPr marL="191700" indent="0">
              <a:buNone/>
            </a:pPr>
            <a:endPar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181 </a:t>
            </a:r>
            <a:r>
              <a:rPr lang="fr-FR" sz="2000" i="0" dirty="0">
                <a:solidFill>
                  <a:srgbClr val="4F81B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182 </a:t>
            </a:r>
            <a:r>
              <a:rPr lang="fr-FR" sz="2000" i="0" dirty="0">
                <a:solidFill>
                  <a:srgbClr val="4F81B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183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Type de contenu, type de médiation, type de support</a:t>
            </a:r>
          </a:p>
          <a:p>
            <a:pPr>
              <a:buFont typeface="Arial" panose="020B0604020202020204" pitchFamily="34" charset="0"/>
              <a:buChar char="•"/>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 ex. pour un périodique en ligne, contenant principalement du texte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Contenu 	</a:t>
            </a:r>
            <a:r>
              <a:rPr lang="fr-FR" sz="1800" i="0" dirty="0">
                <a:latin typeface="Calibri" panose="020F0502020204030204" pitchFamily="34" charset="0"/>
                <a:ea typeface="Calibri" panose="020F0502020204030204" pitchFamily="34" charset="0"/>
                <a:cs typeface="Times New Roman" panose="02020603050405020304" pitchFamily="18" charset="0"/>
              </a:rPr>
              <a:t>181 $P01$ctxt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(texte)</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Médiation	</a:t>
            </a:r>
            <a:r>
              <a:rPr lang="fr-FR" sz="1800" i="0" dirty="0">
                <a:latin typeface="Calibri" panose="020F0502020204030204" pitchFamily="34" charset="0"/>
                <a:ea typeface="Calibri" panose="020F0502020204030204" pitchFamily="34" charset="0"/>
                <a:cs typeface="Times New Roman" panose="02020603050405020304" pitchFamily="18" charset="0"/>
              </a:rPr>
              <a:t>182 $P01$cc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(électronique)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Support		</a:t>
            </a:r>
            <a:r>
              <a:rPr lang="fr-FR" sz="1800" i="0" dirty="0">
                <a:latin typeface="Calibri" panose="020F0502020204030204" pitchFamily="34" charset="0"/>
                <a:ea typeface="Calibri" panose="020F0502020204030204" pitchFamily="34" charset="0"/>
                <a:cs typeface="Times New Roman" panose="02020603050405020304" pitchFamily="18" charset="0"/>
              </a:rPr>
              <a:t>183 $P01$aceb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(dématérialisé)</a:t>
            </a: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en cohérence avec </a:t>
            </a: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2000" b="0" dirty="0">
                <a:solidFill>
                  <a:srgbClr val="4F81BD"/>
                </a:solidFill>
                <a:latin typeface="+mn-lt"/>
                <a:ea typeface="Calibri" panose="020F0502020204030204" pitchFamily="34" charset="0"/>
                <a:cs typeface="Times New Roman" panose="02020603050405020304" pitchFamily="18" charset="0"/>
              </a:rPr>
              <a:t> Pos. 1</a:t>
            </a: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22104864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55</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200 </a:t>
            </a:r>
            <a:r>
              <a:rPr lang="fr-FR" sz="2000" i="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Titre propre</a:t>
            </a:r>
          </a:p>
          <a:p>
            <a:pPr marL="191700" indent="0">
              <a:buNone/>
            </a:pPr>
            <a:endParaRPr lang="fr-FR" sz="10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Dans le cas de modification d’une notice existante, la mention éventuellement présente « </a:t>
            </a:r>
            <a:r>
              <a:rPr lang="fr-FR" sz="1800" dirty="0">
                <a:latin typeface="Calibri" panose="020F0502020204030204" pitchFamily="34" charset="0"/>
                <a:ea typeface="Calibri" panose="020F0502020204030204" pitchFamily="34" charset="0"/>
                <a:cs typeface="Times New Roman" panose="02020603050405020304" pitchFamily="18" charset="0"/>
              </a:rPr>
              <a:t>$</a:t>
            </a:r>
            <a:r>
              <a:rPr lang="fr-FR" sz="1800" dirty="0" err="1">
                <a:latin typeface="Calibri" panose="020F0502020204030204" pitchFamily="34" charset="0"/>
                <a:ea typeface="Calibri" panose="020F0502020204030204" pitchFamily="34" charset="0"/>
                <a:cs typeface="Times New Roman" panose="02020603050405020304" pitchFamily="18" charset="0"/>
              </a:rPr>
              <a:t>b</a:t>
            </a:r>
            <a:r>
              <a:rPr lang="fr-FR" sz="1800" b="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Ressource</a:t>
            </a:r>
            <a:r>
              <a:rPr lang="fr-FR" sz="1800" b="0" dirty="0">
                <a:solidFill>
                  <a:schemeClr val="tx1"/>
                </a:solidFill>
                <a:latin typeface="Calibri" panose="020F0502020204030204" pitchFamily="34" charset="0"/>
                <a:ea typeface="Calibri" panose="020F0502020204030204" pitchFamily="34" charset="0"/>
                <a:cs typeface="Times New Roman" panose="02020603050405020304" pitchFamily="18" charset="0"/>
              </a:rPr>
              <a:t> électronique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doit être supprimée, conformément aux évolutions de l’ISBD</a:t>
            </a:r>
          </a:p>
          <a:p>
            <a:pPr marL="191700" indent="0">
              <a:buNone/>
            </a:pPr>
            <a:endParaRPr lang="fr-FR" sz="1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230 </a:t>
            </a:r>
            <a:r>
              <a:rPr lang="fr-FR" sz="2000" i="0" dirty="0">
                <a:solidFill>
                  <a:srgbClr val="4F81B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2000" i="0" dirty="0">
                <a:latin typeface="Calibri" panose="020F0502020204030204" pitchFamily="34" charset="0"/>
                <a:ea typeface="Calibri" panose="020F0502020204030204" pitchFamily="34" charset="0"/>
                <a:cs typeface="Times New Roman" panose="02020603050405020304" pitchFamily="18" charset="0"/>
              </a:rPr>
              <a:t>: Définition et taille des fichiers</a:t>
            </a:r>
          </a:p>
          <a:p>
            <a:pPr marL="191700" indent="0">
              <a:buNone/>
            </a:pPr>
            <a:endPar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Par ex.  pour périodique en ligne, contenant principalement du texte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230 ##</a:t>
            </a:r>
            <a:r>
              <a:rPr lang="fr-FR" sz="1800" i="0" dirty="0">
                <a:latin typeface="Calibri" panose="020F0502020204030204" pitchFamily="34" charset="0"/>
                <a:ea typeface="Calibri" panose="020F0502020204030204" pitchFamily="34" charset="0"/>
                <a:cs typeface="Times New Roman" panose="02020603050405020304" pitchFamily="18" charset="0"/>
              </a:rPr>
              <a:t>$a</a:t>
            </a:r>
            <a:r>
              <a:rPr lang="fr-FR" sz="18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Données textuelles</a:t>
            </a:r>
          </a:p>
          <a:p>
            <a:pPr marL="191700" indent="0">
              <a:buNone/>
            </a:pPr>
            <a:endParaRPr lang="fr-FR" sz="18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Son usage n’est pas interdit dans le </a:t>
            </a:r>
            <a:r>
              <a:rPr lang="fr-FR" sz="1800" b="0" i="0"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Sudoc</a:t>
            </a:r>
            <a:r>
              <a:rPr lang="fr-FR" sz="18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 mais n’est plus obligatoire</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2" name="Signe de multiplication 1">
            <a:extLst>
              <a:ext uri="{FF2B5EF4-FFF2-40B4-BE49-F238E27FC236}">
                <a16:creationId xmlns:a16="http://schemas.microsoft.com/office/drawing/2014/main" id="{9446CBDB-A532-E962-62C8-D9BF1C04ABBC}"/>
              </a:ext>
            </a:extLst>
          </p:cNvPr>
          <p:cNvSpPr>
            <a:spLocks noChangeAspect="1"/>
          </p:cNvSpPr>
          <p:nvPr/>
        </p:nvSpPr>
        <p:spPr>
          <a:xfrm>
            <a:off x="508340" y="5028918"/>
            <a:ext cx="180000" cy="179918"/>
          </a:xfrm>
          <a:prstGeom prst="mathMultiply">
            <a:avLst>
              <a:gd name="adj1" fmla="val 1646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225970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56</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Traitement des dates</a:t>
            </a: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					</a:t>
            </a:r>
            <a:endParaRPr lang="fr-FR" sz="1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i="0" dirty="0">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600" b="0" i="0" dirty="0">
              <a:solidFill>
                <a:srgbClr val="4F81BD"/>
              </a:solidFill>
              <a:latin typeface="+mn-lt"/>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29295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aphicFrame>
        <p:nvGraphicFramePr>
          <p:cNvPr id="7" name="Tableau 7">
            <a:extLst>
              <a:ext uri="{FF2B5EF4-FFF2-40B4-BE49-F238E27FC236}">
                <a16:creationId xmlns:a16="http://schemas.microsoft.com/office/drawing/2014/main" id="{028317FA-E7DD-CDD8-B695-DBFB03FAD8CD}"/>
              </a:ext>
            </a:extLst>
          </p:cNvPr>
          <p:cNvGraphicFramePr>
            <a:graphicFrameLocks noGrp="1"/>
          </p:cNvGraphicFramePr>
          <p:nvPr/>
        </p:nvGraphicFramePr>
        <p:xfrm>
          <a:off x="78878" y="2017657"/>
          <a:ext cx="8977746" cy="4729480"/>
        </p:xfrm>
        <a:graphic>
          <a:graphicData uri="http://schemas.openxmlformats.org/drawingml/2006/table">
            <a:tbl>
              <a:tblPr firstRow="1" bandRow="1">
                <a:tableStyleId>{5C22544A-7EE6-4342-B048-85BDC9FD1C3A}</a:tableStyleId>
              </a:tblPr>
              <a:tblGrid>
                <a:gridCol w="4488873">
                  <a:extLst>
                    <a:ext uri="{9D8B030D-6E8A-4147-A177-3AD203B41FA5}">
                      <a16:colId xmlns:a16="http://schemas.microsoft.com/office/drawing/2014/main" val="3706942439"/>
                    </a:ext>
                  </a:extLst>
                </a:gridCol>
                <a:gridCol w="4488873">
                  <a:extLst>
                    <a:ext uri="{9D8B030D-6E8A-4147-A177-3AD203B41FA5}">
                      <a16:colId xmlns:a16="http://schemas.microsoft.com/office/drawing/2014/main" val="3170050349"/>
                    </a:ext>
                  </a:extLst>
                </a:gridCol>
              </a:tblGrid>
              <a:tr h="370840">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Publications </a:t>
                      </a:r>
                      <a:r>
                        <a:rPr lang="fr-FR" sz="18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umériques « natives » </a:t>
                      </a:r>
                      <a:endParaRPr lang="fr-FR" sz="1600" dirty="0">
                        <a:solidFill>
                          <a:schemeClr val="bg1"/>
                        </a:solidFill>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Reproductions numériques </a:t>
                      </a:r>
                      <a:endParaRPr lang="fr-FR" sz="1600" dirty="0">
                        <a:solidFill>
                          <a:schemeClr val="bg1"/>
                        </a:solidFill>
                      </a:endParaRPr>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extLst>
                  <a:ext uri="{0D108BD9-81ED-4DB2-BD59-A6C34878D82A}">
                    <a16:rowId xmlns:a16="http://schemas.microsoft.com/office/drawing/2014/main" val="730894266"/>
                  </a:ext>
                </a:extLst>
              </a:tr>
              <a:tr h="370840">
                <a:tc>
                  <a:txBody>
                    <a:bodyPr/>
                    <a:lstStyle/>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En cours    : 	100 0#</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400" b="0" i="0" dirty="0">
                          <a:latin typeface="Calibri" panose="020F0502020204030204" pitchFamily="34" charset="0"/>
                          <a:ea typeface="Calibri" panose="020F0502020204030204" pitchFamily="34" charset="0"/>
                          <a:cs typeface="Times New Roman" panose="02020603050405020304" pitchFamily="18" charset="0"/>
                        </a:rPr>
                        <a:t>1997</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$b</a:t>
                      </a:r>
                      <a:r>
                        <a:rPr lang="fr-FR" sz="1400" b="0" i="0" dirty="0">
                          <a:latin typeface="Calibri" panose="020F0502020204030204" pitchFamily="34" charset="0"/>
                          <a:ea typeface="Calibri" panose="020F0502020204030204" pitchFamily="34" charset="0"/>
                          <a:cs typeface="Times New Roman" panose="02020603050405020304" pitchFamily="18" charset="0"/>
                        </a:rPr>
                        <a:t>1997-…</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Morte » : 	100 0#</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400" b="0" i="0" dirty="0">
                          <a:latin typeface="Calibri" panose="020F0502020204030204" pitchFamily="34" charset="0"/>
                          <a:ea typeface="Calibri" panose="020F0502020204030204" pitchFamily="34" charset="0"/>
                          <a:cs typeface="Times New Roman" panose="02020603050405020304" pitchFamily="18" charset="0"/>
                        </a:rPr>
                        <a:t>1997</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a:t>
                      </a:r>
                      <a:r>
                        <a:rPr lang="fr-FR" sz="14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2003</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Calibri" panose="020F0502020204030204" pitchFamily="34" charset="0"/>
                        </a:rPr>
                        <a:t>= dates de publication les plus anciennes connues pour la ressource numérique</a:t>
                      </a: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a:p>
                    <a:p>
                      <a:endParaRPr lang="fr-FR" sz="1400" dirty="0"/>
                    </a:p>
                    <a:p>
                      <a:r>
                        <a:rPr lang="fr-FR" sz="1400" dirty="0"/>
                        <a:t>En théorie, les informations saisies ne doivent pas être antérieures à la date de mise en ligne ; en pratique, il arrive que la zone indique la couverture</a:t>
                      </a: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r>
                        <a:rPr lang="fr-FR" sz="1400" b="1" i="0" dirty="0">
                          <a:solidFill>
                            <a:srgbClr val="4F81BD"/>
                          </a:solidFill>
                          <a:latin typeface="Calibri" panose="020F0502020204030204" pitchFamily="34" charset="0"/>
                        </a:rPr>
                        <a:t>214</a:t>
                      </a:r>
                      <a:r>
                        <a:rPr lang="fr-FR" sz="1400" b="1" i="0" u="none" strike="noStrike" dirty="0">
                          <a:solidFill>
                            <a:srgbClr val="4F81BD"/>
                          </a:solidFill>
                          <a:effectLst/>
                          <a:latin typeface="Calibri" panose="020F0502020204030204" pitchFamily="34" charset="0"/>
                        </a:rPr>
                        <a:t> #0</a:t>
                      </a:r>
                      <a:r>
                        <a:rPr lang="fr-FR" sz="1400" b="1" i="0" u="none" strike="noStrike" dirty="0">
                          <a:solidFill>
                            <a:schemeClr val="accent6"/>
                          </a:solidFill>
                          <a:effectLst/>
                          <a:latin typeface="Calibri" panose="020F0502020204030204" pitchFamily="34" charset="0"/>
                        </a:rPr>
                        <a:t>$a</a:t>
                      </a:r>
                      <a:r>
                        <a:rPr lang="fr-FR" sz="1400" b="0" i="0" u="none" strike="noStrike" dirty="0">
                          <a:effectLst/>
                          <a:latin typeface="Calibri" panose="020F0502020204030204" pitchFamily="34" charset="0"/>
                        </a:rPr>
                        <a:t>Paris</a:t>
                      </a:r>
                      <a:r>
                        <a:rPr lang="fr-FR" sz="1400" b="1" i="0" u="none" strike="noStrike" dirty="0">
                          <a:solidFill>
                            <a:schemeClr val="accent6"/>
                          </a:solidFill>
                          <a:effectLst/>
                          <a:latin typeface="Calibri" panose="020F0502020204030204" pitchFamily="34" charset="0"/>
                        </a:rPr>
                        <a:t>$c</a:t>
                      </a:r>
                      <a:r>
                        <a:rPr lang="fr-FR" sz="1400" b="0" i="0" u="none" strike="noStrike" dirty="0">
                          <a:effectLst/>
                          <a:latin typeface="Calibri" panose="020F0502020204030204" pitchFamily="34" charset="0"/>
                        </a:rPr>
                        <a:t>Éditeur</a:t>
                      </a:r>
                      <a:r>
                        <a:rPr lang="fr-FR" sz="1400" b="1" i="0" u="none" strike="noStrike" dirty="0">
                          <a:solidFill>
                            <a:schemeClr val="accent6"/>
                          </a:solidFill>
                          <a:effectLst/>
                          <a:latin typeface="Calibri" panose="020F0502020204030204" pitchFamily="34" charset="0"/>
                        </a:rPr>
                        <a:t>$d</a:t>
                      </a:r>
                      <a:r>
                        <a:rPr lang="fr-FR" sz="1400" b="0" i="0" u="none" strike="noStrike" dirty="0">
                          <a:effectLst/>
                          <a:latin typeface="Calibri" panose="020F0502020204030204" pitchFamily="34" charset="0"/>
                        </a:rPr>
                        <a:t>1997-</a:t>
                      </a:r>
                    </a:p>
                    <a:p>
                      <a:r>
                        <a:rPr lang="fr-FR" sz="1400" b="1" i="0" dirty="0">
                          <a:solidFill>
                            <a:srgbClr val="4F81BD"/>
                          </a:solidFill>
                          <a:latin typeface="Calibri" panose="020F0502020204030204" pitchFamily="34" charset="0"/>
                        </a:rPr>
                        <a:t>214</a:t>
                      </a:r>
                      <a:r>
                        <a:rPr lang="fr-FR" sz="1400" b="1" i="0" u="none" strike="noStrike" dirty="0">
                          <a:solidFill>
                            <a:srgbClr val="4F81BD"/>
                          </a:solidFill>
                          <a:effectLst/>
                          <a:latin typeface="Calibri" panose="020F0502020204030204" pitchFamily="34" charset="0"/>
                        </a:rPr>
                        <a:t> #0</a:t>
                      </a:r>
                      <a:r>
                        <a:rPr lang="fr-FR" sz="1400" b="1" i="0" u="none" strike="noStrike" dirty="0">
                          <a:solidFill>
                            <a:schemeClr val="accent6"/>
                          </a:solidFill>
                          <a:effectLst/>
                          <a:latin typeface="Calibri" panose="020F0502020204030204" pitchFamily="34" charset="0"/>
                        </a:rPr>
                        <a:t>$a</a:t>
                      </a:r>
                      <a:r>
                        <a:rPr lang="fr-FR" sz="1400" b="0" i="0" u="none" strike="noStrike" dirty="0">
                          <a:effectLst/>
                          <a:latin typeface="Calibri" panose="020F0502020204030204" pitchFamily="34" charset="0"/>
                        </a:rPr>
                        <a:t>Paris</a:t>
                      </a:r>
                      <a:r>
                        <a:rPr lang="fr-FR" sz="1400" b="1" i="0" u="none" strike="noStrike" dirty="0">
                          <a:solidFill>
                            <a:schemeClr val="accent6"/>
                          </a:solidFill>
                          <a:effectLst/>
                          <a:latin typeface="Calibri" panose="020F0502020204030204" pitchFamily="34" charset="0"/>
                        </a:rPr>
                        <a:t>$c</a:t>
                      </a:r>
                      <a:r>
                        <a:rPr lang="fr-FR" sz="1400" b="0" i="0" u="none" strike="noStrike" dirty="0">
                          <a:effectLst/>
                          <a:latin typeface="Calibri" panose="020F0502020204030204" pitchFamily="34" charset="0"/>
                        </a:rPr>
                        <a:t>Éditeur</a:t>
                      </a:r>
                      <a:r>
                        <a:rPr lang="fr-FR" sz="1400" b="1" i="0" u="none" strike="noStrike" dirty="0">
                          <a:solidFill>
                            <a:schemeClr val="accent6"/>
                          </a:solidFill>
                          <a:effectLst/>
                          <a:latin typeface="Calibri" panose="020F0502020204030204" pitchFamily="34" charset="0"/>
                        </a:rPr>
                        <a:t>$d</a:t>
                      </a:r>
                      <a:r>
                        <a:rPr lang="fr-FR" sz="1400" b="0" i="0" u="none" strike="noStrike" dirty="0">
                          <a:effectLst/>
                          <a:latin typeface="Calibri" panose="020F0502020204030204" pitchFamily="34" charset="0"/>
                        </a:rPr>
                        <a:t>1997-2003</a:t>
                      </a:r>
                    </a:p>
                    <a:p>
                      <a:endParaRPr lang="fr-FR" sz="1400" b="0" i="0" u="none" strike="noStrike" dirty="0">
                        <a:effectLst/>
                        <a:latin typeface="Calibri" panose="020F0502020204030204" pitchFamily="34"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400" b="1" i="0" dirty="0">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303 </a:t>
                      </a:r>
                      <a:r>
                        <a:rPr lang="fr-FR" sz="1400" b="1" dirty="0">
                          <a:solidFill>
                            <a:schemeClr val="accent6"/>
                          </a:solidFill>
                          <a:latin typeface="+mn-lt"/>
                          <a:ea typeface="Calibri" panose="020F0502020204030204" pitchFamily="34" charset="0"/>
                          <a:cs typeface="Times New Roman" panose="02020603050405020304" pitchFamily="18" charset="0"/>
                        </a:rPr>
                        <a:t>   </a:t>
                      </a:r>
                      <a:r>
                        <a:rPr lang="fr-FR" sz="1400" b="1" i="0" dirty="0">
                          <a:solidFill>
                            <a:schemeClr val="accent6"/>
                          </a:solidFill>
                          <a:latin typeface="+mn-lt"/>
                          <a:ea typeface="Calibri" panose="020F0502020204030204" pitchFamily="34" charset="0"/>
                          <a:cs typeface="Times New Roman" panose="02020603050405020304" pitchFamily="18" charset="0"/>
                        </a:rPr>
                        <a:t>Si le numéro décrit n’est pas le premier numéro</a:t>
                      </a: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1" i="0" dirty="0">
                        <a:solidFill>
                          <a:schemeClr val="accent6"/>
                        </a:solidFill>
                        <a:highlight>
                          <a:srgbClr val="4F81BD"/>
                        </a:highlight>
                        <a:latin typeface="+mn-lt"/>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u="none" strike="noStrike" dirty="0">
                          <a:solidFill>
                            <a:srgbClr val="4F81BD"/>
                          </a:solidFill>
                          <a:effectLst/>
                          <a:latin typeface="+mn-lt"/>
                        </a:rPr>
                        <a:t>303 ##</a:t>
                      </a:r>
                      <a:r>
                        <a:rPr lang="fr-FR" sz="1400" b="1" i="0" u="none" strike="noStrike" dirty="0">
                          <a:solidFill>
                            <a:schemeClr val="accent6"/>
                          </a:solidFill>
                          <a:effectLst/>
                          <a:latin typeface="+mn-lt"/>
                        </a:rPr>
                        <a:t>$a</a:t>
                      </a:r>
                      <a:r>
                        <a:rPr lang="fr-FR" sz="1400" b="0" i="0" u="none" strike="noStrike" dirty="0">
                          <a:solidFill>
                            <a:schemeClr val="tx1"/>
                          </a:solidFill>
                          <a:effectLst/>
                          <a:latin typeface="+mn-lt"/>
                        </a:rPr>
                        <a:t>Description basée sur le numéro 9 (Juin 1997)</a:t>
                      </a:r>
                      <a:endParaRPr lang="fr-FR" sz="1400" b="0" dirty="0">
                        <a:solidFill>
                          <a:schemeClr val="tx1"/>
                        </a:solidFill>
                        <a:effectLst/>
                        <a:latin typeface="+mn-lt"/>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i="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100 0#</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a:t>
                      </a:r>
                      <a:r>
                        <a:rPr lang="fr-FR" sz="1400" b="0" i="0" dirty="0">
                          <a:latin typeface="Calibri" panose="020F0502020204030204" pitchFamily="34" charset="0"/>
                          <a:ea typeface="Calibri" panose="020F0502020204030204" pitchFamily="34" charset="0"/>
                          <a:cs typeface="Times New Roman" panose="02020603050405020304" pitchFamily="18" charset="0"/>
                        </a:rPr>
                        <a:t>1846</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a:t>
                      </a:r>
                      <a:r>
                        <a:rPr lang="fr-FR" sz="1400" b="0" i="0" dirty="0">
                          <a:solidFill>
                            <a:schemeClr val="tx1"/>
                          </a:solidFill>
                          <a:latin typeface="Calibri" panose="020F0502020204030204" pitchFamily="34" charset="0"/>
                          <a:ea typeface="Calibri" panose="020F0502020204030204" pitchFamily="34" charset="0"/>
                          <a:cs typeface="Times New Roman" panose="02020603050405020304" pitchFamily="18" charset="0"/>
                        </a:rPr>
                        <a:t>1923</a:t>
                      </a: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r>
                        <a:rPr lang="fr-FR" sz="1400" dirty="0"/>
                        <a:t>= dates de publication de l’original reproduit</a:t>
                      </a:r>
                    </a:p>
                    <a:p>
                      <a:endParaRPr lang="fr-FR" sz="1400" dirty="0"/>
                    </a:p>
                    <a:p>
                      <a:endParaRPr lang="fr-FR" sz="1400" dirty="0"/>
                    </a:p>
                    <a:p>
                      <a:endParaRPr lang="fr-FR" sz="1400" dirty="0"/>
                    </a:p>
                    <a:p>
                      <a:r>
                        <a:rPr lang="fr-FR" sz="1400" dirty="0"/>
                        <a:t>Identique à celle de l’original reproduit</a:t>
                      </a: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endParaRPr lang="fr-FR" sz="1400" b="1" i="0" dirty="0">
                        <a:solidFill>
                          <a:srgbClr val="4F81BD"/>
                        </a:solidFill>
                        <a:latin typeface="Calibri" panose="020F0502020204030204" pitchFamily="34" charset="0"/>
                      </a:endParaRPr>
                    </a:p>
                    <a:p>
                      <a:r>
                        <a:rPr lang="fr-FR" sz="1400" b="1" i="0" dirty="0">
                          <a:solidFill>
                            <a:srgbClr val="4F81BD"/>
                          </a:solidFill>
                          <a:latin typeface="Calibri" panose="020F0502020204030204" pitchFamily="34" charset="0"/>
                        </a:rPr>
                        <a:t>214</a:t>
                      </a:r>
                      <a:r>
                        <a:rPr lang="fr-FR" sz="1400" b="1" i="0" u="none" strike="noStrike" dirty="0">
                          <a:solidFill>
                            <a:srgbClr val="4F81BD"/>
                          </a:solidFill>
                          <a:effectLst/>
                          <a:latin typeface="Calibri" panose="020F0502020204030204" pitchFamily="34" charset="0"/>
                        </a:rPr>
                        <a:t> #0</a:t>
                      </a:r>
                      <a:r>
                        <a:rPr lang="fr-FR" sz="1400" b="1" i="0" u="none" strike="noStrike" dirty="0">
                          <a:solidFill>
                            <a:schemeClr val="accent6"/>
                          </a:solidFill>
                          <a:effectLst/>
                          <a:latin typeface="Calibri" panose="020F0502020204030204" pitchFamily="34" charset="0"/>
                        </a:rPr>
                        <a:t>$a</a:t>
                      </a:r>
                      <a:r>
                        <a:rPr lang="fr-FR" sz="1400" b="0" i="0" u="none" strike="noStrike" dirty="0">
                          <a:effectLst/>
                          <a:latin typeface="Calibri" panose="020F0502020204030204" pitchFamily="34" charset="0"/>
                        </a:rPr>
                        <a:t>Paris</a:t>
                      </a:r>
                      <a:r>
                        <a:rPr lang="fr-FR" sz="1400" b="1" i="0" u="none" strike="noStrike" dirty="0">
                          <a:solidFill>
                            <a:schemeClr val="accent6"/>
                          </a:solidFill>
                          <a:effectLst/>
                          <a:latin typeface="Calibri" panose="020F0502020204030204" pitchFamily="34" charset="0"/>
                        </a:rPr>
                        <a:t>$c</a:t>
                      </a:r>
                      <a:r>
                        <a:rPr lang="fr-FR" sz="1400" b="0" i="0" u="none" strike="noStrike" dirty="0">
                          <a:effectLst/>
                          <a:latin typeface="Calibri" panose="020F0502020204030204" pitchFamily="34" charset="0"/>
                        </a:rPr>
                        <a:t>Éditeur de l’imprimé</a:t>
                      </a:r>
                      <a:r>
                        <a:rPr lang="fr-FR" sz="1400" b="1" i="0" u="none" strike="noStrike" dirty="0">
                          <a:solidFill>
                            <a:schemeClr val="accent6"/>
                          </a:solidFill>
                          <a:effectLst/>
                          <a:latin typeface="Calibri" panose="020F0502020204030204" pitchFamily="34" charset="0"/>
                        </a:rPr>
                        <a:t>$d</a:t>
                      </a:r>
                      <a:r>
                        <a:rPr lang="fr-FR" sz="1400" b="0" i="0" u="none" strike="noStrike" dirty="0">
                          <a:effectLst/>
                          <a:latin typeface="Calibri" panose="020F0502020204030204" pitchFamily="34" charset="0"/>
                        </a:rPr>
                        <a:t>1846-1923</a:t>
                      </a:r>
                    </a:p>
                    <a:p>
                      <a:endParaRPr lang="fr-FR" sz="1400" dirty="0"/>
                    </a:p>
                    <a:p>
                      <a:endParaRPr lang="fr-FR" sz="1400" dirty="0"/>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37236245"/>
                  </a:ext>
                </a:extLst>
              </a:tr>
            </a:tbl>
          </a:graphicData>
        </a:graphic>
      </p:graphicFrame>
      <p:sp>
        <p:nvSpPr>
          <p:cNvPr id="10" name="Rectangle 9">
            <a:extLst>
              <a:ext uri="{FF2B5EF4-FFF2-40B4-BE49-F238E27FC236}">
                <a16:creationId xmlns:a16="http://schemas.microsoft.com/office/drawing/2014/main" id="{1FCBC73B-938D-0351-A8B4-8A71B5BEEA54}"/>
              </a:ext>
            </a:extLst>
          </p:cNvPr>
          <p:cNvSpPr/>
          <p:nvPr/>
        </p:nvSpPr>
        <p:spPr>
          <a:xfrm>
            <a:off x="2731528" y="2396575"/>
            <a:ext cx="1887920"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100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$a $b $d</a:t>
            </a:r>
            <a:endParaRPr lang="fr-FR" b="1" i="1" dirty="0">
              <a:solidFill>
                <a:srgbClr val="4F81BD"/>
              </a:solidFill>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A9ABB448-223E-573E-2E4B-3C503DFF378B}"/>
              </a:ext>
            </a:extLst>
          </p:cNvPr>
          <p:cNvSpPr/>
          <p:nvPr/>
        </p:nvSpPr>
        <p:spPr>
          <a:xfrm>
            <a:off x="636232" y="4919561"/>
            <a:ext cx="6502446"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Clr>
                <a:schemeClr val="accent6"/>
              </a:buClr>
              <a:buSzPct val="150000"/>
              <a:buFont typeface="Arial" panose="020B0604020202020204" pitchFamily="34" charset="0"/>
              <a:buChar char="•"/>
            </a:pP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214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Mise</a:t>
            </a:r>
            <a:r>
              <a:rPr lang="fr-FR"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en cohérence avec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$d</a:t>
            </a:r>
            <a:r>
              <a:rPr lang="fr-FR" b="1" i="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de la première zone</a:t>
            </a:r>
            <a:endParaRPr lang="fr-FR" b="1" i="1" dirty="0">
              <a:solidFill>
                <a:schemeClr val="accent6"/>
              </a:solidFill>
              <a:latin typeface="+mn-lt"/>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F4D77AE3-405B-0896-CE6E-BBFD4D720808}"/>
              </a:ext>
            </a:extLst>
          </p:cNvPr>
          <p:cNvSpPr/>
          <p:nvPr/>
        </p:nvSpPr>
        <p:spPr>
          <a:xfrm>
            <a:off x="2286413" y="3795622"/>
            <a:ext cx="4529267" cy="3103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207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Numérotation</a:t>
            </a:r>
            <a:endParaRPr lang="fr-FR" b="1" i="1" dirty="0">
              <a:solidFill>
                <a:schemeClr val="accent6"/>
              </a:solidFill>
              <a:latin typeface="+mn-lt"/>
              <a:ea typeface="Calibri" panose="020F0502020204030204" pitchFamily="34" charset="0"/>
              <a:cs typeface="Times New Roman" panose="02020603050405020304" pitchFamily="18" charset="0"/>
            </a:endParaRPr>
          </a:p>
        </p:txBody>
      </p:sp>
      <p:grpSp>
        <p:nvGrpSpPr>
          <p:cNvPr id="26" name="Groupe 25">
            <a:extLst>
              <a:ext uri="{FF2B5EF4-FFF2-40B4-BE49-F238E27FC236}">
                <a16:creationId xmlns:a16="http://schemas.microsoft.com/office/drawing/2014/main" id="{9003F03B-53C9-1F8A-230C-5B99881F7D68}"/>
              </a:ext>
            </a:extLst>
          </p:cNvPr>
          <p:cNvGrpSpPr>
            <a:grpSpLocks noChangeAspect="1"/>
          </p:cNvGrpSpPr>
          <p:nvPr/>
        </p:nvGrpSpPr>
        <p:grpSpPr>
          <a:xfrm>
            <a:off x="6539904" y="4995576"/>
            <a:ext cx="2700000" cy="325951"/>
            <a:chOff x="2860895" y="2413796"/>
            <a:chExt cx="2896447" cy="389299"/>
          </a:xfrm>
        </p:grpSpPr>
        <p:sp>
          <p:nvSpPr>
            <p:cNvPr id="27" name="Rectangle 26">
              <a:extLst>
                <a:ext uri="{FF2B5EF4-FFF2-40B4-BE49-F238E27FC236}">
                  <a16:creationId xmlns:a16="http://schemas.microsoft.com/office/drawing/2014/main" id="{0C908514-3B2B-0918-18C2-E67429890BB0}"/>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 sous autorité ISSN</a:t>
              </a:r>
              <a:endParaRPr lang="fr-FR" sz="1400" dirty="0"/>
            </a:p>
          </p:txBody>
        </p:sp>
        <p:pic>
          <p:nvPicPr>
            <p:cNvPr id="28" name="Image 27">
              <a:extLst>
                <a:ext uri="{FF2B5EF4-FFF2-40B4-BE49-F238E27FC236}">
                  <a16:creationId xmlns:a16="http://schemas.microsoft.com/office/drawing/2014/main" id="{71F36079-5862-98D1-BAE4-F6B375D54D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29" name="Image 28">
              <a:extLst>
                <a:ext uri="{FF2B5EF4-FFF2-40B4-BE49-F238E27FC236}">
                  <a16:creationId xmlns:a16="http://schemas.microsoft.com/office/drawing/2014/main" id="{28795F6E-E14A-A12D-A5B2-B7FF28AA1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grpSp>
        <p:nvGrpSpPr>
          <p:cNvPr id="32" name="Groupe 31">
            <a:extLst>
              <a:ext uri="{FF2B5EF4-FFF2-40B4-BE49-F238E27FC236}">
                <a16:creationId xmlns:a16="http://schemas.microsoft.com/office/drawing/2014/main" id="{57A15AF2-37DC-F6D1-7B56-EA387057F51C}"/>
              </a:ext>
            </a:extLst>
          </p:cNvPr>
          <p:cNvGrpSpPr>
            <a:grpSpLocks noChangeAspect="1"/>
          </p:cNvGrpSpPr>
          <p:nvPr/>
        </p:nvGrpSpPr>
        <p:grpSpPr>
          <a:xfrm>
            <a:off x="4575535" y="2472590"/>
            <a:ext cx="2700000" cy="325951"/>
            <a:chOff x="2860895" y="2413796"/>
            <a:chExt cx="2896447" cy="389299"/>
          </a:xfrm>
        </p:grpSpPr>
        <p:sp>
          <p:nvSpPr>
            <p:cNvPr id="33" name="Rectangle 32">
              <a:extLst>
                <a:ext uri="{FF2B5EF4-FFF2-40B4-BE49-F238E27FC236}">
                  <a16:creationId xmlns:a16="http://schemas.microsoft.com/office/drawing/2014/main" id="{F507E13C-A4FD-0787-2C03-67A79436581A}"/>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 sous autorité ISSN</a:t>
              </a:r>
              <a:endParaRPr lang="fr-FR" sz="1400" dirty="0"/>
            </a:p>
          </p:txBody>
        </p:sp>
        <p:pic>
          <p:nvPicPr>
            <p:cNvPr id="34" name="Image 33">
              <a:extLst>
                <a:ext uri="{FF2B5EF4-FFF2-40B4-BE49-F238E27FC236}">
                  <a16:creationId xmlns:a16="http://schemas.microsoft.com/office/drawing/2014/main" id="{4670CBE6-0CD2-BEB3-3FB4-7743A24CD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35" name="Image 34">
              <a:extLst>
                <a:ext uri="{FF2B5EF4-FFF2-40B4-BE49-F238E27FC236}">
                  <a16:creationId xmlns:a16="http://schemas.microsoft.com/office/drawing/2014/main" id="{496BE94B-6E68-3706-FBD5-9C81A13F9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spTree>
    <p:extLst>
      <p:ext uri="{BB962C8B-B14F-4D97-AF65-F5344CB8AC3E}">
        <p14:creationId xmlns:p14="http://schemas.microsoft.com/office/powerpoint/2010/main" val="32043653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57</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fontScale="92500" lnSpcReduction="20000"/>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Publication, production, diffusion</a:t>
            </a: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					</a:t>
            </a:r>
            <a:endParaRPr lang="fr-FR" sz="1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dirty="0" err="1">
                <a:solidFill>
                  <a:srgbClr val="4F81BD"/>
                </a:solidFill>
                <a:latin typeface="+mn-lt"/>
                <a:ea typeface="Calibri" panose="020F0502020204030204" pitchFamily="34" charset="0"/>
                <a:cs typeface="Times New Roman" panose="02020603050405020304" pitchFamily="18" charset="0"/>
              </a:rPr>
              <a:t>Ind</a:t>
            </a:r>
            <a:r>
              <a:rPr lang="fr-FR" sz="1800" dirty="0">
                <a:solidFill>
                  <a:srgbClr val="4F81BD"/>
                </a:solidFill>
                <a:latin typeface="+mn-lt"/>
                <a:ea typeface="Calibri" panose="020F0502020204030204" pitchFamily="34" charset="0"/>
                <a:cs typeface="Times New Roman" panose="02020603050405020304" pitchFamily="18" charset="0"/>
              </a:rPr>
              <a:t>. 1 = #</a:t>
            </a:r>
            <a:r>
              <a:rPr lang="fr-FR" sz="1800" i="0" dirty="0">
                <a:solidFill>
                  <a:srgbClr val="4F81BD"/>
                </a:solidFill>
                <a:latin typeface="+mn-lt"/>
                <a:ea typeface="Calibri" panose="020F0502020204030204" pitchFamily="34" charset="0"/>
                <a:cs typeface="Times New Roman" panose="02020603050405020304" pitchFamily="18" charset="0"/>
              </a:rPr>
              <a:t>		Adresse d’origine</a:t>
            </a:r>
          </a:p>
          <a:p>
            <a:pPr marL="191700" indent="0">
              <a:buNone/>
            </a:pPr>
            <a:r>
              <a:rPr lang="fr-FR" sz="1800" dirty="0">
                <a:solidFill>
                  <a:srgbClr val="4F81BD"/>
                </a:solidFill>
                <a:latin typeface="+mn-lt"/>
                <a:ea typeface="Calibri" panose="020F0502020204030204" pitchFamily="34" charset="0"/>
                <a:cs typeface="Times New Roman" panose="02020603050405020304" pitchFamily="18" charset="0"/>
              </a:rPr>
              <a:t>           = 0	</a:t>
            </a:r>
            <a:r>
              <a:rPr lang="fr-FR" sz="1800" i="0" dirty="0">
                <a:solidFill>
                  <a:srgbClr val="4F81BD"/>
                </a:solidFill>
                <a:latin typeface="+mn-lt"/>
                <a:ea typeface="Calibri" panose="020F0502020204030204" pitchFamily="34" charset="0"/>
                <a:cs typeface="Times New Roman" panose="02020603050405020304" pitchFamily="18" charset="0"/>
              </a:rPr>
              <a:t>	Adresse intermédiaire</a:t>
            </a:r>
          </a:p>
          <a:p>
            <a:pPr marL="191700" indent="0">
              <a:buNone/>
            </a:pPr>
            <a:r>
              <a:rPr lang="fr-FR" sz="1800" i="0" dirty="0">
                <a:solidFill>
                  <a:srgbClr val="4F81BD"/>
                </a:solidFill>
                <a:latin typeface="+mn-lt"/>
                <a:ea typeface="Calibri" panose="020F0502020204030204" pitchFamily="34" charset="0"/>
                <a:cs typeface="Times New Roman" panose="02020603050405020304" pitchFamily="18" charset="0"/>
              </a:rPr>
              <a:t>          </a:t>
            </a:r>
            <a:r>
              <a:rPr lang="fr-FR" sz="1800" dirty="0">
                <a:solidFill>
                  <a:srgbClr val="4F81BD"/>
                </a:solidFill>
                <a:latin typeface="+mn-lt"/>
                <a:ea typeface="Calibri" panose="020F0502020204030204" pitchFamily="34" charset="0"/>
                <a:cs typeface="Times New Roman" panose="02020603050405020304" pitchFamily="18" charset="0"/>
              </a:rPr>
              <a:t> = 1 </a:t>
            </a:r>
            <a:r>
              <a:rPr lang="fr-FR" sz="1800" i="0" dirty="0">
                <a:solidFill>
                  <a:srgbClr val="4F81BD"/>
                </a:solidFill>
                <a:latin typeface="+mn-lt"/>
                <a:ea typeface="Calibri" panose="020F0502020204030204" pitchFamily="34" charset="0"/>
                <a:cs typeface="Times New Roman" panose="02020603050405020304" pitchFamily="18" charset="0"/>
              </a:rPr>
              <a:t>	Adresse courante (ou dernière adresse)</a:t>
            </a:r>
          </a:p>
          <a:p>
            <a:pPr marL="191700" indent="0">
              <a:buNone/>
            </a:pPr>
            <a:endParaRPr lang="fr-FR" sz="1800" i="0" dirty="0">
              <a:solidFill>
                <a:srgbClr val="4F81BD"/>
              </a:solidFill>
              <a:latin typeface="+mn-lt"/>
              <a:ea typeface="Calibri" panose="020F0502020204030204" pitchFamily="34" charset="0"/>
              <a:cs typeface="Times New Roman" panose="02020603050405020304" pitchFamily="18" charset="0"/>
            </a:endParaRPr>
          </a:p>
          <a:p>
            <a:pPr marL="191700" indent="0">
              <a:buNone/>
            </a:pPr>
            <a:r>
              <a:rPr lang="fr-FR" sz="1800" dirty="0" err="1">
                <a:solidFill>
                  <a:srgbClr val="4F81BD"/>
                </a:solidFill>
                <a:latin typeface="+mn-lt"/>
                <a:ea typeface="Calibri" panose="020F0502020204030204" pitchFamily="34" charset="0"/>
                <a:cs typeface="Times New Roman" panose="02020603050405020304" pitchFamily="18" charset="0"/>
              </a:rPr>
              <a:t>Ind</a:t>
            </a:r>
            <a:r>
              <a:rPr lang="fr-FR" sz="1800" dirty="0">
                <a:solidFill>
                  <a:srgbClr val="4F81BD"/>
                </a:solidFill>
                <a:latin typeface="+mn-lt"/>
                <a:ea typeface="Calibri" panose="020F0502020204030204" pitchFamily="34" charset="0"/>
                <a:cs typeface="Times New Roman" panose="02020603050405020304" pitchFamily="18" charset="0"/>
              </a:rPr>
              <a:t>. 2 = 0 	</a:t>
            </a:r>
            <a:r>
              <a:rPr lang="fr-FR" sz="1800" i="0" dirty="0">
                <a:solidFill>
                  <a:srgbClr val="4F81BD"/>
                </a:solidFill>
                <a:latin typeface="+mn-lt"/>
                <a:ea typeface="Calibri" panose="020F0502020204030204" pitchFamily="34" charset="0"/>
                <a:cs typeface="Times New Roman" panose="02020603050405020304" pitchFamily="18" charset="0"/>
              </a:rPr>
              <a:t>Pour les mentions de publication (à privilégier)</a:t>
            </a: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i="0" dirty="0">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600" b="0" i="0" dirty="0">
              <a:solidFill>
                <a:srgbClr val="4F81BD"/>
              </a:solidFill>
              <a:latin typeface="+mn-lt"/>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29295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dirty="0">
                <a:latin typeface="Calibri" panose="020F0502020204030204" pitchFamily="34" charset="0"/>
                <a:ea typeface="Calibri" panose="020F0502020204030204" pitchFamily="34" charset="0"/>
                <a:cs typeface="Times New Roman" panose="02020603050405020304" pitchFamily="18" charset="0"/>
              </a:rPr>
              <a:t>Si aucune mention de publication ne peut être identifiée, </a:t>
            </a:r>
          </a:p>
          <a:p>
            <a:pPr marL="191700" indent="0" algn="ctr">
              <a:buNone/>
            </a:pPr>
            <a:r>
              <a:rPr lang="fr-FR" sz="2000" i="0" dirty="0">
                <a:latin typeface="Calibri" panose="020F0502020204030204" pitchFamily="34" charset="0"/>
                <a:ea typeface="Calibri" panose="020F0502020204030204" pitchFamily="34" charset="0"/>
                <a:cs typeface="Times New Roman" panose="02020603050405020304" pitchFamily="18" charset="0"/>
              </a:rPr>
              <a:t>faire une zone 214 #2 avec les informations concernant le 1</a:t>
            </a:r>
            <a:r>
              <a:rPr lang="fr-FR" sz="2000" i="0" baseline="30000" dirty="0">
                <a:latin typeface="Calibri" panose="020F0502020204030204" pitchFamily="34" charset="0"/>
                <a:ea typeface="Calibri" panose="020F0502020204030204" pitchFamily="34" charset="0"/>
                <a:cs typeface="Times New Roman" panose="02020603050405020304" pitchFamily="18" charset="0"/>
              </a:rPr>
              <a:t>er</a:t>
            </a:r>
            <a:r>
              <a:rPr lang="fr-FR" sz="2000" i="0" dirty="0">
                <a:latin typeface="Calibri" panose="020F0502020204030204" pitchFamily="34" charset="0"/>
                <a:ea typeface="Calibri" panose="020F0502020204030204" pitchFamily="34" charset="0"/>
                <a:cs typeface="Times New Roman" panose="02020603050405020304" pitchFamily="18" charset="0"/>
              </a:rPr>
              <a:t> diffuseur</a:t>
            </a: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10" name="Rectangle 9">
            <a:extLst>
              <a:ext uri="{FF2B5EF4-FFF2-40B4-BE49-F238E27FC236}">
                <a16:creationId xmlns:a16="http://schemas.microsoft.com/office/drawing/2014/main" id="{1FCBC73B-938D-0351-A8B4-8A71B5BEEA54}"/>
              </a:ext>
            </a:extLst>
          </p:cNvPr>
          <p:cNvSpPr/>
          <p:nvPr/>
        </p:nvSpPr>
        <p:spPr>
          <a:xfrm>
            <a:off x="1332638" y="1861826"/>
            <a:ext cx="5286529"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214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14" name="Image 13" descr="Une image contenant texte&#10;&#10;Description générée automatiquement">
            <a:extLst>
              <a:ext uri="{FF2B5EF4-FFF2-40B4-BE49-F238E27FC236}">
                <a16:creationId xmlns:a16="http://schemas.microsoft.com/office/drawing/2014/main" id="{12411F48-418F-A23D-F366-F1EE5CD6D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638" y="3827914"/>
            <a:ext cx="6093135" cy="100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404320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58</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Les zones de liens</a:t>
            </a: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					</a:t>
            </a:r>
            <a:endParaRPr lang="fr-FR" sz="1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i="0" dirty="0">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600" b="0" i="0" dirty="0">
              <a:solidFill>
                <a:srgbClr val="4F81BD"/>
              </a:solidFill>
              <a:latin typeface="+mn-lt"/>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29295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aphicFrame>
        <p:nvGraphicFramePr>
          <p:cNvPr id="7" name="Tableau 7">
            <a:extLst>
              <a:ext uri="{FF2B5EF4-FFF2-40B4-BE49-F238E27FC236}">
                <a16:creationId xmlns:a16="http://schemas.microsoft.com/office/drawing/2014/main" id="{028317FA-E7DD-CDD8-B695-DBFB03FAD8CD}"/>
              </a:ext>
            </a:extLst>
          </p:cNvPr>
          <p:cNvGraphicFramePr>
            <a:graphicFrameLocks noGrp="1"/>
          </p:cNvGraphicFramePr>
          <p:nvPr/>
        </p:nvGraphicFramePr>
        <p:xfrm>
          <a:off x="0" y="2017657"/>
          <a:ext cx="9124122" cy="4805680"/>
        </p:xfrm>
        <a:graphic>
          <a:graphicData uri="http://schemas.openxmlformats.org/drawingml/2006/table">
            <a:tbl>
              <a:tblPr firstRow="1" bandRow="1">
                <a:tableStyleId>{5C22544A-7EE6-4342-B048-85BDC9FD1C3A}</a:tableStyleId>
              </a:tblPr>
              <a:tblGrid>
                <a:gridCol w="4562061">
                  <a:extLst>
                    <a:ext uri="{9D8B030D-6E8A-4147-A177-3AD203B41FA5}">
                      <a16:colId xmlns:a16="http://schemas.microsoft.com/office/drawing/2014/main" val="3706942439"/>
                    </a:ext>
                  </a:extLst>
                </a:gridCol>
                <a:gridCol w="4562061">
                  <a:extLst>
                    <a:ext uri="{9D8B030D-6E8A-4147-A177-3AD203B41FA5}">
                      <a16:colId xmlns:a16="http://schemas.microsoft.com/office/drawing/2014/main" val="3170050349"/>
                    </a:ext>
                  </a:extLst>
                </a:gridCol>
              </a:tblGrid>
              <a:tr h="370840">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Publications </a:t>
                      </a:r>
                      <a:r>
                        <a:rPr lang="fr-FR" sz="18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umériques « natives » </a:t>
                      </a:r>
                      <a:endParaRPr lang="fr-FR" sz="1600" dirty="0">
                        <a:solidFill>
                          <a:schemeClr val="bg1"/>
                        </a:solidFill>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Reproductions numériques </a:t>
                      </a:r>
                      <a:endParaRPr lang="fr-FR" sz="1600" dirty="0">
                        <a:solidFill>
                          <a:schemeClr val="bg1"/>
                        </a:solidFill>
                      </a:endParaRPr>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extLst>
                  <a:ext uri="{0D108BD9-81ED-4DB2-BD59-A6C34878D82A}">
                    <a16:rowId xmlns:a16="http://schemas.microsoft.com/office/drawing/2014/main" val="730894266"/>
                  </a:ext>
                </a:extLst>
              </a:tr>
              <a:tr h="370840">
                <a:tc>
                  <a:txBody>
                    <a:bodyPr/>
                    <a:lstStyle/>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2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600"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452 </a:t>
                      </a:r>
                      <a:r>
                        <a:rPr lang="fr-FR" sz="16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autre édition sur un autre support</a:t>
                      </a:r>
                      <a:endParaRPr lang="fr-FR" sz="1600" b="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Dans la notice électronique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t>
                      </a:r>
                      <a:r>
                        <a:rPr lang="fr-FR" sz="1400" b="0" i="0" dirty="0">
                          <a:latin typeface="Calibri" panose="020F0502020204030204" pitchFamily="34" charset="0"/>
                          <a:ea typeface="Calibri" panose="020F0502020204030204" pitchFamily="34" charset="0"/>
                          <a:cs typeface="Times New Roman" panose="02020603050405020304" pitchFamily="18" charset="0"/>
                        </a:rPr>
                        <a:t>Titre de l’</a:t>
                      </a:r>
                      <a:r>
                        <a:rPr lang="fr-FR" sz="1400" b="0" i="0" dirty="0" err="1">
                          <a:latin typeface="Calibri" panose="020F0502020204030204" pitchFamily="34" charset="0"/>
                          <a:ea typeface="Calibri" panose="020F0502020204030204" pitchFamily="34" charset="0"/>
                          <a:cs typeface="Times New Roman" panose="02020603050405020304" pitchFamily="18" charset="0"/>
                        </a:rPr>
                        <a:t>imprimé</a:t>
                      </a:r>
                      <a:r>
                        <a:rPr lang="fr-FR" sz="1400" b="1" i="0"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$bx</a:t>
                      </a:r>
                      <a:r>
                        <a:rPr lang="fr-FR" sz="1400" b="0" i="0" dirty="0" err="1">
                          <a:latin typeface="Calibri" panose="020F0502020204030204" pitchFamily="34" charset="0"/>
                          <a:ea typeface="Calibri" panose="020F0502020204030204" pitchFamily="34" charset="0"/>
                          <a:cs typeface="Times New Roman" panose="02020603050405020304" pitchFamily="18" charset="0"/>
                        </a:rPr>
                        <a:t>ISSN</a:t>
                      </a:r>
                      <a:r>
                        <a:rPr lang="fr-FR" sz="1400" b="0" i="0" dirty="0">
                          <a:latin typeface="Calibri" panose="020F0502020204030204" pitchFamily="34" charset="0"/>
                          <a:ea typeface="Calibri" panose="020F0502020204030204" pitchFamily="34" charset="0"/>
                          <a:cs typeface="Times New Roman" panose="02020603050405020304" pitchFamily="18" charset="0"/>
                        </a:rPr>
                        <a:t> imprimé</a:t>
                      </a:r>
                    </a:p>
                    <a:p>
                      <a:r>
                        <a:rPr lang="fr-FR" sz="1400" b="0" i="0" dirty="0">
                          <a:latin typeface="Calibri" panose="020F0502020204030204" pitchFamily="34" charset="0"/>
                          <a:ea typeface="Calibri" panose="020F0502020204030204" pitchFamily="34" charset="0"/>
                          <a:cs typeface="Times New Roman" panose="02020603050405020304" pitchFamily="18" charset="0"/>
                        </a:rPr>
                        <a:t>ou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$0</a:t>
                      </a:r>
                      <a:r>
                        <a:rPr lang="fr-FR" sz="1400" b="0" i="0" dirty="0">
                          <a:latin typeface="Calibri" panose="020F0502020204030204" pitchFamily="34" charset="0"/>
                          <a:ea typeface="Calibri" panose="020F0502020204030204" pitchFamily="34" charset="0"/>
                          <a:cs typeface="Times New Roman" panose="02020603050405020304" pitchFamily="18" charset="0"/>
                        </a:rPr>
                        <a:t>PPN de la notice imprimée</a:t>
                      </a:r>
                    </a:p>
                    <a:p>
                      <a:endParaRPr lang="fr-FR" sz="1400" b="0" i="0" dirty="0">
                        <a:latin typeface="Calibri" panose="020F0502020204030204" pitchFamily="34" charset="0"/>
                        <a:ea typeface="Calibri" panose="020F0502020204030204" pitchFamily="34" charset="0"/>
                        <a:cs typeface="Times New Roman" panose="02020603050405020304" pitchFamily="18" charset="0"/>
                      </a:endParaRPr>
                    </a:p>
                    <a:p>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Dans la notice imprimée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t>
                      </a:r>
                      <a:r>
                        <a:rPr lang="fr-FR" sz="1400" b="0" i="0" dirty="0">
                          <a:latin typeface="Calibri" panose="020F0502020204030204" pitchFamily="34" charset="0"/>
                          <a:ea typeface="Calibri" panose="020F0502020204030204" pitchFamily="34" charset="0"/>
                          <a:cs typeface="Times New Roman" panose="02020603050405020304" pitchFamily="18" charset="0"/>
                        </a:rPr>
                        <a:t>Titre de l’</a:t>
                      </a:r>
                      <a:r>
                        <a:rPr lang="fr-FR" sz="1400" b="0" i="0" dirty="0" err="1">
                          <a:latin typeface="Calibri" panose="020F0502020204030204" pitchFamily="34" charset="0"/>
                          <a:ea typeface="Calibri" panose="020F0502020204030204" pitchFamily="34" charset="0"/>
                          <a:cs typeface="Times New Roman" panose="02020603050405020304" pitchFamily="18" charset="0"/>
                        </a:rPr>
                        <a:t>électronique</a:t>
                      </a:r>
                      <a:r>
                        <a:rPr lang="fr-FR" sz="1400" b="1" i="0"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$bx</a:t>
                      </a:r>
                      <a:r>
                        <a:rPr lang="fr-FR" sz="1400" b="0" i="0" dirty="0" err="1">
                          <a:latin typeface="Calibri" panose="020F0502020204030204" pitchFamily="34" charset="0"/>
                          <a:ea typeface="Calibri" panose="020F0502020204030204" pitchFamily="34" charset="0"/>
                          <a:cs typeface="Times New Roman" panose="02020603050405020304" pitchFamily="18" charset="0"/>
                        </a:rPr>
                        <a:t>ISSN</a:t>
                      </a:r>
                      <a:r>
                        <a:rPr lang="fr-FR" sz="1400" b="0" i="0" dirty="0">
                          <a:latin typeface="Calibri" panose="020F0502020204030204" pitchFamily="34" charset="0"/>
                          <a:ea typeface="Calibri" panose="020F0502020204030204" pitchFamily="34" charset="0"/>
                          <a:cs typeface="Times New Roman" panose="02020603050405020304" pitchFamily="18" charset="0"/>
                        </a:rPr>
                        <a:t> électronique</a:t>
                      </a:r>
                    </a:p>
                    <a:p>
                      <a:r>
                        <a:rPr lang="fr-FR" sz="1400" b="0" i="0" dirty="0">
                          <a:latin typeface="Calibri" panose="020F0502020204030204" pitchFamily="34" charset="0"/>
                          <a:ea typeface="Calibri" panose="020F0502020204030204" pitchFamily="34" charset="0"/>
                          <a:cs typeface="Times New Roman" panose="02020603050405020304" pitchFamily="18" charset="0"/>
                        </a:rPr>
                        <a:t>ou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$0</a:t>
                      </a:r>
                      <a:r>
                        <a:rPr lang="fr-FR" sz="1400" b="0" i="0" dirty="0">
                          <a:latin typeface="Calibri" panose="020F0502020204030204" pitchFamily="34" charset="0"/>
                          <a:ea typeface="Calibri" panose="020F0502020204030204" pitchFamily="34" charset="0"/>
                          <a:cs typeface="Times New Roman" panose="02020603050405020304" pitchFamily="18" charset="0"/>
                        </a:rPr>
                        <a:t>PPN de la notice électronique</a:t>
                      </a: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i="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a:p>
                    <a:p>
                      <a:endParaRPr lang="fr-FR" sz="1400" dirty="0"/>
                    </a:p>
                    <a:p>
                      <a:endParaRPr lang="fr-FR" sz="1400" dirty="0"/>
                    </a:p>
                    <a:p>
                      <a:endParaRPr lang="fr-FR" sz="1400" dirty="0"/>
                    </a:p>
                    <a:p>
                      <a:endParaRPr lang="fr-FR" sz="1400" dirty="0"/>
                    </a:p>
                    <a:p>
                      <a:endParaRPr lang="fr-FR" sz="100" dirty="0"/>
                    </a:p>
                    <a:p>
                      <a:r>
                        <a:rPr lang="fr-FR" sz="1600"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455 </a:t>
                      </a:r>
                      <a:r>
                        <a:rPr lang="fr-FR" sz="16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reproduction de …</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Dans la notice électronique :</a:t>
                      </a:r>
                      <a:endParaRPr lang="fr-FR"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455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t>
                      </a:r>
                      <a:r>
                        <a:rPr lang="fr-FR" sz="1400" b="0" i="0" dirty="0">
                          <a:latin typeface="Calibri" panose="020F0502020204030204" pitchFamily="34" charset="0"/>
                          <a:ea typeface="Calibri" panose="020F0502020204030204" pitchFamily="34" charset="0"/>
                          <a:cs typeface="Times New Roman" panose="02020603050405020304" pitchFamily="18" charset="0"/>
                        </a:rPr>
                        <a:t>Titre de l’original </a:t>
                      </a:r>
                      <a:r>
                        <a:rPr lang="fr-FR" sz="1400" b="0" i="0" dirty="0" err="1">
                          <a:latin typeface="Calibri" panose="020F0502020204030204" pitchFamily="34" charset="0"/>
                          <a:ea typeface="Calibri" panose="020F0502020204030204" pitchFamily="34" charset="0"/>
                          <a:cs typeface="Times New Roman" panose="02020603050405020304" pitchFamily="18" charset="0"/>
                        </a:rPr>
                        <a:t>reproduit</a:t>
                      </a:r>
                      <a:r>
                        <a:rPr lang="fr-FR" sz="1400" b="1" i="0"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$bx</a:t>
                      </a:r>
                      <a:r>
                        <a:rPr lang="fr-FR" sz="1400" b="0" i="0" dirty="0" err="1">
                          <a:latin typeface="Calibri" panose="020F0502020204030204" pitchFamily="34" charset="0"/>
                          <a:ea typeface="Calibri" panose="020F0502020204030204" pitchFamily="34" charset="0"/>
                          <a:cs typeface="Times New Roman" panose="02020603050405020304" pitchFamily="18" charset="0"/>
                        </a:rPr>
                        <a:t>ISSN</a:t>
                      </a:r>
                      <a:r>
                        <a:rPr lang="fr-FR" sz="1400" b="0" i="0" dirty="0">
                          <a:latin typeface="Calibri" panose="020F0502020204030204" pitchFamily="34" charset="0"/>
                          <a:ea typeface="Calibri" panose="020F0502020204030204" pitchFamily="34" charset="0"/>
                          <a:cs typeface="Times New Roman" panose="02020603050405020304" pitchFamily="18" charset="0"/>
                        </a:rPr>
                        <a:t> imprimé</a:t>
                      </a:r>
                    </a:p>
                    <a:p>
                      <a:r>
                        <a:rPr lang="fr-FR" sz="1400" b="0" i="0" dirty="0">
                          <a:latin typeface="Calibri" panose="020F0502020204030204" pitchFamily="34" charset="0"/>
                          <a:ea typeface="Calibri" panose="020F0502020204030204" pitchFamily="34" charset="0"/>
                          <a:cs typeface="Times New Roman" panose="02020603050405020304" pitchFamily="18" charset="0"/>
                        </a:rPr>
                        <a:t>ou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455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$0</a:t>
                      </a:r>
                      <a:r>
                        <a:rPr lang="fr-FR" sz="1400" b="0" i="0" dirty="0">
                          <a:latin typeface="Calibri" panose="020F0502020204030204" pitchFamily="34" charset="0"/>
                          <a:ea typeface="Calibri" panose="020F0502020204030204" pitchFamily="34" charset="0"/>
                          <a:cs typeface="Times New Roman" panose="02020603050405020304" pitchFamily="18" charset="0"/>
                        </a:rPr>
                        <a:t>PPN de la notice imprimée</a:t>
                      </a:r>
                    </a:p>
                    <a:p>
                      <a:pPr marL="0" marR="0" lvl="0" indent="0" algn="l" defTabSz="342900" rtl="0" eaLnBrk="1" fontAlgn="auto" latinLnBrk="0" hangingPunct="1">
                        <a:lnSpc>
                          <a:spcPct val="100000"/>
                        </a:lnSpc>
                        <a:spcBef>
                          <a:spcPts val="0"/>
                        </a:spcBef>
                        <a:spcAft>
                          <a:spcPts val="0"/>
                        </a:spcAft>
                        <a:buClrTx/>
                        <a:buSzTx/>
                        <a:buFontTx/>
                        <a:buNone/>
                        <a:tabLst/>
                        <a:defRPr/>
                      </a:pPr>
                      <a:r>
                        <a:rPr lang="fr-FR" sz="1200" b="1" dirty="0">
                          <a:solidFill>
                            <a:srgbClr val="4F81BD"/>
                          </a:solidFill>
                        </a:rPr>
                        <a:t>             + </a:t>
                      </a:r>
                      <a:r>
                        <a:rPr lang="fr-FR" sz="11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324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a:t>
                      </a:r>
                      <a:r>
                        <a:rPr lang="fr-FR" sz="1400" b="1" dirty="0">
                          <a:solidFill>
                            <a:schemeClr val="accent6"/>
                          </a:solidFill>
                        </a:rPr>
                        <a:t>Note sur l’original reproduit</a:t>
                      </a:r>
                      <a:endPar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Dans la notice imprimée :</a:t>
                      </a:r>
                      <a:endPar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600"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456 </a:t>
                      </a:r>
                      <a:r>
                        <a:rPr lang="fr-FR" sz="1600" b="1"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rPr>
                        <a:t>: reproduit comme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456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$t</a:t>
                      </a:r>
                      <a:r>
                        <a:rPr lang="fr-FR" sz="1400" b="0" i="0" dirty="0">
                          <a:latin typeface="Calibri" panose="020F0502020204030204" pitchFamily="34" charset="0"/>
                          <a:ea typeface="Calibri" panose="020F0502020204030204" pitchFamily="34" charset="0"/>
                          <a:cs typeface="Times New Roman" panose="02020603050405020304" pitchFamily="18" charset="0"/>
                        </a:rPr>
                        <a:t>Titre de la </a:t>
                      </a:r>
                      <a:r>
                        <a:rPr lang="fr-FR" sz="1400" b="0" i="0" dirty="0" err="1">
                          <a:latin typeface="Calibri" panose="020F0502020204030204" pitchFamily="34" charset="0"/>
                          <a:ea typeface="Calibri" panose="020F0502020204030204" pitchFamily="34" charset="0"/>
                          <a:cs typeface="Times New Roman" panose="02020603050405020304" pitchFamily="18" charset="0"/>
                        </a:rPr>
                        <a:t>reproduction</a:t>
                      </a:r>
                      <a:r>
                        <a:rPr lang="fr-FR" sz="1400" b="1" i="0" dirty="0" err="1">
                          <a:solidFill>
                            <a:schemeClr val="accent6"/>
                          </a:solidFill>
                          <a:latin typeface="Calibri" panose="020F0502020204030204" pitchFamily="34" charset="0"/>
                          <a:ea typeface="Calibri" panose="020F0502020204030204" pitchFamily="34" charset="0"/>
                          <a:cs typeface="Times New Roman" panose="02020603050405020304" pitchFamily="18" charset="0"/>
                        </a:rPr>
                        <a:t>$bx</a:t>
                      </a:r>
                      <a:r>
                        <a:rPr lang="fr-FR" sz="1400" b="0" i="0" dirty="0" err="1">
                          <a:latin typeface="Calibri" panose="020F0502020204030204" pitchFamily="34" charset="0"/>
                          <a:ea typeface="Calibri" panose="020F0502020204030204" pitchFamily="34" charset="0"/>
                          <a:cs typeface="Times New Roman" panose="02020603050405020304" pitchFamily="18" charset="0"/>
                        </a:rPr>
                        <a:t>ISSN</a:t>
                      </a:r>
                      <a:r>
                        <a:rPr lang="fr-FR" sz="1400" b="0" i="0" dirty="0">
                          <a:latin typeface="Calibri" panose="020F0502020204030204" pitchFamily="34" charset="0"/>
                          <a:ea typeface="Calibri" panose="020F0502020204030204" pitchFamily="34" charset="0"/>
                          <a:cs typeface="Times New Roman" panose="02020603050405020304" pitchFamily="18" charset="0"/>
                        </a:rPr>
                        <a:t> électronique</a:t>
                      </a:r>
                    </a:p>
                    <a:p>
                      <a:r>
                        <a:rPr lang="fr-FR" sz="1400" b="0" i="0" dirty="0">
                          <a:latin typeface="Calibri" panose="020F0502020204030204" pitchFamily="34" charset="0"/>
                          <a:ea typeface="Calibri" panose="020F0502020204030204" pitchFamily="34" charset="0"/>
                          <a:cs typeface="Times New Roman" panose="02020603050405020304" pitchFamily="18" charset="0"/>
                        </a:rPr>
                        <a:t>ou </a:t>
                      </a:r>
                    </a:p>
                    <a:p>
                      <a:r>
                        <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456 ##</a:t>
                      </a:r>
                      <a:r>
                        <a:rPr lang="fr-FR" sz="14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$0</a:t>
                      </a:r>
                      <a:r>
                        <a:rPr lang="fr-FR" sz="1400" b="0" i="0" dirty="0">
                          <a:latin typeface="Calibri" panose="020F0502020204030204" pitchFamily="34" charset="0"/>
                          <a:ea typeface="Calibri" panose="020F0502020204030204" pitchFamily="34" charset="0"/>
                          <a:cs typeface="Times New Roman" panose="02020603050405020304" pitchFamily="18" charset="0"/>
                        </a:rPr>
                        <a:t>PPN de la notice de reproduction</a:t>
                      </a:r>
                    </a:p>
                    <a:p>
                      <a:pPr marL="0" marR="0" lvl="0" indent="0" algn="ctr" defTabSz="342900" rtl="0" eaLnBrk="1" fontAlgn="auto" latinLnBrk="0" hangingPunct="1">
                        <a:lnSpc>
                          <a:spcPct val="100000"/>
                        </a:lnSpc>
                        <a:spcBef>
                          <a:spcPts val="0"/>
                        </a:spcBef>
                        <a:spcAft>
                          <a:spcPts val="0"/>
                        </a:spcAft>
                        <a:buClrTx/>
                        <a:buSzTx/>
                        <a:buFontTx/>
                        <a:buNone/>
                        <a:tabLst/>
                        <a:defRPr/>
                      </a:pPr>
                      <a:r>
                        <a:rPr lang="fr-FR" sz="1200" b="1" dirty="0">
                          <a:solidFill>
                            <a:srgbClr val="4F81BD"/>
                          </a:solidFill>
                        </a:rPr>
                        <a:t>+ </a:t>
                      </a:r>
                      <a:r>
                        <a:rPr lang="fr-FR" sz="11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sz="14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325 </a:t>
                      </a:r>
                      <a:r>
                        <a:rPr lang="fr-FR" sz="14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a:t>
                      </a:r>
                      <a:r>
                        <a:rPr lang="fr-FR" sz="1400" b="1" dirty="0">
                          <a:solidFill>
                            <a:schemeClr val="accent6"/>
                          </a:solidFill>
                        </a:rPr>
                        <a:t>Note (structurée) sur la reproduction</a:t>
                      </a:r>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37236245"/>
                  </a:ext>
                </a:extLst>
              </a:tr>
            </a:tbl>
          </a:graphicData>
        </a:graphic>
      </p:graphicFrame>
      <p:sp>
        <p:nvSpPr>
          <p:cNvPr id="10" name="Rectangle 9">
            <a:extLst>
              <a:ext uri="{FF2B5EF4-FFF2-40B4-BE49-F238E27FC236}">
                <a16:creationId xmlns:a16="http://schemas.microsoft.com/office/drawing/2014/main" id="{1FCBC73B-938D-0351-A8B4-8A71B5BEEA54}"/>
              </a:ext>
            </a:extLst>
          </p:cNvPr>
          <p:cNvSpPr/>
          <p:nvPr/>
        </p:nvSpPr>
        <p:spPr>
          <a:xfrm>
            <a:off x="1317648" y="2405205"/>
            <a:ext cx="5286529"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43X</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et</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44X</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les liens « généalogiques »</a:t>
            </a:r>
          </a:p>
        </p:txBody>
      </p:sp>
      <p:grpSp>
        <p:nvGrpSpPr>
          <p:cNvPr id="32" name="Groupe 31">
            <a:extLst>
              <a:ext uri="{FF2B5EF4-FFF2-40B4-BE49-F238E27FC236}">
                <a16:creationId xmlns:a16="http://schemas.microsoft.com/office/drawing/2014/main" id="{57A15AF2-37DC-F6D1-7B56-EA387057F51C}"/>
              </a:ext>
            </a:extLst>
          </p:cNvPr>
          <p:cNvGrpSpPr>
            <a:grpSpLocks noChangeAspect="1"/>
          </p:cNvGrpSpPr>
          <p:nvPr/>
        </p:nvGrpSpPr>
        <p:grpSpPr>
          <a:xfrm>
            <a:off x="6074670" y="2478881"/>
            <a:ext cx="2700000" cy="325951"/>
            <a:chOff x="2860895" y="2413796"/>
            <a:chExt cx="2896447" cy="389299"/>
          </a:xfrm>
        </p:grpSpPr>
        <p:sp>
          <p:nvSpPr>
            <p:cNvPr id="33" name="Rectangle 32">
              <a:extLst>
                <a:ext uri="{FF2B5EF4-FFF2-40B4-BE49-F238E27FC236}">
                  <a16:creationId xmlns:a16="http://schemas.microsoft.com/office/drawing/2014/main" id="{F507E13C-A4FD-0787-2C03-67A79436581A}"/>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Zones sous autorité ISSN</a:t>
              </a:r>
              <a:endParaRPr lang="fr-FR" sz="1400" dirty="0"/>
            </a:p>
          </p:txBody>
        </p:sp>
        <p:pic>
          <p:nvPicPr>
            <p:cNvPr id="34" name="Image 33">
              <a:extLst>
                <a:ext uri="{FF2B5EF4-FFF2-40B4-BE49-F238E27FC236}">
                  <a16:creationId xmlns:a16="http://schemas.microsoft.com/office/drawing/2014/main" id="{4670CBE6-0CD2-BEB3-3FB4-7743A24CDB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35" name="Image 34">
              <a:extLst>
                <a:ext uri="{FF2B5EF4-FFF2-40B4-BE49-F238E27FC236}">
                  <a16:creationId xmlns:a16="http://schemas.microsoft.com/office/drawing/2014/main" id="{496BE94B-6E68-3706-FBD5-9C81A13F9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sp>
        <p:nvSpPr>
          <p:cNvPr id="2" name="Rectangle 1">
            <a:extLst>
              <a:ext uri="{FF2B5EF4-FFF2-40B4-BE49-F238E27FC236}">
                <a16:creationId xmlns:a16="http://schemas.microsoft.com/office/drawing/2014/main" id="{C3850639-8A63-5363-9BD8-7EA62F597023}"/>
              </a:ext>
            </a:extLst>
          </p:cNvPr>
          <p:cNvSpPr/>
          <p:nvPr/>
        </p:nvSpPr>
        <p:spPr>
          <a:xfrm>
            <a:off x="1149200" y="3412503"/>
            <a:ext cx="5286529"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452</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et</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455</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456</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les liens « horizontaux »</a:t>
            </a:r>
            <a:endParaRPr lang="fr-FR" b="1" dirty="0">
              <a:solidFill>
                <a:schemeClr val="accent6"/>
              </a:solidFill>
              <a:ea typeface="Calibri" panose="020F0502020204030204" pitchFamily="34" charset="0"/>
              <a:cs typeface="Times New Roman" panose="02020603050405020304" pitchFamily="18" charset="0"/>
            </a:endParaRPr>
          </a:p>
        </p:txBody>
      </p:sp>
      <p:grpSp>
        <p:nvGrpSpPr>
          <p:cNvPr id="4" name="Groupe 3">
            <a:extLst>
              <a:ext uri="{FF2B5EF4-FFF2-40B4-BE49-F238E27FC236}">
                <a16:creationId xmlns:a16="http://schemas.microsoft.com/office/drawing/2014/main" id="{4D56DB8D-74A5-CF43-75BA-4A999F8B19ED}"/>
              </a:ext>
            </a:extLst>
          </p:cNvPr>
          <p:cNvGrpSpPr>
            <a:grpSpLocks noChangeAspect="1"/>
          </p:cNvGrpSpPr>
          <p:nvPr/>
        </p:nvGrpSpPr>
        <p:grpSpPr>
          <a:xfrm>
            <a:off x="6074670" y="3495020"/>
            <a:ext cx="2700000" cy="325951"/>
            <a:chOff x="2860895" y="2413796"/>
            <a:chExt cx="2896447" cy="389299"/>
          </a:xfrm>
        </p:grpSpPr>
        <p:sp>
          <p:nvSpPr>
            <p:cNvPr id="8" name="Rectangle 7">
              <a:extLst>
                <a:ext uri="{FF2B5EF4-FFF2-40B4-BE49-F238E27FC236}">
                  <a16:creationId xmlns:a16="http://schemas.microsoft.com/office/drawing/2014/main" id="{9C3FC478-B5B1-FA05-A2B3-368F8F8923F7}"/>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Zones sous autorité ISSN</a:t>
              </a:r>
              <a:endParaRPr lang="fr-FR" sz="1400" dirty="0"/>
            </a:p>
          </p:txBody>
        </p:sp>
        <p:pic>
          <p:nvPicPr>
            <p:cNvPr id="9" name="Image 8">
              <a:extLst>
                <a:ext uri="{FF2B5EF4-FFF2-40B4-BE49-F238E27FC236}">
                  <a16:creationId xmlns:a16="http://schemas.microsoft.com/office/drawing/2014/main" id="{2E5F6E72-0255-1955-1C25-316A7D9513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11" name="Image 10">
              <a:extLst>
                <a:ext uri="{FF2B5EF4-FFF2-40B4-BE49-F238E27FC236}">
                  <a16:creationId xmlns:a16="http://schemas.microsoft.com/office/drawing/2014/main" id="{6DA90A17-55E5-A188-EFC8-2B4D021E4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grpSp>
        <p:nvGrpSpPr>
          <p:cNvPr id="15" name="Groupe 14">
            <a:extLst>
              <a:ext uri="{FF2B5EF4-FFF2-40B4-BE49-F238E27FC236}">
                <a16:creationId xmlns:a16="http://schemas.microsoft.com/office/drawing/2014/main" id="{97D325B0-EE84-C2B9-D21A-2F5A8079A259}"/>
              </a:ext>
            </a:extLst>
          </p:cNvPr>
          <p:cNvGrpSpPr/>
          <p:nvPr/>
        </p:nvGrpSpPr>
        <p:grpSpPr>
          <a:xfrm>
            <a:off x="300789" y="2888380"/>
            <a:ext cx="8473881" cy="427698"/>
            <a:chOff x="300789" y="3092279"/>
            <a:chExt cx="8473881" cy="965073"/>
          </a:xfrm>
        </p:grpSpPr>
        <p:sp>
          <p:nvSpPr>
            <p:cNvPr id="12" name="Rectangle 11">
              <a:extLst>
                <a:ext uri="{FF2B5EF4-FFF2-40B4-BE49-F238E27FC236}">
                  <a16:creationId xmlns:a16="http://schemas.microsoft.com/office/drawing/2014/main" id="{47CE7557-2461-CE95-A109-BE406D3C019F}"/>
                </a:ext>
              </a:extLst>
            </p:cNvPr>
            <p:cNvSpPr/>
            <p:nvPr/>
          </p:nvSpPr>
          <p:spPr>
            <a:xfrm>
              <a:off x="300789" y="3092279"/>
              <a:ext cx="8473881" cy="8035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lier une notice à ses ancêtres ou ses descendants</a:t>
              </a:r>
            </a:p>
            <a:p>
              <a:pPr algn="ctr">
                <a:buClr>
                  <a:schemeClr val="accent6"/>
                </a:buClr>
                <a:buSzPct val="150000"/>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 de liens renvoyant vers de l’imprimé dans une notice électronique</a:t>
              </a:r>
              <a:endParaRPr lang="fr-FR" sz="1400" b="1" i="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Signe de multiplication 12">
              <a:extLst>
                <a:ext uri="{FF2B5EF4-FFF2-40B4-BE49-F238E27FC236}">
                  <a16:creationId xmlns:a16="http://schemas.microsoft.com/office/drawing/2014/main" id="{5B9C4619-B6B0-7CB2-A86E-56BCFBC280B3}"/>
                </a:ext>
              </a:extLst>
            </p:cNvPr>
            <p:cNvSpPr>
              <a:spLocks/>
            </p:cNvSpPr>
            <p:nvPr/>
          </p:nvSpPr>
          <p:spPr>
            <a:xfrm>
              <a:off x="1676625" y="3488730"/>
              <a:ext cx="288130" cy="568622"/>
            </a:xfrm>
            <a:prstGeom prst="mathMultiply">
              <a:avLst>
                <a:gd name="adj1" fmla="val 1646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a:p>
          </p:txBody>
        </p:sp>
      </p:grpSp>
      <p:sp>
        <p:nvSpPr>
          <p:cNvPr id="14" name="Rectangle 13">
            <a:extLst>
              <a:ext uri="{FF2B5EF4-FFF2-40B4-BE49-F238E27FC236}">
                <a16:creationId xmlns:a16="http://schemas.microsoft.com/office/drawing/2014/main" id="{D3518E31-E07E-9225-80B9-AFF86E64E3DA}"/>
              </a:ext>
            </a:extLst>
          </p:cNvPr>
          <p:cNvSpPr/>
          <p:nvPr/>
        </p:nvSpPr>
        <p:spPr>
          <a:xfrm>
            <a:off x="330810" y="3813525"/>
            <a:ext cx="8473881" cy="32595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sz="14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lier une notice électronique à son pendant imprimé, et vice-versa (réciprocité)</a:t>
            </a:r>
            <a:endParaRPr lang="fr-FR" sz="1400" b="1" i="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Image 15">
            <a:extLst>
              <a:ext uri="{FF2B5EF4-FFF2-40B4-BE49-F238E27FC236}">
                <a16:creationId xmlns:a16="http://schemas.microsoft.com/office/drawing/2014/main" id="{7AA6F289-80FB-697A-0183-061020ED6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441" y="6341656"/>
            <a:ext cx="476812" cy="360000"/>
          </a:xfrm>
          <a:prstGeom prst="rect">
            <a:avLst/>
          </a:prstGeom>
        </p:spPr>
      </p:pic>
    </p:spTree>
    <p:extLst>
      <p:ext uri="{BB962C8B-B14F-4D97-AF65-F5344CB8AC3E}">
        <p14:creationId xmlns:p14="http://schemas.microsoft.com/office/powerpoint/2010/main" val="1323394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59</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18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L’ajout de qualificatifs pour identifier précisément les types de ressources</a:t>
            </a: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					</a:t>
            </a:r>
            <a:endParaRPr lang="fr-FR" sz="1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i="0" dirty="0">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600" b="0" i="0" dirty="0">
              <a:solidFill>
                <a:srgbClr val="4F81BD"/>
              </a:solidFill>
              <a:latin typeface="+mn-lt"/>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29295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aphicFrame>
        <p:nvGraphicFramePr>
          <p:cNvPr id="7" name="Tableau 7">
            <a:extLst>
              <a:ext uri="{FF2B5EF4-FFF2-40B4-BE49-F238E27FC236}">
                <a16:creationId xmlns:a16="http://schemas.microsoft.com/office/drawing/2014/main" id="{028317FA-E7DD-CDD8-B695-DBFB03FAD8CD}"/>
              </a:ext>
            </a:extLst>
          </p:cNvPr>
          <p:cNvGraphicFramePr>
            <a:graphicFrameLocks noGrp="1"/>
          </p:cNvGraphicFramePr>
          <p:nvPr/>
        </p:nvGraphicFramePr>
        <p:xfrm>
          <a:off x="78878" y="2085391"/>
          <a:ext cx="8977746" cy="4790440"/>
        </p:xfrm>
        <a:graphic>
          <a:graphicData uri="http://schemas.openxmlformats.org/drawingml/2006/table">
            <a:tbl>
              <a:tblPr firstRow="1" bandRow="1">
                <a:tableStyleId>{5C22544A-7EE6-4342-B048-85BDC9FD1C3A}</a:tableStyleId>
              </a:tblPr>
              <a:tblGrid>
                <a:gridCol w="4488873">
                  <a:extLst>
                    <a:ext uri="{9D8B030D-6E8A-4147-A177-3AD203B41FA5}">
                      <a16:colId xmlns:a16="http://schemas.microsoft.com/office/drawing/2014/main" val="3706942439"/>
                    </a:ext>
                  </a:extLst>
                </a:gridCol>
                <a:gridCol w="4488873">
                  <a:extLst>
                    <a:ext uri="{9D8B030D-6E8A-4147-A177-3AD203B41FA5}">
                      <a16:colId xmlns:a16="http://schemas.microsoft.com/office/drawing/2014/main" val="3170050349"/>
                    </a:ext>
                  </a:extLst>
                </a:gridCol>
              </a:tblGrid>
              <a:tr h="370840">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Publications </a:t>
                      </a:r>
                      <a:r>
                        <a:rPr lang="fr-FR" sz="18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umériques « natives » </a:t>
                      </a:r>
                      <a:endParaRPr lang="fr-FR" sz="1600" dirty="0">
                        <a:solidFill>
                          <a:schemeClr val="bg1"/>
                        </a:solidFill>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Reproductions numériques </a:t>
                      </a:r>
                      <a:endParaRPr lang="fr-FR" sz="1600" dirty="0">
                        <a:solidFill>
                          <a:schemeClr val="bg1"/>
                        </a:solidFill>
                      </a:endParaRPr>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extLst>
                  <a:ext uri="{0D108BD9-81ED-4DB2-BD59-A6C34878D82A}">
                    <a16:rowId xmlns:a16="http://schemas.microsoft.com/office/drawing/2014/main" val="730894266"/>
                  </a:ext>
                </a:extLst>
              </a:tr>
              <a:tr h="370840">
                <a:tc>
                  <a:txBody>
                    <a:bodyPr/>
                    <a:lstStyle/>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r>
                        <a:rPr lang="fr-FR" sz="1800" b="0" i="0" u="none" strike="noStrike" dirty="0">
                          <a:solidFill>
                            <a:srgbClr val="4F81BD"/>
                          </a:solidFill>
                          <a:effectLst/>
                          <a:latin typeface="Calibri" panose="020F0502020204030204" pitchFamily="34" charset="0"/>
                        </a:rPr>
                        <a:t>→</a:t>
                      </a:r>
                      <a:r>
                        <a:rPr lang="fr-FR" sz="1800" b="0" i="0" u="none" strike="noStrike" dirty="0">
                          <a:effectLst/>
                          <a:latin typeface="Calibri" panose="020F0502020204030204" pitchFamily="34" charset="0"/>
                        </a:rPr>
                        <a:t> </a:t>
                      </a:r>
                      <a:r>
                        <a:rPr lang="fr-FR" sz="1800" b="0" i="1" u="none" strike="noStrike" dirty="0">
                          <a:solidFill>
                            <a:srgbClr val="4F81BD"/>
                          </a:solidFill>
                          <a:effectLst/>
                          <a:latin typeface="Calibri" panose="020F0502020204030204" pitchFamily="34" charset="0"/>
                        </a:rPr>
                        <a:t>$</a:t>
                      </a:r>
                      <a:r>
                        <a:rPr lang="fr-FR" sz="1800" b="0" i="1" u="none" strike="noStrike" dirty="0" err="1">
                          <a:solidFill>
                            <a:srgbClr val="4F81BD"/>
                          </a:solidFill>
                          <a:effectLst/>
                          <a:latin typeface="Calibri" panose="020F0502020204030204" pitchFamily="34" charset="0"/>
                        </a:rPr>
                        <a:t>b</a:t>
                      </a:r>
                      <a:r>
                        <a:rPr lang="fr-FR" sz="1800" b="0" i="0" u="none" strike="noStrike" dirty="0" err="1">
                          <a:solidFill>
                            <a:schemeClr val="accent6"/>
                          </a:solidFill>
                          <a:effectLst/>
                          <a:latin typeface="Calibri" panose="020F0502020204030204" pitchFamily="34" charset="0"/>
                        </a:rPr>
                        <a:t>En</a:t>
                      </a:r>
                      <a:r>
                        <a:rPr lang="fr-FR" sz="1800" b="0" i="0" u="none" strike="noStrike" dirty="0">
                          <a:solidFill>
                            <a:schemeClr val="accent6"/>
                          </a:solidFill>
                          <a:effectLst/>
                          <a:latin typeface="Calibri" panose="020F0502020204030204" pitchFamily="34" charset="0"/>
                        </a:rPr>
                        <a:t> ligne</a:t>
                      </a: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i="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r>
                        <a:rPr lang="fr-FR" sz="1800" b="0" i="0" u="none" strike="noStrike" dirty="0">
                          <a:solidFill>
                            <a:srgbClr val="4F81BD"/>
                          </a:solidFill>
                          <a:effectLst/>
                          <a:latin typeface="Calibri" panose="020F0502020204030204" pitchFamily="34" charset="0"/>
                        </a:rPr>
                        <a:t>→</a:t>
                      </a:r>
                      <a:r>
                        <a:rPr lang="fr-FR" sz="1800" b="0" i="0" u="none" strike="noStrike" dirty="0">
                          <a:effectLst/>
                          <a:latin typeface="Calibri" panose="020F0502020204030204" pitchFamily="34" charset="0"/>
                        </a:rPr>
                        <a:t> </a:t>
                      </a:r>
                      <a:r>
                        <a:rPr lang="fr-FR" sz="1800" b="0" i="1" u="none" strike="noStrike" dirty="0">
                          <a:solidFill>
                            <a:srgbClr val="4F81BD"/>
                          </a:solidFill>
                          <a:effectLst/>
                          <a:latin typeface="Calibri" panose="020F0502020204030204" pitchFamily="34" charset="0"/>
                        </a:rPr>
                        <a:t>$</a:t>
                      </a:r>
                      <a:r>
                        <a:rPr lang="fr-FR" sz="1800" b="0" i="1" u="none" strike="noStrike" dirty="0" err="1">
                          <a:solidFill>
                            <a:srgbClr val="4F81BD"/>
                          </a:solidFill>
                          <a:effectLst/>
                          <a:latin typeface="Calibri" panose="020F0502020204030204" pitchFamily="34" charset="0"/>
                        </a:rPr>
                        <a:t>b</a:t>
                      </a:r>
                      <a:r>
                        <a:rPr lang="fr-FR" sz="1800" b="0" i="0" u="none" strike="noStrike" dirty="0" err="1">
                          <a:solidFill>
                            <a:schemeClr val="accent6"/>
                          </a:solidFill>
                          <a:effectLst/>
                          <a:latin typeface="Calibri" panose="020F0502020204030204" pitchFamily="34" charset="0"/>
                        </a:rPr>
                        <a:t>Reproduction</a:t>
                      </a:r>
                      <a:r>
                        <a:rPr lang="fr-FR" sz="1800" b="0" i="0" u="none" strike="noStrike" dirty="0">
                          <a:solidFill>
                            <a:schemeClr val="accent6"/>
                          </a:solidFill>
                          <a:effectLst/>
                          <a:latin typeface="Calibri" panose="020F0502020204030204" pitchFamily="34" charset="0"/>
                        </a:rPr>
                        <a:t> numérique</a:t>
                      </a: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37236245"/>
                  </a:ext>
                </a:extLst>
              </a:tr>
            </a:tbl>
          </a:graphicData>
        </a:graphic>
      </p:graphicFrame>
      <p:sp>
        <p:nvSpPr>
          <p:cNvPr id="10" name="Rectangle 9">
            <a:extLst>
              <a:ext uri="{FF2B5EF4-FFF2-40B4-BE49-F238E27FC236}">
                <a16:creationId xmlns:a16="http://schemas.microsoft.com/office/drawing/2014/main" id="{1FCBC73B-938D-0351-A8B4-8A71B5BEEA54}"/>
              </a:ext>
            </a:extLst>
          </p:cNvPr>
          <p:cNvSpPr/>
          <p:nvPr/>
        </p:nvSpPr>
        <p:spPr>
          <a:xfrm>
            <a:off x="2731528" y="2498176"/>
            <a:ext cx="2700000"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ctr">
              <a:buClr>
                <a:schemeClr val="accent6"/>
              </a:buClr>
              <a:buSzPct val="150000"/>
              <a:buFont typeface="Arial" panose="020B0604020202020204" pitchFamily="34" charset="0"/>
              <a:buChar char="•"/>
            </a:pPr>
            <a:r>
              <a:rPr lang="fr-FR" sz="18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530 </a:t>
            </a:r>
            <a:r>
              <a:rPr lang="fr-FR" sz="1800"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8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Titre-clé</a:t>
            </a:r>
            <a:endParaRPr lang="fr-FR" b="1" i="1" dirty="0">
              <a:solidFill>
                <a:schemeClr val="accent6"/>
              </a:solidFill>
              <a:ea typeface="Calibri" panose="020F0502020204030204" pitchFamily="34" charset="0"/>
              <a:cs typeface="Times New Roman" panose="02020603050405020304" pitchFamily="18" charset="0"/>
            </a:endParaRPr>
          </a:p>
        </p:txBody>
      </p:sp>
      <p:grpSp>
        <p:nvGrpSpPr>
          <p:cNvPr id="21" name="Groupe 20">
            <a:extLst>
              <a:ext uri="{FF2B5EF4-FFF2-40B4-BE49-F238E27FC236}">
                <a16:creationId xmlns:a16="http://schemas.microsoft.com/office/drawing/2014/main" id="{D1DDB19C-05E9-07B4-9897-1D168865E685}"/>
              </a:ext>
            </a:extLst>
          </p:cNvPr>
          <p:cNvGrpSpPr>
            <a:grpSpLocks noChangeAspect="1"/>
          </p:cNvGrpSpPr>
          <p:nvPr/>
        </p:nvGrpSpPr>
        <p:grpSpPr>
          <a:xfrm>
            <a:off x="5288642" y="2573367"/>
            <a:ext cx="2700000" cy="325951"/>
            <a:chOff x="2860895" y="2413796"/>
            <a:chExt cx="2896447" cy="389299"/>
          </a:xfrm>
        </p:grpSpPr>
        <p:sp>
          <p:nvSpPr>
            <p:cNvPr id="22" name="Rectangle 21">
              <a:extLst>
                <a:ext uri="{FF2B5EF4-FFF2-40B4-BE49-F238E27FC236}">
                  <a16:creationId xmlns:a16="http://schemas.microsoft.com/office/drawing/2014/main" id="{9D1DC074-F261-096C-EF8D-FCDB0F3AF9F9}"/>
                </a:ext>
              </a:extLst>
            </p:cNvPr>
            <p:cNvSpPr/>
            <p:nvPr/>
          </p:nvSpPr>
          <p:spPr>
            <a:xfrm>
              <a:off x="2860895" y="2413796"/>
              <a:ext cx="2896447" cy="38929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b="0" i="0" dirty="0">
                  <a:solidFill>
                    <a:srgbClr val="FF0000"/>
                  </a:solidFill>
                  <a:latin typeface="Calibri" panose="020F0502020204030204" pitchFamily="34" charset="0"/>
                  <a:ea typeface="Calibri" panose="020F0502020204030204" pitchFamily="34" charset="0"/>
                  <a:cs typeface="Times New Roman" panose="02020603050405020304" pitchFamily="18" charset="0"/>
                </a:rPr>
                <a:t>Zone sous autorité ISSN</a:t>
              </a:r>
              <a:endParaRPr lang="fr-FR" sz="1400" dirty="0"/>
            </a:p>
          </p:txBody>
        </p:sp>
        <p:pic>
          <p:nvPicPr>
            <p:cNvPr id="23" name="Image 22">
              <a:extLst>
                <a:ext uri="{FF2B5EF4-FFF2-40B4-BE49-F238E27FC236}">
                  <a16:creationId xmlns:a16="http://schemas.microsoft.com/office/drawing/2014/main" id="{CBBC7E21-3FBF-DC02-CCB8-BC948EAAB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155" y="2456045"/>
              <a:ext cx="304800" cy="304800"/>
            </a:xfrm>
            <a:prstGeom prst="rect">
              <a:avLst/>
            </a:prstGeom>
          </p:spPr>
        </p:pic>
        <p:pic>
          <p:nvPicPr>
            <p:cNvPr id="24" name="Image 23">
              <a:extLst>
                <a:ext uri="{FF2B5EF4-FFF2-40B4-BE49-F238E27FC236}">
                  <a16:creationId xmlns:a16="http://schemas.microsoft.com/office/drawing/2014/main" id="{93E95562-3322-9CCC-895C-A19266147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5728" y="2456045"/>
              <a:ext cx="304800" cy="304800"/>
            </a:xfrm>
            <a:prstGeom prst="rect">
              <a:avLst/>
            </a:prstGeom>
          </p:spPr>
        </p:pic>
      </p:grpSp>
      <p:sp>
        <p:nvSpPr>
          <p:cNvPr id="2" name="Rectangle 1">
            <a:extLst>
              <a:ext uri="{FF2B5EF4-FFF2-40B4-BE49-F238E27FC236}">
                <a16:creationId xmlns:a16="http://schemas.microsoft.com/office/drawing/2014/main" id="{D20EA7D5-8066-834E-33BA-4692E90238A6}"/>
              </a:ext>
            </a:extLst>
          </p:cNvPr>
          <p:cNvSpPr/>
          <p:nvPr/>
        </p:nvSpPr>
        <p:spPr>
          <a:xfrm>
            <a:off x="2564492" y="3634310"/>
            <a:ext cx="4006516" cy="2280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91700" indent="0" algn="ctr">
              <a:buNone/>
            </a:pPr>
            <a:r>
              <a:rPr lang="fr-FR" sz="14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les ressources françaises</a:t>
            </a:r>
            <a:r>
              <a:rPr lang="fr-FR" sz="1600" i="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600"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4" name="Rectangle 3">
            <a:extLst>
              <a:ext uri="{FF2B5EF4-FFF2-40B4-BE49-F238E27FC236}">
                <a16:creationId xmlns:a16="http://schemas.microsoft.com/office/drawing/2014/main" id="{70E2FD2D-D53F-E0C2-E81E-61B22B9D99F9}"/>
              </a:ext>
            </a:extLst>
          </p:cNvPr>
          <p:cNvSpPr/>
          <p:nvPr/>
        </p:nvSpPr>
        <p:spPr>
          <a:xfrm>
            <a:off x="3416277" y="4649192"/>
            <a:ext cx="2302943" cy="15432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1700" indent="0">
              <a:buNone/>
            </a:pPr>
            <a:r>
              <a:rPr lang="fr-FR" sz="1800" i="0" dirty="0">
                <a:solidFill>
                  <a:srgbClr val="4F81BD"/>
                </a:solidFill>
                <a:ea typeface="Calibri" panose="020F0502020204030204" pitchFamily="34" charset="0"/>
                <a:cs typeface="Times New Roman" panose="02020603050405020304" pitchFamily="18" charset="0"/>
              </a:rPr>
              <a:t>→ </a:t>
            </a:r>
            <a:r>
              <a:rPr lang="fr-FR" sz="1800" i="1" dirty="0">
                <a:solidFill>
                  <a:srgbClr val="4F81BD"/>
                </a:solidFill>
                <a:ea typeface="Calibri" panose="020F0502020204030204" pitchFamily="34" charset="0"/>
                <a:cs typeface="Times New Roman" panose="02020603050405020304" pitchFamily="18" charset="0"/>
              </a:rPr>
              <a:t>$</a:t>
            </a:r>
            <a:r>
              <a:rPr lang="fr-FR" sz="1800" i="1" dirty="0" err="1">
                <a:solidFill>
                  <a:srgbClr val="4F81BD"/>
                </a:solidFill>
                <a:ea typeface="Calibri" panose="020F0502020204030204" pitchFamily="34" charset="0"/>
                <a:cs typeface="Times New Roman" panose="02020603050405020304" pitchFamily="18" charset="0"/>
              </a:rPr>
              <a:t>b</a:t>
            </a:r>
            <a:r>
              <a:rPr lang="fr-FR" sz="1800" i="0" dirty="0" err="1">
                <a:solidFill>
                  <a:schemeClr val="accent6"/>
                </a:solidFill>
                <a:ea typeface="Calibri" panose="020F0502020204030204" pitchFamily="34" charset="0"/>
                <a:cs typeface="Times New Roman" panose="02020603050405020304" pitchFamily="18" charset="0"/>
              </a:rPr>
              <a:t>Online</a:t>
            </a:r>
            <a:endParaRPr lang="fr-FR" dirty="0">
              <a:solidFill>
                <a:schemeClr val="accent6"/>
              </a:solidFill>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ea typeface="Calibri" panose="020F0502020204030204" pitchFamily="34" charset="0"/>
                <a:cs typeface="Times New Roman" panose="02020603050405020304" pitchFamily="18" charset="0"/>
              </a:rPr>
              <a:t>     </a:t>
            </a:r>
            <a:r>
              <a:rPr lang="fr-FR" sz="1800" i="1" dirty="0">
                <a:solidFill>
                  <a:srgbClr val="4F81BD"/>
                </a:solidFill>
                <a:ea typeface="Calibri" panose="020F0502020204030204" pitchFamily="34" charset="0"/>
                <a:cs typeface="Times New Roman" panose="02020603050405020304" pitchFamily="18" charset="0"/>
              </a:rPr>
              <a:t>$</a:t>
            </a:r>
            <a:r>
              <a:rPr lang="fr-FR" sz="1800" i="1" dirty="0" err="1">
                <a:solidFill>
                  <a:srgbClr val="4F81BD"/>
                </a:solidFill>
                <a:ea typeface="Calibri" panose="020F0502020204030204" pitchFamily="34" charset="0"/>
                <a:cs typeface="Times New Roman" panose="02020603050405020304" pitchFamily="18" charset="0"/>
              </a:rPr>
              <a:t>b</a:t>
            </a:r>
            <a:r>
              <a:rPr lang="fr-FR" sz="1800" i="0" dirty="0" err="1">
                <a:solidFill>
                  <a:schemeClr val="accent6"/>
                </a:solidFill>
              </a:rPr>
              <a:t>En</a:t>
            </a:r>
            <a:r>
              <a:rPr lang="fr-FR" sz="1800" i="0" dirty="0">
                <a:solidFill>
                  <a:schemeClr val="accent6"/>
                </a:solidFill>
              </a:rPr>
              <a:t> </a:t>
            </a:r>
            <a:r>
              <a:rPr lang="fr-FR" sz="1800" i="0" dirty="0" err="1">
                <a:solidFill>
                  <a:schemeClr val="accent6"/>
                </a:solidFill>
              </a:rPr>
              <a:t>linea</a:t>
            </a:r>
            <a:endParaRPr lang="fr-FR" sz="1800" i="0" dirty="0">
              <a:solidFill>
                <a:schemeClr val="accent6"/>
              </a:solidFill>
            </a:endParaRPr>
          </a:p>
          <a:p>
            <a:pPr marL="191700" indent="0">
              <a:buNone/>
            </a:pPr>
            <a:r>
              <a:rPr lang="fr-FR" sz="1800" i="0" dirty="0">
                <a:solidFill>
                  <a:srgbClr val="4F81BD"/>
                </a:solidFill>
                <a:ea typeface="Calibri" panose="020F0502020204030204" pitchFamily="34" charset="0"/>
                <a:cs typeface="Times New Roman" panose="02020603050405020304" pitchFamily="18" charset="0"/>
              </a:rPr>
              <a:t>     </a:t>
            </a:r>
            <a:r>
              <a:rPr lang="fr-FR" sz="1800" i="1" dirty="0">
                <a:solidFill>
                  <a:srgbClr val="4F81BD"/>
                </a:solidFill>
                <a:ea typeface="Calibri" panose="020F0502020204030204" pitchFamily="34" charset="0"/>
                <a:cs typeface="Times New Roman" panose="02020603050405020304" pitchFamily="18" charset="0"/>
              </a:rPr>
              <a:t>$</a:t>
            </a:r>
            <a:r>
              <a:rPr lang="fr-FR" sz="1800" i="1" dirty="0" err="1">
                <a:solidFill>
                  <a:srgbClr val="4F81BD"/>
                </a:solidFill>
                <a:ea typeface="Calibri" panose="020F0502020204030204" pitchFamily="34" charset="0"/>
                <a:cs typeface="Times New Roman" panose="02020603050405020304" pitchFamily="18" charset="0"/>
              </a:rPr>
              <a:t>b</a:t>
            </a:r>
            <a:r>
              <a:rPr lang="fr-FR" sz="1800" i="0" dirty="0" err="1">
                <a:solidFill>
                  <a:schemeClr val="accent6"/>
                </a:solidFill>
                <a:ea typeface="Calibri" panose="020F0502020204030204" pitchFamily="34" charset="0"/>
                <a:cs typeface="Times New Roman" panose="02020603050405020304" pitchFamily="18" charset="0"/>
              </a:rPr>
              <a:t>Internet</a:t>
            </a:r>
            <a:endParaRPr lang="fr-FR" sz="1800" i="0" dirty="0">
              <a:solidFill>
                <a:schemeClr val="accent6"/>
              </a:solidFill>
              <a:ea typeface="Calibri" panose="020F0502020204030204" pitchFamily="34" charset="0"/>
              <a:cs typeface="Times New Roman" panose="02020603050405020304" pitchFamily="18" charset="0"/>
            </a:endParaRPr>
          </a:p>
          <a:p>
            <a:pPr marL="191700" indent="0">
              <a:buNone/>
            </a:pPr>
            <a:r>
              <a:rPr lang="fr-FR" dirty="0">
                <a:solidFill>
                  <a:srgbClr val="4F81BD"/>
                </a:solidFill>
                <a:ea typeface="Calibri" panose="020F0502020204030204" pitchFamily="34" charset="0"/>
                <a:cs typeface="Times New Roman" panose="02020603050405020304" pitchFamily="18" charset="0"/>
              </a:rPr>
              <a:t>     </a:t>
            </a:r>
            <a:r>
              <a:rPr lang="fr-FR" i="1" dirty="0">
                <a:solidFill>
                  <a:srgbClr val="4F81BD"/>
                </a:solidFill>
                <a:ea typeface="Calibri" panose="020F0502020204030204" pitchFamily="34" charset="0"/>
                <a:cs typeface="Times New Roman" panose="02020603050405020304" pitchFamily="18" charset="0"/>
              </a:rPr>
              <a:t>$</a:t>
            </a:r>
            <a:r>
              <a:rPr lang="fr-FR" i="1" dirty="0" err="1">
                <a:solidFill>
                  <a:srgbClr val="4F81BD"/>
                </a:solidFill>
                <a:ea typeface="Calibri" panose="020F0502020204030204" pitchFamily="34" charset="0"/>
                <a:cs typeface="Times New Roman" panose="02020603050405020304" pitchFamily="18" charset="0"/>
              </a:rPr>
              <a:t>b</a:t>
            </a:r>
            <a:r>
              <a:rPr lang="fr-FR" sz="1800" i="0" dirty="0" err="1">
                <a:solidFill>
                  <a:schemeClr val="accent6"/>
                </a:solidFill>
                <a:ea typeface="Calibri" panose="020F0502020204030204" pitchFamily="34" charset="0"/>
                <a:cs typeface="Times New Roman" panose="02020603050405020304" pitchFamily="18" charset="0"/>
              </a:rPr>
              <a:t>Verkkojulkaisu</a:t>
            </a:r>
            <a:endParaRPr lang="fr-FR" dirty="0">
              <a:solidFill>
                <a:schemeClr val="accent6"/>
              </a:solidFill>
              <a:ea typeface="Calibri" panose="020F0502020204030204" pitchFamily="34" charset="0"/>
              <a:cs typeface="Times New Roman" panose="02020603050405020304" pitchFamily="18" charset="0"/>
            </a:endParaRPr>
          </a:p>
          <a:p>
            <a:pPr marL="191700" indent="0">
              <a:buNone/>
            </a:pPr>
            <a:r>
              <a:rPr lang="fr-FR" dirty="0">
                <a:cs typeface="Times New Roman" panose="02020603050405020304" pitchFamily="18" charset="0"/>
              </a:rPr>
              <a:t>     </a:t>
            </a:r>
            <a:r>
              <a:rPr lang="fr-FR" i="1" dirty="0">
                <a:solidFill>
                  <a:srgbClr val="4F81BD"/>
                </a:solidFill>
                <a:cs typeface="Times New Roman" panose="02020603050405020304" pitchFamily="18" charset="0"/>
              </a:rPr>
              <a:t>$b</a:t>
            </a:r>
            <a:r>
              <a:rPr lang="fr-FR" dirty="0">
                <a:solidFill>
                  <a:schemeClr val="accent6"/>
                </a:solidFill>
                <a:cs typeface="Times New Roman" panose="02020603050405020304" pitchFamily="18" charset="0"/>
              </a:rPr>
              <a:t>…</a:t>
            </a:r>
            <a:endParaRPr lang="fr-FR" dirty="0">
              <a:solidFill>
                <a:schemeClr val="accent6"/>
              </a:solidFill>
            </a:endParaRPr>
          </a:p>
        </p:txBody>
      </p:sp>
      <p:sp>
        <p:nvSpPr>
          <p:cNvPr id="8" name="Rectangle 7">
            <a:extLst>
              <a:ext uri="{FF2B5EF4-FFF2-40B4-BE49-F238E27FC236}">
                <a16:creationId xmlns:a16="http://schemas.microsoft.com/office/drawing/2014/main" id="{D0F900C9-1112-744C-75EE-A43ECEB05414}"/>
              </a:ext>
            </a:extLst>
          </p:cNvPr>
          <p:cNvSpPr/>
          <p:nvPr/>
        </p:nvSpPr>
        <p:spPr>
          <a:xfrm>
            <a:off x="2257866" y="6287003"/>
            <a:ext cx="4619767" cy="235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191700" indent="0" algn="ctr">
              <a:buNone/>
            </a:pPr>
            <a:r>
              <a:rPr lang="fr-FR" sz="1400" b="1" i="1" dirty="0">
                <a:solidFill>
                  <a:schemeClr val="tx1"/>
                </a:solidFill>
                <a:latin typeface="Calibri" panose="020F0502020204030204" pitchFamily="34" charset="0"/>
                <a:ea typeface="Calibri" panose="020F0502020204030204" pitchFamily="34" charset="0"/>
                <a:cs typeface="Times New Roman" panose="02020603050405020304" pitchFamily="18" charset="0"/>
              </a:rPr>
              <a:t>pour les autres ressources, en fonction de la langue</a:t>
            </a:r>
            <a:endParaRPr lang="fr-FR" sz="1600" i="1"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798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0" y="1265544"/>
            <a:ext cx="8229600" cy="5282157"/>
          </a:xfrm>
        </p:spPr>
        <p:txBody>
          <a:bodyPr>
            <a:normAutofit fontScale="55000" lnSpcReduction="20000"/>
          </a:bodyPr>
          <a:lstStyle/>
          <a:p>
            <a:r>
              <a:rPr lang="fr-FR" sz="4400" dirty="0">
                <a:latin typeface="Calibri" panose="020F0502020204030204" pitchFamily="34" charset="0"/>
                <a:cs typeface="Times New Roman" panose="02020603050405020304" pitchFamily="18" charset="0"/>
              </a:rPr>
              <a:t>Cataloguer des monographies électroniques dans le </a:t>
            </a:r>
            <a:r>
              <a:rPr lang="fr-FR" sz="4400" dirty="0" err="1">
                <a:latin typeface="Calibri" panose="020F0502020204030204" pitchFamily="34" charset="0"/>
                <a:cs typeface="Times New Roman" panose="02020603050405020304" pitchFamily="18" charset="0"/>
              </a:rPr>
              <a:t>Sudoc</a:t>
            </a:r>
            <a:endParaRPr lang="fr-FR" sz="4400" dirty="0">
              <a:latin typeface="Calibri" panose="020F0502020204030204" pitchFamily="34" charset="0"/>
              <a:cs typeface="Times New Roman" panose="02020603050405020304" pitchFamily="18" charset="0"/>
            </a:endParaRPr>
          </a:p>
          <a:p>
            <a:pPr marL="191700" indent="0">
              <a:buNone/>
            </a:pPr>
            <a:endParaRPr lang="fr-FR" dirty="0">
              <a:latin typeface="Calibri" panose="020F0502020204030204" pitchFamily="34" charset="0"/>
              <a:cs typeface="Times New Roman" panose="02020603050405020304" pitchFamily="18" charset="0"/>
            </a:endParaRPr>
          </a:p>
          <a:p>
            <a:pPr marL="191700" indent="0">
              <a:buNone/>
            </a:pPr>
            <a:r>
              <a:rPr lang="fr-FR" sz="3600" dirty="0">
                <a:latin typeface="Calibri" panose="020F0502020204030204" pitchFamily="34" charset="0"/>
                <a:cs typeface="Times New Roman" panose="02020603050405020304" pitchFamily="18" charset="0"/>
              </a:rPr>
              <a:t>Une notice de monographie électronique ≠ une simple copie de monographie imprimée, avec juste une URL en plus</a:t>
            </a: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6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2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Description matérielle</a:t>
            </a:r>
          </a:p>
          <a:p>
            <a:pPr marL="191700" indent="0">
              <a:buNone/>
            </a:pPr>
            <a:endParaRPr lang="fr-FR" sz="29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6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33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307 ##‎$aLa pagination de l’édition imprimée correspondante est 376 p.</a:t>
            </a:r>
          </a:p>
          <a:p>
            <a:pPr marL="191700" indent="0">
              <a:lnSpc>
                <a:spcPct val="100000"/>
              </a:lnSpc>
              <a:buNone/>
            </a:pPr>
            <a:endParaRPr lang="fr-FR" sz="2900" b="0" i="0" dirty="0">
              <a:solidFill>
                <a:schemeClr val="accent1"/>
              </a:solidFill>
              <a:latin typeface="+mn-lt"/>
            </a:endParaRPr>
          </a:p>
          <a:p>
            <a:pPr marL="191700" indent="0">
              <a:lnSpc>
                <a:spcPct val="100000"/>
              </a:lnSpc>
              <a:buNone/>
            </a:pPr>
            <a:r>
              <a:rPr lang="fr-FR" sz="3200" i="0" dirty="0">
                <a:solidFill>
                  <a:schemeClr val="accent1"/>
                </a:solidFill>
                <a:latin typeface="+mn-lt"/>
              </a:rPr>
              <a:t>Mention de collection éditoriale (zones 225 et 410)</a:t>
            </a:r>
          </a:p>
          <a:p>
            <a:pPr marL="191700" indent="0">
              <a:lnSpc>
                <a:spcPct val="100000"/>
              </a:lnSpc>
              <a:buNone/>
            </a:pP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pas de mention de collection imprimée dans les notices électroniques (225 et 410)</a:t>
            </a:r>
          </a:p>
          <a:p>
            <a:pPr marL="191700" indent="0">
              <a:lnSpc>
                <a:spcPct val="100000"/>
              </a:lnSpc>
              <a:buNone/>
            </a:pP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Lien en 410 vers la notice de collection électronique (</a:t>
            </a:r>
            <a:r>
              <a:rPr lang="fr-FR" sz="3200" b="0" i="0" dirty="0" err="1">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Od</a:t>
            </a: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a:t>
            </a:r>
          </a:p>
          <a:p>
            <a:pPr marL="191700" indent="0">
              <a:lnSpc>
                <a:spcPct val="100000"/>
              </a:lnSpc>
              <a:buNone/>
            </a:pPr>
            <a:endParaRPr lang="fr-FR" sz="2900" b="0" i="0" dirty="0">
              <a:solidFill>
                <a:schemeClr val="accent1"/>
              </a:solidFill>
              <a:latin typeface="+mn-lt"/>
            </a:endParaRPr>
          </a:p>
          <a:p>
            <a:pPr marL="191700" indent="0">
              <a:buNone/>
            </a:pPr>
            <a:r>
              <a:rPr lang="fr-FR" sz="320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Le résumé (zone 330)</a:t>
            </a:r>
          </a:p>
          <a:p>
            <a:pPr marL="191700" indent="0">
              <a:buNone/>
            </a:pP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pas de résumé issu de la 4</a:t>
            </a:r>
            <a:r>
              <a:rPr lang="fr-FR" sz="3200" b="0" i="0" baseline="3000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ème </a:t>
            </a: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de couverture du document dans les notices électroniques</a:t>
            </a:r>
          </a:p>
          <a:p>
            <a:pPr marL="191700" indent="0">
              <a:buNone/>
            </a:pPr>
            <a:endPar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2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résumé propre au document en ligne si existant</a:t>
            </a:r>
          </a:p>
          <a:p>
            <a:pPr marL="191700" indent="0">
              <a:lnSpc>
                <a:spcPct val="100000"/>
              </a:lnSpc>
              <a:buNone/>
            </a:pPr>
            <a:endParaRPr lang="fr-FR" sz="29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lnSpc>
                <a:spcPct val="100000"/>
              </a:lnSpc>
              <a:buNone/>
            </a:pPr>
            <a:endParaRPr lang="fr-FR" sz="1400" b="0" i="0" dirty="0">
              <a:solidFill>
                <a:schemeClr val="accent1"/>
              </a:solidFill>
              <a:latin typeface="+mn-lt"/>
            </a:endParaRP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6</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 électronique vs. monographie imprimée</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p>
        </p:txBody>
      </p:sp>
      <p:sp>
        <p:nvSpPr>
          <p:cNvPr id="8" name="Signe de multiplication 7">
            <a:extLst>
              <a:ext uri="{FF2B5EF4-FFF2-40B4-BE49-F238E27FC236}">
                <a16:creationId xmlns:a16="http://schemas.microsoft.com/office/drawing/2014/main" id="{D03B9FE2-FF74-3648-5BDC-7537A4C87AB5}"/>
              </a:ext>
            </a:extLst>
          </p:cNvPr>
          <p:cNvSpPr/>
          <p:nvPr/>
        </p:nvSpPr>
        <p:spPr>
          <a:xfrm>
            <a:off x="438150" y="2914622"/>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3A105704-8BEC-1D00-BAB7-CCE442667D12}"/>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5369044"/>
            <a:ext cx="234892" cy="230488"/>
          </a:xfrm>
          <a:prstGeom prst="rect">
            <a:avLst/>
          </a:prstGeom>
        </p:spPr>
      </p:pic>
      <p:sp>
        <p:nvSpPr>
          <p:cNvPr id="10" name="Signe de multiplication 9">
            <a:extLst>
              <a:ext uri="{FF2B5EF4-FFF2-40B4-BE49-F238E27FC236}">
                <a16:creationId xmlns:a16="http://schemas.microsoft.com/office/drawing/2014/main" id="{7F4A5212-3A17-B17B-9CA4-314E4736E08A}"/>
              </a:ext>
            </a:extLst>
          </p:cNvPr>
          <p:cNvSpPr/>
          <p:nvPr/>
        </p:nvSpPr>
        <p:spPr>
          <a:xfrm>
            <a:off x="438150" y="3754577"/>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Signe de multiplication 6">
            <a:extLst>
              <a:ext uri="{FF2B5EF4-FFF2-40B4-BE49-F238E27FC236}">
                <a16:creationId xmlns:a16="http://schemas.microsoft.com/office/drawing/2014/main" id="{AD168669-571D-D3AA-AADA-FF74BC8458A8}"/>
              </a:ext>
            </a:extLst>
          </p:cNvPr>
          <p:cNvSpPr/>
          <p:nvPr/>
        </p:nvSpPr>
        <p:spPr>
          <a:xfrm>
            <a:off x="368329" y="4773000"/>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B99C4F6-8F0B-BB36-051B-2F563D5DF2C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8150" y="4048398"/>
            <a:ext cx="234892" cy="230488"/>
          </a:xfrm>
          <a:prstGeom prst="rect">
            <a:avLst/>
          </a:prstGeom>
        </p:spPr>
      </p:pic>
    </p:spTree>
    <p:extLst>
      <p:ext uri="{BB962C8B-B14F-4D97-AF65-F5344CB8AC3E}">
        <p14:creationId xmlns:p14="http://schemas.microsoft.com/office/powerpoint/2010/main" val="3184933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60</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2952" y="819335"/>
            <a:ext cx="8229600" cy="55499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000" i="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Mentions de responsabilités – codes fonctions</a:t>
            </a: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					</a:t>
            </a:r>
            <a:endParaRPr lang="fr-FR" sz="1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i="0" dirty="0">
                <a:latin typeface="Calibri" panose="020F0502020204030204" pitchFamily="34" charset="0"/>
                <a:ea typeface="Calibri" panose="020F0502020204030204" pitchFamily="34" charset="0"/>
                <a:cs typeface="Times New Roman" panose="02020603050405020304" pitchFamily="18" charset="0"/>
              </a:rPr>
              <a:t>			</a:t>
            </a: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endParaRPr lang="fr-FR" sz="1600" b="0" i="0" dirty="0">
              <a:solidFill>
                <a:srgbClr val="4F81BD"/>
              </a:solidFill>
              <a:latin typeface="+mn-lt"/>
              <a:ea typeface="Calibri" panose="020F0502020204030204" pitchFamily="34" charset="0"/>
              <a:cs typeface="Times New Roman" panose="02020603050405020304" pitchFamily="18" charset="0"/>
            </a:endParaRPr>
          </a:p>
          <a:p>
            <a:pPr marL="191700" indent="0">
              <a:buNone/>
            </a:pPr>
            <a:endParaRPr lang="fr-FR" sz="1600" b="0" i="0" dirty="0">
              <a:solidFill>
                <a:srgbClr val="4F81BD"/>
              </a:solidFill>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29295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aphicFrame>
        <p:nvGraphicFramePr>
          <p:cNvPr id="7" name="Tableau 7">
            <a:extLst>
              <a:ext uri="{FF2B5EF4-FFF2-40B4-BE49-F238E27FC236}">
                <a16:creationId xmlns:a16="http://schemas.microsoft.com/office/drawing/2014/main" id="{028317FA-E7DD-CDD8-B695-DBFB03FAD8CD}"/>
              </a:ext>
            </a:extLst>
          </p:cNvPr>
          <p:cNvGraphicFramePr>
            <a:graphicFrameLocks noGrp="1"/>
          </p:cNvGraphicFramePr>
          <p:nvPr/>
        </p:nvGraphicFramePr>
        <p:xfrm>
          <a:off x="78878" y="2085391"/>
          <a:ext cx="8977746" cy="4759960"/>
        </p:xfrm>
        <a:graphic>
          <a:graphicData uri="http://schemas.openxmlformats.org/drawingml/2006/table">
            <a:tbl>
              <a:tblPr firstRow="1" bandRow="1">
                <a:tableStyleId>{5C22544A-7EE6-4342-B048-85BDC9FD1C3A}</a:tableStyleId>
              </a:tblPr>
              <a:tblGrid>
                <a:gridCol w="4488873">
                  <a:extLst>
                    <a:ext uri="{9D8B030D-6E8A-4147-A177-3AD203B41FA5}">
                      <a16:colId xmlns:a16="http://schemas.microsoft.com/office/drawing/2014/main" val="3706942439"/>
                    </a:ext>
                  </a:extLst>
                </a:gridCol>
                <a:gridCol w="4488873">
                  <a:extLst>
                    <a:ext uri="{9D8B030D-6E8A-4147-A177-3AD203B41FA5}">
                      <a16:colId xmlns:a16="http://schemas.microsoft.com/office/drawing/2014/main" val="3170050349"/>
                    </a:ext>
                  </a:extLst>
                </a:gridCol>
              </a:tblGrid>
              <a:tr h="370840">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Publications </a:t>
                      </a:r>
                      <a:r>
                        <a:rPr lang="fr-FR" sz="1800" i="0" dirty="0">
                          <a:solidFill>
                            <a:schemeClr val="bg1"/>
                          </a:solidFill>
                          <a:latin typeface="Calibri" panose="020F0502020204030204" pitchFamily="34" charset="0"/>
                          <a:ea typeface="Calibri" panose="020F0502020204030204" pitchFamily="34" charset="0"/>
                          <a:cs typeface="Times New Roman" panose="02020603050405020304" pitchFamily="18" charset="0"/>
                        </a:rPr>
                        <a:t>n</a:t>
                      </a: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umériques « natives » </a:t>
                      </a:r>
                      <a:endParaRPr lang="fr-FR" sz="1600" dirty="0">
                        <a:solidFill>
                          <a:schemeClr val="bg1"/>
                        </a:solidFill>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tc>
                  <a:txBody>
                    <a:bodyPr/>
                    <a:lstStyle/>
                    <a:p>
                      <a:pPr algn="ctr"/>
                      <a:r>
                        <a:rPr lang="fr-FR" sz="1800" b="1" i="0" dirty="0">
                          <a:solidFill>
                            <a:schemeClr val="bg1"/>
                          </a:solidFill>
                          <a:latin typeface="Calibri" panose="020F0502020204030204" pitchFamily="34" charset="0"/>
                          <a:ea typeface="Calibri" panose="020F0502020204030204" pitchFamily="34" charset="0"/>
                          <a:cs typeface="Times New Roman" panose="02020603050405020304" pitchFamily="18" charset="0"/>
                        </a:rPr>
                        <a:t>Reproductions numériques </a:t>
                      </a:r>
                      <a:endParaRPr lang="fr-FR" sz="1600" dirty="0">
                        <a:solidFill>
                          <a:schemeClr val="bg1"/>
                        </a:solidFill>
                      </a:endParaRPr>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ysDash"/>
                      <a:round/>
                      <a:headEnd type="none" w="med" len="med"/>
                      <a:tailEnd type="none" w="med" len="med"/>
                    </a:lnB>
                  </a:tcPr>
                </a:tc>
                <a:extLst>
                  <a:ext uri="{0D108BD9-81ED-4DB2-BD59-A6C34878D82A}">
                    <a16:rowId xmlns:a16="http://schemas.microsoft.com/office/drawing/2014/main" val="730894266"/>
                  </a:ext>
                </a:extLst>
              </a:tr>
              <a:tr h="370840">
                <a:tc>
                  <a:txBody>
                    <a:bodyPr/>
                    <a:lstStyle/>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2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9050" cap="flat" cmpd="sng" algn="ctr">
                      <a:solidFill>
                        <a:schemeClr val="accent6"/>
                      </a:solidFill>
                      <a:prstDash val="sysDash"/>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i="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0" i="0" dirty="0">
                        <a:solidFill>
                          <a:schemeClr val="dk1"/>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342900" rtl="0" eaLnBrk="1" fontAlgn="auto" latinLnBrk="0" hangingPunct="1">
                        <a:lnSpc>
                          <a:spcPct val="100000"/>
                        </a:lnSpc>
                        <a:spcBef>
                          <a:spcPts val="0"/>
                        </a:spcBef>
                        <a:spcAft>
                          <a:spcPts val="0"/>
                        </a:spcAft>
                        <a:buClrTx/>
                        <a:buSzTx/>
                        <a:buFontTx/>
                        <a:buNone/>
                        <a:tabLst/>
                        <a:defRPr/>
                      </a:pPr>
                      <a:endParaRPr lang="fr-FR" sz="1400" b="1"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p>
                      <a:endParaRPr lang="fr-FR" sz="1400" dirty="0"/>
                    </a:p>
                  </a:txBody>
                  <a:tcPr>
                    <a:lnL w="19050" cap="flat" cmpd="sng" algn="ctr">
                      <a:solidFill>
                        <a:schemeClr val="accent6"/>
                      </a:solidFill>
                      <a:prstDash val="sysDash"/>
                      <a:round/>
                      <a:headEnd type="none" w="med" len="med"/>
                      <a:tailEnd type="none" w="med" len="med"/>
                    </a:lnL>
                    <a:lnR w="12700" cap="flat" cmpd="sng" algn="ctr">
                      <a:noFill/>
                      <a:prstDash val="solid"/>
                      <a:round/>
                      <a:headEnd type="none" w="med" len="med"/>
                      <a:tailEnd type="none" w="med" len="med"/>
                    </a:lnR>
                    <a:lnT w="19050" cap="flat" cmpd="sng" algn="ctr">
                      <a:noFill/>
                      <a:prstDash val="sysDash"/>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37236245"/>
                  </a:ext>
                </a:extLst>
              </a:tr>
            </a:tbl>
          </a:graphicData>
        </a:graphic>
      </p:graphicFrame>
      <p:sp>
        <p:nvSpPr>
          <p:cNvPr id="10" name="Rectangle 9">
            <a:extLst>
              <a:ext uri="{FF2B5EF4-FFF2-40B4-BE49-F238E27FC236}">
                <a16:creationId xmlns:a16="http://schemas.microsoft.com/office/drawing/2014/main" id="{1FCBC73B-938D-0351-A8B4-8A71B5BEEA54}"/>
              </a:ext>
            </a:extLst>
          </p:cNvPr>
          <p:cNvSpPr/>
          <p:nvPr/>
        </p:nvSpPr>
        <p:spPr>
          <a:xfrm>
            <a:off x="330810" y="2484228"/>
            <a:ext cx="8345641"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7X0</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i="0" dirty="0">
                <a:solidFill>
                  <a:srgbClr val="4F81B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t>
            </a:r>
            <a:r>
              <a:rPr lang="fr-FR" b="1" i="0" dirty="0">
                <a:solidFill>
                  <a:schemeClr val="accent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7X1</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Nom de personne / Collectivité (relatif à l’œuvre ou à l’expression)</a:t>
            </a:r>
          </a:p>
        </p:txBody>
      </p:sp>
      <p:sp>
        <p:nvSpPr>
          <p:cNvPr id="2" name="Rectangle 1">
            <a:extLst>
              <a:ext uri="{FF2B5EF4-FFF2-40B4-BE49-F238E27FC236}">
                <a16:creationId xmlns:a16="http://schemas.microsoft.com/office/drawing/2014/main" id="{F3FF4A17-39A4-B0F9-5649-3A9A94A40918}"/>
              </a:ext>
            </a:extLst>
          </p:cNvPr>
          <p:cNvSpPr/>
          <p:nvPr/>
        </p:nvSpPr>
        <p:spPr>
          <a:xfrm>
            <a:off x="330809" y="4367926"/>
            <a:ext cx="8345641" cy="47798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marL="285750" indent="-285750" algn="ctr">
              <a:buClr>
                <a:schemeClr val="accent6"/>
              </a:buClr>
              <a:buSzPct val="150000"/>
              <a:buFont typeface="Arial" panose="020B0604020202020204" pitchFamily="34" charset="0"/>
              <a:buChar char="•"/>
            </a:pPr>
            <a:r>
              <a:rPr lang="fr-FR"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7X2</a:t>
            </a:r>
            <a:r>
              <a:rPr lang="fr-FR"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r>
              <a:rPr lang="fr-FR" b="1" i="1"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Nom de personne / Collectivité (</a:t>
            </a:r>
            <a:r>
              <a:rPr lang="fr-FR" b="1" dirty="0">
                <a:solidFill>
                  <a:schemeClr val="accent6"/>
                </a:solidFill>
              </a:rPr>
              <a:t>relatif à la manifestation ou à l'item</a:t>
            </a:r>
            <a:r>
              <a:rPr lang="fr-FR" b="1"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a:t>
            </a:r>
          </a:p>
        </p:txBody>
      </p:sp>
      <p:graphicFrame>
        <p:nvGraphicFramePr>
          <p:cNvPr id="4" name="Tableau 7">
            <a:extLst>
              <a:ext uri="{FF2B5EF4-FFF2-40B4-BE49-F238E27FC236}">
                <a16:creationId xmlns:a16="http://schemas.microsoft.com/office/drawing/2014/main" id="{1AD1A96B-7E99-C5DF-A051-1AAE9627A4BB}"/>
              </a:ext>
            </a:extLst>
          </p:cNvPr>
          <p:cNvGraphicFramePr>
            <a:graphicFrameLocks noGrp="1"/>
          </p:cNvGraphicFramePr>
          <p:nvPr/>
        </p:nvGraphicFramePr>
        <p:xfrm>
          <a:off x="2772817" y="3088543"/>
          <a:ext cx="3589865" cy="741680"/>
        </p:xfrm>
        <a:graphic>
          <a:graphicData uri="http://schemas.openxmlformats.org/drawingml/2006/table">
            <a:tbl>
              <a:tblPr bandRow="1">
                <a:tableStyleId>{5C22544A-7EE6-4342-B048-85BDC9FD1C3A}</a:tableStyleId>
              </a:tblPr>
              <a:tblGrid>
                <a:gridCol w="496711">
                  <a:extLst>
                    <a:ext uri="{9D8B030D-6E8A-4147-A177-3AD203B41FA5}">
                      <a16:colId xmlns:a16="http://schemas.microsoft.com/office/drawing/2014/main" val="1854981380"/>
                    </a:ext>
                  </a:extLst>
                </a:gridCol>
                <a:gridCol w="3093154">
                  <a:extLst>
                    <a:ext uri="{9D8B030D-6E8A-4147-A177-3AD203B41FA5}">
                      <a16:colId xmlns:a16="http://schemas.microsoft.com/office/drawing/2014/main" val="2892938114"/>
                    </a:ext>
                  </a:extLst>
                </a:gridCol>
              </a:tblGrid>
              <a:tr h="370840">
                <a:tc>
                  <a:txBody>
                    <a:bodyPr/>
                    <a:lstStyle/>
                    <a:p>
                      <a:r>
                        <a:rPr lang="fr-FR" sz="1600" b="1" dirty="0">
                          <a:solidFill>
                            <a:srgbClr val="4F81BD"/>
                          </a:solidFill>
                        </a:rPr>
                        <a:t>475</a:t>
                      </a:r>
                    </a:p>
                  </a:txBody>
                  <a:tcPr/>
                </a:tc>
                <a:tc>
                  <a:txBody>
                    <a:bodyPr/>
                    <a:lstStyle/>
                    <a:p>
                      <a:r>
                        <a:rPr lang="fr-FR" sz="1600" b="0" i="0" u="none" strike="noStrike" kern="1200" dirty="0">
                          <a:solidFill>
                            <a:schemeClr val="tx1"/>
                          </a:solidFill>
                          <a:effectLst/>
                          <a:latin typeface="+mn-lt"/>
                          <a:ea typeface="+mn-ea"/>
                          <a:cs typeface="+mn-cs"/>
                        </a:rPr>
                        <a:t>Collectivité éditrice</a:t>
                      </a:r>
                      <a:endParaRPr lang="fr-FR" sz="1600" b="0" dirty="0">
                        <a:solidFill>
                          <a:schemeClr val="tx1"/>
                        </a:solidFill>
                      </a:endParaRPr>
                    </a:p>
                  </a:txBody>
                  <a:tcPr/>
                </a:tc>
                <a:extLst>
                  <a:ext uri="{0D108BD9-81ED-4DB2-BD59-A6C34878D82A}">
                    <a16:rowId xmlns:a16="http://schemas.microsoft.com/office/drawing/2014/main" val="3197665196"/>
                  </a:ext>
                </a:extLst>
              </a:tr>
              <a:tr h="370840">
                <a:tc>
                  <a:txBody>
                    <a:bodyPr/>
                    <a:lstStyle/>
                    <a:p>
                      <a:r>
                        <a:rPr lang="fr-FR" sz="1600" b="1" dirty="0">
                          <a:solidFill>
                            <a:srgbClr val="4F81BD"/>
                          </a:solidFill>
                        </a:rPr>
                        <a:t>651</a:t>
                      </a:r>
                    </a:p>
                  </a:txBody>
                  <a:tcPr/>
                </a:tc>
                <a:tc>
                  <a:txBody>
                    <a:bodyPr/>
                    <a:lstStyle/>
                    <a:p>
                      <a:r>
                        <a:rPr lang="fr-FR" sz="1600" b="0" dirty="0">
                          <a:solidFill>
                            <a:schemeClr val="tx1"/>
                          </a:solidFill>
                        </a:rPr>
                        <a:t>Directeur de publication</a:t>
                      </a:r>
                    </a:p>
                  </a:txBody>
                  <a:tcPr/>
                </a:tc>
                <a:extLst>
                  <a:ext uri="{0D108BD9-81ED-4DB2-BD59-A6C34878D82A}">
                    <a16:rowId xmlns:a16="http://schemas.microsoft.com/office/drawing/2014/main" val="3022165571"/>
                  </a:ext>
                </a:extLst>
              </a:tr>
            </a:tbl>
          </a:graphicData>
        </a:graphic>
      </p:graphicFrame>
      <p:graphicFrame>
        <p:nvGraphicFramePr>
          <p:cNvPr id="8" name="Tableau 7">
            <a:extLst>
              <a:ext uri="{FF2B5EF4-FFF2-40B4-BE49-F238E27FC236}">
                <a16:creationId xmlns:a16="http://schemas.microsoft.com/office/drawing/2014/main" id="{9033F410-9D38-F383-6472-47BF574CE72A}"/>
              </a:ext>
            </a:extLst>
          </p:cNvPr>
          <p:cNvGraphicFramePr>
            <a:graphicFrameLocks noGrp="1"/>
          </p:cNvGraphicFramePr>
          <p:nvPr/>
        </p:nvGraphicFramePr>
        <p:xfrm>
          <a:off x="2772817" y="4987073"/>
          <a:ext cx="3589865" cy="741680"/>
        </p:xfrm>
        <a:graphic>
          <a:graphicData uri="http://schemas.openxmlformats.org/drawingml/2006/table">
            <a:tbl>
              <a:tblPr bandRow="1">
                <a:tableStyleId>{5C22544A-7EE6-4342-B048-85BDC9FD1C3A}</a:tableStyleId>
              </a:tblPr>
              <a:tblGrid>
                <a:gridCol w="498591">
                  <a:extLst>
                    <a:ext uri="{9D8B030D-6E8A-4147-A177-3AD203B41FA5}">
                      <a16:colId xmlns:a16="http://schemas.microsoft.com/office/drawing/2014/main" val="1854981380"/>
                    </a:ext>
                  </a:extLst>
                </a:gridCol>
                <a:gridCol w="3091274">
                  <a:extLst>
                    <a:ext uri="{9D8B030D-6E8A-4147-A177-3AD203B41FA5}">
                      <a16:colId xmlns:a16="http://schemas.microsoft.com/office/drawing/2014/main" val="2892938114"/>
                    </a:ext>
                  </a:extLst>
                </a:gridCol>
              </a:tblGrid>
              <a:tr h="370840">
                <a:tc>
                  <a:txBody>
                    <a:bodyPr/>
                    <a:lstStyle/>
                    <a:p>
                      <a:r>
                        <a:rPr lang="fr-FR" sz="1600" b="1" dirty="0">
                          <a:solidFill>
                            <a:srgbClr val="4F81BD"/>
                          </a:solidFill>
                        </a:rPr>
                        <a:t>310</a:t>
                      </a:r>
                    </a:p>
                  </a:txBody>
                  <a:tcPr/>
                </a:tc>
                <a:tc>
                  <a:txBody>
                    <a:bodyPr/>
                    <a:lstStyle/>
                    <a:p>
                      <a:r>
                        <a:rPr lang="fr-FR" sz="1600" b="0" i="0" u="none" strike="noStrike" kern="1200" dirty="0">
                          <a:solidFill>
                            <a:schemeClr val="dk1"/>
                          </a:solidFill>
                          <a:effectLst/>
                          <a:latin typeface="+mn-lt"/>
                          <a:ea typeface="+mn-ea"/>
                          <a:cs typeface="+mn-cs"/>
                        </a:rPr>
                        <a:t>Distributeur/ Diffuseur</a:t>
                      </a:r>
                      <a:endParaRPr lang="fr-FR" sz="1600" dirty="0"/>
                    </a:p>
                  </a:txBody>
                  <a:tcPr/>
                </a:tc>
                <a:extLst>
                  <a:ext uri="{0D108BD9-81ED-4DB2-BD59-A6C34878D82A}">
                    <a16:rowId xmlns:a16="http://schemas.microsoft.com/office/drawing/2014/main" val="825606513"/>
                  </a:ext>
                </a:extLst>
              </a:tr>
              <a:tr h="370840">
                <a:tc>
                  <a:txBody>
                    <a:bodyPr/>
                    <a:lstStyle/>
                    <a:p>
                      <a:r>
                        <a:rPr lang="fr-FR" sz="1600" b="1" dirty="0">
                          <a:solidFill>
                            <a:srgbClr val="4F81BD"/>
                          </a:solidFill>
                        </a:rPr>
                        <a:t>650</a:t>
                      </a:r>
                    </a:p>
                  </a:txBody>
                  <a:tcPr/>
                </a:tc>
                <a:tc>
                  <a:txBody>
                    <a:bodyPr/>
                    <a:lstStyle/>
                    <a:p>
                      <a:r>
                        <a:rPr lang="fr-FR" sz="1600" b="0" i="0" u="none" strike="noStrike" kern="1200" dirty="0">
                          <a:solidFill>
                            <a:schemeClr val="dk1"/>
                          </a:solidFill>
                          <a:effectLst/>
                          <a:latin typeface="+mn-lt"/>
                          <a:ea typeface="+mn-ea"/>
                          <a:cs typeface="+mn-cs"/>
                        </a:rPr>
                        <a:t>Éditeur commercial</a:t>
                      </a:r>
                      <a:endParaRPr lang="fr-FR" sz="1600" dirty="0"/>
                    </a:p>
                  </a:txBody>
                  <a:tcPr/>
                </a:tc>
                <a:extLst>
                  <a:ext uri="{0D108BD9-81ED-4DB2-BD59-A6C34878D82A}">
                    <a16:rowId xmlns:a16="http://schemas.microsoft.com/office/drawing/2014/main" val="3295015499"/>
                  </a:ext>
                </a:extLst>
              </a:tr>
            </a:tbl>
          </a:graphicData>
        </a:graphic>
      </p:graphicFrame>
      <p:graphicFrame>
        <p:nvGraphicFramePr>
          <p:cNvPr id="9" name="Tableau 7">
            <a:extLst>
              <a:ext uri="{FF2B5EF4-FFF2-40B4-BE49-F238E27FC236}">
                <a16:creationId xmlns:a16="http://schemas.microsoft.com/office/drawing/2014/main" id="{3E78E32E-15BB-4C18-0A8C-CE1658FBC943}"/>
              </a:ext>
            </a:extLst>
          </p:cNvPr>
          <p:cNvGraphicFramePr>
            <a:graphicFrameLocks noGrp="1"/>
          </p:cNvGraphicFramePr>
          <p:nvPr/>
        </p:nvGraphicFramePr>
        <p:xfrm>
          <a:off x="4667244" y="5982845"/>
          <a:ext cx="3589865" cy="579120"/>
        </p:xfrm>
        <a:graphic>
          <a:graphicData uri="http://schemas.openxmlformats.org/drawingml/2006/table">
            <a:tbl>
              <a:tblPr bandRow="1">
                <a:tableStyleId>{5C22544A-7EE6-4342-B048-85BDC9FD1C3A}</a:tableStyleId>
              </a:tblPr>
              <a:tblGrid>
                <a:gridCol w="496711">
                  <a:extLst>
                    <a:ext uri="{9D8B030D-6E8A-4147-A177-3AD203B41FA5}">
                      <a16:colId xmlns:a16="http://schemas.microsoft.com/office/drawing/2014/main" val="1854981380"/>
                    </a:ext>
                  </a:extLst>
                </a:gridCol>
                <a:gridCol w="3093154">
                  <a:extLst>
                    <a:ext uri="{9D8B030D-6E8A-4147-A177-3AD203B41FA5}">
                      <a16:colId xmlns:a16="http://schemas.microsoft.com/office/drawing/2014/main" val="2892938114"/>
                    </a:ext>
                  </a:extLst>
                </a:gridCol>
              </a:tblGrid>
              <a:tr h="370840">
                <a:tc>
                  <a:txBody>
                    <a:bodyPr/>
                    <a:lstStyle/>
                    <a:p>
                      <a:r>
                        <a:rPr lang="fr-FR" sz="1600" b="1" dirty="0">
                          <a:solidFill>
                            <a:srgbClr val="4F81BD"/>
                          </a:solidFill>
                        </a:rPr>
                        <a:t>015</a:t>
                      </a:r>
                    </a:p>
                  </a:txBody>
                  <a:tcPr/>
                </a:tc>
                <a:tc>
                  <a:txBody>
                    <a:bodyPr/>
                    <a:lstStyle/>
                    <a:p>
                      <a:r>
                        <a:rPr lang="fr-FR" sz="1600" b="0" i="0" u="none" strike="noStrike" kern="1200" dirty="0">
                          <a:solidFill>
                            <a:schemeClr val="dk1"/>
                          </a:solidFill>
                          <a:effectLst/>
                          <a:latin typeface="+mn-lt"/>
                          <a:ea typeface="+mn-ea"/>
                          <a:cs typeface="+mn-cs"/>
                        </a:rPr>
                        <a:t>Organisme mettant à disposition une reproduction</a:t>
                      </a:r>
                      <a:endParaRPr lang="fr-FR" sz="1600" dirty="0"/>
                    </a:p>
                  </a:txBody>
                  <a:tcPr/>
                </a:tc>
                <a:extLst>
                  <a:ext uri="{0D108BD9-81ED-4DB2-BD59-A6C34878D82A}">
                    <a16:rowId xmlns:a16="http://schemas.microsoft.com/office/drawing/2014/main" val="3197665196"/>
                  </a:ext>
                </a:extLst>
              </a:tr>
            </a:tbl>
          </a:graphicData>
        </a:graphic>
      </p:graphicFrame>
      <p:pic>
        <p:nvPicPr>
          <p:cNvPr id="11" name="Image 10">
            <a:extLst>
              <a:ext uri="{FF2B5EF4-FFF2-40B4-BE49-F238E27FC236}">
                <a16:creationId xmlns:a16="http://schemas.microsoft.com/office/drawing/2014/main" id="{968F1CF2-FD2F-0B3D-B7B3-F39ABC55D9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42089" y="6067293"/>
            <a:ext cx="476812" cy="360000"/>
          </a:xfrm>
          <a:prstGeom prst="rect">
            <a:avLst/>
          </a:prstGeom>
        </p:spPr>
      </p:pic>
    </p:spTree>
    <p:extLst>
      <p:ext uri="{BB962C8B-B14F-4D97-AF65-F5344CB8AC3E}">
        <p14:creationId xmlns:p14="http://schemas.microsoft.com/office/powerpoint/2010/main" val="42136123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61</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939936"/>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endParaRPr lang="fr-FR" sz="8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Adresse électronique et mode d’accès</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18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856 </a:t>
            </a:r>
            <a:r>
              <a:rPr lang="fr-FR" sz="1800" b="1"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accès direct et public à l’intégralité de la ressource</a:t>
            </a:r>
          </a:p>
          <a:p>
            <a:pPr>
              <a:buFont typeface="Arial" panose="020B0604020202020204" pitchFamily="34" charset="0"/>
              <a:buChar char="•"/>
            </a:pPr>
            <a:endParaRPr lang="fr-FR" sz="18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ou </a:t>
            </a:r>
            <a:r>
              <a:rPr lang="fr-FR" sz="18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859 </a:t>
            </a:r>
            <a:r>
              <a:rPr lang="fr-FR" sz="1800" b="1" i="0" dirty="0">
                <a:solidFill>
                  <a:srgbClr val="4F81BD"/>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fr-FR" sz="1800" b="1" i="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latin typeface="+mn-lt"/>
                <a:ea typeface="Calibri" panose="020F0502020204030204" pitchFamily="34" charset="0"/>
                <a:cs typeface="Times New Roman" panose="02020603050405020304" pitchFamily="18" charset="0"/>
              </a:rPr>
              <a:t>données sur les </a:t>
            </a:r>
            <a:r>
              <a:rPr lang="fr-FR" sz="1800" b="1" i="0" dirty="0">
                <a:solidFill>
                  <a:schemeClr val="accent6"/>
                </a:solidFill>
                <a:latin typeface="+mn-lt"/>
                <a:ea typeface="Calibri" panose="020F0502020204030204" pitchFamily="34" charset="0"/>
                <a:cs typeface="Times New Roman" panose="02020603050405020304" pitchFamily="18" charset="0"/>
              </a:rPr>
              <a:t>accès transmis </a:t>
            </a:r>
            <a:r>
              <a:rPr lang="fr-FR" sz="1800" b="1" i="0" dirty="0">
                <a:latin typeface="+mn-lt"/>
              </a:rPr>
              <a:t>par les fournisseurs de notices</a:t>
            </a:r>
            <a:r>
              <a:rPr lang="fr-FR" sz="1800" b="1" i="0" dirty="0">
                <a:solidFill>
                  <a:schemeClr val="accent6"/>
                </a:solidFill>
                <a:latin typeface="+mn-lt"/>
                <a:ea typeface="Calibri" panose="020F0502020204030204" pitchFamily="34" charset="0"/>
                <a:cs typeface="Times New Roman" panose="02020603050405020304" pitchFamily="18" charset="0"/>
              </a:rPr>
              <a:t>)</a:t>
            </a:r>
          </a:p>
          <a:p>
            <a:pPr marL="191700" indent="0">
              <a:buNone/>
            </a:pPr>
            <a:endParaRPr lang="fr-FR" sz="1800" i="0" dirty="0">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endParaRPr>
          </a:p>
          <a:p>
            <a:pPr marL="191700" indent="0">
              <a:buNone/>
            </a:pPr>
            <a:r>
              <a:rPr lang="fr-FR" sz="180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Ind</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 1</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4 » pour les ressources électroniques en ligne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(protocole d’accès = « HTTP »)</a:t>
            </a:r>
            <a:endParaRPr lang="fr-FR" sz="1800" dirty="0">
              <a:solidFill>
                <a:srgbClr val="4F81BD"/>
              </a:solidFill>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$u</a:t>
            </a:r>
            <a:r>
              <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URL d’accès à la ressource</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$z</a:t>
            </a:r>
            <a:r>
              <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Note destinée au public</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grpSp>
        <p:nvGrpSpPr>
          <p:cNvPr id="10" name="Groupe 9">
            <a:extLst>
              <a:ext uri="{FF2B5EF4-FFF2-40B4-BE49-F238E27FC236}">
                <a16:creationId xmlns:a16="http://schemas.microsoft.com/office/drawing/2014/main" id="{76581CD9-619C-A7F8-7073-4A346CD698EF}"/>
              </a:ext>
            </a:extLst>
          </p:cNvPr>
          <p:cNvGrpSpPr/>
          <p:nvPr/>
        </p:nvGrpSpPr>
        <p:grpSpPr>
          <a:xfrm>
            <a:off x="1598243" y="5775002"/>
            <a:ext cx="5553813" cy="625454"/>
            <a:chOff x="1598243" y="5213233"/>
            <a:chExt cx="5553813" cy="625454"/>
          </a:xfrm>
        </p:grpSpPr>
        <p:sp>
          <p:nvSpPr>
            <p:cNvPr id="2" name="Rectangle 1">
              <a:extLst>
                <a:ext uri="{FF2B5EF4-FFF2-40B4-BE49-F238E27FC236}">
                  <a16:creationId xmlns:a16="http://schemas.microsoft.com/office/drawing/2014/main" id="{FED23F5B-4B5D-77CD-C6C0-C037F816AAA5}"/>
                </a:ext>
              </a:extLst>
            </p:cNvPr>
            <p:cNvSpPr/>
            <p:nvPr/>
          </p:nvSpPr>
          <p:spPr>
            <a:xfrm>
              <a:off x="1598243" y="5213233"/>
              <a:ext cx="5553813" cy="6254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 d’informations sur les restrictions d’accès en 856 $z </a:t>
              </a:r>
            </a:p>
            <a:p>
              <a:pPr algn="ctr">
                <a:buClr>
                  <a:schemeClr val="accent6"/>
                </a:buClr>
                <a:buSzPct val="150000"/>
              </a:pP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&gt; Utiliser l</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 zone </a:t>
              </a:r>
              <a:r>
                <a:rPr lang="fr-FR" sz="16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371 </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endParaRPr lang="fr-FR" sz="16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Signe de multiplication 3">
              <a:extLst>
                <a:ext uri="{FF2B5EF4-FFF2-40B4-BE49-F238E27FC236}">
                  <a16:creationId xmlns:a16="http://schemas.microsoft.com/office/drawing/2014/main" id="{F6CB8E77-5263-E80F-00D5-4412A40E22CC}"/>
                </a:ext>
              </a:extLst>
            </p:cNvPr>
            <p:cNvSpPr>
              <a:spLocks/>
            </p:cNvSpPr>
            <p:nvPr/>
          </p:nvSpPr>
          <p:spPr>
            <a:xfrm>
              <a:off x="1991944" y="5273960"/>
              <a:ext cx="288130" cy="252000"/>
            </a:xfrm>
            <a:prstGeom prst="mathMultiply">
              <a:avLst>
                <a:gd name="adj1" fmla="val 1646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a:p>
          </p:txBody>
        </p:sp>
      </p:grpSp>
      <p:grpSp>
        <p:nvGrpSpPr>
          <p:cNvPr id="9" name="Groupe 8">
            <a:extLst>
              <a:ext uri="{FF2B5EF4-FFF2-40B4-BE49-F238E27FC236}">
                <a16:creationId xmlns:a16="http://schemas.microsoft.com/office/drawing/2014/main" id="{2BE3117C-830B-0224-B2A3-9FA9021EA8CB}"/>
              </a:ext>
            </a:extLst>
          </p:cNvPr>
          <p:cNvGrpSpPr/>
          <p:nvPr/>
        </p:nvGrpSpPr>
        <p:grpSpPr>
          <a:xfrm>
            <a:off x="335059" y="4665216"/>
            <a:ext cx="8473881" cy="381374"/>
            <a:chOff x="-119392" y="4096984"/>
            <a:chExt cx="8473881" cy="381374"/>
          </a:xfrm>
        </p:grpSpPr>
        <p:sp>
          <p:nvSpPr>
            <p:cNvPr id="7" name="Rectangle 6">
              <a:extLst>
                <a:ext uri="{FF2B5EF4-FFF2-40B4-BE49-F238E27FC236}">
                  <a16:creationId xmlns:a16="http://schemas.microsoft.com/office/drawing/2014/main" id="{F6021FF7-4EA9-3469-A05B-599684A9EDFD}"/>
                </a:ext>
              </a:extLst>
            </p:cNvPr>
            <p:cNvSpPr/>
            <p:nvPr/>
          </p:nvSpPr>
          <p:spPr>
            <a:xfrm>
              <a:off x="-119392" y="4122260"/>
              <a:ext cx="8473881" cy="356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pas d’URL « </a:t>
              </a:r>
              <a:r>
                <a:rPr lang="fr-FR" sz="14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proxyfiée</a:t>
              </a:r>
              <a:r>
                <a:rPr lang="fr-FR" sz="14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 en 856 $u </a:t>
              </a:r>
            </a:p>
            <a:p>
              <a:pPr algn="ctr">
                <a:buClr>
                  <a:schemeClr val="accent6"/>
                </a:buClr>
                <a:buSzPct val="150000"/>
              </a:pPr>
              <a:r>
                <a:rPr lang="fr-FR" sz="1600" b="1" i="0" dirty="0">
                  <a:solidFill>
                    <a:schemeClr val="tx1"/>
                  </a:solidFill>
                  <a:latin typeface="Calibri" panose="020F0502020204030204" pitchFamily="34" charset="0"/>
                  <a:ea typeface="Calibri" panose="020F0502020204030204" pitchFamily="34" charset="0"/>
                  <a:cs typeface="Times New Roman" panose="02020603050405020304" pitchFamily="18" charset="0"/>
                </a:rPr>
                <a:t>&gt; Utiliser l</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 zone </a:t>
              </a:r>
              <a:r>
                <a:rPr lang="fr-FR" sz="16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E856    </a:t>
              </a:r>
              <a:r>
                <a:rPr lang="fr-FR" sz="16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fr-FR" sz="1600" b="1"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rPr>
                <a:t>   </a:t>
              </a:r>
              <a:endParaRPr lang="fr-FR" sz="1600" b="1" i="0" dirty="0">
                <a:solidFill>
                  <a:schemeClr val="accent6"/>
                </a:solidFill>
                <a:effectLst>
                  <a:outerShdw blurRad="38100" dist="38100" dir="2700000" algn="tl">
                    <a:srgbClr val="000000">
                      <a:alpha val="43137"/>
                    </a:srgbClr>
                  </a:outerShdw>
                </a:effectLst>
                <a:highlight>
                  <a:srgbClr val="4F81BD"/>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Signe de multiplication 7">
              <a:extLst>
                <a:ext uri="{FF2B5EF4-FFF2-40B4-BE49-F238E27FC236}">
                  <a16:creationId xmlns:a16="http://schemas.microsoft.com/office/drawing/2014/main" id="{A1A69BA3-4780-410B-A026-A568BB3DBE72}"/>
                </a:ext>
              </a:extLst>
            </p:cNvPr>
            <p:cNvSpPr>
              <a:spLocks/>
            </p:cNvSpPr>
            <p:nvPr/>
          </p:nvSpPr>
          <p:spPr>
            <a:xfrm>
              <a:off x="2539455" y="4096984"/>
              <a:ext cx="288130" cy="252000"/>
            </a:xfrm>
            <a:prstGeom prst="mathMultiply">
              <a:avLst>
                <a:gd name="adj1" fmla="val 16461"/>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b="1"/>
            </a:p>
          </p:txBody>
        </p:sp>
      </p:grpSp>
      <p:grpSp>
        <p:nvGrpSpPr>
          <p:cNvPr id="11" name="Groupe 10">
            <a:extLst>
              <a:ext uri="{FF2B5EF4-FFF2-40B4-BE49-F238E27FC236}">
                <a16:creationId xmlns:a16="http://schemas.microsoft.com/office/drawing/2014/main" id="{FABEAD86-EEA9-A9A8-523D-8E9550D7FC2F}"/>
              </a:ext>
            </a:extLst>
          </p:cNvPr>
          <p:cNvGrpSpPr/>
          <p:nvPr/>
        </p:nvGrpSpPr>
        <p:grpSpPr>
          <a:xfrm>
            <a:off x="5352835" y="6022385"/>
            <a:ext cx="2940264" cy="378071"/>
            <a:chOff x="5048627" y="2344766"/>
            <a:chExt cx="2940264" cy="378071"/>
          </a:xfrm>
        </p:grpSpPr>
        <p:sp>
          <p:nvSpPr>
            <p:cNvPr id="12" name="ZoneTexte 11">
              <a:extLst>
                <a:ext uri="{FF2B5EF4-FFF2-40B4-BE49-F238E27FC236}">
                  <a16:creationId xmlns:a16="http://schemas.microsoft.com/office/drawing/2014/main" id="{A92315ED-9121-327C-B6D2-A91D01A9B617}"/>
                </a:ext>
              </a:extLst>
            </p:cNvPr>
            <p:cNvSpPr txBox="1"/>
            <p:nvPr/>
          </p:nvSpPr>
          <p:spPr>
            <a:xfrm>
              <a:off x="5048627" y="2379914"/>
              <a:ext cx="2405643" cy="307777"/>
            </a:xfrm>
            <a:prstGeom prst="rect">
              <a:avLst/>
            </a:prstGeom>
            <a:noFill/>
          </p:spPr>
          <p:txBody>
            <a:bodyPr wrap="square">
              <a:spAutoFit/>
            </a:bodyPr>
            <a:lstStyle/>
            <a:p>
              <a:pPr lvl="0"/>
              <a:r>
                <a:rPr kumimoji="0" lang="fr-FR" sz="1400" b="0" i="1" u="none" strike="noStrike" kern="0" cap="none" spc="0" normalizeH="0" baseline="0" noProof="0" dirty="0">
                  <a:ln>
                    <a:noFill/>
                  </a:ln>
                  <a:solidFill>
                    <a:srgbClr val="C00000"/>
                  </a:solidFill>
                  <a:effectLst/>
                  <a:uLnTx/>
                  <a:uFillTx/>
                  <a:ea typeface="+mj-ea"/>
                  <a:cs typeface="+mj-cs"/>
                </a:rPr>
                <a:t>Implémentation Unimarc 2022</a:t>
              </a:r>
              <a:endParaRPr lang="fr-FR" sz="1400" dirty="0"/>
            </a:p>
          </p:txBody>
        </p:sp>
        <p:pic>
          <p:nvPicPr>
            <p:cNvPr id="13" name="Image 12">
              <a:extLst>
                <a:ext uri="{FF2B5EF4-FFF2-40B4-BE49-F238E27FC236}">
                  <a16:creationId xmlns:a16="http://schemas.microsoft.com/office/drawing/2014/main" id="{9D034B26-B9CF-8847-6412-A075E2E466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148" y="2344766"/>
              <a:ext cx="500743" cy="378071"/>
            </a:xfrm>
            <a:prstGeom prst="rect">
              <a:avLst/>
            </a:prstGeom>
          </p:spPr>
        </p:pic>
      </p:grpSp>
    </p:spTree>
    <p:extLst>
      <p:ext uri="{BB962C8B-B14F-4D97-AF65-F5344CB8AC3E}">
        <p14:creationId xmlns:p14="http://schemas.microsoft.com/office/powerpoint/2010/main" val="24367873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62</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939936"/>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endParaRPr lang="fr-FR" sz="1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Localisation : périodique en ligne accessible </a:t>
            </a:r>
          </a:p>
          <a:p>
            <a:pPr marL="191700" indent="0">
              <a:buNone/>
            </a:pPr>
            <a:r>
              <a:rPr lang="fr-FR" sz="20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sur 2 plateforme différentes</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PPN 220961018, </a:t>
            </a:r>
            <a:r>
              <a:rPr lang="fr-FR" sz="1400" u="sng" dirty="0"/>
              <a:t>Annales de parasitologie humaine et comparée </a:t>
            </a:r>
            <a:endParaRPr lang="fr-FR" sz="1800" i="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4" name="Image 3" descr="Une image contenant texte&#10;&#10;Description générée automatiquement">
            <a:extLst>
              <a:ext uri="{FF2B5EF4-FFF2-40B4-BE49-F238E27FC236}">
                <a16:creationId xmlns:a16="http://schemas.microsoft.com/office/drawing/2014/main" id="{981825B8-EE03-5273-48B0-BCB3D6489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0" y="2667344"/>
            <a:ext cx="6228000" cy="2383248"/>
          </a:xfrm>
          <a:prstGeom prst="rect">
            <a:avLst/>
          </a:prstGeom>
          <a:effectLst>
            <a:outerShdw blurRad="63500" sx="102000" sy="102000" algn="ctr" rotWithShape="0">
              <a:prstClr val="black">
                <a:alpha val="40000"/>
              </a:prstClr>
            </a:outerShdw>
          </a:effectLst>
        </p:spPr>
      </p:pic>
      <p:pic>
        <p:nvPicPr>
          <p:cNvPr id="8" name="Image 7" descr="Une image contenant table&#10;&#10;Description générée automatiquement">
            <a:extLst>
              <a:ext uri="{FF2B5EF4-FFF2-40B4-BE49-F238E27FC236}">
                <a16:creationId xmlns:a16="http://schemas.microsoft.com/office/drawing/2014/main" id="{F09BE2C3-4D73-F2F7-6E43-526E68651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538" y="1594968"/>
            <a:ext cx="2484000" cy="2185921"/>
          </a:xfrm>
          <a:prstGeom prst="rect">
            <a:avLst/>
          </a:prstGeom>
          <a:effectLst>
            <a:outerShdw blurRad="63500" sx="102000" sy="102000" algn="ctr" rotWithShape="0">
              <a:prstClr val="black">
                <a:alpha val="40000"/>
              </a:prstClr>
            </a:outerShdw>
          </a:effectLst>
        </p:spPr>
      </p:pic>
      <p:pic>
        <p:nvPicPr>
          <p:cNvPr id="10" name="Image 9" descr="Une image contenant texte&#10;&#10;Description générée automatiquement">
            <a:extLst>
              <a:ext uri="{FF2B5EF4-FFF2-40B4-BE49-F238E27FC236}">
                <a16:creationId xmlns:a16="http://schemas.microsoft.com/office/drawing/2014/main" id="{18A02A00-D3D1-654C-2E2F-6F9B835D2C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538" y="4783302"/>
            <a:ext cx="2484000" cy="1903055"/>
          </a:xfrm>
          <a:prstGeom prst="rect">
            <a:avLst/>
          </a:prstGeom>
          <a:effectLst>
            <a:outerShdw blurRad="63500" sx="102000" sy="102000" algn="ctr" rotWithShape="0">
              <a:prstClr val="black">
                <a:alpha val="40000"/>
              </a:prstClr>
            </a:outerShdw>
          </a:effectLst>
        </p:spPr>
      </p:pic>
      <p:sp>
        <p:nvSpPr>
          <p:cNvPr id="11" name="Flèche : courbe vers le bas 10">
            <a:extLst>
              <a:ext uri="{FF2B5EF4-FFF2-40B4-BE49-F238E27FC236}">
                <a16:creationId xmlns:a16="http://schemas.microsoft.com/office/drawing/2014/main" id="{57524BBC-9B21-D69C-B8D3-5D5B89B71F22}"/>
              </a:ext>
            </a:extLst>
          </p:cNvPr>
          <p:cNvSpPr>
            <a:spLocks noChangeAspect="1"/>
          </p:cNvSpPr>
          <p:nvPr/>
        </p:nvSpPr>
        <p:spPr>
          <a:xfrm rot="19799374">
            <a:off x="3950019" y="2239719"/>
            <a:ext cx="2520000" cy="896418"/>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2" name="Flèche : courbe vers le bas 11">
            <a:extLst>
              <a:ext uri="{FF2B5EF4-FFF2-40B4-BE49-F238E27FC236}">
                <a16:creationId xmlns:a16="http://schemas.microsoft.com/office/drawing/2014/main" id="{31E6BD1F-184C-A10A-A022-3A0A73C8C876}"/>
              </a:ext>
            </a:extLst>
          </p:cNvPr>
          <p:cNvSpPr>
            <a:spLocks noChangeAspect="1"/>
          </p:cNvSpPr>
          <p:nvPr/>
        </p:nvSpPr>
        <p:spPr>
          <a:xfrm rot="20444161">
            <a:off x="3926214" y="5697488"/>
            <a:ext cx="2520000" cy="896418"/>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a:scene3d>
            <a:camera prst="orthographicFront">
              <a:rot lat="0" lon="10800000" rev="7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 name="Rectangle : coins arrondis 1">
            <a:extLst>
              <a:ext uri="{FF2B5EF4-FFF2-40B4-BE49-F238E27FC236}">
                <a16:creationId xmlns:a16="http://schemas.microsoft.com/office/drawing/2014/main" id="{8C0A194C-99BC-8E55-C6E3-8C924596FC1D}"/>
              </a:ext>
            </a:extLst>
          </p:cNvPr>
          <p:cNvSpPr>
            <a:spLocks/>
          </p:cNvSpPr>
          <p:nvPr/>
        </p:nvSpPr>
        <p:spPr>
          <a:xfrm>
            <a:off x="4572000" y="2097040"/>
            <a:ext cx="900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E856</a:t>
            </a:r>
          </a:p>
        </p:txBody>
      </p:sp>
      <p:sp>
        <p:nvSpPr>
          <p:cNvPr id="7" name="Rectangle : coins arrondis 6">
            <a:extLst>
              <a:ext uri="{FF2B5EF4-FFF2-40B4-BE49-F238E27FC236}">
                <a16:creationId xmlns:a16="http://schemas.microsoft.com/office/drawing/2014/main" id="{0098D7E9-6BC0-E553-23A9-C89BB2F1A37F}"/>
              </a:ext>
            </a:extLst>
          </p:cNvPr>
          <p:cNvSpPr>
            <a:spLocks/>
          </p:cNvSpPr>
          <p:nvPr/>
        </p:nvSpPr>
        <p:spPr>
          <a:xfrm>
            <a:off x="4760019" y="6423842"/>
            <a:ext cx="900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E856</a:t>
            </a:r>
          </a:p>
        </p:txBody>
      </p:sp>
    </p:spTree>
    <p:extLst>
      <p:ext uri="{BB962C8B-B14F-4D97-AF65-F5344CB8AC3E}">
        <p14:creationId xmlns:p14="http://schemas.microsoft.com/office/powerpoint/2010/main" val="35802880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63</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939936"/>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 Exemples</a:t>
            </a:r>
          </a:p>
          <a:p>
            <a:pPr marL="191700" indent="0">
              <a:buNone/>
            </a:pPr>
            <a:endParaRPr lang="fr-FR" sz="1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18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Trouver les informations pour le catalogage</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050" dirty="0"/>
              <a:t>					       </a:t>
            </a:r>
            <a:r>
              <a:rPr lang="fr-FR" sz="1050" dirty="0">
                <a:hlinkClick r:id="rId3"/>
              </a:rPr>
              <a:t>https://mpa.univ-st-etienne.fr/index.php?id=285</a:t>
            </a:r>
            <a:endParaRPr lang="fr-FR" sz="1050" dirty="0"/>
          </a:p>
          <a:p>
            <a:pPr marL="191700" indent="0">
              <a:buNone/>
            </a:pPr>
            <a:endParaRPr lang="fr-FR" sz="1050" dirty="0"/>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31" name="Image 30" descr="Une image contenant texte&#10;&#10;Description générée automatiquement">
            <a:extLst>
              <a:ext uri="{FF2B5EF4-FFF2-40B4-BE49-F238E27FC236}">
                <a16:creationId xmlns:a16="http://schemas.microsoft.com/office/drawing/2014/main" id="{971A750A-8C4C-8809-B869-8257A7339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6121" y="1937281"/>
            <a:ext cx="3996000" cy="4833627"/>
          </a:xfrm>
          <a:prstGeom prst="rect">
            <a:avLst/>
          </a:prstGeom>
          <a:effectLst>
            <a:outerShdw blurRad="63500" sx="102000" sy="102000" algn="ctr" rotWithShape="0">
              <a:prstClr val="black">
                <a:alpha val="40000"/>
              </a:prstClr>
            </a:outerShdw>
          </a:effectLst>
        </p:spPr>
      </p:pic>
      <p:pic>
        <p:nvPicPr>
          <p:cNvPr id="35" name="Image 34" descr="Une image contenant texte&#10;&#10;Description générée automatiquement">
            <a:extLst>
              <a:ext uri="{FF2B5EF4-FFF2-40B4-BE49-F238E27FC236}">
                <a16:creationId xmlns:a16="http://schemas.microsoft.com/office/drawing/2014/main" id="{D36C7C87-FAF3-CC74-C31A-F91622F446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51329">
            <a:off x="1047501" y="2888639"/>
            <a:ext cx="3960000" cy="3240325"/>
          </a:xfrm>
          <a:prstGeom prst="rect">
            <a:avLst/>
          </a:prstGeom>
          <a:effectLst>
            <a:outerShdw blurRad="63500" sx="102000" sy="102000" algn="ctr" rotWithShape="0">
              <a:prstClr val="black">
                <a:alpha val="40000"/>
              </a:prstClr>
            </a:outerShdw>
          </a:effectLst>
        </p:spPr>
      </p:pic>
      <p:sp>
        <p:nvSpPr>
          <p:cNvPr id="36" name="Flèche : courbe vers le bas 35">
            <a:extLst>
              <a:ext uri="{FF2B5EF4-FFF2-40B4-BE49-F238E27FC236}">
                <a16:creationId xmlns:a16="http://schemas.microsoft.com/office/drawing/2014/main" id="{14B0D1AF-5E36-8EED-3489-7FD99EFDCF75}"/>
              </a:ext>
            </a:extLst>
          </p:cNvPr>
          <p:cNvSpPr/>
          <p:nvPr/>
        </p:nvSpPr>
        <p:spPr>
          <a:xfrm rot="20444161">
            <a:off x="1076370" y="361351"/>
            <a:ext cx="4916228" cy="2103579"/>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327699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64</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939936"/>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 Exemples</a:t>
            </a:r>
          </a:p>
          <a:p>
            <a:pPr marL="191700" indent="0">
              <a:buNone/>
            </a:pPr>
            <a:endParaRPr lang="fr-FR" sz="1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18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Trouver les informations pour le catalogage</a:t>
            </a: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050" dirty="0"/>
              <a:t>					       </a:t>
            </a:r>
            <a:r>
              <a:rPr lang="fr-FR" sz="1050" dirty="0">
                <a:hlinkClick r:id="rId3"/>
              </a:rPr>
              <a:t>https://gallica.bnf.fr/ark:/12148/cb32856309f/date</a:t>
            </a:r>
            <a:endParaRPr lang="fr-FR" sz="1050" dirty="0"/>
          </a:p>
          <a:p>
            <a:pPr marL="191700" indent="0">
              <a:buNone/>
            </a:pPr>
            <a:endParaRPr lang="fr-FR" sz="1050" dirty="0"/>
          </a:p>
          <a:p>
            <a:pPr marL="191700" indent="0">
              <a:buNone/>
            </a:pPr>
            <a:endParaRPr lang="fr-FR" sz="1050" dirty="0"/>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4" name="Image 3" descr="Une image contenant texte&#10;&#10;Description générée automatiquement">
            <a:extLst>
              <a:ext uri="{FF2B5EF4-FFF2-40B4-BE49-F238E27FC236}">
                <a16:creationId xmlns:a16="http://schemas.microsoft.com/office/drawing/2014/main" id="{ECE990DC-51DD-E2E1-75C8-A9DDF2C0D535}"/>
              </a:ext>
            </a:extLst>
          </p:cNvPr>
          <p:cNvPicPr>
            <a:picLocks noChangeAspect="1"/>
          </p:cNvPicPr>
          <p:nvPr/>
        </p:nvPicPr>
        <p:blipFill rotWithShape="1">
          <a:blip r:embed="rId4">
            <a:extLst>
              <a:ext uri="{28A0092B-C50C-407E-A947-70E740481C1C}">
                <a14:useLocalDpi xmlns:a14="http://schemas.microsoft.com/office/drawing/2010/main" val="0"/>
              </a:ext>
            </a:extLst>
          </a:blip>
          <a:srcRect l="28157" r="-27728"/>
          <a:stretch/>
        </p:blipFill>
        <p:spPr>
          <a:xfrm>
            <a:off x="2502332" y="3811980"/>
            <a:ext cx="9108000" cy="2246616"/>
          </a:xfrm>
          <a:prstGeom prst="rect">
            <a:avLst/>
          </a:prstGeom>
          <a:effectLst>
            <a:outerShdw blurRad="63500" sx="102000" sy="102000" algn="ctr" rotWithShape="0">
              <a:prstClr val="black">
                <a:alpha val="40000"/>
              </a:prstClr>
            </a:outerShdw>
          </a:effectLst>
        </p:spPr>
      </p:pic>
      <p:pic>
        <p:nvPicPr>
          <p:cNvPr id="8" name="Image 7" descr="Une image contenant texte&#10;&#10;Description générée automatiquement">
            <a:extLst>
              <a:ext uri="{FF2B5EF4-FFF2-40B4-BE49-F238E27FC236}">
                <a16:creationId xmlns:a16="http://schemas.microsoft.com/office/drawing/2014/main" id="{864E67F4-54A2-0757-11D9-553831161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60716">
            <a:off x="680812" y="1665682"/>
            <a:ext cx="1944000" cy="4893905"/>
          </a:xfrm>
          <a:prstGeom prst="rect">
            <a:avLst/>
          </a:prstGeom>
          <a:effectLst>
            <a:outerShdw blurRad="63500" sx="102000" sy="102000" algn="ctr" rotWithShape="0">
              <a:prstClr val="black">
                <a:alpha val="40000"/>
              </a:prstClr>
            </a:outerShdw>
          </a:effectLst>
        </p:spPr>
      </p:pic>
      <p:sp>
        <p:nvSpPr>
          <p:cNvPr id="9" name="Flèche : courbe vers le bas 8">
            <a:extLst>
              <a:ext uri="{FF2B5EF4-FFF2-40B4-BE49-F238E27FC236}">
                <a16:creationId xmlns:a16="http://schemas.microsoft.com/office/drawing/2014/main" id="{EA1904BE-2F22-75C6-1E81-AC21E687A080}"/>
              </a:ext>
            </a:extLst>
          </p:cNvPr>
          <p:cNvSpPr/>
          <p:nvPr/>
        </p:nvSpPr>
        <p:spPr>
          <a:xfrm rot="274669">
            <a:off x="1081508" y="2195639"/>
            <a:ext cx="4916228" cy="1692000"/>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a:scene3d>
            <a:camera prst="orthographicFront">
              <a:rot lat="1140000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6421739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65</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5753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 Exemples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8" name="Rectangle 7">
            <a:extLst>
              <a:ext uri="{FF2B5EF4-FFF2-40B4-BE49-F238E27FC236}">
                <a16:creationId xmlns:a16="http://schemas.microsoft.com/office/drawing/2014/main" id="{4B182B46-05D0-047B-F035-863BB5DB4856}"/>
              </a:ext>
            </a:extLst>
          </p:cNvPr>
          <p:cNvSpPr/>
          <p:nvPr/>
        </p:nvSpPr>
        <p:spPr>
          <a:xfrm>
            <a:off x="904685" y="1863906"/>
            <a:ext cx="5250442" cy="3363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Périodique numérique natif </a:t>
            </a:r>
          </a:p>
          <a:p>
            <a:pPr algn="ctr">
              <a:buClr>
                <a:schemeClr val="accent6"/>
              </a:buClr>
              <a:buSzPct val="150000"/>
            </a:pPr>
            <a:r>
              <a:rPr lang="fr-FR"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et son pendant imprimé</a:t>
            </a:r>
            <a:endParaRPr lang="fr-FR" b="1" i="1" dirty="0">
              <a:solidFill>
                <a:srgbClr val="4F81BD"/>
              </a:solidFill>
              <a:latin typeface="+mn-lt"/>
              <a:ea typeface="Calibri" panose="020F0502020204030204" pitchFamily="34" charset="0"/>
              <a:cs typeface="Times New Roman" panose="02020603050405020304" pitchFamily="18" charset="0"/>
            </a:endParaRPr>
          </a:p>
        </p:txBody>
      </p:sp>
      <p:pic>
        <p:nvPicPr>
          <p:cNvPr id="15" name="Image 14" descr="Une image contenant texte&#10;&#10;Description générée automatiquement">
            <a:extLst>
              <a:ext uri="{FF2B5EF4-FFF2-40B4-BE49-F238E27FC236}">
                <a16:creationId xmlns:a16="http://schemas.microsoft.com/office/drawing/2014/main" id="{63E8AD40-5EC9-27A2-D26A-CC05527A62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1" y="2467907"/>
            <a:ext cx="6954220" cy="3896269"/>
          </a:xfrm>
          <a:prstGeom prst="rect">
            <a:avLst/>
          </a:prstGeom>
          <a:effectLst>
            <a:outerShdw blurRad="63500" sx="102000" sy="102000" algn="ctr" rotWithShape="0">
              <a:prstClr val="black">
                <a:alpha val="40000"/>
              </a:prstClr>
            </a:outerShdw>
          </a:effectLst>
        </p:spPr>
      </p:pic>
      <p:pic>
        <p:nvPicPr>
          <p:cNvPr id="10" name="Image 9" descr="Une image contenant texte&#10;&#10;Description générée automatiquement">
            <a:extLst>
              <a:ext uri="{FF2B5EF4-FFF2-40B4-BE49-F238E27FC236}">
                <a16:creationId xmlns:a16="http://schemas.microsoft.com/office/drawing/2014/main" id="{062174C4-8A36-18C9-925C-DF412D328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626" y="2077089"/>
            <a:ext cx="3934374" cy="3077004"/>
          </a:xfrm>
          <a:prstGeom prst="rect">
            <a:avLst/>
          </a:prstGeom>
          <a:effectLst>
            <a:outerShdw blurRad="63500" sx="102000" sy="102000" algn="ctr" rotWithShape="0">
              <a:prstClr val="black">
                <a:alpha val="40000"/>
              </a:prstClr>
            </a:outerShdw>
          </a:effectLst>
        </p:spPr>
      </p:pic>
      <p:sp>
        <p:nvSpPr>
          <p:cNvPr id="17" name="Flèche : courbe vers le bas 16">
            <a:extLst>
              <a:ext uri="{FF2B5EF4-FFF2-40B4-BE49-F238E27FC236}">
                <a16:creationId xmlns:a16="http://schemas.microsoft.com/office/drawing/2014/main" id="{B8B4DB2B-9C46-4E35-FE3C-36C5983B3309}"/>
              </a:ext>
            </a:extLst>
          </p:cNvPr>
          <p:cNvSpPr/>
          <p:nvPr/>
        </p:nvSpPr>
        <p:spPr>
          <a:xfrm rot="21181743">
            <a:off x="728499" y="57137"/>
            <a:ext cx="4916228" cy="2103579"/>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8" name="Flèche : courbe vers le bas 17">
            <a:extLst>
              <a:ext uri="{FF2B5EF4-FFF2-40B4-BE49-F238E27FC236}">
                <a16:creationId xmlns:a16="http://schemas.microsoft.com/office/drawing/2014/main" id="{91CC4E00-2D88-0D82-0A93-2616F1FB38A7}"/>
              </a:ext>
            </a:extLst>
          </p:cNvPr>
          <p:cNvSpPr>
            <a:spLocks noChangeAspect="1"/>
          </p:cNvSpPr>
          <p:nvPr/>
        </p:nvSpPr>
        <p:spPr>
          <a:xfrm rot="9619803">
            <a:off x="4169523" y="5214214"/>
            <a:ext cx="3528000" cy="1509572"/>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9" name="Image 18" descr="Une image contenant texte, galerie&#10;&#10;Description générée automatiquement">
            <a:extLst>
              <a:ext uri="{FF2B5EF4-FFF2-40B4-BE49-F238E27FC236}">
                <a16:creationId xmlns:a16="http://schemas.microsoft.com/office/drawing/2014/main" id="{69A1A24D-7CED-1D59-7134-800B95BD08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3377" y="1055314"/>
            <a:ext cx="504000" cy="512435"/>
          </a:xfrm>
          <a:prstGeom prst="rect">
            <a:avLst/>
          </a:prstGeom>
        </p:spPr>
      </p:pic>
      <p:sp>
        <p:nvSpPr>
          <p:cNvPr id="16" name="Rectangle : coins arrondis 15">
            <a:extLst>
              <a:ext uri="{FF2B5EF4-FFF2-40B4-BE49-F238E27FC236}">
                <a16:creationId xmlns:a16="http://schemas.microsoft.com/office/drawing/2014/main" id="{CB3A210A-E54C-90C1-594C-091B6DCE89BE}"/>
              </a:ext>
            </a:extLst>
          </p:cNvPr>
          <p:cNvSpPr>
            <a:spLocks/>
          </p:cNvSpPr>
          <p:nvPr/>
        </p:nvSpPr>
        <p:spPr>
          <a:xfrm>
            <a:off x="1337171" y="271213"/>
            <a:ext cx="900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452</a:t>
            </a:r>
          </a:p>
        </p:txBody>
      </p:sp>
      <p:sp>
        <p:nvSpPr>
          <p:cNvPr id="20" name="Rectangle : coins arrondis 19">
            <a:extLst>
              <a:ext uri="{FF2B5EF4-FFF2-40B4-BE49-F238E27FC236}">
                <a16:creationId xmlns:a16="http://schemas.microsoft.com/office/drawing/2014/main" id="{855C6A10-ADCE-8B01-AA86-C376F8748415}"/>
              </a:ext>
            </a:extLst>
          </p:cNvPr>
          <p:cNvSpPr>
            <a:spLocks/>
          </p:cNvSpPr>
          <p:nvPr/>
        </p:nvSpPr>
        <p:spPr>
          <a:xfrm>
            <a:off x="6141813" y="6300934"/>
            <a:ext cx="900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452</a:t>
            </a:r>
          </a:p>
        </p:txBody>
      </p:sp>
    </p:spTree>
    <p:extLst>
      <p:ext uri="{BB962C8B-B14F-4D97-AF65-F5344CB8AC3E}">
        <p14:creationId xmlns:p14="http://schemas.microsoft.com/office/powerpoint/2010/main" val="15856463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DED5DD9-583E-CAA2-4D01-85EB15727413}"/>
              </a:ext>
            </a:extLst>
          </p:cNvPr>
          <p:cNvSpPr>
            <a:spLocks noGrp="1"/>
          </p:cNvSpPr>
          <p:nvPr>
            <p:ph type="sldNum" sz="quarter" idx="12"/>
          </p:nvPr>
        </p:nvSpPr>
        <p:spPr/>
        <p:txBody>
          <a:bodyPr/>
          <a:lstStyle/>
          <a:p>
            <a:fld id="{AD8045ED-DE0C-4527-8264-0379EF2BB254}" type="slidenum">
              <a:rPr lang="fr-FR" smtClean="0"/>
              <a:t>66</a:t>
            </a:fld>
            <a:endParaRPr lang="fr-FR"/>
          </a:p>
        </p:txBody>
      </p:sp>
      <p:sp>
        <p:nvSpPr>
          <p:cNvPr id="5" name="Espace réservé du contenu 1">
            <a:extLst>
              <a:ext uri="{FF2B5EF4-FFF2-40B4-BE49-F238E27FC236}">
                <a16:creationId xmlns:a16="http://schemas.microsoft.com/office/drawing/2014/main" id="{60D8D6FA-CB66-65E7-69C6-2D488681BA46}"/>
              </a:ext>
            </a:extLst>
          </p:cNvPr>
          <p:cNvSpPr>
            <a:spLocks noGrp="1"/>
          </p:cNvSpPr>
          <p:nvPr>
            <p:ph idx="1"/>
          </p:nvPr>
        </p:nvSpPr>
        <p:spPr>
          <a:xfrm>
            <a:off x="457200" y="889000"/>
            <a:ext cx="8229600" cy="5575300"/>
          </a:xfrm>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sz="2000" dirty="0">
                <a:effectLst/>
                <a:latin typeface="Calibri" panose="020F0502020204030204" pitchFamily="34" charset="0"/>
                <a:ea typeface="Calibri" panose="020F0502020204030204" pitchFamily="34" charset="0"/>
                <a:cs typeface="Times New Roman" panose="02020603050405020304" pitchFamily="18" charset="0"/>
              </a:rPr>
              <a:t>Revues et collections numériques dans le </a:t>
            </a:r>
            <a:r>
              <a:rPr lang="fr-FR" sz="2000" dirty="0" err="1">
                <a:effectLst/>
                <a:latin typeface="Calibri" panose="020F0502020204030204" pitchFamily="34" charset="0"/>
                <a:ea typeface="Calibri" panose="020F0502020204030204" pitchFamily="34" charset="0"/>
                <a:cs typeface="Times New Roman" panose="02020603050405020304" pitchFamily="18" charset="0"/>
              </a:rPr>
              <a:t>Sudoc</a:t>
            </a:r>
            <a:r>
              <a:rPr lang="fr-FR" sz="2000" dirty="0">
                <a:latin typeface="Calibri" panose="020F0502020204030204" pitchFamily="34" charset="0"/>
                <a:ea typeface="Calibri" panose="020F0502020204030204" pitchFamily="34" charset="0"/>
                <a:cs typeface="Times New Roman" panose="02020603050405020304" pitchFamily="18" charset="0"/>
              </a:rPr>
              <a:t> : Exemples</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re 3">
            <a:extLst>
              <a:ext uri="{FF2B5EF4-FFF2-40B4-BE49-F238E27FC236}">
                <a16:creationId xmlns:a16="http://schemas.microsoft.com/office/drawing/2014/main" id="{7EFBEF67-85AA-B829-4686-9ECB5E6FD8B0}"/>
              </a:ext>
            </a:extLst>
          </p:cNvPr>
          <p:cNvSpPr>
            <a:spLocks noGrp="1"/>
          </p:cNvSpPr>
          <p:nvPr>
            <p:ph type="title"/>
          </p:nvPr>
        </p:nvSpPr>
        <p:spPr>
          <a:xfrm>
            <a:off x="749300" y="206375"/>
            <a:ext cx="7251700" cy="527050"/>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2" name="Image 1" descr="Une image contenant texte&#10;&#10;Description générée automatiquement">
            <a:extLst>
              <a:ext uri="{FF2B5EF4-FFF2-40B4-BE49-F238E27FC236}">
                <a16:creationId xmlns:a16="http://schemas.microsoft.com/office/drawing/2014/main" id="{4BF7892F-78EB-AD09-3EAD-0724F38F7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9" y="3116248"/>
            <a:ext cx="7056000" cy="3712688"/>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4B182B46-05D0-047B-F035-863BB5DB4856}"/>
              </a:ext>
            </a:extLst>
          </p:cNvPr>
          <p:cNvSpPr/>
          <p:nvPr/>
        </p:nvSpPr>
        <p:spPr>
          <a:xfrm>
            <a:off x="597633" y="1840089"/>
            <a:ext cx="3285745" cy="9115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buClr>
                <a:schemeClr val="accent6"/>
              </a:buClr>
              <a:buSzPct val="150000"/>
            </a:pPr>
            <a:r>
              <a:rPr lang="fr-FR"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Reproduction numérique</a:t>
            </a:r>
          </a:p>
          <a:p>
            <a:pPr algn="ctr">
              <a:buClr>
                <a:schemeClr val="accent6"/>
              </a:buClr>
              <a:buSzPct val="150000"/>
            </a:pPr>
            <a:r>
              <a:rPr lang="fr-FR" b="1" dirty="0">
                <a:solidFill>
                  <a:srgbClr val="4F81BD"/>
                </a:solidFill>
                <a:latin typeface="Calibri" panose="020F0502020204030204" pitchFamily="34" charset="0"/>
                <a:ea typeface="Calibri" panose="020F0502020204030204" pitchFamily="34" charset="0"/>
                <a:cs typeface="Times New Roman" panose="02020603050405020304" pitchFamily="18" charset="0"/>
              </a:rPr>
              <a:t>d’un périodique imprimé français et notice de l’original</a:t>
            </a:r>
            <a:endParaRPr lang="fr-FR" b="1" i="1" dirty="0">
              <a:solidFill>
                <a:srgbClr val="4F81BD"/>
              </a:solidFill>
              <a:latin typeface="+mn-lt"/>
              <a:ea typeface="Calibri" panose="020F0502020204030204" pitchFamily="34" charset="0"/>
              <a:cs typeface="Times New Roman" panose="02020603050405020304" pitchFamily="18" charset="0"/>
            </a:endParaRPr>
          </a:p>
        </p:txBody>
      </p:sp>
      <p:pic>
        <p:nvPicPr>
          <p:cNvPr id="9" name="Image 8" descr="Une image contenant texte&#10;&#10;Description générée automatiquement">
            <a:extLst>
              <a:ext uri="{FF2B5EF4-FFF2-40B4-BE49-F238E27FC236}">
                <a16:creationId xmlns:a16="http://schemas.microsoft.com/office/drawing/2014/main" id="{586888FD-8FA2-E40E-A05E-4185E4E082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8711" y="1676168"/>
            <a:ext cx="5076000" cy="3324356"/>
          </a:xfrm>
          <a:prstGeom prst="rect">
            <a:avLst/>
          </a:prstGeom>
          <a:effectLst>
            <a:outerShdw blurRad="63500" sx="102000" sy="102000" algn="ctr" rotWithShape="0">
              <a:prstClr val="black">
                <a:alpha val="40000"/>
              </a:prstClr>
            </a:outerShdw>
          </a:effectLst>
        </p:spPr>
      </p:pic>
      <p:sp>
        <p:nvSpPr>
          <p:cNvPr id="10" name="Flèche : courbe vers le bas 9">
            <a:extLst>
              <a:ext uri="{FF2B5EF4-FFF2-40B4-BE49-F238E27FC236}">
                <a16:creationId xmlns:a16="http://schemas.microsoft.com/office/drawing/2014/main" id="{69842EBC-1A44-DF0C-A955-D6ACACBEC277}"/>
              </a:ext>
            </a:extLst>
          </p:cNvPr>
          <p:cNvSpPr/>
          <p:nvPr/>
        </p:nvSpPr>
        <p:spPr>
          <a:xfrm rot="20444161">
            <a:off x="-220943" y="287436"/>
            <a:ext cx="4916228" cy="2103579"/>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13" name="Image 12" descr="Une image contenant texte, galerie&#10;&#10;Description générée automatiquement">
            <a:extLst>
              <a:ext uri="{FF2B5EF4-FFF2-40B4-BE49-F238E27FC236}">
                <a16:creationId xmlns:a16="http://schemas.microsoft.com/office/drawing/2014/main" id="{B65B3585-E850-B387-E45D-15A41D8A61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3377" y="1055314"/>
            <a:ext cx="504000" cy="512435"/>
          </a:xfrm>
          <a:prstGeom prst="rect">
            <a:avLst/>
          </a:prstGeom>
        </p:spPr>
      </p:pic>
      <p:sp>
        <p:nvSpPr>
          <p:cNvPr id="4" name="Rectangle : coins arrondis 3">
            <a:extLst>
              <a:ext uri="{FF2B5EF4-FFF2-40B4-BE49-F238E27FC236}">
                <a16:creationId xmlns:a16="http://schemas.microsoft.com/office/drawing/2014/main" id="{62ADC1BC-BAB4-7F06-2188-609241D8F496}"/>
              </a:ext>
            </a:extLst>
          </p:cNvPr>
          <p:cNvSpPr>
            <a:spLocks/>
          </p:cNvSpPr>
          <p:nvPr/>
        </p:nvSpPr>
        <p:spPr>
          <a:xfrm>
            <a:off x="1337171" y="271213"/>
            <a:ext cx="612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456</a:t>
            </a:r>
          </a:p>
        </p:txBody>
      </p:sp>
      <p:sp>
        <p:nvSpPr>
          <p:cNvPr id="7" name="Flèche : courbe vers le bas 6">
            <a:extLst>
              <a:ext uri="{FF2B5EF4-FFF2-40B4-BE49-F238E27FC236}">
                <a16:creationId xmlns:a16="http://schemas.microsoft.com/office/drawing/2014/main" id="{256B26EF-9B18-551A-5222-E413BC010E6A}"/>
              </a:ext>
            </a:extLst>
          </p:cNvPr>
          <p:cNvSpPr>
            <a:spLocks noChangeAspect="1"/>
          </p:cNvSpPr>
          <p:nvPr/>
        </p:nvSpPr>
        <p:spPr>
          <a:xfrm rot="8582408">
            <a:off x="5957111" y="5601749"/>
            <a:ext cx="2628000" cy="1124472"/>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1" name="Rectangle : coins arrondis 10">
            <a:extLst>
              <a:ext uri="{FF2B5EF4-FFF2-40B4-BE49-F238E27FC236}">
                <a16:creationId xmlns:a16="http://schemas.microsoft.com/office/drawing/2014/main" id="{6C1CEFED-8828-6CD2-158A-13429767D10F}"/>
              </a:ext>
            </a:extLst>
          </p:cNvPr>
          <p:cNvSpPr>
            <a:spLocks/>
          </p:cNvSpPr>
          <p:nvPr/>
        </p:nvSpPr>
        <p:spPr>
          <a:xfrm>
            <a:off x="7575339" y="6163985"/>
            <a:ext cx="612000" cy="360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a:solidFill>
                  <a:schemeClr val="accent6"/>
                </a:solidFill>
              </a:rPr>
              <a:t>455</a:t>
            </a:r>
          </a:p>
        </p:txBody>
      </p:sp>
    </p:spTree>
    <p:extLst>
      <p:ext uri="{BB962C8B-B14F-4D97-AF65-F5344CB8AC3E}">
        <p14:creationId xmlns:p14="http://schemas.microsoft.com/office/powerpoint/2010/main" val="2704431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67</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31824829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a:buFontTx/>
              <a:buChar char="-"/>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Définition : </a:t>
            </a:r>
          </a:p>
          <a:p>
            <a:pPr marL="191700" indent="0">
              <a:buNone/>
            </a:pP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Une base de données est un </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ensemble structuré et organisé</a:t>
            </a: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 de données </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interrogeable </a:t>
            </a: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par des utilisateurs ou par des programmes informatiques. </a:t>
            </a:r>
          </a:p>
          <a:p>
            <a:pPr marL="191700" indent="0">
              <a:buNone/>
            </a:pPr>
            <a:endPar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latin typeface="Calibri" panose="020F0502020204030204" pitchFamily="34" charset="0"/>
                <a:ea typeface="Calibri" panose="020F0502020204030204" pitchFamily="34" charset="0"/>
                <a:cs typeface="Times New Roman" panose="02020603050405020304" pitchFamily="18" charset="0"/>
              </a:rPr>
              <a:t>Points de vigilance :</a:t>
            </a:r>
          </a:p>
          <a:p>
            <a:pPr marL="191700" indent="0">
              <a:buNone/>
            </a:pPr>
            <a:endParaRPr lang="fr-FR" sz="1800" i="0" dirty="0">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800" i="0" dirty="0">
                <a:latin typeface="Calibri" panose="020F0502020204030204" pitchFamily="34" charset="0"/>
                <a:ea typeface="Calibri" panose="020F0502020204030204" pitchFamily="34" charset="0"/>
                <a:cs typeface="Times New Roman" panose="02020603050405020304" pitchFamily="18" charset="0"/>
              </a:rPr>
              <a:t> Ne pas confondre Base de données et Bouquets commerciaux </a:t>
            </a:r>
          </a:p>
          <a:p>
            <a:pPr marL="191700" indent="0">
              <a:buNone/>
            </a:pP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Les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bouquets</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commerciaux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ne sont pas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des ressources continues. Ils sont une agrégation de ressources, au périmètre souvent</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stable et clos</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dès publication</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constituant une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offre commerciale</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p>
          <a:p>
            <a:pPr marL="191700" indent="0">
              <a:buNone/>
            </a:pPr>
            <a:endPar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800" i="0" dirty="0">
                <a:latin typeface="Calibri" panose="020F0502020204030204" pitchFamily="34" charset="0"/>
                <a:cs typeface="Times New Roman" panose="02020603050405020304" pitchFamily="18" charset="0"/>
              </a:rPr>
              <a:t>Ne pas confondre Base de données et Collections éditoriale</a:t>
            </a:r>
          </a:p>
          <a:p>
            <a:pPr marL="191700" indent="0">
              <a:buNone/>
            </a:pPr>
            <a:r>
              <a:rPr lang="fr-FR" sz="1800" b="0" i="0" dirty="0">
                <a:solidFill>
                  <a:srgbClr val="4F81BD"/>
                </a:solidFill>
                <a:latin typeface="Calibri" panose="020F0502020204030204" pitchFamily="34" charset="0"/>
                <a:cs typeface="Times New Roman" panose="02020603050405020304" pitchFamily="18" charset="0"/>
              </a:rPr>
              <a:t>A la différence des collections dites « </a:t>
            </a:r>
            <a:r>
              <a:rPr lang="fr-FR" sz="1800" i="0" dirty="0">
                <a:solidFill>
                  <a:srgbClr val="4F81BD"/>
                </a:solidFill>
                <a:latin typeface="Calibri" panose="020F0502020204030204" pitchFamily="34" charset="0"/>
                <a:cs typeface="Times New Roman" panose="02020603050405020304" pitchFamily="18" charset="0"/>
              </a:rPr>
              <a:t>éditoriales</a:t>
            </a:r>
            <a:r>
              <a:rPr lang="fr-FR" sz="1800" b="0" i="0" dirty="0">
                <a:solidFill>
                  <a:srgbClr val="4F81BD"/>
                </a:solidFill>
                <a:latin typeface="Calibri" panose="020F0502020204030204" pitchFamily="34" charset="0"/>
                <a:cs typeface="Times New Roman" panose="02020603050405020304" pitchFamily="18" charset="0"/>
              </a:rPr>
              <a:t> », la conception des bases de données est définie par des </a:t>
            </a:r>
            <a:r>
              <a:rPr lang="fr-FR" sz="1800" i="0" dirty="0">
                <a:solidFill>
                  <a:srgbClr val="4F81BD"/>
                </a:solidFill>
                <a:latin typeface="Calibri" panose="020F0502020204030204" pitchFamily="34" charset="0"/>
                <a:cs typeface="Times New Roman" panose="02020603050405020304" pitchFamily="18" charset="0"/>
              </a:rPr>
              <a:t>agrégateurs ou des éditeurs jouant le rôle de diffuseurs</a:t>
            </a:r>
            <a:r>
              <a:rPr lang="fr-FR" sz="1800" b="0" i="0" dirty="0">
                <a:solidFill>
                  <a:srgbClr val="4F81BD"/>
                </a:solidFill>
                <a:latin typeface="Calibri" panose="020F0502020204030204" pitchFamily="34" charset="0"/>
                <a:cs typeface="Times New Roman" panose="02020603050405020304" pitchFamily="18" charset="0"/>
              </a:rPr>
              <a:t>. Il s’agit d’un </a:t>
            </a:r>
            <a:r>
              <a:rPr lang="fr-FR" sz="1800" i="0" dirty="0">
                <a:solidFill>
                  <a:srgbClr val="4F81BD"/>
                </a:solidFill>
                <a:latin typeface="Calibri" panose="020F0502020204030204" pitchFamily="34" charset="0"/>
                <a:cs typeface="Times New Roman" panose="02020603050405020304" pitchFamily="18" charset="0"/>
              </a:rPr>
              <a:t>concept commercial </a:t>
            </a:r>
            <a:r>
              <a:rPr lang="fr-FR" sz="1800" b="0" i="0" dirty="0">
                <a:solidFill>
                  <a:srgbClr val="4F81BD"/>
                </a:solidFill>
                <a:latin typeface="Calibri" panose="020F0502020204030204" pitchFamily="34" charset="0"/>
                <a:cs typeface="Times New Roman" panose="02020603050405020304" pitchFamily="18" charset="0"/>
              </a:rPr>
              <a:t>et non éditorial. </a:t>
            </a: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68</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1432678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199" y="1181654"/>
            <a:ext cx="8338457" cy="5478246"/>
          </a:xfrm>
        </p:spPr>
        <p:txBody>
          <a:bodyPr>
            <a:normAutofit lnSpcReduction="10000"/>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Identification du type de ressource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008 </a:t>
            </a:r>
            <a:r>
              <a:rPr lang="fr-FR" sz="2000" i="0" dirty="0">
                <a:latin typeface="Calibri" panose="020F0502020204030204" pitchFamily="34" charset="0"/>
                <a:ea typeface="Calibri" panose="020F0502020204030204" pitchFamily="34" charset="0"/>
                <a:cs typeface="Times New Roman" panose="02020603050405020304" pitchFamily="18" charset="0"/>
              </a:rPr>
              <a:t> : Type de support et de notice </a:t>
            </a:r>
          </a:p>
          <a:p>
            <a:pPr marL="191700" indent="0">
              <a:buNone/>
            </a:pPr>
            <a:endParaRPr lang="fr-FR" sz="1800" i="0" dirty="0">
              <a:solidFill>
                <a:srgbClr val="4F81BD"/>
              </a:solidFill>
              <a:latin typeface="+mn-lt"/>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mn-lt"/>
                <a:ea typeface="Calibri" panose="020F0502020204030204" pitchFamily="34" charset="0"/>
                <a:cs typeface="Times New Roman" panose="02020603050405020304" pitchFamily="18" charset="0"/>
              </a:rPr>
              <a:t>Pos. 1 Type de support  :</a:t>
            </a:r>
            <a:r>
              <a:rPr lang="fr-FR" sz="1800" i="0" dirty="0">
                <a:latin typeface="+mn-lt"/>
                <a:ea typeface="Calibri" panose="020F0502020204030204" pitchFamily="34" charset="0"/>
                <a:cs typeface="Times New Roman" panose="02020603050405020304" pitchFamily="18" charset="0"/>
                <a:sym typeface="Wingdings" panose="05000000000000000000" pitchFamily="2" charset="2"/>
              </a:rPr>
              <a:t> « O » </a:t>
            </a:r>
            <a:r>
              <a:rPr lang="fr-FR" sz="1800" b="0" i="0" dirty="0">
                <a:latin typeface="+mn-lt"/>
                <a:ea typeface="Calibri" panose="020F0502020204030204" pitchFamily="34" charset="0"/>
                <a:cs typeface="Times New Roman" panose="02020603050405020304" pitchFamily="18" charset="0"/>
                <a:sym typeface="Wingdings" panose="05000000000000000000" pitchFamily="2" charset="2"/>
              </a:rPr>
              <a:t>(Ressource électronique)</a:t>
            </a:r>
            <a:r>
              <a:rPr lang="fr-FR" sz="1800" b="0" i="0" dirty="0">
                <a:latin typeface="+mn-lt"/>
                <a:ea typeface="Calibri" panose="020F0502020204030204" pitchFamily="34" charset="0"/>
                <a:cs typeface="Times New Roman" panose="02020603050405020304" pitchFamily="18" charset="0"/>
              </a:rPr>
              <a:t> </a:t>
            </a:r>
          </a:p>
          <a:p>
            <a:pPr marL="191700" indent="0">
              <a:buNone/>
            </a:pPr>
            <a:r>
              <a:rPr lang="fr-FR" sz="1800" i="0" dirty="0">
                <a:solidFill>
                  <a:srgbClr val="4F81BD"/>
                </a:solidFill>
                <a:latin typeface="+mn-lt"/>
                <a:ea typeface="Calibri" panose="020F0502020204030204" pitchFamily="34" charset="0"/>
                <a:cs typeface="Times New Roman" panose="02020603050405020304" pitchFamily="18" charset="0"/>
              </a:rPr>
              <a:t>Pos. 2 Type de notice  : </a:t>
            </a:r>
            <a:r>
              <a:rPr lang="fr-FR" sz="1800" i="0" dirty="0">
                <a:latin typeface="+mn-lt"/>
                <a:ea typeface="Calibri" panose="020F0502020204030204" pitchFamily="34" charset="0"/>
                <a:cs typeface="Times New Roman" panose="02020603050405020304" pitchFamily="18" charset="0"/>
              </a:rPr>
              <a:t> « b » </a:t>
            </a:r>
            <a:r>
              <a:rPr lang="fr-FR" sz="1800" b="0" i="0" dirty="0">
                <a:latin typeface="+mn-lt"/>
                <a:ea typeface="Calibri" panose="020F0502020204030204" pitchFamily="34" charset="0"/>
                <a:cs typeface="Times New Roman" panose="02020603050405020304" pitchFamily="18" charset="0"/>
              </a:rPr>
              <a:t>(ressources continues autres que « Collections »)</a:t>
            </a:r>
          </a:p>
          <a:p>
            <a:pPr marL="191700" indent="0">
              <a:buNone/>
            </a:pPr>
            <a:r>
              <a:rPr lang="fr-FR" sz="1800" i="0" dirty="0">
                <a:solidFill>
                  <a:srgbClr val="4F81BD"/>
                </a:solidFill>
                <a:latin typeface="+mn-lt"/>
                <a:cs typeface="Times New Roman" panose="02020603050405020304" pitchFamily="18" charset="0"/>
              </a:rPr>
              <a:t>Positions 3 et 4 Statut de la notice et Conformité ISBD : </a:t>
            </a:r>
            <a:r>
              <a:rPr lang="fr-FR" altLang="fr-FR" sz="1800" i="0" kern="0" dirty="0">
                <a:latin typeface="+mn-lt"/>
              </a:rPr>
              <a:t>x3</a:t>
            </a:r>
            <a:r>
              <a:rPr lang="fr-FR" altLang="fr-FR" sz="1800" kern="0" dirty="0">
                <a:latin typeface="+mn-lt"/>
              </a:rPr>
              <a:t> </a:t>
            </a:r>
            <a:r>
              <a:rPr lang="fr-FR" altLang="fr-FR" sz="1800" b="0" i="0" kern="0" dirty="0">
                <a:latin typeface="+mn-lt"/>
              </a:rPr>
              <a:t>(notice complète et Conforme à l’ISBD)</a:t>
            </a:r>
          </a:p>
          <a:p>
            <a:pPr marL="191700" indent="0">
              <a:buNone/>
            </a:pPr>
            <a:r>
              <a:rPr lang="fr-FR" sz="1800" i="0" dirty="0">
                <a:latin typeface="Calibri" panose="020F0502020204030204" pitchFamily="34" charset="0"/>
                <a:cs typeface="Times New Roman" panose="02020603050405020304" pitchFamily="18" charset="0"/>
                <a:sym typeface="Wingdings" panose="05000000000000000000" pitchFamily="2" charset="2"/>
              </a:rPr>
              <a:t> </a:t>
            </a:r>
            <a:r>
              <a:rPr lang="fr-FR" sz="1800" i="0" dirty="0">
                <a:latin typeface="Calibri" panose="020F0502020204030204" pitchFamily="34" charset="0"/>
                <a:cs typeface="Times New Roman" panose="02020603050405020304" pitchFamily="18" charset="0"/>
              </a:rPr>
              <a:t>Obx3</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110 </a:t>
            </a:r>
            <a:r>
              <a:rPr lang="fr-FR" sz="2000" i="0" dirty="0">
                <a:latin typeface="Calibri" panose="020F0502020204030204" pitchFamily="34" charset="0"/>
                <a:ea typeface="Calibri" panose="020F0502020204030204" pitchFamily="34" charset="0"/>
                <a:cs typeface="Times New Roman" panose="02020603050405020304" pitchFamily="18" charset="0"/>
              </a:rPr>
              <a:t> : Type de publication en série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110$a code du type de ressource :</a:t>
            </a:r>
            <a:r>
              <a:rPr lang="fr-FR" sz="1800" b="0" i="0" dirty="0">
                <a:latin typeface="+mn-lt"/>
                <a:cs typeface="Times New Roman" panose="02020603050405020304" pitchFamily="18" charset="0"/>
              </a:rPr>
              <a:t> </a:t>
            </a:r>
            <a:r>
              <a:rPr lang="fr-FR" sz="1800" i="0" dirty="0">
                <a:latin typeface="+mn-lt"/>
                <a:cs typeface="Times New Roman" panose="02020603050405020304" pitchFamily="18" charset="0"/>
              </a:rPr>
              <a:t>« f » </a:t>
            </a:r>
            <a:r>
              <a:rPr lang="fr-FR" sz="1800" b="0" i="0" dirty="0">
                <a:latin typeface="+mn-lt"/>
                <a:cs typeface="Times New Roman" panose="02020603050405020304" pitchFamily="18" charset="0"/>
              </a:rPr>
              <a:t>(base de données à mise à jour)</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110$b périodicité d’</a:t>
            </a:r>
            <a:r>
              <a:rPr lang="fr-FR" sz="1800" i="0" u="sng" dirty="0">
                <a:solidFill>
                  <a:srgbClr val="4F81BD"/>
                </a:solidFill>
                <a:latin typeface="Calibri" panose="020F0502020204030204" pitchFamily="34" charset="0"/>
                <a:ea typeface="Calibri" panose="020F0502020204030204" pitchFamily="34" charset="0"/>
                <a:cs typeface="Times New Roman" panose="02020603050405020304" pitchFamily="18" charset="0"/>
              </a:rPr>
              <a:t>origine</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a:t>
            </a:r>
            <a:r>
              <a:rPr lang="fr-FR" sz="1800" i="0" dirty="0">
                <a:latin typeface="Calibri" panose="020F0502020204030204" pitchFamily="34" charset="0"/>
                <a:ea typeface="Calibri" panose="020F0502020204030204" pitchFamily="34" charset="0"/>
                <a:cs typeface="Times New Roman" panose="02020603050405020304" pitchFamily="18" charset="0"/>
              </a:rPr>
              <a:t>a </a:t>
            </a:r>
            <a:r>
              <a:rPr lang="fr-FR" sz="1800" b="0" i="0" dirty="0">
                <a:latin typeface="Calibri" panose="020F0502020204030204" pitchFamily="34" charset="0"/>
                <a:ea typeface="Calibri" panose="020F0502020204030204" pitchFamily="34" charset="0"/>
                <a:cs typeface="Times New Roman" panose="02020603050405020304" pitchFamily="18" charset="0"/>
              </a:rPr>
              <a:t>: quotidienne </a:t>
            </a:r>
            <a:r>
              <a:rPr lang="fr-FR" sz="1800" i="0" dirty="0">
                <a:latin typeface="Calibri" panose="020F0502020204030204" pitchFamily="34" charset="0"/>
                <a:ea typeface="Calibri" panose="020F0502020204030204" pitchFamily="34" charset="0"/>
                <a:cs typeface="Times New Roman" panose="02020603050405020304" pitchFamily="18" charset="0"/>
              </a:rPr>
              <a:t>; c </a:t>
            </a:r>
            <a:r>
              <a:rPr lang="fr-FR" sz="1800" b="0" i="0" dirty="0">
                <a:latin typeface="Calibri" panose="020F0502020204030204" pitchFamily="34" charset="0"/>
                <a:ea typeface="Calibri" panose="020F0502020204030204" pitchFamily="34" charset="0"/>
                <a:cs typeface="Times New Roman" panose="02020603050405020304" pitchFamily="18" charset="0"/>
              </a:rPr>
              <a:t>: hebdomadaire </a:t>
            </a:r>
            <a:r>
              <a:rPr lang="fr-FR" sz="1800" i="0" dirty="0">
                <a:latin typeface="Calibri" panose="020F0502020204030204" pitchFamily="34" charset="0"/>
                <a:ea typeface="Calibri" panose="020F0502020204030204" pitchFamily="34" charset="0"/>
                <a:cs typeface="Times New Roman" panose="02020603050405020304" pitchFamily="18" charset="0"/>
              </a:rPr>
              <a:t>; f </a:t>
            </a:r>
            <a:r>
              <a:rPr lang="fr-FR" sz="1800" b="0" i="0" dirty="0">
                <a:latin typeface="Calibri" panose="020F0502020204030204" pitchFamily="34" charset="0"/>
                <a:ea typeface="Calibri" panose="020F0502020204030204" pitchFamily="34" charset="0"/>
                <a:cs typeface="Times New Roman" panose="02020603050405020304" pitchFamily="18" charset="0"/>
              </a:rPr>
              <a:t>: mensuelle </a:t>
            </a:r>
            <a:r>
              <a:rPr lang="fr-FR" sz="1800" i="0" dirty="0">
                <a:latin typeface="Calibri" panose="020F0502020204030204" pitchFamily="34" charset="0"/>
                <a:ea typeface="Calibri" panose="020F0502020204030204" pitchFamily="34" charset="0"/>
                <a:cs typeface="Times New Roman" panose="02020603050405020304" pitchFamily="18" charset="0"/>
              </a:rPr>
              <a:t>; h </a:t>
            </a:r>
            <a:r>
              <a:rPr lang="fr-FR" sz="1800" b="0" i="0" dirty="0">
                <a:latin typeface="Calibri" panose="020F0502020204030204" pitchFamily="34" charset="0"/>
                <a:ea typeface="Calibri" panose="020F0502020204030204" pitchFamily="34" charset="0"/>
                <a:cs typeface="Times New Roman" panose="02020603050405020304" pitchFamily="18" charset="0"/>
              </a:rPr>
              <a:t>: trimestrielle</a:t>
            </a:r>
            <a:r>
              <a:rPr lang="fr-FR" sz="1800" i="0" dirty="0">
                <a:latin typeface="Calibri" panose="020F0502020204030204" pitchFamily="34" charset="0"/>
                <a:ea typeface="Calibri" panose="020F0502020204030204" pitchFamily="34" charset="0"/>
                <a:cs typeface="Times New Roman" panose="02020603050405020304" pitchFamily="18" charset="0"/>
              </a:rPr>
              <a:t> ; j </a:t>
            </a:r>
            <a:r>
              <a:rPr lang="fr-FR" sz="1800" b="0" i="0" dirty="0">
                <a:latin typeface="Calibri" panose="020F0502020204030204" pitchFamily="34" charset="0"/>
                <a:ea typeface="Calibri" panose="020F0502020204030204" pitchFamily="34" charset="0"/>
                <a:cs typeface="Times New Roman" panose="02020603050405020304" pitchFamily="18" charset="0"/>
              </a:rPr>
              <a:t>: semestrielle </a:t>
            </a:r>
            <a:r>
              <a:rPr lang="fr-FR" sz="1800" i="0" dirty="0">
                <a:latin typeface="Calibri" panose="020F0502020204030204" pitchFamily="34" charset="0"/>
                <a:ea typeface="Calibri" panose="020F0502020204030204" pitchFamily="34" charset="0"/>
                <a:cs typeface="Times New Roman" panose="02020603050405020304" pitchFamily="18" charset="0"/>
              </a:rPr>
              <a:t>; k </a:t>
            </a:r>
            <a:r>
              <a:rPr lang="fr-FR" sz="1800" b="0" i="0" dirty="0">
                <a:latin typeface="Calibri" panose="020F0502020204030204" pitchFamily="34" charset="0"/>
                <a:ea typeface="Calibri" panose="020F0502020204030204" pitchFamily="34" charset="0"/>
                <a:cs typeface="Times New Roman" panose="02020603050405020304" pitchFamily="18" charset="0"/>
              </a:rPr>
              <a:t>: annuelle </a:t>
            </a:r>
            <a:r>
              <a:rPr lang="fr-FR" sz="1800" i="0" dirty="0">
                <a:latin typeface="Calibri" panose="020F0502020204030204" pitchFamily="34" charset="0"/>
                <a:ea typeface="Calibri" panose="020F0502020204030204" pitchFamily="34" charset="0"/>
                <a:cs typeface="Times New Roman" panose="02020603050405020304" pitchFamily="18" charset="0"/>
              </a:rPr>
              <a:t>; p </a:t>
            </a:r>
            <a:r>
              <a:rPr lang="fr-FR" sz="1800" b="0" i="0" dirty="0">
                <a:latin typeface="Calibri" panose="020F0502020204030204" pitchFamily="34" charset="0"/>
                <a:ea typeface="Calibri" panose="020F0502020204030204" pitchFamily="34" charset="0"/>
                <a:cs typeface="Times New Roman" panose="02020603050405020304" pitchFamily="18" charset="0"/>
              </a:rPr>
              <a:t>: en continu </a:t>
            </a:r>
            <a:r>
              <a:rPr lang="fr-FR" sz="1800" i="0" dirty="0">
                <a:latin typeface="Calibri" panose="020F0502020204030204" pitchFamily="34" charset="0"/>
                <a:ea typeface="Calibri" panose="020F0502020204030204" pitchFamily="34" charset="0"/>
                <a:cs typeface="Times New Roman" panose="02020603050405020304" pitchFamily="18" charset="0"/>
              </a:rPr>
              <a:t>; u </a:t>
            </a:r>
            <a:r>
              <a:rPr lang="fr-FR" sz="1800" b="0" i="0" dirty="0">
                <a:latin typeface="Calibri" panose="020F0502020204030204" pitchFamily="34" charset="0"/>
                <a:ea typeface="Calibri" panose="020F0502020204030204" pitchFamily="34" charset="0"/>
                <a:cs typeface="Times New Roman" panose="02020603050405020304" pitchFamily="18" charset="0"/>
              </a:rPr>
              <a:t>: inconnue</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326$a : note sur les changements de périodicité (de la plus récente à la plus ancienne)</a:t>
            </a: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69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250640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200" y="1181654"/>
            <a:ext cx="8229600" cy="5478246"/>
          </a:xfrm>
        </p:spPr>
        <p:txBody>
          <a:bodyPr>
            <a:normAutofit fontScale="92500" lnSpcReduction="10000"/>
          </a:bodyPr>
          <a:lstStyle/>
          <a:p>
            <a:r>
              <a:rPr lang="fr-FR" sz="2600" dirty="0">
                <a:latin typeface="Calibri" panose="020F0502020204030204" pitchFamily="34" charset="0"/>
                <a:cs typeface="Times New Roman" panose="02020603050405020304" pitchFamily="18" charset="0"/>
              </a:rPr>
              <a:t>Cataloguer des monographies électroniques dans le </a:t>
            </a:r>
            <a:r>
              <a:rPr lang="fr-FR" sz="2600" dirty="0" err="1">
                <a:latin typeface="Calibri" panose="020F0502020204030204" pitchFamily="34" charset="0"/>
                <a:cs typeface="Times New Roman" panose="02020603050405020304" pitchFamily="18" charset="0"/>
              </a:rPr>
              <a:t>Sudoc</a:t>
            </a:r>
            <a:endParaRPr lang="fr-FR" sz="2600" dirty="0">
              <a:latin typeface="Calibri" panose="020F0502020204030204" pitchFamily="34" charset="0"/>
              <a:cs typeface="Times New Roman" panose="02020603050405020304" pitchFamily="18" charset="0"/>
            </a:endParaRPr>
          </a:p>
          <a:p>
            <a:pPr marL="191700" indent="0">
              <a:buNone/>
            </a:pPr>
            <a:endParaRPr lang="fr-FR" sz="2600" dirty="0">
              <a:latin typeface="Calibri" panose="020F0502020204030204" pitchFamily="34" charset="0"/>
              <a:cs typeface="Times New Roman" panose="02020603050405020304" pitchFamily="18" charset="0"/>
            </a:endParaRPr>
          </a:p>
          <a:p>
            <a:pPr marL="191700" indent="0">
              <a:buNone/>
            </a:pPr>
            <a:r>
              <a:rPr lang="fr-FR" sz="2200" dirty="0">
                <a:latin typeface="Calibri" panose="020F0502020204030204" pitchFamily="34" charset="0"/>
                <a:cs typeface="Times New Roman" panose="02020603050405020304" pitchFamily="18" charset="0"/>
              </a:rPr>
              <a:t>Edition électronique ≠ nécessairement une numérisation d’imprimé</a:t>
            </a:r>
          </a:p>
          <a:p>
            <a:pPr marL="191700" indent="0">
              <a:buNone/>
            </a:pPr>
            <a:endParaRPr lang="fr-FR" sz="14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1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Les numérisations / les éditions électroniques</a:t>
            </a:r>
          </a:p>
          <a:p>
            <a:pPr marL="191700" indent="0">
              <a:buNone/>
            </a:pPr>
            <a:r>
              <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fr-FR" sz="17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employer « numérisation » pour un document patrimonial scanné</a:t>
            </a:r>
          </a:p>
          <a:p>
            <a:pPr marL="191700" indent="0">
              <a:buNone/>
            </a:pPr>
            <a:endParaRPr lang="fr-FR" sz="17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7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employer « édition électronique » pour une reproduction du papier</a:t>
            </a: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		205 ##‎$aEdition électronique : numérisation 2017 (PPN 203806131)</a:t>
            </a:r>
            <a:endParaRPr lang="fr-FR" sz="2600" dirty="0">
              <a:latin typeface="Calibri" panose="020F0502020204030204" pitchFamily="34" charset="0"/>
              <a:cs typeface="Times New Roman" panose="02020603050405020304" pitchFamily="18" charset="0"/>
            </a:endParaRPr>
          </a:p>
          <a:p>
            <a:pPr marL="191700" indent="0">
              <a:buNone/>
            </a:pPr>
            <a:r>
              <a:rPr lang="fr-FR" sz="2600" dirty="0">
                <a:latin typeface="Calibri" panose="020F0502020204030204" pitchFamily="34" charset="0"/>
                <a:cs typeface="Times New Roman" panose="02020603050405020304" pitchFamily="18" charset="0"/>
              </a:rPr>
              <a:t>		</a:t>
            </a:r>
            <a:r>
              <a:rPr lang="fr-FR" sz="14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305 ##‎$aNumérisation de l'édition de Berlin, Boston : De Gruyter, 2003</a:t>
            </a:r>
            <a:endParaRPr lang="fr-FR" sz="2600" dirty="0">
              <a:latin typeface="Calibri" panose="020F0502020204030204" pitchFamily="34" charset="0"/>
              <a:cs typeface="Times New Roman" panose="02020603050405020304" pitchFamily="18" charset="0"/>
            </a:endParaRPr>
          </a:p>
          <a:p>
            <a:pPr marL="191700" indent="0">
              <a:buNone/>
            </a:pPr>
            <a:r>
              <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r>
              <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324 ##$aReproduction numérique de l'original imprimé datant de 1604</a:t>
            </a:r>
          </a:p>
          <a:p>
            <a:pPr marL="191700" indent="0">
              <a:buNone/>
            </a:pP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p>
          <a:p>
            <a:pPr marL="191700" indent="0">
              <a:lnSpc>
                <a:spcPct val="120000"/>
              </a:lnSpc>
              <a:buNone/>
            </a:pPr>
            <a:r>
              <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r>
              <a:rPr lang="fr-FR" sz="19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La zone 324 : uniquement dans le cas d’une numérisation patrimoniale, pour donner des précisions sur l’original !</a:t>
            </a:r>
            <a:endParaRPr lang="fr-FR" sz="1900" b="0" i="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40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rPr>
              <a:t>																</a:t>
            </a:r>
            <a:endParaRPr lang="fr-FR" sz="1400" b="0" i="0" dirty="0">
              <a:solidFill>
                <a:schemeClr val="tx2">
                  <a:lumMod val="60000"/>
                  <a:lumOff val="4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dirty="0">
                <a:latin typeface="Calibri" panose="020F0502020204030204" pitchFamily="34" charset="0"/>
                <a:cs typeface="Times New Roman" panose="02020603050405020304" pitchFamily="18" charset="0"/>
              </a:rPr>
              <a:t>Monographie électronique vs. monographie imprimée</a:t>
            </a:r>
            <a:r>
              <a:rPr lang="fr-FR"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fr-FR" sz="1800" dirty="0"/>
          </a:p>
        </p:txBody>
      </p:sp>
      <p:pic>
        <p:nvPicPr>
          <p:cNvPr id="7" name="Image 6">
            <a:extLst>
              <a:ext uri="{FF2B5EF4-FFF2-40B4-BE49-F238E27FC236}">
                <a16:creationId xmlns:a16="http://schemas.microsoft.com/office/drawing/2014/main" id="{B7A11D94-474E-94B4-1224-6C1403E7F65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9166" y="2919350"/>
            <a:ext cx="234892" cy="230488"/>
          </a:xfrm>
          <a:prstGeom prst="rect">
            <a:avLst/>
          </a:prstGeom>
        </p:spPr>
      </p:pic>
      <p:pic>
        <p:nvPicPr>
          <p:cNvPr id="10" name="Image 9">
            <a:extLst>
              <a:ext uri="{FF2B5EF4-FFF2-40B4-BE49-F238E27FC236}">
                <a16:creationId xmlns:a16="http://schemas.microsoft.com/office/drawing/2014/main" id="{F53F4E8D-2354-9F71-2BAE-329CFED9D4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028" y="3452895"/>
            <a:ext cx="234892" cy="230488"/>
          </a:xfrm>
          <a:prstGeom prst="rect">
            <a:avLst/>
          </a:prstGeom>
        </p:spPr>
      </p:pic>
      <p:sp>
        <p:nvSpPr>
          <p:cNvPr id="11" name="Signe de multiplication 10">
            <a:extLst>
              <a:ext uri="{FF2B5EF4-FFF2-40B4-BE49-F238E27FC236}">
                <a16:creationId xmlns:a16="http://schemas.microsoft.com/office/drawing/2014/main" id="{9CE04F79-9571-8629-6845-0D33B1AC5AB1}"/>
              </a:ext>
            </a:extLst>
          </p:cNvPr>
          <p:cNvSpPr/>
          <p:nvPr/>
        </p:nvSpPr>
        <p:spPr>
          <a:xfrm>
            <a:off x="888028" y="3852216"/>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52AC1BE2-7017-3A1F-9556-AEA2CD212A0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8028" y="4772290"/>
            <a:ext cx="234892" cy="230488"/>
          </a:xfrm>
          <a:prstGeom prst="rect">
            <a:avLst/>
          </a:prstGeom>
        </p:spPr>
      </p:pic>
      <p:sp>
        <p:nvSpPr>
          <p:cNvPr id="14" name="Signe de multiplication 13">
            <a:extLst>
              <a:ext uri="{FF2B5EF4-FFF2-40B4-BE49-F238E27FC236}">
                <a16:creationId xmlns:a16="http://schemas.microsoft.com/office/drawing/2014/main" id="{3CA57F5C-4068-59EB-14A4-367BFA9F9A1A}"/>
              </a:ext>
            </a:extLst>
          </p:cNvPr>
          <p:cNvSpPr/>
          <p:nvPr/>
        </p:nvSpPr>
        <p:spPr>
          <a:xfrm>
            <a:off x="888028" y="4165864"/>
            <a:ext cx="234892" cy="268448"/>
          </a:xfrm>
          <a:prstGeom prst="mathMultiply">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299514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données codées spécifiques</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135 </a:t>
            </a:r>
            <a:r>
              <a:rPr lang="fr-FR" sz="2000" i="0" dirty="0">
                <a:latin typeface="Calibri" panose="020F0502020204030204" pitchFamily="34" charset="0"/>
                <a:ea typeface="Calibri" panose="020F0502020204030204" pitchFamily="34" charset="0"/>
                <a:cs typeface="Times New Roman" panose="02020603050405020304" pitchFamily="18" charset="0"/>
              </a:rPr>
              <a:t> : Zone de données codées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 </a:t>
            </a:r>
            <a:r>
              <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Type de contenu </a:t>
            </a:r>
            <a:r>
              <a:rPr lang="fr-FR" sz="1800" i="0" dirty="0">
                <a:latin typeface="Calibri" panose="020F0502020204030204" pitchFamily="34" charset="0"/>
                <a:ea typeface="Calibri" panose="020F0502020204030204" pitchFamily="34" charset="0"/>
                <a:cs typeface="Times New Roman" panose="02020603050405020304" pitchFamily="18" charset="0"/>
              </a:rPr>
              <a:t>: a </a:t>
            </a:r>
            <a:r>
              <a:rPr lang="fr-FR" sz="1800" b="0" i="0" dirty="0">
                <a:latin typeface="Calibri" panose="020F0502020204030204" pitchFamily="34" charset="0"/>
                <a:ea typeface="Calibri" panose="020F0502020204030204" pitchFamily="34" charset="0"/>
                <a:cs typeface="Times New Roman" panose="02020603050405020304" pitchFamily="18" charset="0"/>
              </a:rPr>
              <a:t>: données chiffrées/statistiques</a:t>
            </a:r>
            <a:r>
              <a:rPr lang="fr-FR" sz="1800" i="0" dirty="0">
                <a:latin typeface="Calibri" panose="020F0502020204030204" pitchFamily="34" charset="0"/>
                <a:ea typeface="Calibri" panose="020F0502020204030204" pitchFamily="34" charset="0"/>
                <a:cs typeface="Times New Roman" panose="02020603050405020304" pitchFamily="18" charset="0"/>
              </a:rPr>
              <a:t>; c </a:t>
            </a:r>
            <a:r>
              <a:rPr lang="fr-FR" sz="1800" b="0" i="0" dirty="0">
                <a:latin typeface="Calibri" panose="020F0502020204030204" pitchFamily="34" charset="0"/>
                <a:ea typeface="Calibri" panose="020F0502020204030204" pitchFamily="34" charset="0"/>
                <a:cs typeface="Times New Roman" panose="02020603050405020304" pitchFamily="18" charset="0"/>
              </a:rPr>
              <a:t>: illustrations</a:t>
            </a:r>
            <a:r>
              <a:rPr lang="fr-FR" sz="1800" i="0" dirty="0">
                <a:latin typeface="Calibri" panose="020F0502020204030204" pitchFamily="34" charset="0"/>
                <a:ea typeface="Calibri" panose="020F0502020204030204" pitchFamily="34" charset="0"/>
                <a:cs typeface="Times New Roman" panose="02020603050405020304" pitchFamily="18" charset="0"/>
              </a:rPr>
              <a:t> ; e </a:t>
            </a:r>
            <a:r>
              <a:rPr lang="fr-FR" sz="1800" b="0" i="0" dirty="0">
                <a:latin typeface="Calibri" panose="020F0502020204030204" pitchFamily="34" charset="0"/>
                <a:ea typeface="Calibri" panose="020F0502020204030204" pitchFamily="34" charset="0"/>
                <a:cs typeface="Times New Roman" panose="02020603050405020304" pitchFamily="18" charset="0"/>
              </a:rPr>
              <a:t>: données bibliographiques</a:t>
            </a:r>
            <a:endParaRPr lang="fr-FR" sz="18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$b </a:t>
            </a:r>
            <a:r>
              <a:rPr lang="fr-FR" sz="18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Type de support </a:t>
            </a:r>
            <a:r>
              <a:rPr lang="fr-FR" sz="1800" i="0" dirty="0">
                <a:latin typeface="Calibri" panose="020F0502020204030204" pitchFamily="34" charset="0"/>
                <a:ea typeface="Calibri" panose="020F0502020204030204" pitchFamily="34" charset="0"/>
                <a:cs typeface="Times New Roman" panose="02020603050405020304" pitchFamily="18" charset="0"/>
              </a:rPr>
              <a:t>: Le code « r » désigne un support en ligne</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181/182/183 </a:t>
            </a:r>
            <a:r>
              <a:rPr lang="fr-FR" sz="2000" i="0" dirty="0">
                <a:latin typeface="Calibri" panose="020F0502020204030204" pitchFamily="34" charset="0"/>
                <a:ea typeface="Calibri" panose="020F0502020204030204" pitchFamily="34" charset="0"/>
                <a:cs typeface="Times New Roman" panose="02020603050405020304" pitchFamily="18" charset="0"/>
              </a:rPr>
              <a:t> : Type de contenu, type de médiation, type de support</a:t>
            </a:r>
          </a:p>
          <a:p>
            <a:pPr marL="191700" indent="0">
              <a:buNone/>
            </a:pPr>
            <a:endParaRPr lang="fr-FR" sz="1800" i="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a:solidFill>
                  <a:srgbClr val="4F81BD"/>
                </a:solidFill>
                <a:latin typeface="Calibri" panose="020F0502020204030204" pitchFamily="34" charset="0"/>
                <a:ea typeface="Calibri" panose="020F0502020204030204" pitchFamily="34" charset="0"/>
                <a:cs typeface="Times New Roman" panose="02020603050405020304" pitchFamily="18" charset="0"/>
              </a:rPr>
              <a:t>Contenu </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800" i="0" dirty="0">
                <a:latin typeface="Calibri" panose="020F0502020204030204" pitchFamily="34" charset="0"/>
                <a:ea typeface="Calibri" panose="020F0502020204030204" pitchFamily="34" charset="0"/>
                <a:cs typeface="Times New Roman" panose="02020603050405020304" pitchFamily="18" charset="0"/>
              </a:rPr>
              <a:t>181 $P01$ctxt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(texte)</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Médiation	</a:t>
            </a:r>
            <a:r>
              <a:rPr lang="fr-FR" sz="1800" i="0" dirty="0">
                <a:latin typeface="Calibri" panose="020F0502020204030204" pitchFamily="34" charset="0"/>
                <a:ea typeface="Calibri" panose="020F0502020204030204" pitchFamily="34" charset="0"/>
                <a:cs typeface="Times New Roman" panose="02020603050405020304" pitchFamily="18" charset="0"/>
              </a:rPr>
              <a:t>182 $P01$cc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(électronique)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Support		</a:t>
            </a:r>
            <a:r>
              <a:rPr lang="fr-FR" sz="1800" i="0" dirty="0">
                <a:latin typeface="Calibri" panose="020F0502020204030204" pitchFamily="34" charset="0"/>
                <a:ea typeface="Calibri" panose="020F0502020204030204" pitchFamily="34" charset="0"/>
                <a:cs typeface="Times New Roman" panose="02020603050405020304" pitchFamily="18" charset="0"/>
              </a:rPr>
              <a:t>183 $P01$ceb </a:t>
            </a:r>
            <a:r>
              <a:rPr lang="fr-FR" sz="18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(dématérialisé)</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70</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936410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199" y="1181654"/>
            <a:ext cx="8567057" cy="5282157"/>
          </a:xfrm>
        </p:spPr>
        <p:txBody>
          <a:bodyPr>
            <a:normAutofit fontScale="62500" lnSpcReduction="20000"/>
          </a:bodyPr>
          <a:lstStyle/>
          <a:p>
            <a:r>
              <a:rPr lang="fr-FR" sz="4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sz="4400" dirty="0">
              <a:latin typeface="Calibri" panose="020F0502020204030204" pitchFamily="34" charset="0"/>
              <a:cs typeface="Times New Roman" panose="02020603050405020304" pitchFamily="18" charset="0"/>
            </a:endParaRPr>
          </a:p>
          <a:p>
            <a:pPr>
              <a:buFontTx/>
              <a:buChar char="-"/>
            </a:pPr>
            <a:r>
              <a:rPr lang="fr-FR" sz="4400"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2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2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zones spécifiques</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32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338 </a:t>
            </a:r>
            <a:r>
              <a:rPr lang="fr-FR" sz="3200" i="0" dirty="0">
                <a:latin typeface="Calibri" panose="020F0502020204030204" pitchFamily="34" charset="0"/>
                <a:ea typeface="Calibri" panose="020F0502020204030204" pitchFamily="34" charset="0"/>
                <a:cs typeface="Times New Roman" panose="02020603050405020304" pitchFamily="18" charset="0"/>
              </a:rPr>
              <a:t> : financement de la ressource </a:t>
            </a:r>
          </a:p>
          <a:p>
            <a:pPr marL="191700" indent="0">
              <a:buNone/>
            </a:pPr>
            <a:r>
              <a:rPr lang="fr-FR" sz="29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A renseigner si la base de donnée est produite dans le cas d’un projet de recherche subventionné</a:t>
            </a: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$b : </a:t>
            </a:r>
            <a:r>
              <a:rPr lang="fr-FR" sz="2900" i="0" dirty="0">
                <a:latin typeface="Calibri" panose="020F0502020204030204" pitchFamily="34" charset="0"/>
                <a:ea typeface="Calibri" panose="020F0502020204030204" pitchFamily="34" charset="0"/>
                <a:cs typeface="Times New Roman" panose="02020603050405020304" pitchFamily="18" charset="0"/>
              </a:rPr>
              <a:t>Organisme de financement de la ressource</a:t>
            </a: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29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*obligatoire</a:t>
            </a: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$c : </a:t>
            </a:r>
            <a:r>
              <a:rPr lang="fr-FR" sz="2900" i="0" dirty="0">
                <a:latin typeface="Calibri" panose="020F0502020204030204" pitchFamily="34" charset="0"/>
                <a:ea typeface="Calibri" panose="020F0502020204030204" pitchFamily="34" charset="0"/>
                <a:cs typeface="Times New Roman" panose="02020603050405020304" pitchFamily="18" charset="0"/>
              </a:rPr>
              <a:t>Programme de financement</a:t>
            </a: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 : </a:t>
            </a:r>
            <a:r>
              <a:rPr lang="fr-FR" sz="2900" i="0" dirty="0">
                <a:latin typeface="Calibri" panose="020F0502020204030204" pitchFamily="34" charset="0"/>
                <a:ea typeface="Calibri" panose="020F0502020204030204" pitchFamily="34" charset="0"/>
                <a:cs typeface="Times New Roman" panose="02020603050405020304" pitchFamily="18" charset="0"/>
              </a:rPr>
              <a:t>Identifiant du projet </a:t>
            </a: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 : </a:t>
            </a:r>
            <a:r>
              <a:rPr lang="fr-FR" sz="2900" i="0" dirty="0">
                <a:latin typeface="Calibri" panose="020F0502020204030204" pitchFamily="34" charset="0"/>
                <a:ea typeface="Calibri" panose="020F0502020204030204" pitchFamily="34" charset="0"/>
                <a:cs typeface="Times New Roman" panose="02020603050405020304" pitchFamily="18" charset="0"/>
              </a:rPr>
              <a:t>Source du financement </a:t>
            </a:r>
            <a:r>
              <a:rPr lang="fr-FR" sz="29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l’institution qui verse à l’organisme de financement les subventions)</a:t>
            </a: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$f : </a:t>
            </a:r>
            <a:r>
              <a:rPr lang="fr-FR" sz="2900" i="0" dirty="0">
                <a:latin typeface="Calibri" panose="020F0502020204030204" pitchFamily="34" charset="0"/>
                <a:ea typeface="Calibri" panose="020F0502020204030204" pitchFamily="34" charset="0"/>
                <a:cs typeface="Times New Roman" panose="02020603050405020304" pitchFamily="18" charset="0"/>
              </a:rPr>
              <a:t>Nom du projet </a:t>
            </a:r>
          </a:p>
          <a:p>
            <a:pPr marL="191700" indent="0">
              <a:buNone/>
            </a:pP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$g : </a:t>
            </a:r>
            <a:r>
              <a:rPr lang="fr-FR" sz="2900" i="0" dirty="0">
                <a:latin typeface="Calibri" panose="020F0502020204030204" pitchFamily="34" charset="0"/>
                <a:ea typeface="Calibri" panose="020F0502020204030204" pitchFamily="34" charset="0"/>
                <a:cs typeface="Times New Roman" panose="02020603050405020304" pitchFamily="18" charset="0"/>
              </a:rPr>
              <a:t>Acronyme du projet</a:t>
            </a:r>
          </a:p>
          <a:p>
            <a:pPr marL="191700" indent="0">
              <a:buNone/>
            </a:pPr>
            <a:r>
              <a:rPr lang="fr-FR" sz="290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2900" i="0" dirty="0">
                <a:latin typeface="Calibri" panose="020F0502020204030204" pitchFamily="34" charset="0"/>
                <a:ea typeface="Calibri" panose="020F0502020204030204" pitchFamily="34" charset="0"/>
                <a:cs typeface="Times New Roman" panose="02020603050405020304" pitchFamily="18" charset="0"/>
              </a:rPr>
              <a:t>Ordre des sous-zones </a:t>
            </a:r>
            <a:r>
              <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338 ##$b $e $c $d $f $g</a:t>
            </a:r>
          </a:p>
          <a:p>
            <a:pPr marL="191700" indent="0">
              <a:buNone/>
            </a:pPr>
            <a:endParaRPr lang="fr-FR" sz="29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9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Dans le cas où un programme de financement ($c) est associé à plusieurs organismes ($b) et plusieurs sources de financement ($e), la séquence $b $e peut être répétée</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900" b="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2900" b="0" i="0" dirty="0">
                <a:latin typeface="Calibri" panose="020F0502020204030204" pitchFamily="34" charset="0"/>
                <a:ea typeface="Calibri" panose="020F0502020204030204" pitchFamily="34" charset="0"/>
                <a:cs typeface="Times New Roman" panose="02020603050405020304" pitchFamily="18" charset="0"/>
              </a:rPr>
              <a:t>Associer l’organisme de financement et la source de financement à un </a:t>
            </a:r>
            <a:r>
              <a:rPr lang="fr-FR" sz="2900" i="0" dirty="0">
                <a:latin typeface="Calibri" panose="020F0502020204030204" pitchFamily="34" charset="0"/>
                <a:ea typeface="Calibri" panose="020F0502020204030204" pitchFamily="34" charset="0"/>
                <a:cs typeface="Times New Roman" panose="02020603050405020304" pitchFamily="18" charset="0"/>
              </a:rPr>
              <a:t>point d’accès en 71X</a:t>
            </a:r>
            <a:r>
              <a:rPr lang="fr-FR" sz="2900" b="0" i="0" dirty="0">
                <a:latin typeface="Calibri" panose="020F0502020204030204" pitchFamily="34" charset="0"/>
                <a:ea typeface="Calibri" panose="020F0502020204030204" pitchFamily="34" charset="0"/>
                <a:cs typeface="Times New Roman" panose="02020603050405020304" pitchFamily="18" charset="0"/>
              </a:rPr>
              <a:t> suivi du </a:t>
            </a:r>
            <a:r>
              <a:rPr lang="fr-FR" sz="2900" i="0" dirty="0">
                <a:latin typeface="Calibri" panose="020F0502020204030204" pitchFamily="34" charset="0"/>
                <a:ea typeface="Calibri" panose="020F0502020204030204" pitchFamily="34" charset="0"/>
                <a:cs typeface="Times New Roman" panose="02020603050405020304" pitchFamily="18" charset="0"/>
              </a:rPr>
              <a:t>code de fonction $4 723</a:t>
            </a: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71</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7" name="ZoneTexte 6">
            <a:extLst>
              <a:ext uri="{FF2B5EF4-FFF2-40B4-BE49-F238E27FC236}">
                <a16:creationId xmlns:a16="http://schemas.microsoft.com/office/drawing/2014/main" id="{633CA225-186E-DF89-6895-A739F7C829F4}"/>
              </a:ext>
            </a:extLst>
          </p:cNvPr>
          <p:cNvSpPr txBox="1"/>
          <p:nvPr/>
        </p:nvSpPr>
        <p:spPr>
          <a:xfrm>
            <a:off x="4572000" y="2460171"/>
            <a:ext cx="2405643" cy="307777"/>
          </a:xfrm>
          <a:prstGeom prst="rect">
            <a:avLst/>
          </a:prstGeom>
          <a:noFill/>
        </p:spPr>
        <p:txBody>
          <a:bodyPr wrap="square">
            <a:spAutoFit/>
          </a:bodyPr>
          <a:lstStyle/>
          <a:p>
            <a:pPr lvl="0"/>
            <a:r>
              <a:rPr kumimoji="0" lang="fr-FR" sz="1400" b="0" i="1" u="none" strike="noStrike" kern="0" cap="none" spc="0" normalizeH="0" baseline="0" noProof="0" dirty="0">
                <a:ln>
                  <a:noFill/>
                </a:ln>
                <a:solidFill>
                  <a:srgbClr val="C00000"/>
                </a:solidFill>
                <a:effectLst/>
                <a:uLnTx/>
                <a:uFillTx/>
                <a:ea typeface="+mj-ea"/>
                <a:cs typeface="+mj-cs"/>
              </a:rPr>
              <a:t>Implémentation Unimarc 2022</a:t>
            </a:r>
            <a:endParaRPr lang="fr-FR" sz="1400" dirty="0"/>
          </a:p>
        </p:txBody>
      </p:sp>
      <p:pic>
        <p:nvPicPr>
          <p:cNvPr id="9" name="Image 8">
            <a:extLst>
              <a:ext uri="{FF2B5EF4-FFF2-40B4-BE49-F238E27FC236}">
                <a16:creationId xmlns:a16="http://schemas.microsoft.com/office/drawing/2014/main" id="{6FB96F49-94A7-B199-5602-BF2658AC4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7643" y="2383404"/>
            <a:ext cx="500743" cy="378071"/>
          </a:xfrm>
          <a:prstGeom prst="rect">
            <a:avLst/>
          </a:prstGeom>
        </p:spPr>
      </p:pic>
    </p:spTree>
    <p:extLst>
      <p:ext uri="{BB962C8B-B14F-4D97-AF65-F5344CB8AC3E}">
        <p14:creationId xmlns:p14="http://schemas.microsoft.com/office/powerpoint/2010/main" val="10687030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199" y="1181654"/>
            <a:ext cx="8567057" cy="5478246"/>
          </a:xfrm>
        </p:spPr>
        <p:txBody>
          <a:bodyPr>
            <a:normAutofit fontScale="55000" lnSpcReduction="20000"/>
          </a:bodyPr>
          <a:lstStyle/>
          <a:p>
            <a:r>
              <a:rPr lang="fr-FR" sz="4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sz="4400" dirty="0">
              <a:latin typeface="Calibri" panose="020F0502020204030204" pitchFamily="34" charset="0"/>
              <a:cs typeface="Times New Roman" panose="02020603050405020304" pitchFamily="18" charset="0"/>
            </a:endParaRPr>
          </a:p>
          <a:p>
            <a:pPr>
              <a:buFontTx/>
              <a:buChar char="-"/>
            </a:pPr>
            <a:r>
              <a:rPr lang="fr-FR" sz="4400"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2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6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zones spécifiques</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36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371</a:t>
            </a:r>
            <a:r>
              <a:rPr lang="fr-FR" sz="3600" i="0" dirty="0">
                <a:latin typeface="Calibri" panose="020F0502020204030204" pitchFamily="34" charset="0"/>
                <a:ea typeface="Calibri" panose="020F0502020204030204" pitchFamily="34" charset="0"/>
                <a:cs typeface="Times New Roman" panose="02020603050405020304" pitchFamily="18" charset="0"/>
              </a:rPr>
              <a:t> : conditions d’accès et d’utilisation</a:t>
            </a:r>
          </a:p>
          <a:p>
            <a:pPr marL="191700" indent="0">
              <a:lnSpc>
                <a:spcPct val="120000"/>
              </a:lnSpc>
              <a:buNone/>
            </a:pP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Les </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conditions d’accès </a:t>
            </a: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sont signalées en utilisant la valeur </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0 de l’</a:t>
            </a:r>
            <a:r>
              <a:rPr lang="fr-FR" sz="330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ind</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 1</a:t>
            </a:r>
          </a:p>
          <a:p>
            <a:pPr marL="191700" indent="0">
              <a:lnSpc>
                <a:spcPct val="120000"/>
              </a:lnSpc>
              <a:buNone/>
            </a:pP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Les </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conditions d’utilisation </a:t>
            </a:r>
            <a:r>
              <a:rPr lang="fr-FR" sz="33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et de reproduction sont signalées avec la valeur </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1 de l’</a:t>
            </a:r>
            <a:r>
              <a:rPr lang="fr-FR" sz="330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ind</a:t>
            </a:r>
            <a:r>
              <a:rPr lang="fr-FR" sz="3300" dirty="0">
                <a:solidFill>
                  <a:srgbClr val="4F81BD"/>
                </a:solidFill>
                <a:latin typeface="Calibri" panose="020F0502020204030204" pitchFamily="34" charset="0"/>
                <a:ea typeface="Calibri" panose="020F0502020204030204" pitchFamily="34" charset="0"/>
                <a:cs typeface="Times New Roman" panose="02020603050405020304" pitchFamily="18" charset="0"/>
              </a:rPr>
              <a:t>. 1</a:t>
            </a:r>
          </a:p>
          <a:p>
            <a:pPr marL="191700" indent="0">
              <a:buNone/>
            </a:pPr>
            <a:endPar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 : </a:t>
            </a:r>
            <a:r>
              <a:rPr lang="fr-FR" sz="3300" i="0" dirty="0">
                <a:latin typeface="Calibri" panose="020F0502020204030204" pitchFamily="34" charset="0"/>
                <a:ea typeface="Calibri" panose="020F0502020204030204" pitchFamily="34" charset="0"/>
                <a:cs typeface="Times New Roman" panose="02020603050405020304" pitchFamily="18" charset="0"/>
              </a:rPr>
              <a:t>Conditions d’accès, d’utilisation et de reproduction </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*obligatoire</a:t>
            </a:r>
          </a:p>
          <a:p>
            <a:pPr marL="191700" indent="0">
              <a:buNone/>
            </a:pP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$c : </a:t>
            </a:r>
            <a:r>
              <a:rPr lang="fr-FR" sz="3300" i="0" dirty="0">
                <a:latin typeface="Calibri" panose="020F0502020204030204" pitchFamily="34" charset="0"/>
                <a:ea typeface="Calibri" panose="020F0502020204030204" pitchFamily="34" charset="0"/>
                <a:cs typeface="Times New Roman" panose="02020603050405020304" pitchFamily="18" charset="0"/>
              </a:rPr>
              <a:t>Source</a:t>
            </a: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(sur laquelle se basent ces conditions d’accès : contrat d’éditeur, licence spécifique, etc.)</a:t>
            </a:r>
          </a:p>
          <a:p>
            <a:pPr marL="191700" indent="0">
              <a:buNone/>
            </a:pP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$d : </a:t>
            </a:r>
            <a:r>
              <a:rPr lang="fr-FR" sz="3300" i="0" dirty="0">
                <a:latin typeface="Calibri" panose="020F0502020204030204" pitchFamily="34" charset="0"/>
                <a:ea typeface="Calibri" panose="020F0502020204030204" pitchFamily="34" charset="0"/>
                <a:cs typeface="Times New Roman" panose="02020603050405020304" pitchFamily="18" charset="0"/>
              </a:rPr>
              <a:t>Utilisateurs non restreints </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usagers non concernés par la $a)</a:t>
            </a:r>
          </a:p>
          <a:p>
            <a:pPr marL="191700" indent="0">
              <a:buNone/>
            </a:pP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$8 : </a:t>
            </a:r>
            <a:r>
              <a:rPr lang="fr-FR" sz="3300" i="0" dirty="0">
                <a:latin typeface="Calibri" panose="020F0502020204030204" pitchFamily="34" charset="0"/>
                <a:ea typeface="Calibri" panose="020F0502020204030204" pitchFamily="34" charset="0"/>
                <a:cs typeface="Times New Roman" panose="02020603050405020304" pitchFamily="18" charset="0"/>
              </a:rPr>
              <a:t>Partie de la ressource concernée </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*si présente, à enregistrer en 1ère position</a:t>
            </a:r>
          </a:p>
          <a:p>
            <a:pPr marL="191700" indent="0">
              <a:buNone/>
            </a:pPr>
            <a:endPar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300" b="0" i="0" dirty="0">
                <a:latin typeface="Calibri" panose="020F0502020204030204" pitchFamily="34" charset="0"/>
                <a:ea typeface="Calibri" panose="020F0502020204030204" pitchFamily="34" charset="0"/>
                <a:cs typeface="Times New Roman" panose="02020603050405020304" pitchFamily="18" charset="0"/>
              </a:rPr>
              <a:t>Les précisions sur les conditions d’accès propres aux établissements sont à enregistrer en zone d’exemplaires (E319)</a:t>
            </a:r>
          </a:p>
          <a:p>
            <a:pPr marL="191700" indent="0">
              <a:buNone/>
            </a:pPr>
            <a:endPar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Exemples : </a:t>
            </a:r>
          </a:p>
          <a:p>
            <a:pPr marL="191700" indent="0">
              <a:buNone/>
            </a:pP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371 0#$</a:t>
            </a:r>
            <a:r>
              <a:rPr lang="fr-FR" sz="33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aAccès</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en ligne sur authentification	</a:t>
            </a:r>
          </a:p>
          <a:p>
            <a:pPr marL="191700" indent="0">
              <a:buNone/>
            </a:pP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371 1#$8Correspondance </a:t>
            </a:r>
            <a:r>
              <a:rPr lang="fr-FR" sz="33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privée$aReproduction</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3300" b="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interdite$dautorisée</a:t>
            </a:r>
            <a:r>
              <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seulement aux membres du CNRS</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72</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
        <p:nvSpPr>
          <p:cNvPr id="7" name="ZoneTexte 6">
            <a:extLst>
              <a:ext uri="{FF2B5EF4-FFF2-40B4-BE49-F238E27FC236}">
                <a16:creationId xmlns:a16="http://schemas.microsoft.com/office/drawing/2014/main" id="{633CA225-186E-DF89-6895-A739F7C829F4}"/>
              </a:ext>
            </a:extLst>
          </p:cNvPr>
          <p:cNvSpPr txBox="1"/>
          <p:nvPr/>
        </p:nvSpPr>
        <p:spPr>
          <a:xfrm>
            <a:off x="5048627" y="2379914"/>
            <a:ext cx="2405643" cy="307777"/>
          </a:xfrm>
          <a:prstGeom prst="rect">
            <a:avLst/>
          </a:prstGeom>
          <a:noFill/>
        </p:spPr>
        <p:txBody>
          <a:bodyPr wrap="square">
            <a:spAutoFit/>
          </a:bodyPr>
          <a:lstStyle/>
          <a:p>
            <a:pPr lvl="0"/>
            <a:r>
              <a:rPr kumimoji="0" lang="fr-FR" sz="1400" b="0" i="1" u="none" strike="noStrike" kern="0" cap="none" spc="0" normalizeH="0" baseline="0" noProof="0" dirty="0">
                <a:ln>
                  <a:noFill/>
                </a:ln>
                <a:solidFill>
                  <a:srgbClr val="C00000"/>
                </a:solidFill>
                <a:effectLst/>
                <a:uLnTx/>
                <a:uFillTx/>
                <a:ea typeface="+mj-ea"/>
                <a:cs typeface="+mj-cs"/>
              </a:rPr>
              <a:t>Implémentation Unimarc 2022</a:t>
            </a:r>
            <a:endParaRPr lang="fr-FR" sz="1400" dirty="0"/>
          </a:p>
        </p:txBody>
      </p:sp>
      <p:pic>
        <p:nvPicPr>
          <p:cNvPr id="9" name="Image 8">
            <a:extLst>
              <a:ext uri="{FF2B5EF4-FFF2-40B4-BE49-F238E27FC236}">
                <a16:creationId xmlns:a16="http://schemas.microsoft.com/office/drawing/2014/main" id="{6FB96F49-94A7-B199-5602-BF2658AC40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8148" y="2344766"/>
            <a:ext cx="500743" cy="378071"/>
          </a:xfrm>
          <a:prstGeom prst="rect">
            <a:avLst/>
          </a:prstGeom>
        </p:spPr>
      </p:pic>
    </p:spTree>
    <p:extLst>
      <p:ext uri="{BB962C8B-B14F-4D97-AF65-F5344CB8AC3E}">
        <p14:creationId xmlns:p14="http://schemas.microsoft.com/office/powerpoint/2010/main" val="3819517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199" y="1181654"/>
            <a:ext cx="8567057" cy="5478246"/>
          </a:xfrm>
        </p:spPr>
        <p:txBody>
          <a:bodyPr>
            <a:normAutofit fontScale="70000" lnSpcReduction="20000"/>
          </a:bodyPr>
          <a:lstStyle/>
          <a:p>
            <a:r>
              <a:rPr lang="fr-FR" sz="31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sz="3100" dirty="0">
              <a:latin typeface="Calibri" panose="020F0502020204030204" pitchFamily="34" charset="0"/>
              <a:cs typeface="Times New Roman" panose="02020603050405020304" pitchFamily="18" charset="0"/>
            </a:endParaRPr>
          </a:p>
          <a:p>
            <a:pPr>
              <a:buFontTx/>
              <a:buChar char="-"/>
            </a:pPr>
            <a:r>
              <a:rPr lang="fr-FR" sz="3100"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29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6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zones spécifiques</a:t>
            </a: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600" i="0" dirty="0">
                <a:latin typeface="Calibri" panose="020F0502020204030204" pitchFamily="34" charset="0"/>
                <a:ea typeface="Calibri" panose="020F0502020204030204" pitchFamily="34" charset="0"/>
                <a:cs typeface="Times New Roman" panose="02020603050405020304" pitchFamily="18" charset="0"/>
              </a:rPr>
              <a:t>Liens entre notices bibliographiques </a:t>
            </a: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452 : A pour autre édition sur un support différent</a:t>
            </a:r>
          </a:p>
          <a:p>
            <a:pPr>
              <a:lnSpc>
                <a:spcPct val="120000"/>
              </a:lnSpc>
              <a:buFont typeface="Wingdings" panose="05000000000000000000" pitchFamily="2" charset="2"/>
              <a:buChar char="à"/>
            </a:pPr>
            <a:r>
              <a:rPr lang="fr-FR" sz="2300" b="0" i="0" dirty="0">
                <a:latin typeface="Calibri" panose="020F0502020204030204" pitchFamily="34" charset="0"/>
                <a:ea typeface="Calibri" panose="020F0502020204030204" pitchFamily="34" charset="0"/>
                <a:cs typeface="Times New Roman" panose="02020603050405020304" pitchFamily="18" charset="0"/>
              </a:rPr>
              <a:t>$0 + </a:t>
            </a:r>
            <a:r>
              <a:rPr lang="fr-FR" sz="2300" b="0" i="0" dirty="0" err="1">
                <a:latin typeface="Calibri" panose="020F0502020204030204" pitchFamily="34" charset="0"/>
                <a:ea typeface="Calibri" panose="020F0502020204030204" pitchFamily="34" charset="0"/>
                <a:cs typeface="Times New Roman" panose="02020603050405020304" pitchFamily="18" charset="0"/>
              </a:rPr>
              <a:t>ppn</a:t>
            </a:r>
            <a:r>
              <a:rPr lang="fr-FR" sz="2300" b="0" i="0" dirty="0">
                <a:latin typeface="Calibri" panose="020F0502020204030204" pitchFamily="34" charset="0"/>
                <a:ea typeface="Calibri" panose="020F0502020204030204" pitchFamily="34" charset="0"/>
                <a:cs typeface="Times New Roman" panose="02020603050405020304" pitchFamily="18" charset="0"/>
              </a:rPr>
              <a:t> de la notice liée. Attention : zone sous autorité ISSN</a:t>
            </a:r>
          </a:p>
          <a:p>
            <a:pPr>
              <a:lnSpc>
                <a:spcPct val="120000"/>
              </a:lnSpc>
              <a:buFont typeface="Wingdings" panose="05000000000000000000" pitchFamily="2" charset="2"/>
              <a:buChar char="à"/>
            </a:pPr>
            <a:endParaRPr lang="fr-FR" sz="2300" b="0" i="0" dirty="0">
              <a:latin typeface="Calibri" panose="020F0502020204030204" pitchFamily="34" charset="0"/>
              <a:ea typeface="Calibri" panose="020F0502020204030204" pitchFamily="34" charset="0"/>
              <a:cs typeface="Times New Roman" panose="02020603050405020304" pitchFamily="18" charset="0"/>
            </a:endParaRP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424/425 : « est mis à jour par »  / « met à jour » </a:t>
            </a:r>
          </a:p>
          <a:p>
            <a:pPr marL="191700" indent="0">
              <a:lnSpc>
                <a:spcPct val="120000"/>
              </a:lnSpc>
              <a:buNone/>
            </a:pPr>
            <a:r>
              <a:rPr lang="fr-FR" sz="2300" b="0" i="0" dirty="0">
                <a:latin typeface="Calibri" panose="020F0502020204030204" pitchFamily="34" charset="0"/>
                <a:ea typeface="Calibri" panose="020F0502020204030204" pitchFamily="34" charset="0"/>
                <a:cs typeface="Times New Roman" panose="02020603050405020304" pitchFamily="18" charset="0"/>
              </a:rPr>
              <a:t>Ces deux zones ne sont pas sous autorité ISSN. En revanche, elles ne doivent pas être utilisées pour des notices n’ayant pas encore d’ISSN</a:t>
            </a:r>
          </a:p>
          <a:p>
            <a:pPr marL="191700" indent="0">
              <a:lnSpc>
                <a:spcPct val="120000"/>
              </a:lnSpc>
              <a:buNone/>
            </a:pPr>
            <a:endParaRPr lang="fr-FR" sz="2300" b="0" i="0" dirty="0">
              <a:latin typeface="Calibri" panose="020F0502020204030204" pitchFamily="34" charset="0"/>
              <a:ea typeface="Calibri" panose="020F0502020204030204" pitchFamily="34" charset="0"/>
              <a:cs typeface="Times New Roman" panose="02020603050405020304" pitchFamily="18" charset="0"/>
            </a:endParaRP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461/463 : Unité matérielle </a:t>
            </a: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461 $0 : </a:t>
            </a:r>
            <a:r>
              <a:rPr lang="fr-FR" sz="2300" i="0" dirty="0">
                <a:latin typeface="Calibri" panose="020F0502020204030204" pitchFamily="34" charset="0"/>
                <a:ea typeface="Calibri" panose="020F0502020204030204" pitchFamily="34" charset="0"/>
                <a:cs typeface="Times New Roman" panose="02020603050405020304" pitchFamily="18" charset="0"/>
              </a:rPr>
              <a:t>Lien dans une notice de monographie vers celle de la base de données</a:t>
            </a: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2300" b="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P</a:t>
            </a:r>
            <a:r>
              <a:rPr lang="fr-FR" sz="2300" b="0" i="0" dirty="0">
                <a:latin typeface="Calibri" panose="020F0502020204030204" pitchFamily="34" charset="0"/>
                <a:ea typeface="Calibri" panose="020F0502020204030204" pitchFamily="34" charset="0"/>
                <a:cs typeface="Times New Roman" panose="02020603050405020304" pitchFamily="18" charset="0"/>
              </a:rPr>
              <a:t>as de zone 225, réservée au signalement des collections éditoriales</a:t>
            </a:r>
          </a:p>
          <a:p>
            <a:pPr marL="191700" indent="0">
              <a:lnSpc>
                <a:spcPct val="120000"/>
              </a:lnSpc>
              <a:buNone/>
            </a:pPr>
            <a:r>
              <a:rPr lang="fr-FR" sz="23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463 : </a:t>
            </a:r>
            <a:r>
              <a:rPr lang="fr-FR" sz="2300" i="0" dirty="0">
                <a:latin typeface="Calibri" panose="020F0502020204030204" pitchFamily="34" charset="0"/>
                <a:ea typeface="Calibri" panose="020F0502020204030204" pitchFamily="34" charset="0"/>
                <a:cs typeface="Times New Roman" panose="02020603050405020304" pitchFamily="18" charset="0"/>
              </a:rPr>
              <a:t>En raison de la volumétrie importante, pas de lien vers les notices de monographies contenues dans la base de données </a:t>
            </a:r>
          </a:p>
          <a:p>
            <a:pPr marL="191700" indent="0">
              <a:buNone/>
            </a:pPr>
            <a:endParaRPr lang="fr-FR" sz="33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3300" b="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29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73</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7395250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lnSpcReduction="10000"/>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zones spécifiques</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608 </a:t>
            </a:r>
            <a:r>
              <a:rPr lang="fr-FR" sz="2000" i="0" dirty="0">
                <a:latin typeface="Calibri" panose="020F0502020204030204" pitchFamily="34" charset="0"/>
                <a:ea typeface="Calibri" panose="020F0502020204030204" pitchFamily="34" charset="0"/>
                <a:cs typeface="Times New Roman" panose="02020603050405020304" pitchFamily="18" charset="0"/>
              </a:rPr>
              <a:t> : (Réforme RAMEAU) Point d’accès Forme/Genre</a:t>
            </a:r>
          </a:p>
          <a:p>
            <a:pPr marL="191700" indent="0">
              <a:buNone/>
            </a:pPr>
            <a:r>
              <a:rPr lang="fr-FR" sz="1800" b="0" dirty="0">
                <a:latin typeface="Calibri" panose="020F0502020204030204" pitchFamily="34" charset="0"/>
                <a:ea typeface="Calibri" panose="020F0502020204030204" pitchFamily="34" charset="0"/>
                <a:cs typeface="Times New Roman" panose="02020603050405020304" pitchFamily="18" charset="0"/>
              </a:rPr>
              <a:t>La forme caractérise les ressources selon leur présentation ou l’organisation intellectuelle et/ou éditoriale de leur contenu</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608 ##‎$3027220842Bases de données‎$2rameau </a:t>
            </a:r>
          </a:p>
          <a:p>
            <a:pPr>
              <a:buFont typeface="Arial" panose="020B0604020202020204" pitchFamily="34" charset="0"/>
              <a:buChar char="•"/>
            </a:pPr>
            <a:endParaRPr lang="fr-FR" sz="2000" i="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7XX </a:t>
            </a:r>
            <a:r>
              <a:rPr lang="fr-FR" sz="2000" i="0" dirty="0">
                <a:latin typeface="Calibri" panose="020F0502020204030204" pitchFamily="34" charset="0"/>
                <a:ea typeface="Calibri" panose="020F0502020204030204" pitchFamily="34" charset="0"/>
                <a:cs typeface="Times New Roman" panose="02020603050405020304" pitchFamily="18" charset="0"/>
              </a:rPr>
              <a:t> : responsabilités et codes fonction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710-711 : Toute responsabilité intellectuelle ou artistique associée à la création de la base de données 	</a:t>
            </a:r>
          </a:p>
          <a:p>
            <a:pPr marL="191700" indent="0">
              <a:buNone/>
            </a:pPr>
            <a:r>
              <a:rPr lang="fr-FR" sz="1800" b="0" i="0" dirty="0">
                <a:latin typeface="Calibri" panose="020F0502020204030204" pitchFamily="34" charset="0"/>
                <a:ea typeface="Calibri" panose="020F0502020204030204" pitchFamily="34" charset="0"/>
                <a:cs typeface="Times New Roman" panose="02020603050405020304" pitchFamily="18" charset="0"/>
              </a:rPr>
              <a:t>Exemple : collectivité éditrice </a:t>
            </a:r>
            <a:r>
              <a:rPr lang="fr-FR" sz="1800" b="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fr-FR" sz="1800" b="0" i="0" dirty="0">
                <a:latin typeface="Calibri" panose="020F0502020204030204" pitchFamily="34" charset="0"/>
                <a:ea typeface="Calibri" panose="020F0502020204030204" pitchFamily="34" charset="0"/>
                <a:cs typeface="Times New Roman" panose="02020603050405020304" pitchFamily="18" charset="0"/>
              </a:rPr>
              <a:t> code fonction 475</a:t>
            </a:r>
          </a:p>
          <a:p>
            <a:pPr marL="191700" indent="0">
              <a:buNone/>
            </a:pPr>
            <a:endParaRPr lang="fr-FR" sz="1800" b="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702-712 : Toute responsabilité liée à commercialisation de la base de données</a:t>
            </a:r>
            <a:endParaRPr lang="fr-FR" sz="18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b="0" i="0" dirty="0">
                <a:latin typeface="Calibri" panose="020F0502020204030204" pitchFamily="34" charset="0"/>
                <a:ea typeface="Calibri" panose="020F0502020204030204" pitchFamily="34" charset="0"/>
                <a:cs typeface="Times New Roman" panose="02020603050405020304" pitchFamily="18" charset="0"/>
              </a:rPr>
              <a:t>Ex : éditeur commercial </a:t>
            </a:r>
            <a:r>
              <a:rPr lang="fr-FR" sz="1800" b="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b="0" i="0" dirty="0">
                <a:latin typeface="Calibri" panose="020F0502020204030204" pitchFamily="34" charset="0"/>
                <a:ea typeface="Calibri" panose="020F0502020204030204" pitchFamily="34" charset="0"/>
                <a:cs typeface="Times New Roman" panose="02020603050405020304" pitchFamily="18" charset="0"/>
              </a:rPr>
              <a:t>code de fonction 650</a:t>
            </a:r>
          </a:p>
          <a:p>
            <a:pPr marL="191700" indent="0">
              <a:buNone/>
            </a:pPr>
            <a:endParaRPr lang="fr-FR" sz="1800" b="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702-712 : Toute responsabilité liée à diffusion/distribution de la base de données</a:t>
            </a:r>
          </a:p>
          <a:p>
            <a:pPr marL="191700" indent="0">
              <a:buNone/>
            </a:pPr>
            <a:r>
              <a:rPr lang="fr-FR" sz="1800" b="0" i="0" dirty="0">
                <a:latin typeface="Calibri" panose="020F0502020204030204" pitchFamily="34" charset="0"/>
                <a:ea typeface="Calibri" panose="020F0502020204030204" pitchFamily="34" charset="0"/>
                <a:cs typeface="Times New Roman" panose="02020603050405020304" pitchFamily="18" charset="0"/>
              </a:rPr>
              <a:t>Ex : distributeur </a:t>
            </a:r>
            <a:r>
              <a:rPr lang="fr-FR" sz="1800" b="0" i="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800" b="0" i="0" dirty="0">
                <a:latin typeface="Calibri" panose="020F0502020204030204" pitchFamily="34" charset="0"/>
                <a:ea typeface="Calibri" panose="020F0502020204030204" pitchFamily="34" charset="0"/>
                <a:cs typeface="Times New Roman" panose="02020603050405020304" pitchFamily="18" charset="0"/>
              </a:rPr>
              <a:t>code fonction 310</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74</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3304638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dirty="0">
              <a:latin typeface="Calibri" panose="020F0502020204030204" pitchFamily="34" charset="0"/>
              <a:cs typeface="Times New Roman" panose="02020603050405020304" pitchFamily="18" charset="0"/>
            </a:endParaRPr>
          </a:p>
          <a:p>
            <a:pPr>
              <a:buFontTx/>
              <a:buChar char="-"/>
            </a:pPr>
            <a:r>
              <a:rPr lang="fr-FR"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0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Renseigner les accès en ligne</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856 </a:t>
            </a:r>
            <a:r>
              <a:rPr lang="fr-FR" sz="2000" i="0" dirty="0">
                <a:latin typeface="Calibri" panose="020F0502020204030204" pitchFamily="34" charset="0"/>
                <a:ea typeface="Calibri" panose="020F0502020204030204" pitchFamily="34" charset="0"/>
                <a:cs typeface="Times New Roman" panose="02020603050405020304" pitchFamily="18" charset="0"/>
              </a:rPr>
              <a:t> : Adresse électronique et mode d’accès</a:t>
            </a:r>
          </a:p>
          <a:p>
            <a:pPr marL="191700" indent="0">
              <a:buNone/>
            </a:pPr>
            <a:r>
              <a:rPr lang="fr-FR" sz="18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URL d’accès direct et public à la ressource en texte intégral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$u : </a:t>
            </a:r>
            <a:r>
              <a:rPr lang="fr-FR" sz="1800" i="0" dirty="0">
                <a:latin typeface="Calibri" panose="020F0502020204030204" pitchFamily="34" charset="0"/>
                <a:ea typeface="Calibri" panose="020F0502020204030204" pitchFamily="34" charset="0"/>
                <a:cs typeface="Times New Roman" panose="02020603050405020304" pitchFamily="18" charset="0"/>
              </a:rPr>
              <a:t>URI/URL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$y : </a:t>
            </a:r>
            <a:r>
              <a:rPr lang="fr-FR" sz="1800" i="0" dirty="0">
                <a:latin typeface="Calibri" panose="020F0502020204030204" pitchFamily="34" charset="0"/>
                <a:ea typeface="Calibri" panose="020F0502020204030204" pitchFamily="34" charset="0"/>
                <a:cs typeface="Times New Roman" panose="02020603050405020304" pitchFamily="18" charset="0"/>
              </a:rPr>
              <a:t>mode d’accès </a:t>
            </a:r>
            <a:r>
              <a:rPr lang="fr-FR" sz="1800" i="0" dirty="0">
                <a:solidFill>
                  <a:srgbClr val="4F81BD"/>
                </a:solidFill>
                <a:latin typeface="+mn-lt"/>
                <a:ea typeface="Calibri" panose="020F0502020204030204" pitchFamily="34" charset="0"/>
                <a:cs typeface="Times New Roman" panose="02020603050405020304" pitchFamily="18" charset="0"/>
              </a:rPr>
              <a:t>*</a:t>
            </a:r>
            <a:r>
              <a:rPr lang="fr-FR" sz="1800" b="0" i="0" dirty="0">
                <a:solidFill>
                  <a:srgbClr val="4F81BD"/>
                </a:solidFill>
                <a:latin typeface="+mn-lt"/>
              </a:rPr>
              <a:t>Depuis janvier 2022, cette zone ne doit plus être utilisée pour enregistrer des réserves sur l'accès </a:t>
            </a:r>
            <a:r>
              <a:rPr lang="fr-FR" sz="1800" b="0" i="0" dirty="0">
                <a:solidFill>
                  <a:srgbClr val="4F81BD"/>
                </a:solidFill>
                <a:latin typeface="+mn-lt"/>
                <a:sym typeface="Wingdings" panose="05000000000000000000" pitchFamily="2" charset="2"/>
              </a:rPr>
              <a:t> zone 371</a:t>
            </a:r>
            <a:endParaRPr lang="fr-FR" sz="1800" b="0" i="0" dirty="0">
              <a:solidFill>
                <a:srgbClr val="4F81BD"/>
              </a:solidFill>
              <a:latin typeface="+mn-lt"/>
            </a:endParaRP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$z : </a:t>
            </a:r>
            <a:r>
              <a:rPr lang="fr-FR" sz="1800" i="0" dirty="0">
                <a:latin typeface="Calibri" panose="020F0502020204030204" pitchFamily="34" charset="0"/>
                <a:ea typeface="Calibri" panose="020F0502020204030204" pitchFamily="34" charset="0"/>
                <a:cs typeface="Times New Roman" panose="02020603050405020304" pitchFamily="18" charset="0"/>
              </a:rPr>
              <a:t>explications destinées au public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highlight>
                  <a:srgbClr val="4F81BD"/>
                </a:highlight>
                <a:latin typeface="Calibri" panose="020F0502020204030204" pitchFamily="34" charset="0"/>
                <a:ea typeface="Calibri" panose="020F0502020204030204" pitchFamily="34" charset="0"/>
                <a:cs typeface="Times New Roman" panose="02020603050405020304" pitchFamily="18" charset="0"/>
              </a:rPr>
              <a:t> 859 </a:t>
            </a:r>
            <a:r>
              <a:rPr lang="fr-FR" sz="2000" i="0" dirty="0">
                <a:latin typeface="Calibri" panose="020F0502020204030204" pitchFamily="34" charset="0"/>
                <a:ea typeface="Calibri" panose="020F0502020204030204" pitchFamily="34" charset="0"/>
                <a:cs typeface="Times New Roman" panose="02020603050405020304" pitchFamily="18" charset="0"/>
              </a:rPr>
              <a:t> : Adresse électronique et mode d'accès transmis par les fournisseurs de notices </a:t>
            </a:r>
          </a:p>
          <a:p>
            <a:pPr marL="191700" indent="0">
              <a:buNone/>
            </a:pP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Zone de gestion, non visible dans le catalogue public</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000" i="0" dirty="0">
                <a:latin typeface="Calibri" panose="020F0502020204030204" pitchFamily="34" charset="0"/>
                <a:ea typeface="Calibri" panose="020F0502020204030204" pitchFamily="34" charset="0"/>
                <a:cs typeface="Times New Roman" panose="02020603050405020304" pitchFamily="18" charset="0"/>
              </a:rPr>
              <a:t>Lorsque la ressource décrite est en accès réservé, ou </a:t>
            </a:r>
            <a:r>
              <a:rPr lang="fr-FR" sz="2000" i="0" dirty="0" err="1">
                <a:latin typeface="Calibri" panose="020F0502020204030204" pitchFamily="34" charset="0"/>
                <a:ea typeface="Calibri" panose="020F0502020204030204" pitchFamily="34" charset="0"/>
                <a:cs typeface="Times New Roman" panose="02020603050405020304" pitchFamily="18" charset="0"/>
              </a:rPr>
              <a:t>proxyfiée</a:t>
            </a:r>
            <a:r>
              <a:rPr lang="fr-FR" sz="2000" i="0" dirty="0">
                <a:latin typeface="Calibri" panose="020F0502020204030204" pitchFamily="34" charset="0"/>
                <a:ea typeface="Calibri" panose="020F0502020204030204" pitchFamily="34" charset="0"/>
                <a:cs typeface="Times New Roman" panose="02020603050405020304" pitchFamily="18" charset="0"/>
              </a:rPr>
              <a:t>, utiliser la zone d’exemplaire E856.</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75</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1444296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a:xfrm>
            <a:off x="457199" y="1181654"/>
            <a:ext cx="8440057" cy="5478246"/>
          </a:xfrm>
        </p:spPr>
        <p:txBody>
          <a:bodyPr>
            <a:normAutofit fontScale="92500" lnSpcReduction="10000"/>
          </a:bodyPr>
          <a:lstStyle/>
          <a:p>
            <a:r>
              <a:rPr lang="fr-FR" sz="26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 : </a:t>
            </a:r>
            <a:endParaRPr lang="fr-FR" sz="2600" dirty="0">
              <a:latin typeface="Calibri" panose="020F0502020204030204" pitchFamily="34" charset="0"/>
              <a:cs typeface="Times New Roman" panose="02020603050405020304" pitchFamily="18" charset="0"/>
            </a:endParaRPr>
          </a:p>
          <a:p>
            <a:pPr>
              <a:buFontTx/>
              <a:buChar char="-"/>
            </a:pPr>
            <a:r>
              <a:rPr lang="fr-FR" sz="2600" dirty="0">
                <a:effectLst/>
                <a:latin typeface="Calibri" panose="020F0502020204030204" pitchFamily="34" charset="0"/>
                <a:ea typeface="Calibri" panose="020F0502020204030204" pitchFamily="34" charset="0"/>
                <a:cs typeface="Times New Roman" panose="02020603050405020304" pitchFamily="18" charset="0"/>
              </a:rPr>
              <a:t>Bases de données dans le Sudoc</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22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Se localiser sous une notice de base de données ? </a:t>
            </a: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200" i="0" dirty="0">
                <a:latin typeface="Calibri" panose="020F0502020204030204" pitchFamily="34" charset="0"/>
                <a:ea typeface="Calibri" panose="020F0502020204030204" pitchFamily="34" charset="0"/>
                <a:cs typeface="Times New Roman" panose="02020603050405020304" pitchFamily="18" charset="0"/>
              </a:rPr>
              <a:t>Ressource en « libre accès » : </a:t>
            </a:r>
          </a:p>
          <a:p>
            <a:pPr marL="191700" indent="0">
              <a:buNone/>
            </a:pPr>
            <a:r>
              <a:rPr lang="fr-FR" sz="1900" b="0" dirty="0">
                <a:solidFill>
                  <a:srgbClr val="4F81BD"/>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9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Créer un exemplaire pour que le document soit visible dans le catalogue Sudoc</a:t>
            </a:r>
          </a:p>
          <a:p>
            <a:pPr marL="191700" indent="0">
              <a:buNone/>
            </a:pPr>
            <a:r>
              <a:rPr lang="fr-FR" sz="1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e01</a:t>
            </a:r>
            <a:r>
              <a:rPr lang="fr-FR" sz="1900" i="0" dirty="0">
                <a:latin typeface="Calibri" panose="020F0502020204030204" pitchFamily="34" charset="0"/>
                <a:ea typeface="Calibri" panose="020F0502020204030204" pitchFamily="34" charset="0"/>
                <a:cs typeface="Times New Roman" panose="02020603050405020304" pitchFamily="18" charset="0"/>
              </a:rPr>
              <a:t> </a:t>
            </a:r>
            <a:r>
              <a:rPr lang="fr-FR" sz="1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90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bx</a:t>
            </a:r>
            <a:r>
              <a:rPr lang="fr-FR" sz="1900" i="0" dirty="0" err="1">
                <a:latin typeface="Calibri" panose="020F0502020204030204" pitchFamily="34" charset="0"/>
                <a:ea typeface="Calibri" panose="020F0502020204030204" pitchFamily="34" charset="0"/>
                <a:cs typeface="Times New Roman" panose="02020603050405020304" pitchFamily="18" charset="0"/>
              </a:rPr>
              <a:t>O</a:t>
            </a:r>
            <a:endParaRPr lang="fr-FR" sz="19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C01/930 $b</a:t>
            </a:r>
            <a:r>
              <a:rPr lang="fr-FR" sz="1900" i="0" dirty="0">
                <a:latin typeface="Calibri" panose="020F0502020204030204" pitchFamily="34" charset="0"/>
                <a:ea typeface="Calibri" panose="020F0502020204030204" pitchFamily="34" charset="0"/>
                <a:cs typeface="Times New Roman" panose="02020603050405020304" pitchFamily="18" charset="0"/>
              </a:rPr>
              <a:t>[n° RCR]</a:t>
            </a:r>
            <a:r>
              <a:rPr lang="fr-FR" sz="1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a:t>
            </a:r>
            <a:r>
              <a:rPr lang="fr-FR" sz="190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j</a:t>
            </a:r>
            <a:r>
              <a:rPr lang="fr-FR" sz="1900" i="0" dirty="0" err="1">
                <a:latin typeface="Calibri" panose="020F0502020204030204" pitchFamily="34" charset="0"/>
                <a:ea typeface="Calibri" panose="020F0502020204030204" pitchFamily="34" charset="0"/>
                <a:cs typeface="Times New Roman" panose="02020603050405020304" pitchFamily="18" charset="0"/>
              </a:rPr>
              <a:t>g</a:t>
            </a:r>
            <a:endParaRPr lang="fr-FR" sz="19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9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E856 4#$</a:t>
            </a:r>
            <a:r>
              <a:rPr lang="fr-FR" sz="190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u</a:t>
            </a:r>
            <a:r>
              <a:rPr lang="fr-FR" sz="1900" i="0" dirty="0" err="1">
                <a:latin typeface="Calibri" panose="020F0502020204030204" pitchFamily="34" charset="0"/>
                <a:ea typeface="Calibri" panose="020F0502020204030204" pitchFamily="34" charset="0"/>
                <a:cs typeface="Times New Roman" panose="02020603050405020304" pitchFamily="18" charset="0"/>
              </a:rPr>
              <a:t>url</a:t>
            </a:r>
            <a:r>
              <a:rPr lang="fr-FR" sz="1900" i="0" dirty="0">
                <a:latin typeface="Calibri" panose="020F0502020204030204" pitchFamily="34" charset="0"/>
                <a:ea typeface="Calibri" panose="020F0502020204030204" pitchFamily="34" charset="0"/>
                <a:cs typeface="Times New Roman" panose="02020603050405020304" pitchFamily="18" charset="0"/>
              </a:rPr>
              <a:t> d’accès direct à la ressource</a:t>
            </a:r>
          </a:p>
          <a:p>
            <a:pPr marL="191700" indent="0">
              <a:buNone/>
            </a:pPr>
            <a:r>
              <a:rPr lang="fr-FR" sz="1900" b="0" dirty="0">
                <a:latin typeface="Calibri" panose="020F0502020204030204" pitchFamily="34" charset="0"/>
                <a:ea typeface="Calibri" panose="020F0502020204030204" pitchFamily="34" charset="0"/>
                <a:cs typeface="Times New Roman" panose="02020603050405020304" pitchFamily="18" charset="0"/>
              </a:rPr>
              <a:t>Code </a:t>
            </a:r>
            <a:r>
              <a:rPr lang="fr-FR" sz="1900" b="0" dirty="0" err="1">
                <a:latin typeface="Calibri" panose="020F0502020204030204" pitchFamily="34" charset="0"/>
                <a:ea typeface="Calibri" panose="020F0502020204030204" pitchFamily="34" charset="0"/>
                <a:cs typeface="Times New Roman" panose="02020603050405020304" pitchFamily="18" charset="0"/>
              </a:rPr>
              <a:t>Peb</a:t>
            </a:r>
            <a:r>
              <a:rPr lang="fr-FR" sz="1900" b="0" dirty="0">
                <a:latin typeface="Calibri" panose="020F0502020204030204" pitchFamily="34" charset="0"/>
                <a:ea typeface="Calibri" panose="020F0502020204030204" pitchFamily="34" charset="0"/>
                <a:cs typeface="Times New Roman" panose="02020603050405020304" pitchFamily="18" charset="0"/>
              </a:rPr>
              <a:t> $</a:t>
            </a:r>
            <a:r>
              <a:rPr lang="fr-FR" sz="1900" b="0" dirty="0" err="1">
                <a:latin typeface="Calibri" panose="020F0502020204030204" pitchFamily="34" charset="0"/>
                <a:ea typeface="Calibri" panose="020F0502020204030204" pitchFamily="34" charset="0"/>
                <a:cs typeface="Times New Roman" panose="02020603050405020304" pitchFamily="18" charset="0"/>
              </a:rPr>
              <a:t>jg</a:t>
            </a:r>
            <a:r>
              <a:rPr lang="fr-FR" sz="1900" b="0" dirty="0">
                <a:latin typeface="Calibri" panose="020F0502020204030204" pitchFamily="34" charset="0"/>
                <a:ea typeface="Calibri" panose="020F0502020204030204" pitchFamily="34" charset="0"/>
                <a:cs typeface="Times New Roman" panose="02020603050405020304" pitchFamily="18" charset="0"/>
              </a:rPr>
              <a:t>   :   pour ne pas apparaître dans une liste PEB</a:t>
            </a:r>
          </a:p>
          <a:p>
            <a:pPr marL="191700" indent="0">
              <a:buNone/>
            </a:pPr>
            <a:endParaRPr lang="fr-FR" sz="2000" i="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fr-FR" sz="2200" i="0" dirty="0">
                <a:latin typeface="Calibri" panose="020F0502020204030204" pitchFamily="34" charset="0"/>
                <a:ea typeface="Calibri" panose="020F0502020204030204" pitchFamily="34" charset="0"/>
                <a:cs typeface="Times New Roman" panose="02020603050405020304" pitchFamily="18" charset="0"/>
              </a:rPr>
              <a:t>Ressource en accès contrôlé : </a:t>
            </a:r>
          </a:p>
          <a:p>
            <a:pPr marL="191700" indent="0">
              <a:buNone/>
            </a:pPr>
            <a:r>
              <a:rPr lang="fr-FR" sz="1900" b="0" dirty="0">
                <a:solidFill>
                  <a:srgbClr val="4F81BD"/>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fr-FR" sz="1900" b="0" dirty="0">
                <a:solidFill>
                  <a:srgbClr val="4F81BD"/>
                </a:solidFill>
                <a:latin typeface="Calibri" panose="020F0502020204030204" pitchFamily="34" charset="0"/>
                <a:ea typeface="Calibri" panose="020F0502020204030204" pitchFamily="34" charset="0"/>
                <a:cs typeface="Times New Roman" panose="02020603050405020304" pitchFamily="18" charset="0"/>
              </a:rPr>
              <a:t>Créer un exemplaire avec accès à la ressource au niveau de l’exemplaire</a:t>
            </a:r>
          </a:p>
          <a:p>
            <a:pPr marL="191700" indent="0">
              <a:buNone/>
            </a:pP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e01 $</a:t>
            </a:r>
            <a:r>
              <a:rPr lang="fr-FR" sz="1900" i="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bx</a:t>
            </a:r>
            <a:r>
              <a:rPr lang="fr-FR" sz="1900" i="0" dirty="0" err="1">
                <a:latin typeface="Calibri" panose="020F0502020204030204" pitchFamily="34" charset="0"/>
                <a:ea typeface="Calibri" panose="020F0502020204030204" pitchFamily="34" charset="0"/>
                <a:cs typeface="Times New Roman" panose="02020603050405020304" pitchFamily="18" charset="0"/>
              </a:rPr>
              <a:t>O</a:t>
            </a:r>
            <a:r>
              <a:rPr lang="fr-FR" sz="1900" i="0" dirty="0">
                <a:latin typeface="Calibri" panose="020F0502020204030204" pitchFamily="34" charset="0"/>
                <a:ea typeface="Calibri" panose="020F0502020204030204" pitchFamily="34" charset="0"/>
                <a:cs typeface="Times New Roman" panose="02020603050405020304" pitchFamily="18" charset="0"/>
              </a:rPr>
              <a:t> </a:t>
            </a:r>
            <a:r>
              <a:rPr lang="fr-FR" sz="1900" b="0" i="0" dirty="0">
                <a:latin typeface="Calibri" panose="020F0502020204030204" pitchFamily="34" charset="0"/>
                <a:ea typeface="Calibri" panose="020F0502020204030204" pitchFamily="34" charset="0"/>
                <a:cs typeface="Times New Roman" panose="02020603050405020304" pitchFamily="18" charset="0"/>
              </a:rPr>
              <a:t>ou</a:t>
            </a:r>
            <a:r>
              <a:rPr lang="fr-FR" sz="1900" i="0" dirty="0">
                <a:latin typeface="Calibri" panose="020F0502020204030204" pitchFamily="34" charset="0"/>
                <a:ea typeface="Calibri" panose="020F0502020204030204" pitchFamily="34" charset="0"/>
                <a:cs typeface="Times New Roman" panose="02020603050405020304" pitchFamily="18" charset="0"/>
              </a:rPr>
              <a:t> </a:t>
            </a: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e01 $</a:t>
            </a:r>
            <a:r>
              <a:rPr lang="fr-FR" sz="1900" i="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bx</a:t>
            </a:r>
            <a:r>
              <a:rPr lang="fr-FR" sz="1900" i="0" dirty="0" err="1">
                <a:latin typeface="Calibri" panose="020F0502020204030204" pitchFamily="34" charset="0"/>
                <a:ea typeface="Calibri" panose="020F0502020204030204" pitchFamily="34" charset="0"/>
                <a:cs typeface="Times New Roman" panose="02020603050405020304" pitchFamily="18" charset="0"/>
              </a:rPr>
              <a:t>F</a:t>
            </a:r>
            <a:r>
              <a:rPr lang="fr-FR" sz="1900" i="0" dirty="0">
                <a:latin typeface="Calibri" panose="020F0502020204030204" pitchFamily="34" charset="0"/>
                <a:ea typeface="Calibri" panose="020F0502020204030204" pitchFamily="34" charset="0"/>
                <a:cs typeface="Times New Roman" panose="02020603050405020304" pitchFamily="18" charset="0"/>
              </a:rPr>
              <a:t> </a:t>
            </a:r>
            <a:r>
              <a:rPr lang="fr-FR" sz="19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(abonnement ouvert ou fermé)</a:t>
            </a:r>
          </a:p>
          <a:p>
            <a:pPr marL="191700" indent="0">
              <a:buNone/>
            </a:pP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C01/930 $b</a:t>
            </a:r>
            <a:r>
              <a:rPr lang="fr-FR" sz="1900" i="0" dirty="0">
                <a:latin typeface="Calibri" panose="020F0502020204030204" pitchFamily="34" charset="0"/>
                <a:ea typeface="Calibri" panose="020F0502020204030204" pitchFamily="34" charset="0"/>
                <a:cs typeface="Times New Roman" panose="02020603050405020304" pitchFamily="18" charset="0"/>
              </a:rPr>
              <a:t>[n° RCR]</a:t>
            </a: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$j</a:t>
            </a:r>
            <a:r>
              <a:rPr lang="fr-FR" sz="1900" i="0" dirty="0">
                <a:latin typeface="Calibri" panose="020F0502020204030204" pitchFamily="34" charset="0"/>
                <a:ea typeface="Calibri" panose="020F0502020204030204" pitchFamily="34" charset="0"/>
                <a:cs typeface="Times New Roman" panose="02020603050405020304" pitchFamily="18" charset="0"/>
              </a:rPr>
              <a:t>[f ou g] </a:t>
            </a:r>
            <a:r>
              <a:rPr lang="fr-FR" sz="1900" b="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(selon droits)</a:t>
            </a:r>
          </a:p>
          <a:p>
            <a:pPr marL="191700" indent="0">
              <a:buNone/>
            </a:pP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E01/955 41$a</a:t>
            </a:r>
            <a:r>
              <a:rPr lang="fr-FR" sz="1900" i="0" dirty="0">
                <a:latin typeface="Calibri" panose="020F0502020204030204" pitchFamily="34" charset="0"/>
                <a:ea typeface="Calibri" panose="020F0502020204030204" pitchFamily="34" charset="0"/>
                <a:cs typeface="Times New Roman" panose="02020603050405020304" pitchFamily="18" charset="0"/>
              </a:rPr>
              <a:t>année </a:t>
            </a:r>
            <a:r>
              <a:rPr lang="fr-FR" sz="1900" i="0" dirty="0" err="1">
                <a:latin typeface="Calibri" panose="020F0502020204030204" pitchFamily="34" charset="0"/>
                <a:ea typeface="Calibri" panose="020F0502020204030204" pitchFamily="34" charset="0"/>
                <a:cs typeface="Times New Roman" panose="02020603050405020304" pitchFamily="18" charset="0"/>
              </a:rPr>
              <a:t>début</a:t>
            </a:r>
            <a:r>
              <a:rPr lang="fr-FR" sz="1900" i="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$k</a:t>
            </a:r>
            <a:r>
              <a:rPr lang="fr-FR" sz="1900" i="0" dirty="0" err="1">
                <a:latin typeface="Calibri" panose="020F0502020204030204" pitchFamily="34" charset="0"/>
                <a:ea typeface="Calibri" panose="020F0502020204030204" pitchFamily="34" charset="0"/>
                <a:cs typeface="Times New Roman" panose="02020603050405020304" pitchFamily="18" charset="0"/>
              </a:rPr>
              <a:t>année</a:t>
            </a:r>
            <a:r>
              <a:rPr lang="fr-FR" sz="1900" i="0" dirty="0">
                <a:latin typeface="Calibri" panose="020F0502020204030204" pitchFamily="34" charset="0"/>
                <a:ea typeface="Calibri" panose="020F0502020204030204" pitchFamily="34" charset="0"/>
                <a:cs typeface="Times New Roman" panose="02020603050405020304" pitchFamily="18" charset="0"/>
              </a:rPr>
              <a:t> fin</a:t>
            </a: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$4</a:t>
            </a:r>
            <a:r>
              <a:rPr lang="fr-FR" sz="1900" i="0" dirty="0">
                <a:latin typeface="Calibri" panose="020F0502020204030204" pitchFamily="34" charset="0"/>
                <a:ea typeface="Calibri" panose="020F0502020204030204" pitchFamily="34" charset="0"/>
                <a:cs typeface="Times New Roman" panose="02020603050405020304" pitchFamily="18" charset="0"/>
              </a:rPr>
              <a:t>Publication consultable à l’adresse électronique ci-dessous </a:t>
            </a:r>
          </a:p>
          <a:p>
            <a:pPr marL="191700" indent="0">
              <a:buNone/>
            </a:pPr>
            <a:r>
              <a:rPr lang="fr-FR" sz="1900" i="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E856 4#$</a:t>
            </a:r>
            <a:r>
              <a:rPr lang="fr-FR" sz="1900" i="0" dirty="0" err="1">
                <a:solidFill>
                  <a:schemeClr val="accent1"/>
                </a:solidFill>
                <a:latin typeface="Calibri" panose="020F0502020204030204" pitchFamily="34" charset="0"/>
                <a:ea typeface="Calibri" panose="020F0502020204030204" pitchFamily="34" charset="0"/>
                <a:cs typeface="Times New Roman" panose="02020603050405020304" pitchFamily="18" charset="0"/>
              </a:rPr>
              <a:t>u</a:t>
            </a:r>
            <a:r>
              <a:rPr lang="fr-FR" sz="1900" i="0" dirty="0" err="1">
                <a:latin typeface="Calibri" panose="020F0502020204030204" pitchFamily="34" charset="0"/>
                <a:ea typeface="Calibri" panose="020F0502020204030204" pitchFamily="34" charset="0"/>
                <a:cs typeface="Times New Roman" panose="02020603050405020304" pitchFamily="18" charset="0"/>
              </a:rPr>
              <a:t>url</a:t>
            </a:r>
            <a:r>
              <a:rPr lang="fr-FR" sz="1900" i="0" dirty="0">
                <a:latin typeface="Calibri" panose="020F0502020204030204" pitchFamily="34" charset="0"/>
                <a:ea typeface="Calibri" panose="020F0502020204030204" pitchFamily="34" charset="0"/>
                <a:cs typeface="Times New Roman" panose="02020603050405020304" pitchFamily="18" charset="0"/>
              </a:rPr>
              <a:t> d’accès à la ressource</a:t>
            </a:r>
          </a:p>
          <a:p>
            <a:pPr>
              <a:buFont typeface="Arial" panose="020B0604020202020204" pitchFamily="34" charset="0"/>
              <a:buChar char="•"/>
            </a:pPr>
            <a:endParaRPr lang="fr-FR" sz="2000" i="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76</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212544872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dirty="0">
              <a:latin typeface="Calibri" panose="020F0502020204030204" pitchFamily="34" charset="0"/>
              <a:cs typeface="Times New Roman" panose="02020603050405020304" pitchFamily="18" charset="0"/>
            </a:endParaRPr>
          </a:p>
          <a:p>
            <a:pPr>
              <a:buFontTx/>
              <a:buChar char="-"/>
            </a:pPr>
            <a:r>
              <a:rPr lang="fr-FR" sz="1800" dirty="0">
                <a:latin typeface="Calibri" panose="020F0502020204030204" pitchFamily="34" charset="0"/>
                <a:ea typeface="Calibri" panose="020F0502020204030204" pitchFamily="34" charset="0"/>
                <a:cs typeface="Times New Roman" panose="02020603050405020304" pitchFamily="18" charset="0"/>
              </a:rPr>
              <a:t>Le script </a:t>
            </a:r>
            <a:r>
              <a:rPr lang="fr-FR" sz="1800" dirty="0" err="1">
                <a:latin typeface="Calibri" panose="020F0502020204030204" pitchFamily="34" charset="0"/>
                <a:ea typeface="Calibri" panose="020F0502020204030204" pitchFamily="34" charset="0"/>
                <a:cs typeface="Times New Roman" panose="02020603050405020304" pitchFamily="18" charset="0"/>
              </a:rPr>
              <a:t>WinIBW</a:t>
            </a:r>
            <a:r>
              <a:rPr lang="fr-FR" sz="1800" dirty="0">
                <a:latin typeface="Calibri" panose="020F0502020204030204" pitchFamily="34" charset="0"/>
                <a:ea typeface="Calibri" panose="020F0502020204030204" pitchFamily="34" charset="0"/>
                <a:cs typeface="Times New Roman" panose="02020603050405020304" pitchFamily="18" charset="0"/>
              </a:rPr>
              <a:t> de transformation imprimé &gt; électronique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77</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12830891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normAutofit lnSpcReduction="10000"/>
          </a:bodyPr>
          <a:lstStyle/>
          <a:p>
            <a:r>
              <a:rPr lang="fr-FR" sz="2400" dirty="0">
                <a:effectLst/>
                <a:latin typeface="Calibri" panose="020F0502020204030204" pitchFamily="34" charset="0"/>
                <a:ea typeface="Calibri" panose="020F0502020204030204" pitchFamily="34" charset="0"/>
                <a:cs typeface="Times New Roman" panose="02020603050405020304" pitchFamily="18" charset="0"/>
              </a:rPr>
              <a:t>Cataloguer des ressources continues</a:t>
            </a:r>
          </a:p>
          <a:p>
            <a:pPr marL="191700" indent="0">
              <a:buNone/>
            </a:pPr>
            <a:endParaRPr lang="fr-FR" dirty="0">
              <a:latin typeface="Calibri" panose="020F0502020204030204" pitchFamily="34" charset="0"/>
              <a:cs typeface="Times New Roman" panose="02020603050405020304" pitchFamily="18" charset="0"/>
            </a:endParaRPr>
          </a:p>
          <a:p>
            <a:pPr>
              <a:buFontTx/>
              <a:buChar char="-"/>
            </a:pPr>
            <a:r>
              <a:rPr lang="fr-FR" sz="1800" dirty="0">
                <a:latin typeface="Calibri" panose="020F0502020204030204" pitchFamily="34" charset="0"/>
                <a:ea typeface="Calibri" panose="020F0502020204030204" pitchFamily="34" charset="0"/>
                <a:cs typeface="Times New Roman" panose="02020603050405020304" pitchFamily="18" charset="0"/>
              </a:rPr>
              <a:t>Le script </a:t>
            </a:r>
            <a:r>
              <a:rPr lang="fr-FR" sz="1800" dirty="0" err="1">
                <a:latin typeface="Calibri" panose="020F0502020204030204" pitchFamily="34" charset="0"/>
                <a:ea typeface="Calibri" panose="020F0502020204030204" pitchFamily="34" charset="0"/>
                <a:cs typeface="Times New Roman" panose="02020603050405020304" pitchFamily="18" charset="0"/>
              </a:rPr>
              <a:t>WinIBW</a:t>
            </a:r>
            <a:r>
              <a:rPr lang="fr-FR" sz="1800" dirty="0">
                <a:latin typeface="Calibri" panose="020F0502020204030204" pitchFamily="34" charset="0"/>
                <a:ea typeface="Calibri" panose="020F0502020204030204" pitchFamily="34" charset="0"/>
                <a:cs typeface="Times New Roman" panose="02020603050405020304" pitchFamily="18" charset="0"/>
              </a:rPr>
              <a:t> de transformation imprimé &gt; électronique :</a:t>
            </a:r>
          </a:p>
          <a:p>
            <a:pPr marL="191700" indent="0">
              <a:buNone/>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191700" indent="0" algn="ctr">
              <a:buNone/>
            </a:pPr>
            <a:r>
              <a:rPr lang="fr-FR" sz="1800" i="0" dirty="0" err="1">
                <a:solidFill>
                  <a:srgbClr val="4F81BD"/>
                </a:solidFill>
                <a:latin typeface="Calibri" panose="020F0502020204030204" pitchFamily="34" charset="0"/>
                <a:ea typeface="Calibri" panose="020F0502020204030204" pitchFamily="34" charset="0"/>
                <a:cs typeface="Times New Roman" panose="02020603050405020304" pitchFamily="18" charset="0"/>
              </a:rPr>
              <a:t>CAT_TransfoPerioImpPerioElec</a:t>
            </a:r>
            <a:r>
              <a:rPr lang="fr-FR" sz="18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 – </a:t>
            </a: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version rénovée</a:t>
            </a:r>
          </a:p>
          <a:p>
            <a:pPr marL="191700" indent="0" algn="ctr">
              <a:buNone/>
            </a:pPr>
            <a:endParaRPr lang="fr-FR" sz="1800" dirty="0">
              <a:solidFill>
                <a:srgbClr val="4F81BD"/>
              </a:solidFill>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800" dirty="0">
                <a:solidFill>
                  <a:srgbClr val="4F81BD"/>
                </a:solidFill>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ajout des nouvelles zones implémentées en 2022 (371)</a:t>
            </a:r>
          </a:p>
          <a:p>
            <a:pPr>
              <a:buFont typeface="Wingdings" panose="05000000000000000000" pitchFamily="2" charset="2"/>
              <a:buChar char="Ø"/>
            </a:pPr>
            <a:r>
              <a:rPr lang="fr-FR" sz="1600" dirty="0">
                <a:effectLst/>
                <a:latin typeface="Calibri" panose="020F0502020204030204" pitchFamily="34" charset="0"/>
                <a:ea typeface="Calibri" panose="020F0502020204030204" pitchFamily="34" charset="0"/>
                <a:cs typeface="Times New Roman" panose="02020603050405020304" pitchFamily="18" charset="0"/>
              </a:rPr>
              <a:t> </a:t>
            </a:r>
            <a:r>
              <a:rPr lang="fr-FR" sz="1600" dirty="0">
                <a:latin typeface="Calibri" panose="020F0502020204030204" pitchFamily="34" charset="0"/>
                <a:ea typeface="Calibri" panose="020F0502020204030204" pitchFamily="34" charset="0"/>
                <a:cs typeface="Times New Roman" panose="02020603050405020304" pitchFamily="18" charset="0"/>
              </a:rPr>
              <a:t>transformation systématique de la zone 712 en 711 quand $4 = ‘651’</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ajout de la zone 214 #2, à renseigner s’il n’existe pas de 214 éditeur</a:t>
            </a:r>
          </a:p>
          <a:p>
            <a:pPr>
              <a:buFont typeface="Wingdings" panose="05000000000000000000" pitchFamily="2" charset="2"/>
              <a:buChar char="Ø"/>
            </a:pPr>
            <a:r>
              <a:rPr lang="fr-FR" sz="1600" dirty="0">
                <a:effectLst/>
                <a:latin typeface="Calibri" panose="020F0502020204030204" pitchFamily="34" charset="0"/>
                <a:ea typeface="Calibri" panose="020F0502020204030204" pitchFamily="34" charset="0"/>
                <a:cs typeface="Times New Roman" panose="02020603050405020304" pitchFamily="18" charset="0"/>
              </a:rPr>
              <a:t> ajout de la zone 301 pour préparer la demande de numérotation</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ajout de </a:t>
            </a:r>
            <a:r>
              <a:rPr lang="fr-FR" sz="1600" i="0" dirty="0">
                <a:latin typeface="Calibri" panose="020F0502020204030204" pitchFamily="34" charset="0"/>
                <a:ea typeface="Calibri" panose="020F0502020204030204" pitchFamily="34" charset="0"/>
                <a:cs typeface="Times New Roman" panose="02020603050405020304" pitchFamily="18" charset="0"/>
              </a:rPr>
              <a:t>[CONSIGNES] </a:t>
            </a:r>
            <a:r>
              <a:rPr lang="fr-FR" sz="1600" dirty="0">
                <a:latin typeface="Calibri" panose="020F0502020204030204" pitchFamily="34" charset="0"/>
                <a:ea typeface="Calibri" panose="020F0502020204030204" pitchFamily="34" charset="0"/>
                <a:cs typeface="Times New Roman" panose="02020603050405020304" pitchFamily="18" charset="0"/>
              </a:rPr>
              <a:t>pour aider à la saisie des informations</a:t>
            </a:r>
          </a:p>
          <a:p>
            <a:pPr>
              <a:buFont typeface="Wingdings" panose="05000000000000000000" pitchFamily="2" charset="2"/>
              <a:buChar char="Ø"/>
            </a:pPr>
            <a:r>
              <a:rPr lang="fr-FR" sz="1600" dirty="0">
                <a:effectLst/>
                <a:latin typeface="Calibri" panose="020F0502020204030204" pitchFamily="34" charset="0"/>
                <a:ea typeface="Calibri" panose="020F0502020204030204" pitchFamily="34" charset="0"/>
                <a:cs typeface="Times New Roman" panose="02020603050405020304" pitchFamily="18" charset="0"/>
              </a:rPr>
              <a:t> suppression des zones obsolètes (230, 303, 304, …)</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r>
              <a:rPr lang="fr-FR" sz="1600" i="0" dirty="0">
                <a:solidFill>
                  <a:srgbClr val="4F81BD"/>
                </a:solidFill>
                <a:latin typeface="Calibri" panose="020F0502020204030204" pitchFamily="34" charset="0"/>
                <a:ea typeface="Calibri" panose="020F0502020204030204" pitchFamily="34" charset="0"/>
                <a:cs typeface="Times New Roman" panose="02020603050405020304" pitchFamily="18" charset="0"/>
              </a:rPr>
              <a:t>Et toujours :</a:t>
            </a:r>
          </a:p>
          <a:p>
            <a:pPr marL="191700" indent="0">
              <a:buNone/>
            </a:pPr>
            <a:endParaRPr lang="fr-FR" sz="1600" dirty="0">
              <a:solidFill>
                <a:srgbClr val="4F81BD"/>
              </a:solidFill>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une partie supérieure, qui reprend les informations communes aux 2 notices</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la transformation systématique des zones 210 en 214</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l’insertion automatique du lien vers l’imprimé (en 452)</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ajout systématique de 608 ##$302724640X$2rameau (périodiques)</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suppression des zones de liens, des titre-clés, …</a:t>
            </a:r>
          </a:p>
          <a:p>
            <a:pPr>
              <a:buFont typeface="Wingdings" panose="05000000000000000000" pitchFamily="2" charset="2"/>
              <a:buChar char="Ø"/>
            </a:pPr>
            <a:r>
              <a:rPr lang="fr-FR" sz="1600" dirty="0">
                <a:latin typeface="Calibri" panose="020F0502020204030204" pitchFamily="34" charset="0"/>
                <a:ea typeface="Calibri" panose="020F0502020204030204" pitchFamily="34" charset="0"/>
                <a:cs typeface="Times New Roman" panose="02020603050405020304" pitchFamily="18" charset="0"/>
              </a:rPr>
              <a:t> ajout des zones propres aux ressources électroniques (135, 181, 182, 183)</a:t>
            </a: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78</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spTree>
    <p:extLst>
      <p:ext uri="{BB962C8B-B14F-4D97-AF65-F5344CB8AC3E}">
        <p14:creationId xmlns:p14="http://schemas.microsoft.com/office/powerpoint/2010/main" val="34099693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EF0A131-6A60-0D44-1EB2-9C4DEACA1CE5}"/>
              </a:ext>
            </a:extLst>
          </p:cNvPr>
          <p:cNvSpPr>
            <a:spLocks noGrp="1"/>
          </p:cNvSpPr>
          <p:nvPr>
            <p:ph idx="1"/>
          </p:nvPr>
        </p:nvSpPr>
        <p:spPr/>
        <p:txBody>
          <a:bodyPr/>
          <a:lstStyle/>
          <a:p>
            <a:pPr marL="191700" indent="0">
              <a:buNone/>
            </a:pPr>
            <a:endParaRPr lang="fr-FR" dirty="0">
              <a:latin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a:p>
            <a:pPr marL="191700" indent="0">
              <a:buNone/>
            </a:pPr>
            <a:endParaRPr lang="fr-FR"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ce réservé du numéro de diapositive 2">
            <a:extLst>
              <a:ext uri="{FF2B5EF4-FFF2-40B4-BE49-F238E27FC236}">
                <a16:creationId xmlns:a16="http://schemas.microsoft.com/office/drawing/2014/main" id="{F74AC5B5-8C1C-50DB-BCC2-227755B06B54}"/>
              </a:ext>
            </a:extLst>
          </p:cNvPr>
          <p:cNvSpPr>
            <a:spLocks noGrp="1"/>
          </p:cNvSpPr>
          <p:nvPr>
            <p:ph type="sldNum" sz="quarter" idx="12"/>
          </p:nvPr>
        </p:nvSpPr>
        <p:spPr/>
        <p:txBody>
          <a:bodyPr/>
          <a:lstStyle/>
          <a:p>
            <a:fld id="{AD8045ED-DE0C-4527-8264-0379EF2BB254}" type="slidenum">
              <a:rPr lang="fr-FR" smtClean="0"/>
              <a:t>79</a:t>
            </a:fld>
            <a:endParaRPr lang="fr-FR"/>
          </a:p>
        </p:txBody>
      </p:sp>
      <p:sp>
        <p:nvSpPr>
          <p:cNvPr id="4" name="Titre 3">
            <a:extLst>
              <a:ext uri="{FF2B5EF4-FFF2-40B4-BE49-F238E27FC236}">
                <a16:creationId xmlns:a16="http://schemas.microsoft.com/office/drawing/2014/main" id="{3892A3E8-238C-975A-B5DA-C6133FD6C90A}"/>
              </a:ext>
            </a:extLst>
          </p:cNvPr>
          <p:cNvSpPr>
            <a:spLocks noGrp="1"/>
          </p:cNvSpPr>
          <p:nvPr>
            <p:ph type="title"/>
          </p:nvPr>
        </p:nvSpPr>
        <p:spPr>
          <a:xfrm>
            <a:off x="251670" y="198100"/>
            <a:ext cx="7835317" cy="527538"/>
          </a:xfrm>
        </p:spPr>
        <p:txBody>
          <a:bodyPr>
            <a:noAutofit/>
          </a:bodyPr>
          <a:lstStyle/>
          <a:p>
            <a:r>
              <a:rPr lang="fr-FR" sz="2000" b="1" dirty="0">
                <a:effectLst/>
                <a:latin typeface="Calibri" panose="020F0502020204030204" pitchFamily="34" charset="0"/>
                <a:ea typeface="Calibri" panose="020F0502020204030204" pitchFamily="34" charset="0"/>
                <a:cs typeface="Times New Roman" panose="02020603050405020304" pitchFamily="18" charset="0"/>
              </a:rPr>
              <a:t>Cataloguer à l’unité</a:t>
            </a:r>
            <a:endParaRPr lang="fr-FR" sz="1800" dirty="0"/>
          </a:p>
        </p:txBody>
      </p:sp>
      <p:pic>
        <p:nvPicPr>
          <p:cNvPr id="6" name="Image 5" descr="Une image contenant texte&#10;&#10;Description générée automatiquement">
            <a:extLst>
              <a:ext uri="{FF2B5EF4-FFF2-40B4-BE49-F238E27FC236}">
                <a16:creationId xmlns:a16="http://schemas.microsoft.com/office/drawing/2014/main" id="{7173F699-B78B-6244-F0F2-79E6EBC009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23" y="113371"/>
            <a:ext cx="4176000" cy="3443673"/>
          </a:xfrm>
          <a:prstGeom prst="rect">
            <a:avLst/>
          </a:prstGeom>
          <a:effectLst>
            <a:outerShdw blurRad="63500" sx="102000" sy="102000" algn="ctr" rotWithShape="0">
              <a:prstClr val="black">
                <a:alpha val="40000"/>
              </a:prstClr>
            </a:outerShdw>
          </a:effectLst>
        </p:spPr>
      </p:pic>
      <p:pic>
        <p:nvPicPr>
          <p:cNvPr id="8" name="Image 7" descr="Une image contenant texte&#10;&#10;Description générée automatiquement">
            <a:extLst>
              <a:ext uri="{FF2B5EF4-FFF2-40B4-BE49-F238E27FC236}">
                <a16:creationId xmlns:a16="http://schemas.microsoft.com/office/drawing/2014/main" id="{D5B2D9F8-E9D6-5F7C-E2F7-6A77899CA6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6121" y="3553307"/>
            <a:ext cx="7488000" cy="3271892"/>
          </a:xfrm>
          <a:prstGeom prst="rect">
            <a:avLst/>
          </a:prstGeom>
          <a:effectLst>
            <a:outerShdw blurRad="63500" sx="102000" sy="102000" algn="ctr" rotWithShape="0">
              <a:prstClr val="black">
                <a:alpha val="40000"/>
              </a:prstClr>
            </a:outerShdw>
          </a:effectLst>
        </p:spPr>
      </p:pic>
      <p:sp>
        <p:nvSpPr>
          <p:cNvPr id="9" name="Flèche : courbe vers le bas 8">
            <a:extLst>
              <a:ext uri="{FF2B5EF4-FFF2-40B4-BE49-F238E27FC236}">
                <a16:creationId xmlns:a16="http://schemas.microsoft.com/office/drawing/2014/main" id="{7ACE5274-1BF3-D33F-F84E-12FF8F0003E5}"/>
              </a:ext>
            </a:extLst>
          </p:cNvPr>
          <p:cNvSpPr/>
          <p:nvPr/>
        </p:nvSpPr>
        <p:spPr>
          <a:xfrm rot="1951538">
            <a:off x="3295568" y="1184697"/>
            <a:ext cx="4916228" cy="2103579"/>
          </a:xfrm>
          <a:prstGeom prst="curvedDownArrow">
            <a:avLst>
              <a:gd name="adj1" fmla="val 11645"/>
              <a:gd name="adj2" fmla="val 42399"/>
              <a:gd name="adj3" fmla="val 20379"/>
            </a:avLst>
          </a:prstGeom>
          <a:gradFill>
            <a:gsLst>
              <a:gs pos="0">
                <a:schemeClr val="accent1">
                  <a:tint val="100000"/>
                  <a:shade val="100000"/>
                  <a:satMod val="130000"/>
                  <a:alpha val="20000"/>
                </a:schemeClr>
              </a:gs>
              <a:gs pos="100000">
                <a:schemeClr val="accent1">
                  <a:tint val="50000"/>
                  <a:shade val="100000"/>
                  <a:satMod val="350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5" name="Rectangle : coins arrondis 4">
            <a:extLst>
              <a:ext uri="{FF2B5EF4-FFF2-40B4-BE49-F238E27FC236}">
                <a16:creationId xmlns:a16="http://schemas.microsoft.com/office/drawing/2014/main" id="{FC83B57E-0FA0-B05F-53F1-3C86E9C52A8D}"/>
              </a:ext>
            </a:extLst>
          </p:cNvPr>
          <p:cNvSpPr>
            <a:spLocks/>
          </p:cNvSpPr>
          <p:nvPr/>
        </p:nvSpPr>
        <p:spPr>
          <a:xfrm>
            <a:off x="5013064" y="1147611"/>
            <a:ext cx="3168000" cy="396000"/>
          </a:xfrm>
          <a:prstGeom prst="roundRect">
            <a:avLst/>
          </a:prstGeom>
          <a:solidFill>
            <a:srgbClr val="4F81BD"/>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b="1" dirty="0" err="1">
                <a:solidFill>
                  <a:schemeClr val="accent6"/>
                </a:solidFill>
              </a:rPr>
              <a:t>CAT_TransfoPerioImpPerioElec</a:t>
            </a:r>
            <a:endParaRPr lang="fr-FR" b="1" dirty="0">
              <a:solidFill>
                <a:schemeClr val="accent6"/>
              </a:solidFill>
            </a:endParaRPr>
          </a:p>
        </p:txBody>
      </p:sp>
      <p:pic>
        <p:nvPicPr>
          <p:cNvPr id="10" name="Image 9" descr="Une image contenant table&#10;&#10;Description générée automatiquement">
            <a:extLst>
              <a:ext uri="{FF2B5EF4-FFF2-40B4-BE49-F238E27FC236}">
                <a16:creationId xmlns:a16="http://schemas.microsoft.com/office/drawing/2014/main" id="{1E87A9EF-65CE-C7C4-4CD0-1D42D0EDF8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1120" y="1835207"/>
            <a:ext cx="3858163" cy="1105054"/>
          </a:xfrm>
          <a:prstGeom prst="rect">
            <a:avLst/>
          </a:prstGeom>
        </p:spPr>
      </p:pic>
    </p:spTree>
    <p:extLst>
      <p:ext uri="{BB962C8B-B14F-4D97-AF65-F5344CB8AC3E}">
        <p14:creationId xmlns:p14="http://schemas.microsoft.com/office/powerpoint/2010/main" val="144034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defTabSz="685800">
              <a:defRPr/>
            </a:pPr>
            <a:fld id="{AD8045ED-DE0C-4527-8264-0379EF2BB254}" type="slidenum">
              <a:rPr lang="fr-FR" sz="675">
                <a:solidFill>
                  <a:prstClr val="black">
                    <a:tint val="75000"/>
                  </a:prstClr>
                </a:solidFill>
                <a:latin typeface="Calibri"/>
              </a:rPr>
              <a:pPr defTabSz="685800">
                <a:defRPr/>
              </a:pPr>
              <a:t>8</a:t>
            </a:fld>
            <a:endParaRPr lang="fr-FR" sz="675">
              <a:solidFill>
                <a:prstClr val="black">
                  <a:tint val="75000"/>
                </a:prstClr>
              </a:solidFill>
              <a:latin typeface="Calibri"/>
            </a:endParaRPr>
          </a:p>
        </p:txBody>
      </p:sp>
      <p:sp>
        <p:nvSpPr>
          <p:cNvPr id="5" name="Titre 4"/>
          <p:cNvSpPr>
            <a:spLocks noGrp="1"/>
          </p:cNvSpPr>
          <p:nvPr>
            <p:ph type="title"/>
          </p:nvPr>
        </p:nvSpPr>
        <p:spPr>
          <a:xfrm>
            <a:off x="685800" y="206489"/>
            <a:ext cx="7315201" cy="527538"/>
          </a:xfrm>
        </p:spPr>
        <p:txBody>
          <a:bodyPr>
            <a:normAutofit fontScale="90000"/>
          </a:bodyPr>
          <a:lstStyle/>
          <a:p>
            <a:r>
              <a:rPr lang="fr-FR" dirty="0">
                <a:latin typeface="+mn-lt"/>
              </a:rPr>
              <a:t>Monographies électroniques : diffuseurs multiples, notices multiples</a:t>
            </a:r>
          </a:p>
        </p:txBody>
      </p:sp>
      <p:sp>
        <p:nvSpPr>
          <p:cNvPr id="9" name="Titre 1">
            <a:extLst>
              <a:ext uri="{FF2B5EF4-FFF2-40B4-BE49-F238E27FC236}">
                <a16:creationId xmlns:a16="http://schemas.microsoft.com/office/drawing/2014/main" id="{869283D5-12E8-F5A6-5FF3-DC9D8F8574C0}"/>
              </a:ext>
            </a:extLst>
          </p:cNvPr>
          <p:cNvSpPr txBox="1">
            <a:spLocks/>
          </p:cNvSpPr>
          <p:nvPr/>
        </p:nvSpPr>
        <p:spPr>
          <a:xfrm>
            <a:off x="4737480" y="4641025"/>
            <a:ext cx="4240793" cy="448778"/>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defRPr/>
            </a:pPr>
            <a:r>
              <a:rPr lang="fr-FR" sz="1500" dirty="0">
                <a:solidFill>
                  <a:srgbClr val="4F81BD"/>
                </a:solidFill>
                <a:latin typeface="Calibri Light" panose="020F0302020204030204"/>
              </a:rPr>
              <a:t>https://books.openedition.org/editionsulm/8905</a:t>
            </a:r>
          </a:p>
        </p:txBody>
      </p:sp>
      <p:sp>
        <p:nvSpPr>
          <p:cNvPr id="10" name="Sous-titre 2">
            <a:extLst>
              <a:ext uri="{FF2B5EF4-FFF2-40B4-BE49-F238E27FC236}">
                <a16:creationId xmlns:a16="http://schemas.microsoft.com/office/drawing/2014/main" id="{1EF02231-4A50-54DF-27FE-F0954130BBC9}"/>
              </a:ext>
            </a:extLst>
          </p:cNvPr>
          <p:cNvSpPr txBox="1">
            <a:spLocks/>
          </p:cNvSpPr>
          <p:nvPr/>
        </p:nvSpPr>
        <p:spPr>
          <a:xfrm>
            <a:off x="326848" y="4740723"/>
            <a:ext cx="4355048" cy="499358"/>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defRPr/>
            </a:pPr>
            <a:r>
              <a:rPr lang="fr-FR" sz="1500" dirty="0">
                <a:solidFill>
                  <a:srgbClr val="4F81BD"/>
                </a:solidFill>
                <a:latin typeface="Calibri Light" panose="020F0302020204030204" pitchFamily="34" charset="0"/>
                <a:cs typeface="Calibri Light" panose="020F0302020204030204" pitchFamily="34" charset="0"/>
              </a:rPr>
              <a:t>https://www.cairn.info/jeu-d-echecs-comme-representation--9782728835904.htm</a:t>
            </a:r>
          </a:p>
        </p:txBody>
      </p:sp>
      <p:pic>
        <p:nvPicPr>
          <p:cNvPr id="11" name="Image 10">
            <a:extLst>
              <a:ext uri="{FF2B5EF4-FFF2-40B4-BE49-F238E27FC236}">
                <a16:creationId xmlns:a16="http://schemas.microsoft.com/office/drawing/2014/main" id="{695E023A-71A8-B9F8-BEE1-411D47E03823}"/>
              </a:ext>
            </a:extLst>
          </p:cNvPr>
          <p:cNvPicPr>
            <a:picLocks noChangeAspect="1"/>
          </p:cNvPicPr>
          <p:nvPr/>
        </p:nvPicPr>
        <p:blipFill>
          <a:blip r:embed="rId3"/>
          <a:stretch>
            <a:fillRect/>
          </a:stretch>
        </p:blipFill>
        <p:spPr>
          <a:xfrm>
            <a:off x="4752532" y="1881385"/>
            <a:ext cx="4296377" cy="2782049"/>
          </a:xfrm>
          <a:prstGeom prst="rect">
            <a:avLst/>
          </a:prstGeom>
          <a:ln>
            <a:solidFill>
              <a:schemeClr val="tx1"/>
            </a:solidFill>
          </a:ln>
        </p:spPr>
      </p:pic>
      <p:pic>
        <p:nvPicPr>
          <p:cNvPr id="12" name="Image 11">
            <a:extLst>
              <a:ext uri="{FF2B5EF4-FFF2-40B4-BE49-F238E27FC236}">
                <a16:creationId xmlns:a16="http://schemas.microsoft.com/office/drawing/2014/main" id="{D40C0F45-C84D-CFF5-0E2B-ECE906AF2BC8}"/>
              </a:ext>
            </a:extLst>
          </p:cNvPr>
          <p:cNvPicPr>
            <a:picLocks noChangeAspect="1"/>
          </p:cNvPicPr>
          <p:nvPr/>
        </p:nvPicPr>
        <p:blipFill>
          <a:blip r:embed="rId4"/>
          <a:stretch>
            <a:fillRect/>
          </a:stretch>
        </p:blipFill>
        <p:spPr>
          <a:xfrm>
            <a:off x="134132" y="1957840"/>
            <a:ext cx="4547763" cy="2390756"/>
          </a:xfrm>
          <a:prstGeom prst="rect">
            <a:avLst/>
          </a:prstGeom>
          <a:ln>
            <a:solidFill>
              <a:schemeClr val="accent1"/>
            </a:solidFill>
          </a:ln>
        </p:spPr>
      </p:pic>
    </p:spTree>
    <p:extLst>
      <p:ext uri="{BB962C8B-B14F-4D97-AF65-F5344CB8AC3E}">
        <p14:creationId xmlns:p14="http://schemas.microsoft.com/office/powerpoint/2010/main" val="150032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pPr marL="143775" indent="0">
              <a:buNone/>
            </a:pPr>
            <a:r>
              <a:rPr lang="fr-FR" dirty="0">
                <a:latin typeface="+mj-lt"/>
              </a:rPr>
              <a:t>Précédemment : une notice </a:t>
            </a:r>
            <a:r>
              <a:rPr lang="fr-FR" dirty="0" err="1">
                <a:latin typeface="+mj-lt"/>
              </a:rPr>
              <a:t>Oa</a:t>
            </a:r>
            <a:r>
              <a:rPr lang="fr-FR" dirty="0">
                <a:latin typeface="+mj-lt"/>
              </a:rPr>
              <a:t> « générique » agrégeant des diffuseurs différents</a:t>
            </a:r>
          </a:p>
        </p:txBody>
      </p:sp>
      <p:sp>
        <p:nvSpPr>
          <p:cNvPr id="3" name="Espace réservé du numéro de diapositive 2"/>
          <p:cNvSpPr>
            <a:spLocks noGrp="1"/>
          </p:cNvSpPr>
          <p:nvPr>
            <p:ph type="sldNum" sz="quarter" idx="12"/>
          </p:nvPr>
        </p:nvSpPr>
        <p:spPr/>
        <p:txBody>
          <a:bodyPr/>
          <a:lstStyle/>
          <a:p>
            <a:pPr defTabSz="685800">
              <a:defRPr/>
            </a:pPr>
            <a:fld id="{AD8045ED-DE0C-4527-8264-0379EF2BB254}" type="slidenum">
              <a:rPr lang="fr-FR" sz="675">
                <a:solidFill>
                  <a:prstClr val="black">
                    <a:tint val="75000"/>
                  </a:prstClr>
                </a:solidFill>
                <a:latin typeface="Calibri"/>
              </a:rPr>
              <a:pPr defTabSz="685800">
                <a:defRPr/>
              </a:pPr>
              <a:t>9</a:t>
            </a:fld>
            <a:endParaRPr lang="fr-FR" sz="675">
              <a:solidFill>
                <a:prstClr val="black">
                  <a:tint val="75000"/>
                </a:prstClr>
              </a:solidFill>
              <a:latin typeface="Calibri"/>
            </a:endParaRPr>
          </a:p>
        </p:txBody>
      </p:sp>
      <p:sp>
        <p:nvSpPr>
          <p:cNvPr id="5" name="Titre 4"/>
          <p:cNvSpPr>
            <a:spLocks noGrp="1"/>
          </p:cNvSpPr>
          <p:nvPr>
            <p:ph type="title"/>
          </p:nvPr>
        </p:nvSpPr>
        <p:spPr>
          <a:xfrm>
            <a:off x="723900" y="206489"/>
            <a:ext cx="7277101" cy="527538"/>
          </a:xfrm>
        </p:spPr>
        <p:txBody>
          <a:bodyPr>
            <a:normAutofit fontScale="90000"/>
          </a:bodyPr>
          <a:lstStyle/>
          <a:p>
            <a:r>
              <a:rPr lang="fr-FR" dirty="0">
                <a:latin typeface="+mn-lt"/>
              </a:rPr>
              <a:t>Monographies électroniques : diffuseurs multiples, notices multiples</a:t>
            </a:r>
          </a:p>
        </p:txBody>
      </p:sp>
      <p:pic>
        <p:nvPicPr>
          <p:cNvPr id="2" name="Image 1">
            <a:extLst>
              <a:ext uri="{FF2B5EF4-FFF2-40B4-BE49-F238E27FC236}">
                <a16:creationId xmlns:a16="http://schemas.microsoft.com/office/drawing/2014/main" id="{57DF50C1-C7C3-9374-8AA8-2C5B89499C0D}"/>
              </a:ext>
            </a:extLst>
          </p:cNvPr>
          <p:cNvPicPr>
            <a:picLocks noChangeAspect="1"/>
          </p:cNvPicPr>
          <p:nvPr/>
        </p:nvPicPr>
        <p:blipFill>
          <a:blip r:embed="rId3"/>
          <a:stretch>
            <a:fillRect/>
          </a:stretch>
        </p:blipFill>
        <p:spPr>
          <a:xfrm>
            <a:off x="248521" y="2193236"/>
            <a:ext cx="8264734" cy="3421751"/>
          </a:xfrm>
          <a:prstGeom prst="rect">
            <a:avLst/>
          </a:prstGeom>
          <a:ln>
            <a:solidFill>
              <a:schemeClr val="accent1"/>
            </a:solidFill>
          </a:ln>
        </p:spPr>
      </p:pic>
      <p:cxnSp>
        <p:nvCxnSpPr>
          <p:cNvPr id="4" name="Connecteur droit avec flèche 3">
            <a:extLst>
              <a:ext uri="{FF2B5EF4-FFF2-40B4-BE49-F238E27FC236}">
                <a16:creationId xmlns:a16="http://schemas.microsoft.com/office/drawing/2014/main" id="{1B9FFB0F-EDD5-AEDE-7451-CB87ADF1257A}"/>
              </a:ext>
            </a:extLst>
          </p:cNvPr>
          <p:cNvCxnSpPr>
            <a:cxnSpLocks/>
            <a:stCxn id="7" idx="1"/>
          </p:cNvCxnSpPr>
          <p:nvPr/>
        </p:nvCxnSpPr>
        <p:spPr>
          <a:xfrm flipH="1">
            <a:off x="1265614" y="2999072"/>
            <a:ext cx="31518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 6">
            <a:extLst>
              <a:ext uri="{FF2B5EF4-FFF2-40B4-BE49-F238E27FC236}">
                <a16:creationId xmlns:a16="http://schemas.microsoft.com/office/drawing/2014/main" id="{B2D9724E-C07B-8F45-1877-E9B04D497D74}"/>
              </a:ext>
            </a:extLst>
          </p:cNvPr>
          <p:cNvPicPr>
            <a:picLocks noChangeAspect="1"/>
          </p:cNvPicPr>
          <p:nvPr/>
        </p:nvPicPr>
        <p:blipFill>
          <a:blip r:embed="rId4"/>
          <a:stretch>
            <a:fillRect/>
          </a:stretch>
        </p:blipFill>
        <p:spPr>
          <a:xfrm>
            <a:off x="4417476" y="2569143"/>
            <a:ext cx="2778616" cy="859858"/>
          </a:xfrm>
          <a:prstGeom prst="rect">
            <a:avLst/>
          </a:prstGeom>
          <a:ln>
            <a:solidFill>
              <a:schemeClr val="tx1"/>
            </a:solidFill>
          </a:ln>
        </p:spPr>
      </p:pic>
      <p:pic>
        <p:nvPicPr>
          <p:cNvPr id="8" name="Image 7">
            <a:extLst>
              <a:ext uri="{FF2B5EF4-FFF2-40B4-BE49-F238E27FC236}">
                <a16:creationId xmlns:a16="http://schemas.microsoft.com/office/drawing/2014/main" id="{34B98914-4829-770D-A370-1CDF39FBA75A}"/>
              </a:ext>
            </a:extLst>
          </p:cNvPr>
          <p:cNvPicPr>
            <a:picLocks noChangeAspect="1"/>
          </p:cNvPicPr>
          <p:nvPr/>
        </p:nvPicPr>
        <p:blipFill>
          <a:blip r:embed="rId5"/>
          <a:stretch>
            <a:fillRect/>
          </a:stretch>
        </p:blipFill>
        <p:spPr>
          <a:xfrm>
            <a:off x="3273981" y="5154424"/>
            <a:ext cx="5703135" cy="429929"/>
          </a:xfrm>
          <a:prstGeom prst="rect">
            <a:avLst/>
          </a:prstGeom>
          <a:ln>
            <a:solidFill>
              <a:schemeClr val="tx1"/>
            </a:solidFill>
          </a:ln>
        </p:spPr>
      </p:pic>
    </p:spTree>
    <p:extLst>
      <p:ext uri="{BB962C8B-B14F-4D97-AF65-F5344CB8AC3E}">
        <p14:creationId xmlns:p14="http://schemas.microsoft.com/office/powerpoint/2010/main" val="3848150687"/>
      </p:ext>
    </p:extLst>
  </p:cSld>
  <p:clrMapOvr>
    <a:masterClrMapping/>
  </p:clrMapOvr>
</p:sld>
</file>

<file path=ppt/theme/theme1.xml><?xml version="1.0" encoding="utf-8"?>
<a:theme xmlns:a="http://schemas.openxmlformats.org/drawingml/2006/main" name="Modele_DocElec">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le_Star" id="{8A179661-290A-42F3-BA78-D64016F222C3}" vid="{F6DF9B3B-496E-4D56-9F5C-FE017C34F9F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m_x0020_du_x0020_marché xmlns="9cb235b8-7541-4a6e-b886-1bf4192805bd">A renseigner</Nom_x0020_du_x0020_marché>
    <Type_x0020_spec xmlns="9cb235b8-7541-4a6e-b886-1bf4192805bd">
      <Value>A renseigner</Value>
    </Type_x0020_spec>
    <Type_x0020_de_x0020_document_x0020_technique xmlns="9cb235b8-7541-4a6e-b886-1bf4192805bd">A renseigner</Type_x0020_de_x0020_document_x0020_technique>
    <Etat_x0020_du_x0020_document xmlns="9cb235b8-7541-4a6e-b886-1bf4192805bd" xsi:nil="true"/>
    <Nom_x0020_de_x0020_la_x0020_formation xmlns="9cb235b8-7541-4a6e-b886-1bf4192805bd">A renseigner</Nom_x0020_de_x0020_la_x0020_formation>
    <TRI xmlns="9cb235b8-7541-4a6e-b886-1bf4192805bd">RPT</TRI>
    <Tags xmlns="9cb235b8-7541-4a6e-b886-1bf4192805bd" xsi:nil="true"/>
    <Structure xmlns="9cb235b8-7541-4a6e-b886-1bf4192805bd">ABES</Structure>
    <Année xmlns="9cb235b8-7541-4a6e-b886-1bf4192805bd">2023</Année>
    <Sujet_x0020_convention xmlns="9cb235b8-7541-4a6e-b886-1bf4192805bd">A renseigner</Sujet_x0020_convention>
    <_DCDateCreated xmlns="http://schemas.microsoft.com/sharepoint/v3/fields">2023-01-15T23:00:00+00:00</_DCDateCreated>
    <Exaged_DocName xmlns="$ListId:Activites;" xsi:nil="true"/>
    <Type_x0020_Doc_x0020_PPT xmlns="9cb235b8-7541-4a6e-b886-1bf4192805bd">Présentation</Type_x0020_Doc_x0020_PPT>
  </documentManagement>
</p:properties>
</file>

<file path=customXml/item2.xml><?xml version="1.0" encoding="utf-8"?>
<ct:contentTypeSchema xmlns:ct="http://schemas.microsoft.com/office/2006/metadata/contentType" xmlns:ma="http://schemas.microsoft.com/office/2006/metadata/properties/metaAttributes" ct:_="" ma:_="" ma:contentTypeName="DocPPT" ma:contentTypeID="0x010100505AF35FDCA54D2FA379F261E520FD37003BA607584A07684089D0538041E41208040703007D0E1338AE39AB4A9320E794CF043EF0" ma:contentTypeVersion="0" ma:contentTypeDescription="" ma:contentTypeScope="" ma:versionID="00daa2ab56ef3d30e5095fa69eeff7cd">
  <xsd:schema xmlns:xsd="http://www.w3.org/2001/XMLSchema" xmlns:xs="http://www.w3.org/2001/XMLSchema" xmlns:p="http://schemas.microsoft.com/office/2006/metadata/properties" xmlns:ns2="9cb235b8-7541-4a6e-b886-1bf4192805bd" xmlns:ns3="http://schemas.microsoft.com/sharepoint/v3/fields" xmlns:ns4="$ListId:Activites;" targetNamespace="http://schemas.microsoft.com/office/2006/metadata/properties" ma:root="true" ma:fieldsID="f379ceb268b61f6e6df82f2f57d0efd5" ns2:_="" ns3:_="" ns4:_="">
    <xsd:import namespace="9cb235b8-7541-4a6e-b886-1bf4192805bd"/>
    <xsd:import namespace="http://schemas.microsoft.com/sharepoint/v3/fields"/>
    <xsd:import namespace="$ListId:Activites;"/>
    <xsd:element name="properties">
      <xsd:complexType>
        <xsd:sequence>
          <xsd:element name="documentManagement">
            <xsd:complexType>
              <xsd:all>
                <xsd:element ref="ns2:Structure" minOccurs="0"/>
                <xsd:element ref="ns2:TRI" minOccurs="0"/>
                <xsd:element ref="ns2:Etat_x0020_du_x0020_document" minOccurs="0"/>
                <xsd:element ref="ns2:Année" minOccurs="0"/>
                <xsd:element ref="ns3:_DCDateCreated" minOccurs="0"/>
                <xsd:element ref="ns2:Tags" minOccurs="0"/>
                <xsd:element ref="ns2:Type_x0020_spec" minOccurs="0"/>
                <xsd:element ref="ns2:Nom_x0020_du_x0020_marché" minOccurs="0"/>
                <xsd:element ref="ns2:Type_x0020_de_x0020_document_x0020_technique" minOccurs="0"/>
                <xsd:element ref="ns2:Sujet_x0020_convention" minOccurs="0"/>
                <xsd:element ref="ns2:Type_x0020_Doc_x0020_PPT" minOccurs="0"/>
                <xsd:element ref="ns4:Exaged_DocName" minOccurs="0"/>
                <xsd:element ref="ns2:Nom_x0020_de_x0020_la_x0020_form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b235b8-7541-4a6e-b886-1bf4192805bd"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xsd:simpleType>
        <xsd:restriction base="dms:Choice">
          <xsd:enumeration value="A renseigner"/>
          <xsd:enumeration value="ACT"/>
          <xsd:enumeration value="AFE"/>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Etat_x0020_du_x0020_document" ma:index="4" nillable="true" ma:displayName="Etat du document" ma:format="Dropdown" ma:internalName="Etat_x0020_du_x0020_document">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Année" ma:index="5" nillable="true" ma:displayName="Année" ma:default="A renseigner" ma:format="Dropdown" ma:internalName="Ann_x00e9_e">
      <xsd:simpleType>
        <xsd:restriction base="dms:Choice">
          <xsd:enumeration value="A renseigner"/>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Tags" ma:index="9" nillable="true" ma:displayName="Tags" ma:internalName="Tags">
      <xsd:simpleType>
        <xsd:restriction base="dms:Text">
          <xsd:maxLength value="255"/>
        </xsd:restriction>
      </xsd:simpleType>
    </xsd:element>
    <xsd:element name="Type_x0020_spec" ma:index="10"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Nom_x0020_du_x0020_marché" ma:index="11"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Type_x0020_de_x0020_document_x0020_technique" ma:index="12"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Sujet_x0020_convention" ma:index="13"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oc_x0020_PPT" ma:index="15" nillable="true" ma:displayName="Type Doc PPT" ma:default="Présentation" ma:format="Dropdown" ma:internalName="Type_x0020_Doc_x0020_PPT">
      <xsd:simpleType>
        <xsd:restriction base="dms:Choice">
          <xsd:enumeration value="Présentation"/>
          <xsd:enumeration value="Raconte-mois"/>
          <xsd:enumeration value="Formation interne"/>
          <xsd:enumeration value="Formation externe"/>
          <xsd:enumeration value="JABES"/>
          <xsd:enumeration value="JCR"/>
          <xsd:enumeration value="Autre"/>
        </xsd:restriction>
      </xsd:simpleType>
    </xsd:element>
    <xsd:element name="Nom_x0020_de_x0020_la_x0020_formation" ma:index="22" nillable="true" ma:displayName="Liste des formations" ma:default="A renseigner" ma:format="Dropdown" ma:hidden="true"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6" nillable="true" ma:displayName="Date de création" ma:default="[today]" ma:description="Date à laquelle la ressource a été créée" ma:format="DateOnly" ma:internalName="_DCDateCre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ListId:Activites;" elementFormDefault="qualified">
    <xsd:import namespace="http://schemas.microsoft.com/office/2006/documentManagement/types"/>
    <xsd:import namespace="http://schemas.microsoft.com/office/infopath/2007/PartnerControls"/>
    <xsd:element name="Exaged_DocName" ma:index="21" nillable="true" ma:displayName="Nom du document" ma:hidden="true" ma:internalName="Exaged_Doc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Type de contenu"/>
        <xsd:element ref="dc:title" minOccurs="0" maxOccurs="1" ma:index="1" ma:displayName="Titre"/>
        <xsd:element ref="dc:subject" minOccurs="0" maxOccurs="1"/>
        <xsd:element ref="dc:description" minOccurs="0" maxOccurs="1" ma:index="7" ma:displayName="Commentaires"/>
        <xsd:element name="keywords" minOccurs="0" maxOccurs="1" type="xsd:string" ma:index="8"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EB63F-5D93-45FA-AE61-CA025FAE82ED}">
  <ds:schemaRefs>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ListId:Activites;"/>
    <ds:schemaRef ds:uri="http://schemas.microsoft.com/sharepoint/v3/fields"/>
    <ds:schemaRef ds:uri="9cb235b8-7541-4a6e-b886-1bf4192805bd"/>
    <ds:schemaRef ds:uri="http://www.w3.org/XML/1998/namespace"/>
    <ds:schemaRef ds:uri="http://purl.org/dc/elements/1.1/"/>
  </ds:schemaRefs>
</ds:datastoreItem>
</file>

<file path=customXml/itemProps2.xml><?xml version="1.0" encoding="utf-8"?>
<ds:datastoreItem xmlns:ds="http://schemas.openxmlformats.org/officeDocument/2006/customXml" ds:itemID="{0DEB1563-BAC3-4EEF-9524-F779F577D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b235b8-7541-4a6e-b886-1bf4192805bd"/>
    <ds:schemaRef ds:uri="http://schemas.microsoft.com/sharepoint/v3/fields"/>
    <ds:schemaRef ds:uri="$ListId:Activit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3B7F89-6AE4-435C-8312-425E510E5F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7141</TotalTime>
  <Words>11370</Words>
  <Application>Microsoft Office PowerPoint</Application>
  <PresentationFormat>Affichage à l'écran (4:3)</PresentationFormat>
  <Paragraphs>1693</Paragraphs>
  <Slides>79</Slides>
  <Notes>76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79</vt:i4>
      </vt:variant>
    </vt:vector>
  </HeadingPairs>
  <TitlesOfParts>
    <vt:vector size="86" baseType="lpstr">
      <vt:lpstr>Arial</vt:lpstr>
      <vt:lpstr>Arial Narrow</vt:lpstr>
      <vt:lpstr>Calibri</vt:lpstr>
      <vt:lpstr>Calibri Light</vt:lpstr>
      <vt:lpstr>Courier New</vt:lpstr>
      <vt:lpstr>Wingdings</vt:lpstr>
      <vt:lpstr>Modele_DocElec</vt:lpstr>
      <vt:lpstr>Formation</vt:lpstr>
      <vt:lpstr>Séance 3</vt:lpstr>
      <vt:lpstr>Monographie électronique vs. monographie imprimée</vt:lpstr>
      <vt:lpstr>Monographie électronique vs. monographie imprimée</vt:lpstr>
      <vt:lpstr>Monographie électronique vs. monographie imprimée </vt:lpstr>
      <vt:lpstr>Monographie électronique vs. monographie imprimée </vt:lpstr>
      <vt:lpstr>Monographie électronique vs. monographie imprimée </vt:lpstr>
      <vt:lpstr>Monographies électroniques : diffuseurs multiples, notices multiples</vt:lpstr>
      <vt:lpstr>Monographies électroniques : diffuseurs multiples, notices multiples</vt:lpstr>
      <vt:lpstr>Monographies électroniques : diffuseurs multiples, notices multiples</vt:lpstr>
      <vt:lpstr>Monographies électroniques : diffuseurs multiples, notices multiples</vt:lpstr>
      <vt:lpstr>Monographies électroniques : diffuseurs multiples, notices multiples</vt:lpstr>
      <vt:lpstr>Monographies électroniques : diffuseurs multiples, notices multiples</vt:lpstr>
      <vt:lpstr>Monographies électroniques </vt:lpstr>
      <vt:lpstr>Monographies électroniques</vt:lpstr>
      <vt:lpstr>Monographies électroniques </vt:lpstr>
      <vt:lpstr>Monographies électroniques</vt:lpstr>
      <vt:lpstr>Monographies électroniques</vt:lpstr>
      <vt:lpstr>Monographies électroniques</vt:lpstr>
      <vt:lpstr>Monographies électroniques</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Le script CAT_transfoImpElec : transformer une notice de monographie imprimée en monographie électronique</vt:lpstr>
      <vt:lpstr>Dédoublonner des notices</vt:lpstr>
      <vt:lpstr>Dédoublonner des notices</vt:lpstr>
      <vt:lpstr>Dédoublonner des notices</vt:lpstr>
      <vt:lpstr>Dédoublonner des notices</vt:lpstr>
      <vt:lpstr>Dédoublonner des notices</vt:lpstr>
      <vt:lpstr>Dédoublonner des notices</vt:lpstr>
      <vt:lpstr>Dédoublonner des notices</vt:lpstr>
      <vt:lpstr>Dédoublonner des notices</vt:lpstr>
      <vt:lpstr>Dédoublonner des notices</vt:lpstr>
      <vt:lpstr>Dédoublonner des notices  </vt:lpstr>
      <vt:lpstr>Cataloguer des monographies électroniques</vt:lpstr>
      <vt:lpstr>Merci pour votre attention</vt:lpstr>
      <vt:lpstr>Cataloguer à l’unité</vt:lpstr>
      <vt:lpstr>Cataloguer à l’unité</vt:lpstr>
      <vt:lpstr>Cataloguer à l’unité</vt:lpstr>
      <vt:lpstr>Cataloguer à l’unité</vt:lpstr>
      <vt:lpstr>Cataloguer à l’unité</vt:lpstr>
      <vt:lpstr>Cataloguer à l’unité</vt:lpstr>
      <vt:lpstr>Présentation PowerPoint</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lpstr>Cataloguer à l’unité</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séance 3 - Partie1. Monographies</dc:title>
  <dc:creator>Christophe Arnaud</dc:creator>
  <cp:keywords/>
  <dc:description/>
  <cp:lastModifiedBy>Olivier Kosinski</cp:lastModifiedBy>
  <cp:revision>133</cp:revision>
  <cp:lastPrinted>2023-01-04T14:49:58Z</cp:lastPrinted>
  <dcterms:created xsi:type="dcterms:W3CDTF">2021-07-02T08:01:34Z</dcterms:created>
  <dcterms:modified xsi:type="dcterms:W3CDTF">2023-01-18T13:38:14Z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0x010100505AF35FDCA54D2FA379F261E520FD37003BA607584A07684089D0538041E41208040703007D0E1338AE39AB4A9320E794CF043EF0</vt:lpwstr>
  </property>
  <property fmtid="{D5CDD505-2E9C-101B-9397-08002B2CF9AE}" pid="3" name="Order">
    <vt:r8>8300</vt:r8>
  </property>
  <property fmtid="{D5CDD505-2E9C-101B-9397-08002B2CF9AE}" pid="4" name="Type de document standard">
    <vt:lpwstr>Diaporama Formation</vt:lpwstr>
  </property>
</Properties>
</file>