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1"/>
  </p:notesMasterIdLst>
  <p:handoutMasterIdLst>
    <p:handoutMasterId r:id="rId62"/>
  </p:handoutMasterIdLst>
  <p:sldIdLst>
    <p:sldId id="264" r:id="rId5"/>
    <p:sldId id="322" r:id="rId6"/>
    <p:sldId id="292" r:id="rId7"/>
    <p:sldId id="349" r:id="rId8"/>
    <p:sldId id="351" r:id="rId9"/>
    <p:sldId id="352" r:id="rId10"/>
    <p:sldId id="354" r:id="rId11"/>
    <p:sldId id="353" r:id="rId12"/>
    <p:sldId id="376" r:id="rId13"/>
    <p:sldId id="377" r:id="rId14"/>
    <p:sldId id="378" r:id="rId15"/>
    <p:sldId id="379" r:id="rId16"/>
    <p:sldId id="380" r:id="rId17"/>
    <p:sldId id="350" r:id="rId18"/>
    <p:sldId id="356" r:id="rId19"/>
    <p:sldId id="355" r:id="rId20"/>
    <p:sldId id="345" r:id="rId21"/>
    <p:sldId id="374" r:id="rId22"/>
    <p:sldId id="361" r:id="rId23"/>
    <p:sldId id="362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91" r:id="rId32"/>
    <p:sldId id="392" r:id="rId33"/>
    <p:sldId id="393" r:id="rId34"/>
    <p:sldId id="396" r:id="rId35"/>
    <p:sldId id="395" r:id="rId36"/>
    <p:sldId id="342" r:id="rId37"/>
    <p:sldId id="394" r:id="rId38"/>
    <p:sldId id="263" r:id="rId39"/>
    <p:sldId id="326" r:id="rId40"/>
    <p:sldId id="324" r:id="rId41"/>
    <p:sldId id="389" r:id="rId42"/>
    <p:sldId id="388" r:id="rId43"/>
    <p:sldId id="358" r:id="rId44"/>
    <p:sldId id="363" r:id="rId45"/>
    <p:sldId id="364" r:id="rId46"/>
    <p:sldId id="365" r:id="rId47"/>
    <p:sldId id="348" r:id="rId48"/>
    <p:sldId id="366" r:id="rId49"/>
    <p:sldId id="367" r:id="rId50"/>
    <p:sldId id="368" r:id="rId51"/>
    <p:sldId id="369" r:id="rId52"/>
    <p:sldId id="370" r:id="rId53"/>
    <p:sldId id="371" r:id="rId54"/>
    <p:sldId id="278" r:id="rId55"/>
    <p:sldId id="359" r:id="rId56"/>
    <p:sldId id="360" r:id="rId57"/>
    <p:sldId id="372" r:id="rId58"/>
    <p:sldId id="390" r:id="rId59"/>
    <p:sldId id="373" r:id="rId60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7CBCFC-B464-743F-C4AE-A80B7A6319F1}" name="Laure Jestaz" initials="LJ" userId="S::Jestaz@abes.fr::a879dcac-c82f-4054-a4f5-eef6e5b04b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7C06"/>
    <a:srgbClr val="1F497D"/>
    <a:srgbClr val="D4EBF7"/>
    <a:srgbClr val="4F81BD"/>
    <a:srgbClr val="90B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38" y="102"/>
      </p:cViewPr>
      <p:guideLst>
        <p:guide pos="288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7D8C-E488-4C1E-9A2B-BDBB9A1DC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96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47334-FBD7-4E1C-9672-BB683F7BB4D5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ED06C-9777-4A23-9D28-3F9417DAF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531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22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133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539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407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026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14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35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622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130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58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535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835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795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433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863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158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320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478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134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166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99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72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939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534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992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ED06C-9777-4A23-9D28-3F9417DAFDA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9162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ED06C-9777-4A23-9D28-3F9417DAFDA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082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5736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c5f0e6b6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c5f0e6b6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585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ED06C-9777-4A23-9D28-3F9417DAFDA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363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ED06C-9777-4A23-9D28-3F9417DAFDA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4864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4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1148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2791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9887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500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5224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93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c5f0e6b6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c5f0e6b6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2645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01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470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8506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24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603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070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532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473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7365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4393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103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6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52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26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23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20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870" y="239613"/>
            <a:ext cx="1388533" cy="1041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178" y="2340045"/>
            <a:ext cx="9151178" cy="1470025"/>
          </a:xfrm>
          <a:noFill/>
        </p:spPr>
        <p:txBody>
          <a:bodyPr>
            <a:normAutofit/>
          </a:bodyPr>
          <a:lstStyle>
            <a:lvl1pPr algn="ctr">
              <a:defRPr sz="4400" b="1" i="1" cap="all" baseline="0">
                <a:ln>
                  <a:noFill/>
                </a:ln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0176" y="423667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3902417" y="3416710"/>
            <a:ext cx="1638300" cy="0"/>
          </a:xfrm>
          <a:prstGeom prst="line">
            <a:avLst/>
          </a:prstGeom>
          <a:solidFill>
            <a:srgbClr val="F4370A"/>
          </a:solidFill>
          <a:ln w="5715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8D0E7DE2-2295-5F83-ABC8-6F5329C927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1" y="105961"/>
            <a:ext cx="836992" cy="9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8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klink2_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1232" y="1539461"/>
            <a:ext cx="6350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742538"/>
            <a:ext cx="3008313" cy="1162050"/>
          </a:xfrm>
          <a:solidFill>
            <a:schemeClr val="accent1"/>
          </a:solidFill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42538"/>
            <a:ext cx="5111750" cy="5383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2152074"/>
            <a:ext cx="3008313" cy="39740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377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1"/>
          </a:solidFill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17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2622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68395" y="274640"/>
            <a:ext cx="2057400" cy="5851525"/>
          </a:xfrm>
          <a:solidFill>
            <a:schemeClr val="accent1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5701145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9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16/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2" y="2130453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81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3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91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73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5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56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u 16/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98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70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81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inter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870" y="239613"/>
            <a:ext cx="1388533" cy="1041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178" y="2340045"/>
            <a:ext cx="8214902" cy="1470025"/>
          </a:xfrm>
          <a:noFill/>
        </p:spPr>
        <p:txBody>
          <a:bodyPr>
            <a:normAutofit/>
          </a:bodyPr>
          <a:lstStyle>
            <a:lvl1pPr algn="r">
              <a:defRPr sz="3000" b="1" i="1" cap="all" baseline="0">
                <a:ln>
                  <a:noFill/>
                </a:ln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0176" y="423667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6569423" y="3416710"/>
            <a:ext cx="1638300" cy="0"/>
          </a:xfrm>
          <a:prstGeom prst="line">
            <a:avLst/>
          </a:prstGeom>
          <a:solidFill>
            <a:srgbClr val="F4370A"/>
          </a:solidFill>
          <a:ln w="5715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01D7933-38FC-9816-5840-345C0326E9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1" y="105961"/>
            <a:ext cx="836992" cy="9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4470" y="137830"/>
            <a:ext cx="1388533" cy="1041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solidFill>
            <a:schemeClr val="accent1"/>
          </a:solidFill>
        </p:spPr>
        <p:txBody>
          <a:bodyPr anchor="t"/>
          <a:lstStyle>
            <a:lvl1pPr algn="ctr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2552" y="6455345"/>
            <a:ext cx="441569" cy="365125"/>
          </a:xfrm>
        </p:spPr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6F3313-27CC-4F55-0255-498FFDF056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1" y="105961"/>
            <a:ext cx="836992" cy="9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2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(Avec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4400" indent="-272700">
              <a:lnSpc>
                <a:spcPct val="80000"/>
              </a:lnSpc>
              <a:spcBef>
                <a:spcPts val="468"/>
              </a:spcBef>
              <a:defRPr sz="2400" b="1" i="1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  <a:lvl2pPr>
              <a:spcBef>
                <a:spcPts val="300"/>
              </a:spcBef>
              <a:spcAft>
                <a:spcPts val="15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749853" y="206489"/>
            <a:ext cx="7251148" cy="527538"/>
          </a:xfrm>
          <a:gradFill>
            <a:gsLst>
              <a:gs pos="0">
                <a:schemeClr val="accent1"/>
              </a:gs>
              <a:gs pos="0">
                <a:srgbClr val="FFFFFF">
                  <a:alpha val="0"/>
                </a:srgbClr>
              </a:gs>
            </a:gsLst>
          </a:gradFill>
        </p:spPr>
        <p:txBody>
          <a:bodyPr>
            <a:normAutofit/>
          </a:bodyPr>
          <a:lstStyle>
            <a:lvl1pPr algn="r">
              <a:defRPr sz="2100" b="1" i="1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2254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(Sans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4400" indent="-272700">
              <a:lnSpc>
                <a:spcPct val="80000"/>
              </a:lnSpc>
              <a:spcBef>
                <a:spcPts val="468"/>
              </a:spcBef>
              <a:defRPr sz="2400" b="1" i="1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  <a:lvl2pPr>
              <a:spcBef>
                <a:spcPts val="300"/>
              </a:spcBef>
              <a:spcAft>
                <a:spcPts val="15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749853" y="206489"/>
            <a:ext cx="7251148" cy="527538"/>
          </a:xfrm>
          <a:gradFill>
            <a:gsLst>
              <a:gs pos="0">
                <a:schemeClr val="accent1"/>
              </a:gs>
              <a:gs pos="0">
                <a:srgbClr val="FFFFFF">
                  <a:alpha val="0"/>
                </a:srgbClr>
              </a:gs>
            </a:gsLst>
          </a:gradFill>
        </p:spPr>
        <p:txBody>
          <a:bodyPr>
            <a:normAutofit/>
          </a:bodyPr>
          <a:lstStyle>
            <a:lvl1pPr algn="r">
              <a:defRPr sz="2100" b="1" i="1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957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69507"/>
            <a:ext cx="4038600" cy="52943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4845"/>
            <a:ext cx="4038600" cy="52889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0968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5365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35561"/>
            <a:ext cx="4040188" cy="46132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5365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935560"/>
            <a:ext cx="4041775" cy="46132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5896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3333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2552" y="6463811"/>
            <a:ext cx="441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608667" cy="111125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9853" y="147389"/>
            <a:ext cx="7251148" cy="5275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0">
                <a:srgbClr val="FFFFFF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81654"/>
            <a:ext cx="82296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8C3D4FC-CC94-2BFA-9DCE-B69C06349C5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29" y="63911"/>
            <a:ext cx="623049" cy="7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3" r:id="rId2"/>
    <p:sldLayoutId id="2147483675" r:id="rId3"/>
    <p:sldLayoutId id="2147483674" r:id="rId4"/>
    <p:sldLayoutId id="214748368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6" r:id="rId15"/>
    <p:sldLayoutId id="2147483687" r:id="rId16"/>
    <p:sldLayoutId id="2147483690" r:id="rId17"/>
  </p:sldLayoutIdLst>
  <p:hf hdr="0" ftr="0" dt="0"/>
  <p:txStyles>
    <p:titleStyle>
      <a:lvl1pPr algn="r" defTabSz="342900" rtl="0" eaLnBrk="1" latinLnBrk="0" hangingPunct="1">
        <a:spcBef>
          <a:spcPct val="0"/>
        </a:spcBef>
        <a:buNone/>
        <a:defRPr sz="2100" b="1" i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lnSpc>
          <a:spcPct val="70000"/>
        </a:lnSpc>
        <a:spcBef>
          <a:spcPct val="20000"/>
        </a:spcBef>
        <a:buClr>
          <a:schemeClr val="accent6">
            <a:lumMod val="75000"/>
          </a:schemeClr>
        </a:buClr>
        <a:buSzPct val="150000"/>
        <a:buFont typeface="Wingdings" panose="05000000000000000000" pitchFamily="2" charset="2"/>
        <a:buChar char="ü"/>
        <a:defRPr sz="2400" b="1" i="1" kern="1200">
          <a:solidFill>
            <a:schemeClr val="accent6"/>
          </a:solidFill>
          <a:latin typeface="Arial Narrow" panose="020B0606020202030204" pitchFamily="34" charset="0"/>
          <a:ea typeface="+mn-ea"/>
          <a:cs typeface="+mn-cs"/>
        </a:defRPr>
      </a:lvl1pPr>
      <a:lvl2pPr marL="557213" indent="-214313" algn="l" defTabSz="3429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857250" indent="-171450" algn="l" defTabSz="342900" rtl="0" eaLnBrk="1" latinLnBrk="0" hangingPunct="1">
        <a:lnSpc>
          <a:spcPct val="7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200150" indent="-171450" algn="l" defTabSz="3429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543050" indent="-171450" algn="l" defTabSz="342900" rtl="0" eaLnBrk="1" latinLnBrk="0" hangingPunct="1">
        <a:lnSpc>
          <a:spcPct val="70000"/>
        </a:lnSpc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sudoc/manuels/administration/aidewebservices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acon.abes.fr/exporter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p.abes.fr/node/3?origine=Bac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aideitem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.png"/><Relationship Id="rId4" Type="http://schemas.openxmlformats.org/officeDocument/2006/relationships/hyperlink" Target="https://www.maxpixel.net/Check-Ok-Check-Mark-Tick-Mark-Yes-Correct-Green-1292787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1-4842-8737-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007/978-1-4842-8737-8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acon.abes.fr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acon.abes.fr/list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bacon.abes.fr/package2kbart/CAIRN_GLOBAL_POCHES-QUESAIS-J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acon.abes.fr/package2kbart/CAIRN_GLOBAL_POCHES-QUESAIS-JE_2023-01-15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bacon.abes.fr/id2kbart/2772-4042.x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acon.abes.fr/id2kbart/1777-5345.xml" TargetMode="External"/><Relationship Id="rId5" Type="http://schemas.openxmlformats.org/officeDocument/2006/relationships/hyperlink" Target="https://bacon.abes.fr/id2kbart/9782348055980.xml" TargetMode="External"/><Relationship Id="rId4" Type="http://schemas.openxmlformats.org/officeDocument/2006/relationships/hyperlink" Target="https://bacon.abes.fr/id2kbart/9782728835904.xm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40025990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ffchecker.com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ffchecker.com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ffchecker.com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aidebacon/index.htm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hyperlink" Target="https://abes.fr/wp-content/uploads/2022/04/base-de-connaissance-nationale-bacon.pdf" TargetMode="External"/><Relationship Id="rId4" Type="http://schemas.openxmlformats.org/officeDocument/2006/relationships/hyperlink" Target="https://documentation.abes.fr/aidebacon/QualiteDesImports/index.html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sudoc/autres/Liste_bouquets_ABES_code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maxpixel.net/Check-Ok-Check-Mark-Tick-Mark-Yes-Correct-Green-1292787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-7178" y="2189044"/>
            <a:ext cx="9151178" cy="1470025"/>
          </a:xfrm>
        </p:spPr>
        <p:txBody>
          <a:bodyPr>
            <a:normAutofit/>
          </a:bodyPr>
          <a:lstStyle/>
          <a:p>
            <a:r>
              <a:rPr lang="fr-FR" sz="3600" dirty="0"/>
              <a:t>Formation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</a:t>
            </a:r>
            <a:r>
              <a:rPr lang="fr-FR" sz="2400" dirty="0"/>
              <a:t>ignalement et valorisation des ressources électroniques (hors travaux universitaires)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10" y="6158093"/>
            <a:ext cx="1143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229600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: utiliser un webservice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isbn2ppn / issn2ppn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webservices 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moyen d’interroger les données du 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depuis un environnement extérieur à celui-ci pour récupérer des informations.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 : pour un ISBN quel est / quels sont le ou les PPN correspondants.</a:t>
            </a: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 SERVICEWEB : isbn2ppn </a:t>
            </a: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Documentation ABES pour le nom des services </a:t>
            </a: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https://documentation.abes.fr/sudoc/manuels/administration/aidewebservices/index.html</a:t>
            </a:r>
            <a:endParaRPr lang="fr-FR" sz="16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10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2" y="107337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Signaler les ressources électroniques acquises : </a:t>
            </a:r>
            <a:b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enrichir des fichiers éditeurs / diffuseurs</a:t>
            </a: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D1FBB1-0F98-727B-2BDF-C4AA6D6D7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" y="2995698"/>
            <a:ext cx="9124475" cy="21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2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229600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: utiliser un webservice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Récupérer les valeurs renvoyées par le webservice dans des colonnes (« 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parser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»).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Fonctions FILTRE.XML et TRANSPOSE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1" y="106258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Signaler les ressources électroniques acquises : </a:t>
            </a:r>
            <a:b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enrichir des fichiers éditeurs / diffuseurs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6785C7-48E3-5D2C-D773-70B8AB3CF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5" y="2365695"/>
            <a:ext cx="8787769" cy="27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2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418352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Plusieurs PPN : gestion des « tableaux » et acrobaties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 Excel, difficultés à gérer des lignes dont des cellules comportent un « 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array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» ou tableau.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exploiter une liste de PPN différents correspondant à une même ressource, comment faire ? 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48" y="130420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Signaler les ressources électroniques acquises : </a:t>
            </a:r>
            <a:b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enrichir des fichiers éditeurs / diffuseurs</a:t>
            </a: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F8F048-7D39-A7E3-F539-144A38DFA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9"/>
          <a:stretch/>
        </p:blipFill>
        <p:spPr>
          <a:xfrm>
            <a:off x="116506" y="3028425"/>
            <a:ext cx="8910988" cy="11978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36F6C3D-866F-5520-7A8A-D32875638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24" t="33146"/>
          <a:stretch/>
        </p:blipFill>
        <p:spPr>
          <a:xfrm>
            <a:off x="457200" y="4318150"/>
            <a:ext cx="8219100" cy="1836261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C0C44A9-85B5-65F1-75A8-BC99376A39DD}"/>
              </a:ext>
            </a:extLst>
          </p:cNvPr>
          <p:cNvCxnSpPr>
            <a:cxnSpLocks/>
          </p:cNvCxnSpPr>
          <p:nvPr/>
        </p:nvCxnSpPr>
        <p:spPr>
          <a:xfrm>
            <a:off x="4373044" y="3874526"/>
            <a:ext cx="0" cy="15531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409357E-82D1-202F-B6FA-35786F5CC934}"/>
              </a:ext>
            </a:extLst>
          </p:cNvPr>
          <p:cNvCxnSpPr>
            <a:cxnSpLocks/>
          </p:cNvCxnSpPr>
          <p:nvPr/>
        </p:nvCxnSpPr>
        <p:spPr>
          <a:xfrm>
            <a:off x="4373044" y="3874526"/>
            <a:ext cx="829320" cy="1796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09E0EA2-D307-A0F8-E1DA-DEE6320EA7B6}"/>
              </a:ext>
            </a:extLst>
          </p:cNvPr>
          <p:cNvCxnSpPr>
            <a:cxnSpLocks/>
          </p:cNvCxnSpPr>
          <p:nvPr/>
        </p:nvCxnSpPr>
        <p:spPr>
          <a:xfrm flipH="1">
            <a:off x="6919358" y="3931789"/>
            <a:ext cx="488121" cy="14753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0C0536B-171D-7FEC-45A8-39C9AF2B9025}"/>
              </a:ext>
            </a:extLst>
          </p:cNvPr>
          <p:cNvCxnSpPr>
            <a:cxnSpLocks/>
          </p:cNvCxnSpPr>
          <p:nvPr/>
        </p:nvCxnSpPr>
        <p:spPr>
          <a:xfrm flipH="1">
            <a:off x="6919358" y="3952305"/>
            <a:ext cx="856466" cy="1718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Une image contenant texte, alimentation, assiette, plat&#10;&#10;Description générée automatiquement">
            <a:extLst>
              <a:ext uri="{FF2B5EF4-FFF2-40B4-BE49-F238E27FC236}">
                <a16:creationId xmlns:a16="http://schemas.microsoft.com/office/drawing/2014/main" id="{AC233F09-149E-6767-A8E7-B9B4DB11C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577" y="5075835"/>
            <a:ext cx="1387976" cy="13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8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418352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: utiliser un webservice pour savoir quels sont les RCR localisés (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Multiwhere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13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Signaler les ressources électroniques acquises : </a:t>
            </a:r>
            <a:b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enrichir des fichiers éditeurs / diffuseurs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0E8A32-541E-A65A-49E5-5551DA1FE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436"/>
          <a:stretch/>
        </p:blipFill>
        <p:spPr>
          <a:xfrm>
            <a:off x="54529" y="2094669"/>
            <a:ext cx="6430162" cy="2085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79BCB0-871D-9F27-F9B2-7B11C0A6D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1" y="4663626"/>
            <a:ext cx="6461664" cy="15106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B4D9A97-C874-EE8A-DBA4-05169AD2AEDE}"/>
              </a:ext>
            </a:extLst>
          </p:cNvPr>
          <p:cNvSpPr txBox="1"/>
          <p:nvPr/>
        </p:nvSpPr>
        <p:spPr>
          <a:xfrm rot="10800000" flipH="1" flipV="1">
            <a:off x="6381380" y="2537078"/>
            <a:ext cx="3036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 SERVICEWEB : </a:t>
            </a:r>
            <a:r>
              <a:rPr lang="fr-FR" sz="18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Multiwhere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Documentation ABES pour le nom des services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60FFB2-D6E4-3B62-1E37-75786A7410F7}"/>
              </a:ext>
            </a:extLst>
          </p:cNvPr>
          <p:cNvSpPr txBox="1"/>
          <p:nvPr/>
        </p:nvSpPr>
        <p:spPr>
          <a:xfrm>
            <a:off x="6373105" y="4830437"/>
            <a:ext cx="27708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 TROUVE	: 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tester si </a:t>
            </a:r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RCR de mon ILN 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présent dans le retour du webservice</a:t>
            </a:r>
          </a:p>
          <a:p>
            <a:pPr marL="191700" indent="0">
              <a:buNone/>
            </a:pP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435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229600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éditeurs faisant l’objet d’imports de notices dans le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les corpus acquis en licence nationale</a:t>
            </a: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Des listes permettant de repérer les notices et d’identifier les titres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Générées à partir des données du 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avec les principales informations : PPN, codes langue et pays, titre, adresse bibliographique, année, collection éditoriale, URL, ISBN / ISSN, EAN, et date de création de la notice (+ date de début / de fin pour les périodiques)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Mises à jour au fur et à mesure de l’évolution des contenus importés dans le 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Disponibles sur chaque page du Manuel sur les imports : 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https://documentation.abes.fr/sudoc/manuels/echanges/imports_dans_le_sudoc/</a:t>
            </a:r>
          </a:p>
          <a:p>
            <a:pPr marL="191700" indent="0">
              <a:buNone/>
            </a:pPr>
            <a:endParaRPr lang="fr-FR" sz="12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14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Repérer les notices du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d’un éditeur / diffuseur : </a:t>
            </a:r>
            <a:b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les webservices liste</a:t>
            </a:r>
            <a:endParaRPr lang="fr-FR" sz="1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C89CB35-CD62-67F7-A4B2-2BF24D136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28511"/>
            <a:ext cx="7953637" cy="18486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973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229600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éditeurs faisant l’objet d’imports de notices dans le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les corpus acquis en licence nationale</a:t>
            </a: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Des listes permettant de repérer les notices et d’identifier les titres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Intègrent les informations présentes sur les notices : si les zones respectives sont vide : la valeur </a:t>
            </a:r>
            <a:r>
              <a:rPr lang="fr-FR" sz="1800" b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null</a:t>
            </a:r>
            <a:endParaRPr lang="fr-FR" sz="1800" b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 : la collection commerciale Classiques Garnier numérique </a:t>
            </a:r>
          </a:p>
          <a:p>
            <a:pPr lvl="1">
              <a:buFontTx/>
              <a:buChar char="-"/>
            </a:pP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2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Peuvent intégrer des informations propres à un diffuseur, pour faciliter le repérage des notices susceptibles d’être exemplarisées </a:t>
            </a:r>
          </a:p>
          <a:p>
            <a:pPr marL="191700" indent="0">
              <a:buNone/>
            </a:pP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 : le modèle freemium d’</a:t>
            </a:r>
            <a:r>
              <a:rPr lang="fr-FR" sz="160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OpenEdition</a:t>
            </a: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accès gratuit au format HTML</a:t>
            </a:r>
          </a:p>
          <a:p>
            <a:pPr marL="191700" indent="0">
              <a:buNone/>
            </a:pPr>
            <a:endParaRPr lang="fr-FR" sz="16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15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0" y="161590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Repérer les notices du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d’un éditeur / diffuseur : </a:t>
            </a:r>
            <a:b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les webservices liste</a:t>
            </a:r>
            <a:endParaRPr lang="fr-FR" sz="1800" dirty="0"/>
          </a:p>
        </p:txBody>
      </p:sp>
      <p:pic>
        <p:nvPicPr>
          <p:cNvPr id="5" name="Image 4" descr="Une image contenant texte, équipement électronique, capture d’écran, ordinateur&#10;&#10;Description générée automatiquement">
            <a:extLst>
              <a:ext uri="{FF2B5EF4-FFF2-40B4-BE49-F238E27FC236}">
                <a16:creationId xmlns:a16="http://schemas.microsoft.com/office/drawing/2014/main" id="{FADD51AB-1F4F-EDF4-779A-D7216FF15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" t="30570" r="20524" b="50030"/>
          <a:stretch/>
        </p:blipFill>
        <p:spPr bwMode="auto">
          <a:xfrm>
            <a:off x="538232" y="3342544"/>
            <a:ext cx="7548755" cy="1060038"/>
          </a:xfrm>
          <a:prstGeom prst="rect">
            <a:avLst/>
          </a:prstGeom>
          <a:solidFill>
            <a:srgbClr val="D4EBF7"/>
          </a:solidFill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Une image contenant texte, capture d’écran, équipement électronique, ordinateur&#10;&#10;Description générée automatiquement">
            <a:extLst>
              <a:ext uri="{FF2B5EF4-FFF2-40B4-BE49-F238E27FC236}">
                <a16:creationId xmlns:a16="http://schemas.microsoft.com/office/drawing/2014/main" id="{1C3EC0DB-2016-0F0D-9F5F-04B970976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55" t="30962" r="10715" b="47482"/>
          <a:stretch/>
        </p:blipFill>
        <p:spPr bwMode="auto">
          <a:xfrm>
            <a:off x="1330325" y="5263090"/>
            <a:ext cx="4189119" cy="116955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D4FEBF9-63A6-9AED-B734-EF87AD2D80D8}"/>
              </a:ext>
            </a:extLst>
          </p:cNvPr>
          <p:cNvSpPr txBox="1"/>
          <p:nvPr/>
        </p:nvSpPr>
        <p:spPr>
          <a:xfrm>
            <a:off x="6251313" y="5263089"/>
            <a:ext cx="1562362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4F81BD"/>
                </a:solidFill>
              </a:rPr>
              <a:t>La présence d’une URL en B856 et du format HTML = titres en libre accès en HTML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093D94A-0E5E-4C46-3E3D-7782D4AE7D33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5519444" y="5847865"/>
            <a:ext cx="73186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229600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éditeurs faisant l’objet d’imports de notices dans le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les corpus acquis en licence nationale</a:t>
            </a: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Des listes permettant de repérer les notices et d’identifier les titres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Facilitent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l’exemplarisation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manuellement ou en masse (avec ITEM)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 permettent pas de récupérer les notices en dehors du processus d’exemplarisation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Permettent de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suivre l’évolution de la volumétrie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 le temps, grâce à la colonne Date création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 certains cas, si l’information est disponible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mise à disposition de listes des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titres retirés de la plateforme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+ requête </a:t>
            </a:r>
            <a:r>
              <a:rPr lang="fr-FR" sz="180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che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sou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correspondante</a:t>
            </a:r>
          </a:p>
          <a:p>
            <a:pPr lvl="1">
              <a:buFontTx/>
              <a:buChar char="-"/>
            </a:pPr>
            <a:r>
              <a:rPr lang="fr-FR" sz="140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Cyberlibris</a:t>
            </a:r>
            <a:endParaRPr lang="fr-FR" sz="140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fr-FR" sz="14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ENI</a:t>
            </a:r>
          </a:p>
          <a:p>
            <a:pPr lvl="1">
              <a:buFontTx/>
              <a:buChar char="-"/>
            </a:pPr>
            <a:r>
              <a:rPr lang="fr-FR" sz="140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OpenEdition</a:t>
            </a:r>
            <a:endParaRPr lang="fr-FR" sz="140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fr-FR" sz="140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2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33" y="130988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Repérer les notices du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d’un éditeur / diffuseur : </a:t>
            </a:r>
            <a:b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les webservices liste</a:t>
            </a:r>
            <a:endParaRPr lang="fr-FR" sz="1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6E9DB8-C7E7-2D7C-A8F2-908812720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66"/>
          <a:stretch/>
        </p:blipFill>
        <p:spPr>
          <a:xfrm>
            <a:off x="457199" y="5164460"/>
            <a:ext cx="7629787" cy="4158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D7938A-401C-10F2-75AD-0940392D8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5806211"/>
            <a:ext cx="7448551" cy="5032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635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fichiers BACON : aide pour exemplariser</a:t>
            </a:r>
          </a:p>
          <a:p>
            <a:pPr marL="19170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b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PPN dans les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fichiers KBART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 algn="just"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Les fichiers KBART issus de BACON sont enrichis d’une </a:t>
            </a: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26</a:t>
            </a:r>
            <a:r>
              <a:rPr lang="fr-FR" sz="1600" i="0" baseline="3000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ème</a:t>
            </a: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colonne</a:t>
            </a:r>
          </a:p>
          <a:p>
            <a:pPr marL="191700" indent="0" algn="just">
              <a:buNone/>
            </a:pP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pour le champ « </a:t>
            </a:r>
            <a:r>
              <a:rPr lang="fr-FR" sz="160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bestppn</a:t>
            </a: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 »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= le numéro PPN de la notice </a:t>
            </a:r>
          </a:p>
          <a:p>
            <a:pPr marL="191700" indent="0" algn="just"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correspondant au titre de la ressource.</a:t>
            </a: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Le « </a:t>
            </a:r>
            <a:r>
              <a:rPr lang="fr-FR" sz="16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bestppn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 » est </a:t>
            </a: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intégré automatiquement 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dans le fichier KBART </a:t>
            </a:r>
          </a:p>
          <a:p>
            <a:pPr marL="191700" indent="0">
              <a:buNone/>
            </a:pP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au moment du chargement 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dans la base grâce à un algorithme. </a:t>
            </a: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Le « </a:t>
            </a:r>
            <a:r>
              <a:rPr lang="fr-FR" sz="16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bestppn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 » est sélectionné à partir de l’identifiant mentionné 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dans la colonne « </a:t>
            </a:r>
            <a:r>
              <a:rPr lang="fr-FR" sz="160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online_identifier</a:t>
            </a: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». 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1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17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13042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Repérer les notices du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d’un éditeur / diffuseur : </a:t>
            </a:r>
            <a:b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les informations des fichiers KBART de BACON</a:t>
            </a:r>
            <a:endParaRPr lang="fr-FR" sz="18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8C7C063-799C-367B-FB27-B90B0220E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50303"/>
              </p:ext>
            </p:extLst>
          </p:nvPr>
        </p:nvGraphicFramePr>
        <p:xfrm>
          <a:off x="6642598" y="1091635"/>
          <a:ext cx="2325915" cy="54621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6502">
                  <a:extLst>
                    <a:ext uri="{9D8B030D-6E8A-4147-A177-3AD203B41FA5}">
                      <a16:colId xmlns:a16="http://schemas.microsoft.com/office/drawing/2014/main" val="114179652"/>
                    </a:ext>
                  </a:extLst>
                </a:gridCol>
                <a:gridCol w="2099413">
                  <a:extLst>
                    <a:ext uri="{9D8B030D-6E8A-4147-A177-3AD203B41FA5}">
                      <a16:colId xmlns:a16="http://schemas.microsoft.com/office/drawing/2014/main" val="869362154"/>
                    </a:ext>
                  </a:extLst>
                </a:gridCol>
              </a:tblGrid>
              <a:tr h="19339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publication_title</a:t>
                      </a:r>
                      <a:endParaRPr lang="fr-F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947864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print_identifier</a:t>
                      </a:r>
                      <a:endParaRPr lang="fr-F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044120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online_identifier</a:t>
                      </a:r>
                      <a:endParaRPr lang="fr-F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35136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date_first_issue_online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48895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num_first_vol_online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95986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num_first_issue_online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81407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date_last_issue_online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656414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num_last_vol_online</a:t>
                      </a:r>
                      <a:endParaRPr lang="fr-F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36952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num_last_issue_online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33140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title_url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3290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first_author</a:t>
                      </a:r>
                      <a:endParaRPr lang="fr-F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529784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title_id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69759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embargo_info</a:t>
                      </a:r>
                      <a:endParaRPr lang="fr-F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53493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coverage_depth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28293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notes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2422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publisher_name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555202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publication_type</a:t>
                      </a:r>
                      <a:endParaRPr lang="fr-F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641936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date_monograph_published_print</a:t>
                      </a:r>
                      <a:endParaRPr lang="fr-F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68438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date_monograph_published_online</a:t>
                      </a:r>
                      <a:endParaRPr lang="fr-F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76875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monograph_volume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29469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monograph_edition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99849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first_editor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29909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parent_publication_title_id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46041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preceding_publication_title_id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1138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access_type</a:t>
                      </a:r>
                      <a:endParaRPr lang="fr-FR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07310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bestppn</a:t>
                      </a:r>
                      <a:endParaRPr lang="fr-FR" sz="12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2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219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438FEC96-475F-0EB2-13DE-2EED4E35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20" y="5091098"/>
            <a:ext cx="1743809" cy="732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359DFD6-334A-9026-AACC-741EF91F9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271" y="5091098"/>
            <a:ext cx="1043457" cy="732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AFE11718-6FAD-32BD-FCAF-026375FEB4AF}"/>
              </a:ext>
            </a:extLst>
          </p:cNvPr>
          <p:cNvSpPr/>
          <p:nvPr/>
        </p:nvSpPr>
        <p:spPr>
          <a:xfrm>
            <a:off x="2786493" y="5824003"/>
            <a:ext cx="1743809" cy="835897"/>
          </a:xfrm>
          <a:prstGeom prst="curved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1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fichiers BACON : aide pour exemplariser</a:t>
            </a:r>
          </a:p>
          <a:p>
            <a:pPr marL="19170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PPN dans les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fichiers KBART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Le </a:t>
            </a: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« </a:t>
            </a:r>
            <a:r>
              <a:rPr lang="fr-FR" sz="160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bestppn</a:t>
            </a: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 » est une donnée BACON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, disponible uniquement pour les fichiers issus directement de l’interface de BACON. 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Cette information n’est pas intégrée dans les autres bases de connaissance.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Comment récupérer cette information 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Se rendre sur le site de BACON, rubrique Exporter des données  : </a:t>
            </a: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3"/>
              </a:rPr>
              <a:t>https://bacon.abes.fr/exporter.html</a:t>
            </a:r>
            <a:endParaRPr lang="fr-FR" sz="16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Ouvrir ou télécharger le fichier du bouquet recherché 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6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6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6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6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1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18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99" y="13042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Repérer les notices du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d’un éditeur / diffuseur : </a:t>
            </a:r>
            <a:b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les informations des fichiers KBART de BACON</a:t>
            </a:r>
            <a:endParaRPr lang="fr-FR" sz="1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365469-4D4E-3499-4666-22888F798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808" y="5101736"/>
            <a:ext cx="4229100" cy="13620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51CD6-D496-8A3A-A831-87A5B4E874EF}"/>
              </a:ext>
            </a:extLst>
          </p:cNvPr>
          <p:cNvSpPr/>
          <p:nvPr/>
        </p:nvSpPr>
        <p:spPr>
          <a:xfrm>
            <a:off x="4728221" y="5441827"/>
            <a:ext cx="587230" cy="511728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8BB6C7-4E6F-D477-5CEC-1FBC54BE0F63}"/>
              </a:ext>
            </a:extLst>
          </p:cNvPr>
          <p:cNvSpPr/>
          <p:nvPr/>
        </p:nvSpPr>
        <p:spPr>
          <a:xfrm>
            <a:off x="4728221" y="6040617"/>
            <a:ext cx="587230" cy="511728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5A5F0E0-B5A6-5F42-82E1-D98411339E2E}"/>
              </a:ext>
            </a:extLst>
          </p:cNvPr>
          <p:cNvCxnSpPr>
            <a:cxnSpLocks/>
          </p:cNvCxnSpPr>
          <p:nvPr/>
        </p:nvCxnSpPr>
        <p:spPr>
          <a:xfrm>
            <a:off x="5340618" y="5697691"/>
            <a:ext cx="8976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29FAB91-F600-89F9-E77D-3DA5D254B46B}"/>
              </a:ext>
            </a:extLst>
          </p:cNvPr>
          <p:cNvCxnSpPr/>
          <p:nvPr/>
        </p:nvCxnSpPr>
        <p:spPr>
          <a:xfrm>
            <a:off x="5340618" y="6296481"/>
            <a:ext cx="8976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30E5756-F4AC-59DF-32ED-E3CC5FED58C5}"/>
              </a:ext>
            </a:extLst>
          </p:cNvPr>
          <p:cNvSpPr txBox="1"/>
          <p:nvPr/>
        </p:nvSpPr>
        <p:spPr>
          <a:xfrm>
            <a:off x="6179516" y="5405303"/>
            <a:ext cx="171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Pour ouvrir la dernière version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E1F32B-6383-54A5-F0BE-22F08A2859A6}"/>
              </a:ext>
            </a:extLst>
          </p:cNvPr>
          <p:cNvSpPr txBox="1"/>
          <p:nvPr/>
        </p:nvSpPr>
        <p:spPr>
          <a:xfrm>
            <a:off x="6224078" y="6020838"/>
            <a:ext cx="171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Pour ouvrir une version datée</a:t>
            </a:r>
          </a:p>
        </p:txBody>
      </p:sp>
    </p:spTree>
    <p:extLst>
      <p:ext uri="{BB962C8B-B14F-4D97-AF65-F5344CB8AC3E}">
        <p14:creationId xmlns:p14="http://schemas.microsoft.com/office/powerpoint/2010/main" val="427761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fichiers BACON : aide pour exemplariser</a:t>
            </a:r>
          </a:p>
          <a:p>
            <a:pPr marL="19170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PPN dans les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fichiers KBART : des limites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Le « </a:t>
            </a:r>
            <a:r>
              <a:rPr lang="fr-FR" sz="160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bestppn</a:t>
            </a: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 » est figé et tributaire de l’identifiant renseigné dans la colonne « </a:t>
            </a:r>
            <a:r>
              <a:rPr lang="fr-FR" sz="160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online_identifier</a:t>
            </a: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 ».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Erreurs possibles 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Un même ISBN pour la monographie imprimée et la monographie électronique.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Une erreur d’ISBN ou une mauvaise attribution d’ISBN. Exemple chez Cairn 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Un ISBN mal renseigné dans le fichier KBART : </a:t>
            </a:r>
            <a:r>
              <a:rPr lang="fr-FR" sz="1600" b="0" i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par exemple un 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ISBN de la manifestation imprimée dans la colonne « </a:t>
            </a:r>
            <a:r>
              <a:rPr lang="fr-FR" sz="16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online_identifier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 » et inversement.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19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5" y="13042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Repérer les notices du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d’un éditeur / diffuseur : </a:t>
            </a:r>
            <a:b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les informations des fichiers KBART de BACON</a:t>
            </a:r>
            <a:endParaRPr lang="fr-FR" sz="1800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14E4BB2-E9E1-70D1-8658-05C196895F13}"/>
              </a:ext>
            </a:extLst>
          </p:cNvPr>
          <p:cNvGraphicFramePr>
            <a:graphicFrameLocks noGrp="1"/>
          </p:cNvGraphicFramePr>
          <p:nvPr/>
        </p:nvGraphicFramePr>
        <p:xfrm>
          <a:off x="1232394" y="3822732"/>
          <a:ext cx="6679211" cy="1761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5738">
                  <a:extLst>
                    <a:ext uri="{9D8B030D-6E8A-4147-A177-3AD203B41FA5}">
                      <a16:colId xmlns:a16="http://schemas.microsoft.com/office/drawing/2014/main" val="3913018911"/>
                    </a:ext>
                  </a:extLst>
                </a:gridCol>
                <a:gridCol w="994491">
                  <a:extLst>
                    <a:ext uri="{9D8B030D-6E8A-4147-A177-3AD203B41FA5}">
                      <a16:colId xmlns:a16="http://schemas.microsoft.com/office/drawing/2014/main" val="1979277253"/>
                    </a:ext>
                  </a:extLst>
                </a:gridCol>
                <a:gridCol w="994491">
                  <a:extLst>
                    <a:ext uri="{9D8B030D-6E8A-4147-A177-3AD203B41FA5}">
                      <a16:colId xmlns:a16="http://schemas.microsoft.com/office/drawing/2014/main" val="2633726442"/>
                    </a:ext>
                  </a:extLst>
                </a:gridCol>
                <a:gridCol w="994491">
                  <a:extLst>
                    <a:ext uri="{9D8B030D-6E8A-4147-A177-3AD203B41FA5}">
                      <a16:colId xmlns:a16="http://schemas.microsoft.com/office/drawing/2014/main" val="438731498"/>
                    </a:ext>
                  </a:extLst>
                </a:gridCol>
              </a:tblGrid>
              <a:tr h="173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 dirty="0">
                          <a:effectLst/>
                        </a:rPr>
                        <a:t>Titre de l’ebook</a:t>
                      </a:r>
                      <a:endParaRPr lang="fr-FR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 dirty="0">
                          <a:effectLst/>
                        </a:rPr>
                        <a:t>P-ISBN</a:t>
                      </a:r>
                      <a:endParaRPr lang="fr-FR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 dirty="0">
                          <a:effectLst/>
                        </a:rPr>
                        <a:t>E-ISBN</a:t>
                      </a:r>
                      <a:endParaRPr lang="fr-FR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BESTPPN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8865602"/>
                  </a:ext>
                </a:extLst>
              </a:tr>
              <a:tr h="19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 dirty="0">
                          <a:effectLst/>
                        </a:rPr>
                        <a:t>Au risque de l’adoption</a:t>
                      </a:r>
                      <a:endParaRPr lang="fr-FR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0" kern="100" dirty="0">
                          <a:effectLst/>
                        </a:rPr>
                        <a:t>9782707154309</a:t>
                      </a:r>
                      <a:endParaRPr lang="fr-FR" sz="10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</a:rPr>
                        <a:t>9782348055980</a:t>
                      </a:r>
                      <a:endParaRPr lang="fr-FR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68694072"/>
                  </a:ext>
                </a:extLst>
              </a:tr>
              <a:tr h="19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 dirty="0">
                          <a:effectLst/>
                        </a:rPr>
                        <a:t>Comment les Gaules devinrent romaines</a:t>
                      </a:r>
                      <a:endParaRPr lang="fr-FR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0" kern="100" dirty="0">
                          <a:effectLst/>
                        </a:rPr>
                        <a:t>9782707159076</a:t>
                      </a:r>
                      <a:endParaRPr lang="fr-FR" sz="10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</a:rPr>
                        <a:t>9782348055980</a:t>
                      </a:r>
                      <a:endParaRPr lang="fr-FR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08764777"/>
                  </a:ext>
                </a:extLst>
              </a:tr>
              <a:tr h="19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>
                          <a:effectLst/>
                        </a:rPr>
                        <a:t>Juger la vie</a:t>
                      </a:r>
                      <a:endParaRPr lang="fr-FR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0" kern="100" dirty="0">
                          <a:effectLst/>
                        </a:rPr>
                        <a:t>9782707135582</a:t>
                      </a:r>
                      <a:endParaRPr lang="fr-FR" sz="10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</a:rPr>
                        <a:t>9782348055980</a:t>
                      </a:r>
                      <a:endParaRPr lang="fr-FR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6476146"/>
                  </a:ext>
                </a:extLst>
              </a:tr>
              <a:tr h="19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 dirty="0">
                          <a:effectLst/>
                        </a:rPr>
                        <a:t>La fracture coloniale</a:t>
                      </a:r>
                      <a:endParaRPr lang="fr-FR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0" kern="100">
                          <a:effectLst/>
                        </a:rPr>
                        <a:t>9782707149398</a:t>
                      </a:r>
                      <a:endParaRPr lang="fr-FR" sz="105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</a:rPr>
                        <a:t>9782348055980</a:t>
                      </a:r>
                      <a:endParaRPr lang="fr-FR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150971818</a:t>
                      </a:r>
                      <a:endParaRPr lang="fr-FR" sz="1000" b="1" i="0" kern="1200" dirty="0">
                        <a:solidFill>
                          <a:srgbClr val="4F81BD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09179"/>
                  </a:ext>
                </a:extLst>
              </a:tr>
              <a:tr h="19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>
                          <a:effectLst/>
                        </a:rPr>
                        <a:t>L'argent</a:t>
                      </a:r>
                      <a:endParaRPr lang="fr-FR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0" kern="100" dirty="0">
                          <a:effectLst/>
                        </a:rPr>
                        <a:t>9782707143129</a:t>
                      </a:r>
                      <a:endParaRPr lang="fr-FR" sz="10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</a:rPr>
                        <a:t>9782348055980</a:t>
                      </a:r>
                      <a:endParaRPr lang="fr-FR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42118038"/>
                  </a:ext>
                </a:extLst>
              </a:tr>
              <a:tr h="19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>
                          <a:effectLst/>
                        </a:rPr>
                        <a:t>Le travail nous est compté</a:t>
                      </a:r>
                      <a:endParaRPr lang="fr-FR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0" kern="100">
                          <a:effectLst/>
                        </a:rPr>
                        <a:t>9782707144645</a:t>
                      </a:r>
                      <a:endParaRPr lang="fr-FR" sz="105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</a:rPr>
                        <a:t>9782348055980</a:t>
                      </a:r>
                      <a:endParaRPr lang="fr-FR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82581272"/>
                  </a:ext>
                </a:extLst>
              </a:tr>
              <a:tr h="19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>
                          <a:effectLst/>
                        </a:rPr>
                        <a:t>L'économie des conventions, méthodes et résultats</a:t>
                      </a:r>
                      <a:endParaRPr lang="fr-FR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0" kern="100" dirty="0">
                          <a:effectLst/>
                        </a:rPr>
                        <a:t>9782707148780</a:t>
                      </a:r>
                      <a:endParaRPr lang="fr-FR" sz="10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</a:rPr>
                        <a:t>9782348055980</a:t>
                      </a:r>
                      <a:endParaRPr lang="fr-FR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10841877"/>
                  </a:ext>
                </a:extLst>
              </a:tr>
              <a:tr h="20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>
                          <a:effectLst/>
                        </a:rPr>
                        <a:t>Les sociétés civiles dans le monde musulman</a:t>
                      </a:r>
                      <a:endParaRPr lang="fr-FR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0" kern="100" dirty="0">
                          <a:effectLst/>
                        </a:rPr>
                        <a:t>9782707164896</a:t>
                      </a:r>
                      <a:endParaRPr lang="fr-FR" sz="10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</a:rPr>
                        <a:t>9782348055980</a:t>
                      </a:r>
                      <a:endParaRPr lang="fr-FR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0882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28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Séance 4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des applications de l’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les environnements documentaires locaux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10" y="6158093"/>
            <a:ext cx="1143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4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fichiers BACON : aide pour exemplariser</a:t>
            </a:r>
          </a:p>
          <a:p>
            <a:pPr marL="19170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PPN dans les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fichiers KBART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La présence des PPN dans les fichiers KBART a de l’intérêt pour 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L’exemplarisation automatique en masse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Des vérifications sur le contenu d’un bouquet : suivi des évolutions (ajout, suppression de titre,…), suivi de la volumétrie, etc. 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N’hésitez pas à nous signaler les erreurs sur le 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3"/>
              </a:rPr>
              <a:t>Guichet d’assistance de BACON 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20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13042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Repérer les notices du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d’un éditeur / diffuseur : </a:t>
            </a:r>
            <a:b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les informations des fichiers KBART de BACON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E838B9-BA53-CA59-A975-7F7A78AE3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039" y="4672372"/>
            <a:ext cx="5800725" cy="1152525"/>
          </a:xfrm>
          <a:prstGeom prst="rect">
            <a:avLst/>
          </a:prstGeom>
        </p:spPr>
      </p:pic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07E6B15D-8204-3006-A4DE-AA8E006F5394}"/>
              </a:ext>
            </a:extLst>
          </p:cNvPr>
          <p:cNvCxnSpPr>
            <a:cxnSpLocks/>
          </p:cNvCxnSpPr>
          <p:nvPr/>
        </p:nvCxnSpPr>
        <p:spPr>
          <a:xfrm>
            <a:off x="746802" y="4518794"/>
            <a:ext cx="2013201" cy="729841"/>
          </a:xfrm>
          <a:prstGeom prst="bentConnector3">
            <a:avLst>
              <a:gd name="adj1" fmla="val 59584"/>
            </a:avLst>
          </a:prstGeom>
          <a:ln w="38100">
            <a:prstDash val="lg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7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sur l’application ITEM</a:t>
            </a: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ITEM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: une application pour l’identification des PPN, la création et la modification d’exemplaires</a:t>
            </a: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(Documentation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https://documentation.abes.fr/aideitem/index.html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Exemplariser en masse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: ITEM</a:t>
            </a:r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2D1F6A-8269-C5F8-B263-DB429F547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77" y="2514996"/>
            <a:ext cx="8322446" cy="3249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3697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Etape 1 : Calculer un taux de recouvrement </a:t>
            </a: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Autrement dit : quelles notices correspondent aux données dont je dispose (</a:t>
            </a:r>
            <a:r>
              <a:rPr lang="fr-FR" sz="16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Date;Auteur;Titre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ou ISBN / ISSN) ?</a:t>
            </a: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au format du fichier : .csv avec le point virgule comme séparateur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Exemplariser en masse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: ITEM</a:t>
            </a: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65EBF7-5AE4-48FB-95EB-2CCEC4D6D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06" t="14989" b="46742"/>
          <a:stretch/>
        </p:blipFill>
        <p:spPr>
          <a:xfrm>
            <a:off x="457200" y="2685838"/>
            <a:ext cx="6501022" cy="19029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A90C06-4098-E2A3-1F86-2C83DC8D5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33" t="9907" r="59459"/>
          <a:stretch/>
        </p:blipFill>
        <p:spPr>
          <a:xfrm>
            <a:off x="7239404" y="2685838"/>
            <a:ext cx="1433624" cy="35287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E0FB01B-C3BE-AE58-8AD3-88201FC166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4" y="5127712"/>
            <a:ext cx="581411" cy="5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Fichier de résultats envoyé par courriel</a:t>
            </a: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23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Exemplariser en masse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: ITEM</a:t>
            </a:r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44FECD-3774-F8CA-B063-2E6F6A95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402" y="1986770"/>
            <a:ext cx="5501196" cy="41507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8154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Etape 2 : Création d’exemplaires sous les notices identifiées</a:t>
            </a: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Construire la bonne URL :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proxyfiée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non</a:t>
            </a: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24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Exemplariser en masse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: ITEM</a:t>
            </a: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8D88B5-BFD3-D0A3-81B4-1C5FD7B5F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5" y="1953198"/>
            <a:ext cx="8993049" cy="326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64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Etape 2 : Création d’exemplaires  </a:t>
            </a: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Renseigner le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 de PEB, éventuellement le format, le code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ouquet, les conditions d’accès locales</a:t>
            </a:r>
          </a:p>
          <a:p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au format du fichier : .csv avec le point-virgule comme séparateur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25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Exemplariser en masse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: ITEM</a:t>
            </a:r>
            <a:endParaRPr lang="fr-FR" sz="1800" dirty="0"/>
          </a:p>
        </p:txBody>
      </p:sp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E0FB01B-C3BE-AE58-8AD3-88201FC166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4" y="5269109"/>
            <a:ext cx="581411" cy="5275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248F1E-94D0-8255-E9EB-E257BFF3F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" y="2181689"/>
            <a:ext cx="8950119" cy="30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53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Etape 2 : Création d’exemplaires</a:t>
            </a: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20" y="203445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Exemplariser en masse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: ITEM</a:t>
            </a: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62D699-930C-E602-4F8F-68AEDA6AA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92" y="1850684"/>
            <a:ext cx="8387815" cy="32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84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Etape 2 : Création d’exemplaires</a:t>
            </a: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27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5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Exemplariser en masse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: ITEM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15D0AD-C46F-830E-754D-453FF273F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39" y="1895912"/>
            <a:ext cx="8816922" cy="2630034"/>
          </a:xfrm>
          <a:prstGeom prst="rect">
            <a:avLst/>
          </a:prstGeom>
          <a:ln w="28575">
            <a:solidFill>
              <a:srgbClr val="1F497D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78637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 d’exemplaires si changement en masse</a:t>
            </a:r>
          </a:p>
          <a:p>
            <a:endParaRPr lang="fr-FR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Commencer par obtenir l’EPN de son exemplaire : à partir d’une liste de PPN et du RCR de localisation, ITEM permet d’obtenir le ou les EPN concernés.</a:t>
            </a: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28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Modifier en masse les exemplaires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: ITEM</a:t>
            </a:r>
            <a:endParaRPr lang="fr-FR" sz="1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7D2F44-393B-74A5-C950-76B4AD380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2" y="2668754"/>
            <a:ext cx="9144000" cy="35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19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 d’exemplaires</a:t>
            </a:r>
          </a:p>
          <a:p>
            <a:endParaRPr lang="fr-FR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Compléter le fichier fourni PPN/RCR/EPN des données à modifier, ou supprimer.</a:t>
            </a:r>
          </a:p>
          <a:p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Remplacer l’URL d’accès suite à une changement d’URL de la plateforme de diffusion.</a:t>
            </a:r>
          </a:p>
          <a:p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29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Modifier en masse les exemplaires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: ITEM</a:t>
            </a:r>
            <a:endParaRPr lang="fr-FR" sz="18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39989A5-0EAB-7F31-E7F6-46F91B88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4366"/>
            <a:ext cx="9144000" cy="27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7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229600" cy="5282157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d’exemplaires </a:t>
            </a:r>
            <a:r>
              <a:rPr lang="fr-F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les ressources électroniques : quelles spécificités ? 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Choisir le bon RCR, en fonction de la stratégie locale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plus souvent : création d’un RCR spécifique pour les ressources numériques =&gt; utiliser le bon login associé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Il est néanmoins possible d’avoir un RCR unique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Renseigner le bon code de PEB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930 ## $j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7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7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 janvier 2023, une nouvelle valeur : </a:t>
            </a:r>
            <a:r>
              <a:rPr lang="fr-FR" sz="17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: « disponible sous format électronique »</a:t>
            </a:r>
            <a:r>
              <a:rPr lang="fr-FR" sz="17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7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cas où :</a:t>
            </a:r>
          </a:p>
          <a:p>
            <a:pPr>
              <a:buFontTx/>
              <a:buChar char="-"/>
            </a:pPr>
            <a:r>
              <a:rPr lang="fr-FR" sz="17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licence d’utilisation autorise l’envoi d’une version numérique (articles ou chapitres) aux bibliothèques demandeuses</a:t>
            </a:r>
          </a:p>
          <a:p>
            <a:pPr>
              <a:buFontTx/>
              <a:buChar char="-"/>
            </a:pPr>
            <a:r>
              <a:rPr lang="fr-FR" sz="17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bibliothèque fournisseur souhaite mettre en place un circuit de transmission du format numérique.</a:t>
            </a: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Utiliser les données du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: exemplarisation</a:t>
            </a:r>
            <a:endParaRPr lang="fr-FR" sz="1800" dirty="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C5C398F-27F4-FEDC-7CEE-D9B504C12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05" t="42916" r="903" b="31021"/>
          <a:stretch/>
        </p:blipFill>
        <p:spPr bwMode="auto">
          <a:xfrm>
            <a:off x="2502452" y="3673474"/>
            <a:ext cx="2955373" cy="1259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5556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 d’exemplaires</a:t>
            </a:r>
          </a:p>
          <a:p>
            <a:pPr marL="191700" indent="0">
              <a:buNone/>
            </a:pPr>
            <a:endParaRPr lang="fr-FR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Enregistrer en csv, et verser le fichier dans ITEM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prévisualiser et valider le résultat.</a:t>
            </a:r>
          </a:p>
          <a:p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30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Modifier en masse les exemplaires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: ITEM</a:t>
            </a: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086F89-556C-83B9-0C70-B4386BE6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78" y="2444990"/>
            <a:ext cx="8455843" cy="32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99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corpus des éditeurs / diffuseurs faisant l’objet d’imports dans le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Différents cas de figure : </a:t>
            </a: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16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code bouquet a été utilisé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pour le signalement des titres de l’éditeur / diffuseur en question</a:t>
            </a:r>
          </a:p>
          <a:p>
            <a:pPr lvl="1">
              <a:buFontTx/>
              <a:buChar char="-"/>
            </a:pP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epérer les notices présentes dans le </a:t>
            </a:r>
            <a:r>
              <a:rPr lang="fr-FR" sz="16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Sudoc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: </a:t>
            </a:r>
            <a:r>
              <a:rPr lang="fr-FR" sz="1600" b="1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che</a:t>
            </a:r>
            <a:r>
              <a:rPr lang="fr-FR" sz="1600" b="1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sou 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[zone 035]</a:t>
            </a:r>
          </a:p>
          <a:p>
            <a:pPr lvl="1">
              <a:buFontTx/>
              <a:buChar char="-"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repérer les notices localisées : </a:t>
            </a:r>
            <a:r>
              <a:rPr lang="fr-FR" sz="1600" b="1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che</a:t>
            </a:r>
            <a:r>
              <a:rPr lang="fr-FR" sz="1600" b="1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bqt</a:t>
            </a:r>
            <a:r>
              <a:rPr lang="fr-FR" sz="1600" b="1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[code bouquet]</a:t>
            </a:r>
          </a:p>
          <a:p>
            <a:pPr lvl="1">
              <a:buFontTx/>
              <a:buChar char="-"/>
            </a:pPr>
            <a:r>
              <a:rPr lang="fr-FR" sz="16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faire le </a:t>
            </a: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différentiel : </a:t>
            </a:r>
            <a:r>
              <a:rPr lang="fr-FR" sz="1600" b="1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che</a:t>
            </a:r>
            <a:r>
              <a:rPr lang="fr-FR" sz="16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s1 sauf s2</a:t>
            </a:r>
            <a:b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fr-FR" sz="160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r>
              <a:rPr lang="fr-FR" sz="16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Exemple </a:t>
            </a: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une bibliothèque localisées sur une partie des notices Springer </a:t>
            </a:r>
            <a:endParaRPr lang="fr-FR" sz="160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r>
              <a:rPr lang="fr-FR" sz="1400" b="1" dirty="0" err="1">
                <a:solidFill>
                  <a:srgbClr val="1F497D"/>
                </a:solidFill>
                <a:latin typeface="+mn-lt"/>
              </a:rPr>
              <a:t>che</a:t>
            </a:r>
            <a:r>
              <a:rPr lang="fr-FR" sz="1400" b="1" dirty="0">
                <a:solidFill>
                  <a:srgbClr val="1F497D"/>
                </a:solidFill>
                <a:latin typeface="+mn-lt"/>
              </a:rPr>
              <a:t> sou Springer?</a:t>
            </a:r>
          </a:p>
          <a:p>
            <a:pPr marL="342900" lvl="1" indent="0">
              <a:buNone/>
            </a:pPr>
            <a:r>
              <a:rPr lang="fr-FR" sz="1400" b="1" dirty="0" err="1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c</a:t>
            </a:r>
            <a:r>
              <a:rPr lang="fr-FR" sz="1400" b="1" i="0" dirty="0" err="1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he</a:t>
            </a:r>
            <a:r>
              <a:rPr lang="fr-FR" sz="1400" b="1" i="0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1400" b="1" i="0" dirty="0" err="1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bqt</a:t>
            </a:r>
            <a:r>
              <a:rPr lang="fr-FR" sz="1400" b="1" i="0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1F497D"/>
                </a:solidFill>
                <a:latin typeface="+mn-lt"/>
              </a:rPr>
              <a:t>2022-171</a:t>
            </a:r>
          </a:p>
          <a:p>
            <a:pPr marL="342900" lvl="1" indent="0">
              <a:buNone/>
            </a:pPr>
            <a:endParaRPr lang="fr-FR" sz="1400" b="1" dirty="0">
              <a:solidFill>
                <a:srgbClr val="1F497D"/>
              </a:solidFill>
              <a:latin typeface="+mn-lt"/>
            </a:endParaRPr>
          </a:p>
          <a:p>
            <a:pPr marL="342900" lvl="1" indent="0">
              <a:buNone/>
            </a:pPr>
            <a:endParaRPr lang="fr-FR" sz="160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fr-FR" sz="160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fr-FR" sz="160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p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ossibilité de télécharger ensuite les PPN associés : </a:t>
            </a:r>
            <a:r>
              <a:rPr lang="fr-FR" sz="1400" b="1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tel s3 </a:t>
            </a:r>
            <a:r>
              <a:rPr lang="fr-FR" sz="1400" b="1" dirty="0" err="1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ppn</a:t>
            </a:r>
            <a:endParaRPr lang="fr-FR" sz="1400" b="1" dirty="0">
              <a:solidFill>
                <a:srgbClr val="1F497D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fr-FR" sz="160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Suivre le différentiel entre les notices d’un éditeur / diffuseur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et les localisations de sa bibliothèque</a:t>
            </a:r>
            <a:endParaRPr lang="fr-FR" sz="1800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066FB0-FE83-BE4F-1170-88E9EDBD3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5" t="40944" r="35666" b="44686"/>
          <a:stretch/>
        </p:blipFill>
        <p:spPr bwMode="auto">
          <a:xfrm>
            <a:off x="1298260" y="4871474"/>
            <a:ext cx="5093303" cy="66276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915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corpus des éditeurs / diffuseurs faisant l’objet d’imports dans le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Différents cas de figure : </a:t>
            </a: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16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code bouquet n’a pas été utilisé 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le signalement des titres de l’éditeur / diffuseur en question</a:t>
            </a:r>
          </a:p>
          <a:p>
            <a:pPr lvl="1">
              <a:buFontTx/>
              <a:buChar char="-"/>
            </a:pP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epérer les notices présentes dans le </a:t>
            </a:r>
            <a:r>
              <a:rPr lang="fr-FR" sz="16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Sudoc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: </a:t>
            </a:r>
            <a:r>
              <a:rPr lang="fr-FR" sz="1600" b="1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che</a:t>
            </a:r>
            <a:r>
              <a:rPr lang="fr-FR" sz="1600" b="1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sou 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[zone 035]</a:t>
            </a:r>
          </a:p>
          <a:p>
            <a:pPr lvl="1">
              <a:buFontTx/>
              <a:buChar char="-"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repérer les notices localisées : </a:t>
            </a:r>
            <a:r>
              <a:rPr lang="fr-FR" sz="1600" b="1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che</a:t>
            </a:r>
            <a:r>
              <a:rPr lang="fr-FR" sz="1600" b="1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rbc</a:t>
            </a:r>
            <a:r>
              <a:rPr lang="fr-FR" sz="1600" b="1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[numér</a:t>
            </a:r>
            <a:r>
              <a:rPr lang="fr-FR" sz="16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 RCR]</a:t>
            </a:r>
            <a:endParaRPr lang="fr-FR" sz="160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fr-FR" sz="16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faire le </a:t>
            </a: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différentiel : </a:t>
            </a:r>
            <a:r>
              <a:rPr lang="fr-FR" sz="1600" b="1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che</a:t>
            </a:r>
            <a:r>
              <a:rPr lang="fr-FR" sz="16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s1 sauf s2</a:t>
            </a:r>
          </a:p>
          <a:p>
            <a:pPr marL="342900" lvl="1" indent="0">
              <a:buNone/>
            </a:pPr>
            <a:br>
              <a:rPr lang="fr-FR" sz="16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fr-FR" sz="16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Exemple </a:t>
            </a: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une bibliothèque localisée sur une partie des notices Springer </a:t>
            </a:r>
            <a:endParaRPr lang="fr-FR" sz="160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r>
              <a:rPr lang="fr-FR" sz="1400" b="1" dirty="0" err="1">
                <a:solidFill>
                  <a:srgbClr val="1F497D"/>
                </a:solidFill>
                <a:latin typeface="+mn-lt"/>
              </a:rPr>
              <a:t>che</a:t>
            </a:r>
            <a:r>
              <a:rPr lang="fr-FR" sz="1400" b="1" dirty="0">
                <a:solidFill>
                  <a:srgbClr val="1F497D"/>
                </a:solidFill>
                <a:latin typeface="+mn-lt"/>
              </a:rPr>
              <a:t> sou Springer?</a:t>
            </a:r>
          </a:p>
          <a:p>
            <a:pPr marL="342900" lvl="1" indent="0">
              <a:buNone/>
            </a:pPr>
            <a:r>
              <a:rPr lang="fr-FR" sz="1400" b="1" i="0" dirty="0" err="1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che</a:t>
            </a:r>
            <a:r>
              <a:rPr lang="fr-FR" sz="1400" b="1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rbc</a:t>
            </a:r>
            <a:r>
              <a:rPr lang="fr-FR" sz="1400" b="1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 341725298</a:t>
            </a:r>
            <a:endParaRPr lang="fr-FR" sz="1400" b="1" dirty="0">
              <a:solidFill>
                <a:srgbClr val="1F497D"/>
              </a:solidFill>
              <a:latin typeface="+mn-lt"/>
            </a:endParaRPr>
          </a:p>
          <a:p>
            <a:pPr marL="342900" lvl="1" indent="0">
              <a:buNone/>
            </a:pPr>
            <a:endParaRPr lang="fr-FR" sz="1400" b="1" dirty="0">
              <a:solidFill>
                <a:srgbClr val="1F497D"/>
              </a:solidFill>
              <a:latin typeface="+mn-lt"/>
            </a:endParaRPr>
          </a:p>
          <a:p>
            <a:pPr marL="342900" lvl="1" indent="0">
              <a:buNone/>
            </a:pPr>
            <a:endParaRPr lang="fr-FR" sz="160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fr-FR" sz="160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p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ossibilité de télécharger ensuite les PPN associés : </a:t>
            </a:r>
            <a:r>
              <a:rPr lang="fr-FR" sz="1400" b="1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tel s3 </a:t>
            </a:r>
            <a:r>
              <a:rPr lang="fr-FR" sz="1400" b="1" dirty="0" err="1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ppn</a:t>
            </a:r>
            <a:endParaRPr lang="fr-FR" sz="1400" b="1" dirty="0">
              <a:solidFill>
                <a:srgbClr val="1F497D"/>
              </a:solidFill>
              <a:latin typeface="+mn-lt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600" i="0" dirty="0">
                <a:solidFill>
                  <a:srgbClr val="C87C06"/>
                </a:solidFill>
                <a:latin typeface="+mj-lt"/>
                <a:cs typeface="Arial" panose="020B0604020202020204" pitchFamily="34" charset="0"/>
              </a:rPr>
              <a:t>Documentation : Manuel dédié aux imports : Comment signaler les ressources</a:t>
            </a:r>
            <a:b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</a:b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https://documentation.abes.fr/sudoc/manuels/echanges/imports_dans_le_sudoc/index.html#CommentSignaler</a:t>
            </a: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Suivre le différentiel entre les notices d’un éditeur / diffuseur dans le </a:t>
            </a:r>
            <a:r>
              <a:rPr lang="fr-F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et les localisations de sa bibliothèque</a:t>
            </a:r>
            <a:endParaRPr lang="fr-FR" sz="18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3065E89-0E58-E237-C29C-38E158B76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" t="40760" r="38382" b="44151"/>
          <a:stretch/>
        </p:blipFill>
        <p:spPr bwMode="auto">
          <a:xfrm>
            <a:off x="2586470" y="4172813"/>
            <a:ext cx="5402984" cy="76900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6442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582" y="317668"/>
            <a:ext cx="6202620" cy="395654"/>
          </a:xfrm>
        </p:spPr>
        <p:txBody>
          <a:bodyPr>
            <a:noAutofit/>
          </a:bodyPr>
          <a:lstStyle/>
          <a:p>
            <a:r>
              <a:rPr lang="fr-FR" sz="1800" dirty="0">
                <a:latin typeface="+mj-lt"/>
              </a:rPr>
              <a:t>Suivre les différentiels : pense-bête des requêtes possibles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E3DA3E58-B850-ED05-3EDF-C2452ECE4EF2}"/>
              </a:ext>
            </a:extLst>
          </p:cNvPr>
          <p:cNvSpPr txBox="1">
            <a:spLocks/>
          </p:cNvSpPr>
          <p:nvPr/>
        </p:nvSpPr>
        <p:spPr>
          <a:xfrm>
            <a:off x="414779" y="1121791"/>
            <a:ext cx="8267773" cy="5342020"/>
          </a:xfrm>
          <a:prstGeom prst="rect">
            <a:avLst/>
          </a:prstGeom>
          <a:effectLst/>
        </p:spPr>
        <p:txBody>
          <a:bodyPr vert="horz" lIns="68580" tIns="34290" rIns="68580" bIns="34290" rtlCol="0">
            <a:normAutofit lnSpcReduction="10000"/>
          </a:bodyPr>
          <a:lstStyle>
            <a:lvl1pPr marL="464400" indent="-272700" algn="l" defTabSz="342900" rtl="0" eaLnBrk="1" latinLnBrk="0" hangingPunct="1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  <a:defRPr sz="2400" b="1" i="1" kern="120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70000"/>
              </a:lnSpc>
              <a:spcBef>
                <a:spcPts val="300"/>
              </a:spcBef>
              <a:spcAft>
                <a:spcPts val="150"/>
              </a:spcAft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le différentiel entre les notices d’un corpus et les notices localisées.</a:t>
            </a:r>
          </a:p>
          <a:p>
            <a:pPr marL="143775" indent="0">
              <a:buNone/>
            </a:pP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FR" sz="1600" b="0" i="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Winibw</a:t>
            </a: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constituer des lots de résultats à l’aide de requête.</a:t>
            </a:r>
          </a:p>
          <a:p>
            <a:pPr marL="143775" indent="0">
              <a:buNone/>
            </a:pPr>
            <a:endParaRPr lang="fr-FR" sz="1600" b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r>
              <a:rPr lang="fr-FR" sz="1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-CHE SOU [racine de la 035$a] . Ex. : </a:t>
            </a: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SOU FRCAIRN?</a:t>
            </a:r>
          </a:p>
          <a:p>
            <a:pPr marL="143775" indent="0">
              <a:buNone/>
            </a:pPr>
            <a:r>
              <a:rPr lang="fr-FR" sz="1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-CHE RBC [RCR localisé]. Ex. : </a:t>
            </a: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RBC 341725299</a:t>
            </a:r>
          </a:p>
          <a:p>
            <a:pPr marL="143775" indent="0">
              <a:buNone/>
            </a:pP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BQT [Code bouquet].</a:t>
            </a: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 : </a:t>
            </a: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BQT 2009-001</a:t>
            </a:r>
          </a:p>
          <a:p>
            <a:pPr marL="143775" indent="0">
              <a:buNone/>
            </a:pP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EDI [éditeur/diffuseur]. Ex. : </a:t>
            </a: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EDI Cairn</a:t>
            </a:r>
          </a:p>
          <a:p>
            <a:pPr marL="143775" indent="0">
              <a:buNone/>
            </a:pPr>
            <a:endParaRPr lang="fr-FR" sz="1600" b="0" i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croiser les lots de résultats avec </a:t>
            </a:r>
            <a:r>
              <a:rPr lang="fr-FR" sz="1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ET, OU, SAUF</a:t>
            </a:r>
          </a:p>
          <a:p>
            <a:pPr marL="143775" indent="0">
              <a:buNone/>
            </a:pP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35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05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r>
              <a:rPr lang="fr-FR" sz="105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D4174C-C3EA-3348-079F-E31592FE6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98"/>
          <a:stretch/>
        </p:blipFill>
        <p:spPr>
          <a:xfrm>
            <a:off x="627991" y="3853886"/>
            <a:ext cx="7888018" cy="22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11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17668"/>
            <a:ext cx="6350402" cy="395654"/>
          </a:xfrm>
        </p:spPr>
        <p:txBody>
          <a:bodyPr>
            <a:noAutofit/>
          </a:bodyPr>
          <a:lstStyle/>
          <a:p>
            <a:r>
              <a:rPr lang="fr-FR" sz="1800" dirty="0">
                <a:latin typeface="+mj-lt"/>
              </a:rPr>
              <a:t>Suivre les différentiels : pense-bête des requêtes possibles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E3DA3E58-B850-ED05-3EDF-C2452ECE4EF2}"/>
              </a:ext>
            </a:extLst>
          </p:cNvPr>
          <p:cNvSpPr txBox="1">
            <a:spLocks/>
          </p:cNvSpPr>
          <p:nvPr/>
        </p:nvSpPr>
        <p:spPr>
          <a:xfrm>
            <a:off x="405353" y="1187777"/>
            <a:ext cx="8277199" cy="5276034"/>
          </a:xfrm>
          <a:prstGeom prst="rect">
            <a:avLst/>
          </a:prstGeom>
          <a:effectLst/>
        </p:spPr>
        <p:txBody>
          <a:bodyPr vert="horz" lIns="68580" tIns="34290" rIns="68580" bIns="34290" rtlCol="0">
            <a:normAutofit/>
          </a:bodyPr>
          <a:lstStyle>
            <a:lvl1pPr marL="464400" indent="-272700" algn="l" defTabSz="342900" rtl="0" eaLnBrk="1" latinLnBrk="0" hangingPunct="1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  <a:defRPr sz="2400" b="1" i="1" kern="120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70000"/>
              </a:lnSpc>
              <a:spcBef>
                <a:spcPts val="300"/>
              </a:spcBef>
              <a:spcAft>
                <a:spcPts val="150"/>
              </a:spcAft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le différentiel entre les notices d’un corpus et les notices localisées.</a:t>
            </a:r>
          </a:p>
          <a:p>
            <a:pPr marL="143775" indent="0">
              <a:buNone/>
            </a:pP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FR" sz="1600" b="0" i="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Winibw</a:t>
            </a: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constituer des lots de résultats à l’aide de requête(2).</a:t>
            </a:r>
          </a:p>
          <a:p>
            <a:pPr marL="143775" indent="0">
              <a:buNone/>
            </a:pPr>
            <a:endParaRPr lang="fr-FR" sz="1600" b="0" i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d’une source externe –par exemple, une liste </a:t>
            </a:r>
            <a:r>
              <a:rPr lang="fr-FR" sz="1600" b="0" i="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d’isbn</a:t>
            </a:r>
            <a:r>
              <a:rPr lang="fr-FR" sz="1600" b="0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fournie par un éditeur--, multiplier les requêtes CHE [index] [Isbn1] OU [Isbn2] OU [Isbn3] OU … Puis croiser les lots.</a:t>
            </a:r>
          </a:p>
          <a:p>
            <a:pPr marL="143775" indent="0">
              <a:buNone/>
            </a:pP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35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05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r>
              <a:rPr lang="fr-FR" sz="105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Documentation : https://documentation.abes.fr/sudoc/manuels/echanges/imports_dans_le_sudoc/Proc_reseau_sudoc_MAJ_Ressources-electroniques.pdf</a:t>
            </a:r>
          </a:p>
          <a:p>
            <a:pPr marL="143775" indent="0">
              <a:buNone/>
            </a:pPr>
            <a:endParaRPr lang="fr-FR" sz="105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659DDD-3291-3EC9-A7BE-9BAF6CFEA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81"/>
          <a:stretch/>
        </p:blipFill>
        <p:spPr>
          <a:xfrm>
            <a:off x="702408" y="3233394"/>
            <a:ext cx="7739184" cy="19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94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Pause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829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6"/>
          <p:cNvGrpSpPr/>
          <p:nvPr/>
        </p:nvGrpSpPr>
        <p:grpSpPr>
          <a:xfrm>
            <a:off x="970961" y="2163344"/>
            <a:ext cx="1299964" cy="778820"/>
            <a:chOff x="4231781" y="3257528"/>
            <a:chExt cx="968100" cy="764100"/>
          </a:xfrm>
        </p:grpSpPr>
        <p:sp>
          <p:nvSpPr>
            <p:cNvPr id="318" name="Google Shape;318;p16"/>
            <p:cNvSpPr/>
            <p:nvPr/>
          </p:nvSpPr>
          <p:spPr>
            <a:xfrm>
              <a:off x="4421982" y="3257528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319" name="Google Shape;319;p16"/>
            <p:cNvSpPr txBox="1"/>
            <p:nvPr/>
          </p:nvSpPr>
          <p:spPr>
            <a:xfrm>
              <a:off x="4231781" y="3538182"/>
              <a:ext cx="968100" cy="320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 algn="ctr"/>
              <a:r>
                <a:rPr lang="fr" sz="1350" dirty="0"/>
                <a:t>SIGB</a:t>
              </a:r>
              <a:endParaRPr sz="1350" dirty="0"/>
            </a:p>
          </p:txBody>
        </p:sp>
      </p:grpSp>
      <p:grpSp>
        <p:nvGrpSpPr>
          <p:cNvPr id="342" name="Google Shape;342;p16"/>
          <p:cNvGrpSpPr/>
          <p:nvPr/>
        </p:nvGrpSpPr>
        <p:grpSpPr>
          <a:xfrm>
            <a:off x="6709428" y="1335558"/>
            <a:ext cx="2580396" cy="1260890"/>
            <a:chOff x="4949326" y="1618552"/>
            <a:chExt cx="1461063" cy="903897"/>
          </a:xfrm>
        </p:grpSpPr>
        <p:sp>
          <p:nvSpPr>
            <p:cNvPr id="331" name="Google Shape;331;p16"/>
            <p:cNvSpPr/>
            <p:nvPr/>
          </p:nvSpPr>
          <p:spPr>
            <a:xfrm>
              <a:off x="5386008" y="1618552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4949326" y="1821764"/>
              <a:ext cx="1461063" cy="700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 algn="ctr"/>
              <a:r>
                <a:rPr lang="fr" sz="1350" dirty="0"/>
                <a:t>Base de </a:t>
              </a:r>
              <a:endParaRPr sz="1350" dirty="0"/>
            </a:p>
            <a:p>
              <a:pPr algn="ctr"/>
              <a:r>
                <a:rPr lang="fr" sz="1350" dirty="0"/>
                <a:t>connaissance</a:t>
              </a:r>
              <a:endParaRPr sz="1350" dirty="0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382EE9FC-8AFC-D56D-578A-00635A6E316F}"/>
              </a:ext>
            </a:extLst>
          </p:cNvPr>
          <p:cNvSpPr txBox="1"/>
          <p:nvPr/>
        </p:nvSpPr>
        <p:spPr>
          <a:xfrm>
            <a:off x="5229072" y="1492837"/>
            <a:ext cx="23076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 </a:t>
            </a:r>
            <a:r>
              <a:rPr lang="fr-FR" sz="1350" dirty="0">
                <a:solidFill>
                  <a:srgbClr val="1F497D"/>
                </a:solidFill>
              </a:rPr>
              <a:t>1) Activation des bouquets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FEA73368-30E3-D3FC-6895-9CAAF220F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17629" y="1551945"/>
            <a:ext cx="222885" cy="218706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6F64C7F9-1A98-AC46-E675-8AA4868BF765}"/>
              </a:ext>
            </a:extLst>
          </p:cNvPr>
          <p:cNvSpPr txBox="1"/>
          <p:nvPr/>
        </p:nvSpPr>
        <p:spPr>
          <a:xfrm>
            <a:off x="4572000" y="4949854"/>
            <a:ext cx="19886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C87C06"/>
                </a:solidFill>
              </a:rPr>
              <a:t> 2) Export mensuel des PPN électroniques + ISBN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55F0BF5C-4F14-16D7-E847-D02C0841A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72" y="3204166"/>
            <a:ext cx="2810434" cy="1571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DE802A7D-4B88-5E5A-DB2A-E2AB72E8D2D9}"/>
              </a:ext>
            </a:extLst>
          </p:cNvPr>
          <p:cNvSpPr txBox="1"/>
          <p:nvPr/>
        </p:nvSpPr>
        <p:spPr>
          <a:xfrm>
            <a:off x="5229329" y="1850351"/>
            <a:ext cx="2224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1F497D"/>
                </a:solidFill>
              </a:rPr>
              <a:t>Exports : KBID + ISBN(s)</a:t>
            </a:r>
          </a:p>
        </p:txBody>
      </p:sp>
      <p:cxnSp>
        <p:nvCxnSpPr>
          <p:cNvPr id="272" name="Connecteur droit avec flèche 271">
            <a:extLst>
              <a:ext uri="{FF2B5EF4-FFF2-40B4-BE49-F238E27FC236}">
                <a16:creationId xmlns:a16="http://schemas.microsoft.com/office/drawing/2014/main" id="{B8C2AF33-3DC3-1DA2-64F0-6AAD3BDF29CC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1957067" y="2000392"/>
            <a:ext cx="3272262" cy="17921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avec flèche 275">
            <a:extLst>
              <a:ext uri="{FF2B5EF4-FFF2-40B4-BE49-F238E27FC236}">
                <a16:creationId xmlns:a16="http://schemas.microsoft.com/office/drawing/2014/main" id="{2DC0B08E-2221-CB58-518D-B26BBEBBD996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2648932" y="2000392"/>
            <a:ext cx="2580397" cy="2235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D7B7AA6-A2E7-191D-4FB1-827DDD80E0EA}"/>
              </a:ext>
            </a:extLst>
          </p:cNvPr>
          <p:cNvGrpSpPr/>
          <p:nvPr/>
        </p:nvGrpSpPr>
        <p:grpSpPr>
          <a:xfrm>
            <a:off x="1944948" y="3751365"/>
            <a:ext cx="6573649" cy="1613797"/>
            <a:chOff x="1957067" y="3793640"/>
            <a:chExt cx="6573649" cy="1613797"/>
          </a:xfrm>
        </p:grpSpPr>
        <p:grpSp>
          <p:nvGrpSpPr>
            <p:cNvPr id="5" name="Google Shape;317;p16">
              <a:extLst>
                <a:ext uri="{FF2B5EF4-FFF2-40B4-BE49-F238E27FC236}">
                  <a16:creationId xmlns:a16="http://schemas.microsoft.com/office/drawing/2014/main" id="{ADF69ACE-A650-E7F0-DAFB-1C441FA4AEF5}"/>
                </a:ext>
              </a:extLst>
            </p:cNvPr>
            <p:cNvGrpSpPr/>
            <p:nvPr/>
          </p:nvGrpSpPr>
          <p:grpSpPr>
            <a:xfrm>
              <a:off x="7254371" y="4565832"/>
              <a:ext cx="1276345" cy="841605"/>
              <a:chOff x="1874628" y="268261"/>
              <a:chExt cx="1175590" cy="778605"/>
            </a:xfrm>
          </p:grpSpPr>
          <p:sp>
            <p:nvSpPr>
              <p:cNvPr id="6" name="Google Shape;318;p16">
                <a:extLst>
                  <a:ext uri="{FF2B5EF4-FFF2-40B4-BE49-F238E27FC236}">
                    <a16:creationId xmlns:a16="http://schemas.microsoft.com/office/drawing/2014/main" id="{77D2D6C6-AA31-BF3F-C0ED-3C3F3DA5840D}"/>
                  </a:ext>
                </a:extLst>
              </p:cNvPr>
              <p:cNvSpPr/>
              <p:nvPr/>
            </p:nvSpPr>
            <p:spPr>
              <a:xfrm>
                <a:off x="1874628" y="268261"/>
                <a:ext cx="1175590" cy="778605"/>
              </a:xfrm>
              <a:prstGeom prst="can">
                <a:avLst>
                  <a:gd name="adj" fmla="val 25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 dirty="0"/>
              </a:p>
            </p:txBody>
          </p:sp>
          <p:sp>
            <p:nvSpPr>
              <p:cNvPr id="7" name="Google Shape;319;p16">
                <a:extLst>
                  <a:ext uri="{FF2B5EF4-FFF2-40B4-BE49-F238E27FC236}">
                    <a16:creationId xmlns:a16="http://schemas.microsoft.com/office/drawing/2014/main" id="{1B31C715-3F17-2F89-3094-4DD140E88495}"/>
                  </a:ext>
                </a:extLst>
              </p:cNvPr>
              <p:cNvSpPr txBox="1"/>
              <p:nvPr/>
            </p:nvSpPr>
            <p:spPr>
              <a:xfrm>
                <a:off x="1978373" y="577246"/>
                <a:ext cx="968100" cy="320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algn="ctr"/>
                <a:r>
                  <a:rPr lang="fr" sz="1350" dirty="0"/>
                  <a:t>SUDOC</a:t>
                </a:r>
                <a:endParaRPr sz="1350" dirty="0"/>
              </a:p>
            </p:txBody>
          </p:sp>
        </p:grpSp>
        <p:cxnSp>
          <p:nvCxnSpPr>
            <p:cNvPr id="279" name="Connecteur droit avec flèche 278">
              <a:extLst>
                <a:ext uri="{FF2B5EF4-FFF2-40B4-BE49-F238E27FC236}">
                  <a16:creationId xmlns:a16="http://schemas.microsoft.com/office/drawing/2014/main" id="{52E9A348-8E6F-8694-92D6-3D5647F6F6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6498" y="4408928"/>
              <a:ext cx="5120435" cy="56374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avec flèche 283">
              <a:extLst>
                <a:ext uri="{FF2B5EF4-FFF2-40B4-BE49-F238E27FC236}">
                  <a16:creationId xmlns:a16="http://schemas.microsoft.com/office/drawing/2014/main" id="{FF8BB877-2B2B-0EF5-8AB7-EEDE7B335A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7067" y="3793640"/>
              <a:ext cx="5237418" cy="114845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" name="ZoneTexte 295">
            <a:extLst>
              <a:ext uri="{FF2B5EF4-FFF2-40B4-BE49-F238E27FC236}">
                <a16:creationId xmlns:a16="http://schemas.microsoft.com/office/drawing/2014/main" id="{5620BB8F-B9A4-F929-7BA2-901D19252837}"/>
              </a:ext>
            </a:extLst>
          </p:cNvPr>
          <p:cNvSpPr txBox="1"/>
          <p:nvPr/>
        </p:nvSpPr>
        <p:spPr>
          <a:xfrm rot="10800000" flipH="1" flipV="1">
            <a:off x="1144375" y="1845713"/>
            <a:ext cx="18442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1F497D"/>
                </a:solidFill>
              </a:rPr>
              <a:t>3) Fusion</a:t>
            </a: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2415E0CF-3013-91BA-E08B-C6BD7A85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07" y="207576"/>
            <a:ext cx="7835317" cy="527538"/>
          </a:xfrm>
        </p:spPr>
        <p:txBody>
          <a:bodyPr>
            <a:noAutofit/>
          </a:bodyPr>
          <a:lstStyle/>
          <a:p>
            <a:r>
              <a:rPr lang="fr-F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La synchronisation Alma-</a:t>
            </a:r>
            <a:r>
              <a:rPr lang="fr-FR" sz="2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: un exemple de circuit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03001A-88D4-E4BA-E70D-A46B16042423}"/>
              </a:ext>
            </a:extLst>
          </p:cNvPr>
          <p:cNvCxnSpPr>
            <a:cxnSpLocks/>
          </p:cNvCxnSpPr>
          <p:nvPr/>
        </p:nvCxnSpPr>
        <p:spPr>
          <a:xfrm>
            <a:off x="2890981" y="742416"/>
            <a:ext cx="512873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933D5A6-8A2F-AA62-D1CC-1D17E21B56E5}"/>
              </a:ext>
            </a:extLst>
          </p:cNvPr>
          <p:cNvCxnSpPr>
            <a:cxnSpLocks/>
          </p:cNvCxnSpPr>
          <p:nvPr/>
        </p:nvCxnSpPr>
        <p:spPr>
          <a:xfrm flipH="1" flipV="1">
            <a:off x="7019862" y="1998830"/>
            <a:ext cx="349247" cy="15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1FBBBAF-163B-9079-0EF1-23DDA013EB47}"/>
              </a:ext>
            </a:extLst>
          </p:cNvPr>
          <p:cNvSpPr/>
          <p:nvPr/>
        </p:nvSpPr>
        <p:spPr>
          <a:xfrm>
            <a:off x="422171" y="3675429"/>
            <a:ext cx="1490945" cy="234307"/>
          </a:xfrm>
          <a:prstGeom prst="rect">
            <a:avLst/>
          </a:prstGeom>
          <a:solidFill>
            <a:srgbClr val="00B050">
              <a:alpha val="3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689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976" y="1829567"/>
            <a:ext cx="6172200" cy="4750342"/>
          </a:xfrm>
          <a:effectLst/>
        </p:spPr>
        <p:txBody>
          <a:bodyPr>
            <a:normAutofit/>
          </a:bodyPr>
          <a:lstStyle/>
          <a:p>
            <a:pPr marL="143775" indent="0">
              <a:buNone/>
            </a:pPr>
            <a:endParaRPr lang="fr-FR" sz="105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endParaRPr lang="fr-FR" sz="105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9" name="Google Shape;317;p16">
            <a:extLst>
              <a:ext uri="{FF2B5EF4-FFF2-40B4-BE49-F238E27FC236}">
                <a16:creationId xmlns:a16="http://schemas.microsoft.com/office/drawing/2014/main" id="{BD85F53E-EFF3-5198-6208-BEA025B26DA6}"/>
              </a:ext>
            </a:extLst>
          </p:cNvPr>
          <p:cNvGrpSpPr/>
          <p:nvPr/>
        </p:nvGrpSpPr>
        <p:grpSpPr>
          <a:xfrm>
            <a:off x="803342" y="4452808"/>
            <a:ext cx="1457266" cy="1195367"/>
            <a:chOff x="4336215" y="3257528"/>
            <a:chExt cx="759233" cy="764100"/>
          </a:xfrm>
        </p:grpSpPr>
        <p:sp>
          <p:nvSpPr>
            <p:cNvPr id="11" name="Google Shape;318;p16">
              <a:extLst>
                <a:ext uri="{FF2B5EF4-FFF2-40B4-BE49-F238E27FC236}">
                  <a16:creationId xmlns:a16="http://schemas.microsoft.com/office/drawing/2014/main" id="{8D0BA326-EBA8-4C1A-1E27-37A236F9E383}"/>
                </a:ext>
              </a:extLst>
            </p:cNvPr>
            <p:cNvSpPr/>
            <p:nvPr/>
          </p:nvSpPr>
          <p:spPr>
            <a:xfrm>
              <a:off x="4421982" y="3257528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12" name="Google Shape;319;p16">
              <a:extLst>
                <a:ext uri="{FF2B5EF4-FFF2-40B4-BE49-F238E27FC236}">
                  <a16:creationId xmlns:a16="http://schemas.microsoft.com/office/drawing/2014/main" id="{26D0AADD-38BB-8F58-DD49-039B81AD0BCC}"/>
                </a:ext>
              </a:extLst>
            </p:cNvPr>
            <p:cNvSpPr txBox="1"/>
            <p:nvPr/>
          </p:nvSpPr>
          <p:spPr>
            <a:xfrm>
              <a:off x="4336215" y="3478929"/>
              <a:ext cx="759233" cy="354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 algn="ctr"/>
              <a:r>
                <a:rPr lang="fr" sz="1350" dirty="0"/>
                <a:t>SIGB </a:t>
              </a:r>
            </a:p>
            <a:p>
              <a:pPr algn="ctr"/>
              <a:r>
                <a:rPr lang="fr" sz="1350" dirty="0"/>
                <a:t>OAI-PMH</a:t>
              </a:r>
              <a:endParaRPr sz="1350" dirty="0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8530D700-7A9C-CD52-7748-68AE2D9B0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9" y="1288917"/>
            <a:ext cx="2810434" cy="1571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03689E7E-E164-9129-ADA5-4F86B633234E}"/>
              </a:ext>
            </a:extLst>
          </p:cNvPr>
          <p:cNvGrpSpPr/>
          <p:nvPr/>
        </p:nvGrpSpPr>
        <p:grpSpPr>
          <a:xfrm>
            <a:off x="7687071" y="2835876"/>
            <a:ext cx="1320838" cy="1264784"/>
            <a:chOff x="7862200" y="2735074"/>
            <a:chExt cx="1051072" cy="1107611"/>
          </a:xfrm>
        </p:grpSpPr>
        <p:sp>
          <p:nvSpPr>
            <p:cNvPr id="15" name="Google Shape;318;p16">
              <a:extLst>
                <a:ext uri="{FF2B5EF4-FFF2-40B4-BE49-F238E27FC236}">
                  <a16:creationId xmlns:a16="http://schemas.microsoft.com/office/drawing/2014/main" id="{947B8036-C5E0-DDB2-8ACC-05D27F684270}"/>
                </a:ext>
              </a:extLst>
            </p:cNvPr>
            <p:cNvSpPr/>
            <p:nvPr/>
          </p:nvSpPr>
          <p:spPr>
            <a:xfrm>
              <a:off x="7862200" y="2735074"/>
              <a:ext cx="1025647" cy="1107611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16" name="Google Shape;319;p16">
              <a:extLst>
                <a:ext uri="{FF2B5EF4-FFF2-40B4-BE49-F238E27FC236}">
                  <a16:creationId xmlns:a16="http://schemas.microsoft.com/office/drawing/2014/main" id="{806D0E6D-12E4-0E28-4DCC-15DD9F709673}"/>
                </a:ext>
              </a:extLst>
            </p:cNvPr>
            <p:cNvSpPr txBox="1"/>
            <p:nvPr/>
          </p:nvSpPr>
          <p:spPr>
            <a:xfrm>
              <a:off x="7862200" y="3255887"/>
              <a:ext cx="1051072" cy="346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 algn="ctr"/>
              <a:r>
                <a:rPr lang="fr" sz="1350" dirty="0"/>
                <a:t>SUDOC</a:t>
              </a:r>
              <a:endParaRPr sz="1350" dirty="0"/>
            </a:p>
          </p:txBody>
        </p:sp>
      </p:grpSp>
      <p:sp>
        <p:nvSpPr>
          <p:cNvPr id="6" name="Titre 5">
            <a:extLst>
              <a:ext uri="{FF2B5EF4-FFF2-40B4-BE49-F238E27FC236}">
                <a16:creationId xmlns:a16="http://schemas.microsoft.com/office/drawing/2014/main" id="{1933559B-7BDD-2CCE-4A0A-940CEF5B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synchronisation Alma-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un exemple de circuit</a:t>
            </a:r>
            <a:endParaRPr lang="fr-FR" dirty="0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9E72DAD-75DC-B32D-A4D3-03599B8F1F27}"/>
              </a:ext>
            </a:extLst>
          </p:cNvPr>
          <p:cNvGrpSpPr/>
          <p:nvPr/>
        </p:nvGrpSpPr>
        <p:grpSpPr>
          <a:xfrm rot="20672017">
            <a:off x="2319186" y="3418687"/>
            <a:ext cx="5220139" cy="1254102"/>
            <a:chOff x="2389710" y="4954509"/>
            <a:chExt cx="5220139" cy="125410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C205CBA-4E2D-6BAD-07E1-4CEB9476F37F}"/>
                </a:ext>
              </a:extLst>
            </p:cNvPr>
            <p:cNvGrpSpPr/>
            <p:nvPr/>
          </p:nvGrpSpPr>
          <p:grpSpPr>
            <a:xfrm>
              <a:off x="2389710" y="4954509"/>
              <a:ext cx="5149626" cy="755526"/>
              <a:chOff x="2535148" y="5120996"/>
              <a:chExt cx="5162167" cy="927821"/>
            </a:xfrm>
          </p:grpSpPr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D5BC707-1E6F-248C-04AA-068904EDD234}"/>
                  </a:ext>
                </a:extLst>
              </p:cNvPr>
              <p:cNvSpPr txBox="1"/>
              <p:nvPr/>
            </p:nvSpPr>
            <p:spPr>
              <a:xfrm>
                <a:off x="2535148" y="5120996"/>
                <a:ext cx="4445905" cy="36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50" dirty="0">
                    <a:solidFill>
                      <a:srgbClr val="1F497D"/>
                    </a:solidFill>
                  </a:rPr>
                  <a:t>1 ) Le </a:t>
                </a:r>
                <a:r>
                  <a:rPr lang="fr-FR" sz="1350" dirty="0" err="1">
                    <a:solidFill>
                      <a:srgbClr val="1F497D"/>
                    </a:solidFill>
                  </a:rPr>
                  <a:t>Sudoc</a:t>
                </a:r>
                <a:r>
                  <a:rPr lang="fr-FR" sz="1350" dirty="0">
                    <a:solidFill>
                      <a:srgbClr val="1F497D"/>
                    </a:solidFill>
                  </a:rPr>
                  <a:t> moissonne les exemplaires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B173909D-9863-A1A1-C760-7688CF14100F}"/>
                  </a:ext>
                </a:extLst>
              </p:cNvPr>
              <p:cNvSpPr txBox="1"/>
              <p:nvPr/>
            </p:nvSpPr>
            <p:spPr>
              <a:xfrm>
                <a:off x="2603135" y="5680302"/>
                <a:ext cx="5094180" cy="36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50" dirty="0">
                    <a:solidFill>
                      <a:srgbClr val="1F497D"/>
                    </a:solidFill>
                  </a:rPr>
                  <a:t>2) Création, modification, suppression des exemplaires dans le </a:t>
                </a:r>
                <a:r>
                  <a:rPr lang="fr-FR" sz="1350" dirty="0" err="1">
                    <a:solidFill>
                      <a:srgbClr val="1F497D"/>
                    </a:solidFill>
                  </a:rPr>
                  <a:t>Sudoc</a:t>
                </a:r>
                <a:endParaRPr lang="fr-FR" sz="1350" dirty="0">
                  <a:solidFill>
                    <a:srgbClr val="1F497D"/>
                  </a:solidFill>
                </a:endParaRPr>
              </a:p>
            </p:txBody>
          </p:sp>
        </p:grp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A0E93D34-67C1-B4E0-1261-DB431DBE13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0396" y="5339358"/>
              <a:ext cx="5149453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27E8522C-7B1F-49A6-B5FD-740D23665447}"/>
                </a:ext>
              </a:extLst>
            </p:cNvPr>
            <p:cNvCxnSpPr>
              <a:cxnSpLocks/>
            </p:cNvCxnSpPr>
            <p:nvPr/>
          </p:nvCxnSpPr>
          <p:spPr>
            <a:xfrm>
              <a:off x="2460396" y="5745165"/>
              <a:ext cx="5149453" cy="867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3EB16FC2-E306-5D4C-BCDF-5F27E6B328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0396" y="6193999"/>
              <a:ext cx="5149453" cy="14612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BD8C16B-5E02-4E8B-B3B2-BA74F9851EB4}"/>
                </a:ext>
              </a:extLst>
            </p:cNvPr>
            <p:cNvSpPr txBox="1"/>
            <p:nvPr/>
          </p:nvSpPr>
          <p:spPr>
            <a:xfrm>
              <a:off x="2449875" y="5865184"/>
              <a:ext cx="443898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1F497D"/>
                  </a:solidFill>
                </a:rPr>
                <a:t>3) Récupération des notices via les Transferts Réguliers</a:t>
              </a:r>
            </a:p>
          </p:txBody>
        </p:sp>
      </p:grp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B46B520-E332-B3C8-0562-4B5A29B929CB}"/>
              </a:ext>
            </a:extLst>
          </p:cNvPr>
          <p:cNvCxnSpPr>
            <a:cxnSpLocks/>
          </p:cNvCxnSpPr>
          <p:nvPr/>
        </p:nvCxnSpPr>
        <p:spPr>
          <a:xfrm>
            <a:off x="1531976" y="2991822"/>
            <a:ext cx="0" cy="1344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51FE287-EEDB-2F82-064A-84F13324CF1F}"/>
              </a:ext>
            </a:extLst>
          </p:cNvPr>
          <p:cNvSpPr txBox="1"/>
          <p:nvPr/>
        </p:nvSpPr>
        <p:spPr>
          <a:xfrm>
            <a:off x="136091" y="3297360"/>
            <a:ext cx="23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F497D"/>
                </a:solidFill>
              </a:rPr>
              <a:t>Conversion et exposition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A521921-E100-4BA3-C537-09264B7A81F2}"/>
              </a:ext>
            </a:extLst>
          </p:cNvPr>
          <p:cNvSpPr txBox="1"/>
          <p:nvPr/>
        </p:nvSpPr>
        <p:spPr>
          <a:xfrm>
            <a:off x="6980586" y="1987628"/>
            <a:ext cx="203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F497D"/>
                </a:solidFill>
              </a:rPr>
              <a:t>Conversion, calcul et écriture</a:t>
            </a:r>
          </a:p>
        </p:txBody>
      </p:sp>
    </p:spTree>
    <p:extLst>
      <p:ext uri="{BB962C8B-B14F-4D97-AF65-F5344CB8AC3E}">
        <p14:creationId xmlns:p14="http://schemas.microsoft.com/office/powerpoint/2010/main" val="261489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933559B-7BDD-2CCE-4A0A-940CEF5B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synchronisation Alma-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un exemple de circuit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250B0B4-83F8-4655-9418-77E303CD5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42" y="1364216"/>
            <a:ext cx="8229600" cy="5282157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production d’une </a:t>
            </a:r>
            <a:r>
              <a:rPr lang="fr-FR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dizaine d’établissements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Déploiements en cours</a:t>
            </a:r>
          </a:p>
          <a:p>
            <a:pPr marL="191700" indent="0">
              <a:buNone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pour adapter le processus à des établissements hors Alma : plusieurs conditions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Communication entre la base de connaissance et le SIGB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PPN intégrés dans les notices du SIGB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SIGB disposant d’un moissonneur OAI-PMH</a:t>
            </a: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importance cruciale dévolue aux identifiants (ISBN, ISSN) et à leur qualité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Limites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Dépendance d’un fournisseur de solution logicielle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Dépendance de la qualité des identifiants renseignés par les éditeurs / diffuseurs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flux à repenser : difficulté de suivi si suppression des collections / bouquets de la base de connaissance, sans intervention de l’établissement. </a:t>
            </a:r>
          </a:p>
          <a:p>
            <a:pPr marL="1917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194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sz="5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BACON : où et comment ?</a:t>
            </a:r>
          </a:p>
          <a:p>
            <a:pPr marL="191700" indent="0">
              <a:buNone/>
            </a:pPr>
            <a:endParaRPr lang="fr-FR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 de la séance 1 : vocabulaire et définition</a:t>
            </a:r>
          </a:p>
          <a:p>
            <a:pPr marL="191700" indent="0">
              <a:buNone/>
            </a:pPr>
            <a:endParaRPr lang="fr-FR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300" i="0" dirty="0">
                <a:solidFill>
                  <a:srgbClr val="4F81BD"/>
                </a:solidFill>
                <a:latin typeface="+mn-lt"/>
                <a:cs typeface="Arial" panose="020B0604020202020204" pitchFamily="34" charset="0"/>
              </a:rPr>
              <a:t>Base de connaissance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900" b="0" i="0" dirty="0">
                <a:solidFill>
                  <a:srgbClr val="4F81BD"/>
                </a:solidFill>
                <a:latin typeface="+mn-lt"/>
                <a:cs typeface="Arial" panose="020B0604020202020204" pitchFamily="34" charset="0"/>
              </a:rPr>
              <a:t>Base de données bibliographiques décrivant les collections commerciales / bouquets et leurs contenus au niveau titre d’ebook, revue et assimilés, et les données d’accès (états de collection, URL…). 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900" b="0" i="0" dirty="0">
                <a:solidFill>
                  <a:srgbClr val="4F81BD"/>
                </a:solidFill>
                <a:latin typeface="+mn-lt"/>
                <a:cs typeface="Arial" panose="020B0604020202020204" pitchFamily="34" charset="0"/>
              </a:rPr>
              <a:t>But : description catalographique succincte et gestion des accès aux ressources électroniques.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300" i="0" dirty="0">
                <a:solidFill>
                  <a:srgbClr val="4F81BD"/>
                </a:solidFill>
                <a:latin typeface="+mn-lt"/>
                <a:cs typeface="Arial" panose="020B0604020202020204" pitchFamily="34" charset="0"/>
              </a:rPr>
              <a:t>Bouquet / collection commerciale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900" b="0" i="0" dirty="0">
                <a:solidFill>
                  <a:srgbClr val="4F81BD"/>
                </a:solidFill>
                <a:latin typeface="+mn-lt"/>
                <a:cs typeface="Arial" panose="020B0604020202020204" pitchFamily="34" charset="0"/>
              </a:rPr>
              <a:t>C’est une sélection de publications proposées à l’achat sous la forme d’un ensemble 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900" b="0" i="0" dirty="0">
                <a:solidFill>
                  <a:srgbClr val="4F81BD"/>
                </a:solidFill>
                <a:latin typeface="+mn-lt"/>
                <a:cs typeface="Arial" panose="020B0604020202020204" pitchFamily="34" charset="0"/>
              </a:rPr>
              <a:t>sélection effectuée par le fournisseur ET/OU 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900" b="0" i="0" dirty="0">
                <a:solidFill>
                  <a:srgbClr val="4F81BD"/>
                </a:solidFill>
                <a:latin typeface="+mn-lt"/>
                <a:cs typeface="Arial" panose="020B0604020202020204" pitchFamily="34" charset="0"/>
              </a:rPr>
              <a:t>sélection effectuée par un consortium (offre spécifique à un pays / un type d’établissements).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900" b="0" i="0" dirty="0">
                <a:solidFill>
                  <a:srgbClr val="4F81BD"/>
                </a:solidFill>
                <a:latin typeface="+mn-lt"/>
                <a:cs typeface="Arial" panose="020B0604020202020204" pitchFamily="34" charset="0"/>
              </a:rPr>
              <a:t>Le plus souvent, une collection commerciale correspond à une sous-partie des contenus disponibles sur une plateforme de diffusion / dans une base de données.</a:t>
            </a:r>
          </a:p>
          <a:p>
            <a:pPr marL="191700" indent="0">
              <a:buNone/>
            </a:pPr>
            <a:endParaRPr lang="fr-FR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39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5293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91797"/>
            <a:ext cx="8229600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d’exemplaires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les ressources électroniques : quelles spécificités ?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E856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 URL, éventuellement format associé et note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E856 4#$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fr-FR" sz="180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FORMAT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$u</a:t>
            </a:r>
            <a:r>
              <a:rPr lang="fr-FR" sz="180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URL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$z</a:t>
            </a:r>
            <a:r>
              <a:rPr lang="fr-FR" sz="180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Note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éventuelle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$9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code bouquet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Précision sur le format :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Si plateforme proposant plusieurs formats, avec des conditions différentes d’accès, voire des URL différentes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Forme de l’URL : selon le choix de l’établissement</a:t>
            </a:r>
            <a:endParaRPr lang="fr-FR" sz="1800" i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publique / URL 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proxyfiée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authentification directe avec l’identifiant de l’établissement avant d’accéder à la ressource</a:t>
            </a: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plateforme / URL DOI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pour un ebook Springer : 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https://link.springer.com/book/10.1007/978-1-4842-8737-8</a:t>
            </a: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 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https://doi.org/10.1007/978-1-4842-8737-8</a:t>
            </a: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Utiliser les données du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: exemplarisation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091730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BACON : où et comment ?</a:t>
            </a: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les collections dans BACON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Utiliser l’interface publique de BACON 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3"/>
              </a:rPr>
              <a:t>https://bacon.abes.fr</a:t>
            </a: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40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F103A8-0937-C2F3-6B6D-7D0036B21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58" y="2948184"/>
            <a:ext cx="8506437" cy="35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BACON : où et comment ?</a:t>
            </a: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les collections dans BACON</a:t>
            </a:r>
          </a:p>
          <a:p>
            <a:pPr marL="191700" indent="0">
              <a:buNone/>
            </a:pP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Utiliser les 3 webservices de BACON : List, Package2KBART, Id2KBART</a:t>
            </a: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List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: liste l’ensemble des packages disponibles dans BACON et affiche la dernière version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Cas d’usage : vérification des mises à jour, exploration des différents bouquets pour un même fournisseur,…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Formats d’export : XML (par défaut), JSON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Requête : 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http://bacon.abes.fr/list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042593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BACON : où et comment ?</a:t>
            </a: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les collections dans BACON</a:t>
            </a:r>
          </a:p>
          <a:p>
            <a:pPr marL="191700" indent="0">
              <a:buNone/>
            </a:pP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Utiliser les 3 webservices de BACON : List, Package2KBART, Id2KBART</a:t>
            </a:r>
          </a:p>
          <a:p>
            <a:pPr marL="191700" indent="0">
              <a:buNone/>
            </a:pPr>
            <a:endParaRPr lang="fr-FR" sz="14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Package2KBART 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: renvoie le contenu d’un package et permet de télécharger le fichier KBART mentionné dans l’URL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Cas d’usage : récupération des données par exemple pour intégration dans une base de connaissance, comparaison de fichiers, vérifications,…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Formats d’export : TXT (par défaut), XML, JSON, TSV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Requête (deux possibilités) : 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https://bacon.abes.fr/package2kbart/CAIRN_GLOBAL_POCHES-QUESAIS-JE</a:t>
            </a: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&gt; Sans la date du fichier, la réponse par défaut est la dernière version disponible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https://bacon.abes.fr/package2kbart/CAIRN_GLOBAL_POCHES-QUESAIS-JE_2023-01-15</a:t>
            </a: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&gt; Avec la date, la réponse correspond à une version en particulier</a:t>
            </a:r>
          </a:p>
          <a:p>
            <a:pPr marL="191700" indent="0">
              <a:buNone/>
            </a:pP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63445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BACON : où et comment ?</a:t>
            </a: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les collections dans BACON</a:t>
            </a:r>
          </a:p>
          <a:p>
            <a:pPr marL="191700" indent="0">
              <a:buNone/>
            </a:pP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Utiliser les 3 webservices de BACON : List, Package2KBART, Id2KBART</a:t>
            </a: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Id2KBART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: en fonction d’un identifiant ISSN ou ISBN (</a:t>
            </a:r>
            <a:r>
              <a:rPr lang="fr-FR" sz="18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print_identifier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ou </a:t>
            </a:r>
            <a:r>
              <a:rPr lang="fr-FR" sz="18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online_identifier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), renvoie le ou les packages correspondant ainsi que les données du KBART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Cas d’usage : vérifications, pilotage, préparation à l’intégration dans le </a:t>
            </a:r>
            <a:r>
              <a:rPr lang="fr-FR" sz="18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Sudoc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,…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Formats d’export : XML (par défaut), JSON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Requêtes possibles : 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https://bacon.abes.fr/id2kbart/2772-4042.xml</a:t>
            </a: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https://bacon.abes.fr/id2kbart/9782728835904.xml</a:t>
            </a: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https://bacon.abes.fr/id2kbart/9782348055980.xml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: déceler des erreurs d’ISBN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https://bacon.abes.fr/id2kbart/1777-5345.xml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: couverture, embargo et accès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43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38622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BACON : où et comment ?</a:t>
            </a: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cas de figure différents, selon les outils disponibles localement 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Pas de base de connaissance locale 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: il est possible d’intégrer les données KBART manuellement dans le SGB mais cette opération suppose une conversion / un traitement de données et ne permet pas de suivre les mises à jour.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Base de connaissance sans collections BACON 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: demande auprès du fournisseur, sinon intégration manuelle.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Base de connaissance locale avec des collections BACON 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: identification des collections et activation dans l’instance locale.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44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34198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7B199-07AB-F66E-F17D-10BEB017B5EF}"/>
              </a:ext>
            </a:extLst>
          </p:cNvPr>
          <p:cNvSpPr/>
          <p:nvPr/>
        </p:nvSpPr>
        <p:spPr>
          <a:xfrm>
            <a:off x="161154" y="1866095"/>
            <a:ext cx="4891197" cy="4261607"/>
          </a:xfrm>
          <a:prstGeom prst="rect">
            <a:avLst/>
          </a:prstGeom>
          <a:gradFill flip="none" rotWithShape="1">
            <a:gsLst>
              <a:gs pos="0">
                <a:srgbClr val="90B5E3">
                  <a:tint val="66000"/>
                  <a:satMod val="160000"/>
                </a:srgbClr>
              </a:gs>
              <a:gs pos="50000">
                <a:srgbClr val="90B5E3">
                  <a:tint val="44500"/>
                  <a:satMod val="160000"/>
                </a:srgbClr>
              </a:gs>
              <a:gs pos="100000">
                <a:srgbClr val="90B5E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7" name="Google Shape;317;p16"/>
          <p:cNvGrpSpPr/>
          <p:nvPr/>
        </p:nvGrpSpPr>
        <p:grpSpPr>
          <a:xfrm>
            <a:off x="5412182" y="1028703"/>
            <a:ext cx="826467" cy="574033"/>
            <a:chOff x="6192001" y="2382645"/>
            <a:chExt cx="968100" cy="842679"/>
          </a:xfrm>
        </p:grpSpPr>
        <p:sp>
          <p:nvSpPr>
            <p:cNvPr id="318" name="Google Shape;318;p16"/>
            <p:cNvSpPr/>
            <p:nvPr/>
          </p:nvSpPr>
          <p:spPr>
            <a:xfrm>
              <a:off x="6382216" y="2382645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16"/>
            <p:cNvSpPr txBox="1"/>
            <p:nvPr/>
          </p:nvSpPr>
          <p:spPr>
            <a:xfrm>
              <a:off x="6192001" y="2547645"/>
              <a:ext cx="968100" cy="677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/>
                <a:t>SIGB</a:t>
              </a:r>
              <a:endParaRPr/>
            </a:p>
          </p:txBody>
        </p:sp>
      </p:grpSp>
      <p:sp>
        <p:nvSpPr>
          <p:cNvPr id="320" name="Google Shape;320;p16"/>
          <p:cNvSpPr/>
          <p:nvPr/>
        </p:nvSpPr>
        <p:spPr>
          <a:xfrm>
            <a:off x="1600000" y="2094027"/>
            <a:ext cx="2196720" cy="115063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" dirty="0"/>
              <a:t>Outil de découverte</a:t>
            </a:r>
            <a:endParaRPr dirty="0"/>
          </a:p>
        </p:txBody>
      </p:sp>
      <p:cxnSp>
        <p:nvCxnSpPr>
          <p:cNvPr id="321" name="Google Shape;321;p16"/>
          <p:cNvCxnSpPr>
            <a:stCxn id="319" idx="1"/>
            <a:endCxn id="320" idx="0"/>
          </p:cNvCxnSpPr>
          <p:nvPr/>
        </p:nvCxnSpPr>
        <p:spPr>
          <a:xfrm flipH="1">
            <a:off x="3794889" y="1371919"/>
            <a:ext cx="1617292" cy="12974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22" name="Google Shape;322;p16"/>
          <p:cNvPicPr preferRelativeResize="0"/>
          <p:nvPr/>
        </p:nvPicPr>
        <p:blipFill rotWithShape="1">
          <a:blip r:embed="rId3">
            <a:alphaModFix/>
          </a:blip>
          <a:srcRect l="18643" t="21382" r="20369" b="22510"/>
          <a:stretch/>
        </p:blipFill>
        <p:spPr>
          <a:xfrm>
            <a:off x="248251" y="2159426"/>
            <a:ext cx="1214525" cy="11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013" y="3322067"/>
            <a:ext cx="180975" cy="16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16"/>
          <p:cNvCxnSpPr>
            <a:endCxn id="325" idx="1"/>
          </p:cNvCxnSpPr>
          <p:nvPr/>
        </p:nvCxnSpPr>
        <p:spPr>
          <a:xfrm>
            <a:off x="3065951" y="3129006"/>
            <a:ext cx="811800" cy="6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triangle" w="med" len="med"/>
          </a:ln>
        </p:spPr>
      </p:cxnSp>
      <p:pic>
        <p:nvPicPr>
          <p:cNvPr id="326" name="Google Shape;32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6150" y="5146899"/>
            <a:ext cx="693150" cy="693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16"/>
          <p:cNvCxnSpPr>
            <a:stCxn id="328" idx="1"/>
            <a:endCxn id="329" idx="3"/>
          </p:cNvCxnSpPr>
          <p:nvPr/>
        </p:nvCxnSpPr>
        <p:spPr>
          <a:xfrm rot="10800000">
            <a:off x="6259000" y="3479774"/>
            <a:ext cx="1609800" cy="27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16"/>
          <p:cNvCxnSpPr>
            <a:stCxn id="331" idx="1"/>
            <a:endCxn id="320" idx="1"/>
          </p:cNvCxnSpPr>
          <p:nvPr/>
        </p:nvCxnSpPr>
        <p:spPr>
          <a:xfrm rot="10800000">
            <a:off x="2698464" y="3243427"/>
            <a:ext cx="142200" cy="152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pic>
        <p:nvPicPr>
          <p:cNvPr id="332" name="Google Shape;332;p16"/>
          <p:cNvPicPr preferRelativeResize="0"/>
          <p:nvPr/>
        </p:nvPicPr>
        <p:blipFill rotWithShape="1">
          <a:blip r:embed="rId6">
            <a:alphaModFix/>
          </a:blip>
          <a:srcRect l="9313" t="19167" b="17069"/>
          <a:stretch/>
        </p:blipFill>
        <p:spPr>
          <a:xfrm>
            <a:off x="5272863" y="1877175"/>
            <a:ext cx="1105100" cy="4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16"/>
          <p:cNvCxnSpPr>
            <a:endCxn id="329" idx="3"/>
          </p:cNvCxnSpPr>
          <p:nvPr/>
        </p:nvCxnSpPr>
        <p:spPr>
          <a:xfrm flipH="1">
            <a:off x="6259000" y="3131188"/>
            <a:ext cx="1699500" cy="34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35" name="Google Shape;335;p16"/>
          <p:cNvCxnSpPr>
            <a:stCxn id="336" idx="1"/>
            <a:endCxn id="329" idx="3"/>
          </p:cNvCxnSpPr>
          <p:nvPr/>
        </p:nvCxnSpPr>
        <p:spPr>
          <a:xfrm flipH="1">
            <a:off x="6258975" y="2658800"/>
            <a:ext cx="1780500" cy="8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pic>
        <p:nvPicPr>
          <p:cNvPr id="337" name="Google Shape;33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9301" y="3049258"/>
            <a:ext cx="952475" cy="30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6"/>
          <p:cNvPicPr preferRelativeResize="0"/>
          <p:nvPr/>
        </p:nvPicPr>
        <p:blipFill rotWithShape="1">
          <a:blip r:embed="rId8">
            <a:alphaModFix/>
          </a:blip>
          <a:srcRect t="12030" b="18631"/>
          <a:stretch/>
        </p:blipFill>
        <p:spPr>
          <a:xfrm>
            <a:off x="8039476" y="2434964"/>
            <a:ext cx="6456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8801" y="3520649"/>
            <a:ext cx="1133475" cy="47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16"/>
          <p:cNvCxnSpPr>
            <a:stCxn id="339" idx="2"/>
          </p:cNvCxnSpPr>
          <p:nvPr/>
        </p:nvCxnSpPr>
        <p:spPr>
          <a:xfrm rot="10800000">
            <a:off x="3835945" y="2746030"/>
            <a:ext cx="1748400" cy="64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40" name="Google Shape;340;p16"/>
          <p:cNvGrpSpPr/>
          <p:nvPr/>
        </p:nvGrpSpPr>
        <p:grpSpPr>
          <a:xfrm>
            <a:off x="5497028" y="3049247"/>
            <a:ext cx="761973" cy="707592"/>
            <a:chOff x="6200829" y="2766658"/>
            <a:chExt cx="731400" cy="786126"/>
          </a:xfrm>
        </p:grpSpPr>
        <p:sp>
          <p:nvSpPr>
            <p:cNvPr id="339" name="Google Shape;339;p16"/>
            <p:cNvSpPr/>
            <p:nvPr/>
          </p:nvSpPr>
          <p:spPr>
            <a:xfrm>
              <a:off x="6284644" y="2766658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6200829" y="2937184"/>
              <a:ext cx="731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 sz="1200"/>
                <a:t>Index central</a:t>
              </a:r>
              <a:endParaRPr sz="1200"/>
            </a:p>
          </p:txBody>
        </p:sp>
      </p:grpSp>
      <p:sp>
        <p:nvSpPr>
          <p:cNvPr id="341" name="Google Shape;341;p16"/>
          <p:cNvSpPr/>
          <p:nvPr/>
        </p:nvSpPr>
        <p:spPr>
          <a:xfrm>
            <a:off x="741892" y="4771027"/>
            <a:ext cx="501600" cy="5205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42" name="Google Shape;342;p16"/>
          <p:cNvGrpSpPr/>
          <p:nvPr/>
        </p:nvGrpSpPr>
        <p:grpSpPr>
          <a:xfrm>
            <a:off x="1695342" y="4771027"/>
            <a:ext cx="2290648" cy="1140580"/>
            <a:chOff x="4338260" y="1618552"/>
            <a:chExt cx="2683200" cy="1674369"/>
          </a:xfrm>
        </p:grpSpPr>
        <p:sp>
          <p:nvSpPr>
            <p:cNvPr id="331" name="Google Shape;331;p16"/>
            <p:cNvSpPr/>
            <p:nvPr/>
          </p:nvSpPr>
          <p:spPr>
            <a:xfrm>
              <a:off x="5386008" y="1618552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4338260" y="2208609"/>
              <a:ext cx="2683200" cy="108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/>
                <a:t>Base de </a:t>
              </a:r>
              <a:endParaRPr/>
            </a:p>
            <a:p>
              <a:pPr algn="ctr"/>
              <a:r>
                <a:rPr lang="fr"/>
                <a:t>connaissance</a:t>
              </a:r>
              <a:endParaRPr/>
            </a:p>
          </p:txBody>
        </p:sp>
      </p:grpSp>
      <p:pic>
        <p:nvPicPr>
          <p:cNvPr id="344" name="Google Shape;34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57847" y="2331152"/>
            <a:ext cx="520500" cy="5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8245" y="5306393"/>
            <a:ext cx="1214526" cy="3741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16"/>
          <p:cNvCxnSpPr>
            <a:stCxn id="341" idx="4"/>
            <a:endCxn id="331" idx="2"/>
          </p:cNvCxnSpPr>
          <p:nvPr/>
        </p:nvCxnSpPr>
        <p:spPr>
          <a:xfrm>
            <a:off x="1243492" y="5031277"/>
            <a:ext cx="134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" name="Google Shape;348;p16"/>
          <p:cNvCxnSpPr>
            <a:stCxn id="349" idx="2"/>
            <a:endCxn id="319" idx="3"/>
          </p:cNvCxnSpPr>
          <p:nvPr/>
        </p:nvCxnSpPr>
        <p:spPr>
          <a:xfrm flipH="1">
            <a:off x="6238648" y="1358502"/>
            <a:ext cx="1827456" cy="134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9" name="Google Shape;349;p16"/>
          <p:cNvSpPr/>
          <p:nvPr/>
        </p:nvSpPr>
        <p:spPr>
          <a:xfrm>
            <a:off x="8066104" y="1098252"/>
            <a:ext cx="501600" cy="5205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12">
            <a:alphaModFix/>
          </a:blip>
          <a:srcRect r="-44446"/>
          <a:stretch/>
        </p:blipFill>
        <p:spPr>
          <a:xfrm>
            <a:off x="3665613" y="3179201"/>
            <a:ext cx="454000" cy="44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16"/>
          <p:cNvCxnSpPr>
            <a:endCxn id="331" idx="1"/>
          </p:cNvCxnSpPr>
          <p:nvPr/>
        </p:nvCxnSpPr>
        <p:spPr>
          <a:xfrm flipH="1">
            <a:off x="2840664" y="4061227"/>
            <a:ext cx="1083300" cy="70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16"/>
          <p:cNvCxnSpPr>
            <a:stCxn id="331" idx="4"/>
            <a:endCxn id="325" idx="3"/>
          </p:cNvCxnSpPr>
          <p:nvPr/>
        </p:nvCxnSpPr>
        <p:spPr>
          <a:xfrm rot="10800000" flipH="1">
            <a:off x="3091524" y="4290880"/>
            <a:ext cx="1219200" cy="7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16"/>
          <p:cNvCxnSpPr>
            <a:endCxn id="326" idx="1"/>
          </p:cNvCxnSpPr>
          <p:nvPr/>
        </p:nvCxnSpPr>
        <p:spPr>
          <a:xfrm>
            <a:off x="4743750" y="4096974"/>
            <a:ext cx="2522400" cy="13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16"/>
          <p:cNvCxnSpPr>
            <a:stCxn id="328" idx="1"/>
          </p:cNvCxnSpPr>
          <p:nvPr/>
        </p:nvCxnSpPr>
        <p:spPr>
          <a:xfrm flipH="1">
            <a:off x="4778200" y="3758774"/>
            <a:ext cx="3090600" cy="14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pic>
        <p:nvPicPr>
          <p:cNvPr id="355" name="Google Shape;355;p16"/>
          <p:cNvPicPr preferRelativeResize="0"/>
          <p:nvPr/>
        </p:nvPicPr>
        <p:blipFill rotWithShape="1">
          <a:blip r:embed="rId13">
            <a:alphaModFix/>
          </a:blip>
          <a:srcRect t="10605" b="11524"/>
          <a:stretch/>
        </p:blipFill>
        <p:spPr>
          <a:xfrm>
            <a:off x="7887001" y="1480875"/>
            <a:ext cx="950575" cy="348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16"/>
          <p:cNvGrpSpPr/>
          <p:nvPr/>
        </p:nvGrpSpPr>
        <p:grpSpPr>
          <a:xfrm>
            <a:off x="3835950" y="3469676"/>
            <a:ext cx="1035300" cy="821100"/>
            <a:chOff x="3835950" y="2612425"/>
            <a:chExt cx="1035300" cy="821100"/>
          </a:xfrm>
        </p:grpSpPr>
        <p:sp>
          <p:nvSpPr>
            <p:cNvPr id="325" name="Google Shape;325;p16"/>
            <p:cNvSpPr/>
            <p:nvPr/>
          </p:nvSpPr>
          <p:spPr>
            <a:xfrm>
              <a:off x="3877750" y="2612425"/>
              <a:ext cx="866100" cy="8211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3835950" y="2804563"/>
              <a:ext cx="10353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 sz="1200" dirty="0">
                  <a:latin typeface="Nunito"/>
                  <a:ea typeface="Nunito"/>
                  <a:cs typeface="Nunito"/>
                  <a:sym typeface="Nunito"/>
                </a:rPr>
                <a:t>Résolveur    de liens</a:t>
              </a:r>
              <a:endParaRPr sz="1200" dirty="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A7F8C05-4186-93CD-F659-DCF511DE2B44}"/>
              </a:ext>
            </a:extLst>
          </p:cNvPr>
          <p:cNvCxnSpPr>
            <a:stCxn id="332" idx="1"/>
            <a:endCxn id="320" idx="0"/>
          </p:cNvCxnSpPr>
          <p:nvPr/>
        </p:nvCxnSpPr>
        <p:spPr>
          <a:xfrm flipH="1">
            <a:off x="3794889" y="2077275"/>
            <a:ext cx="1477974" cy="59206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37393A2-F2D1-7852-8DCE-7355EFC8E4FE}"/>
              </a:ext>
            </a:extLst>
          </p:cNvPr>
          <p:cNvCxnSpPr>
            <a:cxnSpLocks/>
            <a:stCxn id="344" idx="1"/>
            <a:endCxn id="320" idx="0"/>
          </p:cNvCxnSpPr>
          <p:nvPr/>
        </p:nvCxnSpPr>
        <p:spPr>
          <a:xfrm flipH="1">
            <a:off x="3794889" y="2591402"/>
            <a:ext cx="1862958" cy="7794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re 3">
            <a:extLst>
              <a:ext uri="{FF2B5EF4-FFF2-40B4-BE49-F238E27FC236}">
                <a16:creationId xmlns:a16="http://schemas.microsoft.com/office/drawing/2014/main" id="{262ABF29-307B-F4AD-06A5-4F64672E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29" y="152136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182ABFF-8133-6B8F-5842-3EF483F28D04}"/>
              </a:ext>
            </a:extLst>
          </p:cNvPr>
          <p:cNvCxnSpPr>
            <a:cxnSpLocks/>
          </p:cNvCxnSpPr>
          <p:nvPr/>
        </p:nvCxnSpPr>
        <p:spPr>
          <a:xfrm>
            <a:off x="2876407" y="741438"/>
            <a:ext cx="512972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52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3F37CB4D-92D6-91BF-BF2E-2000AA861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13" y="3548920"/>
            <a:ext cx="1790700" cy="323850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BACON : où et comment ?</a:t>
            </a: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les collections dans les bases de connaissance locales 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Dans Alma – </a:t>
            </a:r>
            <a:r>
              <a:rPr lang="fr-FR" sz="180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ExLibris</a:t>
            </a:r>
            <a:endParaRPr lang="fr-FR" sz="18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  <p:pic>
        <p:nvPicPr>
          <p:cNvPr id="11" name="Graphique 10" descr="Loupe avec un remplissage uni">
            <a:extLst>
              <a:ext uri="{FF2B5EF4-FFF2-40B4-BE49-F238E27FC236}">
                <a16:creationId xmlns:a16="http://schemas.microsoft.com/office/drawing/2014/main" id="{41DF9C9F-3C20-2694-DC45-13E89271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818996">
            <a:off x="9708937" y="2754033"/>
            <a:ext cx="1349935" cy="134993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A148B5F1-7291-DF98-100F-00710A4CD638}"/>
              </a:ext>
            </a:extLst>
          </p:cNvPr>
          <p:cNvSpPr/>
          <p:nvPr/>
        </p:nvSpPr>
        <p:spPr>
          <a:xfrm>
            <a:off x="9661536" y="4561213"/>
            <a:ext cx="1444735" cy="1378482"/>
          </a:xfrm>
          <a:prstGeom prst="ellipse">
            <a:avLst/>
          </a:prstGeom>
          <a:noFill/>
          <a:ln w="28575">
            <a:solidFill>
              <a:srgbClr val="1F497D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>
                  <a:solidFill>
                    <a:srgbClr val="1F497D"/>
                  </a:solidFill>
                </a:ln>
                <a:solidFill>
                  <a:schemeClr val="tx1"/>
                </a:solidFill>
              </a:rPr>
              <a:t>Portfolio List (2207)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4451BAF-ABE2-9A75-F51F-28B709B62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04" y="3548920"/>
            <a:ext cx="4924425" cy="2390775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EF1376F-50C1-10A2-B097-D6990939B4C0}"/>
              </a:ext>
            </a:extLst>
          </p:cNvPr>
          <p:cNvCxnSpPr>
            <a:cxnSpLocks/>
          </p:cNvCxnSpPr>
          <p:nvPr/>
        </p:nvCxnSpPr>
        <p:spPr>
          <a:xfrm>
            <a:off x="444617" y="3752680"/>
            <a:ext cx="3607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D326027-17BA-A21D-1CF1-AD0AC584F6B6}"/>
              </a:ext>
            </a:extLst>
          </p:cNvPr>
          <p:cNvCxnSpPr>
            <a:cxnSpLocks/>
          </p:cNvCxnSpPr>
          <p:nvPr/>
        </p:nvCxnSpPr>
        <p:spPr>
          <a:xfrm>
            <a:off x="2634143" y="3745689"/>
            <a:ext cx="22063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B58B37F-6717-C266-9216-94EAD884EA68}"/>
              </a:ext>
            </a:extLst>
          </p:cNvPr>
          <p:cNvCxnSpPr>
            <a:cxnSpLocks/>
          </p:cNvCxnSpPr>
          <p:nvPr/>
        </p:nvCxnSpPr>
        <p:spPr>
          <a:xfrm>
            <a:off x="805343" y="3751024"/>
            <a:ext cx="1828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FCB8118-9A82-74F2-3F05-FECDBA70C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261" y="3090006"/>
            <a:ext cx="6772275" cy="219075"/>
          </a:xfrm>
          <a:prstGeom prst="rect">
            <a:avLst/>
          </a:prstGeom>
          <a:ln w="19050">
            <a:solidFill>
              <a:srgbClr val="1F497D"/>
            </a:solidFill>
          </a:ln>
          <a:effectLst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4CA6D4-4360-619E-5B63-47CF0AB008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81" y="2660180"/>
            <a:ext cx="1122158" cy="6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64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BACON : où et comment ?</a:t>
            </a: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les collections dans les bases de connaissance locales 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Dans HLM </a:t>
            </a:r>
            <a:r>
              <a:rPr lang="fr-FR" sz="1400" b="1" dirty="0">
                <a:solidFill>
                  <a:srgbClr val="4F81BD"/>
                </a:solidFill>
              </a:rPr>
              <a:t>Holdings &amp; Link Manager</a:t>
            </a: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– EBSCO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47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EF1376F-50C1-10A2-B097-D6990939B4C0}"/>
              </a:ext>
            </a:extLst>
          </p:cNvPr>
          <p:cNvCxnSpPr>
            <a:cxnSpLocks/>
          </p:cNvCxnSpPr>
          <p:nvPr/>
        </p:nvCxnSpPr>
        <p:spPr>
          <a:xfrm>
            <a:off x="908109" y="7325717"/>
            <a:ext cx="3607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D326027-17BA-A21D-1CF1-AD0AC584F6B6}"/>
              </a:ext>
            </a:extLst>
          </p:cNvPr>
          <p:cNvCxnSpPr>
            <a:cxnSpLocks/>
          </p:cNvCxnSpPr>
          <p:nvPr/>
        </p:nvCxnSpPr>
        <p:spPr>
          <a:xfrm>
            <a:off x="3097635" y="7318726"/>
            <a:ext cx="22063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B58B37F-6717-C266-9216-94EAD884EA68}"/>
              </a:ext>
            </a:extLst>
          </p:cNvPr>
          <p:cNvCxnSpPr>
            <a:cxnSpLocks/>
          </p:cNvCxnSpPr>
          <p:nvPr/>
        </p:nvCxnSpPr>
        <p:spPr>
          <a:xfrm>
            <a:off x="1268835" y="7324061"/>
            <a:ext cx="1828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0796A5F8-461A-1903-46FF-5309E38D2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4600818"/>
            <a:ext cx="7143750" cy="43815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36EDDFA-A0D5-D7C9-5FF0-3EE467CA7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" y="5089312"/>
            <a:ext cx="3886200" cy="6477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3F8A7103-07D1-B2C7-0DD2-98FFA6B5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62" y="3208215"/>
            <a:ext cx="7991475" cy="1276350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B576750-0BB4-4749-BC43-8DB7CD7ED1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11" y="2564239"/>
            <a:ext cx="1160626" cy="6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1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BACON : où et comment ?</a:t>
            </a: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les collections dans les bases de connaissance locales 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Dans HLM </a:t>
            </a:r>
            <a:r>
              <a:rPr lang="fr-FR" sz="1400" b="1" dirty="0">
                <a:solidFill>
                  <a:srgbClr val="4F81BD"/>
                </a:solidFill>
              </a:rPr>
              <a:t>Holdings &amp; Link Manager</a:t>
            </a: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– EBSCO 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&gt; Pas d’information sur la source du bouquet : difficulté de repérer les fichiers issus de BACON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Fichiers KBART décrivant les licences nationales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6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6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Fichiers KBART décrivant les ressources négociées par Couperin 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48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EF1376F-50C1-10A2-B097-D6990939B4C0}"/>
              </a:ext>
            </a:extLst>
          </p:cNvPr>
          <p:cNvCxnSpPr>
            <a:cxnSpLocks/>
          </p:cNvCxnSpPr>
          <p:nvPr/>
        </p:nvCxnSpPr>
        <p:spPr>
          <a:xfrm>
            <a:off x="908109" y="7325717"/>
            <a:ext cx="3607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D326027-17BA-A21D-1CF1-AD0AC584F6B6}"/>
              </a:ext>
            </a:extLst>
          </p:cNvPr>
          <p:cNvCxnSpPr>
            <a:cxnSpLocks/>
          </p:cNvCxnSpPr>
          <p:nvPr/>
        </p:nvCxnSpPr>
        <p:spPr>
          <a:xfrm>
            <a:off x="3097635" y="7318726"/>
            <a:ext cx="22063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B58B37F-6717-C266-9216-94EAD884EA68}"/>
              </a:ext>
            </a:extLst>
          </p:cNvPr>
          <p:cNvCxnSpPr>
            <a:cxnSpLocks/>
          </p:cNvCxnSpPr>
          <p:nvPr/>
        </p:nvCxnSpPr>
        <p:spPr>
          <a:xfrm>
            <a:off x="1268835" y="7324061"/>
            <a:ext cx="1828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7E7C60BA-C1B6-DF34-A77E-DDCABF801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0" y="3696305"/>
            <a:ext cx="6477000" cy="4381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FAE1406-D9C3-ED93-7DFD-9129D93E1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885" y="4156392"/>
            <a:ext cx="5362575" cy="4953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54A7B63-827E-9AC8-2DC4-F6220E3D3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39" y="5205670"/>
            <a:ext cx="7000875" cy="4286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D073F2E-E255-40EC-D9A3-DCA65B2CE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730" y="5622933"/>
            <a:ext cx="5943600" cy="6667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B3C3F89-FB72-4393-9547-DCF55903BC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70" y="6274898"/>
            <a:ext cx="36861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08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BACON : où et comment ?</a:t>
            </a: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L’alternative aux bases de connaissance </a:t>
            </a: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ommerciales :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mplémentation en local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Un exemple : le connecteur BACON 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avec le CMS Bokeh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Développé par </a:t>
            </a:r>
            <a:r>
              <a:rPr lang="fr-FR" sz="18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BibLibre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et l’INSA de Lyon 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en Open Source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et disponible pour toute la communauté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Démo Journées </a:t>
            </a:r>
            <a:r>
              <a:rPr lang="fr-FR" sz="18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Abes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2021 :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https://vimeo.com/640025990</a:t>
            </a: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49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4E91F8-9B67-703F-609F-4EC7D863C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398" y="1965989"/>
            <a:ext cx="3731707" cy="47244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171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229600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d’exemplaires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les ressources électroniques : quelles spécificités ?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E856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 quelques précisions supplémentaires (facultatives)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$z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note publique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se substitue pas à la zone sur les conditions d’accès locales (E319)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 apporter des précisions sur les périmètres d’accès : utiles dans le cas d’un RCR partagé par plusieurs établissements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: $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zUniversité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/ Etablissement B….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 apporter des précisions sur la plateforme de diffusion 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: $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zAccessible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OpenEdition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 de E856 pour la même version électronique : </a:t>
            </a:r>
          </a:p>
          <a:p>
            <a:pPr>
              <a:buFontTx/>
              <a:buChar char="-"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Utiliser les données du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: exemplarisation</a:t>
            </a:r>
            <a:endParaRPr lang="fr-FR" sz="18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4845A2C-CC9E-E362-88A0-4FCA48460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6" t="66605" r="52808" b="31701"/>
          <a:stretch/>
        </p:blipFill>
        <p:spPr bwMode="auto">
          <a:xfrm>
            <a:off x="704849" y="5153643"/>
            <a:ext cx="7198803" cy="15178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5F7F98E-57F5-C11B-B0A4-9A797214B8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41" t="59377" r="45657" b="36116"/>
          <a:stretch/>
        </p:blipFill>
        <p:spPr bwMode="auto">
          <a:xfrm>
            <a:off x="1745199" y="5567289"/>
            <a:ext cx="3599255" cy="26448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191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 les données BACON : où et comment ?</a:t>
            </a: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L’alternative aux bases de connaissance c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ommerciales :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mplémentation en local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Connecteur BACON avec le CMS Bokeh : un exemple de notice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50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EF1376F-50C1-10A2-B097-D6990939B4C0}"/>
              </a:ext>
            </a:extLst>
          </p:cNvPr>
          <p:cNvCxnSpPr>
            <a:cxnSpLocks/>
          </p:cNvCxnSpPr>
          <p:nvPr/>
        </p:nvCxnSpPr>
        <p:spPr>
          <a:xfrm>
            <a:off x="908109" y="7325717"/>
            <a:ext cx="3607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D326027-17BA-A21D-1CF1-AD0AC584F6B6}"/>
              </a:ext>
            </a:extLst>
          </p:cNvPr>
          <p:cNvCxnSpPr>
            <a:cxnSpLocks/>
          </p:cNvCxnSpPr>
          <p:nvPr/>
        </p:nvCxnSpPr>
        <p:spPr>
          <a:xfrm>
            <a:off x="3097635" y="7318726"/>
            <a:ext cx="22063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B58B37F-6717-C266-9216-94EAD884EA68}"/>
              </a:ext>
            </a:extLst>
          </p:cNvPr>
          <p:cNvCxnSpPr>
            <a:cxnSpLocks/>
          </p:cNvCxnSpPr>
          <p:nvPr/>
        </p:nvCxnSpPr>
        <p:spPr>
          <a:xfrm>
            <a:off x="1268835" y="7324061"/>
            <a:ext cx="1828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E7FAC468-4432-BD5B-6904-2A9D2387C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5" y="2936766"/>
            <a:ext cx="8923529" cy="27395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3044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Suivre l’évolution des bouquets grâce aux fichiers BACON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des fichiers KBART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Un outil interne : DAFF</a:t>
            </a: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51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17B14B-147C-6593-8FE6-319C04300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27634"/>
            <a:ext cx="8172058" cy="38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983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Suivre l’évolution des bouquets grâce aux fichiers BACON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des fichiers KBART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Des outils à disposition</a:t>
            </a:r>
          </a:p>
          <a:p>
            <a:pPr marL="191700" indent="0">
              <a:buNone/>
            </a:pPr>
            <a:endParaRPr lang="fr-FR" sz="8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3"/>
              </a:rPr>
              <a:t>Diffchecker</a:t>
            </a: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: 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outil disponible en ligne pour comparer des fichiers Excel et d'autres feuilles de calcul et trouver les différence entre deux fichiers. 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Formats de fichiers : </a:t>
            </a:r>
            <a:r>
              <a:rPr lang="fr-FR" sz="16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xls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/xlsx/</a:t>
            </a:r>
            <a:r>
              <a:rPr lang="fr-FR" sz="16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xlsm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/</a:t>
            </a:r>
            <a:r>
              <a:rPr lang="fr-FR" sz="16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xlsb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, csv, txt, </a:t>
            </a:r>
            <a:r>
              <a:rPr lang="fr-FR" sz="16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dif</a:t>
            </a:r>
            <a:r>
              <a:rPr lang="fr-FR" sz="16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fr-FR" sz="16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ods</a:t>
            </a:r>
            <a:endParaRPr lang="fr-FR" sz="1600" b="0" i="0" dirty="0">
              <a:solidFill>
                <a:srgbClr val="4F81BD"/>
              </a:solidFill>
              <a:latin typeface="+mj-lt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https://www.diffchecker.com/</a:t>
            </a: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52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18" y="228422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727B62-A32C-6C00-C882-BABE161B6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18" y="3632839"/>
            <a:ext cx="8463117" cy="2997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E4384E-C8BB-CB50-6422-DA9673B7A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235" y="3308989"/>
            <a:ext cx="23622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29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Suivre l’évolution des bouquets grâce aux fichiers BACON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des fichiers KBART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Des outils à disposition</a:t>
            </a: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Spreadsheet</a:t>
            </a: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Compare 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Environnement Microsoft </a:t>
            </a:r>
          </a:p>
          <a:p>
            <a:pPr marL="191700" indent="0">
              <a:buNone/>
            </a:pPr>
            <a:r>
              <a:rPr lang="fr-FR" sz="18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Spreadsheet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Compare est un </a:t>
            </a:r>
            <a:r>
              <a:rPr lang="fr-FR" sz="1800" b="0" i="0" dirty="0" err="1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add-in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pour Excel. Il permet d'effectuer une comparaison cellule par cellule de deux feuilles de calcul. L'application surligne les cellules où des changements ont eu lieu.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53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C654D-F05B-3C17-DAE7-61256BC8F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437" y="4316425"/>
            <a:ext cx="4748115" cy="2427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0422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mise à disposition par l’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Manuel BACON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https://documentation.abes.fr/aidebacon/index.html</a:t>
            </a: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Documentation à destination des fournisseurs de contenu :</a:t>
            </a: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7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Document-cadre pour le signalement des ressources électroniques dans BACON, via les fichiers KBART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https://documentation.abes.fr/aidebacon/QualiteDesImports/index.html</a:t>
            </a: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Fiche : pourquoi intégrer des ressources dans BACON ?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https://abes.fr/wp-content/uploads/2022/04/base-de-connaissance-nationale-bacon.pdf</a:t>
            </a:r>
            <a:endParaRPr lang="fr-FR" sz="1800" b="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54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460A41C-F93D-A9FA-29BA-1D020AD1EF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70" y="1845578"/>
            <a:ext cx="1779631" cy="1779631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788E69BC-DEA2-AA45-9166-F9F8CB5B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fichiers de BACON  : comment les utiliser ?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62749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229600" cy="5282157"/>
          </a:xfrm>
          <a:effectLst/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fr-FR" sz="140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2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55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2000">
                <a:latin typeface="Calibri" panose="020F0502020204030204" pitchFamily="34" charset="0"/>
                <a:cs typeface="Times New Roman" panose="02020603050405020304" pitchFamily="18" charset="0"/>
              </a:rPr>
              <a:t>Signaler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les titres d’une collection commerciale / bouquet : </a:t>
            </a:r>
            <a:b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vue synthétique des stratégies</a:t>
            </a:r>
            <a:endParaRPr lang="fr-FR" sz="1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5E0CAD1-710F-7C0E-FEDC-8EC6B49EB5D4}"/>
              </a:ext>
            </a:extLst>
          </p:cNvPr>
          <p:cNvSpPr/>
          <p:nvPr/>
        </p:nvSpPr>
        <p:spPr>
          <a:xfrm>
            <a:off x="733425" y="1419226"/>
            <a:ext cx="1362075" cy="9715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Bouquet BACON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(à activer) 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6FAFCA2-1B15-547D-9821-7824DEE5E91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414462" y="2426457"/>
            <a:ext cx="16672" cy="8215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5CF2018A-7CE6-BAA3-542F-EF117CD3F9DF}"/>
              </a:ext>
            </a:extLst>
          </p:cNvPr>
          <p:cNvSpPr/>
          <p:nvPr/>
        </p:nvSpPr>
        <p:spPr>
          <a:xfrm>
            <a:off x="973934" y="3248024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Docs avec PPN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2E93DDE-FC8B-87AB-3635-55A4CD8F82A3}"/>
              </a:ext>
            </a:extLst>
          </p:cNvPr>
          <p:cNvCxnSpPr>
            <a:cxnSpLocks/>
          </p:cNvCxnSpPr>
          <p:nvPr/>
        </p:nvCxnSpPr>
        <p:spPr>
          <a:xfrm flipH="1">
            <a:off x="1447803" y="4200524"/>
            <a:ext cx="1" cy="838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4D7CFAC-0D76-BBC4-F651-23296FA3CF4C}"/>
              </a:ext>
            </a:extLst>
          </p:cNvPr>
          <p:cNvSpPr/>
          <p:nvPr/>
        </p:nvSpPr>
        <p:spPr>
          <a:xfrm>
            <a:off x="797724" y="5038724"/>
            <a:ext cx="1362075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Signalement </a:t>
            </a:r>
            <a:r>
              <a:rPr lang="fr-FR" dirty="0" err="1">
                <a:solidFill>
                  <a:schemeClr val="tx1"/>
                </a:solidFill>
              </a:rPr>
              <a:t>Sudoc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BE0A70B-A2FD-CEFE-D599-5765857BAD4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095500" y="1905000"/>
            <a:ext cx="6477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4AE34FBE-EDF6-B125-7FA7-78740B8174CB}"/>
              </a:ext>
            </a:extLst>
          </p:cNvPr>
          <p:cNvSpPr/>
          <p:nvPr/>
        </p:nvSpPr>
        <p:spPr>
          <a:xfrm>
            <a:off x="2732845" y="1447799"/>
            <a:ext cx="1019171" cy="9715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Docs sans  PPN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D37870C-D0F8-EE68-B055-C351FB4017D3}"/>
              </a:ext>
            </a:extLst>
          </p:cNvPr>
          <p:cNvCxnSpPr>
            <a:cxnSpLocks/>
            <a:stCxn id="21" idx="6"/>
          </p:cNvCxnSpPr>
          <p:nvPr/>
        </p:nvCxnSpPr>
        <p:spPr>
          <a:xfrm>
            <a:off x="3752016" y="1933569"/>
            <a:ext cx="800105" cy="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 : avec coins arrondis en diagonale 28">
            <a:extLst>
              <a:ext uri="{FF2B5EF4-FFF2-40B4-BE49-F238E27FC236}">
                <a16:creationId xmlns:a16="http://schemas.microsoft.com/office/drawing/2014/main" id="{DBC54579-C861-5576-1A9A-2D2FDA2CC134}"/>
              </a:ext>
            </a:extLst>
          </p:cNvPr>
          <p:cNvSpPr/>
          <p:nvPr/>
        </p:nvSpPr>
        <p:spPr>
          <a:xfrm>
            <a:off x="4562474" y="1504938"/>
            <a:ext cx="1771651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Utiliser ITEM (recouvrement)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8E5CABC-1AF8-6796-13FA-098E0A073427}"/>
              </a:ext>
            </a:extLst>
          </p:cNvPr>
          <p:cNvCxnSpPr>
            <a:cxnSpLocks/>
          </p:cNvCxnSpPr>
          <p:nvPr/>
        </p:nvCxnSpPr>
        <p:spPr>
          <a:xfrm>
            <a:off x="6344478" y="1933568"/>
            <a:ext cx="800105" cy="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3A0F07C-7DB3-ED66-17CC-9CEADBFCFA2A}"/>
              </a:ext>
            </a:extLst>
          </p:cNvPr>
          <p:cNvSpPr/>
          <p:nvPr/>
        </p:nvSpPr>
        <p:spPr>
          <a:xfrm>
            <a:off x="7144583" y="1571626"/>
            <a:ext cx="1362075" cy="819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Signalement </a:t>
            </a:r>
            <a:r>
              <a:rPr lang="fr-FR" dirty="0" err="1">
                <a:solidFill>
                  <a:schemeClr val="tx1"/>
                </a:solidFill>
              </a:rPr>
              <a:t>Sudoc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Rectangle : avec coins arrondis en diagonale 34">
            <a:extLst>
              <a:ext uri="{FF2B5EF4-FFF2-40B4-BE49-F238E27FC236}">
                <a16:creationId xmlns:a16="http://schemas.microsoft.com/office/drawing/2014/main" id="{34E241AE-0405-5C52-E945-BFB850C8DBB9}"/>
              </a:ext>
            </a:extLst>
          </p:cNvPr>
          <p:cNvSpPr/>
          <p:nvPr/>
        </p:nvSpPr>
        <p:spPr>
          <a:xfrm>
            <a:off x="3348035" y="3286124"/>
            <a:ext cx="1771651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Utiliser les webservices liste du </a:t>
            </a:r>
            <a:r>
              <a:rPr lang="fr-FR" dirty="0" err="1">
                <a:solidFill>
                  <a:schemeClr val="tx1"/>
                </a:solidFill>
              </a:rPr>
              <a:t>Sudoc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96AECCDF-A70B-7B86-569F-F326A8FBDA67}"/>
              </a:ext>
            </a:extLst>
          </p:cNvPr>
          <p:cNvCxnSpPr>
            <a:cxnSpLocks/>
          </p:cNvCxnSpPr>
          <p:nvPr/>
        </p:nvCxnSpPr>
        <p:spPr>
          <a:xfrm>
            <a:off x="4076700" y="4048124"/>
            <a:ext cx="0" cy="990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2EE5C04B-8762-41E1-07E8-60D14EC5A963}"/>
              </a:ext>
            </a:extLst>
          </p:cNvPr>
          <p:cNvSpPr txBox="1"/>
          <p:nvPr/>
        </p:nvSpPr>
        <p:spPr>
          <a:xfrm>
            <a:off x="5993602" y="3062195"/>
            <a:ext cx="220503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F497D"/>
                </a:solidFill>
              </a:rPr>
              <a:t>Le bouquet BACON n’existe pas ou bien les bouquets sont correctement identifiés dans le </a:t>
            </a:r>
            <a:r>
              <a:rPr lang="fr-FR" sz="1600" dirty="0" err="1">
                <a:solidFill>
                  <a:srgbClr val="1F497D"/>
                </a:solidFill>
              </a:rPr>
              <a:t>Sudoc</a:t>
            </a:r>
            <a:r>
              <a:rPr lang="fr-FR" sz="1600" dirty="0">
                <a:solidFill>
                  <a:srgbClr val="1F497D"/>
                </a:solidFill>
              </a:rPr>
              <a:t> (licences nationales…)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E7E779-654E-5265-131B-B6139641DEA2}"/>
              </a:ext>
            </a:extLst>
          </p:cNvPr>
          <p:cNvSpPr/>
          <p:nvPr/>
        </p:nvSpPr>
        <p:spPr>
          <a:xfrm>
            <a:off x="3395662" y="5038724"/>
            <a:ext cx="1771651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Signalement </a:t>
            </a:r>
            <a:r>
              <a:rPr lang="fr-FR" dirty="0" err="1">
                <a:solidFill>
                  <a:schemeClr val="tx1"/>
                </a:solidFill>
              </a:rPr>
              <a:t>Sudoc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115DF20D-6A57-3497-49CF-EE1341A9E309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5119686" y="3743324"/>
            <a:ext cx="8739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4786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71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229600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d’exemplaires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les ressources électroniques : quelles spécificités ?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E856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 le code bouquet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une sous-zone spécifique au 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de repérer les exemplaires appartenant à une collection commerciale ou à un bouquet, pour les titres localisés sous le RCR respectif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code bouquet est une suite numérique attribuée par l’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l’ensemble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fr-FR" sz="20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établissements (à ne pas confondre avec la racine de la zone 035)</a:t>
            </a:r>
          </a:p>
          <a:p>
            <a:pPr lvl="1">
              <a:buFontTx/>
              <a:buChar char="-"/>
            </a:pPr>
            <a:r>
              <a:rPr lang="fr-FR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: </a:t>
            </a:r>
            <a:r>
              <a:rPr lang="fr-FR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Cyberlibris</a:t>
            </a:r>
            <a:r>
              <a:rPr lang="fr-FR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bouquet Géographie </a:t>
            </a:r>
          </a:p>
          <a:p>
            <a:pPr lvl="2">
              <a:buFontTx/>
              <a:buChar char="-"/>
            </a:pPr>
            <a:r>
              <a:rPr lang="fr-FR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 bouquet à utiliser au niveau des exemplaires : 2022-172</a:t>
            </a:r>
            <a:r>
              <a:rPr lang="fr-FR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>
              <a:buFontTx/>
              <a:buChar char="-"/>
            </a:pPr>
            <a:r>
              <a:rPr lang="fr-FR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Racine commune de la zone 035 des notices du bouquet : </a:t>
            </a:r>
            <a:r>
              <a:rPr lang="fr-FR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frcyb0948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 complète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disponible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ici :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https://documentation.abes.fr/sudoc/autres/Liste_bouquets_ABES_codes.pdf</a:t>
            </a:r>
            <a:endParaRPr lang="fr-FR" sz="180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Utiliser les données du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: exemplarisation</a:t>
            </a:r>
            <a:endParaRPr lang="fr-FR" sz="18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17A7EC7-D78B-8E93-F527-C509AF92D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46" t="19596" r="36067" b="62767"/>
          <a:stretch/>
        </p:blipFill>
        <p:spPr bwMode="auto">
          <a:xfrm>
            <a:off x="1371601" y="5166563"/>
            <a:ext cx="6899212" cy="1224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423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229600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d’exemplaires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les ressources électroniques : quelles spécificités ?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E856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 le code bouquet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L’objectif : faciliter le suivi de l’état de signalement local des titres d’un bouquet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comparer les localisations avec le périmètre d’un bouquet dans le </a:t>
            </a:r>
            <a:r>
              <a:rPr lang="fr-FR" sz="18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Sudoc</a:t>
            </a: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Attribué systématiquement pour les corpus acquis en licence nationale (indispensable pour repérer les corpus des revues)</a:t>
            </a:r>
          </a:p>
          <a:p>
            <a:pPr lvl="1">
              <a:buFontTx/>
              <a:buChar char="-"/>
            </a:pPr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Exemple : corpus de revues de l’American Chemical Society</a:t>
            </a:r>
          </a:p>
          <a:p>
            <a:pPr lvl="1">
              <a:buFontTx/>
              <a:buChar char="-"/>
            </a:pPr>
            <a:endParaRPr lang="fr-FR" sz="12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Commande </a:t>
            </a:r>
            <a:r>
              <a:rPr lang="fr-FR" sz="180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che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80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bqt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pour obtenir l’ensemble des titres exemplarisés :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index local </a:t>
            </a:r>
          </a:p>
          <a:p>
            <a:pPr>
              <a:buFontTx/>
              <a:buChar char="-"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Pour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demander la création d’un code-bouquet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7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Utiliser les données du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: exemplarisation</a:t>
            </a:r>
            <a:endParaRPr lang="fr-FR" sz="1800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D212D1D-34D8-5040-CA16-6F6285D77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554" b="1080"/>
          <a:stretch/>
        </p:blipFill>
        <p:spPr bwMode="auto">
          <a:xfrm>
            <a:off x="5667899" y="5567427"/>
            <a:ext cx="2387600" cy="75565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83BE32-87D9-17E7-6849-790812788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762" y="3843316"/>
            <a:ext cx="4448175" cy="7352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4814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711"/>
            <a:ext cx="8229600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d’exemplaires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les ressources électroniques : quelles spécificités ?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E319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 note sur l’accès et la reproduction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Concerne les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spécifiques localement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non les conditions générales d’accès à la ressource (accès libre / accès sur abonnement…)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 donner des informations aux utilisateurs sur certaines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restrictions spécifiques à la bibliothèque</a:t>
            </a:r>
            <a:endParaRPr lang="fr-FR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 : 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E319 ##$aAccès après authentification avec l’identifiant numérique de l’université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E319 ##$aAccès sur les postes de la bibliothèque pour l’ensemble des usagers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doit pas être redondante avec la zone B371.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NB : la zone E316 (note sur l’exemplaire)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ne peut pas être utilisée pour donner ce genre d’informations sur les ressources électroniques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: la zone E316 est à utiliser seulement pour les exemplaires imprimés (informations sur les conditions et communication, conservation…)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8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98100"/>
            <a:ext cx="7835317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Utiliser les données du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: exemplarisation</a:t>
            </a:r>
            <a:endParaRPr lang="fr-FR" sz="1800" dirty="0"/>
          </a:p>
        </p:txBody>
      </p:sp>
      <p:pic>
        <p:nvPicPr>
          <p:cNvPr id="5" name="Graphique 4" descr="Avertissement avec un remplissage uni">
            <a:extLst>
              <a:ext uri="{FF2B5EF4-FFF2-40B4-BE49-F238E27FC236}">
                <a16:creationId xmlns:a16="http://schemas.microsoft.com/office/drawing/2014/main" id="{D861B2D3-63C0-3FFD-2D41-493273512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670" y="4641576"/>
            <a:ext cx="541579" cy="541579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F535E5D4-C1DD-483D-04A8-9721BB9AE6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4" t="48208" r="75419" b="49441"/>
          <a:stretch/>
        </p:blipFill>
        <p:spPr bwMode="auto">
          <a:xfrm>
            <a:off x="2025649" y="5972175"/>
            <a:ext cx="3579813" cy="209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659F726F-12E8-5C2C-C59D-5C013EAEACF5}"/>
              </a:ext>
            </a:extLst>
          </p:cNvPr>
          <p:cNvSpPr/>
          <p:nvPr/>
        </p:nvSpPr>
        <p:spPr>
          <a:xfrm>
            <a:off x="1687992" y="5942726"/>
            <a:ext cx="234892" cy="26844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74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0A131-6A60-0D44-1EB2-9C4DEACA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64" y="1290711"/>
            <a:ext cx="8350236" cy="5282157"/>
          </a:xfrm>
          <a:effectLst/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: structurer correctement un fichier</a:t>
            </a:r>
          </a:p>
          <a:p>
            <a:pPr marL="191700" indent="0">
              <a:buNone/>
            </a:pP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 départ : un fichier éditeur / diffuseur correspondant aux acquisitions.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fr-FR" sz="1800" b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 fictif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avec </a:t>
            </a:r>
            <a:r>
              <a:rPr lang="fr-FR" sz="1800" b="0" i="0" u="sng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problèmes qui se posent dans la vraie vie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 gestionnaire de documentation électronique.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Problème constaté : des ISBN concaténés dans une seule cellule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775" indent="0">
              <a:buNone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 : Fonctions Excel, de la plus générique à la plus spécifique : </a:t>
            </a:r>
          </a:p>
          <a:p>
            <a:pPr marL="143775" indent="0">
              <a:buNone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Données / Convertir (OpenOffice = Données / Texte en colonne)</a:t>
            </a:r>
          </a:p>
          <a:p>
            <a:pPr marL="143775" indent="0">
              <a:buNone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FRACTIONNER.TEXTE</a:t>
            </a:r>
          </a:p>
          <a:p>
            <a:pPr marL="143775" indent="0">
              <a:buNone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TEXTE. AVANT  et TEXTE.APRES  ; DROITE et GAUCHE</a:t>
            </a:r>
          </a:p>
          <a:p>
            <a:pPr marL="143775" indent="0">
              <a:buNone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STXT</a:t>
            </a: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4AC5B5-8C1C-50DB-BCC2-227755B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9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92A3E8-238C-975A-B5DA-C6133FD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6" y="109712"/>
            <a:ext cx="7749330" cy="52753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Signaler les ressources électroniques acquises : </a:t>
            </a:r>
            <a:b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travailler à partir des fichiers éditeurs / diffuseurs</a:t>
            </a:r>
            <a:endParaRPr lang="fr-FR" sz="1800" dirty="0"/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659F726F-12E8-5C2C-C59D-5C013EAEACF5}"/>
              </a:ext>
            </a:extLst>
          </p:cNvPr>
          <p:cNvSpPr/>
          <p:nvPr/>
        </p:nvSpPr>
        <p:spPr>
          <a:xfrm>
            <a:off x="336564" y="3786027"/>
            <a:ext cx="234892" cy="26844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751B02-79C7-AD54-FE49-CB6A116AB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1" y="2810651"/>
            <a:ext cx="8880920" cy="6787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CEC1B2-0FE0-9755-FDC7-EB6DBDC990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54125">
            <a:off x="362092" y="4413832"/>
            <a:ext cx="202309" cy="1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0851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DocEle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_Star" id="{8A179661-290A-42F3-BA78-D64016F222C3}" vid="{F6DF9B3B-496E-4D56-9F5C-FE017C34F9F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PPT" ma:contentTypeID="0x010100505AF35FDCA54D2FA379F261E520FD37003BA607584A07684089D0538041E41208040703007D0E1338AE39AB4A9320E794CF043EF0" ma:contentTypeVersion="0" ma:contentTypeDescription="" ma:contentTypeScope="" ma:versionID="00daa2ab56ef3d30e5095fa69eeff7cd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Activites;" targetNamespace="http://schemas.microsoft.com/office/2006/metadata/properties" ma:root="true" ma:fieldsID="f379ceb268b61f6e6df82f2f57d0efd5" ns2:_="" ns3:_="" ns4:_="">
    <xsd:import namespace="9cb235b8-7541-4a6e-b886-1bf4192805bd"/>
    <xsd:import namespace="http://schemas.microsoft.com/sharepoint/v3/fields"/>
    <xsd:import namespace="$ListId:Activites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Type_x0020_spec" minOccurs="0"/>
                <xsd:element ref="ns2:Nom_x0020_du_x0020_marché" minOccurs="0"/>
                <xsd:element ref="ns2:Type_x0020_de_x0020_document_x0020_technique" minOccurs="0"/>
                <xsd:element ref="ns2:Sujet_x0020_convention" minOccurs="0"/>
                <xsd:element ref="ns2:Type_x0020_Doc_x0020_PPT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TZA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Etat_x0020_du_x0020_document" ma:index="4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5" nillable="true" ma:displayName="Année" ma:default="A renseigner" ma:format="Dropdown" ma:internalName="Ann_x00e9_e">
      <xsd:simpleType>
        <xsd:restriction base="dms:Choice">
          <xsd:enumeration value="A renseigner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9" nillable="true" ma:displayName="Tags" ma:internalName="Tags">
      <xsd:simpleType>
        <xsd:restriction base="dms:Text">
          <xsd:maxLength value="255"/>
        </xsd:restriction>
      </xsd:simpleType>
    </xsd:element>
    <xsd:element name="Type_x0020_spec" ma:index="10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om_x0020_du_x0020_marché" ma:index="11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Type_x0020_de_x0020_document_x0020_technique" ma:index="12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Sujet_x0020_convention" ma:index="13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oc_x0020_PPT" ma:index="15" nillable="true" ma:displayName="Type Doc PPT" ma:default="Présentation" ma:format="Dropdown" ma:internalName="Type_x0020_Doc_x0020_PPT">
      <xsd:simpleType>
        <xsd:restriction base="dms:Choice">
          <xsd:enumeration value="Présentation"/>
          <xsd:enumeration value="Raconte-mois"/>
          <xsd:enumeration value="Formation interne"/>
          <xsd:enumeration value="Formation externe"/>
          <xsd:enumeration value="JABES"/>
          <xsd:enumeration value="JCR"/>
          <xsd:enumeration value="Autre"/>
        </xsd:restriction>
      </xsd:simpleType>
    </xsd:element>
    <xsd:element name="Nom_x0020_de_x0020_la_x0020_formation" ma:index="22" nillable="true" ma:displayName="Liste des formations" ma:default="A renseigner" ma:format="Dropdown" ma:hidden="true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6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Activites;" elementFormDefault="qualified">
    <xsd:import namespace="http://schemas.microsoft.com/office/2006/documentManagement/types"/>
    <xsd:import namespace="http://schemas.microsoft.com/office/infopath/2007/PartnerControls"/>
    <xsd:element name="Exaged_DocName" ma:index="21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7" ma:displayName="Commentaires"/>
        <xsd:element name="keywords" minOccurs="0" maxOccurs="1" type="xsd:string" ma:index="8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_x0020_du_x0020_marché xmlns="9cb235b8-7541-4a6e-b886-1bf4192805bd">A renseigner</Nom_x0020_du_x0020_marché>
    <Type_x0020_spec xmlns="9cb235b8-7541-4a6e-b886-1bf4192805bd">
      <Value>A renseigner</Value>
    </Type_x0020_spec>
    <Type_x0020_de_x0020_document_x0020_technique xmlns="9cb235b8-7541-4a6e-b886-1bf4192805bd">A renseigner</Type_x0020_de_x0020_document_x0020_technique>
    <Etat_x0020_du_x0020_document xmlns="9cb235b8-7541-4a6e-b886-1bf4192805bd" xsi:nil="true"/>
    <Nom_x0020_de_x0020_la_x0020_formation xmlns="9cb235b8-7541-4a6e-b886-1bf4192805bd">A renseigner</Nom_x0020_de_x0020_la_x0020_formation>
    <TRI xmlns="9cb235b8-7541-4a6e-b886-1bf4192805bd">RPT</TRI>
    <Tags xmlns="9cb235b8-7541-4a6e-b886-1bf4192805bd" xsi:nil="true"/>
    <Structure xmlns="9cb235b8-7541-4a6e-b886-1bf4192805bd">ABES</Structure>
    <Année xmlns="9cb235b8-7541-4a6e-b886-1bf4192805bd">2023</Année>
    <Sujet_x0020_convention xmlns="9cb235b8-7541-4a6e-b886-1bf4192805bd">A renseigner</Sujet_x0020_convention>
    <_DCDateCreated xmlns="http://schemas.microsoft.com/sharepoint/v3/fields">2023-01-22T23:00:00+00:00</_DCDateCreated>
    <Exaged_DocName xmlns="$ListId:Activites;" xsi:nil="true"/>
    <Type_x0020_Doc_x0020_PPT xmlns="9cb235b8-7541-4a6e-b886-1bf4192805bd">Présentation</Type_x0020_Doc_x0020_PPT>
  </documentManagement>
</p:properties>
</file>

<file path=customXml/itemProps1.xml><?xml version="1.0" encoding="utf-8"?>
<ds:datastoreItem xmlns:ds="http://schemas.openxmlformats.org/officeDocument/2006/customXml" ds:itemID="{E23B7F89-6AE4-435C-8312-425E510E5F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B1563-BAC3-4EEF-9524-F779F577D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Activites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8EB63F-5D93-45FA-AE61-CA025FAE82ED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3/fields"/>
    <ds:schemaRef ds:uri="http://schemas.microsoft.com/office/2006/metadata/properties"/>
    <ds:schemaRef ds:uri="9cb235b8-7541-4a6e-b886-1bf4192805bd"/>
    <ds:schemaRef ds:uri="$ListId:Activites;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8069</TotalTime>
  <Words>4500</Words>
  <Application>Microsoft Office PowerPoint</Application>
  <PresentationFormat>Affichage à l'écran (4:3)</PresentationFormat>
  <Paragraphs>963</Paragraphs>
  <Slides>56</Slides>
  <Notes>56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2" baseType="lpstr">
      <vt:lpstr>Arial</vt:lpstr>
      <vt:lpstr>Arial Narrow</vt:lpstr>
      <vt:lpstr>Calibri</vt:lpstr>
      <vt:lpstr>Nunito</vt:lpstr>
      <vt:lpstr>Wingdings</vt:lpstr>
      <vt:lpstr>Modele_DocElec</vt:lpstr>
      <vt:lpstr>Formation</vt:lpstr>
      <vt:lpstr>Séance 4</vt:lpstr>
      <vt:lpstr>Utiliser les données du Sudoc : exemplarisation</vt:lpstr>
      <vt:lpstr>Utiliser les données du Sudoc : exemplarisation</vt:lpstr>
      <vt:lpstr>Utiliser les données du Sudoc : exemplarisation</vt:lpstr>
      <vt:lpstr>Utiliser les données du Sudoc : exemplarisation</vt:lpstr>
      <vt:lpstr>Utiliser les données du Sudoc : exemplarisation</vt:lpstr>
      <vt:lpstr>Utiliser les données du Sudoc : exemplarisation</vt:lpstr>
      <vt:lpstr>Signaler les ressources électroniques acquises :  travailler à partir des fichiers éditeurs / diffuseurs</vt:lpstr>
      <vt:lpstr>Signaler les ressources électroniques acquises :  enrichir des fichiers éditeurs / diffuseurs</vt:lpstr>
      <vt:lpstr>Signaler les ressources électroniques acquises :  enrichir des fichiers éditeurs / diffuseurs</vt:lpstr>
      <vt:lpstr>Signaler les ressources électroniques acquises :  enrichir des fichiers éditeurs / diffuseurs</vt:lpstr>
      <vt:lpstr>Signaler les ressources électroniques acquises :  enrichir des fichiers éditeurs / diffuseurs</vt:lpstr>
      <vt:lpstr>Repérer les notices du Sudoc d’un éditeur / diffuseur :  les webservices liste</vt:lpstr>
      <vt:lpstr>Repérer les notices du Sudoc d’un éditeur / diffuseur :  les webservices liste</vt:lpstr>
      <vt:lpstr>Repérer les notices du Sudoc d’un éditeur / diffuseur :  les webservices liste</vt:lpstr>
      <vt:lpstr>Repérer les notices du Sudoc d’un éditeur / diffuseur :  les informations des fichiers KBART de BACON</vt:lpstr>
      <vt:lpstr>Repérer les notices du Sudoc d’un éditeur / diffuseur :  les informations des fichiers KBART de BACON</vt:lpstr>
      <vt:lpstr>Repérer les notices du Sudoc d’un éditeur / diffuseur :  les informations des fichiers KBART de BACON</vt:lpstr>
      <vt:lpstr>Repérer les notices du Sudoc d’un éditeur / diffuseur :  les informations des fichiers KBART de BACON</vt:lpstr>
      <vt:lpstr>Exemplariser en masse dans le Sudoc : ITEM</vt:lpstr>
      <vt:lpstr>Exemplariser en masse dans le Sudoc : ITEM</vt:lpstr>
      <vt:lpstr>Exemplariser en masse dans le Sudoc : ITEM</vt:lpstr>
      <vt:lpstr>Exemplariser en masse dans le Sudoc : ITEM</vt:lpstr>
      <vt:lpstr>Exemplariser en masse dans le Sudoc : ITEM</vt:lpstr>
      <vt:lpstr>Exemplariser en masse dans le Sudoc : ITEM</vt:lpstr>
      <vt:lpstr>Exemplariser en masse dans le Sudoc : ITEM</vt:lpstr>
      <vt:lpstr>Modifier en masse les exemplaires dans le Sudoc : ITEM</vt:lpstr>
      <vt:lpstr>Modifier en masse les exemplaires dans le Sudoc : ITEM</vt:lpstr>
      <vt:lpstr>Modifier en masse les exemplaires dans le Sudoc : ITEM</vt:lpstr>
      <vt:lpstr>Suivre le différentiel entre les notices d’un éditeur / diffuseur dans le Sudoc et les localisations de sa bibliothèque</vt:lpstr>
      <vt:lpstr>Suivre le différentiel entre les notices d’un éditeur / diffuseur dans le Sudoc et les localisations de sa bibliothèque</vt:lpstr>
      <vt:lpstr>Suivre les différentiels : pense-bête des requêtes possibles</vt:lpstr>
      <vt:lpstr>Suivre les différentiels : pense-bête des requêtes possibles</vt:lpstr>
      <vt:lpstr>Merci pour votre attention</vt:lpstr>
      <vt:lpstr>La synchronisation Alma-Sudoc : un exemple de circuit</vt:lpstr>
      <vt:lpstr>La synchronisation Alma-Sudoc : un exemple de circuit</vt:lpstr>
      <vt:lpstr>La synchronisation Alma-Sudoc : un exemple de circuit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Les fichiers de BACON  : comment les utiliser ?</vt:lpstr>
      <vt:lpstr>Signaler les titres d’une collection commerciale / bouquet :  vue synthétique des stratégies</vt:lpstr>
      <vt:lpstr>Merci pour votre attention</vt:lpstr>
    </vt:vector>
  </TitlesOfParts>
  <Company>ABES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séance 4</dc:title>
  <dc:creator>Christophe Arnaud</dc:creator>
  <cp:keywords/>
  <dc:description/>
  <cp:lastModifiedBy>Olivier Kosinski</cp:lastModifiedBy>
  <cp:revision>153</cp:revision>
  <cp:lastPrinted>2023-01-04T14:49:58Z</cp:lastPrinted>
  <dcterms:created xsi:type="dcterms:W3CDTF">2021-07-02T08:01:34Z</dcterms:created>
  <dcterms:modified xsi:type="dcterms:W3CDTF">2023-01-30T10:34:29Z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0x010100505AF35FDCA54D2FA379F261E520FD37003BA607584A07684089D0538041E41208040703007D0E1338AE39AB4A9320E794CF043EF0</vt:lpwstr>
  </property>
  <property fmtid="{D5CDD505-2E9C-101B-9397-08002B2CF9AE}" pid="3" name="Order">
    <vt:r8>8300</vt:r8>
  </property>
  <property fmtid="{D5CDD505-2E9C-101B-9397-08002B2CF9AE}" pid="4" name="Type de document standard">
    <vt:lpwstr>Diaporama Formation</vt:lpwstr>
  </property>
</Properties>
</file>