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notesSlides/notesSlide8.xml" ContentType="application/vnd.openxmlformats-officedocument.presentationml.notesSlide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41.xml" ContentType="application/inkml+xml"/>
  <Override PartName="/ppt/ink/ink42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0"/>
  </p:notesMasterIdLst>
  <p:sldIdLst>
    <p:sldId id="323" r:id="rId5"/>
    <p:sldId id="433" r:id="rId6"/>
    <p:sldId id="263" r:id="rId7"/>
    <p:sldId id="351" r:id="rId8"/>
    <p:sldId id="327" r:id="rId9"/>
    <p:sldId id="428" r:id="rId10"/>
    <p:sldId id="348" r:id="rId11"/>
    <p:sldId id="430" r:id="rId12"/>
    <p:sldId id="333" r:id="rId13"/>
    <p:sldId id="330" r:id="rId14"/>
    <p:sldId id="336" r:id="rId15"/>
    <p:sldId id="329" r:id="rId16"/>
    <p:sldId id="270" r:id="rId17"/>
    <p:sldId id="337" r:id="rId18"/>
    <p:sldId id="328" r:id="rId19"/>
    <p:sldId id="338" r:id="rId20"/>
    <p:sldId id="341" r:id="rId21"/>
    <p:sldId id="339" r:id="rId22"/>
    <p:sldId id="345" r:id="rId23"/>
    <p:sldId id="350" r:id="rId24"/>
    <p:sldId id="347" r:id="rId25"/>
    <p:sldId id="342" r:id="rId26"/>
    <p:sldId id="340" r:id="rId27"/>
    <p:sldId id="431" r:id="rId28"/>
    <p:sldId id="432" r:id="rId2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9B9CF25-733E-2082-EC6A-B4B5E994EB6B}" name="Myriam Cordaro" initials="MC" userId="S::cordaro@abes.fr::1ea50370-57e1-464f-b2ab-64340e1a5aa5" providerId="AD"/>
  <p188:author id="{CFE638C6-AED9-E83D-5D7F-51921D46F1B7}" name="Aline Le Provost" initials="ALP" userId="S::le-provost@abes.fr::61c5045c-0e66-40b2-bd84-f9697ca8f8d9" providerId="AD"/>
  <p188:author id="{06EC9AFE-7536-47D2-5CCA-8A7DC61C4DCD}" name="Isabelle Mauger Perez" initials="IMP" userId="S::mauger@abes.fr::256069f0-7300-46bf-abb4-6980658a136a" providerId="AD"/>
  <p188:author id="{6296D7FE-4D5D-4832-74B8-CDF78431FAB4}" name="Ilhem Addoun" initials="IA" userId="S::addoun@abes.fr::ea316f8a-7f1b-4679-ac7b-76fcb795d0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A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7192" autoAdjust="0"/>
  </p:normalViewPr>
  <p:slideViewPr>
    <p:cSldViewPr snapToGrid="0">
      <p:cViewPr varScale="1">
        <p:scale>
          <a:sx n="63" d="100"/>
          <a:sy n="63" d="100"/>
        </p:scale>
        <p:origin x="11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8/10/relationships/authors" Target="authors.xml"/><Relationship Id="rId8" Type="http://schemas.openxmlformats.org/officeDocument/2006/relationships/slide" Target="slides/slide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1T13:15:25.768"/>
    </inkml:context>
    <inkml:brush xml:id="br0">
      <inkml:brushProperty name="width" value="0.05" units="cm"/>
      <inkml:brushProperty name="height" value="0.05" units="cm"/>
      <inkml:brushProperty name="color" value="#7F7F7F"/>
    </inkml:brush>
  </inkml:definitions>
  <inkml:trace contextRef="#ctx0" brushRef="#br0">131 138 24575,'779'0'0,"-733"4"0,-44-4 0,-1 0 0,0 0 0,0 0 0,1 0 0,-1 1 0,0-1 0,0 0 0,0 1 0,0-1 0,1 0 0,-1 1 0,0 0 0,0-1 0,0 1 0,0 0 0,0-1 0,0 1 0,0 0 0,0 0 0,-1 0 0,1 0 0,0 0 0,0 0 0,-1 0 0,1 0 0,-1 0 0,1 0 0,-1 0 0,1 0 0,-1 0 0,0 1 0,1-1 0,-1 2 0,-1-1 0,0-1 0,0 1 0,0-1 0,0 1 0,0-1 0,0 0 0,-1 1 0,1-1 0,0 0 0,-1 0 0,1 0 0,-1 0 0,1 0 0,-1 0 0,0 0 0,1-1 0,-1 1 0,0 0 0,1-1 0,-1 0 0,0 1 0,-3-1 0,-47 7 0,47-7 0,-327 3 0,166-6 0,-126 3 0,302-1 0,0-1 0,-1 1 0,1-2 0,11-3 0,34-8 0,306 9 0,-197 8 0,-104-3 0,74-1 0,-131 1 0,0-1 0,0 1 0,1-1 0,-1 1 0,0-1 0,0 0 0,0 0 0,0-1 0,0 1 0,0 0 0,0-1 0,0 0 0,-1 0 0,1 0 0,-1 0 0,1 0 0,-1 0 0,0 0 0,0-1 0,0 0 0,0 1 0,0-1 0,1-3 0,1-3 0,-1-1 0,0 1 0,0-1 0,-1 0 0,1-17 0,7-23 0,-11 52 0,0 0 0,0 1 0,-1-1 0,1 0 0,-1 0 0,1 0 0,-1-1 0,0 1 0,0 0 0,0-1 0,0 1 0,0-1 0,0 1 0,0-1 0,0 0 0,-1 0 0,1 0 0,0 0 0,-1-1 0,1 1 0,-1-1 0,1 1 0,-1-1 0,-2 0 0,-8 1 0,-1-2 0,1 1 0,-21-5 0,1 1 0,-50-1 0,0 4 0,0 3 0,-145 24 0,201-20 0,-48 17 0,57-15 0,-1-2 0,0 0 0,-1-2 0,-36 5 0,42-9 0,0 1 0,0 0 0,0 1 0,-1 0 0,2 2 0,-1-1 0,0 2 0,-16 7 0,29-12 0,0 1 0,-1-1 0,1 1 0,0 0 0,0 0 0,0-1 0,0 1 0,0 0 0,1 0 0,-1 0 0,0 0 0,0 0 0,1 0 0,-1 0 0,0 0 0,1 0 0,-1 1 0,1-1 0,-1 0 0,1 0 0,0 0 0,-1 1 0,1-1 0,0 0 0,0 1 0,0 1 0,1-1 0,0 0 0,0 0 0,0 0 0,0 0 0,0 0 0,0 0 0,0-1 0,1 1 0,-1 0 0,1-1 0,-1 1 0,1-1 0,-1 0 0,4 2 0,2 2 0,0 0 0,1-1 0,0 0 0,0-1 0,0 0 0,17 5 0,34-3 0,1-1 0,92-8 0,-24 0 0,-22 6 0,115-4 0,-209 1 0,-1-1 0,0 0 0,0-1 0,0 1 0,-1-2 0,1 0 0,-1 0 0,19-11 0,-26 13 0,0 0 0,-1 0 0,1 0 0,0 0 0,-1-1 0,1 1 0,-1-1 0,0 0 0,0 1 0,0-1 0,0 0 0,-1 0 0,1 0 0,-1-1 0,1 1 0,-1 0 0,0 0 0,0-1 0,-1 1 0,1-1 0,-1 1 0,0-1 0,0 1 0,0 0 0,0-1 0,0 1 0,-1-1 0,0 1 0,1-1 0,-1 1 0,0 0 0,-2-4 0,1 4 0,0 0 0,0 0 0,1 0 0,-2 1 0,1-1 0,0 1 0,0-1 0,-1 1 0,1 0 0,-1 0 0,0 0 0,0 0 0,0 0 0,0 1 0,0-1 0,0 1 0,0 0 0,0 0 0,0 0 0,-1 1 0,1-1 0,-5 0 0,-10-1 0,-1 1 0,-34 3 0,33-1 0,-357 3 0,302-4 0,59 1 0,1 1 0,1 0 0,-1 1 0,0 1 0,1 0 0,-22 10 0,21-8 0,-1 0 0,0-1 0,0 0 0,-1-2 0,-17 2 0,25-4 0,0 0 0,-1 0 0,1-1 0,0-1 0,0 1 0,-11-3 0,19 3 0,0 0 0,0-1 0,0 1 0,0 0 0,1-1 0,-1 1 0,0-1 0,0 1 0,0-1 0,0 1 0,0-1 0,0 0 0,1 1 0,-1-1 0,0 0 0,1 0 0,-1 0 0,0 0 0,1 1 0,-1-1 0,0-1 0,1 0 0,0 0 0,0 0 0,0 1 0,0-1 0,0 0 0,1 1 0,-1-1 0,0 0 0,1 0 0,-1 1 0,1-1 0,0 1 0,-1-1 0,1 0 0,0 1 0,0-1 0,1-1 0,2-1 0,-1 0 0,1 1 0,-1-1 0,1 1 0,0 0 0,0 0 0,1 0 0,-1 0 0,0 1 0,1 0 0,0-1 0,0 2 0,-1-1 0,1 1 0,0-1 0,0 1 0,10 0 0,12-1 0,-1 1 0,34 3 0,-26 0 0,423 0 0,-285-3 0,-171 1 0,45 4 0,-44-4 0,-1 0 0,0 1 0,1-1 0,-1 0 0,0 0 0,1 1 0,-1-1 0,0 1 0,1 0 0,-1-1 0,0 1 0,0 0 0,0-1 0,0 1 0,0 0 0,0 0 0,0 0 0,0 0 0,0 0 0,0 0 0,0 1 0,0-1 0,-1 0 0,1 0 0,-1 0 0,1 1 0,-1-1 0,1 3 0,-1-3 0,0 0 0,0 0 0,-1 0 0,1 0 0,0 0 0,-1 0 0,1 0 0,-1 0 0,1 0 0,-1-1 0,0 1 0,1 0 0,-1 0 0,0 0 0,1-1 0,-1 1 0,0 0 0,0-1 0,0 1 0,0-1 0,0 1 0,0-1 0,0 1 0,-1-1 0,-32 12 0,20-8 0,-8 3 0,-1-1 0,0-1 0,-1-1 0,1 0 0,-1-2 0,-43-2 0,-142-24 0,156 16 0,-24-5 0,41 6 0,0 1 0,-50-1 0,28 8-1365,32-1-5461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3T13:33:32.4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24575,'697'0'-1365,"-672"0"-5461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3T13:33:34.7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280 0 24575,'-3'1'0,"0"-1"0,0 1 0,0-1 0,0 1 0,0 0 0,1 0 0,-1 0 0,0 0 0,0 1 0,1-1 0,-1 1 0,1-1 0,-1 1 0,1 0 0,-4 4 0,-33 42 0,13-13 0,6-16 0,0-2 0,-34 24 0,9-8 0,42-32 0,1 1 0,0-1 0,0 1 0,1-1 0,-1 1 0,0 0 0,0 0 0,1 0 0,-1 0 0,1 0 0,0 0 0,0 0 0,0 0 0,0 1 0,0-1 0,0 0 0,0 1 0,1-1 0,-1 5 0,1-4 0,0-1 0,1 0 0,-1 0 0,1 0 0,0 1 0,0-1 0,0 0 0,0 0 0,0 0 0,0 0 0,1 0 0,-1-1 0,1 1 0,-1 0 0,1-1 0,0 1 0,2 1 0,6 4 0,1 0 0,0-1 0,0-1 0,0 1 0,1-2 0,17 5 0,0-1 0,-4-1 0,1 0 0,-1 1 0,-1 2 0,0 0 0,32 20 0,-37-18-1365,-1-2-5461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3T13:33:36.1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24575,'906'0'0,"-878"1"-84,51 10-1,-50-7-1111,4 1-5630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3T13:33:38.8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213 0 24575,'-68'80'0,"48"-55"0,0-1 0,-28 24 0,42-43 0,1 1 0,-1-1 0,1 1 0,0 0 0,0 1 0,1-1 0,0 1 0,-7 14 0,10-19 0,0 1 0,0 0 0,1-1 0,-1 1 0,1 0 0,-1-1 0,1 1 0,0 0 0,0 0 0,0-1 0,0 1 0,1 0 0,-1 0 0,1-1 0,0 1 0,0-1 0,0 1 0,0 0 0,0-1 0,0 0 0,0 1 0,1-1 0,0 0 0,-1 1 0,1-1 0,0 0 0,0 0 0,4 2 0,9 7 14,0 0 0,1-1 0,0-1 0,0 0 0,25 8 0,92 24-689,-100-31-99,-6-3-6052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3T13:33:45.907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0 24575,'908'0'-1365,"-883"0"-5461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3T13:33:47.676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255 1 24575,'-4'2'0,"1"0"0,0 0 0,0 1 0,0-1 0,0 1 0,0 0 0,1 0 0,-1 0 0,1 0 0,0 1 0,0-1 0,0 1 0,-2 5 0,-5 6 0,-10 8 0,-1-1 0,-1 0 0,-23 18 0,15-14 0,-26 31 0,53-55 0,0 0 0,0 0 0,1 0 0,-1 0 0,1 1 0,-1-1 0,1 1 0,0-1 0,0 1 0,0 0 0,1-1 0,-1 1 0,0 0 0,1 0 0,0-1 0,-1 1 0,1 0 0,0 0 0,1 0 0,0 3 0,0-2 0,1 0 0,-1 1 0,1-1 0,0 0 0,1-1 0,-1 1 0,1 0 0,-1-1 0,1 1 0,0-1 0,6 5 0,8 5 0,0-1 0,1 0 0,1-1 0,23 10 0,11 4-1365,-29-14-5461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3T13:33:49.042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0 24575,'4'3'0,"0"0"0,0 0 0,1-1 0,-1 1 0,1-1 0,-1 0 0,1 0 0,0-1 0,-1 0 0,1 1 0,0-2 0,8 2 0,68 0 0,-55-3 0,40 2 0,300 14 0,-106-5 0,-173-11 0,95 13 0,-51 1-1365,-97-10-5461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3T13:33:51.093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301 1 24575,'-6'0'0,"-1"0"0,0 1 0,0 1 0,1-1 0,-1 1 0,1 0 0,-1 0 0,1 1 0,0 0 0,0 0 0,0 0 0,0 1 0,1 0 0,-1 0 0,1 0 0,0 1 0,-8 9 0,-4 8 0,0 0 0,1 2 0,-14 29 0,18-30 0,-2 0 0,-26 33 0,36-51 0,-1-1 0,1 1 0,0 0 0,1 1 0,-1-1 0,1 1 0,0-1 0,1 1 0,-3 8 0,4-12 0,1 0 0,0 1 0,0-1 0,0 0 0,0 1 0,1-1 0,-1 0 0,1 1 0,-1-1 0,1 0 0,0 1 0,0-1 0,0 0 0,0 0 0,0 0 0,0 0 0,1 0 0,-1 0 0,1 0 0,-1-1 0,1 1 0,0 0 0,0-1 0,-1 1 0,1-1 0,0 0 0,1 0 0,2 2 0,114 60 114,7 4-1593,-105-54-5347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3T13:33:56.182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1 24575,'0'0'-8191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0T15:17:09.229"/>
    </inkml:context>
    <inkml:brush xml:id="br0">
      <inkml:brushProperty name="width" value="0.05" units="cm"/>
      <inkml:brushProperty name="height" value="0.05" units="cm"/>
      <inkml:brushProperty name="color" value="#0070C0"/>
    </inkml:brush>
  </inkml:definitions>
  <inkml:trace contextRef="#ctx0" brushRef="#br0">0 0 24575,'4'3'0,"0"0"0,0 0 0,1-1 0,-1 1 0,1-1 0,-1 0 0,1 0 0,0-1 0,-1 0 0,1 1 0,0-2 0,8 2 0,68 0 0,-55-3 0,40 2 0,300 14 0,-106-5 0,-173-11 0,95 13 0,-51 1-1365,-97-10-5461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1T13:16:38.58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24575,'0'0'-8191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0T15:17:09.230"/>
    </inkml:context>
    <inkml:brush xml:id="br0">
      <inkml:brushProperty name="width" value="0.05" units="cm"/>
      <inkml:brushProperty name="height" value="0.05" units="cm"/>
      <inkml:brushProperty name="color" value="#0070C0"/>
    </inkml:brush>
  </inkml:definitions>
  <inkml:trace contextRef="#ctx0" brushRef="#br0">301 1 24575,'-6'0'0,"-1"0"0,0 1 0,0 1 0,1-1 0,-1 1 0,1 0 0,-1 0 0,1 1 0,0 0 0,0 0 0,0 0 0,0 1 0,1 0 0,-1 0 0,1 0 0,0 1 0,-8 9 0,-4 8 0,0 0 0,1 2 0,-14 29 0,18-30 0,-2 0 0,-26 33 0,36-51 0,-1-1 0,1 1 0,0 0 0,1 1 0,-1-1 0,1 1 0,0-1 0,1 1 0,-3 8 0,4-12 0,1 0 0,0 1 0,0-1 0,0 0 0,0 1 0,1-1 0,-1 0 0,1 1 0,-1-1 0,1 0 0,0 1 0,0-1 0,0 0 0,0 0 0,0 0 0,0 0 0,1 0 0,-1 0 0,1 0 0,-1-1 0,1 1 0,0 0 0,0-1 0,-1 1 0,1-1 0,0 0 0,1 0 0,2 2 0,114 60 114,7 4-1593,-105-54-5347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0T15:17:21.554"/>
    </inkml:context>
    <inkml:brush xml:id="br0">
      <inkml:brushProperty name="width" value="0.05" units="cm"/>
      <inkml:brushProperty name="height" value="0.05" units="cm"/>
      <inkml:brushProperty name="color" value="#0070C0"/>
    </inkml:brush>
  </inkml:definitions>
  <inkml:trace contextRef="#ctx0" brushRef="#br0">0 0 24575,'4'3'0,"0"0"0,0 0 0,1-1 0,-1 1 0,1-1 0,-1 0 0,1 0 0,0-1 0,-1 0 0,1 1 0,0-2 0,8 2 0,68 0 0,-55-3 0,40 2 0,300 14 0,-106-5 0,-173-11 0,95 13 0,-51 1-1365,-97-10-5461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0T15:17:21.555"/>
    </inkml:context>
    <inkml:brush xml:id="br0">
      <inkml:brushProperty name="width" value="0.05" units="cm"/>
      <inkml:brushProperty name="height" value="0.05" units="cm"/>
      <inkml:brushProperty name="color" value="#0070C0"/>
    </inkml:brush>
  </inkml:definitions>
  <inkml:trace contextRef="#ctx0" brushRef="#br0">301 1 24575,'-6'0'0,"-1"0"0,0 1 0,0 1 0,1-1 0,-1 1 0,1 0 0,-1 0 0,1 1 0,0 0 0,0 0 0,0 0 0,0 1 0,1 0 0,-1 0 0,1 0 0,0 1 0,-8 9 0,-4 8 0,0 0 0,1 2 0,-14 29 0,18-30 0,-2 0 0,-26 33 0,36-51 0,-1-1 0,1 1 0,0 0 0,1 1 0,-1-1 0,1 1 0,0-1 0,1 1 0,-3 8 0,4-12 0,1 0 0,0 1 0,0-1 0,0 0 0,0 1 0,1-1 0,-1 0 0,1 1 0,-1-1 0,1 0 0,0 1 0,0-1 0,0 0 0,0 0 0,0 0 0,0 0 0,1 0 0,-1 0 0,1 0 0,-1-1 0,1 1 0,0 0 0,0-1 0,-1 1 0,1-1 0,0 0 0,1 0 0,2 2 0,114 60 114,7 4-1593,-105-54-5347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0T15:17:35.066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73 1 24575,'9'2'0,"1"0"0,-1 1 0,-1 0 0,1 1 0,0 0 0,-1 0 0,0 1 0,9 7 0,6 1 0,-1-1 0,0 1 0,-1 1 0,-1 1 0,0 0 0,34 36 0,-53-49 0,1-1 0,-1 1 0,0-1 0,1 1 0,-1-1 0,0 1 0,0-1 0,0 1 0,0 0 0,-1 0 0,1-1 0,0 1 0,-1 0 0,1 0 0,-1 0 0,0 0 0,0 0 0,0 0 0,0 0 0,0 0 0,0-1 0,0 1 0,0 0 0,-1 0 0,1 0 0,-1 0 0,1 0 0,-1 0 0,0-1 0,0 1 0,0 0 0,0-1 0,0 1 0,0-1 0,0 1 0,-1-1 0,1 1 0,-2 1 0,-7 4 0,0-1 0,0 0 0,0-1 0,0 0 0,-18 6 0,-7 4 0,-170 105-1365,182-105-5461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0T15:17:37.128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 1 24575,'2'8'0,"0"0"0,1 0 0,1 0 0,-1 0 0,1-1 0,0 1 0,1-1 0,0 0 0,0 0 0,0-1 0,8 7 0,2 5 0,122 141 0,-136-158-3,0 0 0,0 1 0,0 0-1,0-1 1,0 1 0,-1-1 0,1 1 0,0 0-1,-1 0 1,1-1 0,-1 1 0,0 0-1,0 0 1,1-1 0,-1 1 0,0 0 0,-1 0-1,1 0 1,0-1 0,0 1 0,-1 0-1,1 0 1,-1-1 0,0 3 0,-2 0 23,1 0 0,-1 0 0,1-1 0,-1 1 0,0-1 0,-1 0 0,1 0 0,0 0 0,-8 4 0,-1 1-268,0-1 1,-1-1-1,0 0 1,-1 0-1,-22 5 1,15-7-6579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0T15:17:57.0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99 1 24575,'0'5'0,"1"0"0,0 0 0,0 0 0,0-1 0,0 1 0,1 0 0,0 0 0,0-1 0,0 1 0,0-1 0,1 0 0,0 1 0,0-1 0,3 4 0,9 7 0,0 1 0,20 13 0,-21-18 0,-1 1 0,18 20 0,-27-27 0,-1 0 0,1 1 0,-1-1 0,0 1 0,0-1 0,-1 1 0,0 0 0,0 0 0,2 11 0,-4-15 0,1 0 0,-1 0 0,0 0 0,0 1 0,0-1 0,0 0 0,-1 0 0,1 0 0,-1 0 0,1 1 0,-1-1 0,0 0 0,1 0 0,-1 0 0,0 0 0,0 0 0,-1-1 0,1 1 0,0 0 0,-1 0 0,1-1 0,-1 1 0,1-1 0,-1 1 0,0-1 0,1 0 0,-1 0 0,0 0 0,0 0 0,-4 2 0,-38 13 0,32-12 0,0 0 0,0 0 0,1 2 0,-1-1 0,1 1 0,0 1 0,1 0 0,-18 16 0,-46 56-1365,63-64-5461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0T15:18:05.1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88 0 24575,'1'5'0,"-1"-1"0,1 1 0,0-1 0,0 1 0,1-1 0,-1 0 0,1 1 0,0-1 0,0 0 0,0 0 0,5 6 0,37 42 0,-16-20 0,62 63 0,-88-93 0,0 0 0,-1 1 0,0-1 0,1 0 0,-1 1 0,0-1 0,0 1 0,0-1 0,0 1 0,0-1 0,-1 1 0,1 0 0,-1-1 0,0 1 0,0 0 0,0 0 0,0-1 0,0 1 0,-1 0 0,1-1 0,-1 1 0,1 0 0,-1-1 0,0 1 0,0-1 0,0 1 0,-1-1 0,1 0 0,-1 1 0,1-1 0,-1 0 0,0 0 0,-2 3 0,-8 8 0,-1-1 0,-1 0 0,0-1 0,-16 10 0,10-6 0,-4 2-341,0 0 0,-1-1-1,-49 21 1,57-30-6485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02T08:00:21.802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96,'1062'0,"-1026"-2,65-12,-14 1,137-13,-204 23,1-1,-1 0,0-2,21-8,-17 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02T08:00:24.492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1,'1589'0,"-1560"0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02T08:00:27.187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28,'1701'0,"-1666"-2,58-10,-58 6,55-2,-64 8,-4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1T13:19:34.90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131 138 24575,'779'0'0,"-733"4"0,-44-4 0,-1 0 0,0 0 0,0 1 0,1-1 0,-1 0 0,0 0 0,0 1 0,0-1 0,0 0 0,1 1 0,-1-1 0,0 1 0,0-1 0,0 1 0,0 0 0,0 0 0,0-1 0,0 1 0,0 0 0,-1 0 0,1 0 0,0 0 0,0 0 0,-1 0 0,1 0 0,-1 0 0,1 0 0,-1 0 0,1 1 0,-1-1 0,0 0 0,1 0 0,-1 2 0,-1-1 0,0 0 0,0-1 0,0 1 0,0-1 0,0 0 0,0 1 0,-1-1 0,1 0 0,0 0 0,-1 1 0,1-1 0,-1 0 0,1-1 0,-1 1 0,0 0 0,1 0 0,-1-1 0,0 1 0,1-1 0,-1 1 0,0-1 0,-3 0 0,-47 7 0,47-7 0,-327 3 0,166-6 0,-126 3 0,302-1 0,0 0 0,-1-1 0,1 0 0,11-5 0,34-6 0,306 7 0,-197 9 0,-104-2 0,74-3 0,-131 2 0,0 0 0,0-1 0,1 1 0,-1-1 0,0 0 0,0 0 0,0 0 0,0 0 0,0-1 0,0 1 0,0-1 0,0 1 0,-1-1 0,1 0 0,-1 0 0,1 0 0,-1-1 0,0 1 0,0-1 0,0 1 0,0-1 0,0 0 0,1-3 0,1-3 0,-1 0 0,0-1 0,0 0 0,-1 1 0,1-19 0,7-22 0,-11 53 0,0-1 0,0 0 0,-1 0 0,1 0 0,-1 0 0,1 0 0,-1 0 0,0-1 0,0 1 0,0 0 0,0-1 0,0 1 0,0-1 0,0 0 0,0 0 0,-1 0 0,1 0 0,0 0 0,-1 0 0,1-1 0,-1 1 0,1-1 0,-1 0 0,-2 1 0,-8-1 0,-1 0 0,1-1 0,-21-4 0,1 1 0,-50-1 0,0 4 0,0 3 0,-145 24 0,201-20 0,-48 18 0,57-17 0,-1-1 0,0 0 0,-1-1 0,-36 4 0,42-9 0,0 0 0,0 1 0,0 1 0,-1 1 0,2 0 0,-1 1 0,0 0 0,-16 8 0,29-12 0,0 1 0,-1 0 0,1-1 0,0 1 0,0 0 0,0 0 0,0-1 0,0 1 0,1 0 0,-1 0 0,0 0 0,0 0 0,1 0 0,-1 0 0,0 1 0,1-1 0,-1 0 0,1 0 0,-1 0 0,1 1 0,0-1 0,-1 0 0,1 0 0,0 1 0,0-1 0,0 2 0,1-1 0,0 0 0,0 0 0,0 0 0,0 0 0,0 0 0,0 0 0,0 0 0,1-1 0,-1 1 0,1-1 0,-1 1 0,1-1 0,-1 1 0,4 1 0,2 1 0,0 1 0,1-1 0,0 0 0,0 0 0,0-1 0,17 4 0,34-1 0,1-3 0,92-7 0,-24 1 0,-22 5 0,115-5 0,-209 2 0,-1-1 0,0 0 0,0 0 0,0-1 0,-1-1 0,1 0 0,-1 0 0,19-11 0,-26 13 0,0 0 0,-1 0 0,1 0 0,0 0 0,-1-1 0,1 1 0,-1-1 0,0 1 0,0-1 0,0 0 0,0 0 0,-1 0 0,1 0 0,-1 0 0,1-1 0,-1 1 0,0 0 0,0 0 0,-1-1 0,1 1 0,-1-1 0,0 1 0,0-1 0,0 1 0,0-1 0,0 1 0,-1 0 0,0-1 0,1 1 0,-1-1 0,0 1 0,-2-4 0,1 4 0,0 0 0,0 0 0,1 1 0,-2-1 0,1 0 0,0 1 0,0 0 0,-1-1 0,1 1 0,-1 0 0,0 0 0,0 0 0,0 1 0,0-1 0,0 1 0,0 0 0,0-1 0,0 1 0,0 1 0,-1-1 0,1 0 0,-5 1 0,-10-2 0,-1 1 0,-34 2 0,33 0 0,-357 3 0,302-4 0,59 1 0,1 1 0,1 0 0,-1 2 0,0-1 0,1 2 0,-22 8 0,21-6 0,-1-1 0,0-1 0,0-1 0,-1-1 0,-17 3 0,25-6 0,0 1 0,-1 0 0,1-1 0,0 0 0,0-1 0,-11-2 0,19 3 0,0 0 0,0 0 0,0-1 0,0 1 0,1 0 0,-1-1 0,0 1 0,0-1 0,0 0 0,0 1 0,0-1 0,0 1 0,1-1 0,-1 0 0,0 0 0,1 0 0,-1 1 0,0-1 0,1 0 0,-1 0 0,0-1 0,1 0 0,0 0 0,0 1 0,0-1 0,0 0 0,0 1 0,1-1 0,-1 0 0,0 0 0,1 1 0,-1-1 0,1 0 0,0 1 0,-1-1 0,1 1 0,0-1 0,0 1 0,1-2 0,2-1 0,-1 0 0,1 0 0,-1 1 0,1-1 0,0 1 0,0 0 0,1 0 0,-1 1 0,0-1 0,1 1 0,0 0 0,0 0 0,-1 0 0,1 1 0,0 0 0,0 0 0,10-1 0,12 0 0,-1 1 0,34 3 0,-26 0 0,423 0 0,-285-2 0,-171 0 0,45 3 0,-44-2 0,-1-1 0,0 0 0,1 0 0,-1 0 0,0 1 0,1-1 0,-1 1 0,0-1 0,1 1 0,-1-1 0,0 1 0,0 0 0,0 0 0,0 0 0,0 0 0,0-1 0,0 1 0,0 1 0,0-1 0,0 0 0,0 0 0,0 0 0,-1 0 0,1 0 0,-1 1 0,1-1 0,-1 0 0,1 3 0,-1-3 0,0 0 0,0 0 0,-1 0 0,1 0 0,0 0 0,-1 0 0,1 0 0,-1 0 0,1 0 0,-1 0 0,0 0 0,1-1 0,-1 1 0,0 0 0,1 0 0,-1-1 0,0 1 0,0-1 0,0 1 0,0 0 0,0-1 0,0 1 0,0-1 0,-1 1 0,-32 10 0,20-7 0,-8 3 0,-1-1 0,0 0 0,-1-2 0,1-1 0,-1-1 0,-43-2 0,-142-23 0,156 15 0,-24-6 0,41 7 0,0 2 0,-50-2 0,28 7-1365,32 0-5461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0T15:11:31.470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1 0 24575,'1420'0'-1365,"-1397"0"-5461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0T15:11:34.354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1 24575,'696'0'-1365,"-673"0"-5461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0T15:11:39.638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0 0 24575,'0'0'-8191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02T08:00:42.756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31,'70'-3,"72"-12,-113 11,85-4,162 7,-109 4,1227-3,-1369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02T08:01:26.065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1,'2140'0,"-2117"0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02T08:01:30.475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479 1,'0'2,"-1"-1,0 1,1 0,-1 0,0-1,0 1,0 0,0-1,-1 1,1-1,0 1,-1-1,1 0,-1 1,1-1,-1 0,-3 1,-32 19,35-20,-48 23,-89 39,121-57,1-1,-2 0,1-2,0 0,-1-1,-24 0,-9-4,29 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02T08:01:41.911"/>
    </inkml:context>
    <inkml:brush xml:id="br0">
      <inkml:brushProperty name="width" value="0.5" units="cm"/>
      <inkml:brushProperty name="height" value="1" units="cm"/>
      <inkml:brushProperty name="color" value="#D9AE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0,'4'1,"1"0,-1 0,0 1,1 0,-1-1,0 1,0 1,6 3,15 8,-5-8,1 0,-1-2,1 0,0-1,22 0,111-5,-62-1,-51 3,-1 2,65 12,-40-6,0-3,117-5,-71-2,-88 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2T08:01:47.63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1506 56 24575,'-751'0'0,"730"1"0,0 1 0,1 1 0,0 1 0,-1 1 0,1 0 0,1 2 0,-1 0 0,1 2 0,1 0 0,-23 14 0,3-3 0,-45 16 0,-20 9 0,69-27 0,0 1 0,1 2 0,-53 43 0,77-56 0,0 0 0,1 1 0,-1 0 0,2 0 0,-1 0 0,2 1 0,-1 0 0,1 1 0,1 0 0,-1 0 0,2 0 0,0 0 0,0 0 0,1 1 0,0 0 0,-1 16 0,3 44 0,9 92 0,-7-159 0,0 1 0,1-1 0,-1 1 0,1-1 0,0 0 0,1 1 0,-1-1 0,1 0 0,0-1 0,0 1 0,0 0 0,1-1 0,0 0 0,0 0 0,0 0 0,0 0 0,7 4 0,10 5 0,0 0 0,41 18 0,-7-5 0,17 11 0,1-4 0,2-4 0,81 22 0,-107-40 0,1-2 0,100 6 0,-73-9 0,447 4 0,-323-12 0,-173 0 0,0-1 0,0-2 0,-1-1 0,0-1 0,0-1 0,32-14 0,-29 10 0,0 1 0,0 2 0,1 1 0,50-6 0,-1 6 0,-1-4 0,97-28 0,-98 23 0,-37 9 0,48-16 0,-77 20 0,-1-1 0,0 0 0,0 0 0,0-1 0,-1 0 0,0-1 0,0 0 0,15-15 0,-20 15 0,0 0 0,-1 0 0,0-1 0,-1 1 0,1-1 0,-1 0 0,-1 0 0,1 0 0,-1 0 0,-1 0 0,0 0 0,0-1 0,0-15 0,-1-1 0,-1-1 0,-1 0 0,-7-31 0,1 35 0,0 1 0,-1 0 0,-1 0 0,0 1 0,-2 0 0,-1 1 0,0 1 0,-1 0 0,-22-22 0,14 19 0,-1 2 0,-1 0 0,-42-26 0,9 7 0,34 24 0,0 2 0,-1 1 0,0 1 0,0 0 0,-51-10 0,38 10 0,-64-26 0,79 24 0,-1 1 0,-1 2 0,0 0 0,0 1 0,-1 2 0,1 0 0,-2 2 0,-33-2 0,24 3 44,0-1-1,-65-16 0,62 11-790,-74-7-1,88 15-6078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2T08:02:10.38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0 24575,'1471'0'-1365,"-1448"0"-5461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2T08:02:13.90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25 24575,'4'-3'0,"0"0"0,0 0 0,1 1 0,-1 0 0,0-1 0,1 2 0,0-1 0,0 0 0,-1 1 0,1 0 0,0 0 0,0 1 0,0-1 0,9 1 0,7 1 0,-1 1 0,25 4 0,54 12 0,0-5 0,139 1 0,683-17 17,-536 4-1399,-353-1-5444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1T13:21:30.96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131 138 24575,'779'0'0,"-733"4"0,-44-4 0,-1 0 0,0 0 0,0 1 0,1-1 0,-1 0 0,0 0 0,0 1 0,0-1 0,0 0 0,1 1 0,-1-1 0,0 1 0,0-1 0,0 1 0,0 0 0,0 0 0,0-1 0,0 1 0,0 0 0,-1 0 0,1 0 0,0 0 0,0 0 0,-1 0 0,1 0 0,-1 0 0,1 0 0,-1 0 0,1 1 0,-1-1 0,0 0 0,1 0 0,-1 2 0,-1-1 0,0 0 0,0-1 0,0 1 0,0-1 0,0 0 0,0 1 0,-1-1 0,1 0 0,0 0 0,-1 1 0,1-1 0,-1 0 0,1-1 0,-1 1 0,0 0 0,1 0 0,-1-1 0,0 1 0,1-1 0,-1 1 0,0-1 0,-3 0 0,-47 7 0,47-7 0,-327 3 0,166-6 0,-126 3 0,302-1 0,0 0 0,-1-1 0,1 0 0,11-5 0,34-6 0,306 7 0,-197 9 0,-104-2 0,74-3 0,-131 2 0,0 0 0,0-1 0,1 1 0,-1-1 0,0 0 0,0 0 0,0 0 0,0 0 0,0-1 0,0 1 0,0-1 0,0 1 0,-1-1 0,1 0 0,-1 0 0,1 0 0,-1-1 0,0 1 0,0-1 0,0 1 0,0-1 0,0 0 0,1-3 0,1-3 0,-1 0 0,0-1 0,0 0 0,-1 1 0,1-19 0,7-22 0,-11 53 0,0-1 0,0 0 0,-1 0 0,1 0 0,-1 0 0,1 0 0,-1 0 0,0-1 0,0 1 0,0 0 0,0-1 0,0 1 0,0-1 0,0 0 0,0 0 0,-1 0 0,1 0 0,0 0 0,-1 0 0,1-1 0,-1 1 0,1-1 0,-1 0 0,-2 1 0,-8-1 0,-1 0 0,1-1 0,-21-4 0,1 1 0,-50-1 0,0 4 0,0 3 0,-145 24 0,201-20 0,-48 18 0,57-17 0,-1-1 0,0 0 0,-1-1 0,-36 4 0,42-9 0,0 0 0,0 1 0,0 1 0,-1 1 0,2 0 0,-1 1 0,0 0 0,-16 8 0,29-12 0,0 1 0,-1 0 0,1-1 0,0 1 0,0 0 0,0 0 0,0-1 0,0 1 0,1 0 0,-1 0 0,0 0 0,0 0 0,1 0 0,-1 0 0,0 1 0,1-1 0,-1 0 0,1 0 0,-1 0 0,1 1 0,0-1 0,-1 0 0,1 0 0,0 1 0,0-1 0,0 2 0,1-1 0,0 0 0,0 0 0,0 0 0,0 0 0,0 0 0,0 0 0,0 0 0,1-1 0,-1 1 0,1-1 0,-1 1 0,1-1 0,-1 1 0,4 1 0,2 1 0,0 1 0,1-1 0,0 0 0,0 0 0,0-1 0,17 4 0,34-1 0,1-3 0,92-7 0,-24 1 0,-22 5 0,115-5 0,-209 2 0,-1-1 0,0 0 0,0 0 0,0-1 0,-1-1 0,1 0 0,-1 0 0,19-11 0,-26 13 0,0 0 0,-1 0 0,1 0 0,0 0 0,-1-1 0,1 1 0,-1-1 0,0 1 0,0-1 0,0 0 0,0 0 0,-1 0 0,1 0 0,-1 0 0,1-1 0,-1 1 0,0 0 0,0 0 0,-1-1 0,1 1 0,-1-1 0,0 1 0,0-1 0,0 1 0,0-1 0,0 1 0,-1 0 0,0-1 0,1 1 0,-1-1 0,0 1 0,-2-4 0,1 4 0,0 0 0,0 0 0,1 1 0,-2-1 0,1 0 0,0 1 0,0 0 0,-1-1 0,1 1 0,-1 0 0,0 0 0,0 0 0,0 1 0,0-1 0,0 1 0,0 0 0,0-1 0,0 1 0,0 1 0,-1-1 0,1 0 0,-5 1 0,-10-2 0,-1 1 0,-34 2 0,33 0 0,-357 3 0,302-4 0,59 1 0,1 1 0,1 0 0,-1 2 0,0-1 0,1 2 0,-22 8 0,21-6 0,-1-1 0,0-1 0,0-1 0,-1-1 0,-17 3 0,25-6 0,0 1 0,-1 0 0,1-1 0,0 0 0,0-1 0,-11-2 0,19 3 0,0 0 0,0 0 0,0-1 0,0 1 0,1 0 0,-1-1 0,0 1 0,0-1 0,0 0 0,0 1 0,0-1 0,0 1 0,1-1 0,-1 0 0,0 0 0,1 0 0,-1 1 0,0-1 0,1 0 0,-1 0 0,0-1 0,1 0 0,0 0 0,0 1 0,0-1 0,0 0 0,0 1 0,1-1 0,-1 0 0,0 0 0,1 1 0,-1-1 0,1 0 0,0 1 0,-1-1 0,1 1 0,0-1 0,0 1 0,1-2 0,2-1 0,-1 0 0,1 0 0,-1 1 0,1-1 0,0 1 0,0 0 0,1 0 0,-1 1 0,0-1 0,1 1 0,0 0 0,0 0 0,-1 0 0,1 1 0,0 0 0,0 0 0,10-1 0,12 0 0,-1 1 0,34 3 0,-26 0 0,423 0 0,-285-2 0,-171 0 0,45 3 0,-44-2 0,-1-1 0,0 0 0,1 0 0,-1 0 0,0 1 0,1-1 0,-1 1 0,0-1 0,1 1 0,-1-1 0,0 1 0,0 0 0,0 0 0,0 0 0,0 0 0,0-1 0,0 1 0,0 1 0,0-1 0,0 0 0,0 0 0,0 0 0,-1 0 0,1 0 0,-1 1 0,1-1 0,-1 0 0,1 3 0,-1-3 0,0 0 0,0 0 0,-1 0 0,1 0 0,0 0 0,-1 0 0,1 0 0,-1 0 0,1 0 0,-1 0 0,0 0 0,1-1 0,-1 1 0,0 0 0,1 0 0,-1-1 0,0 1 0,0-1 0,0 1 0,0 0 0,0-1 0,0 1 0,0-1 0,-1 1 0,-32 10 0,20-7 0,-8 3 0,-1-1 0,0 0 0,-1-2 0,1-1 0,-1-1 0,-43-2 0,-142-23 0,156 15 0,-24-6 0,41 7 0,0 2 0,-50-2 0,28 7-1365,32 0-5461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2T08:02:25.39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1076 4 24575,'-60'3'0,"1"3"0,-59 13 0,57-8 0,-104 5 0,129-15 0,-1 1 0,0 1 0,0 2 0,1 2 0,0 2 0,1 1 0,0 1 0,0 2 0,1 1 0,1 2 0,0 2 0,2 1 0,-39 29 0,63-43 0,0 0 0,1 1 0,0 0 0,0-1 0,1 2 0,-1-1 0,1 1 0,1 0 0,-1 0 0,1 0 0,1 1 0,-1-1 0,1 1 0,0 0 0,1 0 0,0 0 0,0 0 0,1 0 0,0 9 0,-3 19 0,2 1 0,2-1 0,8 66 0,-5-86 0,0 1 0,1-1 0,1 0 0,0 0 0,1-1 0,1 1 0,0-1 0,1-1 0,1 1 0,16 19 0,-6-11 0,1-1 0,41 34 0,-49-47 0,1-1 0,-1 0 0,2-1 0,-1 0 0,1-1 0,0 0 0,21 5 0,138 25 0,186 16 0,-254-39 0,158 9 0,308-16 0,-314-9 0,-241 3 0,-1-1 0,1-1 0,-1-1 0,0 0 0,0-1 0,24-9 0,82-47 0,-102 50 0,-13 6 0,-1 1 0,0-1 0,0 0 0,-1-1 0,1 1 0,-1-1 0,0 0 0,0 0 0,0 0 0,-1-1 0,0 1 0,0-1 0,0 0 0,-1 0 0,0 0 0,0 0 0,0 0 0,-1 0 0,1-9 0,1-15 0,-1 0 0,-4-57 0,0 40 0,2-31 0,0 20 0,-7-72 0,4 110 0,-1 1 0,0-1 0,-2 1 0,0 0 0,-1 0 0,-1 0 0,-14-24 0,7 18 0,-1 0 0,-1 1 0,-1 0 0,-23-22 0,33 38 0,-1 0 0,-1 0 0,1 1 0,-1 1 0,0 0 0,-1 0 0,1 1 0,-1 0 0,0 1 0,0 0 0,-1 1 0,1 0 0,-14-1 0,-52-2 0,-130 7 0,72 2 0,-474-3-1365,583 0-5461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3T13:42:31.10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1823 24575,'1'-4'0,"0"0"0,1 1 0,-1 0 0,1-1 0,-1 1 0,1-1 0,0 1 0,0 0 0,1 0 0,-1 0 0,1 0 0,0 0 0,0 1 0,0-1 0,4-2 0,3-4 0,44-39 0,2 3 0,80-50 0,131-59 0,176-41 0,-140 68 0,-158 63 0,3 5 0,196-49 0,49-2 0,-49 11 0,-11 31 0,-78 18 0,292-39 0,-144 28 0,-66 14 0,-304 41 0,1 0 0,56-21 0,21-3 0,280-43 0,-120 34 0,-145 22 0,916-120 0,-985 132-432,94 3 0,-136 3-69,9-1-6325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13T13:42:32.86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24575,'8'1'0,"0"1"0,1-1 0,-1 2 0,-1 0 0,2 0 0,10 6 0,-5-3 0,100 46 0,52 21 0,885 263 0,-968-312 0,781 208-352,-163-47 97,-637-166 262,418 109 318,6-37-50,-321-70-275,315 82 0,28 36 0,-65-19 0,-199-50 0,349 110 0,-354-115 0,-95-29 0,-91-22-682,84 13-1,-111-25-6143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13T13:33:06.34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1021 115,'10'2,"0"0,-1 0,1 0,0 2,-1-1,0 1,15 8,22 9,-16-13,52 7,-52-11,-1 2,0 0,37 15,-59-19,-1 1,1 0,-1 0,0 1,0 0,0 0,-1 0,1 1,-1 0,0 0,-1 0,1 0,-1 1,0 0,0 0,-1 0,1 0,3 12,-6-15,0-1,0 0,0 0,0 1,-1-1,1 1,-1-1,0 0,1 1,-1-1,0 1,-1-1,1 1,0-1,-1 1,1-1,-1 0,0 1,0-1,1 0,-2 0,1 1,0-1,0 0,-1 0,1 0,-1 0,0-1,1 1,-1 0,0-1,0 1,0-1,0 0,0 1,-1-1,1 0,0 0,0-1,-1 1,1 0,-3 0,-13 1,1 1,-1-2,1-1,-35-2,24 0,-121 2,-68-3,212 2,1 0,-1 0,1 0,-1 0,1-1,0 1,0-1,0 0,0 0,0-1,0 1,0-1,1 0,-1 0,1 0,0-1,0 1,0-1,0 0,1 1,-3-6,-4-9,1-1,1 0,-9-34,11 34,-1 1,-13-32,17 47,0 1,1-1,0 0,0 0,-1 0,2 0,-1-1,0 1,1 0,-1 0,1 0,0-1,0 1,0 0,1 0,-1-1,1 1,0 0,0 0,0 0,0 0,0 0,1 0,1-3,0 3,0-1,0 1,0 0,0 0,1 0,0 0,-1 0,1 1,0 0,0 0,1 0,-1 0,0 1,0-1,1 1,8-1,16-2,225-24,-222 27,0 1,0 2,0 0,-1 3,60 15,-80-16,0 0,0 0,18 11,-26-13,0 0,0 0,-1 0,1 0,0 1,-1-1,1 1,-1-1,0 1,0 0,0 0,0 0,0 0,-1 0,1 0,1 6,-3-7,0-1,-1 1,1-1,0 1,0-1,-1 1,1-1,-1 1,0-1,1 0,-1 1,0-1,0 0,0 1,0-1,0 0,0 0,0 0,0 0,0 0,0 0,-1 0,1 0,0-1,-1 1,1 0,-1-1,1 1,-2-1,-55 18,42-14,-55 18,35-10,-68 14,103-26,-1 0,1 1,0-1,0 0,-1 0,1 1,0-1,0 0,0 1,-1 0,1-1,0 1,0-1,0 1,0 0,0 0,0 0,0 0,1 0,-1 0,0 0,0 0,1 0,-1 0,0 0,1 0,-1 0,1 1,0-1,-1 0,1 0,0 0,0 1,0-1,0 2,1 4,0 1,0-1,1 1,0-1,4 9,7 31,-13-44,0 0,0 0,0 0,-1-1,1 1,-1 0,1 0,-1-1,0 1,0 0,0-1,-1 1,1-1,0 0,-1 1,0-1,1 0,-4 3,1-2,0 0,0 0,0 0,0-1,-1 1,0-1,1 0,-1-1,-8 3,-9 0,0-1,-1-1,-38-2,41 0,5 0,-148-6,141 4,1-2,-1 0,1-1,1-1,-31-14,5 1,0 3,-1 1,-1 2,0 3,-1 1,0 3,0 2,-76 3,119 1,-1 0,1-1,-1 0,1 0,0 0,-1-1,1 0,-9-5,13 7,1-1,-1 1,1-1,0 0,0 0,-1 0,1 0,0 0,0 0,0 0,0 0,0 0,0 0,1-1,-1 1,0 0,0-1,1 1,-1 0,1-1,0 1,-1-1,1 1,0-1,0 1,0-1,-1 1,2-1,-1 1,0-1,0 1,0-1,1 1,-1 0,1-1,-1 1,1-1,0 1,-1 0,1 0,0-1,0 1,1-1,0-1,1 0,0 0,-1 1,1-1,0 1,0 0,1 0,-1 0,0 0,1 1,-1-1,1 1,-1 0,1 0,6-1,63-4,-56 6,503 3,-520-3,22 1,-1 1,0 0,0 2,37 11,-54-14,0 0,0 1,0 0,0 0,0 0,0 1,-1-1,1 1,-1 0,0 0,1 0,-1 0,-1 0,1 1,0-1,-1 1,0 0,0 0,0 0,0 0,-1 0,1 0,-1 0,0 1,0-1,-1 0,1 1,-1-1,-1 8,1-10,-1 1,0 0,1 0,-1 0,0-1,-1 1,1 0,-1-1,1 1,-1-1,0 1,1-1,-1 0,0 0,-1 0,1 0,0 0,-1 0,1-1,-1 1,1-1,-1 0,0 1,1-1,-1-1,0 1,0 0,0-1,0 1,-3-1,-15 3,0-1,1-1,-26-2,27 0,-410-4,406 4,0-2,0 0,0-2,1 0,0-2,0 0,0-2,1 0,-27-17,42 22,0 0,1-1,-1 0,1 0,0 0,1 0,-1-1,1 0,0 0,0 0,1 0,0-1,0 1,1-1,-1 0,1 0,-1-12,2 15,1 1,-1-1,1 0,0 0,0 0,1 1,-1-1,1 0,0 0,0 1,0-1,0 1,1-1,0 1,-1-1,1 1,0 0,1 0,-1 0,0 0,1 0,0 1,-1-1,1 1,0-1,1 1,-1 0,0 0,0 1,1-1,-1 1,1-1,0 1,4-1,20-2,0 1,0 0,0 3,53 4,-5 0,2-3,130 6,-176-3,0 0,-1 3,0 0,46 18,-56-17,0 1,-1 1,37 24,-51-30,0 1,0 0,-1 0,0 1,0-1,0 1,-1 0,0 0,0 1,0 0,-1-1,0 1,0 0,-1 0,3 13,-2-7,-1-1,-1 1,1 0,-3 24,1-34,0-1,-1 1,1 0,-1-1,1 1,-1 0,0-1,0 1,-1-1,1 1,0-1,-1 1,1-1,-1 0,0 0,0 0,0 0,0 0,0 0,0-1,0 1,-1-1,1 1,-1-1,1 0,-1 0,1 0,-1 0,-2 0,-46 6,0-3,0-1,-85-8,44 2,5 3,48 1,1-1,-1-2,1-1,-73-17,88 13,12 5,1-1,0-1,0 1,0-2,-10-5,17 8,0 0,0-1,0 1,0-1,1 0,-1 0,1 0,0 0,-1 0,2 0,-1-1,0 1,1-1,-1 1,1-1,0 0,0 1,0-7,-1-7,1-1,1 0,1 1,0-1,5-22,-4 31,0 1,0-1,0 0,1 1,0 0,1 0,0 0,0 0,1 1,0-1,0 1,9-9,4 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13T13:33:14.02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29 4,'-3'4,"0"1,0 0,0 0,1 0,-1 0,1 0,0 0,1 1,-1-1,1 1,0-1,0 1,1 8,-1-11,1 0,0 0,0 0,0 1,0-1,0 0,1 0,0 0,-1 0,1 0,0 0,0 0,1 0,-1 0,1 0,-1-1,1 1,0-1,0 1,0-1,0 1,1-1,-1 0,5 3,0-2,1-1,-1 0,0 0,1-1,-1 0,1 0,0 0,-1-1,1-1,-1 1,14-3,4-3,0-1,27-12,9-3,-59 22,1 0,-1-1,0 0,0 0,0 1,0-1,-1 0,1-1,0 1,0 0,-1 0,3-2,-4 2,0 1,0-1,1 1,-1-1,0 1,0-1,0 1,0 0,0-1,0 1,0-1,0 1,0-1,0 1,0-1,0 1,0-1,0 1,0-1,0 1,0-1,-1 1,1-1,0 1,0 0,-1-1,1 1,0-1,-1 1,1 0,-1-1,-5-4,-1 0,0 1,1 0,-1 0,-9-3,-12-7,25 12,0 0,-1 1,1-1,0 0,0 0,1-1,-1 1,0-1,1 1,-1-1,1 0,0 0,-3-4,9 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13T13:33:19.130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1 129,'0'21,"-1"2,1 0,2 0,0 0,1 0,7 24,-9-42,1 0,0 0,0 0,0 0,0-1,1 1,0-1,0 0,0 1,1-1,-1-1,1 1,0 0,0-1,0 0,1 0,-1 0,1-1,-1 1,1-1,0 0,0-1,0 1,0-1,0 0,1 0,-1 0,5-1,90-3,-83 0,-1 2,1 0,0 1,0 0,0 1,-1 1,1 1,27 8,-18-2,-1 0,1-2,1-2,-1 0,43 2,140-8,-88-2,-97 3,-10 1,0-1,-1-1,1 0,0 0,16-6,-25 6,0-1,-1 0,1 0,-1-1,0 0,0 1,0-1,0-1,0 1,-1 0,1-1,-1 0,0 0,0 0,0 0,-1 0,1-1,1-6,0 3,0-1,-1 0,-1 0,0 0,0 0,0 0,-1-1,-1 1,1-1,-2 1,0-10,0 15,1 1,-1-1,0 1,0-1,-1 1,1 0,-1-1,1 1,-1 0,0 0,0 0,-1 0,1 0,0 1,-1-1,0 1,0-1,1 1,-2 0,1 0,0 0,0 1,0-1,-1 1,1-1,-1 1,1 1,-1-1,1 0,-6 0,-54-2,-80 6,25 0,-73 0,-210-7,397 4,-1 0,1 0,-1-1,1 0,-1 0,1 0,0-1,0 0,-1 1,1-1,0-1,1 1,-1 0,0-1,1 0,-1 0,1 0,0 0,0-1,-5-6,3 0,0 0,1-1,0 1,1-1,0 1,1-1,-2-15,4 25,0 0,0 0,0 0,0 0,0-1,0 1,0 0,0 0,0 0,0 0,0 0,1 0,-1 0,1 0,-1 0,1 0,-1 0,1 0,-1 0,1 1,0-1,-1 0,1 0,0 0,0 1,0-1,-1 0,3 0,0 0,1-1,-1 1,0 0,1 1,-1-1,1 1,-1-1,1 1,4 1,11 0,-1 2,29 7,-42-9,29 8,20 6,0-3,1-2,0-2,59 0,61-12,199 6,-369-2,-1 1,1 0,0 0,-1 0,1 1,-1-1,1 1,-1 0,0 0,0 1,0-1,0 1,0 0,-1 0,1 0,-1 1,0-1,0 1,0 0,0 0,2 5,4 9,0 0,-2 1,10 36,-4-10,-7-29,-1 0,-1 1,0 0,-1-1,1 32,-4-46,0-1,-1 1,1 0,-1-1,0 1,1 0,-1-1,0 1,0-1,0 1,0-1,0 1,-1-1,1 0,0 0,-1 0,1 1,0-1,-1 0,1-1,-1 1,0 0,1 0,-1-1,0 1,1-1,-1 1,0-1,0 0,-2 0,-65 1,53-1,-763-5,552 5,204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13T13:33:22.760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290 0,'-4'0,"-7"0,-5 0,-5 0,1 5,0 1,-2 0,-6-1,-2-2,-2-1,1-1,1 0,6-1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13T13:33:27.60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345 0,'-5'5,"-5"1,-7 0,-4-1,1 3,0 0,-2-2,-6-1,-7 3,-2 0,0-1,2 2,3 1,7-3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C8E1A-951C-4636-B4C7-2426BF125CF9}" type="datetimeFigureOut">
              <a:rPr lang="fr-FR" smtClean="0"/>
              <a:t>03/02/2023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DEF4B-3A90-4DE4-AF91-E531E8EE9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5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E5AB4-6DAB-460B-B1F2-D187681C329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418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CDEF4B-3A90-4DE4-AF91-E531E8EE94E3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248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Afin de palier cette difficulté, sans pour autant devoir basculer en mode machine, nous avons ouvert une modalité de recherche qualifiée d’experte.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CDEF4B-3A90-4DE4-AF91-E531E8EE94E3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856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Solution :  d101_s:fre AND d102_s:FR AND </a:t>
            </a:r>
            <a:r>
              <a:rPr lang="en-US" dirty="0" err="1"/>
              <a:t>nom_s</a:t>
            </a:r>
            <a:r>
              <a:rPr lang="en-US" dirty="0"/>
              <a:t> :</a:t>
            </a:r>
            <a:r>
              <a:rPr lang="en-US" dirty="0" err="1"/>
              <a:t>renaud</a:t>
            </a:r>
            <a:r>
              <a:rPr lang="en-US" dirty="0"/>
              <a:t> NOT(</a:t>
            </a:r>
            <a:r>
              <a:rPr lang="en-US" dirty="0" err="1"/>
              <a:t>bestprenom_s</a:t>
            </a:r>
            <a:r>
              <a:rPr lang="en-US" dirty="0"/>
              <a:t> :[ "" TO *])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CDEF4B-3A90-4DE4-AF91-E531E8EE94E3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113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Autre usage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CDEF4B-3A90-4DE4-AF91-E531E8EE94E3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8655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Objectifs pédagogiques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CDEF4B-3A90-4DE4-AF91-E531E8EE94E3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376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sz="1200" b="0" baseline="0" dirty="0"/>
              <a:t>Objectifs pédagogiques</a:t>
            </a:r>
          </a:p>
          <a:p>
            <a:endParaRPr lang="fr-FR" sz="1200" b="0" baseline="0" dirty="0"/>
          </a:p>
          <a:p>
            <a:r>
              <a:rPr lang="fr-FR" sz="1200" b="0" baseline="0" dirty="0"/>
              <a:t>Merci de toutes les questions, cas d’usages reçus</a:t>
            </a:r>
          </a:p>
          <a:p>
            <a:endParaRPr lang="fr-FR" sz="1200" b="0" baseline="0"/>
          </a:p>
          <a:p>
            <a:endParaRPr lang="fr-FR" sz="1200" b="0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B2254C-B2CA-47D4-BFD4-19CC24CAB27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25/09/2014</a:t>
            </a:r>
          </a:p>
        </p:txBody>
      </p:sp>
    </p:spTree>
    <p:extLst>
      <p:ext uri="{BB962C8B-B14F-4D97-AF65-F5344CB8AC3E}">
        <p14:creationId xmlns:p14="http://schemas.microsoft.com/office/powerpoint/2010/main" val="1580422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lvl="1" indent="0">
              <a:buFontTx/>
              <a:buNone/>
            </a:pPr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9E1EE5-6A75-46C7-B7A1-1981E51235D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25/09/2014</a:t>
            </a:r>
          </a:p>
        </p:txBody>
      </p:sp>
    </p:spTree>
    <p:extLst>
      <p:ext uri="{BB962C8B-B14F-4D97-AF65-F5344CB8AC3E}">
        <p14:creationId xmlns:p14="http://schemas.microsoft.com/office/powerpoint/2010/main" val="1415321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chaque modification / création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9DA75-9866-A74D-90A1-6EC52043008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925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CDEF4B-3A90-4DE4-AF91-E531E8EE94E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104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>
                <a:effectLst/>
                <a:latin typeface="Segoe UI" panose="020B0502040204020203" pitchFamily="34" charset="0"/>
              </a:rPr>
              <a:t>La liste visible sur l'interface est une sélection parmi les index existants pour mettre en exergue les plus utilisés.</a:t>
            </a:r>
            <a:endParaRPr lang="fr-FR" sz="1800" dirty="0">
              <a:effectLst/>
              <a:latin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CDEF4B-3A90-4DE4-AF91-E531E8EE94E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625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Certains index ne sont pas accessibles de manière immédiate </a:t>
            </a:r>
          </a:p>
          <a:p>
            <a:r>
              <a:rPr lang="fr-FR" dirty="0"/>
              <a:t>C’est le cas des index fléchés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CDEF4B-3A90-4DE4-AF91-E531E8EE94E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916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CDEF4B-3A90-4DE4-AF91-E531E8EE94E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481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9E1EE5-6A75-46C7-B7A1-1981E51235D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25/09/2014</a:t>
            </a:r>
          </a:p>
        </p:txBody>
      </p:sp>
    </p:spTree>
    <p:extLst>
      <p:ext uri="{BB962C8B-B14F-4D97-AF65-F5344CB8AC3E}">
        <p14:creationId xmlns:p14="http://schemas.microsoft.com/office/powerpoint/2010/main" val="4211261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43645-7825-4F57-933A-851DDD367934}" type="datetime1">
              <a:rPr lang="fr-FR" smtClean="0"/>
              <a:t>03/02/2023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611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A208-0C26-4E9C-AB80-93F136E52283}" type="datetime1">
              <a:rPr lang="fr-FR" smtClean="0"/>
              <a:t>03/02/2023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23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C3BD-3DBE-45F2-9C9D-2BBEBA09D1C9}" type="datetime1">
              <a:rPr lang="fr-FR" smtClean="0"/>
              <a:t>03/02/2023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92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8CE2-458E-4E26-A523-50EEE60F5913}" type="datetime1">
              <a:rPr lang="fr-FR" smtClean="0"/>
              <a:t>03/02/2023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00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F99C-E41F-45B2-B160-68401CF7020E}" type="datetime1">
              <a:rPr lang="fr-FR" smtClean="0"/>
              <a:t>03/02/2023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234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4FB3-65FF-4533-9167-2256A3B360A3}" type="datetime1">
              <a:rPr lang="fr-FR" smtClean="0"/>
              <a:t>03/02/2023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55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C556-999E-4A20-A604-399B7D340245}" type="datetime1">
              <a:rPr lang="fr-FR" smtClean="0"/>
              <a:t>03/02/2023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521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B94C-5236-440B-B2F9-872A80E35B6A}" type="datetime1">
              <a:rPr lang="fr-FR" smtClean="0"/>
              <a:t>03/02/2023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52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0917-ED91-47F7-9413-0A625A4D1D64}" type="datetime1">
              <a:rPr lang="fr-FR" smtClean="0"/>
              <a:t>03/02/2023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80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8D4E8-F725-4866-A8C4-FBC1EC89BE02}" type="datetime1">
              <a:rPr lang="fr-FR" smtClean="0"/>
              <a:t>03/02/2023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03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5944-35B0-4AC1-A9B5-FEBC7913A6F4}" type="datetime1">
              <a:rPr lang="fr-FR" smtClean="0"/>
              <a:t>03/02/2023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52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0DF26-A2AB-4C14-961A-D59A383B8832}" type="datetime1">
              <a:rPr lang="fr-FR" smtClean="0"/>
              <a:t>03/02/2023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95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moodle.abes.fr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customXml" Target="../ink/ink9.xml"/><Relationship Id="rId18" Type="http://schemas.openxmlformats.org/officeDocument/2006/relationships/customXml" Target="../ink/ink11.xml"/><Relationship Id="rId26" Type="http://schemas.openxmlformats.org/officeDocument/2006/relationships/customXml" Target="../ink/ink15.xml"/><Relationship Id="rId39" Type="http://schemas.openxmlformats.org/officeDocument/2006/relationships/image" Target="../media/image21.png"/><Relationship Id="rId21" Type="http://schemas.openxmlformats.org/officeDocument/2006/relationships/image" Target="../media/image140.png"/><Relationship Id="rId34" Type="http://schemas.openxmlformats.org/officeDocument/2006/relationships/customXml" Target="../ink/ink19.xml"/><Relationship Id="rId42" Type="http://schemas.openxmlformats.org/officeDocument/2006/relationships/customXml" Target="../ink/ink25.xml"/><Relationship Id="rId47" Type="http://schemas.openxmlformats.org/officeDocument/2006/relationships/image" Target="../media/image25.png"/><Relationship Id="rId50" Type="http://schemas.openxmlformats.org/officeDocument/2006/relationships/customXml" Target="../ink/ink29.xml"/><Relationship Id="rId7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29" Type="http://schemas.openxmlformats.org/officeDocument/2006/relationships/image" Target="../media/image180.png"/><Relationship Id="rId11" Type="http://schemas.openxmlformats.org/officeDocument/2006/relationships/customXml" Target="../ink/ink8.xml"/><Relationship Id="rId24" Type="http://schemas.openxmlformats.org/officeDocument/2006/relationships/customXml" Target="../ink/ink14.xml"/><Relationship Id="rId32" Type="http://schemas.openxmlformats.org/officeDocument/2006/relationships/customXml" Target="../ink/ink18.xml"/><Relationship Id="rId37" Type="http://schemas.openxmlformats.org/officeDocument/2006/relationships/customXml" Target="../ink/ink22.xml"/><Relationship Id="rId40" Type="http://schemas.openxmlformats.org/officeDocument/2006/relationships/customXml" Target="../ink/ink24.xml"/><Relationship Id="rId45" Type="http://schemas.openxmlformats.org/officeDocument/2006/relationships/image" Target="../media/image24.png"/><Relationship Id="rId5" Type="http://schemas.openxmlformats.org/officeDocument/2006/relationships/customXml" Target="../ink/ink5.xml"/><Relationship Id="rId15" Type="http://schemas.openxmlformats.org/officeDocument/2006/relationships/customXml" Target="../ink/ink10.xml"/><Relationship Id="rId23" Type="http://schemas.openxmlformats.org/officeDocument/2006/relationships/image" Target="../media/image150.png"/><Relationship Id="rId28" Type="http://schemas.openxmlformats.org/officeDocument/2006/relationships/customXml" Target="../ink/ink16.xml"/><Relationship Id="rId36" Type="http://schemas.openxmlformats.org/officeDocument/2006/relationships/customXml" Target="../ink/ink21.xml"/><Relationship Id="rId49" Type="http://schemas.openxmlformats.org/officeDocument/2006/relationships/image" Target="../media/image26.png"/><Relationship Id="rId10" Type="http://schemas.openxmlformats.org/officeDocument/2006/relationships/image" Target="../media/image18.png"/><Relationship Id="rId19" Type="http://schemas.openxmlformats.org/officeDocument/2006/relationships/image" Target="../media/image130.png"/><Relationship Id="rId31" Type="http://schemas.openxmlformats.org/officeDocument/2006/relationships/image" Target="../media/image190.png"/><Relationship Id="rId44" Type="http://schemas.openxmlformats.org/officeDocument/2006/relationships/customXml" Target="../ink/ink26.xml"/><Relationship Id="rId4" Type="http://schemas.openxmlformats.org/officeDocument/2006/relationships/image" Target="../media/image15.png"/><Relationship Id="rId9" Type="http://schemas.openxmlformats.org/officeDocument/2006/relationships/customXml" Target="../ink/ink7.xml"/><Relationship Id="rId14" Type="http://schemas.openxmlformats.org/officeDocument/2006/relationships/image" Target="../media/image20.png"/><Relationship Id="rId22" Type="http://schemas.openxmlformats.org/officeDocument/2006/relationships/customXml" Target="../ink/ink13.xml"/><Relationship Id="rId27" Type="http://schemas.openxmlformats.org/officeDocument/2006/relationships/image" Target="../media/image170.png"/><Relationship Id="rId30" Type="http://schemas.openxmlformats.org/officeDocument/2006/relationships/customXml" Target="../ink/ink17.xml"/><Relationship Id="rId35" Type="http://schemas.openxmlformats.org/officeDocument/2006/relationships/customXml" Target="../ink/ink20.xml"/><Relationship Id="rId43" Type="http://schemas.openxmlformats.org/officeDocument/2006/relationships/image" Target="../media/image23.png"/><Relationship Id="rId48" Type="http://schemas.openxmlformats.org/officeDocument/2006/relationships/customXml" Target="../ink/ink28.xml"/><Relationship Id="rId8" Type="http://schemas.openxmlformats.org/officeDocument/2006/relationships/image" Target="../media/image17.png"/><Relationship Id="rId51" Type="http://schemas.openxmlformats.org/officeDocument/2006/relationships/image" Target="../media/image27.png"/><Relationship Id="rId3" Type="http://schemas.openxmlformats.org/officeDocument/2006/relationships/hyperlink" Target="https://documentation.abes.fr/aideidrefdeveloppeur/index.html" TargetMode="External"/><Relationship Id="rId12" Type="http://schemas.openxmlformats.org/officeDocument/2006/relationships/image" Target="../media/image19.png"/><Relationship Id="rId17" Type="http://schemas.openxmlformats.org/officeDocument/2006/relationships/image" Target="../media/image120.png"/><Relationship Id="rId25" Type="http://schemas.openxmlformats.org/officeDocument/2006/relationships/image" Target="../media/image160.png"/><Relationship Id="rId33" Type="http://schemas.openxmlformats.org/officeDocument/2006/relationships/image" Target="../media/image200.png"/><Relationship Id="rId38" Type="http://schemas.openxmlformats.org/officeDocument/2006/relationships/customXml" Target="../ink/ink23.xml"/><Relationship Id="rId46" Type="http://schemas.openxmlformats.org/officeDocument/2006/relationships/customXml" Target="../ink/ink27.xml"/><Relationship Id="rId20" Type="http://schemas.openxmlformats.org/officeDocument/2006/relationships/customXml" Target="../ink/ink12.xml"/><Relationship Id="rId41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png"/><Relationship Id="rId18" Type="http://schemas.openxmlformats.org/officeDocument/2006/relationships/image" Target="../media/image31.png"/><Relationship Id="rId26" Type="http://schemas.openxmlformats.org/officeDocument/2006/relationships/image" Target="../media/image36.png"/><Relationship Id="rId3" Type="http://schemas.openxmlformats.org/officeDocument/2006/relationships/image" Target="../media/image28.png"/><Relationship Id="rId21" Type="http://schemas.openxmlformats.org/officeDocument/2006/relationships/customXml" Target="../ink/ink34.xml"/><Relationship Id="rId34" Type="http://schemas.openxmlformats.org/officeDocument/2006/relationships/image" Target="../media/image40.png"/><Relationship Id="rId12" Type="http://schemas.openxmlformats.org/officeDocument/2006/relationships/customXml" Target="../ink/ink31.xml"/><Relationship Id="rId17" Type="http://schemas.openxmlformats.org/officeDocument/2006/relationships/image" Target="../media/image32.png"/><Relationship Id="rId25" Type="http://schemas.openxmlformats.org/officeDocument/2006/relationships/customXml" Target="../ink/ink36.xml"/><Relationship Id="rId33" Type="http://schemas.openxmlformats.org/officeDocument/2006/relationships/customXml" Target="../ink/ink40.xml"/><Relationship Id="rId2" Type="http://schemas.openxmlformats.org/officeDocument/2006/relationships/notesSlide" Target="../notesSlides/notesSlide8.xml"/><Relationship Id="rId20" Type="http://schemas.openxmlformats.org/officeDocument/2006/relationships/image" Target="../media/image33.png"/><Relationship Id="rId29" Type="http://schemas.openxmlformats.org/officeDocument/2006/relationships/customXml" Target="../ink/ink38.xml"/><Relationship Id="rId1" Type="http://schemas.openxmlformats.org/officeDocument/2006/relationships/slideLayout" Target="../slideLayouts/slideLayout4.xml"/><Relationship Id="rId11" Type="http://schemas.openxmlformats.org/officeDocument/2006/relationships/image" Target="../media/image290.png"/><Relationship Id="rId24" Type="http://schemas.openxmlformats.org/officeDocument/2006/relationships/image" Target="../media/image35.png"/><Relationship Id="rId32" Type="http://schemas.openxmlformats.org/officeDocument/2006/relationships/image" Target="../media/image39.png"/><Relationship Id="rId5" Type="http://schemas.openxmlformats.org/officeDocument/2006/relationships/customXml" Target="../ink/ink30.xml"/><Relationship Id="rId23" Type="http://schemas.openxmlformats.org/officeDocument/2006/relationships/customXml" Target="../ink/ink35.xml"/><Relationship Id="rId28" Type="http://schemas.openxmlformats.org/officeDocument/2006/relationships/image" Target="../media/image37.png"/><Relationship Id="rId19" Type="http://schemas.openxmlformats.org/officeDocument/2006/relationships/customXml" Target="../ink/ink33.xml"/><Relationship Id="rId31" Type="http://schemas.openxmlformats.org/officeDocument/2006/relationships/customXml" Target="../ink/ink39.xml"/><Relationship Id="rId4" Type="http://schemas.openxmlformats.org/officeDocument/2006/relationships/image" Target="../media/image29.png"/><Relationship Id="rId14" Type="http://schemas.openxmlformats.org/officeDocument/2006/relationships/customXml" Target="../ink/ink32.xml"/><Relationship Id="rId22" Type="http://schemas.openxmlformats.org/officeDocument/2006/relationships/image" Target="../media/image34.png"/><Relationship Id="rId27" Type="http://schemas.openxmlformats.org/officeDocument/2006/relationships/customXml" Target="../ink/ink37.xml"/><Relationship Id="rId30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3" Type="http://schemas.openxmlformats.org/officeDocument/2006/relationships/image" Target="../media/image41.png"/><Relationship Id="rId7" Type="http://schemas.openxmlformats.org/officeDocument/2006/relationships/customXml" Target="../ink/ink4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0.png"/><Relationship Id="rId4" Type="http://schemas.openxmlformats.org/officeDocument/2006/relationships/customXml" Target="../ink/ink4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6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5" Type="http://schemas.openxmlformats.org/officeDocument/2006/relationships/image" Target="../media/image12.png"/><Relationship Id="rId10" Type="http://schemas.openxmlformats.org/officeDocument/2006/relationships/customXml" Target="../ink/ink2.xml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customXml" Target="../ink/ink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ref.f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dref.fr/Sru/Solr?q=*:*&amp;fl=*&amp;wt=xml" TargetMode="External"/><Relationship Id="rId5" Type="http://schemas.openxmlformats.org/officeDocument/2006/relationships/hyperlink" Target="https://documentation.abes.fr/aideidrefdeveloppeur/index.html#presentation" TargetMode="External"/><Relationship Id="rId4" Type="http://schemas.openxmlformats.org/officeDocument/2006/relationships/hyperlink" Target="https://documentation.abes.fr/aideidrefdeveloppeur/index.html#InterconnecterBaseEtIdre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/>
        </p:nvSpPr>
        <p:spPr>
          <a:xfrm>
            <a:off x="2208213" y="11668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b="1" dirty="0" err="1">
                <a:solidFill>
                  <a:srgbClr val="1E2B62"/>
                </a:solidFill>
              </a:rPr>
              <a:t>IdRef</a:t>
            </a:r>
            <a:r>
              <a:rPr lang="fr-FR" b="1" dirty="0">
                <a:solidFill>
                  <a:srgbClr val="1E2B62"/>
                </a:solidFill>
              </a:rPr>
              <a:t> </a:t>
            </a:r>
            <a:r>
              <a:rPr lang="fr-FR" dirty="0"/>
              <a:t>: la recherche experte</a:t>
            </a:r>
            <a:endParaRPr lang="fr-FR" b="1" dirty="0">
              <a:solidFill>
                <a:schemeClr val="accent2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879" y="6143068"/>
            <a:ext cx="900156" cy="6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7" r="18012"/>
          <a:stretch/>
        </p:blipFill>
        <p:spPr bwMode="auto">
          <a:xfrm>
            <a:off x="1524000" y="195672"/>
            <a:ext cx="9144000" cy="64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1847528" y="2936424"/>
            <a:ext cx="403244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1F497D"/>
                </a:solidFill>
                <a:latin typeface="Calibri"/>
              </a:rPr>
              <a:t>Description</a:t>
            </a:r>
            <a:endParaRPr lang="fr-FR" dirty="0">
              <a:solidFill>
                <a:srgbClr val="1F497D"/>
              </a:solidFill>
              <a:latin typeface="Calibri"/>
            </a:endParaRPr>
          </a:p>
          <a:p>
            <a:r>
              <a:rPr lang="fr-FR" sz="1600" dirty="0"/>
              <a:t>L’application </a:t>
            </a:r>
            <a:r>
              <a:rPr lang="fr-FR" sz="1600" dirty="0" err="1"/>
              <a:t>IdRef</a:t>
            </a:r>
            <a:r>
              <a:rPr lang="fr-FR" sz="1600" dirty="0"/>
              <a:t> s’est dotée d’une </a:t>
            </a:r>
            <a:r>
              <a:rPr lang="fr-FR" sz="1600" b="1" dirty="0"/>
              <a:t>recherche experte</a:t>
            </a:r>
            <a:r>
              <a:rPr lang="fr-FR" sz="1600" dirty="0"/>
              <a:t>. Ce </a:t>
            </a:r>
            <a:r>
              <a:rPr lang="fr-FR" sz="1600" dirty="0" err="1"/>
              <a:t>j.e</a:t>
            </a:r>
            <a:r>
              <a:rPr lang="fr-FR" sz="1600" dirty="0"/>
              <a:t>-cours vous invite à découvrir ces nouvelles modalités de recherche.</a:t>
            </a:r>
          </a:p>
          <a:p>
            <a:r>
              <a:rPr lang="fr-FR" sz="1600" dirty="0"/>
              <a:t>Ce sera aussi l’occasion de passer en revue quelques fonctionnalités intéressantes ajoutées ces derniers mois.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240016" y="2936424"/>
            <a:ext cx="4104456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1F497D"/>
                </a:solidFill>
                <a:latin typeface="Calibri"/>
              </a:rPr>
              <a:t>Public</a:t>
            </a:r>
            <a:endParaRPr lang="fr-FR" dirty="0">
              <a:solidFill>
                <a:srgbClr val="1F497D"/>
              </a:solidFill>
              <a:latin typeface="Calibri"/>
            </a:endParaRPr>
          </a:p>
          <a:p>
            <a:r>
              <a:rPr lang="fr-FR" sz="1600" dirty="0">
                <a:solidFill>
                  <a:prstClr val="black"/>
                </a:solidFill>
                <a:latin typeface="Calibri"/>
              </a:rPr>
              <a:t>Coordinateurs </a:t>
            </a:r>
            <a:r>
              <a:rPr lang="fr-FR" sz="1600" dirty="0" err="1">
                <a:solidFill>
                  <a:prstClr val="black"/>
                </a:solidFill>
                <a:latin typeface="Calibri"/>
              </a:rPr>
              <a:t>Sudoc</a:t>
            </a:r>
            <a:endParaRPr lang="fr-FR" sz="1600" dirty="0">
              <a:solidFill>
                <a:prstClr val="black"/>
              </a:solidFill>
              <a:latin typeface="Calibri"/>
            </a:endParaRPr>
          </a:p>
          <a:p>
            <a:r>
              <a:rPr lang="fr-FR" sz="1600" dirty="0">
                <a:solidFill>
                  <a:prstClr val="black"/>
                </a:solidFill>
                <a:latin typeface="Calibri"/>
              </a:rPr>
              <a:t>Correspondants Autorité</a:t>
            </a:r>
          </a:p>
          <a:p>
            <a:r>
              <a:rPr lang="fr-FR" sz="1600" dirty="0">
                <a:solidFill>
                  <a:prstClr val="black"/>
                </a:solidFill>
                <a:latin typeface="Calibri"/>
              </a:rPr>
              <a:t>Correspondants Catalogage</a:t>
            </a:r>
          </a:p>
          <a:p>
            <a:r>
              <a:rPr lang="fr-FR" sz="1600" dirty="0">
                <a:solidFill>
                  <a:prstClr val="black"/>
                </a:solidFill>
                <a:latin typeface="Calibri"/>
              </a:rPr>
              <a:t>Catalogueurs</a:t>
            </a:r>
          </a:p>
          <a:p>
            <a:endParaRPr lang="fr-FR" sz="1600" dirty="0">
              <a:solidFill>
                <a:prstClr val="black"/>
              </a:solidFill>
              <a:latin typeface="Calibri"/>
            </a:endParaRPr>
          </a:p>
          <a:p>
            <a:endParaRPr lang="fr-FR" sz="1600" dirty="0">
              <a:solidFill>
                <a:prstClr val="black"/>
              </a:solidFill>
              <a:latin typeface="Calibri"/>
            </a:endParaRPr>
          </a:p>
          <a:p>
            <a:endParaRPr lang="fr-FR" sz="1600" dirty="0">
              <a:solidFill>
                <a:prstClr val="black"/>
              </a:solidFill>
              <a:latin typeface="Calibri"/>
            </a:endParaRPr>
          </a:p>
          <a:p>
            <a:endParaRPr lang="fr-FR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632878" y="5240536"/>
            <a:ext cx="885698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1F497D"/>
                </a:solidFill>
                <a:latin typeface="Calibri"/>
              </a:rPr>
              <a:t>Intervenant</a:t>
            </a:r>
          </a:p>
          <a:p>
            <a:pPr algn="ctr"/>
            <a:r>
              <a:rPr lang="fr-FR" sz="1600" dirty="0">
                <a:solidFill>
                  <a:prstClr val="black"/>
                </a:solidFill>
                <a:latin typeface="Calibri"/>
              </a:rPr>
              <a:t>François Mistral </a:t>
            </a:r>
            <a:r>
              <a:rPr lang="fr-FR" sz="16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/>
              </a:rPr>
              <a:t>(service autorités &amp; référentiels)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39616" y="6141204"/>
            <a:ext cx="7200801" cy="600164"/>
          </a:xfrm>
          <a:prstGeom prst="rect">
            <a:avLst/>
          </a:prstGeom>
          <a:solidFill>
            <a:srgbClr val="E2E2E2"/>
          </a:solidFill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solidFill>
                  <a:prstClr val="black"/>
                </a:solidFill>
                <a:latin typeface="Calibri"/>
              </a:rPr>
              <a:t>La formation débutera à 11h, merci de votre patience…</a:t>
            </a:r>
            <a:br>
              <a:rPr lang="fr-FR" sz="1100" dirty="0">
                <a:solidFill>
                  <a:prstClr val="black"/>
                </a:solidFill>
                <a:latin typeface="Calibri"/>
              </a:rPr>
            </a:br>
            <a:r>
              <a:rPr lang="fr-FR" sz="1100" u="sng" dirty="0">
                <a:solidFill>
                  <a:prstClr val="black"/>
                </a:solidFill>
                <a:latin typeface="Calibri"/>
              </a:rPr>
              <a:t>Attention :</a:t>
            </a:r>
            <a:r>
              <a:rPr lang="fr-FR" sz="1100" dirty="0">
                <a:solidFill>
                  <a:prstClr val="black"/>
                </a:solidFill>
                <a:latin typeface="Calibri"/>
              </a:rPr>
              <a:t> La session sera enregistrée afin d'être diffusée sur notre plateforme d'autoformation </a:t>
            </a:r>
            <a:r>
              <a:rPr lang="fr-FR" sz="1100" dirty="0">
                <a:solidFill>
                  <a:prstClr val="black"/>
                </a:solidFill>
                <a:latin typeface="Calibri"/>
                <a:hlinkClick r:id="rId5"/>
              </a:rPr>
              <a:t>http://moodle.abes.fr</a:t>
            </a:r>
            <a:r>
              <a:rPr lang="fr-FR" sz="1100" dirty="0">
                <a:solidFill>
                  <a:prstClr val="black"/>
                </a:solidFill>
                <a:latin typeface="Calibri"/>
              </a:rPr>
              <a:t>.</a:t>
            </a:r>
            <a:br>
              <a:rPr lang="fr-FR" sz="1100" dirty="0">
                <a:solidFill>
                  <a:prstClr val="black"/>
                </a:solidFill>
                <a:latin typeface="Calibri"/>
              </a:rPr>
            </a:br>
            <a:r>
              <a:rPr lang="fr-FR" sz="1100" dirty="0">
                <a:solidFill>
                  <a:prstClr val="black"/>
                </a:solidFill>
                <a:latin typeface="Calibri"/>
              </a:rPr>
              <a:t>En rejoignant cette session, vous consentez à ces enregistrements.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111" y="4330535"/>
            <a:ext cx="1831471" cy="61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29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DC7C0F-8BBE-7A7E-3FFB-00287B57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index d’</a:t>
            </a:r>
            <a:r>
              <a:rPr lang="fr-FR" dirty="0" err="1"/>
              <a:t>IdRef</a:t>
            </a:r>
            <a:endParaRPr lang="fr-FR" dirty="0"/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C7B030DC-2207-A89A-3771-913B57E7AE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1183308"/>
            <a:ext cx="3615527" cy="54906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71C0C1-25BD-4F8B-621F-8DF4A6020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10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CC1475C-2E73-D86B-CB35-BFA2A0411437}"/>
              </a:ext>
            </a:extLst>
          </p:cNvPr>
          <p:cNvSpPr txBox="1"/>
          <p:nvPr/>
        </p:nvSpPr>
        <p:spPr>
          <a:xfrm>
            <a:off x="3810048" y="1413459"/>
            <a:ext cx="6411981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Ces index principaux ne sont qu’un échantillon des index existants.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888BD9B-9EF8-5AED-704F-A2FA06AAEE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9553" y="2864032"/>
            <a:ext cx="3419475" cy="27957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4164AE1E-DF20-1986-3848-5FEF9433BD84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3201147" y="1598125"/>
            <a:ext cx="608901" cy="643645"/>
          </a:xfrm>
          <a:prstGeom prst="straightConnector1">
            <a:avLst/>
          </a:prstGeom>
          <a:ln w="19050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6B956BC9-A864-EE19-D4E1-4A8B4F2BE06D}"/>
              </a:ext>
            </a:extLst>
          </p:cNvPr>
          <p:cNvSpPr txBox="1"/>
          <p:nvPr/>
        </p:nvSpPr>
        <p:spPr>
          <a:xfrm>
            <a:off x="5798739" y="2303170"/>
            <a:ext cx="4009404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D’autres existent sous la forme de filtres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00ABA9B-BD90-EB7F-FBC7-3B0EEE08D2C2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7803441" y="2672502"/>
            <a:ext cx="897797" cy="258100"/>
          </a:xfrm>
          <a:prstGeom prst="straightConnector1">
            <a:avLst/>
          </a:prstGeom>
          <a:ln w="19050"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610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80B24-3905-3E52-3D57-8ACD3162D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Tous les index du </a:t>
            </a:r>
            <a:r>
              <a:rPr lang="fr-FR" dirty="0" err="1"/>
              <a:t>Solr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FCF043-AB84-07B7-9086-04C2FAC0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124" y="1329439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La liste complète est documentée ici :  </a:t>
            </a:r>
            <a:r>
              <a:rPr lang="fr-FR" dirty="0">
                <a:hlinkClick r:id="rId3"/>
              </a:rPr>
              <a:t>https://documentation.abes.fr/aideidrefdeveloppeur/index.html</a:t>
            </a:r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Les  index « texte » </a:t>
            </a:r>
          </a:p>
          <a:p>
            <a:pPr marL="0" indent="0">
              <a:buNone/>
            </a:pPr>
            <a:r>
              <a:rPr lang="fr-FR" dirty="0"/>
              <a:t>sont </a:t>
            </a:r>
            <a:r>
              <a:rPr lang="fr-FR" b="1" dirty="0"/>
              <a:t>duals</a:t>
            </a:r>
            <a:r>
              <a:rPr lang="fr-FR" dirty="0"/>
              <a:t> :</a:t>
            </a:r>
          </a:p>
          <a:p>
            <a:pPr marL="0" indent="0">
              <a:buNone/>
            </a:pPr>
            <a:r>
              <a:rPr lang="fr-FR" dirty="0"/>
              <a:t>_t : index MOT</a:t>
            </a:r>
          </a:p>
          <a:p>
            <a:pPr marL="0" indent="0">
              <a:buNone/>
            </a:pPr>
            <a:r>
              <a:rPr lang="fr-FR" dirty="0"/>
              <a:t>_s : index PHRASE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192ED54-728B-94EC-B902-8F89E44C0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11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CB68B44-01B9-7486-1547-DF0A0168AD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925" y="2890683"/>
            <a:ext cx="7610475" cy="3419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3998F0A7-A5C6-CD27-A5B9-DAE43925037D}"/>
                  </a:ext>
                </a:extLst>
              </p14:cNvPr>
              <p14:cNvContentPartPr/>
              <p14:nvPr/>
            </p14:nvContentPartPr>
            <p14:xfrm>
              <a:off x="5378864" y="3452381"/>
              <a:ext cx="551160" cy="170640"/>
            </p14:xfrm>
          </p:contentPart>
        </mc:Choice>
        <mc:Fallback xmlns=""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3998F0A7-A5C6-CD27-A5B9-DAE43925037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24899" y="3344381"/>
                <a:ext cx="658730" cy="3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D3333FED-559C-D9E1-BF98-68EC5E7A6204}"/>
                  </a:ext>
                </a:extLst>
              </p14:cNvPr>
              <p14:cNvContentPartPr/>
              <p14:nvPr/>
            </p14:nvContentPartPr>
            <p14:xfrm>
              <a:off x="6977984" y="3530860"/>
              <a:ext cx="118440" cy="61560"/>
            </p14:xfrm>
          </p:contentPart>
        </mc:Choice>
        <mc:Fallback xmlns=""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D3333FED-559C-D9E1-BF98-68EC5E7A620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923819" y="3423488"/>
                <a:ext cx="226408" cy="2759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193AEEC9-B664-F4F4-8D08-D194F50DD262}"/>
                  </a:ext>
                </a:extLst>
              </p14:cNvPr>
              <p14:cNvContentPartPr/>
              <p14:nvPr/>
            </p14:nvContentPartPr>
            <p14:xfrm>
              <a:off x="7321762" y="3265200"/>
              <a:ext cx="455400" cy="163800"/>
            </p14:xfrm>
          </p:contentPart>
        </mc:Choice>
        <mc:Fallback xmlns=""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193AEEC9-B664-F4F4-8D08-D194F50DD26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267762" y="3157200"/>
                <a:ext cx="563040" cy="37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4A1FAE14-230F-46F8-6C83-DA27C097D16B}"/>
                  </a:ext>
                </a:extLst>
              </p14:cNvPr>
              <p14:cNvContentPartPr/>
              <p14:nvPr/>
            </p14:nvContentPartPr>
            <p14:xfrm>
              <a:off x="6873584" y="3868901"/>
              <a:ext cx="104400" cy="10440"/>
            </p14:xfrm>
          </p:contentPart>
        </mc:Choice>
        <mc:Fallback xmlns=""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4A1FAE14-230F-46F8-6C83-DA27C097D16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819584" y="3764501"/>
                <a:ext cx="212040" cy="2188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CF3F4518-0040-A2B5-8258-CB9DF5CF31C0}"/>
                  </a:ext>
                </a:extLst>
              </p14:cNvPr>
              <p14:cNvContentPartPr/>
              <p14:nvPr/>
            </p14:nvContentPartPr>
            <p14:xfrm>
              <a:off x="4690711" y="3843701"/>
              <a:ext cx="124200" cy="35640"/>
            </p14:xfrm>
          </p:contentPart>
        </mc:Choice>
        <mc:Fallback xmlns=""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CF3F4518-0040-A2B5-8258-CB9DF5CF31C0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636711" y="3735701"/>
                <a:ext cx="231840" cy="251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e 14">
            <a:extLst>
              <a:ext uri="{FF2B5EF4-FFF2-40B4-BE49-F238E27FC236}">
                <a16:creationId xmlns:a16="http://schemas.microsoft.com/office/drawing/2014/main" id="{F936C543-7137-1D4B-C82C-0A19A28932F8}"/>
              </a:ext>
            </a:extLst>
          </p:cNvPr>
          <p:cNvGrpSpPr/>
          <p:nvPr/>
        </p:nvGrpSpPr>
        <p:grpSpPr>
          <a:xfrm>
            <a:off x="4971524" y="4042421"/>
            <a:ext cx="303120" cy="159840"/>
            <a:chOff x="4971524" y="4042421"/>
            <a:chExt cx="303120" cy="159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3" name="Encre 12">
                  <a:extLst>
                    <a:ext uri="{FF2B5EF4-FFF2-40B4-BE49-F238E27FC236}">
                      <a16:creationId xmlns:a16="http://schemas.microsoft.com/office/drawing/2014/main" id="{3A800C3E-36F5-3924-2480-4284D5972E63}"/>
                    </a:ext>
                  </a:extLst>
                </p14:cNvPr>
                <p14:cNvContentPartPr/>
                <p14:nvPr/>
              </p14:nvContentPartPr>
              <p14:xfrm>
                <a:off x="5014364" y="4128821"/>
                <a:ext cx="260280" cy="360"/>
              </p14:xfrm>
            </p:contentPart>
          </mc:Choice>
          <mc:Fallback xmlns="">
            <p:pic>
              <p:nvPicPr>
                <p:cNvPr id="13" name="Encre 12">
                  <a:extLst>
                    <a:ext uri="{FF2B5EF4-FFF2-40B4-BE49-F238E27FC236}">
                      <a16:creationId xmlns:a16="http://schemas.microsoft.com/office/drawing/2014/main" id="{3A800C3E-36F5-3924-2480-4284D5972E6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005724" y="4120181"/>
                  <a:ext cx="27792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4" name="Encre 13">
                  <a:extLst>
                    <a:ext uri="{FF2B5EF4-FFF2-40B4-BE49-F238E27FC236}">
                      <a16:creationId xmlns:a16="http://schemas.microsoft.com/office/drawing/2014/main" id="{81DA0C93-6C69-006C-FDA0-4AD399174F0B}"/>
                    </a:ext>
                  </a:extLst>
                </p14:cNvPr>
                <p14:cNvContentPartPr/>
                <p14:nvPr/>
              </p14:nvContentPartPr>
              <p14:xfrm>
                <a:off x="4971524" y="4042421"/>
                <a:ext cx="131040" cy="159840"/>
              </p14:xfrm>
            </p:contentPart>
          </mc:Choice>
          <mc:Fallback xmlns="">
            <p:pic>
              <p:nvPicPr>
                <p:cNvPr id="14" name="Encre 13">
                  <a:extLst>
                    <a:ext uri="{FF2B5EF4-FFF2-40B4-BE49-F238E27FC236}">
                      <a16:creationId xmlns:a16="http://schemas.microsoft.com/office/drawing/2014/main" id="{81DA0C93-6C69-006C-FDA0-4AD399174F0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962884" y="4033421"/>
                  <a:ext cx="148680" cy="177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EC80EC0E-45C5-BCB8-C778-5C925BE0A08A}"/>
              </a:ext>
            </a:extLst>
          </p:cNvPr>
          <p:cNvGrpSpPr/>
          <p:nvPr/>
        </p:nvGrpSpPr>
        <p:grpSpPr>
          <a:xfrm>
            <a:off x="5043164" y="4321421"/>
            <a:ext cx="387360" cy="160920"/>
            <a:chOff x="5043164" y="4321421"/>
            <a:chExt cx="387360" cy="16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6" name="Encre 15">
                  <a:extLst>
                    <a:ext uri="{FF2B5EF4-FFF2-40B4-BE49-F238E27FC236}">
                      <a16:creationId xmlns:a16="http://schemas.microsoft.com/office/drawing/2014/main" id="{8D19B5C0-6161-A288-2C6E-68D00DAE9203}"/>
                    </a:ext>
                  </a:extLst>
                </p14:cNvPr>
                <p14:cNvContentPartPr/>
                <p14:nvPr/>
              </p14:nvContentPartPr>
              <p14:xfrm>
                <a:off x="5043164" y="4407821"/>
                <a:ext cx="387360" cy="7920"/>
              </p14:xfrm>
            </p:contentPart>
          </mc:Choice>
          <mc:Fallback xmlns="">
            <p:pic>
              <p:nvPicPr>
                <p:cNvPr id="16" name="Encre 15">
                  <a:extLst>
                    <a:ext uri="{FF2B5EF4-FFF2-40B4-BE49-F238E27FC236}">
                      <a16:creationId xmlns:a16="http://schemas.microsoft.com/office/drawing/2014/main" id="{8D19B5C0-6161-A288-2C6E-68D00DAE9203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034164" y="4399181"/>
                  <a:ext cx="40500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7" name="Encre 16">
                  <a:extLst>
                    <a:ext uri="{FF2B5EF4-FFF2-40B4-BE49-F238E27FC236}">
                      <a16:creationId xmlns:a16="http://schemas.microsoft.com/office/drawing/2014/main" id="{B87334BD-B758-902C-7A6C-117DD5E0D24B}"/>
                    </a:ext>
                  </a:extLst>
                </p14:cNvPr>
                <p14:cNvContentPartPr/>
                <p14:nvPr/>
              </p14:nvContentPartPr>
              <p14:xfrm>
                <a:off x="5043884" y="4321421"/>
                <a:ext cx="122040" cy="160920"/>
              </p14:xfrm>
            </p:contentPart>
          </mc:Choice>
          <mc:Fallback xmlns="">
            <p:pic>
              <p:nvPicPr>
                <p:cNvPr id="17" name="Encre 16">
                  <a:extLst>
                    <a:ext uri="{FF2B5EF4-FFF2-40B4-BE49-F238E27FC236}">
                      <a16:creationId xmlns:a16="http://schemas.microsoft.com/office/drawing/2014/main" id="{B87334BD-B758-902C-7A6C-117DD5E0D24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035244" y="4312421"/>
                  <a:ext cx="139680" cy="178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A6D7B52E-7C55-B163-3E99-BDC395017956}"/>
              </a:ext>
            </a:extLst>
          </p:cNvPr>
          <p:cNvGrpSpPr/>
          <p:nvPr/>
        </p:nvGrpSpPr>
        <p:grpSpPr>
          <a:xfrm>
            <a:off x="5654444" y="4600421"/>
            <a:ext cx="370080" cy="167400"/>
            <a:chOff x="5654444" y="4600421"/>
            <a:chExt cx="370080" cy="167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9" name="Encre 18">
                  <a:extLst>
                    <a:ext uri="{FF2B5EF4-FFF2-40B4-BE49-F238E27FC236}">
                      <a16:creationId xmlns:a16="http://schemas.microsoft.com/office/drawing/2014/main" id="{0C001027-12C8-2EE1-C271-F7FF9054A7BB}"/>
                    </a:ext>
                  </a:extLst>
                </p14:cNvPr>
                <p14:cNvContentPartPr/>
                <p14:nvPr/>
              </p14:nvContentPartPr>
              <p14:xfrm>
                <a:off x="5688284" y="4696901"/>
                <a:ext cx="336240" cy="360"/>
              </p14:xfrm>
            </p:contentPart>
          </mc:Choice>
          <mc:Fallback xmlns="">
            <p:pic>
              <p:nvPicPr>
                <p:cNvPr id="19" name="Encre 18">
                  <a:extLst>
                    <a:ext uri="{FF2B5EF4-FFF2-40B4-BE49-F238E27FC236}">
                      <a16:creationId xmlns:a16="http://schemas.microsoft.com/office/drawing/2014/main" id="{0C001027-12C8-2EE1-C271-F7FF9054A7BB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679284" y="4687901"/>
                  <a:ext cx="3538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0" name="Encre 19">
                  <a:extLst>
                    <a:ext uri="{FF2B5EF4-FFF2-40B4-BE49-F238E27FC236}">
                      <a16:creationId xmlns:a16="http://schemas.microsoft.com/office/drawing/2014/main" id="{F73E7515-3E81-FA49-44D9-53C4E5B82E9B}"/>
                    </a:ext>
                  </a:extLst>
                </p14:cNvPr>
                <p14:cNvContentPartPr/>
                <p14:nvPr/>
              </p14:nvContentPartPr>
              <p14:xfrm>
                <a:off x="5654444" y="4600421"/>
                <a:ext cx="91800" cy="167400"/>
              </p14:xfrm>
            </p:contentPart>
          </mc:Choice>
          <mc:Fallback xmlns="">
            <p:pic>
              <p:nvPicPr>
                <p:cNvPr id="20" name="Encre 19">
                  <a:extLst>
                    <a:ext uri="{FF2B5EF4-FFF2-40B4-BE49-F238E27FC236}">
                      <a16:creationId xmlns:a16="http://schemas.microsoft.com/office/drawing/2014/main" id="{F73E7515-3E81-FA49-44D9-53C4E5B82E9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645444" y="4591781"/>
                  <a:ext cx="109440" cy="185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4A13ECC7-8A5D-D744-5934-8A1ABBD4E90C}"/>
              </a:ext>
            </a:extLst>
          </p:cNvPr>
          <p:cNvGrpSpPr/>
          <p:nvPr/>
        </p:nvGrpSpPr>
        <p:grpSpPr>
          <a:xfrm>
            <a:off x="5695484" y="4879781"/>
            <a:ext cx="470520" cy="195840"/>
            <a:chOff x="5695484" y="4879781"/>
            <a:chExt cx="470520" cy="19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1" name="Encre 20">
                  <a:extLst>
                    <a:ext uri="{FF2B5EF4-FFF2-40B4-BE49-F238E27FC236}">
                      <a16:creationId xmlns:a16="http://schemas.microsoft.com/office/drawing/2014/main" id="{0BB3E275-2F3D-CBDF-2F09-698CB02EB234}"/>
                    </a:ext>
                  </a:extLst>
                </p14:cNvPr>
                <p14:cNvContentPartPr/>
                <p14:nvPr/>
              </p14:nvContentPartPr>
              <p14:xfrm>
                <a:off x="5698004" y="4966541"/>
                <a:ext cx="468000" cy="28800"/>
              </p14:xfrm>
            </p:contentPart>
          </mc:Choice>
          <mc:Fallback xmlns="">
            <p:pic>
              <p:nvPicPr>
                <p:cNvPr id="21" name="Encre 20">
                  <a:extLst>
                    <a:ext uri="{FF2B5EF4-FFF2-40B4-BE49-F238E27FC236}">
                      <a16:creationId xmlns:a16="http://schemas.microsoft.com/office/drawing/2014/main" id="{0BB3E275-2F3D-CBDF-2F09-698CB02EB23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689004" y="4957541"/>
                  <a:ext cx="48564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2" name="Encre 21">
                  <a:extLst>
                    <a:ext uri="{FF2B5EF4-FFF2-40B4-BE49-F238E27FC236}">
                      <a16:creationId xmlns:a16="http://schemas.microsoft.com/office/drawing/2014/main" id="{A61B3417-9415-9DA3-2BEF-2F924358E913}"/>
                    </a:ext>
                  </a:extLst>
                </p14:cNvPr>
                <p14:cNvContentPartPr/>
                <p14:nvPr/>
              </p14:nvContentPartPr>
              <p14:xfrm>
                <a:off x="5695484" y="4879781"/>
                <a:ext cx="108720" cy="195840"/>
              </p14:xfrm>
            </p:contentPart>
          </mc:Choice>
          <mc:Fallback xmlns="">
            <p:pic>
              <p:nvPicPr>
                <p:cNvPr id="22" name="Encre 21">
                  <a:extLst>
                    <a:ext uri="{FF2B5EF4-FFF2-40B4-BE49-F238E27FC236}">
                      <a16:creationId xmlns:a16="http://schemas.microsoft.com/office/drawing/2014/main" id="{A61B3417-9415-9DA3-2BEF-2F924358E91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686484" y="4871141"/>
                  <a:ext cx="126360" cy="213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5" name="Encre 24">
                <a:extLst>
                  <a:ext uri="{FF2B5EF4-FFF2-40B4-BE49-F238E27FC236}">
                    <a16:creationId xmlns:a16="http://schemas.microsoft.com/office/drawing/2014/main" id="{098BCFB9-974B-4458-E3BF-5054D274263F}"/>
                  </a:ext>
                </a:extLst>
              </p14:cNvPr>
              <p14:cNvContentPartPr/>
              <p14:nvPr/>
            </p14:nvContentPartPr>
            <p14:xfrm>
              <a:off x="5206964" y="4128821"/>
              <a:ext cx="360" cy="360"/>
            </p14:xfrm>
          </p:contentPart>
        </mc:Choice>
        <mc:Fallback xmlns="">
          <p:pic>
            <p:nvPicPr>
              <p:cNvPr id="25" name="Encre 24">
                <a:extLst>
                  <a:ext uri="{FF2B5EF4-FFF2-40B4-BE49-F238E27FC236}">
                    <a16:creationId xmlns:a16="http://schemas.microsoft.com/office/drawing/2014/main" id="{098BCFB9-974B-4458-E3BF-5054D274263F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197964" y="4120181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" name="Groupe 4">
            <a:extLst>
              <a:ext uri="{FF2B5EF4-FFF2-40B4-BE49-F238E27FC236}">
                <a16:creationId xmlns:a16="http://schemas.microsoft.com/office/drawing/2014/main" id="{598660E8-12CB-C86C-F55C-287CD1E66938}"/>
              </a:ext>
            </a:extLst>
          </p:cNvPr>
          <p:cNvGrpSpPr/>
          <p:nvPr/>
        </p:nvGrpSpPr>
        <p:grpSpPr>
          <a:xfrm>
            <a:off x="5695484" y="5743781"/>
            <a:ext cx="470520" cy="195840"/>
            <a:chOff x="5695484" y="4879781"/>
            <a:chExt cx="470520" cy="19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6" name="Encre 5">
                  <a:extLst>
                    <a:ext uri="{FF2B5EF4-FFF2-40B4-BE49-F238E27FC236}">
                      <a16:creationId xmlns:a16="http://schemas.microsoft.com/office/drawing/2014/main" id="{2610A52F-4CFF-5AB8-5B46-09C473BE64B7}"/>
                    </a:ext>
                  </a:extLst>
                </p14:cNvPr>
                <p14:cNvContentPartPr/>
                <p14:nvPr/>
              </p14:nvContentPartPr>
              <p14:xfrm>
                <a:off x="5698004" y="4966541"/>
                <a:ext cx="468000" cy="28800"/>
              </p14:xfrm>
            </p:contentPart>
          </mc:Choice>
          <mc:Fallback xmlns="">
            <p:pic>
              <p:nvPicPr>
                <p:cNvPr id="21" name="Encre 20">
                  <a:extLst>
                    <a:ext uri="{FF2B5EF4-FFF2-40B4-BE49-F238E27FC236}">
                      <a16:creationId xmlns:a16="http://schemas.microsoft.com/office/drawing/2014/main" id="{0BB3E275-2F3D-CBDF-2F09-698CB02EB23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689004" y="4957541"/>
                  <a:ext cx="48564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6" name="Encre 25">
                  <a:extLst>
                    <a:ext uri="{FF2B5EF4-FFF2-40B4-BE49-F238E27FC236}">
                      <a16:creationId xmlns:a16="http://schemas.microsoft.com/office/drawing/2014/main" id="{2DF8BD1A-2CEE-4118-007A-CECE64E0CA74}"/>
                    </a:ext>
                  </a:extLst>
                </p14:cNvPr>
                <p14:cNvContentPartPr/>
                <p14:nvPr/>
              </p14:nvContentPartPr>
              <p14:xfrm>
                <a:off x="5695484" y="4879781"/>
                <a:ext cx="108720" cy="195840"/>
              </p14:xfrm>
            </p:contentPart>
          </mc:Choice>
          <mc:Fallback xmlns="">
            <p:pic>
              <p:nvPicPr>
                <p:cNvPr id="22" name="Encre 21">
                  <a:extLst>
                    <a:ext uri="{FF2B5EF4-FFF2-40B4-BE49-F238E27FC236}">
                      <a16:creationId xmlns:a16="http://schemas.microsoft.com/office/drawing/2014/main" id="{A61B3417-9415-9DA3-2BEF-2F924358E91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686484" y="4871141"/>
                  <a:ext cx="126360" cy="213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E1B4741E-438D-C650-C82B-734E101C0C0C}"/>
              </a:ext>
            </a:extLst>
          </p:cNvPr>
          <p:cNvGrpSpPr/>
          <p:nvPr/>
        </p:nvGrpSpPr>
        <p:grpSpPr>
          <a:xfrm>
            <a:off x="5696744" y="6040781"/>
            <a:ext cx="470520" cy="195840"/>
            <a:chOff x="5695484" y="4879781"/>
            <a:chExt cx="470520" cy="19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8" name="Encre 27">
                  <a:extLst>
                    <a:ext uri="{FF2B5EF4-FFF2-40B4-BE49-F238E27FC236}">
                      <a16:creationId xmlns:a16="http://schemas.microsoft.com/office/drawing/2014/main" id="{9FA74201-3CB6-A3E8-9573-0B2FB3FE8C9B}"/>
                    </a:ext>
                  </a:extLst>
                </p14:cNvPr>
                <p14:cNvContentPartPr/>
                <p14:nvPr/>
              </p14:nvContentPartPr>
              <p14:xfrm>
                <a:off x="5698004" y="4966541"/>
                <a:ext cx="468000" cy="28800"/>
              </p14:xfrm>
            </p:contentPart>
          </mc:Choice>
          <mc:Fallback xmlns="">
            <p:pic>
              <p:nvPicPr>
                <p:cNvPr id="21" name="Encre 20">
                  <a:extLst>
                    <a:ext uri="{FF2B5EF4-FFF2-40B4-BE49-F238E27FC236}">
                      <a16:creationId xmlns:a16="http://schemas.microsoft.com/office/drawing/2014/main" id="{0BB3E275-2F3D-CBDF-2F09-698CB02EB23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689004" y="4957541"/>
                  <a:ext cx="48564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9" name="Encre 28">
                  <a:extLst>
                    <a:ext uri="{FF2B5EF4-FFF2-40B4-BE49-F238E27FC236}">
                      <a16:creationId xmlns:a16="http://schemas.microsoft.com/office/drawing/2014/main" id="{2FBBC27E-41FB-11E3-DC2D-67EBE300790F}"/>
                    </a:ext>
                  </a:extLst>
                </p14:cNvPr>
                <p14:cNvContentPartPr/>
                <p14:nvPr/>
              </p14:nvContentPartPr>
              <p14:xfrm>
                <a:off x="5695484" y="4879781"/>
                <a:ext cx="108720" cy="195840"/>
              </p14:xfrm>
            </p:contentPart>
          </mc:Choice>
          <mc:Fallback xmlns="">
            <p:pic>
              <p:nvPicPr>
                <p:cNvPr id="22" name="Encre 21">
                  <a:extLst>
                    <a:ext uri="{FF2B5EF4-FFF2-40B4-BE49-F238E27FC236}">
                      <a16:creationId xmlns:a16="http://schemas.microsoft.com/office/drawing/2014/main" id="{A61B3417-9415-9DA3-2BEF-2F924358E91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686484" y="4871141"/>
                  <a:ext cx="126360" cy="213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30" name="Encre 29">
                <a:extLst>
                  <a:ext uri="{FF2B5EF4-FFF2-40B4-BE49-F238E27FC236}">
                    <a16:creationId xmlns:a16="http://schemas.microsoft.com/office/drawing/2014/main" id="{24C51868-74F8-240C-0459-2AD85472A170}"/>
                  </a:ext>
                </a:extLst>
              </p14:cNvPr>
              <p14:cNvContentPartPr/>
              <p14:nvPr/>
            </p14:nvContentPartPr>
            <p14:xfrm>
              <a:off x="5989263" y="4600421"/>
              <a:ext cx="128880" cy="155880"/>
            </p14:xfrm>
          </p:contentPart>
        </mc:Choice>
        <mc:Fallback xmlns="">
          <p:pic>
            <p:nvPicPr>
              <p:cNvPr id="30" name="Encre 29">
                <a:extLst>
                  <a:ext uri="{FF2B5EF4-FFF2-40B4-BE49-F238E27FC236}">
                    <a16:creationId xmlns:a16="http://schemas.microsoft.com/office/drawing/2014/main" id="{24C51868-74F8-240C-0459-2AD85472A170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980263" y="4591781"/>
                <a:ext cx="146520" cy="17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31" name="Encre 30">
                <a:extLst>
                  <a:ext uri="{FF2B5EF4-FFF2-40B4-BE49-F238E27FC236}">
                    <a16:creationId xmlns:a16="http://schemas.microsoft.com/office/drawing/2014/main" id="{F6539DDA-028A-0A24-DBA2-85FBBE921320}"/>
                  </a:ext>
                </a:extLst>
              </p14:cNvPr>
              <p14:cNvContentPartPr/>
              <p14:nvPr/>
            </p14:nvContentPartPr>
            <p14:xfrm>
              <a:off x="6140463" y="4927661"/>
              <a:ext cx="78480" cy="145080"/>
            </p14:xfrm>
          </p:contentPart>
        </mc:Choice>
        <mc:Fallback xmlns="">
          <p:pic>
            <p:nvPicPr>
              <p:cNvPr id="31" name="Encre 30">
                <a:extLst>
                  <a:ext uri="{FF2B5EF4-FFF2-40B4-BE49-F238E27FC236}">
                    <a16:creationId xmlns:a16="http://schemas.microsoft.com/office/drawing/2014/main" id="{F6539DDA-028A-0A24-DBA2-85FBBE921320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131823" y="4919021"/>
                <a:ext cx="9612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34" name="Encre 33">
                <a:extLst>
                  <a:ext uri="{FF2B5EF4-FFF2-40B4-BE49-F238E27FC236}">
                    <a16:creationId xmlns:a16="http://schemas.microsoft.com/office/drawing/2014/main" id="{2A3708EE-A96D-1B5B-1D63-E93911BE9354}"/>
                  </a:ext>
                </a:extLst>
              </p14:cNvPr>
              <p14:cNvContentPartPr/>
              <p14:nvPr/>
            </p14:nvContentPartPr>
            <p14:xfrm>
              <a:off x="5286903" y="4051781"/>
              <a:ext cx="101880" cy="176400"/>
            </p14:xfrm>
          </p:contentPart>
        </mc:Choice>
        <mc:Fallback xmlns="">
          <p:pic>
            <p:nvPicPr>
              <p:cNvPr id="34" name="Encre 33">
                <a:extLst>
                  <a:ext uri="{FF2B5EF4-FFF2-40B4-BE49-F238E27FC236}">
                    <a16:creationId xmlns:a16="http://schemas.microsoft.com/office/drawing/2014/main" id="{2A3708EE-A96D-1B5B-1D63-E93911BE9354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278263" y="4043141"/>
                <a:ext cx="119520" cy="19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38" name="Encre 37">
                <a:extLst>
                  <a:ext uri="{FF2B5EF4-FFF2-40B4-BE49-F238E27FC236}">
                    <a16:creationId xmlns:a16="http://schemas.microsoft.com/office/drawing/2014/main" id="{C3145B0F-BCD3-C8C6-4C4D-DBA12088F474}"/>
                  </a:ext>
                </a:extLst>
              </p14:cNvPr>
              <p14:cNvContentPartPr/>
              <p14:nvPr/>
            </p14:nvContentPartPr>
            <p14:xfrm>
              <a:off x="5406423" y="4312061"/>
              <a:ext cx="103680" cy="181080"/>
            </p14:xfrm>
          </p:contentPart>
        </mc:Choice>
        <mc:Fallback xmlns="">
          <p:pic>
            <p:nvPicPr>
              <p:cNvPr id="38" name="Encre 37">
                <a:extLst>
                  <a:ext uri="{FF2B5EF4-FFF2-40B4-BE49-F238E27FC236}">
                    <a16:creationId xmlns:a16="http://schemas.microsoft.com/office/drawing/2014/main" id="{C3145B0F-BCD3-C8C6-4C4D-DBA12088F474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397423" y="4303061"/>
                <a:ext cx="121320" cy="19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33" name="Encre 32">
                <a:extLst>
                  <a:ext uri="{FF2B5EF4-FFF2-40B4-BE49-F238E27FC236}">
                    <a16:creationId xmlns:a16="http://schemas.microsoft.com/office/drawing/2014/main" id="{DC1AFDD1-CA49-A0DE-58C2-4CD86B83A3C5}"/>
                  </a:ext>
                </a:extLst>
              </p14:cNvPr>
              <p14:cNvContentPartPr/>
              <p14:nvPr/>
            </p14:nvContentPartPr>
            <p14:xfrm>
              <a:off x="4052027" y="3815621"/>
              <a:ext cx="596520" cy="34560"/>
            </p14:xfrm>
          </p:contentPart>
        </mc:Choice>
        <mc:Fallback xmlns="">
          <p:pic>
            <p:nvPicPr>
              <p:cNvPr id="33" name="Encre 32">
                <a:extLst>
                  <a:ext uri="{FF2B5EF4-FFF2-40B4-BE49-F238E27FC236}">
                    <a16:creationId xmlns:a16="http://schemas.microsoft.com/office/drawing/2014/main" id="{DC1AFDD1-CA49-A0DE-58C2-4CD86B83A3C5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962027" y="3635981"/>
                <a:ext cx="776160" cy="39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35" name="Encre 34">
                <a:extLst>
                  <a:ext uri="{FF2B5EF4-FFF2-40B4-BE49-F238E27FC236}">
                    <a16:creationId xmlns:a16="http://schemas.microsoft.com/office/drawing/2014/main" id="{4964FAE2-3799-C6C7-63D2-74173736611A}"/>
                  </a:ext>
                </a:extLst>
              </p14:cNvPr>
              <p14:cNvContentPartPr/>
              <p14:nvPr/>
            </p14:nvContentPartPr>
            <p14:xfrm>
              <a:off x="4080827" y="5235821"/>
              <a:ext cx="582840" cy="360"/>
            </p14:xfrm>
          </p:contentPart>
        </mc:Choice>
        <mc:Fallback xmlns="">
          <p:pic>
            <p:nvPicPr>
              <p:cNvPr id="35" name="Encre 34">
                <a:extLst>
                  <a:ext uri="{FF2B5EF4-FFF2-40B4-BE49-F238E27FC236}">
                    <a16:creationId xmlns:a16="http://schemas.microsoft.com/office/drawing/2014/main" id="{4964FAE2-3799-C6C7-63D2-74173736611A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3990827" y="5056181"/>
                <a:ext cx="76248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36" name="Encre 35">
                <a:extLst>
                  <a:ext uri="{FF2B5EF4-FFF2-40B4-BE49-F238E27FC236}">
                    <a16:creationId xmlns:a16="http://schemas.microsoft.com/office/drawing/2014/main" id="{513F896A-8C46-BF09-EC7B-86580DE590BF}"/>
                  </a:ext>
                </a:extLst>
              </p14:cNvPr>
              <p14:cNvContentPartPr/>
              <p14:nvPr/>
            </p14:nvContentPartPr>
            <p14:xfrm>
              <a:off x="4061387" y="5533901"/>
              <a:ext cx="721440" cy="10080"/>
            </p14:xfrm>
          </p:contentPart>
        </mc:Choice>
        <mc:Fallback xmlns="">
          <p:pic>
            <p:nvPicPr>
              <p:cNvPr id="36" name="Encre 35">
                <a:extLst>
                  <a:ext uri="{FF2B5EF4-FFF2-40B4-BE49-F238E27FC236}">
                    <a16:creationId xmlns:a16="http://schemas.microsoft.com/office/drawing/2014/main" id="{513F896A-8C46-BF09-EC7B-86580DE590BF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971747" y="5353901"/>
                <a:ext cx="901080" cy="36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3027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07B158-8CC3-72EB-AA56-D739D8853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9419"/>
            <a:ext cx="10972800" cy="1143000"/>
          </a:xfrm>
        </p:spPr>
        <p:txBody>
          <a:bodyPr anchor="ctr">
            <a:normAutofit/>
          </a:bodyPr>
          <a:lstStyle/>
          <a:p>
            <a:endParaRPr lang="fr-FR" dirty="0"/>
          </a:p>
        </p:txBody>
      </p:sp>
      <p:pic>
        <p:nvPicPr>
          <p:cNvPr id="6" name="Espace réservé du contenu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5AED9094-12BC-D273-7117-D8A983C9A08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0" y="1149759"/>
            <a:ext cx="8263355" cy="5474471"/>
          </a:xfrm>
          <a:noFill/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3D164D6-4555-D074-9E11-E22D5004E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FDDB0EE-562A-402E-B0CB-D9B0904D3576}" type="slidenum">
              <a:rPr lang="fr-FR" smtClean="0"/>
              <a:pPr>
                <a:spcAft>
                  <a:spcPts val="600"/>
                </a:spcAft>
              </a:pPr>
              <a:t>12</a:t>
            </a:fld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A554A2D2-6045-8B84-E289-F471E529C19B}"/>
              </a:ext>
            </a:extLst>
          </p:cNvPr>
          <p:cNvSpPr/>
          <p:nvPr/>
        </p:nvSpPr>
        <p:spPr>
          <a:xfrm>
            <a:off x="3501482" y="5430645"/>
            <a:ext cx="4527395" cy="1018903"/>
          </a:xfrm>
          <a:prstGeom prst="roundRect">
            <a:avLst/>
          </a:prstGeom>
          <a:noFill/>
          <a:ln w="539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1526540-ED57-5B2D-1469-A60203D89D83}"/>
              </a:ext>
            </a:extLst>
          </p:cNvPr>
          <p:cNvSpPr txBox="1"/>
          <p:nvPr/>
        </p:nvSpPr>
        <p:spPr>
          <a:xfrm>
            <a:off x="8586439" y="1859339"/>
            <a:ext cx="33057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Les termes de recherche sont passés en </a:t>
            </a:r>
            <a:r>
              <a:rPr lang="fr-FR" b="1" dirty="0">
                <a:solidFill>
                  <a:srgbClr val="00B050"/>
                </a:solidFill>
              </a:rPr>
              <a:t>minuscule</a:t>
            </a:r>
            <a:r>
              <a:rPr lang="fr-FR" b="1" dirty="0"/>
              <a:t> et </a:t>
            </a:r>
            <a:r>
              <a:rPr lang="fr-FR" b="1" dirty="0">
                <a:solidFill>
                  <a:srgbClr val="92D050"/>
                </a:solidFill>
              </a:rPr>
              <a:t>désaccentués</a:t>
            </a:r>
            <a:r>
              <a:rPr lang="fr-FR" b="1" dirty="0"/>
              <a:t> par défaut.</a:t>
            </a:r>
          </a:p>
          <a:p>
            <a:endParaRPr lang="fr-FR" b="1" dirty="0"/>
          </a:p>
          <a:p>
            <a:r>
              <a:rPr lang="fr-FR" dirty="0"/>
              <a:t>Cela permet de neutraliser la casse et les accents </a:t>
            </a:r>
          </a:p>
          <a:p>
            <a:r>
              <a:rPr lang="fr-FR" i="1" dirty="0">
                <a:solidFill>
                  <a:srgbClr val="FF0000"/>
                </a:solidFill>
              </a:rPr>
              <a:t>MAIS</a:t>
            </a:r>
          </a:p>
          <a:p>
            <a:r>
              <a:rPr lang="fr-FR" dirty="0"/>
              <a:t>Cela inhibe une recherche volontairement précisée :</a:t>
            </a:r>
          </a:p>
          <a:p>
            <a:r>
              <a:rPr lang="fr-FR" dirty="0"/>
              <a:t>« </a:t>
            </a:r>
            <a:r>
              <a:rPr lang="fr-FR" b="1" dirty="0"/>
              <a:t>Égypte</a:t>
            </a:r>
            <a:r>
              <a:rPr lang="fr-FR" dirty="0"/>
              <a:t> » ou « </a:t>
            </a:r>
            <a:r>
              <a:rPr lang="fr-FR" b="1" dirty="0"/>
              <a:t>États-Unis</a:t>
            </a:r>
            <a:r>
              <a:rPr lang="fr-FR" dirty="0"/>
              <a:t> »!</a:t>
            </a:r>
          </a:p>
          <a:p>
            <a:endParaRPr lang="fr-FR" b="1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235C7F7D-B80A-1CF2-B121-8DA68F1091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1511" y="4676904"/>
            <a:ext cx="8308443" cy="200120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0F906916-E754-98FB-F66B-67DD214F361C}"/>
                  </a:ext>
                </a:extLst>
              </p14:cNvPr>
              <p14:cNvContentPartPr/>
              <p14:nvPr/>
            </p14:nvContentPartPr>
            <p14:xfrm>
              <a:off x="5726653" y="5736221"/>
              <a:ext cx="519840" cy="360"/>
            </p14:xfrm>
          </p:contentPart>
        </mc:Choice>
        <mc:Fallback xmlns=""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0F906916-E754-98FB-F66B-67DD214F361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718013" y="5727221"/>
                <a:ext cx="53748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5D09DE37-2637-FCB3-5FDD-C4084B63BAAE}"/>
                  </a:ext>
                </a:extLst>
              </p14:cNvPr>
              <p14:cNvContentPartPr/>
              <p14:nvPr/>
            </p14:nvContentPartPr>
            <p14:xfrm>
              <a:off x="4937533" y="5745941"/>
              <a:ext cx="259200" cy="360"/>
            </p14:xfrm>
          </p:contentPart>
        </mc:Choice>
        <mc:Fallback xmlns=""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5D09DE37-2637-FCB3-5FDD-C4084B63BAA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928533" y="5737301"/>
                <a:ext cx="2768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CF7670F5-8658-309D-C4A3-574EFC5C57AC}"/>
                  </a:ext>
                </a:extLst>
              </p14:cNvPr>
              <p14:cNvContentPartPr/>
              <p14:nvPr/>
            </p14:nvContentPartPr>
            <p14:xfrm>
              <a:off x="4456213" y="2280941"/>
              <a:ext cx="360" cy="360"/>
            </p14:xfrm>
          </p:contentPart>
        </mc:Choice>
        <mc:Fallback xmlns=""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CF7670F5-8658-309D-C4A3-574EFC5C57A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447213" y="2271941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9" name="Image 18">
            <a:extLst>
              <a:ext uri="{FF2B5EF4-FFF2-40B4-BE49-F238E27FC236}">
                <a16:creationId xmlns:a16="http://schemas.microsoft.com/office/drawing/2014/main" id="{FCE07034-CE3B-2AA6-84EF-8DDDD759A16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405097" y="1754615"/>
            <a:ext cx="3690903" cy="603089"/>
          </a:xfrm>
          <a:prstGeom prst="rect">
            <a:avLst/>
          </a:prstGeom>
          <a:ln w="34925">
            <a:solidFill>
              <a:srgbClr val="92D050"/>
            </a:solidFill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265F6345-254B-D8FB-F6A6-69F39905E4C9}"/>
                  </a:ext>
                </a:extLst>
              </p14:cNvPr>
              <p14:cNvContentPartPr/>
              <p14:nvPr/>
            </p14:nvContentPartPr>
            <p14:xfrm>
              <a:off x="317387" y="1827341"/>
              <a:ext cx="798480" cy="11160"/>
            </p14:xfrm>
          </p:contentPart>
        </mc:Choice>
        <mc:Fallback xmlns=""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265F6345-254B-D8FB-F6A6-69F39905E4C9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27387" y="1647341"/>
                <a:ext cx="978120" cy="37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8" name="Encre 17">
                <a:extLst>
                  <a:ext uri="{FF2B5EF4-FFF2-40B4-BE49-F238E27FC236}">
                    <a16:creationId xmlns:a16="http://schemas.microsoft.com/office/drawing/2014/main" id="{F9E83BEF-54D4-1B6C-0A99-A8E39A737AE1}"/>
                  </a:ext>
                </a:extLst>
              </p14:cNvPr>
              <p14:cNvContentPartPr/>
              <p14:nvPr/>
            </p14:nvContentPartPr>
            <p14:xfrm>
              <a:off x="4148147" y="5610941"/>
              <a:ext cx="779040" cy="360"/>
            </p14:xfrm>
          </p:contentPart>
        </mc:Choice>
        <mc:Fallback xmlns="">
          <p:pic>
            <p:nvPicPr>
              <p:cNvPr id="18" name="Encre 17">
                <a:extLst>
                  <a:ext uri="{FF2B5EF4-FFF2-40B4-BE49-F238E27FC236}">
                    <a16:creationId xmlns:a16="http://schemas.microsoft.com/office/drawing/2014/main" id="{F9E83BEF-54D4-1B6C-0A99-A8E39A737AE1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058147" y="5431301"/>
                <a:ext cx="95868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0" name="Encre 19">
                <a:extLst>
                  <a:ext uri="{FF2B5EF4-FFF2-40B4-BE49-F238E27FC236}">
                    <a16:creationId xmlns:a16="http://schemas.microsoft.com/office/drawing/2014/main" id="{EEE0493A-439F-950C-1604-25AAE1BF2109}"/>
                  </a:ext>
                </a:extLst>
              </p14:cNvPr>
              <p14:cNvContentPartPr/>
              <p14:nvPr/>
            </p14:nvContentPartPr>
            <p14:xfrm>
              <a:off x="5015387" y="5572781"/>
              <a:ext cx="172800" cy="59040"/>
            </p14:xfrm>
          </p:contentPart>
        </mc:Choice>
        <mc:Fallback xmlns="">
          <p:pic>
            <p:nvPicPr>
              <p:cNvPr id="20" name="Encre 19">
                <a:extLst>
                  <a:ext uri="{FF2B5EF4-FFF2-40B4-BE49-F238E27FC236}">
                    <a16:creationId xmlns:a16="http://schemas.microsoft.com/office/drawing/2014/main" id="{EEE0493A-439F-950C-1604-25AAE1BF2109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925387" y="5393141"/>
                <a:ext cx="352440" cy="41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1" name="Encre 20">
                <a:extLst>
                  <a:ext uri="{FF2B5EF4-FFF2-40B4-BE49-F238E27FC236}">
                    <a16:creationId xmlns:a16="http://schemas.microsoft.com/office/drawing/2014/main" id="{F2B8435A-F68E-6D9B-CD2C-C040988B8B2C}"/>
                  </a:ext>
                </a:extLst>
              </p14:cNvPr>
              <p14:cNvContentPartPr/>
              <p14:nvPr/>
            </p14:nvContentPartPr>
            <p14:xfrm>
              <a:off x="6689027" y="5591861"/>
              <a:ext cx="394200" cy="30240"/>
            </p14:xfrm>
          </p:contentPart>
        </mc:Choice>
        <mc:Fallback xmlns="">
          <p:pic>
            <p:nvPicPr>
              <p:cNvPr id="21" name="Encre 20">
                <a:extLst>
                  <a:ext uri="{FF2B5EF4-FFF2-40B4-BE49-F238E27FC236}">
                    <a16:creationId xmlns:a16="http://schemas.microsoft.com/office/drawing/2014/main" id="{F2B8435A-F68E-6D9B-CD2C-C040988B8B2C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599387" y="5411861"/>
                <a:ext cx="573840" cy="38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2" name="Encre 21">
                <a:extLst>
                  <a:ext uri="{FF2B5EF4-FFF2-40B4-BE49-F238E27FC236}">
                    <a16:creationId xmlns:a16="http://schemas.microsoft.com/office/drawing/2014/main" id="{4406CCA1-8041-A17F-E554-B505EC73C0D4}"/>
                  </a:ext>
                </a:extLst>
              </p14:cNvPr>
              <p14:cNvContentPartPr/>
              <p14:nvPr/>
            </p14:nvContentPartPr>
            <p14:xfrm>
              <a:off x="3490787" y="4792301"/>
              <a:ext cx="997560" cy="415800"/>
            </p14:xfrm>
          </p:contentPart>
        </mc:Choice>
        <mc:Fallback xmlns="">
          <p:pic>
            <p:nvPicPr>
              <p:cNvPr id="22" name="Encre 21">
                <a:extLst>
                  <a:ext uri="{FF2B5EF4-FFF2-40B4-BE49-F238E27FC236}">
                    <a16:creationId xmlns:a16="http://schemas.microsoft.com/office/drawing/2014/main" id="{4406CCA1-8041-A17F-E554-B505EC73C0D4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3473147" y="4774661"/>
                <a:ext cx="1033200" cy="45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4" name="Encre 23">
                <a:extLst>
                  <a:ext uri="{FF2B5EF4-FFF2-40B4-BE49-F238E27FC236}">
                    <a16:creationId xmlns:a16="http://schemas.microsoft.com/office/drawing/2014/main" id="{52F1064E-6932-FB42-F349-CFA7E20E8EDD}"/>
                  </a:ext>
                </a:extLst>
              </p14:cNvPr>
              <p14:cNvContentPartPr/>
              <p14:nvPr/>
            </p14:nvContentPartPr>
            <p14:xfrm>
              <a:off x="5707667" y="5736221"/>
              <a:ext cx="538200" cy="360"/>
            </p14:xfrm>
          </p:contentPart>
        </mc:Choice>
        <mc:Fallback xmlns="">
          <p:pic>
            <p:nvPicPr>
              <p:cNvPr id="24" name="Encre 23">
                <a:extLst>
                  <a:ext uri="{FF2B5EF4-FFF2-40B4-BE49-F238E27FC236}">
                    <a16:creationId xmlns:a16="http://schemas.microsoft.com/office/drawing/2014/main" id="{52F1064E-6932-FB42-F349-CFA7E20E8EDD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698667" y="5727221"/>
                <a:ext cx="5558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5" name="Encre 24">
                <a:extLst>
                  <a:ext uri="{FF2B5EF4-FFF2-40B4-BE49-F238E27FC236}">
                    <a16:creationId xmlns:a16="http://schemas.microsoft.com/office/drawing/2014/main" id="{E0DFED64-EBB5-8AE0-FBB6-9F12A611C52D}"/>
                  </a:ext>
                </a:extLst>
              </p14:cNvPr>
              <p14:cNvContentPartPr/>
              <p14:nvPr/>
            </p14:nvContentPartPr>
            <p14:xfrm>
              <a:off x="7526387" y="5708141"/>
              <a:ext cx="698040" cy="19440"/>
            </p14:xfrm>
          </p:contentPart>
        </mc:Choice>
        <mc:Fallback xmlns="">
          <p:pic>
            <p:nvPicPr>
              <p:cNvPr id="25" name="Encre 24">
                <a:extLst>
                  <a:ext uri="{FF2B5EF4-FFF2-40B4-BE49-F238E27FC236}">
                    <a16:creationId xmlns:a16="http://schemas.microsoft.com/office/drawing/2014/main" id="{E0DFED64-EBB5-8AE0-FBB6-9F12A611C52D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517747" y="5699141"/>
                <a:ext cx="71568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6" name="Encre 25">
                <a:extLst>
                  <a:ext uri="{FF2B5EF4-FFF2-40B4-BE49-F238E27FC236}">
                    <a16:creationId xmlns:a16="http://schemas.microsoft.com/office/drawing/2014/main" id="{C55927CD-7721-EE6C-878D-87C65BCABA6B}"/>
                  </a:ext>
                </a:extLst>
              </p14:cNvPr>
              <p14:cNvContentPartPr/>
              <p14:nvPr/>
            </p14:nvContentPartPr>
            <p14:xfrm>
              <a:off x="3501227" y="5937101"/>
              <a:ext cx="860760" cy="387360"/>
            </p14:xfrm>
          </p:contentPart>
        </mc:Choice>
        <mc:Fallback xmlns="">
          <p:pic>
            <p:nvPicPr>
              <p:cNvPr id="26" name="Encre 25">
                <a:extLst>
                  <a:ext uri="{FF2B5EF4-FFF2-40B4-BE49-F238E27FC236}">
                    <a16:creationId xmlns:a16="http://schemas.microsoft.com/office/drawing/2014/main" id="{C55927CD-7721-EE6C-878D-87C65BCABA6B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3483227" y="5919101"/>
                <a:ext cx="896400" cy="42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4309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>
                <a:solidFill>
                  <a:srgbClr val="00B050"/>
                </a:solidFill>
              </a:rPr>
              <a:t>Nouvelle modalité de recherche : la recherche experte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13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F8C8E2-C514-D9A3-8F24-415E90EB4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/>
          <a:lstStyle/>
          <a:p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456258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5DCE6D-7F9F-23AA-95E9-4896A3643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disparition (temporaire ?)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CF0E333-93B3-186A-6AB1-D8CF95B64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14</a:t>
            </a:fld>
            <a:endParaRPr lang="fr-FR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3A8ABC50-8683-4F6E-18A4-DF8DE2C9A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952" y="1196189"/>
            <a:ext cx="10983447" cy="51601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La case « Recherche exacte » a disparu 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Elle permettait le recours aux index   _s (PHRASE)</a:t>
            </a:r>
          </a:p>
          <a:p>
            <a:pPr marL="0" indent="0">
              <a:buNone/>
            </a:pPr>
            <a:r>
              <a:rPr lang="fr-FR" dirty="0"/>
              <a:t>Mais :</a:t>
            </a:r>
          </a:p>
          <a:p>
            <a:r>
              <a:rPr lang="fr-FR" sz="2400" dirty="0"/>
              <a:t>Intitulé était incorrect</a:t>
            </a:r>
          </a:p>
          <a:p>
            <a:r>
              <a:rPr lang="fr-FR" sz="2400" dirty="0"/>
              <a:t>Comportement manquait de clarté</a:t>
            </a:r>
          </a:p>
          <a:p>
            <a:r>
              <a:rPr lang="fr-FR" sz="2400" dirty="0"/>
              <a:t>Comportement générait du silence</a:t>
            </a:r>
          </a:p>
          <a:p>
            <a:r>
              <a:rPr lang="fr-FR" sz="2400" dirty="0"/>
              <a:t>Résultats apparaissait finalement guère plus intéressants</a:t>
            </a:r>
          </a:p>
          <a:p>
            <a:endParaRPr lang="fr-FR" dirty="0"/>
          </a:p>
          <a:p>
            <a:endParaRPr lang="fr-FR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8F2C3898-0FF6-6819-4C87-2F85509A604E}"/>
              </a:ext>
            </a:extLst>
          </p:cNvPr>
          <p:cNvGrpSpPr/>
          <p:nvPr/>
        </p:nvGrpSpPr>
        <p:grpSpPr>
          <a:xfrm>
            <a:off x="1019553" y="1801426"/>
            <a:ext cx="10187902" cy="1814512"/>
            <a:chOff x="1394498" y="2521744"/>
            <a:chExt cx="10187902" cy="1814512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AD5E4FAF-8803-E686-7AA9-7056DD82F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94498" y="2521744"/>
              <a:ext cx="10187902" cy="1814512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DC2CDCF-49E1-D8C6-5843-2DC5AC1B404E}"/>
                </a:ext>
              </a:extLst>
            </p:cNvPr>
            <p:cNvSpPr/>
            <p:nvPr/>
          </p:nvSpPr>
          <p:spPr>
            <a:xfrm>
              <a:off x="6477802" y="3898232"/>
              <a:ext cx="2473693" cy="4380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0044EE0-4B98-3336-6FD6-8409C1E53DAB}"/>
              </a:ext>
            </a:extLst>
          </p:cNvPr>
          <p:cNvGrpSpPr/>
          <p:nvPr/>
        </p:nvGrpSpPr>
        <p:grpSpPr>
          <a:xfrm>
            <a:off x="6113504" y="3057940"/>
            <a:ext cx="2592850" cy="829054"/>
            <a:chOff x="5524314" y="5178221"/>
            <a:chExt cx="3462120" cy="1107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8" name="Encre 17">
                  <a:extLst>
                    <a:ext uri="{FF2B5EF4-FFF2-40B4-BE49-F238E27FC236}">
                      <a16:creationId xmlns:a16="http://schemas.microsoft.com/office/drawing/2014/main" id="{21D3688D-18AD-7FC5-58D8-9D40003054D9}"/>
                    </a:ext>
                  </a:extLst>
                </p14:cNvPr>
                <p14:cNvContentPartPr/>
                <p14:nvPr/>
              </p14:nvContentPartPr>
              <p14:xfrm>
                <a:off x="5669034" y="5408621"/>
                <a:ext cx="3317400" cy="876600"/>
              </p14:xfrm>
            </p:contentPart>
          </mc:Choice>
          <mc:Fallback xmlns="">
            <p:pic>
              <p:nvPicPr>
                <p:cNvPr id="18" name="Encre 17">
                  <a:extLst>
                    <a:ext uri="{FF2B5EF4-FFF2-40B4-BE49-F238E27FC236}">
                      <a16:creationId xmlns:a16="http://schemas.microsoft.com/office/drawing/2014/main" id="{21D3688D-18AD-7FC5-58D8-9D40003054D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651034" y="5390621"/>
                  <a:ext cx="3353040" cy="91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9" name="Encre 18">
                  <a:extLst>
                    <a:ext uri="{FF2B5EF4-FFF2-40B4-BE49-F238E27FC236}">
                      <a16:creationId xmlns:a16="http://schemas.microsoft.com/office/drawing/2014/main" id="{689841D1-11B7-838E-E68A-040139E6EB60}"/>
                    </a:ext>
                  </a:extLst>
                </p14:cNvPr>
                <p14:cNvContentPartPr/>
                <p14:nvPr/>
              </p14:nvContentPartPr>
              <p14:xfrm>
                <a:off x="5524314" y="5178221"/>
                <a:ext cx="3436920" cy="935280"/>
              </p14:xfrm>
            </p:contentPart>
          </mc:Choice>
          <mc:Fallback xmlns="">
            <p:pic>
              <p:nvPicPr>
                <p:cNvPr id="19" name="Encre 18">
                  <a:extLst>
                    <a:ext uri="{FF2B5EF4-FFF2-40B4-BE49-F238E27FC236}">
                      <a16:creationId xmlns:a16="http://schemas.microsoft.com/office/drawing/2014/main" id="{689841D1-11B7-838E-E68A-040139E6EB6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506674" y="5160221"/>
                  <a:ext cx="3472560" cy="9709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713739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9BD5D5-F2FE-A3D0-9A49-467BB725F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Nouvelle modalité de recherche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5406E6-817C-249F-D9B5-C680F9CB8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15</a:t>
            </a:fld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FB4BE932-0F09-436C-AEBD-E3D57BE2D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4346" y="3389440"/>
            <a:ext cx="10154927" cy="3078797"/>
          </a:xfrm>
          <a:prstGeom prst="rect">
            <a:avLst/>
          </a:prstGeom>
        </p:spPr>
      </p:pic>
      <p:pic>
        <p:nvPicPr>
          <p:cNvPr id="10" name="Espace réservé du contenu 9">
            <a:extLst>
              <a:ext uri="{FF2B5EF4-FFF2-40B4-BE49-F238E27FC236}">
                <a16:creationId xmlns:a16="http://schemas.microsoft.com/office/drawing/2014/main" id="{8954FCB1-F41F-5D21-BB34-2D3E097647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525417" y="1920875"/>
            <a:ext cx="4701396" cy="1143000"/>
          </a:xfrm>
          <a:ln w="53975">
            <a:solidFill>
              <a:srgbClr val="0070C0"/>
            </a:solidFill>
          </a:ln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1D5322E9-B830-2827-8E4E-566E7DFF5D38}"/>
              </a:ext>
            </a:extLst>
          </p:cNvPr>
          <p:cNvGrpSpPr/>
          <p:nvPr/>
        </p:nvGrpSpPr>
        <p:grpSpPr>
          <a:xfrm>
            <a:off x="1973766" y="3767396"/>
            <a:ext cx="8876371" cy="2375276"/>
            <a:chOff x="1973766" y="3767396"/>
            <a:chExt cx="8876371" cy="2375276"/>
          </a:xfrm>
        </p:grpSpPr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33E99486-0757-30AB-0D32-FB79982BB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50211" y="3780001"/>
              <a:ext cx="4709261" cy="782161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A1C8027-052E-A243-ED2A-5A2905EDE0A3}"/>
                </a:ext>
              </a:extLst>
            </p:cNvPr>
            <p:cNvSpPr/>
            <p:nvPr/>
          </p:nvSpPr>
          <p:spPr>
            <a:xfrm>
              <a:off x="2653060" y="3767397"/>
              <a:ext cx="2781300" cy="782161"/>
            </a:xfrm>
            <a:prstGeom prst="rect">
              <a:avLst/>
            </a:prstGeom>
            <a:noFill/>
            <a:ln w="444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17980C1-30D3-855D-D447-3DEB44384302}"/>
                </a:ext>
              </a:extLst>
            </p:cNvPr>
            <p:cNvSpPr/>
            <p:nvPr/>
          </p:nvSpPr>
          <p:spPr>
            <a:xfrm>
              <a:off x="6096000" y="3767397"/>
              <a:ext cx="1531620" cy="782161"/>
            </a:xfrm>
            <a:prstGeom prst="rect">
              <a:avLst/>
            </a:prstGeom>
            <a:noFill/>
            <a:ln w="444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729F070-271C-4F9B-2AFD-332CF4D8241C}"/>
                </a:ext>
              </a:extLst>
            </p:cNvPr>
            <p:cNvSpPr/>
            <p:nvPr/>
          </p:nvSpPr>
          <p:spPr>
            <a:xfrm>
              <a:off x="5900600" y="3770303"/>
              <a:ext cx="166035" cy="782161"/>
            </a:xfrm>
            <a:prstGeom prst="rect">
              <a:avLst/>
            </a:prstGeom>
            <a:noFill/>
            <a:ln w="476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6CB64D-7289-5948-AD6D-C682F6E8A1A4}"/>
                </a:ext>
              </a:extLst>
            </p:cNvPr>
            <p:cNvSpPr/>
            <p:nvPr/>
          </p:nvSpPr>
          <p:spPr>
            <a:xfrm>
              <a:off x="5463725" y="3767396"/>
              <a:ext cx="412390" cy="782161"/>
            </a:xfrm>
            <a:prstGeom prst="rect">
              <a:avLst/>
            </a:prstGeom>
            <a:noFill/>
            <a:ln w="476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AB577E-E529-E737-9E28-73DB922A0248}"/>
                </a:ext>
              </a:extLst>
            </p:cNvPr>
            <p:cNvSpPr/>
            <p:nvPr/>
          </p:nvSpPr>
          <p:spPr>
            <a:xfrm>
              <a:off x="1973766" y="4928839"/>
              <a:ext cx="8876371" cy="1213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35935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438A0F-8262-6DED-16D3-E3347B7E9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et Précision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C94A5F-8CDD-BEC4-64C2-5DDE81C1B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Accroissement de la complexité nécessaire à l’accroissement de la précision de la recherche.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Dans l’encart de recherche, l’utilisateur inscrit :</a:t>
            </a:r>
          </a:p>
          <a:p>
            <a:r>
              <a:rPr lang="fr-FR" dirty="0"/>
              <a:t>l’intitulé de l’index  </a:t>
            </a:r>
            <a:r>
              <a:rPr lang="fr-FR" dirty="0" err="1">
                <a:solidFill>
                  <a:srgbClr val="FFC000"/>
                </a:solidFill>
              </a:rPr>
              <a:t>geogname</a:t>
            </a:r>
            <a:endParaRPr lang="fr-FR" dirty="0">
              <a:solidFill>
                <a:srgbClr val="FFC000"/>
              </a:solidFill>
            </a:endParaRPr>
          </a:p>
          <a:p>
            <a:r>
              <a:rPr lang="fr-FR" dirty="0"/>
              <a:t>le type de l’index </a:t>
            </a:r>
            <a:r>
              <a:rPr lang="fr-FR" dirty="0">
                <a:solidFill>
                  <a:srgbClr val="00B050"/>
                </a:solidFill>
              </a:rPr>
              <a:t>_s</a:t>
            </a:r>
          </a:p>
          <a:p>
            <a:r>
              <a:rPr lang="fr-FR" dirty="0"/>
              <a:t>le terme de recherche  </a:t>
            </a:r>
            <a:r>
              <a:rPr lang="fr-FR" dirty="0">
                <a:solidFill>
                  <a:srgbClr val="7030A0"/>
                </a:solidFill>
              </a:rPr>
              <a:t>Égypte</a:t>
            </a:r>
          </a:p>
          <a:p>
            <a:r>
              <a:rPr lang="fr-FR" dirty="0"/>
              <a:t>les sépare avec un </a:t>
            </a:r>
            <a:r>
              <a:rPr lang="fr-FR" sz="4000" dirty="0">
                <a:solidFill>
                  <a:srgbClr val="FF0000"/>
                </a:solidFill>
              </a:rPr>
              <a:t>:</a:t>
            </a:r>
            <a:r>
              <a:rPr lang="fr-FR" dirty="0"/>
              <a:t> 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57981EE-974C-173D-D2F6-EC2F275F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856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F5A4A8-309D-1F07-C81E-811D4C17F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règles d’interrogation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3BFD3E-E8C4-5660-FEB9-F45AC28E5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11104345" cy="5185609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Les index finissant par </a:t>
            </a:r>
            <a:r>
              <a:rPr lang="fr-FR" b="1" dirty="0"/>
              <a:t>_s</a:t>
            </a:r>
            <a:r>
              <a:rPr lang="fr-FR" dirty="0"/>
              <a:t> (de type PHRASE) attendent des </a:t>
            </a:r>
            <a:r>
              <a:rPr lang="fr-FR" b="1" dirty="0"/>
              <a:t>minuscules</a:t>
            </a:r>
            <a:r>
              <a:rPr lang="fr-FR" dirty="0"/>
              <a:t>, à l'exception des caractères liminaires accentués ou non latins.</a:t>
            </a:r>
          </a:p>
          <a:p>
            <a:endParaRPr lang="fr-FR" dirty="0"/>
          </a:p>
          <a:p>
            <a:r>
              <a:rPr lang="fr-FR" dirty="0"/>
              <a:t>Lorsque la recherche comprend plus d'un terme, ceux-ci doivent être encadrés par des </a:t>
            </a:r>
            <a:r>
              <a:rPr lang="fr-FR" b="1" dirty="0"/>
              <a:t>guillemets</a:t>
            </a:r>
            <a:r>
              <a:rPr lang="fr-FR" dirty="0"/>
              <a:t> anglais </a:t>
            </a:r>
            <a:r>
              <a:rPr lang="fr-FR" b="1" dirty="0"/>
              <a:t>""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Les guillemets définissent un </a:t>
            </a:r>
            <a:r>
              <a:rPr lang="fr-FR" b="1" dirty="0"/>
              <a:t>ordre</a:t>
            </a:r>
            <a:r>
              <a:rPr lang="fr-FR" dirty="0"/>
              <a:t> strict des termes recherchés</a:t>
            </a:r>
          </a:p>
          <a:p>
            <a:endParaRPr lang="fr-FR" dirty="0"/>
          </a:p>
          <a:p>
            <a:r>
              <a:rPr lang="fr-FR" dirty="0"/>
              <a:t>Différents indexes peuvent être combinés par les opérateurs </a:t>
            </a:r>
            <a:r>
              <a:rPr lang="fr-FR" b="1" dirty="0"/>
              <a:t>booléens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33CFAE-2A62-2374-A610-FF9F0257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887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7C71BC-A69E-C004-5F53-80EE365CF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Opérateurs booléens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BE31FC-6F83-D755-6D46-A6450A65E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Il y a trois opérateurs booléens 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AND</a:t>
            </a:r>
            <a:r>
              <a:rPr lang="fr-FR" dirty="0"/>
              <a:t> : intersection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OR</a:t>
            </a:r>
            <a:r>
              <a:rPr lang="fr-FR" dirty="0"/>
              <a:t> : réunion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NOT()</a:t>
            </a:r>
            <a:r>
              <a:rPr lang="fr-FR" dirty="0"/>
              <a:t> : exclusion </a:t>
            </a:r>
            <a:r>
              <a:rPr lang="fr-FR" sz="1800" dirty="0"/>
              <a:t>(</a:t>
            </a:r>
            <a:r>
              <a:rPr lang="fr-FR" sz="1800" i="1" dirty="0"/>
              <a:t>attention, ne pas oublier les parenthèses</a:t>
            </a:r>
            <a:r>
              <a:rPr lang="fr-FR" sz="18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1800" dirty="0"/>
          </a:p>
          <a:p>
            <a:pPr marL="0" indent="0">
              <a:buNone/>
            </a:pPr>
            <a:r>
              <a:rPr lang="fr-FR" dirty="0"/>
              <a:t>L’ordre des opérateurs n’est pas neutre.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B92BDD2-DC89-3EB0-BC07-34C3B3CEA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810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00EE32-865F-4CF1-0287-7A2B53E29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30388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err="1"/>
              <a:t>subjectheading_s:"spectroscopie</a:t>
            </a:r>
            <a:r>
              <a:rPr lang="fr-FR" dirty="0"/>
              <a:t>"  =&gt; 1 résultat</a:t>
            </a:r>
          </a:p>
          <a:p>
            <a:pPr marL="0" indent="0">
              <a:buNone/>
            </a:pPr>
            <a:r>
              <a:rPr lang="fr-FR" dirty="0" err="1"/>
              <a:t>subjectheading_s:"</a:t>
            </a:r>
            <a:r>
              <a:rPr lang="fr-FR" b="1" dirty="0" err="1"/>
              <a:t>S</a:t>
            </a:r>
            <a:r>
              <a:rPr lang="fr-FR" dirty="0" err="1"/>
              <a:t>pectroscopie</a:t>
            </a:r>
            <a:r>
              <a:rPr lang="fr-FR" dirty="0"/>
              <a:t>"  =&gt;0 résultat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subjectheading</a:t>
            </a:r>
            <a:r>
              <a:rPr lang="fr-FR" b="1" dirty="0" err="1"/>
              <a:t>_t</a:t>
            </a:r>
            <a:r>
              <a:rPr lang="fr-FR" dirty="0" err="1"/>
              <a:t>:"spectroscopie</a:t>
            </a:r>
            <a:r>
              <a:rPr lang="fr-FR" dirty="0"/>
              <a:t>"  =&gt; 108 résultats</a:t>
            </a:r>
          </a:p>
          <a:p>
            <a:pPr marL="0" indent="0">
              <a:buNone/>
            </a:pPr>
            <a:r>
              <a:rPr lang="fr-FR" dirty="0" err="1"/>
              <a:t>subjectheading</a:t>
            </a:r>
            <a:r>
              <a:rPr lang="fr-FR" b="1" dirty="0" err="1"/>
              <a:t>_t</a:t>
            </a:r>
            <a:r>
              <a:rPr lang="fr-FR" dirty="0" err="1"/>
              <a:t>:"</a:t>
            </a:r>
            <a:r>
              <a:rPr lang="fr-FR" b="1" dirty="0" err="1"/>
              <a:t>S</a:t>
            </a:r>
            <a:r>
              <a:rPr lang="fr-FR" dirty="0" err="1"/>
              <a:t>pectroscopie</a:t>
            </a:r>
            <a:r>
              <a:rPr lang="fr-FR" dirty="0"/>
              <a:t>"  =&gt; 108 résultats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2C1DBDE-A5AB-A0ED-2BAA-788E84BC5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19</a:t>
            </a:fld>
            <a:endParaRPr lang="fr-FR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A09BBB0E-8435-CCB2-7EAB-28D30545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74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4000" b="1" cap="al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plan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1952624" y="1556792"/>
            <a:ext cx="8535864" cy="4310608"/>
          </a:xfrm>
        </p:spPr>
        <p:txBody>
          <a:bodyPr>
            <a:normAutofit/>
          </a:bodyPr>
          <a:lstStyle/>
          <a:p>
            <a:pPr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1) Rappel sur la recherche dans l’application </a:t>
            </a:r>
            <a:r>
              <a:rPr lang="fr-FR" dirty="0" err="1">
                <a:solidFill>
                  <a:schemeClr val="accent4">
                    <a:lumMod val="75000"/>
                  </a:schemeClr>
                </a:solidFill>
              </a:rPr>
              <a:t>IdRef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fr-FR" dirty="0">
                <a:solidFill>
                  <a:srgbClr val="00B050"/>
                </a:solidFill>
              </a:rPr>
              <a:t>2) Nouvelle modalité : la recherche « experte »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0848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1A2781-1FBC-B2C0-5485-655A5AD6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417B4E-CF81-450B-A8CB-E903E9348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/>
              <a:t>subjectheading_s:"Bien-être</a:t>
            </a:r>
            <a:r>
              <a:rPr lang="fr-FR" dirty="0"/>
              <a:t>"  =&gt; 0 résultat</a:t>
            </a:r>
          </a:p>
          <a:p>
            <a:pPr marL="0" indent="0">
              <a:buNone/>
            </a:pPr>
            <a:r>
              <a:rPr lang="fr-FR" dirty="0" err="1"/>
              <a:t>subjectheading_s:"bien-être</a:t>
            </a:r>
            <a:r>
              <a:rPr lang="fr-FR" dirty="0"/>
              <a:t>"  =&gt; 1 résultat</a:t>
            </a:r>
          </a:p>
          <a:p>
            <a:pPr marL="0" indent="0">
              <a:buNone/>
            </a:pPr>
            <a:r>
              <a:rPr lang="fr-FR" dirty="0" err="1"/>
              <a:t>subjectheading_t:"Bien-être</a:t>
            </a:r>
            <a:r>
              <a:rPr lang="fr-FR" dirty="0"/>
              <a:t>"  =&gt; 11 résultats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subjectheading_t:"Économie</a:t>
            </a:r>
            <a:r>
              <a:rPr lang="fr-FR" dirty="0"/>
              <a:t> du bien-être " =&gt; 1 résultat</a:t>
            </a:r>
          </a:p>
          <a:p>
            <a:pPr marL="0" indent="0">
              <a:buNone/>
            </a:pPr>
            <a:r>
              <a:rPr lang="fr-FR" dirty="0" err="1"/>
              <a:t>subjectheading_s:"économie</a:t>
            </a:r>
            <a:r>
              <a:rPr lang="fr-FR" dirty="0"/>
              <a:t> du bien-être" =&gt; 0 résultat</a:t>
            </a:r>
          </a:p>
          <a:p>
            <a:pPr marL="0" indent="0">
              <a:buNone/>
            </a:pPr>
            <a:r>
              <a:rPr lang="fr-FR" dirty="0" err="1"/>
              <a:t>subjectheading_s:"Économie</a:t>
            </a:r>
            <a:r>
              <a:rPr lang="fr-FR" dirty="0"/>
              <a:t> du bien-être" =&gt; 1 résultat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F09F6D8-C7D1-386E-2DAD-A095546D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009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E84963-81D4-6480-1C39-6CB8565DB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95" y="1555581"/>
            <a:ext cx="109728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800" b="0" i="0" dirty="0" err="1">
                <a:solidFill>
                  <a:srgbClr val="1D1C1D"/>
                </a:solidFill>
                <a:effectLst/>
                <a:latin typeface="Slack-Lato"/>
              </a:rPr>
              <a:t>formgenreheading_t:"littérature</a:t>
            </a:r>
            <a:r>
              <a:rPr lang="fr-FR" sz="2800" b="0" i="0" dirty="0">
                <a:solidFill>
                  <a:srgbClr val="1D1C1D"/>
                </a:solidFill>
                <a:effectLst/>
                <a:latin typeface="Slack-Lato"/>
              </a:rPr>
              <a:t> jeunesse</a:t>
            </a:r>
            <a:r>
              <a:rPr lang="fr-FR" sz="2800" dirty="0"/>
              <a:t>" </a:t>
            </a:r>
            <a:r>
              <a:rPr lang="fr-FR" sz="2800" b="0" i="0" dirty="0">
                <a:solidFill>
                  <a:srgbClr val="1D1C1D"/>
                </a:solidFill>
                <a:effectLst/>
                <a:latin typeface="Slack-Lato"/>
              </a:rPr>
              <a:t>  </a:t>
            </a:r>
            <a:r>
              <a:rPr lang="fr-FR" sz="2800" dirty="0"/>
              <a:t>=&gt; </a:t>
            </a:r>
            <a:r>
              <a:rPr lang="fr-FR" sz="2800" b="0" i="0" dirty="0">
                <a:solidFill>
                  <a:srgbClr val="1D1C1D"/>
                </a:solidFill>
                <a:effectLst/>
                <a:latin typeface="Slack-Lato"/>
              </a:rPr>
              <a:t>0 résultats</a:t>
            </a:r>
          </a:p>
          <a:p>
            <a:pPr marL="0" indent="0">
              <a:buNone/>
            </a:pPr>
            <a:endParaRPr lang="fr-FR" sz="2800" b="0" i="0" dirty="0">
              <a:solidFill>
                <a:srgbClr val="1D1C1D"/>
              </a:solidFill>
              <a:effectLst/>
              <a:latin typeface="Slack-Lato"/>
            </a:endParaRPr>
          </a:p>
          <a:p>
            <a:pPr marL="0" indent="0">
              <a:buNone/>
            </a:pPr>
            <a:r>
              <a:rPr lang="fr-FR" sz="2800" b="0" i="0" dirty="0" err="1">
                <a:solidFill>
                  <a:srgbClr val="1D1C1D"/>
                </a:solidFill>
                <a:effectLst/>
                <a:latin typeface="Slack-Lato"/>
              </a:rPr>
              <a:t>formgenreheading_t:"littérature</a:t>
            </a:r>
            <a:r>
              <a:rPr lang="fr-FR" sz="2800" b="0" i="0" dirty="0">
                <a:solidFill>
                  <a:srgbClr val="1D1C1D"/>
                </a:solidFill>
                <a:effectLst/>
                <a:latin typeface="Slack-Lato"/>
              </a:rPr>
              <a:t> pour la jeunesse</a:t>
            </a:r>
            <a:r>
              <a:rPr lang="fr-FR" sz="2800" dirty="0"/>
              <a:t>" </a:t>
            </a:r>
            <a:r>
              <a:rPr lang="fr-FR" sz="2800" b="0" i="0" dirty="0">
                <a:solidFill>
                  <a:srgbClr val="1D1C1D"/>
                </a:solidFill>
                <a:effectLst/>
                <a:latin typeface="Slack-Lato"/>
              </a:rPr>
              <a:t>  </a:t>
            </a:r>
            <a:r>
              <a:rPr lang="fr-FR" sz="2800" dirty="0"/>
              <a:t>=&gt; 93 résultats </a:t>
            </a:r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2800" dirty="0" err="1"/>
              <a:t>formgenreheading_s:"littérature</a:t>
            </a:r>
            <a:r>
              <a:rPr lang="fr-FR" sz="2800" dirty="0"/>
              <a:t> pour la jeunesse"   =&gt; </a:t>
            </a:r>
            <a:r>
              <a:rPr lang="fr-FR" sz="2800" b="0" i="0" dirty="0">
                <a:solidFill>
                  <a:srgbClr val="1D1C1D"/>
                </a:solidFill>
                <a:effectLst/>
                <a:latin typeface="Slack-Lato"/>
              </a:rPr>
              <a:t>1 résultats</a:t>
            </a:r>
          </a:p>
          <a:p>
            <a:pPr marL="0" indent="0">
              <a:buNone/>
            </a:pPr>
            <a:endParaRPr lang="fr-FR" sz="2800" dirty="0">
              <a:solidFill>
                <a:srgbClr val="1D1C1D"/>
              </a:solidFill>
              <a:latin typeface="Slack-Lato"/>
            </a:endParaRPr>
          </a:p>
          <a:p>
            <a:pPr marL="0" indent="0">
              <a:buNone/>
            </a:pPr>
            <a:r>
              <a:rPr lang="fr-FR" sz="2800" dirty="0"/>
              <a:t>formgenreheading_t:"</a:t>
            </a:r>
            <a:r>
              <a:rPr lang="fr-FR" sz="2800" dirty="0" err="1"/>
              <a:t>litterature</a:t>
            </a:r>
            <a:r>
              <a:rPr lang="fr-FR" sz="2800" dirty="0"/>
              <a:t>" AND </a:t>
            </a:r>
            <a:r>
              <a:rPr lang="fr-FR" sz="2800" dirty="0" err="1"/>
              <a:t>formgenreheading_t:"jeunesse</a:t>
            </a:r>
            <a:r>
              <a:rPr lang="fr-FR" sz="2800" dirty="0"/>
              <a:t>"   =&gt;  100 résultats</a:t>
            </a:r>
          </a:p>
          <a:p>
            <a:endParaRPr lang="fr-FR" sz="2800" dirty="0"/>
          </a:p>
          <a:p>
            <a:pPr marL="0" indent="0">
              <a:buNone/>
            </a:pPr>
            <a:r>
              <a:rPr lang="fr-FR" sz="2800" dirty="0"/>
              <a:t>formgenreheading_t:"</a:t>
            </a:r>
            <a:r>
              <a:rPr lang="fr-FR" sz="2800" dirty="0" err="1"/>
              <a:t>litterature</a:t>
            </a:r>
            <a:r>
              <a:rPr lang="fr-FR" sz="2800" dirty="0"/>
              <a:t>" OR </a:t>
            </a:r>
            <a:r>
              <a:rPr lang="fr-FR" sz="2800" dirty="0" err="1"/>
              <a:t>formgenreheading_t:"jeunesse</a:t>
            </a:r>
            <a:r>
              <a:rPr lang="fr-FR" sz="2800" dirty="0"/>
              <a:t>" =&gt; 1963 résultats</a:t>
            </a:r>
          </a:p>
        </p:txBody>
      </p:sp>
    </p:spTree>
    <p:extLst>
      <p:ext uri="{BB962C8B-B14F-4D97-AF65-F5344CB8AC3E}">
        <p14:creationId xmlns:p14="http://schemas.microsoft.com/office/powerpoint/2010/main" val="1683676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BF0003-B66F-40FF-DD59-17102A117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Todo</a:t>
            </a:r>
            <a:r>
              <a:rPr lang="fr-FR" dirty="0"/>
              <a:t> : recherche du chanteur Renaud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73650F-73AB-E641-4F39-78453F723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Avec l’index « Nom de personne » ?</a:t>
            </a:r>
          </a:p>
          <a:p>
            <a:endParaRPr lang="fr-FR" dirty="0"/>
          </a:p>
          <a:p>
            <a:r>
              <a:rPr lang="fr-FR" dirty="0"/>
              <a:t>A</a:t>
            </a:r>
            <a:r>
              <a:rPr lang="en-US" dirty="0" err="1"/>
              <a:t>vec</a:t>
            </a:r>
            <a:r>
              <a:rPr lang="en-US" dirty="0"/>
              <a:t> la Recherche </a:t>
            </a:r>
            <a:r>
              <a:rPr lang="en-US" dirty="0" err="1"/>
              <a:t>experte</a:t>
            </a:r>
            <a:r>
              <a:rPr lang="en-US" dirty="0"/>
              <a:t> ? </a:t>
            </a:r>
          </a:p>
          <a:p>
            <a:endParaRPr lang="en-US" dirty="0"/>
          </a:p>
          <a:p>
            <a:r>
              <a:rPr lang="en-US" dirty="0"/>
              <a:t>Avec la </a:t>
            </a:r>
            <a:r>
              <a:rPr lang="en-US" dirty="0" err="1"/>
              <a:t>combinaison</a:t>
            </a:r>
            <a:r>
              <a:rPr lang="en-US" dirty="0"/>
              <a:t> </a:t>
            </a:r>
            <a:r>
              <a:rPr lang="en-US" dirty="0" err="1"/>
              <a:t>d’index</a:t>
            </a:r>
            <a:r>
              <a:rPr lang="en-US" dirty="0"/>
              <a:t> ?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d’obtenir</a:t>
            </a:r>
            <a:r>
              <a:rPr lang="en-US" dirty="0"/>
              <a:t> le plus petit sous-ensemble dans </a:t>
            </a:r>
            <a:r>
              <a:rPr lang="en-US" dirty="0" err="1"/>
              <a:t>lequel</a:t>
            </a:r>
            <a:r>
              <a:rPr lang="en-US" dirty="0"/>
              <a:t> </a:t>
            </a:r>
            <a:r>
              <a:rPr lang="en-US" dirty="0" err="1"/>
              <a:t>trouver</a:t>
            </a:r>
            <a:r>
              <a:rPr lang="en-US" dirty="0"/>
              <a:t> </a:t>
            </a:r>
            <a:r>
              <a:rPr lang="en-US" dirty="0" err="1"/>
              <a:t>notre</a:t>
            </a:r>
            <a:r>
              <a:rPr lang="en-US" dirty="0"/>
              <a:t> chanteur ?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53217AC-0656-B4BB-9817-6C63D6B5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324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8B3B58-EEAA-150B-D68A-CE193D31E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Suivi de la production par </a:t>
            </a:r>
            <a:r>
              <a:rPr lang="fr-FR" b="1" dirty="0"/>
              <a:t>RCR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005F2C-8903-074B-94C6-279612947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Pour faire le suivi de sa production « établissement », on peut utiliser la recherche experte avec des index « de gestion » _z :</a:t>
            </a:r>
          </a:p>
          <a:p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rcrcre_z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: 99140120* </a:t>
            </a:r>
            <a:b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rcrcre_z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: 99140120* AND datemod_z:202109*</a:t>
            </a:r>
            <a:b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fr-FR" sz="18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rcrmod_z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 99140120* 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dateetat_dt</a:t>
            </a:r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:[2021-09-01T23:59:59.999Z TO NOW] </a:t>
            </a:r>
            <a:b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dirty="0"/>
              <a:t>Ici on joue avec les index </a:t>
            </a:r>
            <a:r>
              <a:rPr lang="fr-FR" i="1" dirty="0" err="1"/>
              <a:t>rcrcre</a:t>
            </a:r>
            <a:r>
              <a:rPr lang="fr-FR" dirty="0"/>
              <a:t> et/ou </a:t>
            </a:r>
            <a:r>
              <a:rPr lang="fr-FR" i="1" dirty="0" err="1"/>
              <a:t>rcrmod</a:t>
            </a:r>
            <a:r>
              <a:rPr lang="fr-FR" dirty="0"/>
              <a:t> et </a:t>
            </a:r>
            <a:r>
              <a:rPr lang="fr-FR" i="1" dirty="0" err="1"/>
              <a:t>datemod</a:t>
            </a:r>
            <a:r>
              <a:rPr lang="fr-FR" dirty="0"/>
              <a:t> ou </a:t>
            </a:r>
            <a:r>
              <a:rPr lang="fr-FR" i="1" dirty="0" err="1"/>
              <a:t>dateetat</a:t>
            </a:r>
            <a:r>
              <a:rPr lang="fr-FR" dirty="0"/>
              <a:t> (pas la même syntaxe du format date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F765D03-9DBA-4B12-F919-74E84F593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6012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E451A5-D34A-F7B1-7E18-DF7FA064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CB1C47-2F25-C6CD-0B18-69280DCC1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Distinction index MOT / index PHRASE</a:t>
            </a:r>
          </a:p>
          <a:p>
            <a:r>
              <a:rPr lang="fr-FR" dirty="0"/>
              <a:t>Recours aux </a:t>
            </a:r>
            <a:r>
              <a:rPr lang="fr-FR" sz="3200" b="0" i="0" dirty="0">
                <a:solidFill>
                  <a:srgbClr val="1D1C1D"/>
                </a:solidFill>
                <a:effectLst/>
                <a:latin typeface="Slack-Lato"/>
              </a:rPr>
              <a:t>"</a:t>
            </a:r>
            <a:r>
              <a:rPr lang="fr-FR" dirty="0"/>
              <a:t>guillemets</a:t>
            </a:r>
            <a:r>
              <a:rPr lang="fr-FR" sz="3200" b="0" i="0" dirty="0">
                <a:solidFill>
                  <a:srgbClr val="1D1C1D"/>
                </a:solidFill>
                <a:effectLst/>
                <a:latin typeface="Slack-Lato"/>
              </a:rPr>
              <a:t>" pour l’ordre donc précision</a:t>
            </a:r>
          </a:p>
          <a:p>
            <a:r>
              <a:rPr lang="fr-FR" dirty="0">
                <a:solidFill>
                  <a:srgbClr val="1D1C1D"/>
                </a:solidFill>
                <a:latin typeface="Slack-Lato"/>
              </a:rPr>
              <a:t>Les différents index mobilisables</a:t>
            </a:r>
            <a:endParaRPr lang="fr-FR" sz="3200" b="0" i="0" dirty="0">
              <a:solidFill>
                <a:srgbClr val="1D1C1D"/>
              </a:solidFill>
              <a:effectLst/>
              <a:latin typeface="Slack-Lato"/>
            </a:endParaRPr>
          </a:p>
          <a:p>
            <a:r>
              <a:rPr lang="fr-FR" sz="3200" b="0" i="0" dirty="0">
                <a:solidFill>
                  <a:srgbClr val="1D1C1D"/>
                </a:solidFill>
                <a:effectLst/>
                <a:latin typeface="Slack-Lato"/>
              </a:rPr>
              <a:t>Fonctionnement de la recherche experte</a:t>
            </a:r>
          </a:p>
          <a:p>
            <a:r>
              <a:rPr lang="fr-FR" dirty="0">
                <a:solidFill>
                  <a:srgbClr val="1D1C1D"/>
                </a:solidFill>
                <a:latin typeface="Slack-Lato"/>
              </a:rPr>
              <a:t>Différents usages : recherche / suivi / pilotage</a:t>
            </a:r>
            <a:endParaRPr lang="fr-FR" sz="3200" b="0" i="0" dirty="0">
              <a:solidFill>
                <a:srgbClr val="1D1C1D"/>
              </a:solidFill>
              <a:effectLst/>
              <a:latin typeface="Slack-Lato"/>
            </a:endParaRPr>
          </a:p>
          <a:p>
            <a:r>
              <a:rPr lang="fr-FR" dirty="0">
                <a:solidFill>
                  <a:srgbClr val="1D1C1D"/>
                </a:solidFill>
                <a:latin typeface="Slack-Lato"/>
              </a:rPr>
              <a:t>Combinaison d’index</a:t>
            </a:r>
          </a:p>
          <a:p>
            <a:endParaRPr lang="fr-FR" sz="3200" b="0" i="0" dirty="0">
              <a:solidFill>
                <a:srgbClr val="1D1C1D"/>
              </a:solidFill>
              <a:effectLst/>
              <a:latin typeface="Slack-Lato"/>
            </a:endParaRPr>
          </a:p>
          <a:p>
            <a:endParaRPr lang="fr-FR" sz="3200" b="0" i="0" dirty="0">
              <a:solidFill>
                <a:srgbClr val="1D1C1D"/>
              </a:solidFill>
              <a:effectLst/>
              <a:latin typeface="Slack-Lato"/>
            </a:endParaRPr>
          </a:p>
          <a:p>
            <a:endParaRPr lang="fr-FR" dirty="0">
              <a:solidFill>
                <a:srgbClr val="1D1C1D"/>
              </a:solidFill>
              <a:latin typeface="Slack-Lato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E40E15-F672-7E61-BE7E-73E3698FC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77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A6B4E-F478-14A0-670B-0250D3D41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 vous de jouer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7BFB00-52C5-548C-8306-FB912B066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3 questions 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dirty="0"/>
              <a:t>Retour de la case « recherche exacte » ? Sous quel intitulé ?</a:t>
            </a:r>
          </a:p>
          <a:p>
            <a:pPr marL="914400" lvl="1" indent="-514350">
              <a:buFont typeface="+mj-lt"/>
              <a:buAutoNum type="arabicPeriod"/>
            </a:pPr>
            <a:endParaRPr lang="fr-FR" dirty="0"/>
          </a:p>
          <a:p>
            <a:pPr marL="914400" lvl="1" indent="-514350">
              <a:buFont typeface="+mj-lt"/>
              <a:buAutoNum type="arabicPeriod"/>
            </a:pPr>
            <a:r>
              <a:rPr lang="fr-FR" dirty="0"/>
              <a:t>Nouveaux index ?</a:t>
            </a:r>
          </a:p>
          <a:p>
            <a:pPr marL="914400" lvl="1" indent="-514350">
              <a:buFont typeface="+mj-lt"/>
              <a:buAutoNum type="arabicPeriod"/>
            </a:pPr>
            <a:endParaRPr lang="fr-FR" dirty="0"/>
          </a:p>
          <a:p>
            <a:pPr marL="914400" lvl="1" indent="-514350">
              <a:buFont typeface="+mj-lt"/>
              <a:buAutoNum type="arabicPeriod"/>
            </a:pPr>
            <a:r>
              <a:rPr lang="fr-FR" dirty="0"/>
              <a:t>Nouveaux filtres dans l’interface ?</a:t>
            </a:r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b="1" dirty="0">
                <a:solidFill>
                  <a:schemeClr val="tx2"/>
                </a:solidFill>
              </a:rPr>
              <a:t>Répondre dans vos évaluations.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7F3254-7E45-DDCB-286B-30CEF1F4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243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Les grands principes de la recherche dans </a:t>
            </a:r>
            <a:r>
              <a:rPr lang="fr-FR" dirty="0" err="1">
                <a:solidFill>
                  <a:schemeClr val="accent4">
                    <a:lumMod val="75000"/>
                  </a:schemeClr>
                </a:solidFill>
              </a:rPr>
              <a:t>IdRef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7692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6C691C-219A-B129-52EB-4CA17982C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395D6F-8218-5AE5-5287-22AE1AA58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L’optimum d’une recherche réside dans un </a:t>
            </a:r>
            <a:r>
              <a:rPr lang="fr-FR" b="1" dirty="0"/>
              <a:t>équilibre :</a:t>
            </a:r>
          </a:p>
          <a:p>
            <a:pPr lvl="1"/>
            <a:r>
              <a:rPr lang="fr-FR" dirty="0"/>
              <a:t>entre </a:t>
            </a:r>
            <a:r>
              <a:rPr lang="fr-FR" b="1" dirty="0">
                <a:solidFill>
                  <a:srgbClr val="0070C0"/>
                </a:solidFill>
              </a:rPr>
              <a:t>bruit</a:t>
            </a:r>
            <a:r>
              <a:rPr lang="fr-FR" b="1" dirty="0"/>
              <a:t> </a:t>
            </a:r>
            <a:r>
              <a:rPr lang="fr-FR" dirty="0"/>
              <a:t>et</a:t>
            </a:r>
            <a:r>
              <a:rPr lang="fr-FR" b="1" dirty="0"/>
              <a:t> </a:t>
            </a:r>
            <a:r>
              <a:rPr lang="fr-FR" b="1" dirty="0">
                <a:solidFill>
                  <a:srgbClr val="0070C0"/>
                </a:solidFill>
              </a:rPr>
              <a:t>silence</a:t>
            </a:r>
            <a:r>
              <a:rPr lang="fr-FR" b="1" dirty="0"/>
              <a:t> </a:t>
            </a:r>
            <a:r>
              <a:rPr lang="fr-FR" dirty="0"/>
              <a:t>pour les résultats</a:t>
            </a:r>
          </a:p>
          <a:p>
            <a:pPr lvl="1"/>
            <a:r>
              <a:rPr lang="fr-FR" dirty="0"/>
              <a:t>entre</a:t>
            </a:r>
            <a:r>
              <a:rPr lang="fr-FR" b="1" dirty="0"/>
              <a:t> </a:t>
            </a:r>
            <a:r>
              <a:rPr lang="fr-FR" b="1" dirty="0">
                <a:solidFill>
                  <a:srgbClr val="FFC000"/>
                </a:solidFill>
              </a:rPr>
              <a:t>simplicité</a:t>
            </a:r>
            <a:r>
              <a:rPr lang="fr-FR" b="1" dirty="0"/>
              <a:t> </a:t>
            </a:r>
            <a:r>
              <a:rPr lang="fr-FR" dirty="0"/>
              <a:t>et</a:t>
            </a:r>
            <a:r>
              <a:rPr lang="fr-FR" b="1" dirty="0"/>
              <a:t> </a:t>
            </a:r>
            <a:r>
              <a:rPr lang="fr-FR" b="1" dirty="0">
                <a:solidFill>
                  <a:srgbClr val="FFC000"/>
                </a:solidFill>
              </a:rPr>
              <a:t>complexité</a:t>
            </a:r>
            <a:r>
              <a:rPr lang="fr-FR" b="1" dirty="0"/>
              <a:t> </a:t>
            </a:r>
            <a:r>
              <a:rPr lang="fr-FR" dirty="0"/>
              <a:t>pour les utilisateurs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CE529E-BB2E-C911-6D0C-DF20EFB66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55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182B71-EC5D-7D4E-F5B6-B501A100E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Rechercher dans </a:t>
            </a:r>
            <a:r>
              <a:rPr lang="fr-FR" dirty="0" err="1"/>
              <a:t>IdRef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A9396C-DBAB-7CD6-D60B-019BCE4CC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400" dirty="0"/>
              <a:t>Volontairement </a:t>
            </a:r>
            <a:r>
              <a:rPr lang="fr-FR" sz="2400" b="1" dirty="0"/>
              <a:t>simple </a:t>
            </a:r>
            <a:r>
              <a:rPr lang="fr-FR" sz="2400" dirty="0"/>
              <a:t>pour l’utilisateur. </a:t>
            </a:r>
          </a:p>
          <a:p>
            <a:endParaRPr lang="fr-FR" sz="2400" dirty="0"/>
          </a:p>
          <a:p>
            <a:r>
              <a:rPr lang="fr-FR" sz="2400" dirty="0"/>
              <a:t>Il choisit un index et passe des termes de recherche. Il obtient des résultats .</a:t>
            </a:r>
          </a:p>
          <a:p>
            <a:endParaRPr lang="fr-FR" sz="2400" dirty="0"/>
          </a:p>
          <a:p>
            <a:r>
              <a:rPr lang="fr-FR" sz="2400" dirty="0"/>
              <a:t>Techniquement, la recherche dans </a:t>
            </a:r>
            <a:r>
              <a:rPr lang="fr-FR" sz="2400" dirty="0" err="1"/>
              <a:t>IdRef</a:t>
            </a:r>
            <a:r>
              <a:rPr lang="fr-FR" sz="2400" dirty="0"/>
              <a:t> s’effectue via :</a:t>
            </a:r>
          </a:p>
          <a:p>
            <a:pPr lvl="1"/>
            <a:r>
              <a:rPr lang="fr-FR" sz="2400" dirty="0"/>
              <a:t>une surcouche logicielle (</a:t>
            </a:r>
            <a:r>
              <a:rPr lang="fr-FR" sz="2400" dirty="0" err="1"/>
              <a:t>IdRef</a:t>
            </a:r>
            <a:r>
              <a:rPr lang="fr-FR" sz="2400" dirty="0"/>
              <a:t>)</a:t>
            </a:r>
          </a:p>
          <a:p>
            <a:pPr lvl="1"/>
            <a:r>
              <a:rPr lang="fr-FR" sz="2400" dirty="0"/>
              <a:t>par l’interrogation d’un moteur d’indexation (</a:t>
            </a:r>
            <a:r>
              <a:rPr lang="fr-FR" sz="2400" dirty="0" err="1"/>
              <a:t>Solr</a:t>
            </a:r>
            <a:r>
              <a:rPr lang="fr-FR" sz="2400" dirty="0"/>
              <a:t>) </a:t>
            </a:r>
          </a:p>
          <a:p>
            <a:pPr lvl="1"/>
            <a:endParaRPr lang="fr-FR" sz="2400" dirty="0"/>
          </a:p>
          <a:p>
            <a:r>
              <a:rPr lang="fr-FR" sz="2400" dirty="0"/>
              <a:t>Les </a:t>
            </a:r>
            <a:r>
              <a:rPr lang="fr-FR" sz="2400" b="1" dirty="0"/>
              <a:t>index</a:t>
            </a:r>
            <a:r>
              <a:rPr lang="fr-FR" sz="2400" dirty="0"/>
              <a:t> sont constitués des valeurs des zones indexées dans les notices d’autorité.</a:t>
            </a:r>
          </a:p>
          <a:p>
            <a:endParaRPr lang="fr-FR" sz="2400" dirty="0"/>
          </a:p>
          <a:p>
            <a:r>
              <a:rPr lang="fr-FR" sz="2400" dirty="0"/>
              <a:t>L’enregistrement des valeurs et l’appel aux index donnent lieu à des choix de configuration, de paramétrage.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0A8E5A-BD29-F215-6DC1-A3168EEB9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4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25324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fr-FR" u="sng" dirty="0">
                <a:solidFill>
                  <a:schemeClr val="bg1"/>
                </a:solidFill>
              </a:rPr>
              <a:t>www.idref.fr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9520752" y="6064652"/>
            <a:ext cx="441569" cy="365125"/>
          </a:xfrm>
        </p:spPr>
        <p:txBody>
          <a:bodyPr/>
          <a:lstStyle/>
          <a:p>
            <a:fld id="{A63E2F55-217E-784D-959E-8EB90DBD2478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7" name="Organigramme : Disque magnétique 6"/>
          <p:cNvSpPr/>
          <p:nvPr/>
        </p:nvSpPr>
        <p:spPr>
          <a:xfrm>
            <a:off x="54215" y="2426358"/>
            <a:ext cx="1737115" cy="1311001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Base de données d’autorités</a:t>
            </a:r>
          </a:p>
        </p:txBody>
      </p:sp>
      <p:sp>
        <p:nvSpPr>
          <p:cNvPr id="8" name="Organigramme : Disque magnétique 7"/>
          <p:cNvSpPr/>
          <p:nvPr/>
        </p:nvSpPr>
        <p:spPr>
          <a:xfrm>
            <a:off x="3136123" y="2503214"/>
            <a:ext cx="2195781" cy="1217961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Base des indexes</a:t>
            </a:r>
          </a:p>
          <a:p>
            <a:pPr algn="ctr"/>
            <a:endParaRPr lang="fr-FR" dirty="0"/>
          </a:p>
        </p:txBody>
      </p:sp>
      <p:cxnSp>
        <p:nvCxnSpPr>
          <p:cNvPr id="20" name="Connecteur droit avec flèche 19"/>
          <p:cNvCxnSpPr>
            <a:cxnSpLocks/>
            <a:stCxn id="7" idx="4"/>
            <a:endCxn id="8" idx="2"/>
          </p:cNvCxnSpPr>
          <p:nvPr/>
        </p:nvCxnSpPr>
        <p:spPr>
          <a:xfrm>
            <a:off x="1791330" y="3081859"/>
            <a:ext cx="1344793" cy="30336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en angle 29"/>
          <p:cNvCxnSpPr>
            <a:cxnSpLocks/>
            <a:stCxn id="103" idx="1"/>
            <a:endCxn id="73" idx="0"/>
          </p:cNvCxnSpPr>
          <p:nvPr/>
        </p:nvCxnSpPr>
        <p:spPr>
          <a:xfrm rot="10800000" flipV="1">
            <a:off x="3992998" y="1651174"/>
            <a:ext cx="3572848" cy="471189"/>
          </a:xfrm>
          <a:prstGeom prst="bentConnector2">
            <a:avLst/>
          </a:prstGeom>
          <a:ln w="76200">
            <a:solidFill>
              <a:srgbClr val="D60A5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rganigramme : Processus 73"/>
          <p:cNvSpPr/>
          <p:nvPr/>
        </p:nvSpPr>
        <p:spPr>
          <a:xfrm>
            <a:off x="7533572" y="1285458"/>
            <a:ext cx="4334377" cy="5297904"/>
          </a:xfrm>
          <a:prstGeom prst="flowChartProcess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9" name="Image 7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009" y="715425"/>
            <a:ext cx="1499053" cy="499684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1040" y="2268029"/>
            <a:ext cx="1763988" cy="1879391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cxnSp>
        <p:nvCxnSpPr>
          <p:cNvPr id="42" name="Connecteur en angle 44">
            <a:extLst>
              <a:ext uri="{FF2B5EF4-FFF2-40B4-BE49-F238E27FC236}">
                <a16:creationId xmlns:a16="http://schemas.microsoft.com/office/drawing/2014/main" id="{C83978D4-8BC9-0550-A9A0-C9D99FA0FC09}"/>
              </a:ext>
            </a:extLst>
          </p:cNvPr>
          <p:cNvCxnSpPr>
            <a:cxnSpLocks/>
            <a:stCxn id="8" idx="3"/>
            <a:endCxn id="91" idx="2"/>
          </p:cNvCxnSpPr>
          <p:nvPr/>
        </p:nvCxnSpPr>
        <p:spPr>
          <a:xfrm rot="16200000" flipH="1">
            <a:off x="5748228" y="2206960"/>
            <a:ext cx="2669783" cy="5698211"/>
          </a:xfrm>
          <a:prstGeom prst="bentConnector3">
            <a:avLst>
              <a:gd name="adj1" fmla="val 108562"/>
            </a:avLst>
          </a:prstGeom>
          <a:ln w="762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7CCCFB1B-5E6D-1A23-57EE-18417F6D21DD}"/>
              </a:ext>
            </a:extLst>
          </p:cNvPr>
          <p:cNvSpPr/>
          <p:nvPr/>
        </p:nvSpPr>
        <p:spPr>
          <a:xfrm>
            <a:off x="5244397" y="1762590"/>
            <a:ext cx="1995376" cy="248356"/>
          </a:xfrm>
          <a:prstGeom prst="rect">
            <a:avLst/>
          </a:prstGeom>
          <a:solidFill>
            <a:srgbClr val="D60A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Requête</a:t>
            </a:r>
          </a:p>
        </p:txBody>
      </p:sp>
      <p:pic>
        <p:nvPicPr>
          <p:cNvPr id="75" name="Image 74">
            <a:extLst>
              <a:ext uri="{FF2B5EF4-FFF2-40B4-BE49-F238E27FC236}">
                <a16:creationId xmlns:a16="http://schemas.microsoft.com/office/drawing/2014/main" id="{F4EA1D47-C068-8EA8-E570-07720B50F9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6111" y="3386029"/>
            <a:ext cx="176842" cy="322411"/>
          </a:xfrm>
          <a:prstGeom prst="rect">
            <a:avLst/>
          </a:prstGeom>
        </p:spPr>
      </p:pic>
      <p:pic>
        <p:nvPicPr>
          <p:cNvPr id="91" name="Image 90">
            <a:extLst>
              <a:ext uri="{FF2B5EF4-FFF2-40B4-BE49-F238E27FC236}">
                <a16:creationId xmlns:a16="http://schemas.microsoft.com/office/drawing/2014/main" id="{EDAFC33E-11EB-08E9-0AD2-15C6171C7B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81693" y="4186239"/>
            <a:ext cx="3701063" cy="2204719"/>
          </a:xfrm>
          <a:prstGeom prst="rect">
            <a:avLst/>
          </a:prstGeom>
          <a:ln w="15875">
            <a:solidFill>
              <a:srgbClr val="92D050"/>
            </a:solidFill>
          </a:ln>
        </p:spPr>
      </p:pic>
      <p:pic>
        <p:nvPicPr>
          <p:cNvPr id="103" name="Image 102">
            <a:extLst>
              <a:ext uri="{FF2B5EF4-FFF2-40B4-BE49-F238E27FC236}">
                <a16:creationId xmlns:a16="http://schemas.microsoft.com/office/drawing/2014/main" id="{E95D9026-6E06-D047-145F-C4A29383EC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65846" y="1305681"/>
            <a:ext cx="4334377" cy="690988"/>
          </a:xfrm>
          <a:prstGeom prst="rect">
            <a:avLst/>
          </a:prstGeom>
        </p:spPr>
      </p:pic>
      <p:grpSp>
        <p:nvGrpSpPr>
          <p:cNvPr id="133" name="Groupe 132">
            <a:extLst>
              <a:ext uri="{FF2B5EF4-FFF2-40B4-BE49-F238E27FC236}">
                <a16:creationId xmlns:a16="http://schemas.microsoft.com/office/drawing/2014/main" id="{4B5BFD02-72EB-7DB7-7748-EAE1E5B17648}"/>
              </a:ext>
            </a:extLst>
          </p:cNvPr>
          <p:cNvGrpSpPr/>
          <p:nvPr/>
        </p:nvGrpSpPr>
        <p:grpSpPr>
          <a:xfrm>
            <a:off x="3721535" y="2122364"/>
            <a:ext cx="542925" cy="666750"/>
            <a:chOff x="3324628" y="2472587"/>
            <a:chExt cx="542925" cy="666750"/>
          </a:xfrm>
        </p:grpSpPr>
        <p:pic>
          <p:nvPicPr>
            <p:cNvPr id="73" name="Image 72">
              <a:extLst>
                <a:ext uri="{FF2B5EF4-FFF2-40B4-BE49-F238E27FC236}">
                  <a16:creationId xmlns:a16="http://schemas.microsoft.com/office/drawing/2014/main" id="{89D254BC-18D3-A025-DC93-6BBFBF4905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324628" y="2472587"/>
              <a:ext cx="542925" cy="666750"/>
            </a:xfrm>
            <a:prstGeom prst="rect">
              <a:avLst/>
            </a:prstGeom>
            <a:ln w="88900">
              <a:solidFill>
                <a:schemeClr val="bg1">
                  <a:lumMod val="50000"/>
                </a:schemeClr>
              </a:solidFill>
            </a:ln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10" name="Encre 109">
                  <a:extLst>
                    <a:ext uri="{FF2B5EF4-FFF2-40B4-BE49-F238E27FC236}">
                      <a16:creationId xmlns:a16="http://schemas.microsoft.com/office/drawing/2014/main" id="{9671CA96-6A6A-105C-E8E1-51AAF48D7A64}"/>
                    </a:ext>
                  </a:extLst>
                </p14:cNvPr>
                <p14:cNvContentPartPr/>
                <p14:nvPr/>
              </p14:nvContentPartPr>
              <p14:xfrm>
                <a:off x="3420387" y="2805962"/>
                <a:ext cx="371160" cy="84960"/>
              </p14:xfrm>
            </p:contentPart>
          </mc:Choice>
          <mc:Fallback xmlns="">
            <p:pic>
              <p:nvPicPr>
                <p:cNvPr id="110" name="Encre 109">
                  <a:extLst>
                    <a:ext uri="{FF2B5EF4-FFF2-40B4-BE49-F238E27FC236}">
                      <a16:creationId xmlns:a16="http://schemas.microsoft.com/office/drawing/2014/main" id="{9671CA96-6A6A-105C-E8E1-51AAF48D7A6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411387" y="2797322"/>
                  <a:ext cx="388800" cy="102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1" name="Encre 110">
                <a:extLst>
                  <a:ext uri="{FF2B5EF4-FFF2-40B4-BE49-F238E27FC236}">
                    <a16:creationId xmlns:a16="http://schemas.microsoft.com/office/drawing/2014/main" id="{EC78C35C-FFEE-1B6D-DFEF-34D3D9D86DDE}"/>
                  </a:ext>
                </a:extLst>
              </p14:cNvPr>
              <p14:cNvContentPartPr/>
              <p14:nvPr/>
            </p14:nvContentPartPr>
            <p14:xfrm>
              <a:off x="1129278" y="4431642"/>
              <a:ext cx="360" cy="360"/>
            </p14:xfrm>
          </p:contentPart>
        </mc:Choice>
        <mc:Fallback xmlns="">
          <p:pic>
            <p:nvPicPr>
              <p:cNvPr id="111" name="Encre 110">
                <a:extLst>
                  <a:ext uri="{FF2B5EF4-FFF2-40B4-BE49-F238E27FC236}">
                    <a16:creationId xmlns:a16="http://schemas.microsoft.com/office/drawing/2014/main" id="{EC78C35C-FFEE-1B6D-DFEF-34D3D9D86DD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20278" y="4423002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13" name="Image 112">
            <a:extLst>
              <a:ext uri="{FF2B5EF4-FFF2-40B4-BE49-F238E27FC236}">
                <a16:creationId xmlns:a16="http://schemas.microsoft.com/office/drawing/2014/main" id="{E6E86E72-D521-76A3-E32D-D77B7FB1C2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6888" y="3791620"/>
            <a:ext cx="3003709" cy="365092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5306346" y="6190510"/>
            <a:ext cx="1995376" cy="248356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Résultats</a:t>
            </a:r>
          </a:p>
        </p:txBody>
      </p:sp>
      <p:pic>
        <p:nvPicPr>
          <p:cNvPr id="132" name="Image 131">
            <a:extLst>
              <a:ext uri="{FF2B5EF4-FFF2-40B4-BE49-F238E27FC236}">
                <a16:creationId xmlns:a16="http://schemas.microsoft.com/office/drawing/2014/main" id="{9B02C545-30C6-C6CA-CE45-464DFBBDF6F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6888" y="4147420"/>
            <a:ext cx="1777790" cy="649813"/>
          </a:xfrm>
          <a:prstGeom prst="rect">
            <a:avLst/>
          </a:prstGeom>
        </p:spPr>
      </p:pic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3E89826E-7EA2-3E3A-F16D-A53543F11206}"/>
              </a:ext>
            </a:extLst>
          </p:cNvPr>
          <p:cNvGrpSpPr/>
          <p:nvPr/>
        </p:nvGrpSpPr>
        <p:grpSpPr>
          <a:xfrm>
            <a:off x="3721536" y="2135098"/>
            <a:ext cx="542925" cy="666750"/>
            <a:chOff x="5404385" y="3010484"/>
            <a:chExt cx="542925" cy="666750"/>
          </a:xfrm>
        </p:grpSpPr>
        <p:pic>
          <p:nvPicPr>
            <p:cNvPr id="64" name="Image 6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404385" y="3010484"/>
              <a:ext cx="542925" cy="666750"/>
            </a:xfrm>
            <a:prstGeom prst="rect">
              <a:avLst/>
            </a:prstGeom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37" name="Encre 136">
                  <a:extLst>
                    <a:ext uri="{FF2B5EF4-FFF2-40B4-BE49-F238E27FC236}">
                      <a16:creationId xmlns:a16="http://schemas.microsoft.com/office/drawing/2014/main" id="{82C14BD4-8197-EC79-683F-BF4798F0C251}"/>
                    </a:ext>
                  </a:extLst>
                </p14:cNvPr>
                <p14:cNvContentPartPr/>
                <p14:nvPr/>
              </p14:nvContentPartPr>
              <p14:xfrm>
                <a:off x="5495244" y="3322016"/>
                <a:ext cx="371160" cy="84960"/>
              </p14:xfrm>
            </p:contentPart>
          </mc:Choice>
          <mc:Fallback xmlns="">
            <p:pic>
              <p:nvPicPr>
                <p:cNvPr id="137" name="Encre 136">
                  <a:extLst>
                    <a:ext uri="{FF2B5EF4-FFF2-40B4-BE49-F238E27FC236}">
                      <a16:creationId xmlns:a16="http://schemas.microsoft.com/office/drawing/2014/main" id="{82C14BD4-8197-EC79-683F-BF4798F0C25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486244" y="3313016"/>
                  <a:ext cx="388800" cy="1026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45" name="Image 144">
            <a:extLst>
              <a:ext uri="{FF2B5EF4-FFF2-40B4-BE49-F238E27FC236}">
                <a16:creationId xmlns:a16="http://schemas.microsoft.com/office/drawing/2014/main" id="{6AC05806-73D9-0545-1DDE-485C9F2C74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4873" y="3376478"/>
            <a:ext cx="176842" cy="322411"/>
          </a:xfrm>
          <a:prstGeom prst="rect">
            <a:avLst/>
          </a:prstGeom>
        </p:spPr>
      </p:pic>
      <p:pic>
        <p:nvPicPr>
          <p:cNvPr id="146" name="Image 145">
            <a:extLst>
              <a:ext uri="{FF2B5EF4-FFF2-40B4-BE49-F238E27FC236}">
                <a16:creationId xmlns:a16="http://schemas.microsoft.com/office/drawing/2014/main" id="{CE9DA054-F248-037F-E6AC-4CA48E71D5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7644" y="3376478"/>
            <a:ext cx="176842" cy="32241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0" name="Encre 149">
                <a:extLst>
                  <a:ext uri="{FF2B5EF4-FFF2-40B4-BE49-F238E27FC236}">
                    <a16:creationId xmlns:a16="http://schemas.microsoft.com/office/drawing/2014/main" id="{80324CF3-2930-060F-6ACE-8A25CD920856}"/>
                  </a:ext>
                </a:extLst>
              </p14:cNvPr>
              <p14:cNvContentPartPr/>
              <p14:nvPr/>
            </p14:nvContentPartPr>
            <p14:xfrm>
              <a:off x="9855021" y="1925368"/>
              <a:ext cx="371160" cy="84960"/>
            </p14:xfrm>
          </p:contentPart>
        </mc:Choice>
        <mc:Fallback xmlns="">
          <p:pic>
            <p:nvPicPr>
              <p:cNvPr id="150" name="Encre 149">
                <a:extLst>
                  <a:ext uri="{FF2B5EF4-FFF2-40B4-BE49-F238E27FC236}">
                    <a16:creationId xmlns:a16="http://schemas.microsoft.com/office/drawing/2014/main" id="{80324CF3-2930-060F-6ACE-8A25CD92085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846021" y="1916368"/>
                <a:ext cx="388800" cy="102600"/>
              </a:xfrm>
              <a:prstGeom prst="rect">
                <a:avLst/>
              </a:prstGeom>
            </p:spPr>
          </p:pic>
        </mc:Fallback>
      </mc:AlternateContent>
      <p:pic>
        <p:nvPicPr>
          <p:cNvPr id="154" name="Image 153">
            <a:extLst>
              <a:ext uri="{FF2B5EF4-FFF2-40B4-BE49-F238E27FC236}">
                <a16:creationId xmlns:a16="http://schemas.microsoft.com/office/drawing/2014/main" id="{F5CA43C9-A954-BD1D-6F49-B9455C4CB9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0905" y="3386030"/>
            <a:ext cx="176842" cy="322411"/>
          </a:xfrm>
          <a:prstGeom prst="rect">
            <a:avLst/>
          </a:prstGeom>
        </p:spPr>
      </p:pic>
      <p:pic>
        <p:nvPicPr>
          <p:cNvPr id="155" name="Image 154">
            <a:extLst>
              <a:ext uri="{FF2B5EF4-FFF2-40B4-BE49-F238E27FC236}">
                <a16:creationId xmlns:a16="http://schemas.microsoft.com/office/drawing/2014/main" id="{BCEC11E4-42BD-E8D2-F536-AA31001C95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1902" y="3372688"/>
            <a:ext cx="176842" cy="322411"/>
          </a:xfrm>
          <a:prstGeom prst="rect">
            <a:avLst/>
          </a:prstGeom>
        </p:spPr>
      </p:pic>
      <p:sp>
        <p:nvSpPr>
          <p:cNvPr id="158" name="Rectangle 157">
            <a:extLst>
              <a:ext uri="{FF2B5EF4-FFF2-40B4-BE49-F238E27FC236}">
                <a16:creationId xmlns:a16="http://schemas.microsoft.com/office/drawing/2014/main" id="{4BAB63ED-0B44-0EA4-EB9A-914F3392B76C}"/>
              </a:ext>
            </a:extLst>
          </p:cNvPr>
          <p:cNvSpPr/>
          <p:nvPr/>
        </p:nvSpPr>
        <p:spPr>
          <a:xfrm>
            <a:off x="7565846" y="1865252"/>
            <a:ext cx="1037776" cy="180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AC1B91C-489F-3F17-10F2-8168A52AC406}"/>
              </a:ext>
            </a:extLst>
          </p:cNvPr>
          <p:cNvSpPr txBox="1"/>
          <p:nvPr/>
        </p:nvSpPr>
        <p:spPr>
          <a:xfrm>
            <a:off x="1804993" y="2670633"/>
            <a:ext cx="1344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indexations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209CB21-CBB9-14F6-9A5B-0263C155D8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3109" y="3394148"/>
            <a:ext cx="176842" cy="32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619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AEBAF-C80E-50CC-266D-7C805C90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Champs non indexés des notices d’autorité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EF8084-781E-3A49-0788-689F00030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A010 et 03X : identifiants externes</a:t>
            </a:r>
          </a:p>
          <a:p>
            <a:r>
              <a:rPr lang="fr-FR" dirty="0"/>
              <a:t>A120 : genre</a:t>
            </a:r>
          </a:p>
          <a:p>
            <a:r>
              <a:rPr lang="fr-FR" dirty="0"/>
              <a:t>A300 / A340 : notes</a:t>
            </a:r>
          </a:p>
          <a:p>
            <a:r>
              <a:rPr lang="fr-FR" dirty="0"/>
              <a:t>A5XX : identifiants internes</a:t>
            </a:r>
          </a:p>
          <a:p>
            <a:r>
              <a:rPr lang="fr-FR" dirty="0"/>
              <a:t>A810 : sources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On ne peut pas rechercher dans zones d’identifiants, de Notes ou de Sources.</a:t>
            </a:r>
          </a:p>
          <a:p>
            <a:pPr>
              <a:buFont typeface="Symbol" panose="05050102010706020507" pitchFamily="18" charset="2"/>
              <a:buChar char="Þ"/>
            </a:pPr>
            <a:endParaRPr lang="fr-FR" dirty="0"/>
          </a:p>
          <a:p>
            <a:pPr marL="0" indent="0">
              <a:buNone/>
            </a:pPr>
            <a:r>
              <a:rPr lang="fr-FR" dirty="0"/>
              <a:t>Certains web services ou </a:t>
            </a:r>
            <a:r>
              <a:rPr lang="fr-FR" dirty="0" err="1"/>
              <a:t>data.idref</a:t>
            </a:r>
            <a:r>
              <a:rPr lang="fr-FR" dirty="0"/>
              <a:t> donnent cependant accès à ces champs.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588A4A-DAFA-5352-2B99-3BC602364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86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AEBAF-C80E-50CC-266D-7C805C90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Champs indexés des notices d’autorité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EF8084-781E-3A49-0788-689F00030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A101 : langue</a:t>
            </a:r>
          </a:p>
          <a:p>
            <a:r>
              <a:rPr lang="fr-FR" dirty="0"/>
              <a:t>A102 : pays</a:t>
            </a:r>
          </a:p>
          <a:p>
            <a:r>
              <a:rPr lang="fr-FR" dirty="0"/>
              <a:t>A103 a et b : dates de vie</a:t>
            </a:r>
          </a:p>
          <a:p>
            <a:r>
              <a:rPr lang="fr-FR" dirty="0"/>
              <a:t>A106 : utilisation rameau</a:t>
            </a:r>
          </a:p>
          <a:p>
            <a:r>
              <a:rPr lang="fr-FR" dirty="0"/>
              <a:t>A686 : classification</a:t>
            </a:r>
          </a:p>
          <a:p>
            <a:r>
              <a:rPr lang="fr-FR" dirty="0"/>
              <a:t>A822 : équivalent</a:t>
            </a:r>
          </a:p>
          <a:p>
            <a:r>
              <a:rPr lang="fr-FR" dirty="0"/>
              <a:t>A2XX, A4XX, A7XX et A9XX : points d’accès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588A4A-DAFA-5352-2B99-3BC602364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442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B23C75-79D2-C37E-F644-2461771AE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Accès à la recherche : 2 niveaux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8D84A9-B7BB-56FC-08E8-36BC57D01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Niveau </a:t>
            </a:r>
            <a:r>
              <a:rPr lang="fr-FR" dirty="0" err="1"/>
              <a:t>IdRef</a:t>
            </a:r>
            <a:r>
              <a:rPr lang="fr-FR" dirty="0"/>
              <a:t> (avec surcouche) :</a:t>
            </a:r>
          </a:p>
          <a:p>
            <a:r>
              <a:rPr lang="fr-FR" dirty="0"/>
              <a:t>par l’interface d’</a:t>
            </a:r>
            <a:r>
              <a:rPr lang="fr-FR" dirty="0" err="1"/>
              <a:t>IdRef</a:t>
            </a:r>
            <a:r>
              <a:rPr lang="fr-FR" dirty="0"/>
              <a:t> : </a:t>
            </a:r>
            <a:r>
              <a:rPr lang="fr-FR" dirty="0">
                <a:hlinkClick r:id="rId3"/>
              </a:rPr>
              <a:t>www.idref.fr</a:t>
            </a:r>
            <a:r>
              <a:rPr lang="fr-FR" dirty="0"/>
              <a:t> ou l’</a:t>
            </a:r>
            <a:r>
              <a:rPr lang="fr-FR" dirty="0" err="1">
                <a:hlinkClick r:id="rId4"/>
              </a:rPr>
              <a:t>iframe</a:t>
            </a:r>
            <a:r>
              <a:rPr lang="fr-FR" dirty="0"/>
              <a:t> (depuis une application tierce, ex : STAR)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Niveau </a:t>
            </a:r>
            <a:r>
              <a:rPr lang="fr-FR" dirty="0" err="1"/>
              <a:t>Solr</a:t>
            </a:r>
            <a:r>
              <a:rPr lang="fr-FR" dirty="0"/>
              <a:t> (direct) :</a:t>
            </a:r>
          </a:p>
          <a:p>
            <a:r>
              <a:rPr lang="fr-FR" dirty="0"/>
              <a:t>Par URL sous forme d’</a:t>
            </a:r>
            <a:r>
              <a:rPr lang="fr-FR" dirty="0">
                <a:hlinkClick r:id="rId5"/>
              </a:rPr>
              <a:t>API</a:t>
            </a:r>
            <a:r>
              <a:rPr lang="fr-FR" dirty="0"/>
              <a:t> : </a:t>
            </a:r>
            <a:r>
              <a:rPr lang="fr-FR" dirty="0">
                <a:hlinkClick r:id="rId6"/>
              </a:rPr>
              <a:t>https://www.idref.fr/Sru/Solr?q=*:*&amp;fl=*&amp;wt=xml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38E27C-0B5E-9762-D366-2F248644F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624560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m_x0020_du_x0020_marché xmlns="9cb235b8-7541-4a6e-b886-1bf4192805bd">A renseigner</Nom_x0020_du_x0020_marché>
    <Type_x0020_spec xmlns="9cb235b8-7541-4a6e-b886-1bf4192805bd">
      <Value>A renseigner</Value>
    </Type_x0020_spec>
    <Type_x0020_de_x0020_document_x0020_technique xmlns="9cb235b8-7541-4a6e-b886-1bf4192805bd">A renseigner</Type_x0020_de_x0020_document_x0020_technique>
    <Etat_x0020_du_x0020_document xmlns="9cb235b8-7541-4a6e-b886-1bf4192805bd" xsi:nil="true"/>
    <Nom_x0020_de_x0020_la_x0020_formation xmlns="9cb235b8-7541-4a6e-b886-1bf4192805bd">A renseigner</Nom_x0020_de_x0020_la_x0020_formation>
    <TRI xmlns="9cb235b8-7541-4a6e-b886-1bf4192805bd">FML</TRI>
    <Tags xmlns="9cb235b8-7541-4a6e-b886-1bf4192805bd" xsi:nil="true"/>
    <Structure xmlns="9cb235b8-7541-4a6e-b886-1bf4192805bd">ABES</Structure>
    <Type_x0020_de_x0020_document_x0020_standard xmlns="9cb235b8-7541-4a6e-b886-1bf4192805bd">Présentation - Communication</Type_x0020_de_x0020_document_x0020_standard>
    <Année xmlns="9cb235b8-7541-4a6e-b886-1bf4192805bd">2023</Année>
    <Sujet_x0020_convention xmlns="9cb235b8-7541-4a6e-b886-1bf4192805bd">A renseigner</Sujet_x0020_convention>
    <_DCDateCreated xmlns="http://schemas.microsoft.com/sharepoint/v3/fields">2022-12-12T23:00:00+00:00</_DCDateCreated>
    <Exaged_DocName xmlns="$ListId:Supports3;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Standard" ma:contentTypeID="0x010100505AF35FDCA54D2FA379F261E520FD37003BA607584A07684089D0538041E412080407004D9C7A65969EDD4896F46E993DB01D92" ma:contentTypeVersion="56" ma:contentTypeDescription="" ma:contentTypeScope="" ma:versionID="37f8d0bdde6caabcfe3073a3e635b42d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a14c9c40ae4eeaaa26f44cb126dcaa1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Type_x0020_spec" minOccurs="0"/>
                <xsd:element ref="ns2:Nom_x0020_de_x0020_la_x0020_formation" minOccurs="0"/>
                <xsd:element ref="ns2:Sujet_x0020_convention" minOccurs="0"/>
                <xsd:element ref="ns2:Type_x0020_de_x0020_document_x0020_technique" minOccurs="0"/>
                <xsd:element ref="ns4:Exaged_DocName" minOccurs="0"/>
                <xsd:element ref="ns2:Nom_x0020_du_x0020_marché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AF"/>
          <xsd:enumeration value="ABES"/>
          <xsd:enumeration value="ADBU"/>
          <xsd:enumeration value="AMUE"/>
          <xsd:enumeration value="AN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SIAF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FE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CS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DST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FRF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A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MYG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NX"/>
          <xsd:enumeration value="SPE"/>
          <xsd:enumeration value="SPR"/>
          <xsd:enumeration value="SQN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TZA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 ma:readOnly="false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esoins fonctionnels"/>
          <xsd:enumeration value="Bon de livraison"/>
          <xsd:enumeration value="Brochure commercial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éclaration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nquê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Prospective"/>
          <xsd:enumeration value="Rapport"/>
          <xsd:enumeration value="Rapport d'activité"/>
          <xsd:enumeration value="Rapport d'analyse"/>
          <xsd:enumeration value="Rapport de présentation"/>
          <xsd:enumeration value="Reconduction"/>
          <xsd:enumeration value="Revue application"/>
          <xsd:enumeration value="Specs développement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En cours de publication"/>
          <xsd:enumeration value="Prêt à publier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Type_x0020_spec" ma:index="11" nillable="true" ma:displayName="Concerne" ma:default="A renseigner" ma:hidden="true" ma:internalName="Type_x0020_spec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 renseigner"/>
                        <xsd:enumeration value="APCC"/>
                        <xsd:enumeration value="CBS"/>
                        <xsd:enumeration value="Exports à la demande"/>
                        <xsd:enumeration value="Exports réguliers"/>
                        <xsd:enumeration value="Exports hors réseaux"/>
                        <xsd:enumeration value="Guide Méthodo"/>
                        <xsd:enumeration value="Imports Sudoc"/>
                        <xsd:enumeration value="PSI"/>
                        <xsd:enumeration value="Scripts"/>
                        <xsd:enumeration value="Self Sudoc"/>
                        <xsd:enumeration value="Site Web"/>
                        <xsd:enumeration value="Supeb"/>
                        <xsd:enumeration value="Webstats"/>
                        <xsd:enumeration value="WinIBW"/>
                        <xsd:enumeration value="Z39-50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Nom_x0020_de_x0020_la_x0020_formation" ma:index="12" nillable="true" ma:displayName="Liste des formations" ma:default="A renseigner" ma:format="Dropdown" ma:hidden="true" ma:internalName="Nom_x0020_de_x0020_la_x0020_formation" ma:readOnly="false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Sujet_x0020_convention" ma:index="13" nillable="true" ma:displayName="Nom de la convention" ma:default="A renseigner" ma:format="Dropdown" ma:hidden="true" ma:internalName="Sujet_x0020_convention" ma:readOnly="false">
      <xsd:simpleType>
        <xsd:restriction base="dms:Choice">
          <xsd:enumeration value="A renseigner"/>
          <xsd:enumeration value="Calames"/>
          <xsd:enumeration value="CERL"/>
          <xsd:enumeration value="Cession de données"/>
          <xsd:enumeration value="Groupement commandes"/>
          <xsd:enumeration value="IdRef"/>
          <xsd:enumeration value="PebWeb"/>
          <xsd:enumeration value="PebWini"/>
          <xsd:enumeration value="RetroCalames"/>
          <xsd:enumeration value="RetroSociétés"/>
          <xsd:enumeration value="Star"/>
          <xsd:enumeration value="Step"/>
          <xsd:enumeration value="Sudoc"/>
          <xsd:enumeration value="Sudoc-PS"/>
          <xsd:enumeration value="Thèses"/>
          <xsd:enumeration value="WebDewey"/>
          <xsd:enumeration value="WorldCat"/>
          <xsd:enumeration value="Autres"/>
        </xsd:restriction>
      </xsd:simpleType>
    </xsd:element>
    <xsd:element name="Type_x0020_de_x0020_document_x0020_technique" ma:index="14" nillable="true" ma:displayName="Type de document technique" ma:default="A renseigner" ma:format="Dropdown" ma:hidden="true" ma:internalName="Type_x0020_de_x0020_document_x0020_technique" ma:readOnly="false">
      <xsd:simpleType>
        <xsd:restriction base="dms:Choice">
          <xsd:enumeration value="A renseigner"/>
          <xsd:enumeration value="Dossier de recette"/>
          <xsd:enumeration value="Fiche exploitation"/>
          <xsd:enumeration value="Fiche application"/>
          <xsd:enumeration value="Procédure"/>
          <xsd:enumeration value="Revue d'application"/>
        </xsd:restriction>
      </xsd:simpleType>
    </xsd:element>
    <xsd:element name="Nom_x0020_du_x0020_marché" ma:index="22" nillable="true" ma:displayName="Nom du marché" ma:default="A renseigner" ma:format="Dropdown" ma:hidden="true" ma:internalName="Nom_x0020_du_x0020_march_x00e9_" ma:readOnly="false">
      <xsd:simpleType>
        <xsd:restriction base="dms:Choice">
          <xsd:enumeration value="A renseigner"/>
          <xsd:enumeration value="CAIRN"/>
          <xsd:enumeration value="CAS"/>
          <xsd:enumeration value="Dalloz"/>
          <xsd:enumeration value="Doctrinal plus"/>
          <xsd:enumeration value="EBSCO - Business Source"/>
          <xsd:enumeration value="Elsevier-ScienceDirect"/>
          <xsd:enumeration value="JSTOR"/>
          <xsd:enumeration value="Lamyline"/>
          <xsd:enumeration value="Lexis-Nexis - Jurisclasseur"/>
          <xsd:enumeration value="Proquest - Chadwyck-Healey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21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86BFFD-9CD8-48D6-B58F-FCBB37EE75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5536A0-F816-43A0-B24E-A70ABD660EE6}">
  <ds:schemaRefs>
    <ds:schemaRef ds:uri="http://www.w3.org/XML/1998/namespace"/>
    <ds:schemaRef ds:uri="9cb235b8-7541-4a6e-b886-1bf4192805bd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sharepoint/v3/fields"/>
    <ds:schemaRef ds:uri="http://purl.org/dc/terms/"/>
    <ds:schemaRef ds:uri="http://schemas.microsoft.com/office/infopath/2007/PartnerControls"/>
    <ds:schemaRef ds:uri="$ListId:Supports3;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92B2E98-5DD4-40DF-8253-92EB5AD31D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8507</TotalTime>
  <Words>1221</Words>
  <Application>Microsoft Office PowerPoint</Application>
  <PresentationFormat>Grand écran</PresentationFormat>
  <Paragraphs>225</Paragraphs>
  <Slides>25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2" baseType="lpstr">
      <vt:lpstr>Arial</vt:lpstr>
      <vt:lpstr>Arial</vt:lpstr>
      <vt:lpstr>Calibri</vt:lpstr>
      <vt:lpstr>Segoe UI</vt:lpstr>
      <vt:lpstr>Slack-Lato</vt:lpstr>
      <vt:lpstr>Symbol</vt:lpstr>
      <vt:lpstr>1_Thème Office</vt:lpstr>
      <vt:lpstr>Présentation PowerPoint</vt:lpstr>
      <vt:lpstr>plan</vt:lpstr>
      <vt:lpstr>Les grands principes de la recherche dans IdRef</vt:lpstr>
      <vt:lpstr>Principe</vt:lpstr>
      <vt:lpstr>Rechercher dans IdRef</vt:lpstr>
      <vt:lpstr>www.idref.fr</vt:lpstr>
      <vt:lpstr>Champs non indexés des notices d’autorité</vt:lpstr>
      <vt:lpstr>Champs indexés des notices d’autorité</vt:lpstr>
      <vt:lpstr>Accès à la recherche : 2 niveaux</vt:lpstr>
      <vt:lpstr>Les index d’IdRef</vt:lpstr>
      <vt:lpstr>Tous les index du Solr</vt:lpstr>
      <vt:lpstr>Présentation PowerPoint</vt:lpstr>
      <vt:lpstr>Nouvelle modalité de recherche : la recherche experte</vt:lpstr>
      <vt:lpstr>Une disparition (temporaire ?)</vt:lpstr>
      <vt:lpstr>Nouvelle modalité de recherche</vt:lpstr>
      <vt:lpstr>Complexité et Précision</vt:lpstr>
      <vt:lpstr>Quelques règles d’interrogation</vt:lpstr>
      <vt:lpstr>Opérateurs booléens</vt:lpstr>
      <vt:lpstr>Présentation PowerPoint</vt:lpstr>
      <vt:lpstr>Présentation PowerPoint</vt:lpstr>
      <vt:lpstr>Présentation PowerPoint</vt:lpstr>
      <vt:lpstr>Todo : recherche du chanteur Renaud</vt:lpstr>
      <vt:lpstr>Suivi de la production par RCR</vt:lpstr>
      <vt:lpstr>Conclusion</vt:lpstr>
      <vt:lpstr>A vous de jouer</vt:lpstr>
    </vt:vector>
  </TitlesOfParts>
  <Company>ABES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Aline Le Provost</dc:creator>
  <cp:keywords/>
  <dc:description/>
  <cp:lastModifiedBy>Olivier Kosinski</cp:lastModifiedBy>
  <cp:revision>100</cp:revision>
  <dcterms:created xsi:type="dcterms:W3CDTF">2022-10-13T14:32:24Z</dcterms:created>
  <dcterms:modified xsi:type="dcterms:W3CDTF">2023-02-03T09:21:01Z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0x010100505AF35FDCA54D2FA379F261E520FD37003BA607584A07684089D0538041E412080407004D9C7A65969EDD4896F46E993DB01D92</vt:lpwstr>
  </property>
</Properties>
</file>