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0" r:id="rId2"/>
    <p:sldId id="267" r:id="rId3"/>
    <p:sldId id="265" r:id="rId4"/>
    <p:sldId id="266" r:id="rId5"/>
    <p:sldId id="270" r:id="rId6"/>
    <p:sldId id="268" r:id="rId7"/>
    <p:sldId id="272" r:id="rId8"/>
    <p:sldId id="318" r:id="rId9"/>
    <p:sldId id="273" r:id="rId10"/>
    <p:sldId id="277" r:id="rId11"/>
    <p:sldId id="274" r:id="rId12"/>
    <p:sldId id="275" r:id="rId13"/>
    <p:sldId id="278" r:id="rId14"/>
    <p:sldId id="276" r:id="rId15"/>
    <p:sldId id="294" r:id="rId16"/>
    <p:sldId id="295" r:id="rId17"/>
    <p:sldId id="296" r:id="rId18"/>
    <p:sldId id="279" r:id="rId19"/>
    <p:sldId id="280" r:id="rId20"/>
    <p:sldId id="281" r:id="rId21"/>
    <p:sldId id="282" r:id="rId22"/>
    <p:sldId id="283" r:id="rId23"/>
    <p:sldId id="284" r:id="rId24"/>
    <p:sldId id="286" r:id="rId25"/>
    <p:sldId id="287" r:id="rId26"/>
    <p:sldId id="289" r:id="rId27"/>
    <p:sldId id="288" r:id="rId28"/>
    <p:sldId id="290" r:id="rId29"/>
    <p:sldId id="291" r:id="rId30"/>
    <p:sldId id="303" r:id="rId31"/>
    <p:sldId id="304" r:id="rId32"/>
    <p:sldId id="305" r:id="rId33"/>
    <p:sldId id="306" r:id="rId34"/>
    <p:sldId id="307" r:id="rId35"/>
    <p:sldId id="308" r:id="rId36"/>
    <p:sldId id="309" r:id="rId37"/>
    <p:sldId id="310" r:id="rId38"/>
    <p:sldId id="313" r:id="rId39"/>
    <p:sldId id="314" r:id="rId40"/>
    <p:sldId id="315" r:id="rId41"/>
    <p:sldId id="316" r:id="rId42"/>
    <p:sldId id="317" r:id="rId43"/>
    <p:sldId id="319"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54"/>
    <a:srgbClr val="058943"/>
    <a:srgbClr val="F7A657"/>
    <a:srgbClr val="FFCD1C"/>
    <a:srgbClr val="80B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5332" autoAdjust="0"/>
  </p:normalViewPr>
  <p:slideViewPr>
    <p:cSldViewPr snapToGrid="0">
      <p:cViewPr varScale="1">
        <p:scale>
          <a:sx n="105" d="100"/>
          <a:sy n="105"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EF17-8FDA-462F-953D-39ED1E91BC23}" type="datetimeFigureOut">
              <a:rPr lang="fr-FR" smtClean="0"/>
              <a:t>16/01/2025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AD472-D77E-4AF8-9B70-EF55C448D832}" type="slidenum">
              <a:rPr lang="fr-FR" smtClean="0"/>
              <a:t>‹N°›</a:t>
            </a:fld>
            <a:endParaRPr lang="fr-FR"/>
          </a:p>
        </p:txBody>
      </p:sp>
    </p:spTree>
    <p:extLst>
      <p:ext uri="{BB962C8B-B14F-4D97-AF65-F5344CB8AC3E}">
        <p14:creationId xmlns:p14="http://schemas.microsoft.com/office/powerpoint/2010/main" val="561915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p:txBody>
      </p:sp>
      <p:sp>
        <p:nvSpPr>
          <p:cNvPr id="5" name="Espace réservé du pied de page 4"/>
          <p:cNvSpPr>
            <a:spLocks noGrp="1"/>
          </p:cNvSpPr>
          <p:nvPr>
            <p:ph type="ftr" sz="quarter" idx="11"/>
          </p:nvPr>
        </p:nvSpPr>
        <p:spPr>
          <a:xfrm>
            <a:off x="637291" y="6524625"/>
            <a:ext cx="4114800" cy="333375"/>
          </a:xfrm>
        </p:spPr>
        <p:txBody>
          <a:bodyPr/>
          <a:lstStyle>
            <a:lvl1pPr algn="l">
              <a:defRPr/>
            </a:lvl1pPr>
          </a:lstStyle>
          <a:p>
            <a:r>
              <a:rPr lang="fr-FR"/>
              <a:t>ESUP-SyGAL</a:t>
            </a:r>
            <a:endParaRPr lang="fr-FR" dirty="0"/>
          </a:p>
        </p:txBody>
      </p:sp>
    </p:spTree>
    <p:extLst>
      <p:ext uri="{BB962C8B-B14F-4D97-AF65-F5344CB8AC3E}">
        <p14:creationId xmlns:p14="http://schemas.microsoft.com/office/powerpoint/2010/main" val="297649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solidFill>
                  <a:srgbClr val="058943"/>
                </a:solidFill>
              </a:defRPr>
            </a:lvl1pPr>
          </a:lstStyle>
          <a:p>
            <a:r>
              <a:rPr lang="fr-FR" dirty="0"/>
              <a:t>Modifiez le style du titre</a:t>
            </a:r>
          </a:p>
        </p:txBody>
      </p:sp>
      <p:sp>
        <p:nvSpPr>
          <p:cNvPr id="3" name="Espace réservé du texte 2"/>
          <p:cNvSpPr>
            <a:spLocks noGrp="1"/>
          </p:cNvSpPr>
          <p:nvPr>
            <p:ph type="body" idx="1"/>
          </p:nvPr>
        </p:nvSpPr>
        <p:spPr>
          <a:xfrm>
            <a:off x="831849" y="4589463"/>
            <a:ext cx="11357973"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Tree>
    <p:extLst>
      <p:ext uri="{BB962C8B-B14F-4D97-AF65-F5344CB8AC3E}">
        <p14:creationId xmlns:p14="http://schemas.microsoft.com/office/powerpoint/2010/main" val="275528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a:t>ESUP-SyGAL</a:t>
            </a:r>
            <a:endParaRPr lang="fr-FR" dirty="0"/>
          </a:p>
        </p:txBody>
      </p:sp>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dirty="0"/>
              <a:t>Modifier les styles du texte du masque</a:t>
            </a:r>
          </a:p>
          <a:p>
            <a:pPr lvl="1"/>
            <a:r>
              <a:rPr lang="fr-FR" dirty="0"/>
              <a:t>Deuxième niveau</a:t>
            </a:r>
          </a:p>
          <a:p>
            <a:pPr lvl="2"/>
            <a:r>
              <a:rPr lang="fr-FR" dirty="0"/>
              <a:t>Troisième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dirty="0"/>
              <a:t>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1260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ESUP-SyGAL</a:t>
            </a:r>
            <a:endParaRPr lang="fr-FR" dirty="0"/>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87370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895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89692" y="422032"/>
            <a:ext cx="10997022" cy="969263"/>
          </a:xfrm>
          <a:prstGeom prst="rect">
            <a:avLst/>
          </a:prstGeom>
        </p:spPr>
        <p:txBody>
          <a:bodyPr vert="horz" lIns="91440" tIns="108000" rIns="91440" bIns="45720" rtlCol="0" anchor="t" anchorCtr="0">
            <a:noAutofit/>
          </a:bodyPr>
          <a:lstStyle/>
          <a:p>
            <a:r>
              <a:rPr lang="fr-FR" dirty="0"/>
              <a:t>Modifiez le style du titre</a:t>
            </a:r>
          </a:p>
        </p:txBody>
      </p:sp>
      <p:sp>
        <p:nvSpPr>
          <p:cNvPr id="3" name="Espace réservé du texte 2"/>
          <p:cNvSpPr>
            <a:spLocks noGrp="1"/>
          </p:cNvSpPr>
          <p:nvPr>
            <p:ph type="body" idx="1"/>
          </p:nvPr>
        </p:nvSpPr>
        <p:spPr>
          <a:xfrm>
            <a:off x="789691" y="1537398"/>
            <a:ext cx="10997023" cy="4639565"/>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p:txBody>
      </p:sp>
      <p:sp>
        <p:nvSpPr>
          <p:cNvPr id="5" name="Espace réservé du pied de page 4"/>
          <p:cNvSpPr>
            <a:spLocks noGrp="1"/>
          </p:cNvSpPr>
          <p:nvPr>
            <p:ph type="ftr" sz="quarter" idx="3"/>
          </p:nvPr>
        </p:nvSpPr>
        <p:spPr>
          <a:xfrm>
            <a:off x="644911" y="6536427"/>
            <a:ext cx="4114800" cy="324000"/>
          </a:xfrm>
          <a:prstGeom prst="rect">
            <a:avLst/>
          </a:prstGeom>
        </p:spPr>
        <p:txBody>
          <a:bodyPr vert="horz" lIns="91440" tIns="45720" rIns="91440" bIns="45720" rtlCol="0" anchor="ctr"/>
          <a:lstStyle>
            <a:lvl1pPr algn="l">
              <a:defRPr sz="1000" b="1">
                <a:solidFill>
                  <a:srgbClr val="058943"/>
                </a:solidFill>
                <a:latin typeface="Arial" panose="020B0604020202020204" pitchFamily="34" charset="0"/>
                <a:cs typeface="Arial" panose="020B0604020202020204" pitchFamily="34" charset="0"/>
              </a:defRPr>
            </a:lvl1pPr>
          </a:lstStyle>
          <a:p>
            <a:r>
              <a:rPr lang="fr-FR"/>
              <a:t>ESUP-SyGAL</a:t>
            </a:r>
            <a:endParaRPr lang="fr-FR" dirty="0"/>
          </a:p>
        </p:txBody>
      </p:sp>
      <p:sp>
        <p:nvSpPr>
          <p:cNvPr id="4" name="Chevron 3" title="Chevron décoratif"/>
          <p:cNvSpPr/>
          <p:nvPr userDrawn="1"/>
        </p:nvSpPr>
        <p:spPr>
          <a:xfrm>
            <a:off x="62744" y="422031"/>
            <a:ext cx="726948" cy="969264"/>
          </a:xfrm>
          <a:prstGeom prst="chevron">
            <a:avLst/>
          </a:prstGeom>
          <a:solidFill>
            <a:srgbClr val="00A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userDrawn="1"/>
        </p:nvSpPr>
        <p:spPr>
          <a:xfrm>
            <a:off x="0" y="6536426"/>
            <a:ext cx="648000" cy="324000"/>
          </a:xfrm>
          <a:prstGeom prst="rect">
            <a:avLst/>
          </a:prstGeom>
          <a:solidFill>
            <a:srgbClr val="00A754"/>
          </a:solidFill>
        </p:spPr>
        <p:txBody>
          <a:bodyPr wrap="square" rtlCol="0" anchor="ctr" anchorCtr="0">
            <a:spAutoFit/>
          </a:bodyPr>
          <a:lstStyle/>
          <a:p>
            <a:pPr algn="ctr"/>
            <a:fld id="{661DE7C9-5740-4A45-9465-9F8E84CC709E}" type="slidenum">
              <a:rPr lang="fr-FR" sz="1000" b="1" smtClean="0">
                <a:latin typeface="Arial" panose="020B0604020202020204" pitchFamily="34" charset="0"/>
                <a:cs typeface="Arial" panose="020B0604020202020204" pitchFamily="34" charset="0"/>
              </a:rPr>
              <a:pPr algn="ctr"/>
              <a:t>‹N°›</a:t>
            </a:fld>
            <a:endParaRPr lang="fr-FR" sz="1000" b="1" dirty="0">
              <a:latin typeface="Arial" panose="020B0604020202020204" pitchFamily="34" charset="0"/>
              <a:cs typeface="Arial" panose="020B0604020202020204" pitchFamily="34" charset="0"/>
            </a:endParaRPr>
          </a:p>
        </p:txBody>
      </p:sp>
      <p:pic>
        <p:nvPicPr>
          <p:cNvPr id="8" name="Image 7" title="Logo Normandie Université"/>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7111" y="6291053"/>
            <a:ext cx="969603" cy="490745"/>
          </a:xfrm>
          <a:prstGeom prst="rect">
            <a:avLst/>
          </a:prstGeom>
        </p:spPr>
      </p:pic>
    </p:spTree>
    <p:extLst>
      <p:ext uri="{BB962C8B-B14F-4D97-AF65-F5344CB8AC3E}">
        <p14:creationId xmlns:p14="http://schemas.microsoft.com/office/powerpoint/2010/main" val="56939921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Lst>
  <p:hf sldNum="0" hdr="0" dt="0"/>
  <p:txStyles>
    <p:titleStyle>
      <a:lvl1pPr algn="l" defTabSz="914400" rtl="0" eaLnBrk="1" latinLnBrk="0" hangingPunct="1">
        <a:lnSpc>
          <a:spcPct val="90000"/>
        </a:lnSpc>
        <a:spcBef>
          <a:spcPct val="0"/>
        </a:spcBef>
        <a:buNone/>
        <a:defRPr sz="3400" b="0" kern="1200">
          <a:solidFill>
            <a:schemeClr val="tx1"/>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sygal-demo.normandie-univ.fr/"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normandie-univ.fr/formation-doctorale/le-doctorat/"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sup-portail.org/wiki/display/SY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69D102F3-EE84-8405-0F53-B41187E10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39784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Présentation de l’application sur le site de démonstration</a:t>
            </a:r>
          </a:p>
        </p:txBody>
      </p:sp>
      <p:sp>
        <p:nvSpPr>
          <p:cNvPr id="6" name="Espace réservé du pied de page 5"/>
          <p:cNvSpPr>
            <a:spLocks noGrp="1"/>
          </p:cNvSpPr>
          <p:nvPr>
            <p:ph type="ftr" sz="quarter" idx="11"/>
          </p:nvPr>
        </p:nvSpPr>
        <p:spPr/>
        <p:txBody>
          <a:bodyPr/>
          <a:lstStyle/>
          <a:p>
            <a:r>
              <a:rPr lang="fr-FR"/>
              <a:t>ESUP-SyGAL</a:t>
            </a:r>
            <a:endParaRPr lang="fr-FR" dirty="0"/>
          </a:p>
        </p:txBody>
      </p:sp>
      <p:pic>
        <p:nvPicPr>
          <p:cNvPr id="2" name="Image 1"/>
          <p:cNvPicPr>
            <a:picLocks noChangeAspect="1"/>
          </p:cNvPicPr>
          <p:nvPr/>
        </p:nvPicPr>
        <p:blipFill>
          <a:blip r:embed="rId2"/>
          <a:stretch>
            <a:fillRect/>
          </a:stretch>
        </p:blipFill>
        <p:spPr>
          <a:xfrm>
            <a:off x="6006104" y="5792105"/>
            <a:ext cx="2600325" cy="447675"/>
          </a:xfrm>
          <a:prstGeom prst="rect">
            <a:avLst/>
          </a:prstGeom>
          <a:ln>
            <a:noFill/>
          </a:ln>
          <a:effectLst>
            <a:outerShdw blurRad="292100" dist="139700" dir="2700000" algn="tl" rotWithShape="0">
              <a:srgbClr val="333333">
                <a:alpha val="65000"/>
              </a:srgbClr>
            </a:outerShdw>
          </a:effectLst>
        </p:spPr>
      </p:pic>
      <p:sp>
        <p:nvSpPr>
          <p:cNvPr id="18" name="ZoneTexte 17">
            <a:extLst>
              <a:ext uri="{FF2B5EF4-FFF2-40B4-BE49-F238E27FC236}">
                <a16:creationId xmlns:a16="http://schemas.microsoft.com/office/drawing/2014/main" id="{6DEF46AC-46EB-42F3-ADE5-2262CD2F3825}"/>
              </a:ext>
            </a:extLst>
          </p:cNvPr>
          <p:cNvSpPr txBox="1"/>
          <p:nvPr/>
        </p:nvSpPr>
        <p:spPr>
          <a:xfrm>
            <a:off x="936434" y="2137272"/>
            <a:ext cx="8593156"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hlinkClick r:id="rId3"/>
              </a:rPr>
              <a:t>https://sygal-demo.normandie-univ.fr</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32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la connexion</a:t>
            </a:r>
          </a:p>
        </p:txBody>
      </p:sp>
      <p:sp>
        <p:nvSpPr>
          <p:cNvPr id="6" name="Espace réservé du pied de page 5"/>
          <p:cNvSpPr>
            <a:spLocks noGrp="1"/>
          </p:cNvSpPr>
          <p:nvPr>
            <p:ph type="ftr" sz="quarter" idx="11"/>
          </p:nvPr>
        </p:nvSpPr>
        <p:spPr/>
        <p:txBody>
          <a:bodyPr/>
          <a:lstStyle/>
          <a:p>
            <a:r>
              <a:rPr lang="fr-FR"/>
              <a:t>ESUP-SyGAL</a:t>
            </a:r>
            <a:endParaRPr lang="fr-FR" dirty="0"/>
          </a:p>
        </p:txBody>
      </p:sp>
      <p:pic>
        <p:nvPicPr>
          <p:cNvPr id="5" name="Image 4">
            <a:extLst>
              <a:ext uri="{FF2B5EF4-FFF2-40B4-BE49-F238E27FC236}">
                <a16:creationId xmlns:a16="http://schemas.microsoft.com/office/drawing/2014/main" id="{415F13CB-DE92-475D-BFC4-A2AB828ABAD3}"/>
              </a:ext>
            </a:extLst>
          </p:cNvPr>
          <p:cNvPicPr>
            <a:picLocks noChangeAspect="1"/>
          </p:cNvPicPr>
          <p:nvPr/>
        </p:nvPicPr>
        <p:blipFill>
          <a:blip r:embed="rId2"/>
          <a:stretch>
            <a:fillRect/>
          </a:stretch>
        </p:blipFill>
        <p:spPr>
          <a:xfrm>
            <a:off x="1863507" y="1622649"/>
            <a:ext cx="8464985" cy="4343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836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les rôles</a:t>
            </a:r>
          </a:p>
        </p:txBody>
      </p:sp>
      <p:sp>
        <p:nvSpPr>
          <p:cNvPr id="6" name="Espace réservé du pied de page 5"/>
          <p:cNvSpPr>
            <a:spLocks noGrp="1"/>
          </p:cNvSpPr>
          <p:nvPr>
            <p:ph type="ftr" sz="quarter" idx="11"/>
          </p:nvPr>
        </p:nvSpPr>
        <p:spPr/>
        <p:txBody>
          <a:bodyPr/>
          <a:lstStyle/>
          <a:p>
            <a:r>
              <a:rPr lang="fr-FR"/>
              <a:t>ESUP-SyGAL</a:t>
            </a:r>
            <a:endParaRPr lang="fr-FR" dirty="0"/>
          </a:p>
        </p:txBody>
      </p:sp>
      <p:pic>
        <p:nvPicPr>
          <p:cNvPr id="2" name="Image 1"/>
          <p:cNvPicPr>
            <a:picLocks noChangeAspect="1"/>
          </p:cNvPicPr>
          <p:nvPr/>
        </p:nvPicPr>
        <p:blipFill>
          <a:blip r:embed="rId2"/>
          <a:stretch>
            <a:fillRect/>
          </a:stretch>
        </p:blipFill>
        <p:spPr>
          <a:xfrm>
            <a:off x="2383277" y="2005767"/>
            <a:ext cx="5858362" cy="2883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879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02749BA-1144-4C26-A945-9249EC98D746}"/>
              </a:ext>
            </a:extLst>
          </p:cNvPr>
          <p:cNvPicPr>
            <a:picLocks noChangeAspect="1"/>
          </p:cNvPicPr>
          <p:nvPr/>
        </p:nvPicPr>
        <p:blipFill>
          <a:blip r:embed="rId2"/>
          <a:stretch>
            <a:fillRect/>
          </a:stretch>
        </p:blipFill>
        <p:spPr>
          <a:xfrm>
            <a:off x="833760" y="1474279"/>
            <a:ext cx="11345468" cy="4730261"/>
          </a:xfrm>
          <a:prstGeom prst="rect">
            <a:avLst/>
          </a:prstGeom>
        </p:spPr>
      </p:pic>
      <p:sp>
        <p:nvSpPr>
          <p:cNvPr id="4" name="Titre 3"/>
          <p:cNvSpPr>
            <a:spLocks noGrp="1"/>
          </p:cNvSpPr>
          <p:nvPr>
            <p:ph type="title"/>
          </p:nvPr>
        </p:nvSpPr>
        <p:spPr/>
        <p:txBody>
          <a:bodyPr/>
          <a:lstStyle/>
          <a:p>
            <a:r>
              <a:rPr lang="fr-FR" dirty="0" err="1"/>
              <a:t>SyGAL</a:t>
            </a:r>
            <a:r>
              <a:rPr lang="fr-FR" dirty="0"/>
              <a:t> : les rôles</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7" name="Accolade ouvrante 6">
            <a:extLst>
              <a:ext uri="{FF2B5EF4-FFF2-40B4-BE49-F238E27FC236}">
                <a16:creationId xmlns:a16="http://schemas.microsoft.com/office/drawing/2014/main" id="{085D38DB-23BF-448D-ACD9-568F7E58E1CD}"/>
              </a:ext>
            </a:extLst>
          </p:cNvPr>
          <p:cNvSpPr/>
          <p:nvPr/>
        </p:nvSpPr>
        <p:spPr>
          <a:xfrm>
            <a:off x="1149187" y="2861364"/>
            <a:ext cx="117755" cy="928438"/>
          </a:xfrm>
          <a:prstGeom prst="leftBrace">
            <a:avLst/>
          </a:prstGeom>
          <a:ln w="28575">
            <a:solidFill>
              <a:srgbClr val="00A754"/>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C2A2BEB3-3683-4CC0-AA82-DBA3CC1C76FA}"/>
              </a:ext>
            </a:extLst>
          </p:cNvPr>
          <p:cNvSpPr txBox="1"/>
          <p:nvPr/>
        </p:nvSpPr>
        <p:spPr>
          <a:xfrm>
            <a:off x="-29230" y="3063973"/>
            <a:ext cx="1333041" cy="523220"/>
          </a:xfrm>
          <a:prstGeom prst="rect">
            <a:avLst/>
          </a:prstGeom>
          <a:noFill/>
        </p:spPr>
        <p:txBody>
          <a:bodyPr wrap="square" rtlCol="0">
            <a:spAutoFit/>
          </a:bodyPr>
          <a:lstStyle/>
          <a:p>
            <a:r>
              <a:rPr lang="fr-FR" sz="1400" dirty="0">
                <a:solidFill>
                  <a:srgbClr val="058943"/>
                </a:solidFill>
                <a:latin typeface="Arial" panose="020B0604020202020204" pitchFamily="34" charset="0"/>
                <a:cs typeface="Arial" panose="020B0604020202020204" pitchFamily="34" charset="0"/>
              </a:rPr>
              <a:t>Pages d’informations</a:t>
            </a:r>
          </a:p>
        </p:txBody>
      </p:sp>
      <p:sp>
        <p:nvSpPr>
          <p:cNvPr id="17" name="Accolade ouvrante 16">
            <a:extLst>
              <a:ext uri="{FF2B5EF4-FFF2-40B4-BE49-F238E27FC236}">
                <a16:creationId xmlns:a16="http://schemas.microsoft.com/office/drawing/2014/main" id="{EB875FBF-3DBE-4378-8C99-4ADDF338B7DB}"/>
              </a:ext>
            </a:extLst>
          </p:cNvPr>
          <p:cNvSpPr/>
          <p:nvPr/>
        </p:nvSpPr>
        <p:spPr>
          <a:xfrm rot="5400000">
            <a:off x="4669146" y="-1431025"/>
            <a:ext cx="152680" cy="5491962"/>
          </a:xfrm>
          <a:prstGeom prst="leftBrace">
            <a:avLst/>
          </a:prstGeom>
          <a:ln w="28575">
            <a:solidFill>
              <a:srgbClr val="00A754"/>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6F61AD71-AC2F-468E-AF67-75E65EA28DDA}"/>
              </a:ext>
            </a:extLst>
          </p:cNvPr>
          <p:cNvSpPr txBox="1"/>
          <p:nvPr/>
        </p:nvSpPr>
        <p:spPr>
          <a:xfrm>
            <a:off x="4507118" y="895153"/>
            <a:ext cx="1588882" cy="307777"/>
          </a:xfrm>
          <a:prstGeom prst="rect">
            <a:avLst/>
          </a:prstGeom>
          <a:noFill/>
        </p:spPr>
        <p:txBody>
          <a:bodyPr wrap="square" rtlCol="0">
            <a:spAutoFit/>
          </a:bodyPr>
          <a:lstStyle/>
          <a:p>
            <a:r>
              <a:rPr lang="fr-FR" sz="1400" dirty="0">
                <a:solidFill>
                  <a:srgbClr val="058943"/>
                </a:solidFill>
                <a:latin typeface="Arial" panose="020B0604020202020204" pitchFamily="34" charset="0"/>
                <a:cs typeface="Arial" panose="020B0604020202020204" pitchFamily="34" charset="0"/>
              </a:rPr>
              <a:t>Fonctionnalités</a:t>
            </a:r>
          </a:p>
        </p:txBody>
      </p:sp>
      <p:sp>
        <p:nvSpPr>
          <p:cNvPr id="19" name="ZoneTexte 18">
            <a:extLst>
              <a:ext uri="{FF2B5EF4-FFF2-40B4-BE49-F238E27FC236}">
                <a16:creationId xmlns:a16="http://schemas.microsoft.com/office/drawing/2014/main" id="{4A1A763D-C61B-4547-9A9E-39BD8D65A919}"/>
              </a:ext>
            </a:extLst>
          </p:cNvPr>
          <p:cNvSpPr txBox="1"/>
          <p:nvPr/>
        </p:nvSpPr>
        <p:spPr>
          <a:xfrm>
            <a:off x="4507118" y="6435968"/>
            <a:ext cx="1187390" cy="307777"/>
          </a:xfrm>
          <a:prstGeom prst="rect">
            <a:avLst/>
          </a:prstGeom>
          <a:noFill/>
        </p:spPr>
        <p:txBody>
          <a:bodyPr wrap="square" rtlCol="0">
            <a:spAutoFit/>
          </a:bodyPr>
          <a:lstStyle/>
          <a:p>
            <a:r>
              <a:rPr lang="fr-FR" sz="1400" dirty="0">
                <a:solidFill>
                  <a:srgbClr val="058943"/>
                </a:solidFill>
                <a:latin typeface="Arial" panose="020B0604020202020204" pitchFamily="34" charset="0"/>
                <a:cs typeface="Arial" panose="020B0604020202020204" pitchFamily="34" charset="0"/>
              </a:rPr>
              <a:t>Assistance</a:t>
            </a:r>
            <a:endParaRPr lang="fr-FR" sz="1050" dirty="0">
              <a:solidFill>
                <a:srgbClr val="058943"/>
              </a:solidFill>
              <a:latin typeface="Arial" panose="020B0604020202020204" pitchFamily="34" charset="0"/>
              <a:cs typeface="Arial" panose="020B0604020202020204" pitchFamily="34" charset="0"/>
            </a:endParaRPr>
          </a:p>
        </p:txBody>
      </p:sp>
      <p:sp>
        <p:nvSpPr>
          <p:cNvPr id="20" name="Flèche : droite 19">
            <a:extLst>
              <a:ext uri="{FF2B5EF4-FFF2-40B4-BE49-F238E27FC236}">
                <a16:creationId xmlns:a16="http://schemas.microsoft.com/office/drawing/2014/main" id="{A5FCE443-641A-4B7A-BAEE-C33B193CF923}"/>
              </a:ext>
            </a:extLst>
          </p:cNvPr>
          <p:cNvSpPr/>
          <p:nvPr/>
        </p:nvSpPr>
        <p:spPr>
          <a:xfrm rot="17622230">
            <a:off x="5580214" y="6081764"/>
            <a:ext cx="475714" cy="24555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381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a:blip r:embed="rId2"/>
          <a:stretch>
            <a:fillRect/>
          </a:stretch>
        </p:blipFill>
        <p:spPr>
          <a:xfrm>
            <a:off x="2322507" y="1130912"/>
            <a:ext cx="8449524" cy="5296149"/>
          </a:xfrm>
          <a:prstGeom prst="rect">
            <a:avLst/>
          </a:prstGeom>
        </p:spPr>
      </p:pic>
      <p:sp>
        <p:nvSpPr>
          <p:cNvPr id="4" name="Titre 3"/>
          <p:cNvSpPr>
            <a:spLocks noGrp="1"/>
          </p:cNvSpPr>
          <p:nvPr>
            <p:ph type="title"/>
          </p:nvPr>
        </p:nvSpPr>
        <p:spPr/>
        <p:txBody>
          <a:bodyPr/>
          <a:lstStyle/>
          <a:p>
            <a:r>
              <a:rPr lang="fr-FR" dirty="0" err="1"/>
              <a:t>SyGAL</a:t>
            </a:r>
            <a:r>
              <a:rPr lang="fr-FR" dirty="0"/>
              <a:t> : Fiche thèse</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5" name="Rectangle 4"/>
          <p:cNvSpPr/>
          <p:nvPr/>
        </p:nvSpPr>
        <p:spPr>
          <a:xfrm>
            <a:off x="3763062" y="2487810"/>
            <a:ext cx="3660780" cy="133179"/>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763060" y="2632482"/>
            <a:ext cx="3660782" cy="90729"/>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763060" y="2790534"/>
            <a:ext cx="3878065" cy="112596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763061" y="3232526"/>
            <a:ext cx="2145671" cy="134647"/>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743736" y="3558742"/>
            <a:ext cx="2145671" cy="134647"/>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763060" y="3788158"/>
            <a:ext cx="2145671" cy="134647"/>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780970" y="1905695"/>
            <a:ext cx="1832179" cy="15830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p:cNvSpPr/>
          <p:nvPr/>
        </p:nvSpPr>
        <p:spPr>
          <a:xfrm>
            <a:off x="4349829" y="2149386"/>
            <a:ext cx="1832179" cy="15830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4502229" y="2301786"/>
            <a:ext cx="1832179" cy="15830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2984392" y="1212335"/>
            <a:ext cx="863331" cy="16788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2" name="Image 21"/>
          <p:cNvPicPr>
            <a:picLocks noChangeAspect="1"/>
          </p:cNvPicPr>
          <p:nvPr/>
        </p:nvPicPr>
        <p:blipFill>
          <a:blip r:embed="rId4"/>
          <a:stretch>
            <a:fillRect/>
          </a:stretch>
        </p:blipFill>
        <p:spPr>
          <a:xfrm>
            <a:off x="84132" y="1559975"/>
            <a:ext cx="2085975" cy="1800225"/>
          </a:xfrm>
          <a:prstGeom prst="rect">
            <a:avLst/>
          </a:prstGeom>
        </p:spPr>
      </p:pic>
      <p:sp>
        <p:nvSpPr>
          <p:cNvPr id="16" name="Rectangle 15">
            <a:extLst>
              <a:ext uri="{FF2B5EF4-FFF2-40B4-BE49-F238E27FC236}">
                <a16:creationId xmlns:a16="http://schemas.microsoft.com/office/drawing/2014/main" id="{A85DBF0F-4DDB-425E-AF7C-8CA1A5BAC2D3}"/>
              </a:ext>
            </a:extLst>
          </p:cNvPr>
          <p:cNvSpPr/>
          <p:nvPr/>
        </p:nvSpPr>
        <p:spPr>
          <a:xfrm>
            <a:off x="3782758" y="4603342"/>
            <a:ext cx="4171420" cy="12665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EB193A1-9D35-4789-8277-5CB774FA433E}"/>
              </a:ext>
            </a:extLst>
          </p:cNvPr>
          <p:cNvSpPr/>
          <p:nvPr/>
        </p:nvSpPr>
        <p:spPr>
          <a:xfrm>
            <a:off x="3780970" y="5725338"/>
            <a:ext cx="4171420" cy="35860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312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Catalogue de formations</a:t>
            </a:r>
          </a:p>
        </p:txBody>
      </p:sp>
      <p:sp>
        <p:nvSpPr>
          <p:cNvPr id="6" name="Espace réservé du pied de page 5"/>
          <p:cNvSpPr>
            <a:spLocks noGrp="1"/>
          </p:cNvSpPr>
          <p:nvPr>
            <p:ph type="ftr" sz="quarter" idx="11"/>
          </p:nvPr>
        </p:nvSpPr>
        <p:spPr/>
        <p:txBody>
          <a:bodyPr/>
          <a:lstStyle/>
          <a:p>
            <a:r>
              <a:rPr lang="fr-FR"/>
              <a:t>ESUP-SyGAL</a:t>
            </a:r>
            <a:endParaRPr lang="fr-FR" dirty="0"/>
          </a:p>
        </p:txBody>
      </p:sp>
      <p:pic>
        <p:nvPicPr>
          <p:cNvPr id="3" name="Image 2">
            <a:extLst>
              <a:ext uri="{FF2B5EF4-FFF2-40B4-BE49-F238E27FC236}">
                <a16:creationId xmlns:a16="http://schemas.microsoft.com/office/drawing/2014/main" id="{F083E6D1-EDA6-43FA-9843-85C25CF8A3E5}"/>
              </a:ext>
            </a:extLst>
          </p:cNvPr>
          <p:cNvPicPr>
            <a:picLocks noChangeAspect="1"/>
          </p:cNvPicPr>
          <p:nvPr/>
        </p:nvPicPr>
        <p:blipFill>
          <a:blip r:embed="rId2"/>
          <a:stretch>
            <a:fillRect/>
          </a:stretch>
        </p:blipFill>
        <p:spPr>
          <a:xfrm>
            <a:off x="637291" y="1840172"/>
            <a:ext cx="11275322" cy="3817536"/>
          </a:xfrm>
          <a:prstGeom prst="rect">
            <a:avLst/>
          </a:prstGeom>
        </p:spPr>
      </p:pic>
      <p:sp>
        <p:nvSpPr>
          <p:cNvPr id="5" name="Rectangle 4">
            <a:extLst>
              <a:ext uri="{FF2B5EF4-FFF2-40B4-BE49-F238E27FC236}">
                <a16:creationId xmlns:a16="http://schemas.microsoft.com/office/drawing/2014/main" id="{E3E21AFD-0E81-4EE9-B811-7AF269C76F90}"/>
              </a:ext>
            </a:extLst>
          </p:cNvPr>
          <p:cNvSpPr/>
          <p:nvPr/>
        </p:nvSpPr>
        <p:spPr>
          <a:xfrm>
            <a:off x="8474156" y="3029416"/>
            <a:ext cx="1832179" cy="15830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71305CCF-CFC4-499E-BE73-97437F1FFCD0}"/>
              </a:ext>
            </a:extLst>
          </p:cNvPr>
          <p:cNvSpPr/>
          <p:nvPr/>
        </p:nvSpPr>
        <p:spPr>
          <a:xfrm>
            <a:off x="8198734" y="4637878"/>
            <a:ext cx="1832179" cy="15830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979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Catalogue de formations</a:t>
            </a:r>
          </a:p>
        </p:txBody>
      </p:sp>
      <p:sp>
        <p:nvSpPr>
          <p:cNvPr id="6" name="Espace réservé du pied de page 5"/>
          <p:cNvSpPr>
            <a:spLocks noGrp="1"/>
          </p:cNvSpPr>
          <p:nvPr>
            <p:ph type="ftr" sz="quarter" idx="11"/>
          </p:nvPr>
        </p:nvSpPr>
        <p:spPr/>
        <p:txBody>
          <a:bodyPr/>
          <a:lstStyle/>
          <a:p>
            <a:r>
              <a:rPr lang="fr-FR"/>
              <a:t>ESUP-SyGAL</a:t>
            </a:r>
            <a:endParaRPr lang="fr-FR" dirty="0"/>
          </a:p>
        </p:txBody>
      </p:sp>
      <p:pic>
        <p:nvPicPr>
          <p:cNvPr id="5" name="Image 4">
            <a:extLst>
              <a:ext uri="{FF2B5EF4-FFF2-40B4-BE49-F238E27FC236}">
                <a16:creationId xmlns:a16="http://schemas.microsoft.com/office/drawing/2014/main" id="{D63E782F-12A5-46DF-A17C-17A97BC637DC}"/>
              </a:ext>
            </a:extLst>
          </p:cNvPr>
          <p:cNvPicPr>
            <a:picLocks noChangeAspect="1"/>
          </p:cNvPicPr>
          <p:nvPr/>
        </p:nvPicPr>
        <p:blipFill>
          <a:blip r:embed="rId2"/>
          <a:stretch>
            <a:fillRect/>
          </a:stretch>
        </p:blipFill>
        <p:spPr>
          <a:xfrm>
            <a:off x="1069973" y="1322059"/>
            <a:ext cx="9696948" cy="4959605"/>
          </a:xfrm>
          <a:prstGeom prst="rect">
            <a:avLst/>
          </a:prstGeom>
        </p:spPr>
      </p:pic>
      <p:sp>
        <p:nvSpPr>
          <p:cNvPr id="7" name="Rectangle 6">
            <a:extLst>
              <a:ext uri="{FF2B5EF4-FFF2-40B4-BE49-F238E27FC236}">
                <a16:creationId xmlns:a16="http://schemas.microsoft.com/office/drawing/2014/main" id="{339E8194-B9C7-46CB-802B-122EC46AD08C}"/>
              </a:ext>
            </a:extLst>
          </p:cNvPr>
          <p:cNvSpPr/>
          <p:nvPr/>
        </p:nvSpPr>
        <p:spPr>
          <a:xfrm>
            <a:off x="3472498" y="3429000"/>
            <a:ext cx="1832179" cy="15830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E2F7B204-39CD-4E20-ABFB-F4D03590B6B1}"/>
              </a:ext>
            </a:extLst>
          </p:cNvPr>
          <p:cNvSpPr/>
          <p:nvPr/>
        </p:nvSpPr>
        <p:spPr>
          <a:xfrm>
            <a:off x="2611492" y="5049344"/>
            <a:ext cx="1321529" cy="15830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5439E2AD-9FA0-43A2-827E-5BDD13874BB9}"/>
              </a:ext>
            </a:extLst>
          </p:cNvPr>
          <p:cNvSpPr/>
          <p:nvPr/>
        </p:nvSpPr>
        <p:spPr>
          <a:xfrm>
            <a:off x="2611491" y="5503870"/>
            <a:ext cx="1321529" cy="15830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7A09CFDA-1B09-43EA-A5EF-1C17A870B95E}"/>
              </a:ext>
            </a:extLst>
          </p:cNvPr>
          <p:cNvSpPr/>
          <p:nvPr/>
        </p:nvSpPr>
        <p:spPr>
          <a:xfrm>
            <a:off x="2611491" y="5879245"/>
            <a:ext cx="1321529" cy="15830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1412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Catalogue de formations</a:t>
            </a:r>
          </a:p>
        </p:txBody>
      </p:sp>
      <p:sp>
        <p:nvSpPr>
          <p:cNvPr id="6" name="Espace réservé du pied de page 5"/>
          <p:cNvSpPr>
            <a:spLocks noGrp="1"/>
          </p:cNvSpPr>
          <p:nvPr>
            <p:ph type="ftr" sz="quarter" idx="11"/>
          </p:nvPr>
        </p:nvSpPr>
        <p:spPr/>
        <p:txBody>
          <a:bodyPr/>
          <a:lstStyle/>
          <a:p>
            <a:r>
              <a:rPr lang="fr-FR"/>
              <a:t>ESUP-SyGAL</a:t>
            </a:r>
            <a:endParaRPr lang="fr-FR" dirty="0"/>
          </a:p>
        </p:txBody>
      </p:sp>
      <p:pic>
        <p:nvPicPr>
          <p:cNvPr id="3" name="Image 2">
            <a:extLst>
              <a:ext uri="{FF2B5EF4-FFF2-40B4-BE49-F238E27FC236}">
                <a16:creationId xmlns:a16="http://schemas.microsoft.com/office/drawing/2014/main" id="{5435E9EA-77CA-4756-BA59-48B416A767DC}"/>
              </a:ext>
            </a:extLst>
          </p:cNvPr>
          <p:cNvPicPr>
            <a:picLocks noChangeAspect="1"/>
          </p:cNvPicPr>
          <p:nvPr/>
        </p:nvPicPr>
        <p:blipFill>
          <a:blip r:embed="rId2"/>
          <a:stretch>
            <a:fillRect/>
          </a:stretch>
        </p:blipFill>
        <p:spPr>
          <a:xfrm>
            <a:off x="1155053" y="1247751"/>
            <a:ext cx="9544541" cy="5188217"/>
          </a:xfrm>
          <a:prstGeom prst="rect">
            <a:avLst/>
          </a:prstGeom>
        </p:spPr>
      </p:pic>
      <p:sp>
        <p:nvSpPr>
          <p:cNvPr id="5" name="Rectangle 4">
            <a:extLst>
              <a:ext uri="{FF2B5EF4-FFF2-40B4-BE49-F238E27FC236}">
                <a16:creationId xmlns:a16="http://schemas.microsoft.com/office/drawing/2014/main" id="{888F66CD-D1AA-48C1-AA52-FD14D1A91D26}"/>
              </a:ext>
            </a:extLst>
          </p:cNvPr>
          <p:cNvSpPr/>
          <p:nvPr/>
        </p:nvSpPr>
        <p:spPr>
          <a:xfrm>
            <a:off x="2710641" y="2351881"/>
            <a:ext cx="1321529" cy="15830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75840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630438" y="1122512"/>
            <a:ext cx="7485613" cy="5145504"/>
          </a:xfrm>
          <a:prstGeom prst="rect">
            <a:avLst/>
          </a:prstGeom>
        </p:spPr>
      </p:pic>
      <p:sp>
        <p:nvSpPr>
          <p:cNvPr id="4" name="Titre 3"/>
          <p:cNvSpPr>
            <a:spLocks noGrp="1"/>
          </p:cNvSpPr>
          <p:nvPr>
            <p:ph type="title"/>
          </p:nvPr>
        </p:nvSpPr>
        <p:spPr/>
        <p:txBody>
          <a:bodyPr/>
          <a:lstStyle/>
          <a:p>
            <a:r>
              <a:rPr lang="fr-FR" dirty="0" err="1"/>
              <a:t>SyGAL</a:t>
            </a:r>
            <a:r>
              <a:rPr lang="fr-FR" dirty="0"/>
              <a:t> : Soutenance</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2" name="Rectangle 11"/>
          <p:cNvSpPr/>
          <p:nvPr/>
        </p:nvSpPr>
        <p:spPr>
          <a:xfrm>
            <a:off x="3836001" y="4142705"/>
            <a:ext cx="2202660" cy="21201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space réservé du contenu 4"/>
          <p:cNvSpPr txBox="1">
            <a:spLocks/>
          </p:cNvSpPr>
          <p:nvPr/>
        </p:nvSpPr>
        <p:spPr>
          <a:xfrm>
            <a:off x="309859" y="2426329"/>
            <a:ext cx="10997023" cy="3853852"/>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600" b="0" dirty="0"/>
              <a:t>Proposition de date et lieu</a:t>
            </a:r>
          </a:p>
          <a:p>
            <a:pPr marL="0" indent="0">
              <a:lnSpc>
                <a:spcPct val="100000"/>
              </a:lnSpc>
              <a:spcBef>
                <a:spcPts val="1800"/>
              </a:spcBef>
              <a:buFont typeface="Arial" panose="020B0604020202020204" pitchFamily="34" charset="0"/>
              <a:buNone/>
            </a:pPr>
            <a:r>
              <a:rPr lang="fr-FR" sz="1600" b="0" dirty="0"/>
              <a:t>Composition du jury, avec des </a:t>
            </a:r>
          </a:p>
          <a:p>
            <a:pPr marL="0" indent="0">
              <a:lnSpc>
                <a:spcPct val="100000"/>
              </a:lnSpc>
              <a:spcBef>
                <a:spcPts val="1800"/>
              </a:spcBef>
              <a:buFont typeface="Arial" panose="020B0604020202020204" pitchFamily="34" charset="0"/>
              <a:buNone/>
            </a:pPr>
            <a:r>
              <a:rPr lang="fr-FR" sz="1600" b="0" dirty="0"/>
              <a:t>jauges indiquant si les paramètres</a:t>
            </a:r>
          </a:p>
          <a:p>
            <a:pPr marL="0" indent="0">
              <a:lnSpc>
                <a:spcPct val="100000"/>
              </a:lnSpc>
              <a:spcBef>
                <a:spcPts val="1800"/>
              </a:spcBef>
              <a:buFont typeface="Arial" panose="020B0604020202020204" pitchFamily="34" charset="0"/>
              <a:buNone/>
            </a:pPr>
            <a:r>
              <a:rPr lang="fr-FR" sz="1600" b="0" dirty="0"/>
              <a:t>de composition sont respectés.</a:t>
            </a:r>
          </a:p>
        </p:txBody>
      </p:sp>
      <p:sp>
        <p:nvSpPr>
          <p:cNvPr id="23" name="Rectangle 22"/>
          <p:cNvSpPr/>
          <p:nvPr/>
        </p:nvSpPr>
        <p:spPr>
          <a:xfrm>
            <a:off x="3836001" y="4532308"/>
            <a:ext cx="2202660" cy="19360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p:cNvSpPr/>
          <p:nvPr/>
        </p:nvSpPr>
        <p:spPr>
          <a:xfrm>
            <a:off x="3836001" y="4797797"/>
            <a:ext cx="2202660" cy="19360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nvSpPr>
        <p:spPr>
          <a:xfrm>
            <a:off x="3836001" y="5048542"/>
            <a:ext cx="2202660" cy="19360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p:cNvSpPr/>
          <p:nvPr/>
        </p:nvSpPr>
        <p:spPr>
          <a:xfrm>
            <a:off x="3836001" y="5310733"/>
            <a:ext cx="2202660" cy="19360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p:cNvSpPr/>
          <p:nvPr/>
        </p:nvSpPr>
        <p:spPr>
          <a:xfrm>
            <a:off x="3836001" y="5563699"/>
            <a:ext cx="2338462" cy="18508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9486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150065" y="1010827"/>
            <a:ext cx="6849895" cy="5391576"/>
          </a:xfrm>
          <a:prstGeom prst="rect">
            <a:avLst/>
          </a:prstGeom>
        </p:spPr>
      </p:pic>
      <p:sp>
        <p:nvSpPr>
          <p:cNvPr id="4" name="Titre 3"/>
          <p:cNvSpPr>
            <a:spLocks noGrp="1"/>
          </p:cNvSpPr>
          <p:nvPr>
            <p:ph type="title"/>
          </p:nvPr>
        </p:nvSpPr>
        <p:spPr/>
        <p:txBody>
          <a:bodyPr/>
          <a:lstStyle/>
          <a:p>
            <a:r>
              <a:rPr lang="fr-FR" dirty="0" err="1"/>
              <a:t>SyGAL</a:t>
            </a:r>
            <a:r>
              <a:rPr lang="fr-FR" dirty="0"/>
              <a:t> : Soutenance</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2" name="Rectangle 11"/>
          <p:cNvSpPr/>
          <p:nvPr/>
        </p:nvSpPr>
        <p:spPr>
          <a:xfrm>
            <a:off x="4469741" y="4410086"/>
            <a:ext cx="790320" cy="9462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space réservé du contenu 4"/>
          <p:cNvSpPr txBox="1">
            <a:spLocks/>
          </p:cNvSpPr>
          <p:nvPr/>
        </p:nvSpPr>
        <p:spPr>
          <a:xfrm>
            <a:off x="309859" y="2426329"/>
            <a:ext cx="10997023" cy="3853852"/>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600" b="0" dirty="0"/>
              <a:t>Circuit de validation dématérialisé.</a:t>
            </a:r>
          </a:p>
        </p:txBody>
      </p:sp>
      <p:sp>
        <p:nvSpPr>
          <p:cNvPr id="13" name="Rectangle 12"/>
          <p:cNvSpPr/>
          <p:nvPr/>
        </p:nvSpPr>
        <p:spPr>
          <a:xfrm>
            <a:off x="4515008" y="4579777"/>
            <a:ext cx="1369743" cy="13519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4509147" y="5536871"/>
            <a:ext cx="2787946" cy="5869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p:nvSpPr>
        <p:spPr>
          <a:xfrm>
            <a:off x="4864901" y="5536872"/>
            <a:ext cx="1994432" cy="60846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4539498" y="5747134"/>
            <a:ext cx="2319835" cy="10233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p:cNvSpPr/>
          <p:nvPr/>
        </p:nvSpPr>
        <p:spPr>
          <a:xfrm>
            <a:off x="4539498" y="5984309"/>
            <a:ext cx="2319835" cy="6596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97565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72235"/>
            <a:ext cx="12192000" cy="4885765"/>
          </a:xfrm>
          <a:prstGeom prst="rect">
            <a:avLst/>
          </a:prstGeom>
          <a:solidFill>
            <a:srgbClr val="00A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hevron 5" title="Chevron décoratif"/>
          <p:cNvSpPr/>
          <p:nvPr/>
        </p:nvSpPr>
        <p:spPr>
          <a:xfrm rot="16200000">
            <a:off x="9707180" y="4453844"/>
            <a:ext cx="1377044" cy="230731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space réservé du texte 2"/>
          <p:cNvSpPr txBox="1">
            <a:spLocks/>
          </p:cNvSpPr>
          <p:nvPr/>
        </p:nvSpPr>
        <p:spPr>
          <a:xfrm>
            <a:off x="2851568" y="3418792"/>
            <a:ext cx="8697790" cy="1792186"/>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Clr>
                <a:srgbClr val="00A754"/>
              </a:buClr>
              <a:buSzPct val="120000"/>
              <a:buFont typeface="Arial" panose="020B0604020202020204" pitchFamily="34" charset="0"/>
              <a:buNone/>
              <a:defRPr sz="32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00A754"/>
              </a:buClr>
              <a:buFont typeface="Symbol" panose="05050102010706020507" pitchFamily="18" charset="2"/>
              <a:buNone/>
              <a:defRPr sz="2000" b="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00A754"/>
              </a:buClr>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00A754"/>
              </a:buClr>
              <a:buFont typeface="Symbol" panose="05050102010706020507"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A754"/>
              </a:buClr>
              <a:buFont typeface="Symbol" panose="05050102010706020507"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pPr>
            <a:r>
              <a:rPr lang="fr-FR" i="1" dirty="0"/>
              <a:t>Application pour la gestion dématérialisée du parcours doctoral </a:t>
            </a:r>
          </a:p>
          <a:p>
            <a:r>
              <a:rPr lang="fr-FR" sz="1800" dirty="0"/>
              <a:t>16 janvier 2025</a:t>
            </a:r>
          </a:p>
          <a:p>
            <a:endParaRPr lang="fr-FR" sz="1800" dirty="0"/>
          </a:p>
          <a:p>
            <a:r>
              <a:rPr lang="fr-FR" sz="2400" dirty="0" err="1"/>
              <a:t>J.e</a:t>
            </a:r>
            <a:r>
              <a:rPr lang="fr-FR" sz="2400" dirty="0"/>
              <a:t>-cours </a:t>
            </a:r>
            <a:r>
              <a:rPr lang="fr-FR" sz="2400" dirty="0" err="1"/>
              <a:t>Abes</a:t>
            </a:r>
            <a:endParaRPr lang="fr-FR" sz="2400" dirty="0"/>
          </a:p>
        </p:txBody>
      </p:sp>
      <p:sp>
        <p:nvSpPr>
          <p:cNvPr id="7" name="Titre 1"/>
          <p:cNvSpPr txBox="1">
            <a:spLocks/>
          </p:cNvSpPr>
          <p:nvPr/>
        </p:nvSpPr>
        <p:spPr>
          <a:xfrm>
            <a:off x="2851568" y="2376397"/>
            <a:ext cx="8697790" cy="1015407"/>
          </a:xfrm>
          <a:prstGeom prst="rect">
            <a:avLst/>
          </a:prstGeom>
        </p:spPr>
        <p:txBody>
          <a:bodyPr anchor="b"/>
          <a:lstStyle>
            <a:lvl1pPr algn="l" defTabSz="914400" rtl="0" eaLnBrk="1" latinLnBrk="0" hangingPunct="1">
              <a:lnSpc>
                <a:spcPct val="90000"/>
              </a:lnSpc>
              <a:spcBef>
                <a:spcPct val="0"/>
              </a:spcBef>
              <a:buNone/>
              <a:defRPr sz="6000" b="0" kern="1200">
                <a:solidFill>
                  <a:srgbClr val="00A754"/>
                </a:solidFill>
                <a:latin typeface="Arial" panose="020B0604020202020204" pitchFamily="34" charset="0"/>
                <a:ea typeface="+mj-ea"/>
                <a:cs typeface="Arial" panose="020B0604020202020204" pitchFamily="34" charset="0"/>
              </a:defRPr>
            </a:lvl1pPr>
          </a:lstStyle>
          <a:p>
            <a:r>
              <a:rPr lang="fr-FR" dirty="0">
                <a:solidFill>
                  <a:schemeClr val="tx1"/>
                </a:solidFill>
              </a:rPr>
              <a:t>ESUP-</a:t>
            </a:r>
            <a:r>
              <a:rPr lang="fr-FR" dirty="0" err="1">
                <a:solidFill>
                  <a:schemeClr val="tx1"/>
                </a:solidFill>
              </a:rPr>
              <a:t>SyGAL</a:t>
            </a:r>
            <a:endParaRPr lang="fr-FR" dirty="0">
              <a:solidFill>
                <a:schemeClr val="tx1"/>
              </a:solidFill>
            </a:endParaRPr>
          </a:p>
        </p:txBody>
      </p:sp>
      <p:sp>
        <p:nvSpPr>
          <p:cNvPr id="4" name="Chevron 3" title="Chevron décoratif"/>
          <p:cNvSpPr/>
          <p:nvPr/>
        </p:nvSpPr>
        <p:spPr>
          <a:xfrm>
            <a:off x="1262647" y="2495819"/>
            <a:ext cx="1453896" cy="24231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title="Logo Normandie Université"/>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2042" y="453180"/>
            <a:ext cx="2307316" cy="1167801"/>
          </a:xfrm>
          <a:prstGeom prst="rect">
            <a:avLst/>
          </a:prstGeom>
        </p:spPr>
      </p:pic>
      <p:pic>
        <p:nvPicPr>
          <p:cNvPr id="2" name="Image 1" title="Logo République França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69" y="270163"/>
            <a:ext cx="1699586" cy="1539855"/>
          </a:xfrm>
          <a:prstGeom prst="rect">
            <a:avLst/>
          </a:prstGeom>
        </p:spPr>
      </p:pic>
    </p:spTree>
    <p:extLst>
      <p:ext uri="{BB962C8B-B14F-4D97-AF65-F5344CB8AC3E}">
        <p14:creationId xmlns:p14="http://schemas.microsoft.com/office/powerpoint/2010/main" val="3813338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324887" y="1063028"/>
            <a:ext cx="7080422" cy="5217153"/>
          </a:xfrm>
          <a:prstGeom prst="rect">
            <a:avLst/>
          </a:prstGeom>
        </p:spPr>
      </p:pic>
      <p:sp>
        <p:nvSpPr>
          <p:cNvPr id="4" name="Titre 3"/>
          <p:cNvSpPr>
            <a:spLocks noGrp="1"/>
          </p:cNvSpPr>
          <p:nvPr>
            <p:ph type="title"/>
          </p:nvPr>
        </p:nvSpPr>
        <p:spPr/>
        <p:txBody>
          <a:bodyPr/>
          <a:lstStyle/>
          <a:p>
            <a:r>
              <a:rPr lang="fr-FR" dirty="0" err="1"/>
              <a:t>SyGAL</a:t>
            </a:r>
            <a:r>
              <a:rPr lang="fr-FR" dirty="0"/>
              <a:t> : Soutenance</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2" name="Rectangle 11"/>
          <p:cNvSpPr/>
          <p:nvPr/>
        </p:nvSpPr>
        <p:spPr>
          <a:xfrm>
            <a:off x="4465215" y="1713704"/>
            <a:ext cx="790320" cy="9462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space réservé du contenu 4"/>
          <p:cNvSpPr txBox="1">
            <a:spLocks/>
          </p:cNvSpPr>
          <p:nvPr/>
        </p:nvSpPr>
        <p:spPr>
          <a:xfrm>
            <a:off x="192164" y="2426329"/>
            <a:ext cx="3989377" cy="1879341"/>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600" b="0" dirty="0"/>
              <a:t>Validation de la page de couverture par la maison du doctorat. Cela va générer une notification envoyée au doctorant (et la BU) pour qu’il commence la procédure de dépôt de son manuscrit.</a:t>
            </a:r>
          </a:p>
        </p:txBody>
      </p:sp>
      <p:sp>
        <p:nvSpPr>
          <p:cNvPr id="13" name="Rectangle 12"/>
          <p:cNvSpPr/>
          <p:nvPr/>
        </p:nvSpPr>
        <p:spPr>
          <a:xfrm>
            <a:off x="4465215" y="1887837"/>
            <a:ext cx="790320" cy="67379"/>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4456161" y="3529840"/>
            <a:ext cx="799373" cy="10965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p:cNvSpPr/>
          <p:nvPr/>
        </p:nvSpPr>
        <p:spPr>
          <a:xfrm>
            <a:off x="4465215" y="3669806"/>
            <a:ext cx="799373" cy="10965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p:cNvSpPr/>
          <p:nvPr/>
        </p:nvSpPr>
        <p:spPr>
          <a:xfrm>
            <a:off x="4608561" y="3682240"/>
            <a:ext cx="799373" cy="10965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020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972176" y="2259248"/>
            <a:ext cx="9778567" cy="3588392"/>
          </a:xfrm>
          <a:prstGeom prst="rect">
            <a:avLst/>
          </a:prstGeom>
        </p:spPr>
      </p:pic>
      <p:sp>
        <p:nvSpPr>
          <p:cNvPr id="4" name="Titre 3"/>
          <p:cNvSpPr>
            <a:spLocks noGrp="1"/>
          </p:cNvSpPr>
          <p:nvPr>
            <p:ph type="title"/>
          </p:nvPr>
        </p:nvSpPr>
        <p:spPr/>
        <p:txBody>
          <a:bodyPr/>
          <a:lstStyle/>
          <a:p>
            <a:r>
              <a:rPr lang="fr-FR" dirty="0" err="1"/>
              <a:t>SyGAL</a:t>
            </a:r>
            <a:r>
              <a:rPr lang="fr-FR" dirty="0"/>
              <a:t> : le module de dépôt</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9" name="Rectangle 18"/>
          <p:cNvSpPr/>
          <p:nvPr/>
        </p:nvSpPr>
        <p:spPr>
          <a:xfrm>
            <a:off x="3139979" y="2398385"/>
            <a:ext cx="799373" cy="10965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contenu 4"/>
          <p:cNvSpPr txBox="1">
            <a:spLocks/>
          </p:cNvSpPr>
          <p:nvPr/>
        </p:nvSpPr>
        <p:spPr>
          <a:xfrm>
            <a:off x="1078855" y="1262585"/>
            <a:ext cx="10997023" cy="227159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400" b="0" dirty="0"/>
              <a:t>Lorsque la page de couverture est validée, le doctorant peut se connecter à </a:t>
            </a:r>
            <a:r>
              <a:rPr lang="fr-FR" sz="1400" b="0" dirty="0" err="1"/>
              <a:t>SyGAL</a:t>
            </a:r>
            <a:r>
              <a:rPr lang="fr-FR" sz="1400" b="0" dirty="0"/>
              <a:t> et commencer la procédure de dépôt (au moins un mois avant la soutenance). Il dépose son fichier PDF et à la possibilité de déposer des fichiers annexes dans un autre format.</a:t>
            </a:r>
          </a:p>
        </p:txBody>
      </p:sp>
    </p:spTree>
    <p:extLst>
      <p:ext uri="{BB962C8B-B14F-4D97-AF65-F5344CB8AC3E}">
        <p14:creationId xmlns:p14="http://schemas.microsoft.com/office/powerpoint/2010/main" val="218040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b="742"/>
          <a:stretch/>
        </p:blipFill>
        <p:spPr>
          <a:xfrm>
            <a:off x="1729212" y="2231848"/>
            <a:ext cx="7814979" cy="4015043"/>
          </a:xfrm>
          <a:prstGeom prst="rect">
            <a:avLst/>
          </a:prstGeom>
        </p:spPr>
      </p:pic>
      <p:sp>
        <p:nvSpPr>
          <p:cNvPr id="4" name="Titre 3"/>
          <p:cNvSpPr>
            <a:spLocks noGrp="1"/>
          </p:cNvSpPr>
          <p:nvPr>
            <p:ph type="title"/>
          </p:nvPr>
        </p:nvSpPr>
        <p:spPr/>
        <p:txBody>
          <a:bodyPr/>
          <a:lstStyle/>
          <a:p>
            <a:r>
              <a:rPr lang="fr-FR" dirty="0" err="1"/>
              <a:t>SyGAL</a:t>
            </a:r>
            <a:r>
              <a:rPr lang="fr-FR" dirty="0"/>
              <a:t> : le module de dépôt</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9" name="Rectangle 18"/>
          <p:cNvSpPr/>
          <p:nvPr/>
        </p:nvSpPr>
        <p:spPr>
          <a:xfrm>
            <a:off x="4436200" y="2393015"/>
            <a:ext cx="742739" cy="10965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contenu 4"/>
          <p:cNvSpPr txBox="1">
            <a:spLocks/>
          </p:cNvSpPr>
          <p:nvPr/>
        </p:nvSpPr>
        <p:spPr>
          <a:xfrm>
            <a:off x="1078855" y="1262585"/>
            <a:ext cx="10997023" cy="227159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400" b="0" dirty="0"/>
              <a:t>Le doctorant garantit qu’il dispose des droits (pour les images par exemple) sur les éléments présents dans sa thèse. Sinon, </a:t>
            </a:r>
            <a:r>
              <a:rPr lang="fr-FR" sz="1400" b="0" dirty="0" err="1"/>
              <a:t>SyGAL</a:t>
            </a:r>
            <a:r>
              <a:rPr lang="fr-FR" sz="1400" b="0" dirty="0"/>
              <a:t> lui propose de déposer une version expurgée de ces éléments. Il doit signer notre charte de diffusion et enfin indiquer son choix pour la diffusion.</a:t>
            </a:r>
          </a:p>
        </p:txBody>
      </p:sp>
    </p:spTree>
    <p:extLst>
      <p:ext uri="{BB962C8B-B14F-4D97-AF65-F5344CB8AC3E}">
        <p14:creationId xmlns:p14="http://schemas.microsoft.com/office/powerpoint/2010/main" val="2529860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le module de dépôt</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9" name="Rectangle 18"/>
          <p:cNvSpPr/>
          <p:nvPr/>
        </p:nvSpPr>
        <p:spPr>
          <a:xfrm>
            <a:off x="4436200" y="2393015"/>
            <a:ext cx="742739" cy="10965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contenu 4"/>
          <p:cNvSpPr txBox="1">
            <a:spLocks/>
          </p:cNvSpPr>
          <p:nvPr/>
        </p:nvSpPr>
        <p:spPr>
          <a:xfrm>
            <a:off x="1078855" y="1262585"/>
            <a:ext cx="10997023" cy="227159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400" b="0" dirty="0"/>
              <a:t>.</a:t>
            </a:r>
          </a:p>
        </p:txBody>
      </p:sp>
      <p:pic>
        <p:nvPicPr>
          <p:cNvPr id="5" name="Image 4"/>
          <p:cNvPicPr>
            <a:picLocks noChangeAspect="1"/>
          </p:cNvPicPr>
          <p:nvPr/>
        </p:nvPicPr>
        <p:blipFill>
          <a:blip r:embed="rId3"/>
          <a:stretch>
            <a:fillRect/>
          </a:stretch>
        </p:blipFill>
        <p:spPr>
          <a:xfrm>
            <a:off x="3335550" y="1391295"/>
            <a:ext cx="8595746" cy="4702334"/>
          </a:xfrm>
          <a:prstGeom prst="rect">
            <a:avLst/>
          </a:prstGeom>
        </p:spPr>
      </p:pic>
      <p:sp>
        <p:nvSpPr>
          <p:cNvPr id="9" name="Espace réservé du contenu 4"/>
          <p:cNvSpPr txBox="1">
            <a:spLocks/>
          </p:cNvSpPr>
          <p:nvPr/>
        </p:nvSpPr>
        <p:spPr>
          <a:xfrm>
            <a:off x="192164" y="2219428"/>
            <a:ext cx="2998804" cy="3853852"/>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None/>
            </a:pPr>
            <a:r>
              <a:rPr lang="fr-FR" sz="1600" b="0" dirty="0"/>
              <a:t>Il peut choisir un embargo mais nous demandons une justification.</a:t>
            </a:r>
          </a:p>
          <a:p>
            <a:pPr marL="0" indent="0">
              <a:lnSpc>
                <a:spcPct val="100000"/>
              </a:lnSpc>
              <a:spcBef>
                <a:spcPts val="1800"/>
              </a:spcBef>
              <a:buFont typeface="Arial" panose="020B0604020202020204" pitchFamily="34" charset="0"/>
              <a:buNone/>
            </a:pPr>
            <a:endParaRPr lang="fr-FR" sz="1600" b="0" dirty="0"/>
          </a:p>
          <a:p>
            <a:pPr marL="0" indent="0">
              <a:lnSpc>
                <a:spcPct val="100000"/>
              </a:lnSpc>
              <a:spcBef>
                <a:spcPts val="1800"/>
              </a:spcBef>
              <a:buNone/>
            </a:pPr>
            <a:r>
              <a:rPr lang="fr-FR" sz="1600" b="0" dirty="0"/>
              <a:t>S’il en dispose, le doctorant peut ici indiquer ses identifiants chercheurs (ORCID, </a:t>
            </a:r>
            <a:r>
              <a:rPr lang="fr-FR" sz="1600" b="0" dirty="0" err="1"/>
              <a:t>IdHAL</a:t>
            </a:r>
            <a:r>
              <a:rPr lang="fr-FR" sz="1600" b="0" dirty="0"/>
              <a:t>).</a:t>
            </a:r>
          </a:p>
        </p:txBody>
      </p:sp>
    </p:spTree>
    <p:extLst>
      <p:ext uri="{BB962C8B-B14F-4D97-AF65-F5344CB8AC3E}">
        <p14:creationId xmlns:p14="http://schemas.microsoft.com/office/powerpoint/2010/main" val="2590061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le module de dépôt</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4" name="Espace réservé du contenu 4"/>
          <p:cNvSpPr txBox="1">
            <a:spLocks/>
          </p:cNvSpPr>
          <p:nvPr/>
        </p:nvSpPr>
        <p:spPr>
          <a:xfrm>
            <a:off x="1078855" y="1262585"/>
            <a:ext cx="10997023" cy="227159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400" b="0" dirty="0"/>
              <a:t>.</a:t>
            </a:r>
          </a:p>
        </p:txBody>
      </p:sp>
      <p:sp>
        <p:nvSpPr>
          <p:cNvPr id="9" name="Espace réservé du contenu 4"/>
          <p:cNvSpPr txBox="1">
            <a:spLocks/>
          </p:cNvSpPr>
          <p:nvPr/>
        </p:nvSpPr>
        <p:spPr>
          <a:xfrm>
            <a:off x="192164" y="2219428"/>
            <a:ext cx="2998804" cy="3853852"/>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None/>
            </a:pPr>
            <a:r>
              <a:rPr lang="fr-FR" sz="1600" b="0" dirty="0"/>
              <a:t>N’ayant pas d’espace Intranet, nous demandons un exemplaire papier si la diffusion immédiate n’est pas choisie.</a:t>
            </a:r>
          </a:p>
          <a:p>
            <a:pPr marL="0" indent="0">
              <a:lnSpc>
                <a:spcPct val="100000"/>
              </a:lnSpc>
              <a:spcBef>
                <a:spcPts val="1800"/>
              </a:spcBef>
              <a:buNone/>
            </a:pPr>
            <a:endParaRPr lang="fr-FR" sz="1600" b="0" dirty="0"/>
          </a:p>
          <a:p>
            <a:pPr marL="0" indent="0">
              <a:lnSpc>
                <a:spcPct val="100000"/>
              </a:lnSpc>
              <a:spcBef>
                <a:spcPts val="1800"/>
              </a:spcBef>
              <a:buNone/>
            </a:pPr>
            <a:endParaRPr lang="fr-FR" sz="1600" b="0" dirty="0"/>
          </a:p>
          <a:p>
            <a:pPr marL="0" indent="0">
              <a:lnSpc>
                <a:spcPct val="100000"/>
              </a:lnSpc>
              <a:spcBef>
                <a:spcPts val="1800"/>
              </a:spcBef>
              <a:buNone/>
            </a:pPr>
            <a:r>
              <a:rPr lang="fr-FR" sz="1600" b="0" dirty="0"/>
              <a:t>Le doctorant passe ensuite à l’étape suivante pour poursuivre sa feuille de route.</a:t>
            </a:r>
          </a:p>
        </p:txBody>
      </p:sp>
      <p:pic>
        <p:nvPicPr>
          <p:cNvPr id="2" name="Image 1"/>
          <p:cNvPicPr>
            <a:picLocks noChangeAspect="1"/>
          </p:cNvPicPr>
          <p:nvPr/>
        </p:nvPicPr>
        <p:blipFill>
          <a:blip r:embed="rId2"/>
          <a:stretch>
            <a:fillRect/>
          </a:stretch>
        </p:blipFill>
        <p:spPr>
          <a:xfrm>
            <a:off x="3985935" y="2102589"/>
            <a:ext cx="7459626" cy="1951210"/>
          </a:xfrm>
          <a:prstGeom prst="rect">
            <a:avLst/>
          </a:prstGeom>
        </p:spPr>
      </p:pic>
      <p:pic>
        <p:nvPicPr>
          <p:cNvPr id="3" name="Image 2"/>
          <p:cNvPicPr>
            <a:picLocks noChangeAspect="1"/>
          </p:cNvPicPr>
          <p:nvPr/>
        </p:nvPicPr>
        <p:blipFill>
          <a:blip r:embed="rId3"/>
          <a:stretch>
            <a:fillRect/>
          </a:stretch>
        </p:blipFill>
        <p:spPr>
          <a:xfrm>
            <a:off x="4620380" y="4717712"/>
            <a:ext cx="5848350" cy="1143000"/>
          </a:xfrm>
          <a:prstGeom prst="rect">
            <a:avLst/>
          </a:prstGeom>
        </p:spPr>
      </p:pic>
    </p:spTree>
    <p:extLst>
      <p:ext uri="{BB962C8B-B14F-4D97-AF65-F5344CB8AC3E}">
        <p14:creationId xmlns:p14="http://schemas.microsoft.com/office/powerpoint/2010/main" val="2879590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le module de dépôt</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4" name="Espace réservé du contenu 4"/>
          <p:cNvSpPr txBox="1">
            <a:spLocks/>
          </p:cNvSpPr>
          <p:nvPr/>
        </p:nvSpPr>
        <p:spPr>
          <a:xfrm>
            <a:off x="1078855" y="1262585"/>
            <a:ext cx="10997023" cy="227159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400" b="0" dirty="0"/>
              <a:t>.</a:t>
            </a:r>
          </a:p>
        </p:txBody>
      </p:sp>
      <p:sp>
        <p:nvSpPr>
          <p:cNvPr id="9" name="Espace réservé du contenu 4"/>
          <p:cNvSpPr txBox="1">
            <a:spLocks/>
          </p:cNvSpPr>
          <p:nvPr/>
        </p:nvSpPr>
        <p:spPr>
          <a:xfrm>
            <a:off x="192164" y="2219428"/>
            <a:ext cx="2998804" cy="3853852"/>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None/>
            </a:pPr>
            <a:r>
              <a:rPr lang="fr-FR" sz="1600" b="0" dirty="0"/>
              <a:t>Le doctorant est invité à saisir les métadonnées de signalement de sa thèse.</a:t>
            </a:r>
          </a:p>
        </p:txBody>
      </p:sp>
      <p:pic>
        <p:nvPicPr>
          <p:cNvPr id="5" name="Image 4"/>
          <p:cNvPicPr>
            <a:picLocks noChangeAspect="1"/>
          </p:cNvPicPr>
          <p:nvPr/>
        </p:nvPicPr>
        <p:blipFill>
          <a:blip r:embed="rId2"/>
          <a:stretch>
            <a:fillRect/>
          </a:stretch>
        </p:blipFill>
        <p:spPr>
          <a:xfrm>
            <a:off x="5328723" y="1108607"/>
            <a:ext cx="4794277" cy="5690714"/>
          </a:xfrm>
          <a:prstGeom prst="rect">
            <a:avLst/>
          </a:prstGeom>
        </p:spPr>
      </p:pic>
    </p:spTree>
    <p:extLst>
      <p:ext uri="{BB962C8B-B14F-4D97-AF65-F5344CB8AC3E}">
        <p14:creationId xmlns:p14="http://schemas.microsoft.com/office/powerpoint/2010/main" val="674934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le module de dépôt</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4" name="Espace réservé du contenu 4"/>
          <p:cNvSpPr txBox="1">
            <a:spLocks/>
          </p:cNvSpPr>
          <p:nvPr/>
        </p:nvSpPr>
        <p:spPr>
          <a:xfrm>
            <a:off x="1078855" y="1262585"/>
            <a:ext cx="10997023" cy="227159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400" b="0" dirty="0"/>
              <a:t>.</a:t>
            </a:r>
          </a:p>
        </p:txBody>
      </p:sp>
      <p:sp>
        <p:nvSpPr>
          <p:cNvPr id="9" name="Espace réservé du contenu 4"/>
          <p:cNvSpPr txBox="1">
            <a:spLocks/>
          </p:cNvSpPr>
          <p:nvPr/>
        </p:nvSpPr>
        <p:spPr>
          <a:xfrm>
            <a:off x="192164" y="2219428"/>
            <a:ext cx="2998804" cy="3853852"/>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None/>
            </a:pPr>
            <a:r>
              <a:rPr lang="fr-FR" sz="1600" b="0" dirty="0"/>
              <a:t>Le doctorant doit ensuite tester l’</a:t>
            </a:r>
            <a:r>
              <a:rPr lang="fr-FR" sz="1600" b="0" dirty="0" err="1"/>
              <a:t>archivabilité</a:t>
            </a:r>
            <a:r>
              <a:rPr lang="fr-FR" sz="1600" b="0" dirty="0"/>
              <a:t> de son fichier.</a:t>
            </a:r>
          </a:p>
          <a:p>
            <a:pPr marL="0" indent="0">
              <a:lnSpc>
                <a:spcPct val="100000"/>
              </a:lnSpc>
              <a:spcBef>
                <a:spcPts val="1800"/>
              </a:spcBef>
              <a:buNone/>
            </a:pPr>
            <a:r>
              <a:rPr lang="fr-FR" sz="1600" b="0" dirty="0" err="1"/>
              <a:t>SyGAL</a:t>
            </a:r>
            <a:r>
              <a:rPr lang="fr-FR" sz="1600" b="0" dirty="0"/>
              <a:t> intègre le test FACILE du CINES.</a:t>
            </a:r>
          </a:p>
          <a:p>
            <a:pPr marL="0" indent="0">
              <a:lnSpc>
                <a:spcPct val="100000"/>
              </a:lnSpc>
              <a:spcBef>
                <a:spcPts val="1800"/>
              </a:spcBef>
              <a:buNone/>
            </a:pPr>
            <a:endParaRPr lang="fr-FR" sz="1600" b="0" dirty="0"/>
          </a:p>
        </p:txBody>
      </p:sp>
      <p:pic>
        <p:nvPicPr>
          <p:cNvPr id="2" name="Image 1"/>
          <p:cNvPicPr>
            <a:picLocks noChangeAspect="1"/>
          </p:cNvPicPr>
          <p:nvPr/>
        </p:nvPicPr>
        <p:blipFill>
          <a:blip r:embed="rId2"/>
          <a:stretch>
            <a:fillRect/>
          </a:stretch>
        </p:blipFill>
        <p:spPr>
          <a:xfrm>
            <a:off x="3766242" y="1640268"/>
            <a:ext cx="8216680" cy="2734469"/>
          </a:xfrm>
          <a:prstGeom prst="rect">
            <a:avLst/>
          </a:prstGeom>
        </p:spPr>
      </p:pic>
      <p:sp>
        <p:nvSpPr>
          <p:cNvPr id="8" name="Rectangle 7"/>
          <p:cNvSpPr/>
          <p:nvPr/>
        </p:nvSpPr>
        <p:spPr>
          <a:xfrm>
            <a:off x="4825496" y="1732987"/>
            <a:ext cx="615637" cy="12297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4354717" y="2586860"/>
            <a:ext cx="1982709" cy="10965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74972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le module de dépôt</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4" name="Espace réservé du contenu 4"/>
          <p:cNvSpPr txBox="1">
            <a:spLocks/>
          </p:cNvSpPr>
          <p:nvPr/>
        </p:nvSpPr>
        <p:spPr>
          <a:xfrm>
            <a:off x="1078855" y="1262585"/>
            <a:ext cx="10997023" cy="227159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400" b="0" dirty="0"/>
              <a:t>.</a:t>
            </a:r>
          </a:p>
        </p:txBody>
      </p:sp>
      <p:sp>
        <p:nvSpPr>
          <p:cNvPr id="9" name="Espace réservé du contenu 4"/>
          <p:cNvSpPr txBox="1">
            <a:spLocks/>
          </p:cNvSpPr>
          <p:nvPr/>
        </p:nvSpPr>
        <p:spPr>
          <a:xfrm>
            <a:off x="192164" y="2219428"/>
            <a:ext cx="2998804" cy="3853852"/>
          </a:xfrm>
          <a:prstGeom prst="rect">
            <a:avLst/>
          </a:prstGeom>
        </p:spPr>
        <p:txBody>
          <a:bodyPr vert="horz" lIns="91440" tIns="45720" rIns="91440" bIns="45720" rtlCol="0">
            <a:normAutofit fontScale="92500" lnSpcReduction="10000"/>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None/>
            </a:pPr>
            <a:r>
              <a:rPr lang="fr-FR" sz="1600" b="0" dirty="0"/>
              <a:t>Si le fichier est archivable, le doctorant passe à l’étape suivante.</a:t>
            </a:r>
          </a:p>
          <a:p>
            <a:pPr marL="0" indent="0">
              <a:lnSpc>
                <a:spcPct val="100000"/>
              </a:lnSpc>
              <a:spcBef>
                <a:spcPts val="1800"/>
              </a:spcBef>
              <a:buNone/>
            </a:pPr>
            <a:r>
              <a:rPr lang="fr-FR" sz="1600" b="0" dirty="0"/>
              <a:t>Si le fichier ne passe pas, il a deux possibilités :</a:t>
            </a:r>
          </a:p>
          <a:p>
            <a:pPr>
              <a:lnSpc>
                <a:spcPct val="100000"/>
              </a:lnSpc>
              <a:spcBef>
                <a:spcPts val="1800"/>
              </a:spcBef>
              <a:buFontTx/>
              <a:buChar char="-"/>
            </a:pPr>
            <a:r>
              <a:rPr lang="fr-FR" sz="1600" b="0" dirty="0"/>
              <a:t>Essayer le retraitement automatique (</a:t>
            </a:r>
            <a:r>
              <a:rPr lang="fr-FR" sz="1600" b="0" dirty="0" err="1"/>
              <a:t>Ghost</a:t>
            </a:r>
            <a:r>
              <a:rPr lang="fr-FR" sz="1600" b="0" dirty="0"/>
              <a:t> script), le doctorant devra vérifier le fichier retraité.</a:t>
            </a:r>
          </a:p>
          <a:p>
            <a:pPr>
              <a:lnSpc>
                <a:spcPct val="100000"/>
              </a:lnSpc>
              <a:spcBef>
                <a:spcPts val="1800"/>
              </a:spcBef>
              <a:buFontTx/>
              <a:buChar char="-"/>
            </a:pPr>
            <a:r>
              <a:rPr lang="fr-FR" sz="1600" b="0" dirty="0"/>
              <a:t>Faire un retraitement manuel.</a:t>
            </a:r>
          </a:p>
          <a:p>
            <a:pPr marL="0" indent="0">
              <a:lnSpc>
                <a:spcPct val="100000"/>
              </a:lnSpc>
              <a:spcBef>
                <a:spcPts val="1800"/>
              </a:spcBef>
              <a:buNone/>
            </a:pPr>
            <a:r>
              <a:rPr lang="fr-FR" sz="1600" b="0" dirty="0"/>
              <a:t>Si aucune de ces deux solutions ne fonctionnent, il peut contacter l’assistance.</a:t>
            </a:r>
          </a:p>
        </p:txBody>
      </p:sp>
      <p:pic>
        <p:nvPicPr>
          <p:cNvPr id="3" name="Image 2"/>
          <p:cNvPicPr>
            <a:picLocks noChangeAspect="1"/>
          </p:cNvPicPr>
          <p:nvPr/>
        </p:nvPicPr>
        <p:blipFill>
          <a:blip r:embed="rId2"/>
          <a:stretch>
            <a:fillRect/>
          </a:stretch>
        </p:blipFill>
        <p:spPr>
          <a:xfrm>
            <a:off x="3267599" y="2231848"/>
            <a:ext cx="8797091" cy="2265808"/>
          </a:xfrm>
          <a:prstGeom prst="rect">
            <a:avLst/>
          </a:prstGeom>
        </p:spPr>
      </p:pic>
      <p:sp>
        <p:nvSpPr>
          <p:cNvPr id="10" name="Rectangle 9"/>
          <p:cNvSpPr/>
          <p:nvPr/>
        </p:nvSpPr>
        <p:spPr>
          <a:xfrm>
            <a:off x="3883937" y="2913328"/>
            <a:ext cx="2209045" cy="14674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2351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586030" y="2154724"/>
            <a:ext cx="8330485" cy="3311540"/>
          </a:xfrm>
          <a:prstGeom prst="rect">
            <a:avLst/>
          </a:prstGeom>
        </p:spPr>
      </p:pic>
      <p:sp>
        <p:nvSpPr>
          <p:cNvPr id="4" name="Titre 3"/>
          <p:cNvSpPr>
            <a:spLocks noGrp="1"/>
          </p:cNvSpPr>
          <p:nvPr>
            <p:ph type="title"/>
          </p:nvPr>
        </p:nvSpPr>
        <p:spPr/>
        <p:txBody>
          <a:bodyPr/>
          <a:lstStyle/>
          <a:p>
            <a:r>
              <a:rPr lang="fr-FR" dirty="0" err="1"/>
              <a:t>SyGAL</a:t>
            </a:r>
            <a:r>
              <a:rPr lang="fr-FR" dirty="0"/>
              <a:t> : le module de dépôt</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4" name="Espace réservé du contenu 4"/>
          <p:cNvSpPr txBox="1">
            <a:spLocks/>
          </p:cNvSpPr>
          <p:nvPr/>
        </p:nvSpPr>
        <p:spPr>
          <a:xfrm>
            <a:off x="1078855" y="1262585"/>
            <a:ext cx="10997023" cy="227159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400" b="0" dirty="0"/>
              <a:t>.</a:t>
            </a:r>
          </a:p>
        </p:txBody>
      </p:sp>
      <p:sp>
        <p:nvSpPr>
          <p:cNvPr id="9" name="Espace réservé du contenu 4"/>
          <p:cNvSpPr txBox="1">
            <a:spLocks/>
          </p:cNvSpPr>
          <p:nvPr/>
        </p:nvSpPr>
        <p:spPr>
          <a:xfrm>
            <a:off x="192164" y="2219428"/>
            <a:ext cx="2998804" cy="3853852"/>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None/>
            </a:pPr>
            <a:r>
              <a:rPr lang="fr-FR" sz="1600" b="0" dirty="0"/>
              <a:t>Dernière étape, le rendez-vous BU, qui permet de vérifier les éléments, définir les mots rameau, informer le doctorants sur la diffusion/le second dépôt et récupérer les documents.</a:t>
            </a:r>
          </a:p>
          <a:p>
            <a:pPr marL="0" indent="0">
              <a:lnSpc>
                <a:spcPct val="100000"/>
              </a:lnSpc>
              <a:spcBef>
                <a:spcPts val="1800"/>
              </a:spcBef>
              <a:buNone/>
            </a:pPr>
            <a:r>
              <a:rPr lang="fr-FR" sz="1600" b="0" dirty="0"/>
              <a:t>La bibliothèque valide cette étape finale pour que l’ensemble de la procédure soit valide et que la soutenance puisse se tenir.</a:t>
            </a:r>
          </a:p>
        </p:txBody>
      </p:sp>
      <p:sp>
        <p:nvSpPr>
          <p:cNvPr id="10" name="Rectangle 9"/>
          <p:cNvSpPr/>
          <p:nvPr/>
        </p:nvSpPr>
        <p:spPr>
          <a:xfrm>
            <a:off x="8176608" y="2282344"/>
            <a:ext cx="650522" cy="98717"/>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p:cNvPicPr>
            <a:picLocks noChangeAspect="1"/>
          </p:cNvPicPr>
          <p:nvPr/>
        </p:nvPicPr>
        <p:blipFill>
          <a:blip r:embed="rId4"/>
          <a:stretch>
            <a:fillRect/>
          </a:stretch>
        </p:blipFill>
        <p:spPr>
          <a:xfrm>
            <a:off x="3586030" y="5410200"/>
            <a:ext cx="5819775" cy="1114425"/>
          </a:xfrm>
          <a:prstGeom prst="rect">
            <a:avLst/>
          </a:prstGeom>
        </p:spPr>
      </p:pic>
    </p:spTree>
    <p:extLst>
      <p:ext uri="{BB962C8B-B14F-4D97-AF65-F5344CB8AC3E}">
        <p14:creationId xmlns:p14="http://schemas.microsoft.com/office/powerpoint/2010/main" val="1102233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le module de dépôt</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14" name="Espace réservé du contenu 4"/>
          <p:cNvSpPr txBox="1">
            <a:spLocks/>
          </p:cNvSpPr>
          <p:nvPr/>
        </p:nvSpPr>
        <p:spPr>
          <a:xfrm>
            <a:off x="1078855" y="1262585"/>
            <a:ext cx="10997023" cy="227159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fr-FR" sz="1400" b="0" dirty="0"/>
              <a:t>.</a:t>
            </a:r>
          </a:p>
        </p:txBody>
      </p:sp>
      <p:sp>
        <p:nvSpPr>
          <p:cNvPr id="9" name="Espace réservé du contenu 4"/>
          <p:cNvSpPr txBox="1">
            <a:spLocks/>
          </p:cNvSpPr>
          <p:nvPr/>
        </p:nvSpPr>
        <p:spPr>
          <a:xfrm>
            <a:off x="192164" y="2219428"/>
            <a:ext cx="2998804" cy="3853852"/>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None/>
            </a:pPr>
            <a:r>
              <a:rPr lang="fr-FR" sz="1600" b="0" dirty="0"/>
              <a:t>Si des modifications facultatives ou obligatoires sont demandées, le module est de nouveau ouvert pour un second dépôt. Il reprend les mêmes étapes que le premier mais le manuscrit corrigé doit être validé par le président du jury.</a:t>
            </a:r>
          </a:p>
        </p:txBody>
      </p:sp>
      <p:pic>
        <p:nvPicPr>
          <p:cNvPr id="3" name="Image 2"/>
          <p:cNvPicPr>
            <a:picLocks noChangeAspect="1"/>
          </p:cNvPicPr>
          <p:nvPr/>
        </p:nvPicPr>
        <p:blipFill rotWithShape="1">
          <a:blip r:embed="rId2"/>
          <a:srcRect b="2861"/>
          <a:stretch/>
        </p:blipFill>
        <p:spPr>
          <a:xfrm>
            <a:off x="3190968" y="1247155"/>
            <a:ext cx="7668049" cy="5126486"/>
          </a:xfrm>
          <a:prstGeom prst="rect">
            <a:avLst/>
          </a:prstGeom>
        </p:spPr>
      </p:pic>
      <p:sp>
        <p:nvSpPr>
          <p:cNvPr id="7" name="Rectangle 6">
            <a:extLst>
              <a:ext uri="{FF2B5EF4-FFF2-40B4-BE49-F238E27FC236}">
                <a16:creationId xmlns:a16="http://schemas.microsoft.com/office/drawing/2014/main" id="{B0E6AEEC-0305-48A8-9E2A-F75905FDA485}"/>
              </a:ext>
            </a:extLst>
          </p:cNvPr>
          <p:cNvSpPr/>
          <p:nvPr/>
        </p:nvSpPr>
        <p:spPr>
          <a:xfrm flipV="1">
            <a:off x="7141022" y="1465443"/>
            <a:ext cx="813156" cy="17607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18733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Présentation</a:t>
            </a:r>
          </a:p>
        </p:txBody>
      </p:sp>
      <p:sp>
        <p:nvSpPr>
          <p:cNvPr id="5" name="Espace réservé du contenu 4"/>
          <p:cNvSpPr>
            <a:spLocks noGrp="1"/>
          </p:cNvSpPr>
          <p:nvPr>
            <p:ph idx="1"/>
          </p:nvPr>
        </p:nvSpPr>
        <p:spPr>
          <a:xfrm>
            <a:off x="789691" y="2163778"/>
            <a:ext cx="10997023" cy="4013185"/>
          </a:xfrm>
        </p:spPr>
        <p:txBody>
          <a:bodyPr/>
          <a:lstStyle/>
          <a:p>
            <a:r>
              <a:rPr lang="fr-FR" dirty="0"/>
              <a:t>Contexte et informations générales</a:t>
            </a:r>
          </a:p>
          <a:p>
            <a:r>
              <a:rPr lang="fr-FR" dirty="0"/>
              <a:t>Les fonctionnalités d’ESUP-</a:t>
            </a:r>
            <a:r>
              <a:rPr lang="fr-FR" dirty="0" err="1"/>
              <a:t>SyGAL</a:t>
            </a:r>
            <a:endParaRPr lang="fr-FR" dirty="0"/>
          </a:p>
          <a:p>
            <a:r>
              <a:rPr lang="fr-FR" dirty="0"/>
              <a:t>Présentation de l’application sur le site de démonstration</a:t>
            </a:r>
          </a:p>
          <a:p>
            <a:r>
              <a:rPr lang="fr-FR" dirty="0"/>
              <a:t>Questions</a:t>
            </a:r>
          </a:p>
        </p:txBody>
      </p:sp>
      <p:sp>
        <p:nvSpPr>
          <p:cNvPr id="6" name="Espace réservé du pied de page 5"/>
          <p:cNvSpPr>
            <a:spLocks noGrp="1"/>
          </p:cNvSpPr>
          <p:nvPr>
            <p:ph type="ftr" sz="quarter" idx="11"/>
          </p:nvPr>
        </p:nvSpPr>
        <p:spPr/>
        <p:txBody>
          <a:bodyPr/>
          <a:lstStyle/>
          <a:p>
            <a:r>
              <a:rPr lang="fr-FR" dirty="0"/>
              <a:t>ESUP-</a:t>
            </a:r>
            <a:r>
              <a:rPr lang="fr-FR" dirty="0" err="1"/>
              <a:t>SyGAL</a:t>
            </a:r>
            <a:endParaRPr lang="fr-FR" dirty="0"/>
          </a:p>
        </p:txBody>
      </p:sp>
    </p:spTree>
    <p:extLst>
      <p:ext uri="{BB962C8B-B14F-4D97-AF65-F5344CB8AC3E}">
        <p14:creationId xmlns:p14="http://schemas.microsoft.com/office/powerpoint/2010/main" val="1025401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STEP</a:t>
            </a:r>
          </a:p>
        </p:txBody>
      </p:sp>
      <p:sp>
        <p:nvSpPr>
          <p:cNvPr id="6" name="Espace réservé du pied de page 5"/>
          <p:cNvSpPr>
            <a:spLocks noGrp="1"/>
          </p:cNvSpPr>
          <p:nvPr>
            <p:ph type="ftr" sz="quarter" idx="11"/>
          </p:nvPr>
        </p:nvSpPr>
        <p:spPr/>
        <p:txBody>
          <a:bodyPr/>
          <a:lstStyle/>
          <a:p>
            <a:r>
              <a:rPr lang="fr-FR"/>
              <a:t>ESUP-SyGAL</a:t>
            </a:r>
            <a:endParaRPr lang="fr-FR" dirty="0"/>
          </a:p>
        </p:txBody>
      </p:sp>
      <p:pic>
        <p:nvPicPr>
          <p:cNvPr id="10" name="Image 9">
            <a:extLst>
              <a:ext uri="{FF2B5EF4-FFF2-40B4-BE49-F238E27FC236}">
                <a16:creationId xmlns:a16="http://schemas.microsoft.com/office/drawing/2014/main" id="{6576E543-738D-4A29-97DD-D07CF78E31DB}"/>
              </a:ext>
            </a:extLst>
          </p:cNvPr>
          <p:cNvPicPr>
            <a:picLocks noChangeAspect="1"/>
          </p:cNvPicPr>
          <p:nvPr/>
        </p:nvPicPr>
        <p:blipFill>
          <a:blip r:embed="rId2"/>
          <a:stretch>
            <a:fillRect/>
          </a:stretch>
        </p:blipFill>
        <p:spPr>
          <a:xfrm>
            <a:off x="2876550" y="1158035"/>
            <a:ext cx="7196768" cy="5209883"/>
          </a:xfrm>
          <a:prstGeom prst="rect">
            <a:avLst/>
          </a:prstGeom>
        </p:spPr>
      </p:pic>
      <p:sp>
        <p:nvSpPr>
          <p:cNvPr id="5" name="Rectangle 4">
            <a:extLst>
              <a:ext uri="{FF2B5EF4-FFF2-40B4-BE49-F238E27FC236}">
                <a16:creationId xmlns:a16="http://schemas.microsoft.com/office/drawing/2014/main" id="{B9F45107-E033-410E-A650-731EB1E34B09}"/>
              </a:ext>
            </a:extLst>
          </p:cNvPr>
          <p:cNvSpPr/>
          <p:nvPr/>
        </p:nvSpPr>
        <p:spPr>
          <a:xfrm>
            <a:off x="3117773" y="1736102"/>
            <a:ext cx="1145753" cy="1367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AD096249-0CC6-4ECD-BFAC-3A4601DAE86C}"/>
              </a:ext>
            </a:extLst>
          </p:cNvPr>
          <p:cNvSpPr/>
          <p:nvPr/>
        </p:nvSpPr>
        <p:spPr>
          <a:xfrm>
            <a:off x="4349826" y="1729703"/>
            <a:ext cx="1145753" cy="1367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0113995D-3E99-4C62-A26B-38F851DA6379}"/>
              </a:ext>
            </a:extLst>
          </p:cNvPr>
          <p:cNvSpPr/>
          <p:nvPr/>
        </p:nvSpPr>
        <p:spPr>
          <a:xfrm>
            <a:off x="5636962" y="1736102"/>
            <a:ext cx="1145753" cy="1367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16270367-098D-48E8-99ED-015E96666D75}"/>
              </a:ext>
            </a:extLst>
          </p:cNvPr>
          <p:cNvSpPr/>
          <p:nvPr/>
        </p:nvSpPr>
        <p:spPr>
          <a:xfrm>
            <a:off x="6924099" y="1723494"/>
            <a:ext cx="567372" cy="14937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7C04B8C4-451A-4FC7-A4F1-957121A4235C}"/>
              </a:ext>
            </a:extLst>
          </p:cNvPr>
          <p:cNvSpPr/>
          <p:nvPr/>
        </p:nvSpPr>
        <p:spPr>
          <a:xfrm>
            <a:off x="4098275" y="4378314"/>
            <a:ext cx="1281777" cy="1367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4C6A1137-3090-4C15-B9D2-B5267ECCD71E}"/>
              </a:ext>
            </a:extLst>
          </p:cNvPr>
          <p:cNvSpPr/>
          <p:nvPr/>
        </p:nvSpPr>
        <p:spPr>
          <a:xfrm>
            <a:off x="3986270" y="4625438"/>
            <a:ext cx="1509309" cy="1367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A3F1988F-DDD7-4F5D-8F52-6875D78BACF8}"/>
              </a:ext>
            </a:extLst>
          </p:cNvPr>
          <p:cNvSpPr/>
          <p:nvPr/>
        </p:nvSpPr>
        <p:spPr>
          <a:xfrm>
            <a:off x="3508872" y="5112788"/>
            <a:ext cx="1145754" cy="1367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0A7ECCA-69AB-411C-9661-9DE8CF1C5098}"/>
              </a:ext>
            </a:extLst>
          </p:cNvPr>
          <p:cNvSpPr/>
          <p:nvPr/>
        </p:nvSpPr>
        <p:spPr>
          <a:xfrm>
            <a:off x="4647432" y="5699392"/>
            <a:ext cx="574564" cy="1367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18F603C2-4F03-4369-9FA9-89151FB657F9}"/>
              </a:ext>
            </a:extLst>
          </p:cNvPr>
          <p:cNvSpPr/>
          <p:nvPr/>
        </p:nvSpPr>
        <p:spPr>
          <a:xfrm>
            <a:off x="5244030" y="5965272"/>
            <a:ext cx="574564" cy="1367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618707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STEP</a:t>
            </a:r>
          </a:p>
        </p:txBody>
      </p:sp>
      <p:sp>
        <p:nvSpPr>
          <p:cNvPr id="6" name="Espace réservé du pied de page 5"/>
          <p:cNvSpPr>
            <a:spLocks noGrp="1"/>
          </p:cNvSpPr>
          <p:nvPr>
            <p:ph type="ftr" sz="quarter" idx="11"/>
          </p:nvPr>
        </p:nvSpPr>
        <p:spPr/>
        <p:txBody>
          <a:bodyPr/>
          <a:lstStyle/>
          <a:p>
            <a:r>
              <a:rPr lang="fr-FR"/>
              <a:t>ESUP-SyGAL</a:t>
            </a:r>
            <a:endParaRPr lang="fr-FR" dirty="0"/>
          </a:p>
        </p:txBody>
      </p:sp>
      <p:pic>
        <p:nvPicPr>
          <p:cNvPr id="3" name="Image 2">
            <a:extLst>
              <a:ext uri="{FF2B5EF4-FFF2-40B4-BE49-F238E27FC236}">
                <a16:creationId xmlns:a16="http://schemas.microsoft.com/office/drawing/2014/main" id="{3F29A96C-EF98-4D12-862E-F87A8443245D}"/>
              </a:ext>
            </a:extLst>
          </p:cNvPr>
          <p:cNvPicPr>
            <a:picLocks noChangeAspect="1"/>
          </p:cNvPicPr>
          <p:nvPr/>
        </p:nvPicPr>
        <p:blipFill>
          <a:blip r:embed="rId2"/>
          <a:stretch>
            <a:fillRect/>
          </a:stretch>
        </p:blipFill>
        <p:spPr>
          <a:xfrm>
            <a:off x="4050151" y="1037118"/>
            <a:ext cx="6779520" cy="5487507"/>
          </a:xfrm>
          <a:prstGeom prst="rect">
            <a:avLst/>
          </a:prstGeom>
        </p:spPr>
      </p:pic>
      <p:sp>
        <p:nvSpPr>
          <p:cNvPr id="5" name="ZoneTexte 4">
            <a:extLst>
              <a:ext uri="{FF2B5EF4-FFF2-40B4-BE49-F238E27FC236}">
                <a16:creationId xmlns:a16="http://schemas.microsoft.com/office/drawing/2014/main" id="{DBDED278-7AE0-41BF-AC69-102077922B43}"/>
              </a:ext>
            </a:extLst>
          </p:cNvPr>
          <p:cNvSpPr txBox="1"/>
          <p:nvPr/>
        </p:nvSpPr>
        <p:spPr>
          <a:xfrm>
            <a:off x="704850" y="1866900"/>
            <a:ext cx="2847975" cy="1200329"/>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Import de l’</a:t>
            </a:r>
            <a:r>
              <a:rPr lang="fr-FR" dirty="0" err="1">
                <a:latin typeface="Arial" panose="020B0604020202020204" pitchFamily="34" charset="0"/>
                <a:cs typeface="Arial" panose="020B0604020202020204" pitchFamily="34" charset="0"/>
              </a:rPr>
              <a:t>IdRef</a:t>
            </a:r>
            <a:r>
              <a:rPr lang="fr-FR" dirty="0">
                <a:latin typeface="Arial" panose="020B0604020202020204" pitchFamily="34" charset="0"/>
                <a:cs typeface="Arial" panose="020B0604020202020204" pitchFamily="34" charset="0"/>
              </a:rPr>
              <a:t> du directeur de thèse possible si la liaison a été faite dans </a:t>
            </a:r>
            <a:r>
              <a:rPr lang="fr-FR" dirty="0" err="1">
                <a:latin typeface="Arial" panose="020B0604020202020204" pitchFamily="34" charset="0"/>
                <a:cs typeface="Arial" panose="020B0604020202020204" pitchFamily="34" charset="0"/>
              </a:rPr>
              <a:t>SyGAL</a:t>
            </a:r>
            <a:r>
              <a:rPr lang="fr-FR" dirty="0">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535FEA2C-B95F-4308-BCCB-2D2DF9B50D06}"/>
              </a:ext>
            </a:extLst>
          </p:cNvPr>
          <p:cNvSpPr/>
          <p:nvPr/>
        </p:nvSpPr>
        <p:spPr>
          <a:xfrm>
            <a:off x="4327943" y="1696893"/>
            <a:ext cx="574564" cy="1367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3DDFB3B8-B7AA-48AF-9A62-5E20AC3D7A77}"/>
              </a:ext>
            </a:extLst>
          </p:cNvPr>
          <p:cNvSpPr/>
          <p:nvPr/>
        </p:nvSpPr>
        <p:spPr>
          <a:xfrm>
            <a:off x="5521436" y="1687570"/>
            <a:ext cx="574564" cy="1367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561256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STEP</a:t>
            </a:r>
          </a:p>
        </p:txBody>
      </p:sp>
      <p:sp>
        <p:nvSpPr>
          <p:cNvPr id="6" name="Espace réservé du pied de page 5"/>
          <p:cNvSpPr>
            <a:spLocks noGrp="1"/>
          </p:cNvSpPr>
          <p:nvPr>
            <p:ph type="ftr" sz="quarter" idx="11"/>
          </p:nvPr>
        </p:nvSpPr>
        <p:spPr/>
        <p:txBody>
          <a:bodyPr/>
          <a:lstStyle/>
          <a:p>
            <a:r>
              <a:rPr lang="fr-FR"/>
              <a:t>ESUP-SyGAL</a:t>
            </a:r>
            <a:endParaRPr lang="fr-FR" dirty="0"/>
          </a:p>
        </p:txBody>
      </p:sp>
      <p:pic>
        <p:nvPicPr>
          <p:cNvPr id="7" name="Image 6">
            <a:extLst>
              <a:ext uri="{FF2B5EF4-FFF2-40B4-BE49-F238E27FC236}">
                <a16:creationId xmlns:a16="http://schemas.microsoft.com/office/drawing/2014/main" id="{BB8F9928-6B13-4896-90C3-1FE06654B041}"/>
              </a:ext>
            </a:extLst>
          </p:cNvPr>
          <p:cNvPicPr>
            <a:picLocks noChangeAspect="1"/>
          </p:cNvPicPr>
          <p:nvPr/>
        </p:nvPicPr>
        <p:blipFill>
          <a:blip r:embed="rId2"/>
          <a:stretch>
            <a:fillRect/>
          </a:stretch>
        </p:blipFill>
        <p:spPr>
          <a:xfrm>
            <a:off x="3810000" y="1094397"/>
            <a:ext cx="5639650" cy="5341571"/>
          </a:xfrm>
          <a:prstGeom prst="rect">
            <a:avLst/>
          </a:prstGeom>
        </p:spPr>
      </p:pic>
      <p:pic>
        <p:nvPicPr>
          <p:cNvPr id="9" name="Image 8">
            <a:extLst>
              <a:ext uri="{FF2B5EF4-FFF2-40B4-BE49-F238E27FC236}">
                <a16:creationId xmlns:a16="http://schemas.microsoft.com/office/drawing/2014/main" id="{27D3198B-3BF0-4C85-A697-E4475DF1B3B5}"/>
              </a:ext>
            </a:extLst>
          </p:cNvPr>
          <p:cNvPicPr>
            <a:picLocks noChangeAspect="1"/>
          </p:cNvPicPr>
          <p:nvPr/>
        </p:nvPicPr>
        <p:blipFill>
          <a:blip r:embed="rId3"/>
          <a:stretch>
            <a:fillRect/>
          </a:stretch>
        </p:blipFill>
        <p:spPr>
          <a:xfrm>
            <a:off x="8557594" y="4838126"/>
            <a:ext cx="3634406" cy="1381934"/>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FB99DFA8-4E96-4568-8AFF-F323DC578F5A}"/>
              </a:ext>
            </a:extLst>
          </p:cNvPr>
          <p:cNvSpPr/>
          <p:nvPr/>
        </p:nvSpPr>
        <p:spPr>
          <a:xfrm>
            <a:off x="4079233" y="2344954"/>
            <a:ext cx="3147831" cy="16689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C38B9769-3D42-48C8-B8C5-B2AF3A01BCF7}"/>
              </a:ext>
            </a:extLst>
          </p:cNvPr>
          <p:cNvSpPr/>
          <p:nvPr/>
        </p:nvSpPr>
        <p:spPr>
          <a:xfrm>
            <a:off x="4165533" y="2831843"/>
            <a:ext cx="1221716" cy="65593"/>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43125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STEP</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5" name="ZoneTexte 4">
            <a:extLst>
              <a:ext uri="{FF2B5EF4-FFF2-40B4-BE49-F238E27FC236}">
                <a16:creationId xmlns:a16="http://schemas.microsoft.com/office/drawing/2014/main" id="{DBDED278-7AE0-41BF-AC69-102077922B43}"/>
              </a:ext>
            </a:extLst>
          </p:cNvPr>
          <p:cNvSpPr txBox="1"/>
          <p:nvPr/>
        </p:nvSpPr>
        <p:spPr>
          <a:xfrm>
            <a:off x="637291" y="2413337"/>
            <a:ext cx="3058409" cy="923330"/>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Les dates de transfert ou d’abandon sont à saisir manuellement.</a:t>
            </a:r>
          </a:p>
        </p:txBody>
      </p:sp>
      <p:pic>
        <p:nvPicPr>
          <p:cNvPr id="3" name="Image 2">
            <a:extLst>
              <a:ext uri="{FF2B5EF4-FFF2-40B4-BE49-F238E27FC236}">
                <a16:creationId xmlns:a16="http://schemas.microsoft.com/office/drawing/2014/main" id="{623E644C-F792-4415-9F7C-2E386BCA6CBA}"/>
              </a:ext>
            </a:extLst>
          </p:cNvPr>
          <p:cNvPicPr>
            <a:picLocks noChangeAspect="1"/>
          </p:cNvPicPr>
          <p:nvPr/>
        </p:nvPicPr>
        <p:blipFill>
          <a:blip r:embed="rId2"/>
          <a:stretch>
            <a:fillRect/>
          </a:stretch>
        </p:blipFill>
        <p:spPr>
          <a:xfrm>
            <a:off x="4381500" y="1217993"/>
            <a:ext cx="6223156" cy="5217975"/>
          </a:xfrm>
          <a:prstGeom prst="rect">
            <a:avLst/>
          </a:prstGeom>
        </p:spPr>
      </p:pic>
      <p:sp>
        <p:nvSpPr>
          <p:cNvPr id="7" name="Rectangle 6">
            <a:extLst>
              <a:ext uri="{FF2B5EF4-FFF2-40B4-BE49-F238E27FC236}">
                <a16:creationId xmlns:a16="http://schemas.microsoft.com/office/drawing/2014/main" id="{4EE15B74-DBEB-4D5B-8A8D-77BDD5209167}"/>
              </a:ext>
            </a:extLst>
          </p:cNvPr>
          <p:cNvSpPr/>
          <p:nvPr/>
        </p:nvSpPr>
        <p:spPr>
          <a:xfrm>
            <a:off x="5860975" y="2873763"/>
            <a:ext cx="506776" cy="177909"/>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09BEDC65-E6F2-4077-9707-9CF88E95FAE3}"/>
              </a:ext>
            </a:extLst>
          </p:cNvPr>
          <p:cNvSpPr/>
          <p:nvPr/>
        </p:nvSpPr>
        <p:spPr>
          <a:xfrm>
            <a:off x="8932845" y="1346669"/>
            <a:ext cx="1522162" cy="106666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14565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STAR</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5" name="ZoneTexte 4">
            <a:extLst>
              <a:ext uri="{FF2B5EF4-FFF2-40B4-BE49-F238E27FC236}">
                <a16:creationId xmlns:a16="http://schemas.microsoft.com/office/drawing/2014/main" id="{DBDED278-7AE0-41BF-AC69-102077922B43}"/>
              </a:ext>
            </a:extLst>
          </p:cNvPr>
          <p:cNvSpPr txBox="1"/>
          <p:nvPr/>
        </p:nvSpPr>
        <p:spPr>
          <a:xfrm>
            <a:off x="637291" y="2413337"/>
            <a:ext cx="3058409" cy="923330"/>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Le NNT est à saisir manuellement.</a:t>
            </a:r>
          </a:p>
          <a:p>
            <a:endParaRPr lang="fr-FR"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962B359F-1BD2-4096-BC95-473AA81C2092}"/>
              </a:ext>
            </a:extLst>
          </p:cNvPr>
          <p:cNvPicPr>
            <a:picLocks noChangeAspect="1"/>
          </p:cNvPicPr>
          <p:nvPr/>
        </p:nvPicPr>
        <p:blipFill>
          <a:blip r:embed="rId2"/>
          <a:stretch>
            <a:fillRect/>
          </a:stretch>
        </p:blipFill>
        <p:spPr>
          <a:xfrm>
            <a:off x="5373327" y="1325264"/>
            <a:ext cx="3122975" cy="5466705"/>
          </a:xfrm>
          <a:prstGeom prst="rect">
            <a:avLst/>
          </a:prstGeom>
        </p:spPr>
      </p:pic>
      <p:sp>
        <p:nvSpPr>
          <p:cNvPr id="8" name="Rectangle 7">
            <a:extLst>
              <a:ext uri="{FF2B5EF4-FFF2-40B4-BE49-F238E27FC236}">
                <a16:creationId xmlns:a16="http://schemas.microsoft.com/office/drawing/2014/main" id="{134DF8B0-D960-4C5D-8B5A-C86ADB40C053}"/>
              </a:ext>
            </a:extLst>
          </p:cNvPr>
          <p:cNvSpPr/>
          <p:nvPr/>
        </p:nvSpPr>
        <p:spPr>
          <a:xfrm>
            <a:off x="5544478" y="3229700"/>
            <a:ext cx="2167330" cy="6434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F4C293A4-45F1-4F53-8E32-4CFCFDBFD7AA}"/>
              </a:ext>
            </a:extLst>
          </p:cNvPr>
          <p:cNvSpPr/>
          <p:nvPr/>
        </p:nvSpPr>
        <p:spPr>
          <a:xfrm>
            <a:off x="5652810" y="3436305"/>
            <a:ext cx="2167330" cy="6434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F04F3084-99DB-4394-AB29-5FB2D6FA5D44}"/>
              </a:ext>
            </a:extLst>
          </p:cNvPr>
          <p:cNvSpPr/>
          <p:nvPr/>
        </p:nvSpPr>
        <p:spPr>
          <a:xfrm>
            <a:off x="5544478" y="3893616"/>
            <a:ext cx="2167330" cy="6434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275C9593-2E02-48AC-A084-A95045F5D060}"/>
              </a:ext>
            </a:extLst>
          </p:cNvPr>
          <p:cNvSpPr/>
          <p:nvPr/>
        </p:nvSpPr>
        <p:spPr>
          <a:xfrm>
            <a:off x="5652810" y="4115307"/>
            <a:ext cx="2167330" cy="6434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582BD89A-F76E-4806-9EDB-F32A1D814462}"/>
              </a:ext>
            </a:extLst>
          </p:cNvPr>
          <p:cNvSpPr/>
          <p:nvPr/>
        </p:nvSpPr>
        <p:spPr>
          <a:xfrm>
            <a:off x="5502513" y="5028257"/>
            <a:ext cx="359365" cy="5462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09563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STAR</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5" name="ZoneTexte 4">
            <a:extLst>
              <a:ext uri="{FF2B5EF4-FFF2-40B4-BE49-F238E27FC236}">
                <a16:creationId xmlns:a16="http://schemas.microsoft.com/office/drawing/2014/main" id="{DBDED278-7AE0-41BF-AC69-102077922B43}"/>
              </a:ext>
            </a:extLst>
          </p:cNvPr>
          <p:cNvSpPr txBox="1"/>
          <p:nvPr/>
        </p:nvSpPr>
        <p:spPr>
          <a:xfrm>
            <a:off x="637291" y="2413337"/>
            <a:ext cx="3058409" cy="2585323"/>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Les </a:t>
            </a:r>
            <a:r>
              <a:rPr lang="fr-FR" dirty="0" err="1">
                <a:latin typeface="Arial" panose="020B0604020202020204" pitchFamily="34" charset="0"/>
                <a:cs typeface="Arial" panose="020B0604020202020204" pitchFamily="34" charset="0"/>
              </a:rPr>
              <a:t>Idref</a:t>
            </a:r>
            <a:r>
              <a:rPr lang="fr-FR" dirty="0">
                <a:latin typeface="Arial" panose="020B0604020202020204" pitchFamily="34" charset="0"/>
                <a:cs typeface="Arial" panose="020B0604020202020204" pitchFamily="34" charset="0"/>
              </a:rPr>
              <a:t> du doctorant et des membres du jury peuvent être liés dans </a:t>
            </a:r>
            <a:r>
              <a:rPr lang="fr-FR" dirty="0" err="1">
                <a:latin typeface="Arial" panose="020B0604020202020204" pitchFamily="34" charset="0"/>
                <a:cs typeface="Arial" panose="020B0604020202020204" pitchFamily="34" charset="0"/>
              </a:rPr>
              <a:t>SyGAL</a:t>
            </a:r>
            <a:r>
              <a:rPr lang="fr-FR" dirty="0">
                <a:latin typeface="Arial" panose="020B0604020202020204" pitchFamily="34" charset="0"/>
                <a:cs typeface="Arial" panose="020B0604020202020204" pitchFamily="34" charset="0"/>
              </a:rPr>
              <a:t> pour ensuite être importés.</a:t>
            </a:r>
          </a:p>
          <a:p>
            <a:r>
              <a:rPr lang="fr-FR" dirty="0">
                <a:latin typeface="Arial" panose="020B0604020202020204" pitchFamily="34" charset="0"/>
                <a:cs typeface="Arial" panose="020B0604020202020204" pitchFamily="34" charset="0"/>
              </a:rPr>
              <a:t>Les établissements de </a:t>
            </a:r>
            <a:r>
              <a:rPr lang="fr-FR" dirty="0" err="1">
                <a:latin typeface="Arial" panose="020B0604020202020204" pitchFamily="34" charset="0"/>
                <a:cs typeface="Arial" panose="020B0604020202020204" pitchFamily="34" charset="0"/>
              </a:rPr>
              <a:t>co-tutelle</a:t>
            </a:r>
            <a:r>
              <a:rPr lang="fr-FR" dirty="0">
                <a:latin typeface="Arial" panose="020B0604020202020204" pitchFamily="34" charset="0"/>
                <a:cs typeface="Arial" panose="020B0604020202020204" pitchFamily="34" charset="0"/>
              </a:rPr>
              <a:t> sont importées mais il faut les lier à </a:t>
            </a:r>
            <a:r>
              <a:rPr lang="fr-FR" dirty="0" err="1">
                <a:latin typeface="Arial" panose="020B0604020202020204" pitchFamily="34" charset="0"/>
                <a:cs typeface="Arial" panose="020B0604020202020204" pitchFamily="34" charset="0"/>
              </a:rPr>
              <a:t>IdRef</a:t>
            </a:r>
            <a:r>
              <a:rPr lang="fr-FR" dirty="0">
                <a:latin typeface="Arial" panose="020B0604020202020204" pitchFamily="34" charset="0"/>
                <a:cs typeface="Arial" panose="020B0604020202020204" pitchFamily="34" charset="0"/>
              </a:rPr>
              <a:t> dans STAR.</a:t>
            </a:r>
          </a:p>
        </p:txBody>
      </p:sp>
      <p:pic>
        <p:nvPicPr>
          <p:cNvPr id="3" name="Image 2">
            <a:extLst>
              <a:ext uri="{FF2B5EF4-FFF2-40B4-BE49-F238E27FC236}">
                <a16:creationId xmlns:a16="http://schemas.microsoft.com/office/drawing/2014/main" id="{63DDF44C-A67F-4406-BB90-639E6F31C216}"/>
              </a:ext>
            </a:extLst>
          </p:cNvPr>
          <p:cNvPicPr>
            <a:picLocks noChangeAspect="1"/>
          </p:cNvPicPr>
          <p:nvPr/>
        </p:nvPicPr>
        <p:blipFill>
          <a:blip r:embed="rId2"/>
          <a:stretch>
            <a:fillRect/>
          </a:stretch>
        </p:blipFill>
        <p:spPr>
          <a:xfrm>
            <a:off x="3819525" y="1498084"/>
            <a:ext cx="3405692" cy="4616966"/>
          </a:xfrm>
          <a:prstGeom prst="rect">
            <a:avLst/>
          </a:prstGeom>
        </p:spPr>
      </p:pic>
      <p:pic>
        <p:nvPicPr>
          <p:cNvPr id="9" name="Image 8">
            <a:extLst>
              <a:ext uri="{FF2B5EF4-FFF2-40B4-BE49-F238E27FC236}">
                <a16:creationId xmlns:a16="http://schemas.microsoft.com/office/drawing/2014/main" id="{D1DD7692-54A2-4578-8A0F-400A19B1096F}"/>
              </a:ext>
            </a:extLst>
          </p:cNvPr>
          <p:cNvPicPr>
            <a:picLocks noChangeAspect="1"/>
          </p:cNvPicPr>
          <p:nvPr/>
        </p:nvPicPr>
        <p:blipFill>
          <a:blip r:embed="rId3"/>
          <a:stretch>
            <a:fillRect/>
          </a:stretch>
        </p:blipFill>
        <p:spPr>
          <a:xfrm>
            <a:off x="7454841" y="2072853"/>
            <a:ext cx="4274623" cy="3467428"/>
          </a:xfrm>
          <a:prstGeom prst="rect">
            <a:avLst/>
          </a:prstGeom>
        </p:spPr>
      </p:pic>
      <p:sp>
        <p:nvSpPr>
          <p:cNvPr id="7" name="Rectangle 6">
            <a:extLst>
              <a:ext uri="{FF2B5EF4-FFF2-40B4-BE49-F238E27FC236}">
                <a16:creationId xmlns:a16="http://schemas.microsoft.com/office/drawing/2014/main" id="{72BBA31C-4F77-427A-A6E5-3B6D61CAED90}"/>
              </a:ext>
            </a:extLst>
          </p:cNvPr>
          <p:cNvSpPr/>
          <p:nvPr/>
        </p:nvSpPr>
        <p:spPr>
          <a:xfrm>
            <a:off x="4000350" y="2413337"/>
            <a:ext cx="1503303" cy="796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29D84898-622D-4099-BF2E-6C65DCB4037A}"/>
              </a:ext>
            </a:extLst>
          </p:cNvPr>
          <p:cNvSpPr/>
          <p:nvPr/>
        </p:nvSpPr>
        <p:spPr>
          <a:xfrm>
            <a:off x="4000350" y="2645434"/>
            <a:ext cx="281227" cy="45719"/>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32A5EACC-7A00-4197-8BB5-F8BB67392907}"/>
              </a:ext>
            </a:extLst>
          </p:cNvPr>
          <p:cNvSpPr/>
          <p:nvPr/>
        </p:nvSpPr>
        <p:spPr>
          <a:xfrm>
            <a:off x="4651928" y="2997058"/>
            <a:ext cx="394525" cy="796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7F7BD31F-0F0C-4138-88FE-056EF405C9C4}"/>
              </a:ext>
            </a:extLst>
          </p:cNvPr>
          <p:cNvSpPr/>
          <p:nvPr/>
        </p:nvSpPr>
        <p:spPr>
          <a:xfrm>
            <a:off x="4357476" y="3224442"/>
            <a:ext cx="394525" cy="796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9FB948-ECA6-4D5D-907A-BB48E316AD50}"/>
              </a:ext>
            </a:extLst>
          </p:cNvPr>
          <p:cNvSpPr/>
          <p:nvPr/>
        </p:nvSpPr>
        <p:spPr>
          <a:xfrm>
            <a:off x="4000350" y="3774631"/>
            <a:ext cx="1046103" cy="796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25FA2B94-9598-444A-B8E9-20B1EFEF8936}"/>
              </a:ext>
            </a:extLst>
          </p:cNvPr>
          <p:cNvSpPr/>
          <p:nvPr/>
        </p:nvSpPr>
        <p:spPr>
          <a:xfrm>
            <a:off x="4000349" y="4184206"/>
            <a:ext cx="1046103" cy="796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136AF794-BF09-4847-9803-7E4FE6EE096E}"/>
              </a:ext>
            </a:extLst>
          </p:cNvPr>
          <p:cNvSpPr/>
          <p:nvPr/>
        </p:nvSpPr>
        <p:spPr>
          <a:xfrm>
            <a:off x="3992859" y="4602721"/>
            <a:ext cx="1046103" cy="796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734F3ADD-E769-477F-9453-0A2DEB27C3F9}"/>
              </a:ext>
            </a:extLst>
          </p:cNvPr>
          <p:cNvSpPr/>
          <p:nvPr/>
        </p:nvSpPr>
        <p:spPr>
          <a:xfrm>
            <a:off x="3992858" y="5031409"/>
            <a:ext cx="1046103" cy="796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395B33FA-6905-4E97-9A77-2CF3F8CB6715}"/>
              </a:ext>
            </a:extLst>
          </p:cNvPr>
          <p:cNvSpPr/>
          <p:nvPr/>
        </p:nvSpPr>
        <p:spPr>
          <a:xfrm>
            <a:off x="4000348" y="5462551"/>
            <a:ext cx="1046103" cy="796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24164791-0664-48B1-97A3-BA46B84FF331}"/>
              </a:ext>
            </a:extLst>
          </p:cNvPr>
          <p:cNvSpPr/>
          <p:nvPr/>
        </p:nvSpPr>
        <p:spPr>
          <a:xfrm>
            <a:off x="4000348" y="5883053"/>
            <a:ext cx="1046103" cy="796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29542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STAR</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5" name="ZoneTexte 4">
            <a:extLst>
              <a:ext uri="{FF2B5EF4-FFF2-40B4-BE49-F238E27FC236}">
                <a16:creationId xmlns:a16="http://schemas.microsoft.com/office/drawing/2014/main" id="{DBDED278-7AE0-41BF-AC69-102077922B43}"/>
              </a:ext>
            </a:extLst>
          </p:cNvPr>
          <p:cNvSpPr txBox="1"/>
          <p:nvPr/>
        </p:nvSpPr>
        <p:spPr>
          <a:xfrm>
            <a:off x="296311" y="2403812"/>
            <a:ext cx="3058409" cy="1200329"/>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Mots-clés : point d’attention sur la saisie des mots-clés avec le séparateur * (rendez-vous BU)</a:t>
            </a:r>
          </a:p>
        </p:txBody>
      </p:sp>
      <p:pic>
        <p:nvPicPr>
          <p:cNvPr id="7" name="Image 6">
            <a:extLst>
              <a:ext uri="{FF2B5EF4-FFF2-40B4-BE49-F238E27FC236}">
                <a16:creationId xmlns:a16="http://schemas.microsoft.com/office/drawing/2014/main" id="{E2742013-0FDB-4CBF-A4BD-63A7B84A9E5E}"/>
              </a:ext>
            </a:extLst>
          </p:cNvPr>
          <p:cNvPicPr>
            <a:picLocks noChangeAspect="1"/>
          </p:cNvPicPr>
          <p:nvPr/>
        </p:nvPicPr>
        <p:blipFill>
          <a:blip r:embed="rId2"/>
          <a:stretch>
            <a:fillRect/>
          </a:stretch>
        </p:blipFill>
        <p:spPr>
          <a:xfrm>
            <a:off x="3695700" y="1391295"/>
            <a:ext cx="3977733" cy="4844170"/>
          </a:xfrm>
          <a:prstGeom prst="rect">
            <a:avLst/>
          </a:prstGeom>
        </p:spPr>
      </p:pic>
      <p:pic>
        <p:nvPicPr>
          <p:cNvPr id="10" name="Image 9">
            <a:extLst>
              <a:ext uri="{FF2B5EF4-FFF2-40B4-BE49-F238E27FC236}">
                <a16:creationId xmlns:a16="http://schemas.microsoft.com/office/drawing/2014/main" id="{91DE9891-2085-47A9-836E-6DC797591FD8}"/>
              </a:ext>
            </a:extLst>
          </p:cNvPr>
          <p:cNvPicPr>
            <a:picLocks noChangeAspect="1"/>
          </p:cNvPicPr>
          <p:nvPr/>
        </p:nvPicPr>
        <p:blipFill>
          <a:blip r:embed="rId3"/>
          <a:stretch>
            <a:fillRect/>
          </a:stretch>
        </p:blipFill>
        <p:spPr>
          <a:xfrm>
            <a:off x="8014413" y="1576108"/>
            <a:ext cx="3772301" cy="3422552"/>
          </a:xfrm>
          <a:prstGeom prst="rect">
            <a:avLst/>
          </a:prstGeom>
        </p:spPr>
      </p:pic>
      <p:sp>
        <p:nvSpPr>
          <p:cNvPr id="8" name="Rectangle 7">
            <a:extLst>
              <a:ext uri="{FF2B5EF4-FFF2-40B4-BE49-F238E27FC236}">
                <a16:creationId xmlns:a16="http://schemas.microsoft.com/office/drawing/2014/main" id="{70AA5511-400D-4139-A66E-45C1BD6DA215}"/>
              </a:ext>
            </a:extLst>
          </p:cNvPr>
          <p:cNvSpPr/>
          <p:nvPr/>
        </p:nvSpPr>
        <p:spPr>
          <a:xfrm>
            <a:off x="3914084" y="2529569"/>
            <a:ext cx="752807" cy="4637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23523D8A-2C62-417A-80F2-557014E4E591}"/>
              </a:ext>
            </a:extLst>
          </p:cNvPr>
          <p:cNvSpPr/>
          <p:nvPr/>
        </p:nvSpPr>
        <p:spPr>
          <a:xfrm>
            <a:off x="4859397" y="2529568"/>
            <a:ext cx="752807" cy="4637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DE32C38C-067C-497C-890F-83EBA969FE8B}"/>
              </a:ext>
            </a:extLst>
          </p:cNvPr>
          <p:cNvSpPr/>
          <p:nvPr/>
        </p:nvSpPr>
        <p:spPr>
          <a:xfrm>
            <a:off x="3812725" y="3726061"/>
            <a:ext cx="3752641" cy="311101"/>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EA01062E-BAC3-401A-ABAD-9F710547D35C}"/>
              </a:ext>
            </a:extLst>
          </p:cNvPr>
          <p:cNvSpPr/>
          <p:nvPr/>
        </p:nvSpPr>
        <p:spPr>
          <a:xfrm>
            <a:off x="3812725" y="4170771"/>
            <a:ext cx="3752641" cy="311101"/>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9266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STAR</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5" name="ZoneTexte 4">
            <a:extLst>
              <a:ext uri="{FF2B5EF4-FFF2-40B4-BE49-F238E27FC236}">
                <a16:creationId xmlns:a16="http://schemas.microsoft.com/office/drawing/2014/main" id="{DBDED278-7AE0-41BF-AC69-102077922B43}"/>
              </a:ext>
            </a:extLst>
          </p:cNvPr>
          <p:cNvSpPr txBox="1"/>
          <p:nvPr/>
        </p:nvSpPr>
        <p:spPr>
          <a:xfrm>
            <a:off x="334411" y="1705620"/>
            <a:ext cx="3313664" cy="286232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Ajout manuel du fichier.</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Proposition : l’</a:t>
            </a:r>
            <a:r>
              <a:rPr lang="fr-FR" dirty="0" err="1">
                <a:latin typeface="Arial" panose="020B0604020202020204" pitchFamily="34" charset="0"/>
                <a:cs typeface="Arial" panose="020B0604020202020204" pitchFamily="34" charset="0"/>
              </a:rPr>
              <a:t>Abes</a:t>
            </a:r>
            <a:r>
              <a:rPr lang="fr-FR" dirty="0">
                <a:latin typeface="Arial" panose="020B0604020202020204" pitchFamily="34" charset="0"/>
                <a:cs typeface="Arial" panose="020B0604020202020204" pitchFamily="34" charset="0"/>
              </a:rPr>
              <a:t> va revoir le TEF des scénarios pour qu’ils soient plus facilement exploitable. </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La validation globale reste manuelle également.</a:t>
            </a:r>
          </a:p>
        </p:txBody>
      </p:sp>
      <p:pic>
        <p:nvPicPr>
          <p:cNvPr id="3" name="Image 2">
            <a:extLst>
              <a:ext uri="{FF2B5EF4-FFF2-40B4-BE49-F238E27FC236}">
                <a16:creationId xmlns:a16="http://schemas.microsoft.com/office/drawing/2014/main" id="{05B1DB0F-3865-4A17-8579-E68BCF73B01F}"/>
              </a:ext>
            </a:extLst>
          </p:cNvPr>
          <p:cNvPicPr>
            <a:picLocks noChangeAspect="1"/>
          </p:cNvPicPr>
          <p:nvPr/>
        </p:nvPicPr>
        <p:blipFill>
          <a:blip r:embed="rId2"/>
          <a:stretch>
            <a:fillRect/>
          </a:stretch>
        </p:blipFill>
        <p:spPr>
          <a:xfrm>
            <a:off x="4019550" y="1303328"/>
            <a:ext cx="3699969" cy="4906972"/>
          </a:xfrm>
          <a:prstGeom prst="rect">
            <a:avLst/>
          </a:prstGeom>
        </p:spPr>
      </p:pic>
      <p:pic>
        <p:nvPicPr>
          <p:cNvPr id="9" name="Image 8">
            <a:extLst>
              <a:ext uri="{FF2B5EF4-FFF2-40B4-BE49-F238E27FC236}">
                <a16:creationId xmlns:a16="http://schemas.microsoft.com/office/drawing/2014/main" id="{3C5E590B-F867-47DB-9C1C-6A947CBAA979}"/>
              </a:ext>
            </a:extLst>
          </p:cNvPr>
          <p:cNvPicPr>
            <a:picLocks noChangeAspect="1"/>
          </p:cNvPicPr>
          <p:nvPr/>
        </p:nvPicPr>
        <p:blipFill>
          <a:blip r:embed="rId3"/>
          <a:stretch>
            <a:fillRect/>
          </a:stretch>
        </p:blipFill>
        <p:spPr>
          <a:xfrm>
            <a:off x="7840778" y="2092514"/>
            <a:ext cx="3824677" cy="1511627"/>
          </a:xfrm>
          <a:prstGeom prst="rect">
            <a:avLst/>
          </a:prstGeom>
        </p:spPr>
      </p:pic>
      <p:sp>
        <p:nvSpPr>
          <p:cNvPr id="7" name="Rectangle 6">
            <a:extLst>
              <a:ext uri="{FF2B5EF4-FFF2-40B4-BE49-F238E27FC236}">
                <a16:creationId xmlns:a16="http://schemas.microsoft.com/office/drawing/2014/main" id="{8880E152-3C34-4E2D-9845-F287D1E58D6C}"/>
              </a:ext>
            </a:extLst>
          </p:cNvPr>
          <p:cNvSpPr/>
          <p:nvPr/>
        </p:nvSpPr>
        <p:spPr>
          <a:xfrm>
            <a:off x="4752091" y="3726062"/>
            <a:ext cx="752807" cy="207584"/>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23856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a:t>
            </a:r>
            <a:r>
              <a:rPr lang="fr-FR" dirty="0" err="1"/>
              <a:t>IdRef</a:t>
            </a:r>
            <a:endParaRPr lang="fr-FR" dirty="0"/>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5" name="ZoneTexte 4">
            <a:extLst>
              <a:ext uri="{FF2B5EF4-FFF2-40B4-BE49-F238E27FC236}">
                <a16:creationId xmlns:a16="http://schemas.microsoft.com/office/drawing/2014/main" id="{DBDED278-7AE0-41BF-AC69-102077922B43}"/>
              </a:ext>
            </a:extLst>
          </p:cNvPr>
          <p:cNvSpPr txBox="1"/>
          <p:nvPr/>
        </p:nvSpPr>
        <p:spPr>
          <a:xfrm>
            <a:off x="334411" y="1705620"/>
            <a:ext cx="3313664"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Il faut cliquer sur Individus</a:t>
            </a:r>
          </a:p>
        </p:txBody>
      </p:sp>
      <p:pic>
        <p:nvPicPr>
          <p:cNvPr id="7" name="Image 6">
            <a:extLst>
              <a:ext uri="{FF2B5EF4-FFF2-40B4-BE49-F238E27FC236}">
                <a16:creationId xmlns:a16="http://schemas.microsoft.com/office/drawing/2014/main" id="{A0C83035-13B7-41E2-9C38-12A163655F15}"/>
              </a:ext>
            </a:extLst>
          </p:cNvPr>
          <p:cNvPicPr>
            <a:picLocks noChangeAspect="1"/>
          </p:cNvPicPr>
          <p:nvPr/>
        </p:nvPicPr>
        <p:blipFill>
          <a:blip r:embed="rId2"/>
          <a:stretch>
            <a:fillRect/>
          </a:stretch>
        </p:blipFill>
        <p:spPr>
          <a:xfrm>
            <a:off x="4562475" y="1295165"/>
            <a:ext cx="4873354" cy="4753210"/>
          </a:xfrm>
          <a:prstGeom prst="rect">
            <a:avLst/>
          </a:prstGeom>
        </p:spPr>
      </p:pic>
    </p:spTree>
    <p:extLst>
      <p:ext uri="{BB962C8B-B14F-4D97-AF65-F5344CB8AC3E}">
        <p14:creationId xmlns:p14="http://schemas.microsoft.com/office/powerpoint/2010/main" val="3662720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a:t>
            </a:r>
            <a:r>
              <a:rPr lang="fr-FR" dirty="0" err="1"/>
              <a:t>IdRef</a:t>
            </a:r>
            <a:endParaRPr lang="fr-FR" dirty="0"/>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5" name="ZoneTexte 4">
            <a:extLst>
              <a:ext uri="{FF2B5EF4-FFF2-40B4-BE49-F238E27FC236}">
                <a16:creationId xmlns:a16="http://schemas.microsoft.com/office/drawing/2014/main" id="{DBDED278-7AE0-41BF-AC69-102077922B43}"/>
              </a:ext>
            </a:extLst>
          </p:cNvPr>
          <p:cNvSpPr txBox="1"/>
          <p:nvPr/>
        </p:nvSpPr>
        <p:spPr>
          <a:xfrm>
            <a:off x="334411" y="1705620"/>
            <a:ext cx="3313664"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Lancer une recherche :</a:t>
            </a:r>
          </a:p>
        </p:txBody>
      </p:sp>
      <p:pic>
        <p:nvPicPr>
          <p:cNvPr id="3" name="Image 2">
            <a:extLst>
              <a:ext uri="{FF2B5EF4-FFF2-40B4-BE49-F238E27FC236}">
                <a16:creationId xmlns:a16="http://schemas.microsoft.com/office/drawing/2014/main" id="{A6EB005E-4910-4764-A650-C80358D7177F}"/>
              </a:ext>
            </a:extLst>
          </p:cNvPr>
          <p:cNvPicPr>
            <a:picLocks noChangeAspect="1"/>
          </p:cNvPicPr>
          <p:nvPr/>
        </p:nvPicPr>
        <p:blipFill>
          <a:blip r:embed="rId2"/>
          <a:stretch>
            <a:fillRect/>
          </a:stretch>
        </p:blipFill>
        <p:spPr>
          <a:xfrm>
            <a:off x="3233449" y="1246161"/>
            <a:ext cx="4124901" cy="1657581"/>
          </a:xfrm>
          <a:prstGeom prst="rect">
            <a:avLst/>
          </a:prstGeom>
        </p:spPr>
      </p:pic>
      <p:pic>
        <p:nvPicPr>
          <p:cNvPr id="9" name="Image 8">
            <a:extLst>
              <a:ext uri="{FF2B5EF4-FFF2-40B4-BE49-F238E27FC236}">
                <a16:creationId xmlns:a16="http://schemas.microsoft.com/office/drawing/2014/main" id="{B34302BD-DF4B-49D6-AFE7-0D4722EB20CC}"/>
              </a:ext>
            </a:extLst>
          </p:cNvPr>
          <p:cNvPicPr>
            <a:picLocks noChangeAspect="1"/>
          </p:cNvPicPr>
          <p:nvPr/>
        </p:nvPicPr>
        <p:blipFill>
          <a:blip r:embed="rId3"/>
          <a:stretch>
            <a:fillRect/>
          </a:stretch>
        </p:blipFill>
        <p:spPr>
          <a:xfrm>
            <a:off x="481905" y="3823472"/>
            <a:ext cx="11612596" cy="476316"/>
          </a:xfrm>
          <a:prstGeom prst="rect">
            <a:avLst/>
          </a:prstGeom>
        </p:spPr>
      </p:pic>
      <p:sp>
        <p:nvSpPr>
          <p:cNvPr id="10" name="ZoneTexte 9">
            <a:extLst>
              <a:ext uri="{FF2B5EF4-FFF2-40B4-BE49-F238E27FC236}">
                <a16:creationId xmlns:a16="http://schemas.microsoft.com/office/drawing/2014/main" id="{96A1F8FA-076C-4392-BB64-C76E486BABB2}"/>
              </a:ext>
            </a:extLst>
          </p:cNvPr>
          <p:cNvSpPr txBox="1"/>
          <p:nvPr/>
        </p:nvSpPr>
        <p:spPr>
          <a:xfrm>
            <a:off x="334411" y="3246800"/>
            <a:ext cx="3313664"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On clique sur l’ Id :</a:t>
            </a:r>
          </a:p>
        </p:txBody>
      </p:sp>
      <p:sp>
        <p:nvSpPr>
          <p:cNvPr id="8" name="Rectangle 7">
            <a:extLst>
              <a:ext uri="{FF2B5EF4-FFF2-40B4-BE49-F238E27FC236}">
                <a16:creationId xmlns:a16="http://schemas.microsoft.com/office/drawing/2014/main" id="{DC6B14DC-A245-4448-B960-23E8116DB713}"/>
              </a:ext>
            </a:extLst>
          </p:cNvPr>
          <p:cNvSpPr/>
          <p:nvPr/>
        </p:nvSpPr>
        <p:spPr>
          <a:xfrm>
            <a:off x="3914084" y="2529569"/>
            <a:ext cx="1227259" cy="101488"/>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6E4C64EB-57E2-4009-8F88-61554395F936}"/>
              </a:ext>
            </a:extLst>
          </p:cNvPr>
          <p:cNvSpPr/>
          <p:nvPr/>
        </p:nvSpPr>
        <p:spPr>
          <a:xfrm>
            <a:off x="1467432" y="4093260"/>
            <a:ext cx="5174908" cy="206528"/>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3228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La </a:t>
            </a:r>
            <a:r>
              <a:rPr lang="fr-FR" dirty="0" err="1"/>
              <a:t>ComUE</a:t>
            </a:r>
            <a:r>
              <a:rPr lang="fr-FR" dirty="0"/>
              <a:t> Normandie Université</a:t>
            </a:r>
          </a:p>
        </p:txBody>
      </p:sp>
      <p:sp>
        <p:nvSpPr>
          <p:cNvPr id="2" name="Espace réservé du pied de page 1"/>
          <p:cNvSpPr>
            <a:spLocks noGrp="1"/>
          </p:cNvSpPr>
          <p:nvPr>
            <p:ph type="ftr" sz="quarter" idx="11"/>
          </p:nvPr>
        </p:nvSpPr>
        <p:spPr/>
        <p:txBody>
          <a:bodyPr/>
          <a:lstStyle/>
          <a:p>
            <a:r>
              <a:rPr lang="fr-FR"/>
              <a:t>ESUP-SyGAL</a:t>
            </a:r>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834" y="3339092"/>
            <a:ext cx="4396052" cy="2974662"/>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159" y="2271256"/>
            <a:ext cx="1570740" cy="157074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309" y="4184934"/>
            <a:ext cx="1538054" cy="1538054"/>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2531" y="1357787"/>
            <a:ext cx="1826937" cy="1826937"/>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9455" y="2136032"/>
            <a:ext cx="1728220" cy="1728220"/>
          </a:xfrm>
          <a:prstGeom prst="rect">
            <a:avLst/>
          </a:prstGeom>
        </p:spPr>
      </p:pic>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7242" y="3937303"/>
            <a:ext cx="1728220" cy="1728220"/>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6100" y="5129780"/>
            <a:ext cx="1728220" cy="1728220"/>
          </a:xfrm>
          <a:prstGeom prst="rect">
            <a:avLst/>
          </a:prstGeom>
        </p:spPr>
      </p:pic>
      <p:cxnSp>
        <p:nvCxnSpPr>
          <p:cNvPr id="14" name="Connecteur droit 13"/>
          <p:cNvCxnSpPr/>
          <p:nvPr/>
        </p:nvCxnSpPr>
        <p:spPr>
          <a:xfrm>
            <a:off x="3279899" y="3440687"/>
            <a:ext cx="2816101" cy="1558057"/>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179178" y="4896496"/>
            <a:ext cx="3845607" cy="11493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819461" y="3128705"/>
            <a:ext cx="753988" cy="14191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7344772" y="4806464"/>
            <a:ext cx="882580" cy="107848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7494662" y="4574159"/>
            <a:ext cx="2592580" cy="134257"/>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7418011" y="3780153"/>
            <a:ext cx="1321536" cy="92826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rot="16200000">
            <a:off x="-2237135" y="3927793"/>
            <a:ext cx="4879648" cy="400110"/>
          </a:xfrm>
          <a:prstGeom prst="rect">
            <a:avLst/>
          </a:prstGeom>
          <a:noFill/>
        </p:spPr>
        <p:txBody>
          <a:bodyPr wrap="square" rtlCol="0">
            <a:spAutoFit/>
          </a:bodyPr>
          <a:lstStyle/>
          <a:p>
            <a:r>
              <a:rPr lang="fr-FR" sz="1000" i="1" dirty="0">
                <a:latin typeface="Arial" panose="020B0604020202020204" pitchFamily="34" charset="0"/>
                <a:cs typeface="Arial" panose="020B0604020202020204" pitchFamily="34" charset="0"/>
              </a:rPr>
              <a:t>Normandie </a:t>
            </a:r>
            <a:r>
              <a:rPr lang="fr-FR" sz="1000" i="1" dirty="0" err="1">
                <a:latin typeface="Arial" panose="020B0604020202020204" pitchFamily="34" charset="0"/>
                <a:cs typeface="Arial" panose="020B0604020202020204" pitchFamily="34" charset="0"/>
              </a:rPr>
              <a:t>wikivoyage</a:t>
            </a:r>
            <a:r>
              <a:rPr lang="fr-FR" sz="1000" i="1" dirty="0">
                <a:latin typeface="Arial" panose="020B0604020202020204" pitchFamily="34" charset="0"/>
                <a:cs typeface="Arial" panose="020B0604020202020204" pitchFamily="34" charset="0"/>
              </a:rPr>
              <a:t> carte</a:t>
            </a:r>
            <a:r>
              <a:rPr lang="fr-FR" sz="1000" dirty="0">
                <a:latin typeface="Arial" panose="020B0604020202020204" pitchFamily="34" charset="0"/>
                <a:cs typeface="Arial" panose="020B0604020202020204" pitchFamily="34" charset="0"/>
              </a:rPr>
              <a:t>, </a:t>
            </a:r>
            <a:r>
              <a:rPr lang="fr-FR" sz="1000" dirty="0" err="1">
                <a:latin typeface="Arial" panose="020B0604020202020204" pitchFamily="34" charset="0"/>
                <a:cs typeface="Arial" panose="020B0604020202020204" pitchFamily="34" charset="0"/>
              </a:rPr>
              <a:t>Inkey</a:t>
            </a:r>
            <a:r>
              <a:rPr lang="fr-FR" sz="1000" dirty="0">
                <a:latin typeface="Arial" panose="020B0604020202020204" pitchFamily="34" charset="0"/>
                <a:cs typeface="Arial" panose="020B0604020202020204" pitchFamily="34" charset="0"/>
              </a:rPr>
              <a:t>, </a:t>
            </a:r>
            <a:r>
              <a:rPr lang="fr-FR" sz="1000" dirty="0" err="1">
                <a:latin typeface="Arial" panose="020B0604020202020204" pitchFamily="34" charset="0"/>
                <a:cs typeface="Arial" panose="020B0604020202020204" pitchFamily="34" charset="0"/>
              </a:rPr>
              <a:t>Wikimedia</a:t>
            </a:r>
            <a:r>
              <a:rPr lang="fr-FR" sz="1000" dirty="0">
                <a:latin typeface="Arial" panose="020B0604020202020204" pitchFamily="34" charset="0"/>
                <a:cs typeface="Arial" panose="020B0604020202020204" pitchFamily="34" charset="0"/>
              </a:rPr>
              <a:t> Commons, CC BY-SA.</a:t>
            </a:r>
          </a:p>
          <a:p>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148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a:t>
            </a:r>
            <a:r>
              <a:rPr lang="fr-FR" dirty="0" err="1"/>
              <a:t>IdRef</a:t>
            </a:r>
            <a:endParaRPr lang="fr-FR" dirty="0"/>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5" name="ZoneTexte 4">
            <a:extLst>
              <a:ext uri="{FF2B5EF4-FFF2-40B4-BE49-F238E27FC236}">
                <a16:creationId xmlns:a16="http://schemas.microsoft.com/office/drawing/2014/main" id="{DBDED278-7AE0-41BF-AC69-102077922B43}"/>
              </a:ext>
            </a:extLst>
          </p:cNvPr>
          <p:cNvSpPr txBox="1"/>
          <p:nvPr/>
        </p:nvSpPr>
        <p:spPr>
          <a:xfrm>
            <a:off x="334411" y="1705620"/>
            <a:ext cx="3313664" cy="646331"/>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On clique sur Modifier l’individu.</a:t>
            </a:r>
          </a:p>
        </p:txBody>
      </p:sp>
      <p:pic>
        <p:nvPicPr>
          <p:cNvPr id="7" name="Image 6">
            <a:extLst>
              <a:ext uri="{FF2B5EF4-FFF2-40B4-BE49-F238E27FC236}">
                <a16:creationId xmlns:a16="http://schemas.microsoft.com/office/drawing/2014/main" id="{A63D7A3A-C2D3-4ED0-89A9-F4387B088C75}"/>
              </a:ext>
            </a:extLst>
          </p:cNvPr>
          <p:cNvPicPr>
            <a:picLocks noChangeAspect="1"/>
          </p:cNvPicPr>
          <p:nvPr/>
        </p:nvPicPr>
        <p:blipFill>
          <a:blip r:embed="rId2"/>
          <a:stretch>
            <a:fillRect/>
          </a:stretch>
        </p:blipFill>
        <p:spPr>
          <a:xfrm>
            <a:off x="3648075" y="1391295"/>
            <a:ext cx="5896798" cy="4648849"/>
          </a:xfrm>
          <a:prstGeom prst="rect">
            <a:avLst/>
          </a:prstGeom>
        </p:spPr>
      </p:pic>
      <p:sp>
        <p:nvSpPr>
          <p:cNvPr id="8" name="Rectangle 7">
            <a:extLst>
              <a:ext uri="{FF2B5EF4-FFF2-40B4-BE49-F238E27FC236}">
                <a16:creationId xmlns:a16="http://schemas.microsoft.com/office/drawing/2014/main" id="{314605E5-564F-44F0-BD5A-99D4F4444611}"/>
              </a:ext>
            </a:extLst>
          </p:cNvPr>
          <p:cNvSpPr/>
          <p:nvPr/>
        </p:nvSpPr>
        <p:spPr>
          <a:xfrm>
            <a:off x="6288203" y="2360558"/>
            <a:ext cx="1227259" cy="10148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247B6E28-1832-4AB9-82B8-7664A7BFF7B0}"/>
              </a:ext>
            </a:extLst>
          </p:cNvPr>
          <p:cNvSpPr/>
          <p:nvPr/>
        </p:nvSpPr>
        <p:spPr>
          <a:xfrm>
            <a:off x="6288203" y="2602798"/>
            <a:ext cx="1227259" cy="10148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2CFDDD2C-C342-4E37-BF96-3CA2DFEBBE1C}"/>
              </a:ext>
            </a:extLst>
          </p:cNvPr>
          <p:cNvSpPr/>
          <p:nvPr/>
        </p:nvSpPr>
        <p:spPr>
          <a:xfrm>
            <a:off x="6288203" y="3126134"/>
            <a:ext cx="2019035" cy="10148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0838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a:t>
            </a:r>
            <a:r>
              <a:rPr lang="fr-FR" dirty="0" err="1"/>
              <a:t>IdRef</a:t>
            </a:r>
            <a:endParaRPr lang="fr-FR" dirty="0"/>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5" name="ZoneTexte 4">
            <a:extLst>
              <a:ext uri="{FF2B5EF4-FFF2-40B4-BE49-F238E27FC236}">
                <a16:creationId xmlns:a16="http://schemas.microsoft.com/office/drawing/2014/main" id="{DBDED278-7AE0-41BF-AC69-102077922B43}"/>
              </a:ext>
            </a:extLst>
          </p:cNvPr>
          <p:cNvSpPr txBox="1"/>
          <p:nvPr/>
        </p:nvSpPr>
        <p:spPr>
          <a:xfrm>
            <a:off x="334411" y="1705620"/>
            <a:ext cx="3313664" cy="646331"/>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Faire la recherche sur </a:t>
            </a:r>
            <a:r>
              <a:rPr lang="fr-FR" dirty="0" err="1">
                <a:latin typeface="Arial" panose="020B0604020202020204" pitchFamily="34" charset="0"/>
                <a:cs typeface="Arial" panose="020B0604020202020204" pitchFamily="34" charset="0"/>
              </a:rPr>
              <a:t>IdRef</a:t>
            </a:r>
            <a:r>
              <a:rPr lang="fr-FR" dirty="0">
                <a:latin typeface="Arial" panose="020B0604020202020204" pitchFamily="34" charset="0"/>
                <a:cs typeface="Arial" panose="020B0604020202020204" pitchFamily="34" charset="0"/>
              </a:rPr>
              <a:t> en cliquant sur l’icône : </a:t>
            </a:r>
          </a:p>
        </p:txBody>
      </p:sp>
      <p:pic>
        <p:nvPicPr>
          <p:cNvPr id="3" name="Image 2">
            <a:extLst>
              <a:ext uri="{FF2B5EF4-FFF2-40B4-BE49-F238E27FC236}">
                <a16:creationId xmlns:a16="http://schemas.microsoft.com/office/drawing/2014/main" id="{C996B5B6-3BAB-49AE-8972-9AC839308405}"/>
              </a:ext>
            </a:extLst>
          </p:cNvPr>
          <p:cNvPicPr>
            <a:picLocks noChangeAspect="1"/>
          </p:cNvPicPr>
          <p:nvPr/>
        </p:nvPicPr>
        <p:blipFill>
          <a:blip r:embed="rId2"/>
          <a:stretch>
            <a:fillRect/>
          </a:stretch>
        </p:blipFill>
        <p:spPr>
          <a:xfrm>
            <a:off x="3819524" y="1705620"/>
            <a:ext cx="6553725" cy="3973715"/>
          </a:xfrm>
          <a:prstGeom prst="rect">
            <a:avLst/>
          </a:prstGeom>
        </p:spPr>
      </p:pic>
      <p:sp>
        <p:nvSpPr>
          <p:cNvPr id="7" name="Rectangle 6">
            <a:extLst>
              <a:ext uri="{FF2B5EF4-FFF2-40B4-BE49-F238E27FC236}">
                <a16:creationId xmlns:a16="http://schemas.microsoft.com/office/drawing/2014/main" id="{8A61EF09-4D98-42E2-92FD-B57070D11716}"/>
              </a:ext>
            </a:extLst>
          </p:cNvPr>
          <p:cNvSpPr/>
          <p:nvPr/>
        </p:nvSpPr>
        <p:spPr>
          <a:xfrm>
            <a:off x="3993577" y="3034118"/>
            <a:ext cx="1227259" cy="10148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BEEE5D65-0134-40A4-A445-F148671F4F14}"/>
              </a:ext>
            </a:extLst>
          </p:cNvPr>
          <p:cNvSpPr/>
          <p:nvPr/>
        </p:nvSpPr>
        <p:spPr>
          <a:xfrm>
            <a:off x="6971166" y="3034118"/>
            <a:ext cx="1227259" cy="10148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1D761F26-5BFF-4134-86E5-47404F8F3DCF}"/>
              </a:ext>
            </a:extLst>
          </p:cNvPr>
          <p:cNvSpPr/>
          <p:nvPr/>
        </p:nvSpPr>
        <p:spPr>
          <a:xfrm>
            <a:off x="3993577" y="3507507"/>
            <a:ext cx="1227259" cy="10148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55147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Imports sur les outils ABES : </a:t>
            </a:r>
            <a:r>
              <a:rPr lang="fr-FR" dirty="0" err="1"/>
              <a:t>IdRef</a:t>
            </a:r>
            <a:endParaRPr lang="fr-FR" dirty="0"/>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5" name="ZoneTexte 4">
            <a:extLst>
              <a:ext uri="{FF2B5EF4-FFF2-40B4-BE49-F238E27FC236}">
                <a16:creationId xmlns:a16="http://schemas.microsoft.com/office/drawing/2014/main" id="{DBDED278-7AE0-41BF-AC69-102077922B43}"/>
              </a:ext>
            </a:extLst>
          </p:cNvPr>
          <p:cNvSpPr txBox="1"/>
          <p:nvPr/>
        </p:nvSpPr>
        <p:spPr>
          <a:xfrm>
            <a:off x="334411" y="1705620"/>
            <a:ext cx="3313664"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Il ne reste qu’à enregistrer :</a:t>
            </a:r>
          </a:p>
        </p:txBody>
      </p:sp>
      <p:pic>
        <p:nvPicPr>
          <p:cNvPr id="7" name="Image 6">
            <a:extLst>
              <a:ext uri="{FF2B5EF4-FFF2-40B4-BE49-F238E27FC236}">
                <a16:creationId xmlns:a16="http://schemas.microsoft.com/office/drawing/2014/main" id="{75AE93B7-72EA-4433-AFC0-757FA92CD5F4}"/>
              </a:ext>
            </a:extLst>
          </p:cNvPr>
          <p:cNvPicPr>
            <a:picLocks noChangeAspect="1"/>
          </p:cNvPicPr>
          <p:nvPr/>
        </p:nvPicPr>
        <p:blipFill>
          <a:blip r:embed="rId2"/>
          <a:stretch>
            <a:fillRect/>
          </a:stretch>
        </p:blipFill>
        <p:spPr>
          <a:xfrm>
            <a:off x="4019550" y="1813095"/>
            <a:ext cx="6429897" cy="3959376"/>
          </a:xfrm>
          <a:prstGeom prst="rect">
            <a:avLst/>
          </a:prstGeom>
        </p:spPr>
      </p:pic>
      <p:sp>
        <p:nvSpPr>
          <p:cNvPr id="8" name="Rectangle 7">
            <a:extLst>
              <a:ext uri="{FF2B5EF4-FFF2-40B4-BE49-F238E27FC236}">
                <a16:creationId xmlns:a16="http://schemas.microsoft.com/office/drawing/2014/main" id="{F46D14F3-FB37-4607-80B4-086ACE8F4DFE}"/>
              </a:ext>
            </a:extLst>
          </p:cNvPr>
          <p:cNvSpPr/>
          <p:nvPr/>
        </p:nvSpPr>
        <p:spPr>
          <a:xfrm>
            <a:off x="4243743" y="3172140"/>
            <a:ext cx="1227259" cy="10148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1B5CF2AE-BB5C-4C3B-BBA7-82F565B8268F}"/>
              </a:ext>
            </a:extLst>
          </p:cNvPr>
          <p:cNvSpPr/>
          <p:nvPr/>
        </p:nvSpPr>
        <p:spPr>
          <a:xfrm>
            <a:off x="7150845" y="3172140"/>
            <a:ext cx="1227259" cy="10148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6FAFAA86-E80B-48B1-8C58-F9F54C1C6107}"/>
              </a:ext>
            </a:extLst>
          </p:cNvPr>
          <p:cNvSpPr/>
          <p:nvPr/>
        </p:nvSpPr>
        <p:spPr>
          <a:xfrm>
            <a:off x="4243743" y="3618806"/>
            <a:ext cx="1227259" cy="10148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C627F4B6-1CF2-4838-8A52-451C0C7BC288}"/>
              </a:ext>
            </a:extLst>
          </p:cNvPr>
          <p:cNvSpPr/>
          <p:nvPr/>
        </p:nvSpPr>
        <p:spPr>
          <a:xfrm>
            <a:off x="4260544" y="5009568"/>
            <a:ext cx="613382" cy="10148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25600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Questions ?</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2" name="ZoneTexte 1">
            <a:extLst>
              <a:ext uri="{FF2B5EF4-FFF2-40B4-BE49-F238E27FC236}">
                <a16:creationId xmlns:a16="http://schemas.microsoft.com/office/drawing/2014/main" id="{84AA2682-13AC-49FF-A3EC-189559D1F1BE}"/>
              </a:ext>
            </a:extLst>
          </p:cNvPr>
          <p:cNvSpPr txBox="1"/>
          <p:nvPr/>
        </p:nvSpPr>
        <p:spPr>
          <a:xfrm>
            <a:off x="637291" y="4250744"/>
            <a:ext cx="8868578" cy="707886"/>
          </a:xfrm>
          <a:prstGeom prst="rect">
            <a:avLst/>
          </a:prstGeom>
          <a:noFill/>
        </p:spPr>
        <p:txBody>
          <a:bodyPr wrap="square" rtlCol="0">
            <a:spAutoFit/>
          </a:bodyPr>
          <a:lstStyle/>
          <a:p>
            <a:r>
              <a:rPr lang="fr-FR" sz="4000" dirty="0">
                <a:latin typeface="Arial" panose="020B0604020202020204" pitchFamily="34" charset="0"/>
                <a:cs typeface="Arial" panose="020B0604020202020204" pitchFamily="34" charset="0"/>
              </a:rPr>
              <a:t>Merci de votre attention !</a:t>
            </a:r>
          </a:p>
        </p:txBody>
      </p:sp>
    </p:spTree>
    <p:extLst>
      <p:ext uri="{BB962C8B-B14F-4D97-AF65-F5344CB8AC3E}">
        <p14:creationId xmlns:p14="http://schemas.microsoft.com/office/powerpoint/2010/main" val="160987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La </a:t>
            </a:r>
            <a:r>
              <a:rPr lang="fr-FR" dirty="0" err="1"/>
              <a:t>ComUE</a:t>
            </a:r>
            <a:r>
              <a:rPr lang="fr-FR" dirty="0"/>
              <a:t> Normandie Université</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7" name="Espace réservé du contenu 2"/>
          <p:cNvSpPr txBox="1">
            <a:spLocks/>
          </p:cNvSpPr>
          <p:nvPr/>
        </p:nvSpPr>
        <p:spPr>
          <a:xfrm>
            <a:off x="3067496" y="1900982"/>
            <a:ext cx="2959237" cy="4449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0">
              <a:spcBef>
                <a:spcPts val="0"/>
              </a:spcBef>
              <a:buFont typeface="Arial" panose="020B0604020202020204" pitchFamily="34" charset="0"/>
              <a:buNone/>
            </a:pPr>
            <a:endParaRPr lang="fr-FR" sz="1800" dirty="0">
              <a:latin typeface="Arial" panose="020B0604020202020204" pitchFamily="34" charset="0"/>
              <a:cs typeface="Arial" panose="020B0604020202020204" pitchFamily="34" charset="0"/>
            </a:endParaRPr>
          </a:p>
          <a:p>
            <a:pPr marL="179388" indent="0">
              <a:spcBef>
                <a:spcPts val="0"/>
              </a:spcBef>
              <a:buFont typeface="Arial" panose="020B0604020202020204" pitchFamily="34" charset="0"/>
              <a:buNone/>
            </a:pPr>
            <a:endParaRPr lang="fr-FR" sz="1800" dirty="0">
              <a:latin typeface="Arial" panose="020B0604020202020204" pitchFamily="34" charset="0"/>
              <a:cs typeface="Arial" panose="020B0604020202020204" pitchFamily="34" charset="0"/>
            </a:endParaRPr>
          </a:p>
          <a:p>
            <a:pPr marL="179388" indent="0">
              <a:spcBef>
                <a:spcPts val="0"/>
              </a:spcBef>
              <a:buFont typeface="Arial" panose="020B0604020202020204" pitchFamily="34" charset="0"/>
              <a:buNone/>
            </a:pPr>
            <a:endParaRPr lang="fr-FR" sz="1800" dirty="0">
              <a:latin typeface="Arial" panose="020B0604020202020204" pitchFamily="34" charset="0"/>
              <a:cs typeface="Arial" panose="020B0604020202020204" pitchFamily="34" charset="0"/>
            </a:endParaRPr>
          </a:p>
          <a:p>
            <a:pPr marL="179388" indent="0">
              <a:spcBef>
                <a:spcPts val="0"/>
              </a:spcBef>
              <a:buFont typeface="Arial" panose="020B0604020202020204" pitchFamily="34" charset="0"/>
              <a:buNone/>
            </a:pPr>
            <a:endParaRPr lang="fr-FR" sz="1800" dirty="0">
              <a:latin typeface="Arial" panose="020B0604020202020204" pitchFamily="34" charset="0"/>
              <a:cs typeface="Arial" panose="020B0604020202020204" pitchFamily="34" charset="0"/>
            </a:endParaRPr>
          </a:p>
          <a:p>
            <a:pPr marL="179388" indent="0">
              <a:spcBef>
                <a:spcPts val="0"/>
              </a:spcBef>
              <a:buFont typeface="Arial" panose="020B0604020202020204" pitchFamily="34" charset="0"/>
              <a:buNone/>
            </a:pPr>
            <a:endParaRPr lang="fr-FR" sz="1800" dirty="0">
              <a:latin typeface="Arial" panose="020B0604020202020204" pitchFamily="34" charset="0"/>
              <a:cs typeface="Arial" panose="020B0604020202020204" pitchFamily="34" charset="0"/>
            </a:endParaRPr>
          </a:p>
          <a:p>
            <a:pPr marL="179388" indent="0">
              <a:spcBef>
                <a:spcPts val="0"/>
              </a:spcBef>
              <a:buFont typeface="Arial" panose="020B0604020202020204" pitchFamily="34" charset="0"/>
              <a:buNone/>
            </a:pPr>
            <a:endParaRPr lang="fr-FR" sz="1800" dirty="0">
              <a:latin typeface="Arial" panose="020B0604020202020204" pitchFamily="34" charset="0"/>
              <a:cs typeface="Arial" panose="020B0604020202020204" pitchFamily="34" charset="0"/>
            </a:endParaRPr>
          </a:p>
          <a:p>
            <a:pPr marL="179388" indent="0">
              <a:spcBef>
                <a:spcPts val="0"/>
              </a:spcBef>
              <a:buFont typeface="Arial" panose="020B0604020202020204" pitchFamily="34" charset="0"/>
              <a:buNone/>
            </a:pPr>
            <a:endParaRPr lang="fr-FR" sz="1800" dirty="0">
              <a:latin typeface="Arial" panose="020B0604020202020204" pitchFamily="34" charset="0"/>
              <a:cs typeface="Arial" panose="020B0604020202020204" pitchFamily="34" charset="0"/>
            </a:endParaRPr>
          </a:p>
          <a:p>
            <a:pPr marL="179388" indent="0">
              <a:spcBef>
                <a:spcPts val="0"/>
              </a:spcBef>
              <a:buFont typeface="Arial" panose="020B0604020202020204" pitchFamily="34" charset="0"/>
              <a:buNone/>
            </a:pPr>
            <a:endParaRPr lang="fr-FR" sz="1800" dirty="0">
              <a:latin typeface="Arial" panose="020B0604020202020204" pitchFamily="34" charset="0"/>
              <a:cs typeface="Arial" panose="020B0604020202020204" pitchFamily="34" charset="0"/>
            </a:endParaRPr>
          </a:p>
          <a:p>
            <a:pPr marL="179388" indent="0">
              <a:spcBef>
                <a:spcPts val="0"/>
              </a:spcBef>
              <a:buFont typeface="Arial" panose="020B0604020202020204" pitchFamily="34" charset="0"/>
              <a:buNone/>
            </a:pPr>
            <a:endParaRPr lang="fr-FR" sz="1800" dirty="0">
              <a:latin typeface="Arial" panose="020B0604020202020204" pitchFamily="34" charset="0"/>
              <a:cs typeface="Arial" panose="020B0604020202020204" pitchFamily="34" charset="0"/>
            </a:endParaRPr>
          </a:p>
          <a:p>
            <a:pPr marL="179388" indent="0" algn="ctr">
              <a:spcBef>
                <a:spcPts val="0"/>
              </a:spcBef>
              <a:buFont typeface="Arial" panose="020B0604020202020204" pitchFamily="34" charset="0"/>
              <a:buNone/>
            </a:pPr>
            <a:endParaRPr lang="fr-FR" sz="1800" dirty="0">
              <a:latin typeface="Arial" panose="020B0604020202020204" pitchFamily="34" charset="0"/>
              <a:cs typeface="Arial" panose="020B0604020202020204" pitchFamily="34" charset="0"/>
            </a:endParaRPr>
          </a:p>
          <a:p>
            <a:pPr marL="179388" indent="0" algn="ctr">
              <a:spcBef>
                <a:spcPts val="0"/>
              </a:spcBef>
              <a:buFont typeface="Arial" panose="020B0604020202020204" pitchFamily="34" charset="0"/>
              <a:buNone/>
            </a:pPr>
            <a:r>
              <a:rPr lang="fr-FR" sz="1800" dirty="0">
                <a:latin typeface="Arial" panose="020B0604020202020204" pitchFamily="34" charset="0"/>
                <a:cs typeface="Arial" panose="020B0604020202020204" pitchFamily="34" charset="0"/>
              </a:rPr>
              <a:t>Unités de recherche</a:t>
            </a:r>
          </a:p>
          <a:p>
            <a:pPr marL="179388" indent="0">
              <a:spcBef>
                <a:spcPts val="0"/>
              </a:spcBef>
              <a:buFont typeface="Arial" panose="020B0604020202020204" pitchFamily="34" charset="0"/>
              <a:buNone/>
            </a:pPr>
            <a:r>
              <a:rPr lang="fr-FR" sz="1800"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p:txBody>
      </p:sp>
      <p:sp>
        <p:nvSpPr>
          <p:cNvPr id="8" name="Larme 7"/>
          <p:cNvSpPr/>
          <p:nvPr/>
        </p:nvSpPr>
        <p:spPr>
          <a:xfrm rot="8177434">
            <a:off x="3736107" y="2125402"/>
            <a:ext cx="1640792" cy="1683521"/>
          </a:xfrm>
          <a:prstGeom prst="teardrop">
            <a:avLst/>
          </a:prstGeom>
          <a:solidFill>
            <a:srgbClr val="EB6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p:cNvSpPr/>
          <p:nvPr/>
        </p:nvSpPr>
        <p:spPr>
          <a:xfrm>
            <a:off x="3843958" y="2267708"/>
            <a:ext cx="1401186" cy="14011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4264751" y="2705552"/>
            <a:ext cx="880217" cy="523220"/>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87</a:t>
            </a:r>
          </a:p>
        </p:txBody>
      </p:sp>
      <p:sp>
        <p:nvSpPr>
          <p:cNvPr id="11" name="Larme 10"/>
          <p:cNvSpPr/>
          <p:nvPr/>
        </p:nvSpPr>
        <p:spPr>
          <a:xfrm rot="8177434">
            <a:off x="1062452" y="2099483"/>
            <a:ext cx="1640792" cy="1683521"/>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p:cNvSpPr/>
          <p:nvPr/>
        </p:nvSpPr>
        <p:spPr>
          <a:xfrm>
            <a:off x="1170303" y="2241789"/>
            <a:ext cx="1401186" cy="14011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1428290" y="2679633"/>
            <a:ext cx="1041533" cy="523220"/>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2300</a:t>
            </a:r>
          </a:p>
        </p:txBody>
      </p:sp>
      <p:sp>
        <p:nvSpPr>
          <p:cNvPr id="14" name="ZoneTexte 13"/>
          <p:cNvSpPr txBox="1"/>
          <p:nvPr/>
        </p:nvSpPr>
        <p:spPr>
          <a:xfrm>
            <a:off x="435202" y="4327733"/>
            <a:ext cx="2871387" cy="646331"/>
          </a:xfrm>
          <a:prstGeom prst="rect">
            <a:avLst/>
          </a:prstGeom>
          <a:noFill/>
        </p:spPr>
        <p:txBody>
          <a:bodyPr wrap="square" rtlCol="0">
            <a:spAutoFit/>
          </a:bodyPr>
          <a:lstStyle/>
          <a:p>
            <a:pPr algn="ctr"/>
            <a:r>
              <a:rPr lang="fr-FR" dirty="0">
                <a:latin typeface="Arial" panose="020B0604020202020204" pitchFamily="34" charset="0"/>
                <a:cs typeface="Arial" panose="020B0604020202020204" pitchFamily="34" charset="0"/>
              </a:rPr>
              <a:t>Enseignants-chercheurs</a:t>
            </a:r>
          </a:p>
          <a:p>
            <a:pPr algn="ctr"/>
            <a:endParaRPr lang="fr-FR" dirty="0"/>
          </a:p>
        </p:txBody>
      </p:sp>
      <p:sp>
        <p:nvSpPr>
          <p:cNvPr id="15" name="Larme 14"/>
          <p:cNvSpPr/>
          <p:nvPr/>
        </p:nvSpPr>
        <p:spPr>
          <a:xfrm rot="8177434">
            <a:off x="6293171" y="2102773"/>
            <a:ext cx="1640792" cy="1683521"/>
          </a:xfrm>
          <a:prstGeom prst="teardrop">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llipse 15"/>
          <p:cNvSpPr/>
          <p:nvPr/>
        </p:nvSpPr>
        <p:spPr>
          <a:xfrm>
            <a:off x="6414671" y="2245079"/>
            <a:ext cx="1401186" cy="14011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6672658" y="2682923"/>
            <a:ext cx="1041533" cy="523220"/>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1900</a:t>
            </a:r>
          </a:p>
        </p:txBody>
      </p:sp>
      <p:sp>
        <p:nvSpPr>
          <p:cNvPr id="18" name="ZoneTexte 17"/>
          <p:cNvSpPr txBox="1"/>
          <p:nvPr/>
        </p:nvSpPr>
        <p:spPr>
          <a:xfrm>
            <a:off x="6224308" y="4406215"/>
            <a:ext cx="1763797" cy="369332"/>
          </a:xfrm>
          <a:prstGeom prst="rect">
            <a:avLst/>
          </a:prstGeom>
          <a:noFill/>
        </p:spPr>
        <p:txBody>
          <a:bodyPr wrap="square" rtlCol="0">
            <a:spAutoFit/>
          </a:bodyPr>
          <a:lstStyle/>
          <a:p>
            <a:pPr marL="179388" indent="0" algn="ctr">
              <a:spcBef>
                <a:spcPts val="0"/>
              </a:spcBef>
              <a:buFont typeface="Arial" panose="020B0604020202020204" pitchFamily="34" charset="0"/>
              <a:buNone/>
            </a:pPr>
            <a:r>
              <a:rPr lang="fr-FR" dirty="0">
                <a:latin typeface="Arial" panose="020B0604020202020204" pitchFamily="34" charset="0"/>
                <a:cs typeface="Arial" panose="020B0604020202020204" pitchFamily="34" charset="0"/>
              </a:rPr>
              <a:t>Doctorants</a:t>
            </a:r>
          </a:p>
        </p:txBody>
      </p:sp>
      <p:sp>
        <p:nvSpPr>
          <p:cNvPr id="19" name="ZoneTexte 18"/>
          <p:cNvSpPr txBox="1"/>
          <p:nvPr/>
        </p:nvSpPr>
        <p:spPr>
          <a:xfrm>
            <a:off x="8695682" y="4273589"/>
            <a:ext cx="2106077" cy="646331"/>
          </a:xfrm>
          <a:prstGeom prst="rect">
            <a:avLst/>
          </a:prstGeom>
          <a:noFill/>
        </p:spPr>
        <p:txBody>
          <a:bodyPr wrap="square" rtlCol="0">
            <a:spAutoFit/>
          </a:bodyPr>
          <a:lstStyle/>
          <a:p>
            <a:pPr algn="ctr"/>
            <a:r>
              <a:rPr lang="fr-FR" dirty="0">
                <a:latin typeface="Arial" panose="020B0604020202020204" pitchFamily="34" charset="0"/>
                <a:cs typeface="Arial" panose="020B0604020202020204" pitchFamily="34" charset="0"/>
              </a:rPr>
              <a:t>Thèses soutenues par an</a:t>
            </a:r>
            <a:endParaRPr lang="fr-FR" dirty="0"/>
          </a:p>
        </p:txBody>
      </p:sp>
      <p:sp>
        <p:nvSpPr>
          <p:cNvPr id="20" name="Larme 19"/>
          <p:cNvSpPr/>
          <p:nvPr/>
        </p:nvSpPr>
        <p:spPr>
          <a:xfrm rot="8177434">
            <a:off x="8900526" y="2102773"/>
            <a:ext cx="1640792" cy="1683521"/>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llipse 20"/>
          <p:cNvSpPr/>
          <p:nvPr/>
        </p:nvSpPr>
        <p:spPr>
          <a:xfrm>
            <a:off x="9022025" y="2245079"/>
            <a:ext cx="1401186" cy="14011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p:cNvSpPr txBox="1"/>
          <p:nvPr/>
        </p:nvSpPr>
        <p:spPr>
          <a:xfrm>
            <a:off x="9309621" y="2630748"/>
            <a:ext cx="878200" cy="523220"/>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350</a:t>
            </a:r>
          </a:p>
        </p:txBody>
      </p:sp>
    </p:spTree>
    <p:extLst>
      <p:ext uri="{BB962C8B-B14F-4D97-AF65-F5344CB8AC3E}">
        <p14:creationId xmlns:p14="http://schemas.microsoft.com/office/powerpoint/2010/main" val="120649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doctorat</a:t>
            </a:r>
          </a:p>
        </p:txBody>
      </p:sp>
      <p:sp>
        <p:nvSpPr>
          <p:cNvPr id="5" name="Espace réservé du contenu 4"/>
          <p:cNvSpPr>
            <a:spLocks noGrp="1"/>
          </p:cNvSpPr>
          <p:nvPr>
            <p:ph idx="1"/>
          </p:nvPr>
        </p:nvSpPr>
        <p:spPr>
          <a:xfrm>
            <a:off x="789691" y="1843314"/>
            <a:ext cx="10997023" cy="4333649"/>
          </a:xfrm>
        </p:spPr>
        <p:txBody>
          <a:bodyPr>
            <a:normAutofit fontScale="85000" lnSpcReduction="20000"/>
          </a:bodyPr>
          <a:lstStyle/>
          <a:p>
            <a:pPr>
              <a:lnSpc>
                <a:spcPct val="120000"/>
              </a:lnSpc>
              <a:spcBef>
                <a:spcPts val="1800"/>
              </a:spcBef>
            </a:pPr>
            <a:r>
              <a:rPr lang="fr-FR" b="0" dirty="0"/>
              <a:t>Portage du diplôme de doctorat par Normandie Université à partir de 2015 &gt; </a:t>
            </a:r>
            <a:r>
              <a:rPr lang="fr-FR" b="0" dirty="0" err="1"/>
              <a:t>co</a:t>
            </a:r>
            <a:r>
              <a:rPr lang="fr-FR" b="0" dirty="0"/>
              <a:t>-accréditation Normandie Université - établissements à partir de septembre 2023</a:t>
            </a:r>
          </a:p>
          <a:p>
            <a:pPr>
              <a:lnSpc>
                <a:spcPct val="120000"/>
              </a:lnSpc>
              <a:spcBef>
                <a:spcPts val="1800"/>
              </a:spcBef>
            </a:pPr>
            <a:r>
              <a:rPr lang="fr-FR" b="0" dirty="0"/>
              <a:t>4 établissements inscrivent des doctorants : les universités de Caen, Le Havre et Rouen ainsi que l’INSA de Rouen. Un cinquième établissement, l’</a:t>
            </a:r>
            <a:r>
              <a:rPr lang="fr-FR" b="0" dirty="0" err="1"/>
              <a:t>Ensicaen</a:t>
            </a:r>
            <a:r>
              <a:rPr lang="fr-FR" b="0" dirty="0"/>
              <a:t> en 2024</a:t>
            </a:r>
          </a:p>
          <a:p>
            <a:pPr>
              <a:lnSpc>
                <a:spcPct val="120000"/>
              </a:lnSpc>
              <a:spcBef>
                <a:spcPts val="1800"/>
              </a:spcBef>
            </a:pPr>
            <a:r>
              <a:rPr lang="fr-FR" b="0" dirty="0"/>
              <a:t>8 écoles doctorales normandes</a:t>
            </a:r>
          </a:p>
          <a:p>
            <a:pPr>
              <a:lnSpc>
                <a:spcPct val="120000"/>
              </a:lnSpc>
              <a:spcBef>
                <a:spcPts val="1800"/>
              </a:spcBef>
            </a:pPr>
            <a:r>
              <a:rPr lang="fr-FR" b="0" dirty="0"/>
              <a:t>Une offre de formation commune</a:t>
            </a:r>
          </a:p>
          <a:p>
            <a:pPr>
              <a:lnSpc>
                <a:spcPct val="120000"/>
              </a:lnSpc>
              <a:spcBef>
                <a:spcPts val="1800"/>
              </a:spcBef>
            </a:pPr>
            <a:r>
              <a:rPr lang="fr-FR" b="0" dirty="0"/>
              <a:t>Mise en place des environnements STEP et STAR sur le périmètre normand</a:t>
            </a:r>
          </a:p>
          <a:p>
            <a:pPr marL="0" indent="0">
              <a:lnSpc>
                <a:spcPct val="100000"/>
              </a:lnSpc>
              <a:spcBef>
                <a:spcPts val="1800"/>
              </a:spcBef>
              <a:buNone/>
            </a:pPr>
            <a:endParaRPr lang="fr-FR" b="0" dirty="0"/>
          </a:p>
          <a:p>
            <a:pPr marL="0" indent="0">
              <a:lnSpc>
                <a:spcPct val="100000"/>
              </a:lnSpc>
              <a:spcBef>
                <a:spcPts val="1800"/>
              </a:spcBef>
              <a:buNone/>
            </a:pPr>
            <a:r>
              <a:rPr lang="fr-FR" b="0" dirty="0">
                <a:hlinkClick r:id="rId2"/>
              </a:rPr>
              <a:t>https://www.normandie-univ.fr/formation-doctorale/le-doctorat/</a:t>
            </a:r>
            <a:endParaRPr lang="fr-FR" b="0" dirty="0"/>
          </a:p>
          <a:p>
            <a:pPr marL="0" indent="0">
              <a:lnSpc>
                <a:spcPct val="100000"/>
              </a:lnSpc>
              <a:spcBef>
                <a:spcPts val="1800"/>
              </a:spcBef>
              <a:buNone/>
            </a:pPr>
            <a:endParaRPr lang="fr-FR" b="0" dirty="0"/>
          </a:p>
        </p:txBody>
      </p:sp>
      <p:sp>
        <p:nvSpPr>
          <p:cNvPr id="6" name="Espace réservé du pied de page 5"/>
          <p:cNvSpPr>
            <a:spLocks noGrp="1"/>
          </p:cNvSpPr>
          <p:nvPr>
            <p:ph type="ftr" sz="quarter" idx="11"/>
          </p:nvPr>
        </p:nvSpPr>
        <p:spPr/>
        <p:txBody>
          <a:bodyPr/>
          <a:lstStyle/>
          <a:p>
            <a:r>
              <a:rPr lang="fr-FR"/>
              <a:t>ESUP-SyGAL</a:t>
            </a:r>
            <a:endParaRPr lang="fr-FR" dirty="0"/>
          </a:p>
        </p:txBody>
      </p:sp>
    </p:spTree>
    <p:extLst>
      <p:ext uri="{BB962C8B-B14F-4D97-AF65-F5344CB8AC3E}">
        <p14:creationId xmlns:p14="http://schemas.microsoft.com/office/powerpoint/2010/main" val="120049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Projet </a:t>
            </a:r>
            <a:r>
              <a:rPr lang="fr-FR" dirty="0" err="1"/>
              <a:t>SyGAL</a:t>
            </a:r>
            <a:endParaRPr lang="fr-FR" dirty="0"/>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7" name="Espace réservé du contenu 4"/>
          <p:cNvSpPr txBox="1">
            <a:spLocks/>
          </p:cNvSpPr>
          <p:nvPr/>
        </p:nvSpPr>
        <p:spPr>
          <a:xfrm>
            <a:off x="299309" y="1893521"/>
            <a:ext cx="10997023" cy="4333649"/>
          </a:xfrm>
          <a:prstGeom prst="rect">
            <a:avLst/>
          </a:prstGeom>
        </p:spPr>
        <p:txBody>
          <a:bodyPr vert="horz" lIns="91440" tIns="45720" rIns="91440" bIns="45720" rtlCol="0">
            <a:normAutofit fontScale="92500"/>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fr-FR" b="0" dirty="0"/>
              <a:t>Développement initial </a:t>
            </a:r>
            <a:r>
              <a:rPr lang="fr-FR" b="0" dirty="0" err="1"/>
              <a:t>SoDoct</a:t>
            </a:r>
            <a:r>
              <a:rPr lang="fr-FR" b="0" dirty="0"/>
              <a:t> (2016) avec le SCD et la DSI de l’Université de Caen Normandie pour gérer le dépôt des thèses au format numérique</a:t>
            </a:r>
          </a:p>
          <a:p>
            <a:pPr>
              <a:lnSpc>
                <a:spcPct val="100000"/>
              </a:lnSpc>
              <a:spcBef>
                <a:spcPts val="1800"/>
              </a:spcBef>
            </a:pPr>
            <a:r>
              <a:rPr lang="fr-FR" b="0" dirty="0"/>
              <a:t>Passage du doctorat à la </a:t>
            </a:r>
            <a:r>
              <a:rPr lang="fr-FR" b="0" dirty="0" err="1"/>
              <a:t>ComUE</a:t>
            </a:r>
            <a:r>
              <a:rPr lang="fr-FR" b="0" dirty="0"/>
              <a:t>, recherche d’un outil de gestion </a:t>
            </a:r>
          </a:p>
          <a:p>
            <a:pPr>
              <a:lnSpc>
                <a:spcPct val="100000"/>
              </a:lnSpc>
              <a:spcBef>
                <a:spcPts val="1800"/>
              </a:spcBef>
            </a:pPr>
            <a:r>
              <a:rPr lang="fr-FR" b="0" dirty="0"/>
              <a:t>Décision de développer un outil en interne, en mode Agile, à partir de </a:t>
            </a:r>
            <a:r>
              <a:rPr lang="fr-FR" b="0" dirty="0" err="1"/>
              <a:t>SoDoct</a:t>
            </a:r>
            <a:endParaRPr lang="fr-FR" b="0" dirty="0"/>
          </a:p>
          <a:p>
            <a:pPr>
              <a:lnSpc>
                <a:spcPct val="100000"/>
              </a:lnSpc>
              <a:spcBef>
                <a:spcPts val="1800"/>
              </a:spcBef>
            </a:pPr>
            <a:r>
              <a:rPr lang="fr-FR" b="0" dirty="0"/>
              <a:t>Mise en place d’un GT inter-métiers / inter-établissements pour développer l’outil : développeurs, représentant des ED, coordinateur thèses, piloté par le VP Formation doctorale</a:t>
            </a:r>
          </a:p>
          <a:p>
            <a:pPr>
              <a:lnSpc>
                <a:spcPct val="100000"/>
              </a:lnSpc>
              <a:spcBef>
                <a:spcPts val="1800"/>
              </a:spcBef>
            </a:pPr>
            <a:r>
              <a:rPr lang="fr-FR" b="0" dirty="0" err="1"/>
              <a:t>SoDoct</a:t>
            </a:r>
            <a:r>
              <a:rPr lang="fr-FR" b="0" dirty="0"/>
              <a:t> devient </a:t>
            </a:r>
            <a:r>
              <a:rPr lang="fr-FR" b="0" dirty="0" err="1"/>
              <a:t>SyGAL</a:t>
            </a:r>
            <a:r>
              <a:rPr lang="fr-FR" b="0" dirty="0"/>
              <a:t> : </a:t>
            </a:r>
            <a:r>
              <a:rPr lang="fr-FR" dirty="0"/>
              <a:t>Système de Gestion et d’Accompagnement </a:t>
            </a:r>
            <a:r>
              <a:rPr lang="fr-FR" dirty="0" err="1"/>
              <a:t>doctoraL</a:t>
            </a:r>
            <a:endParaRPr lang="fr-FR" b="0" dirty="0"/>
          </a:p>
          <a:p>
            <a:pPr marL="0" indent="0">
              <a:lnSpc>
                <a:spcPct val="100000"/>
              </a:lnSpc>
              <a:spcBef>
                <a:spcPts val="1800"/>
              </a:spcBef>
              <a:buFont typeface="Arial" panose="020B0604020202020204" pitchFamily="34" charset="0"/>
              <a:buNone/>
            </a:pPr>
            <a:endParaRPr lang="fr-FR" b="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98625">
            <a:off x="8164723" y="887698"/>
            <a:ext cx="3698078" cy="717419"/>
          </a:xfrm>
          <a:prstGeom prst="rect">
            <a:avLst/>
          </a:prstGeom>
        </p:spPr>
      </p:pic>
    </p:spTree>
    <p:extLst>
      <p:ext uri="{BB962C8B-B14F-4D97-AF65-F5344CB8AC3E}">
        <p14:creationId xmlns:p14="http://schemas.microsoft.com/office/powerpoint/2010/main" val="220557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Projet </a:t>
            </a:r>
            <a:r>
              <a:rPr lang="fr-FR" dirty="0" err="1"/>
              <a:t>SyGAL</a:t>
            </a:r>
            <a:endParaRPr lang="fr-FR" dirty="0"/>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7" name="Espace réservé du contenu 4"/>
          <p:cNvSpPr txBox="1">
            <a:spLocks/>
          </p:cNvSpPr>
          <p:nvPr/>
        </p:nvSpPr>
        <p:spPr>
          <a:xfrm>
            <a:off x="318912" y="2190976"/>
            <a:ext cx="10997023" cy="4333649"/>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fr-FR" b="0" dirty="0" err="1"/>
              <a:t>SyGAL</a:t>
            </a:r>
            <a:r>
              <a:rPr lang="fr-FR" b="0" dirty="0"/>
              <a:t> devient </a:t>
            </a:r>
            <a:r>
              <a:rPr lang="fr-FR" b="0" dirty="0" err="1"/>
              <a:t>Esup</a:t>
            </a:r>
            <a:r>
              <a:rPr lang="fr-FR" b="0" dirty="0"/>
              <a:t>-SYGAL en juin 2021</a:t>
            </a:r>
          </a:p>
          <a:p>
            <a:pPr>
              <a:lnSpc>
                <a:spcPct val="100000"/>
              </a:lnSpc>
              <a:spcBef>
                <a:spcPts val="1800"/>
              </a:spcBef>
            </a:pPr>
            <a:r>
              <a:rPr lang="fr-FR" b="0" dirty="0"/>
              <a:t>Disponible en Open Source : </a:t>
            </a:r>
            <a:r>
              <a:rPr lang="fr-FR" b="0" dirty="0">
                <a:hlinkClick r:id="rId2"/>
              </a:rPr>
              <a:t>https://www.esup-portail.org/wiki/display/SYG</a:t>
            </a:r>
            <a:endParaRPr lang="fr-FR" b="0" dirty="0"/>
          </a:p>
          <a:p>
            <a:pPr>
              <a:lnSpc>
                <a:spcPct val="100000"/>
              </a:lnSpc>
              <a:spcBef>
                <a:spcPts val="1800"/>
              </a:spcBef>
            </a:pPr>
            <a:r>
              <a:rPr lang="fr-FR" b="0" dirty="0"/>
              <a:t>Un comité de pilotage élargi a été mis en place avec le consortium </a:t>
            </a:r>
            <a:r>
              <a:rPr lang="fr-FR" b="0" dirty="0" err="1"/>
              <a:t>Esup</a:t>
            </a:r>
            <a:r>
              <a:rPr lang="fr-FR" b="0" dirty="0"/>
              <a:t>, PC-SCOL et les établissements intéressés par le déploiement de l’outil </a:t>
            </a:r>
          </a:p>
          <a:p>
            <a:pPr>
              <a:lnSpc>
                <a:spcPct val="100000"/>
              </a:lnSpc>
              <a:spcBef>
                <a:spcPts val="1800"/>
              </a:spcBef>
            </a:pPr>
            <a:r>
              <a:rPr lang="fr-FR" b="0" dirty="0"/>
              <a:t>Accompagnement possible des établissements qui souhaitent déployer </a:t>
            </a:r>
            <a:r>
              <a:rPr lang="fr-FR" b="0" dirty="0" err="1"/>
              <a:t>SyGAL</a:t>
            </a:r>
            <a:endParaRPr lang="fr-FR" b="0" dirty="0"/>
          </a:p>
        </p:txBody>
      </p:sp>
      <p:pic>
        <p:nvPicPr>
          <p:cNvPr id="3" name="Image 2">
            <a:extLst>
              <a:ext uri="{FF2B5EF4-FFF2-40B4-BE49-F238E27FC236}">
                <a16:creationId xmlns:a16="http://schemas.microsoft.com/office/drawing/2014/main" id="{9DEA90B1-6618-4D91-A9CE-A0296B9A3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649" y="637484"/>
            <a:ext cx="3390279" cy="1400635"/>
          </a:xfrm>
          <a:prstGeom prst="rect">
            <a:avLst/>
          </a:prstGeom>
        </p:spPr>
      </p:pic>
    </p:spTree>
    <p:extLst>
      <p:ext uri="{BB962C8B-B14F-4D97-AF65-F5344CB8AC3E}">
        <p14:creationId xmlns:p14="http://schemas.microsoft.com/office/powerpoint/2010/main" val="378367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SyGAL</a:t>
            </a:r>
            <a:r>
              <a:rPr lang="fr-FR" dirty="0"/>
              <a:t> : les fonctionnalités</a:t>
            </a:r>
          </a:p>
        </p:txBody>
      </p:sp>
      <p:sp>
        <p:nvSpPr>
          <p:cNvPr id="6" name="Espace réservé du pied de page 5"/>
          <p:cNvSpPr>
            <a:spLocks noGrp="1"/>
          </p:cNvSpPr>
          <p:nvPr>
            <p:ph type="ftr" sz="quarter" idx="11"/>
          </p:nvPr>
        </p:nvSpPr>
        <p:spPr/>
        <p:txBody>
          <a:bodyPr/>
          <a:lstStyle/>
          <a:p>
            <a:r>
              <a:rPr lang="fr-FR"/>
              <a:t>ESUP-SyGAL</a:t>
            </a:r>
            <a:endParaRPr lang="fr-FR" dirty="0"/>
          </a:p>
        </p:txBody>
      </p:sp>
      <p:sp>
        <p:nvSpPr>
          <p:cNvPr id="7" name="Espace réservé du contenu 4"/>
          <p:cNvSpPr txBox="1">
            <a:spLocks/>
          </p:cNvSpPr>
          <p:nvPr/>
        </p:nvSpPr>
        <p:spPr>
          <a:xfrm>
            <a:off x="914400" y="1466662"/>
            <a:ext cx="10401535" cy="5143458"/>
          </a:xfrm>
          <a:prstGeom prst="rect">
            <a:avLst/>
          </a:prstGeom>
        </p:spPr>
        <p:txBody>
          <a:bodyPr vert="horz" lIns="91440" tIns="45720" rIns="91440" bIns="45720" rtlCol="0">
            <a:normAutofit fontScale="62500" lnSpcReduction="20000"/>
          </a:bodyPr>
          <a:lstStyle>
            <a:lvl1pPr marL="180975" indent="-180975" algn="l" defTabSz="914400" rtl="0" eaLnBrk="1" latinLnBrk="0" hangingPunct="1">
              <a:lnSpc>
                <a:spcPct val="90000"/>
              </a:lnSpc>
              <a:spcBef>
                <a:spcPts val="1000"/>
              </a:spcBef>
              <a:buClr>
                <a:srgbClr val="058943"/>
              </a:buClr>
              <a:buSzPct val="120000"/>
              <a:buFont typeface="Arial" panose="020B0604020202020204" pitchFamily="34" charset="0"/>
              <a:buChar char="›"/>
              <a:defRPr sz="2500" b="1"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lnSpc>
                <a:spcPct val="90000"/>
              </a:lnSpc>
              <a:spcBef>
                <a:spcPts val="500"/>
              </a:spcBef>
              <a:buClr>
                <a:srgbClr val="00A754"/>
              </a:buClr>
              <a:buFont typeface="Symbol" panose="05050102010706020507" pitchFamily="18" charset="2"/>
              <a:buNone/>
              <a:defRPr sz="2200" b="0" kern="1200">
                <a:solidFill>
                  <a:srgbClr val="058943"/>
                </a:solidFill>
                <a:latin typeface="Arial" panose="020B0604020202020204" pitchFamily="34" charset="0"/>
                <a:ea typeface="+mn-ea"/>
                <a:cs typeface="Arial" panose="020B0604020202020204" pitchFamily="34" charset="0"/>
              </a:defRPr>
            </a:lvl2pPr>
            <a:lvl3pPr marL="361950" indent="-180975" algn="l" defTabSz="914400" rtl="0" eaLnBrk="1" latinLnBrk="0" hangingPunct="1">
              <a:lnSpc>
                <a:spcPct val="90000"/>
              </a:lnSpc>
              <a:spcBef>
                <a:spcPts val="500"/>
              </a:spcBef>
              <a:buClr>
                <a:srgbClr val="058943"/>
              </a:buClr>
              <a:buFont typeface="Arial" panose="020B0604020202020204" pitchFamily="34" charset="0"/>
              <a:buChar char="›"/>
              <a:defRPr sz="1800" u="none" kern="1200">
                <a:solidFill>
                  <a:schemeClr val="tx1"/>
                </a:solidFill>
                <a:latin typeface="Arial" panose="020B0604020202020204" pitchFamily="34" charset="0"/>
                <a:ea typeface="+mn-ea"/>
                <a:cs typeface="Arial" panose="020B0604020202020204" pitchFamily="34" charset="0"/>
              </a:defRPr>
            </a:lvl3pPr>
            <a:lvl4pPr marL="542925" indent="-180975" algn="l" defTabSz="914400" rtl="0" eaLnBrk="1" latinLnBrk="0" hangingPunct="1">
              <a:lnSpc>
                <a:spcPct val="90000"/>
              </a:lnSpc>
              <a:spcBef>
                <a:spcPts val="500"/>
              </a:spcBef>
              <a:buClr>
                <a:srgbClr val="00A754"/>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712788" indent="-169863" algn="l" defTabSz="914400" rtl="0" eaLnBrk="1" latinLnBrk="0" hangingPunct="1">
              <a:lnSpc>
                <a:spcPct val="90000"/>
              </a:lnSpc>
              <a:spcBef>
                <a:spcPts val="500"/>
              </a:spcBef>
              <a:buClr>
                <a:srgbClr val="00A754"/>
              </a:buClr>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fr-FR" b="0" dirty="0"/>
              <a:t>Entrée des doctorants dans l’application, deux possibilités :</a:t>
            </a:r>
          </a:p>
          <a:p>
            <a:pPr marL="523875" lvl="1" indent="-342900">
              <a:lnSpc>
                <a:spcPct val="100000"/>
              </a:lnSpc>
              <a:spcBef>
                <a:spcPts val="1800"/>
              </a:spcBef>
              <a:buFont typeface="Wingdings" panose="05000000000000000000" pitchFamily="2" charset="2"/>
              <a:buChar char="§"/>
            </a:pPr>
            <a:r>
              <a:rPr lang="fr-FR" b="0" dirty="0"/>
              <a:t>Import de données via d’autres outils (Apogée et Physalis)</a:t>
            </a:r>
          </a:p>
          <a:p>
            <a:pPr marL="523875" lvl="1" indent="-342900">
              <a:lnSpc>
                <a:spcPct val="100000"/>
              </a:lnSpc>
              <a:spcBef>
                <a:spcPts val="1800"/>
              </a:spcBef>
              <a:buFont typeface="Wingdings" panose="05000000000000000000" pitchFamily="2" charset="2"/>
              <a:buChar char="§"/>
            </a:pPr>
            <a:r>
              <a:rPr lang="fr-FR" b="0" dirty="0"/>
              <a:t>Manuellement via le module d’admission</a:t>
            </a:r>
          </a:p>
          <a:p>
            <a:pPr>
              <a:lnSpc>
                <a:spcPct val="100000"/>
              </a:lnSpc>
              <a:spcBef>
                <a:spcPts val="1800"/>
              </a:spcBef>
            </a:pPr>
            <a:r>
              <a:rPr lang="fr-FR" b="0" dirty="0"/>
              <a:t>Connexion fédérée</a:t>
            </a:r>
          </a:p>
          <a:p>
            <a:pPr>
              <a:lnSpc>
                <a:spcPct val="100000"/>
              </a:lnSpc>
              <a:spcBef>
                <a:spcPts val="1800"/>
              </a:spcBef>
            </a:pPr>
            <a:r>
              <a:rPr lang="fr-FR" b="0" dirty="0"/>
              <a:t>Gestion des droits : gestion doctorale, bibliothèque, administrateur</a:t>
            </a:r>
          </a:p>
          <a:p>
            <a:pPr>
              <a:lnSpc>
                <a:spcPct val="100000"/>
              </a:lnSpc>
              <a:spcBef>
                <a:spcPts val="1800"/>
              </a:spcBef>
            </a:pPr>
            <a:r>
              <a:rPr lang="fr-FR" b="0" dirty="0"/>
              <a:t>Annuaire des thèses</a:t>
            </a:r>
          </a:p>
          <a:p>
            <a:pPr>
              <a:lnSpc>
                <a:spcPct val="100000"/>
              </a:lnSpc>
              <a:spcBef>
                <a:spcPts val="1800"/>
              </a:spcBef>
            </a:pPr>
            <a:r>
              <a:rPr lang="fr-FR" b="0" dirty="0"/>
              <a:t>Organisation de la soutenance</a:t>
            </a:r>
          </a:p>
          <a:p>
            <a:pPr>
              <a:lnSpc>
                <a:spcPct val="100000"/>
              </a:lnSpc>
              <a:spcBef>
                <a:spcPts val="1800"/>
              </a:spcBef>
            </a:pPr>
            <a:r>
              <a:rPr lang="fr-FR" b="0" dirty="0"/>
              <a:t>Dépôt du manuscrit</a:t>
            </a:r>
          </a:p>
          <a:p>
            <a:pPr>
              <a:lnSpc>
                <a:spcPct val="100000"/>
              </a:lnSpc>
              <a:spcBef>
                <a:spcPts val="1800"/>
              </a:spcBef>
            </a:pPr>
            <a:r>
              <a:rPr lang="fr-FR" b="0" dirty="0"/>
              <a:t>Envoi des données vers STEP et STAR</a:t>
            </a:r>
          </a:p>
          <a:p>
            <a:pPr>
              <a:lnSpc>
                <a:spcPct val="100000"/>
              </a:lnSpc>
              <a:spcBef>
                <a:spcPts val="1800"/>
              </a:spcBef>
            </a:pPr>
            <a:r>
              <a:rPr lang="fr-FR" b="0" dirty="0"/>
              <a:t>Rapports de suivi (d’activité, CSI, mi-parcours &gt; en fonction des besoins des ED)</a:t>
            </a:r>
          </a:p>
          <a:p>
            <a:pPr>
              <a:lnSpc>
                <a:spcPct val="100000"/>
              </a:lnSpc>
              <a:spcBef>
                <a:spcPts val="1800"/>
              </a:spcBef>
            </a:pPr>
            <a:r>
              <a:rPr lang="fr-FR" b="0" dirty="0"/>
              <a:t>Inscriptions aux formations du Collège de écoles doctorales et suivi par les Maisons du doctorat</a:t>
            </a:r>
          </a:p>
          <a:p>
            <a:pPr>
              <a:lnSpc>
                <a:spcPct val="100000"/>
              </a:lnSpc>
              <a:spcBef>
                <a:spcPts val="1800"/>
              </a:spcBef>
            </a:pPr>
            <a:r>
              <a:rPr lang="fr-FR" b="0" dirty="0"/>
              <a:t>Édition de statistiques</a:t>
            </a:r>
          </a:p>
          <a:p>
            <a:pPr>
              <a:lnSpc>
                <a:spcPct val="100000"/>
              </a:lnSpc>
              <a:spcBef>
                <a:spcPts val="1800"/>
              </a:spcBef>
            </a:pPr>
            <a:endParaRPr lang="fr-FR" b="0" dirty="0"/>
          </a:p>
          <a:p>
            <a:pPr marL="0" indent="0">
              <a:lnSpc>
                <a:spcPct val="100000"/>
              </a:lnSpc>
              <a:spcBef>
                <a:spcPts val="1800"/>
              </a:spcBef>
              <a:buNone/>
            </a:pPr>
            <a:endParaRPr lang="fr-FR" b="0" dirty="0"/>
          </a:p>
          <a:p>
            <a:pPr marL="0" indent="0">
              <a:lnSpc>
                <a:spcPct val="100000"/>
              </a:lnSpc>
              <a:spcBef>
                <a:spcPts val="1800"/>
              </a:spcBef>
              <a:buFont typeface="Arial" panose="020B0604020202020204" pitchFamily="34" charset="0"/>
              <a:buNone/>
            </a:pPr>
            <a:endParaRPr lang="fr-FR" b="0" dirty="0"/>
          </a:p>
        </p:txBody>
      </p:sp>
    </p:spTree>
    <p:extLst>
      <p:ext uri="{BB962C8B-B14F-4D97-AF65-F5344CB8AC3E}">
        <p14:creationId xmlns:p14="http://schemas.microsoft.com/office/powerpoint/2010/main" val="26683881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16956</TotalTime>
  <Words>1222</Words>
  <Application>Microsoft Office PowerPoint</Application>
  <PresentationFormat>Grand écran</PresentationFormat>
  <Paragraphs>196</Paragraphs>
  <Slides>43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Arial</vt:lpstr>
      <vt:lpstr>Calibri</vt:lpstr>
      <vt:lpstr>Palatino Linotype</vt:lpstr>
      <vt:lpstr>Symbol</vt:lpstr>
      <vt:lpstr>Wingdings</vt:lpstr>
      <vt:lpstr>Thème Office</vt:lpstr>
      <vt:lpstr>Présentation PowerPoint</vt:lpstr>
      <vt:lpstr>Présentation PowerPoint</vt:lpstr>
      <vt:lpstr>Présentation</vt:lpstr>
      <vt:lpstr>La ComUE Normandie Université</vt:lpstr>
      <vt:lpstr>La ComUE Normandie Université</vt:lpstr>
      <vt:lpstr>Le doctorat</vt:lpstr>
      <vt:lpstr>Projet SyGAL</vt:lpstr>
      <vt:lpstr>Projet SyGAL</vt:lpstr>
      <vt:lpstr>SyGAL : les fonctionnalités</vt:lpstr>
      <vt:lpstr>Présentation de l’application sur le site de démonstration</vt:lpstr>
      <vt:lpstr>SyGAL : la connexion</vt:lpstr>
      <vt:lpstr>SyGAL : les rôles</vt:lpstr>
      <vt:lpstr>SyGAL : les rôles</vt:lpstr>
      <vt:lpstr>SyGAL : Fiche thèse</vt:lpstr>
      <vt:lpstr>SyGAL : Catalogue de formations</vt:lpstr>
      <vt:lpstr>SyGAL : Catalogue de formations</vt:lpstr>
      <vt:lpstr>SyGAL : Catalogue de formations</vt:lpstr>
      <vt:lpstr>SyGAL : Soutenance</vt:lpstr>
      <vt:lpstr>SyGAL : Soutenance</vt:lpstr>
      <vt:lpstr>SyGAL : Soutenance</vt:lpstr>
      <vt:lpstr>SyGAL : le module de dépôt</vt:lpstr>
      <vt:lpstr>SyGAL : le module de dépôt</vt:lpstr>
      <vt:lpstr>SyGAL : le module de dépôt</vt:lpstr>
      <vt:lpstr>SyGAL : le module de dépôt</vt:lpstr>
      <vt:lpstr>SyGAL : le module de dépôt</vt:lpstr>
      <vt:lpstr>SyGAL : le module de dépôt</vt:lpstr>
      <vt:lpstr>SyGAL : le module de dépôt</vt:lpstr>
      <vt:lpstr>SyGAL : le module de dépôt</vt:lpstr>
      <vt:lpstr>SyGAL : le module de dépôt</vt:lpstr>
      <vt:lpstr>Imports sur les outils ABES : STEP</vt:lpstr>
      <vt:lpstr>Imports sur les outils ABES : STEP</vt:lpstr>
      <vt:lpstr>Imports sur les outils ABES : STEP</vt:lpstr>
      <vt:lpstr>Imports sur les outils ABES : STEP</vt:lpstr>
      <vt:lpstr>Imports sur les outils ABES : STAR</vt:lpstr>
      <vt:lpstr>Imports sur les outils ABES : STAR</vt:lpstr>
      <vt:lpstr>Imports sur les outils ABES : STAR</vt:lpstr>
      <vt:lpstr>Imports sur les outils ABES : STAR</vt:lpstr>
      <vt:lpstr>Imports sur les outils ABES : IdRef</vt:lpstr>
      <vt:lpstr>Imports sur les outils ABES : IdRef</vt:lpstr>
      <vt:lpstr>Imports sur les outils ABES : IdRef</vt:lpstr>
      <vt:lpstr>Imports sur les outils ABES : IdRef</vt:lpstr>
      <vt:lpstr>Imports sur les outils ABES : IdRef</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DelpeuxG</dc:creator>
  <cp:lastModifiedBy>Olivier J.H. Kosinski</cp:lastModifiedBy>
  <cp:revision>84</cp:revision>
  <dcterms:created xsi:type="dcterms:W3CDTF">2018-05-31T09:25:05Z</dcterms:created>
  <dcterms:modified xsi:type="dcterms:W3CDTF">2025-01-16T12:36:48Z</dcterms:modified>
</cp:coreProperties>
</file>