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04"/>
  </p:notesMasterIdLst>
  <p:sldIdLst>
    <p:sldId id="256" r:id="rId5"/>
    <p:sldId id="359" r:id="rId6"/>
    <p:sldId id="35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363" r:id="rId24"/>
    <p:sldId id="364" r:id="rId25"/>
    <p:sldId id="367" r:id="rId26"/>
    <p:sldId id="36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60" r:id="rId81"/>
    <p:sldId id="332" r:id="rId82"/>
    <p:sldId id="333" r:id="rId83"/>
    <p:sldId id="335" r:id="rId84"/>
    <p:sldId id="336" r:id="rId85"/>
    <p:sldId id="337" r:id="rId86"/>
    <p:sldId id="338" r:id="rId87"/>
    <p:sldId id="339" r:id="rId88"/>
    <p:sldId id="340" r:id="rId89"/>
    <p:sldId id="342" r:id="rId90"/>
    <p:sldId id="343" r:id="rId91"/>
    <p:sldId id="345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6" r:id="rId101"/>
    <p:sldId id="369" r:id="rId102"/>
    <p:sldId id="377" r:id="rId103"/>
  </p:sldIdLst>
  <p:sldSz cx="18288000" cy="10287000"/>
  <p:notesSz cx="6799263" cy="9929813"/>
  <p:embeddedFontLst>
    <p:embeddedFont>
      <p:font typeface="Aptos Bold" panose="020B0004020202020204" charset="0"/>
      <p:regular r:id="rId105"/>
    </p:embeddedFont>
    <p:embeddedFont>
      <p:font typeface="Aptos Bold Italics" panose="020B0604020202020204" charset="0"/>
      <p:regular r:id="rId106"/>
    </p:embeddedFont>
    <p:embeddedFont>
      <p:font typeface="Aptos Mono" panose="020F0502020204030204" charset="0"/>
      <p:regular r:id="rId107"/>
      <p:bold r:id="rId108"/>
      <p:italic r:id="rId109"/>
      <p:boldItalic r:id="rId110"/>
    </p:embeddedFont>
    <p:embeddedFont>
      <p:font typeface="Arial Bold" panose="020B0604020202020204" charset="0"/>
      <p:regular r:id="rId111"/>
    </p:embeddedFont>
    <p:embeddedFont>
      <p:font typeface="HK Grotesk Bold" panose="020B0604020202020204" charset="0"/>
      <p:regular r:id="rId112"/>
    </p:embeddedFont>
    <p:embeddedFont>
      <p:font typeface="Open Sans Condensed" panose="020B0604020202020204" charset="0"/>
      <p:regular r:id="rId113"/>
    </p:embeddedFont>
    <p:embeddedFont>
      <p:font typeface="Roboto" panose="02000000000000000000" pitchFamily="2" charset="0"/>
      <p:regular r:id="rId114"/>
      <p:bold r:id="rId115"/>
      <p:italic r:id="rId116"/>
      <p:boldItalic r:id="rId117"/>
    </p:embeddedFont>
    <p:embeddedFont>
      <p:font typeface="Roboto Bold" panose="02000000000000000000" pitchFamily="2" charset="0"/>
      <p:regular r:id="rId118"/>
      <p:bold r:id="rId1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EDB"/>
    <a:srgbClr val="0C2265"/>
    <a:srgbClr val="D94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D1956-2C54-49C4-AD59-15A3CD66B250}" v="1" dt="2025-07-08T08:50:43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0" autoAdjust="0"/>
    <p:restoredTop sz="80751" autoAdjust="0"/>
  </p:normalViewPr>
  <p:slideViewPr>
    <p:cSldViewPr snapToGrid="0">
      <p:cViewPr varScale="1">
        <p:scale>
          <a:sx n="60" d="100"/>
          <a:sy n="60" d="100"/>
        </p:scale>
        <p:origin x="105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13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8.fntdata"/><Relationship Id="rId16" Type="http://schemas.openxmlformats.org/officeDocument/2006/relationships/slide" Target="slides/slide12.xml"/><Relationship Id="rId107" Type="http://schemas.openxmlformats.org/officeDocument/2006/relationships/font" Target="fonts/font3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font" Target="fonts/font4.fntdata"/><Relationship Id="rId124" Type="http://schemas.microsoft.com/office/2016/11/relationships/changesInfo" Target="changesInfos/changesInfo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5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7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ia Salami" userId="12a0581c-eb7b-4c19-9ca3-f4080f66f62e" providerId="ADAL" clId="{BA7D1956-2C54-49C4-AD59-15A3CD66B250}"/>
    <pc:docChg chg="addSld delSld modSld">
      <pc:chgData name="Sonia Salami" userId="12a0581c-eb7b-4c19-9ca3-f4080f66f62e" providerId="ADAL" clId="{BA7D1956-2C54-49C4-AD59-15A3CD66B250}" dt="2025-07-08T08:50:50.698" v="5" actId="47"/>
      <pc:docMkLst>
        <pc:docMk/>
      </pc:docMkLst>
      <pc:sldChg chg="del">
        <pc:chgData name="Sonia Salami" userId="12a0581c-eb7b-4c19-9ca3-f4080f66f62e" providerId="ADAL" clId="{BA7D1956-2C54-49C4-AD59-15A3CD66B250}" dt="2025-07-08T08:50:50.698" v="5" actId="47"/>
        <pc:sldMkLst>
          <pc:docMk/>
          <pc:sldMk cId="0" sldId="357"/>
        </pc:sldMkLst>
      </pc:sldChg>
      <pc:sldChg chg="modSp mod">
        <pc:chgData name="Sonia Salami" userId="12a0581c-eb7b-4c19-9ca3-f4080f66f62e" providerId="ADAL" clId="{BA7D1956-2C54-49C4-AD59-15A3CD66B250}" dt="2025-07-08T08:50:27.650" v="3" actId="1076"/>
        <pc:sldMkLst>
          <pc:docMk/>
          <pc:sldMk cId="0" sldId="364"/>
        </pc:sldMkLst>
        <pc:cxnChg chg="mod">
          <ac:chgData name="Sonia Salami" userId="12a0581c-eb7b-4c19-9ca3-f4080f66f62e" providerId="ADAL" clId="{BA7D1956-2C54-49C4-AD59-15A3CD66B250}" dt="2025-07-08T08:50:27.650" v="3" actId="1076"/>
          <ac:cxnSpMkLst>
            <pc:docMk/>
            <pc:sldMk cId="0" sldId="364"/>
            <ac:cxnSpMk id="80" creationId="{00000000-0000-0000-0000-000000000000}"/>
          </ac:cxnSpMkLst>
        </pc:cxnChg>
      </pc:sldChg>
      <pc:sldChg chg="modSp mod">
        <pc:chgData name="Sonia Salami" userId="12a0581c-eb7b-4c19-9ca3-f4080f66f62e" providerId="ADAL" clId="{BA7D1956-2C54-49C4-AD59-15A3CD66B250}" dt="2025-07-08T08:50:06.866" v="2" actId="20577"/>
        <pc:sldMkLst>
          <pc:docMk/>
          <pc:sldMk cId="3454254775" sldId="367"/>
        </pc:sldMkLst>
        <pc:spChg chg="mod">
          <ac:chgData name="Sonia Salami" userId="12a0581c-eb7b-4c19-9ca3-f4080f66f62e" providerId="ADAL" clId="{BA7D1956-2C54-49C4-AD59-15A3CD66B250}" dt="2025-07-08T08:50:06.866" v="2" actId="20577"/>
          <ac:spMkLst>
            <pc:docMk/>
            <pc:sldMk cId="3454254775" sldId="367"/>
            <ac:spMk id="78" creationId="{986A1CD8-4231-2F1A-2E20-17D43077C971}"/>
          </ac:spMkLst>
        </pc:spChg>
      </pc:sldChg>
      <pc:sldChg chg="add">
        <pc:chgData name="Sonia Salami" userId="12a0581c-eb7b-4c19-9ca3-f4080f66f62e" providerId="ADAL" clId="{BA7D1956-2C54-49C4-AD59-15A3CD66B250}" dt="2025-07-08T08:50:43.327" v="4"/>
        <pc:sldMkLst>
          <pc:docMk/>
          <pc:sldMk cId="2283503067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5648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4587" cy="2787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569" y="3530600"/>
            <a:ext cx="7252547" cy="33461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5648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5648" y="0"/>
            <a:ext cx="3928463" cy="3723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4587" cy="2787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569" y="3530600"/>
            <a:ext cx="7252547" cy="33461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5648" y="7061201"/>
            <a:ext cx="3928463" cy="370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24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360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779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199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56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420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462" lvl="1" indent="0" algn="just">
              <a:lnSpc>
                <a:spcPts val="3779"/>
              </a:lnSpc>
              <a:buFont typeface="Arial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54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15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27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65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26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440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6e18a88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6e18a88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32E2B0F-EA50-A0C3-C553-DA0F80FB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6e18a882b_0_0:notes">
            <a:extLst>
              <a:ext uri="{FF2B5EF4-FFF2-40B4-BE49-F238E27FC236}">
                <a16:creationId xmlns:a16="http://schemas.microsoft.com/office/drawing/2014/main" id="{8C6E33F4-A7A0-3F7B-E9B4-E92AECBF50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6e18a882b_0_0:notes">
            <a:extLst>
              <a:ext uri="{FF2B5EF4-FFF2-40B4-BE49-F238E27FC236}">
                <a16:creationId xmlns:a16="http://schemas.microsoft.com/office/drawing/2014/main" id="{B390A15A-7BD8-F333-FC7B-B6EBB2B69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301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A1770A97-00A0-DF6E-2A0A-AD2BDF92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6e18a882b_0_0:notes">
            <a:extLst>
              <a:ext uri="{FF2B5EF4-FFF2-40B4-BE49-F238E27FC236}">
                <a16:creationId xmlns:a16="http://schemas.microsoft.com/office/drawing/2014/main" id="{64847D77-2AE7-706F-54A2-6668C9D29F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6e18a882b_0_0:notes">
            <a:extLst>
              <a:ext uri="{FF2B5EF4-FFF2-40B4-BE49-F238E27FC236}">
                <a16:creationId xmlns:a16="http://schemas.microsoft.com/office/drawing/2014/main" id="{4E70C1CF-442D-6B2B-DD2B-86EDBDA782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325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74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809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290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550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22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27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E00E2-2B06-6325-1525-6474B4AF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057ACE-BCF6-F68F-C7D0-587E5492E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4482A1-5745-5613-4AE5-2997D1F3D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5B3A9A-15D1-AC2A-944A-E6EFB4720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431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402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231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882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174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8089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88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977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223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69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2441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155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400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181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6447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242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7330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9860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68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280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13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451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3925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5175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5397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4348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7999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143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5640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129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3795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52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5542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0110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9155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639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7185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9345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6478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9969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2216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9047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17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286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4769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9308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1585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5750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6856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9155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8237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4941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942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80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6732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06643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5567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380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9958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74803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6801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1790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673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0516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7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2295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99982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337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1009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7393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1591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3941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2651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0232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D0523-3AC7-4CB3-2C66-D926133F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00F62C-7B85-74B7-D750-F3068C469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4587" cy="278765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F90213-7B47-E335-C31B-695DF33D0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FA5683-1398-7E1E-5688-9857A6AD8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5675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1D820-F9EE-748D-23F2-D826C9DB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C8FE36-BDE6-DB68-5B9C-67C13FB31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9638" y="574675"/>
            <a:ext cx="5106987" cy="2873375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3A7422-A2BF-672C-6A1B-8B8B0351E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7327"/>
              </a:lnSpc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5410A0-149E-CAA0-0B63-82B8B2677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24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16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ses.fr" TargetMode="External"/><Relationship Id="rId5" Type="http://schemas.openxmlformats.org/officeDocument/2006/relationships/hyperlink" Target="https://demo.ezpaarse.org" TargetMode="Externa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emo.ezpaarse.org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ezmesure.couperin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theses.f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bliomap.theses.fr" TargetMode="External"/><Relationship Id="rId5" Type="http://schemas.openxmlformats.org/officeDocument/2006/relationships/hyperlink" Target="https://ezpaarse-project.github.io/ezpaarse/" TargetMode="Externa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zmesure.couperin.org/partners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hyperlink" Target="https://ezmesure.couperin.org/partners" TargetMode="Externa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hyperlink" Target="https://ezmesure.couperin.org/partners" TargetMode="Externa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2.svg"/><Relationship Id="rId5" Type="http://schemas.openxmlformats.org/officeDocument/2006/relationships/image" Target="../media/image50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52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ses.fr" TargetMode="Externa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6.jpe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6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100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blog.readmetrics.org/2025/02/communication-qui-sommes-nous/" TargetMode="External"/><Relationship Id="rId4" Type="http://schemas.openxmlformats.org/officeDocument/2006/relationships/hyperlink" Target="https://www.couperin.org" TargetMode="External"/><Relationship Id="rId9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64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heses.fr" TargetMode="External"/><Relationship Id="rId4" Type="http://schemas.openxmlformats.org/officeDocument/2006/relationships/hyperlink" Target="https://bibliomap.theses.fr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.png"/><Relationship Id="rId7" Type="http://schemas.openxmlformats.org/officeDocument/2006/relationships/image" Target="../media/image130.sv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9" Type="http://schemas.openxmlformats.org/officeDocument/2006/relationships/image" Target="../media/image132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hyperlink" Target="http://theses.fr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6.jpeg"/><Relationship Id="rId7" Type="http://schemas.openxmlformats.org/officeDocument/2006/relationships/image" Target="../media/image141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sv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6.jpeg"/><Relationship Id="rId7" Type="http://schemas.openxmlformats.org/officeDocument/2006/relationships/image" Target="../media/image144.sv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Relationship Id="rId9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umentation.abes.fr/guide/html/regles/CodesUnivEtab.htm" TargetMode="External"/><Relationship Id="rId5" Type="http://schemas.openxmlformats.org/officeDocument/2006/relationships/image" Target="../media/image151.svg"/><Relationship Id="rId4" Type="http://schemas.openxmlformats.org/officeDocument/2006/relationships/image" Target="../media/image1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4.sv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svg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7.sv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svg"/><Relationship Id="rId4" Type="http://schemas.openxmlformats.org/officeDocument/2006/relationships/image" Target="../media/image15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1.sv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771830" y="3021825"/>
            <a:ext cx="6775648" cy="7009314"/>
            <a:chOff x="0" y="0"/>
            <a:chExt cx="9034198" cy="9345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34145" cy="9345803"/>
            </a:xfrm>
            <a:custGeom>
              <a:avLst/>
              <a:gdLst/>
              <a:ahLst/>
              <a:cxnLst/>
              <a:rect l="l" t="t" r="r" b="b"/>
              <a:pathLst>
                <a:path w="9034145" h="9345803">
                  <a:moveTo>
                    <a:pt x="0" y="1007999"/>
                  </a:moveTo>
                  <a:cubicBezTo>
                    <a:pt x="0" y="451358"/>
                    <a:pt x="451358" y="0"/>
                    <a:pt x="1007999" y="0"/>
                  </a:cubicBezTo>
                  <a:lnTo>
                    <a:pt x="8026146" y="0"/>
                  </a:lnTo>
                  <a:cubicBezTo>
                    <a:pt x="8582914" y="0"/>
                    <a:pt x="9034145" y="451358"/>
                    <a:pt x="9034145" y="1007999"/>
                  </a:cubicBezTo>
                  <a:lnTo>
                    <a:pt x="9034145" y="8337677"/>
                  </a:lnTo>
                  <a:cubicBezTo>
                    <a:pt x="9034145" y="8894445"/>
                    <a:pt x="8582787" y="9345676"/>
                    <a:pt x="8026146" y="9345676"/>
                  </a:cubicBezTo>
                  <a:lnTo>
                    <a:pt x="1007999" y="9345676"/>
                  </a:lnTo>
                  <a:cubicBezTo>
                    <a:pt x="451358" y="9345803"/>
                    <a:pt x="0" y="8894445"/>
                    <a:pt x="0" y="8337677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034198" cy="940290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Description</a:t>
              </a:r>
            </a:p>
            <a:p>
              <a:pPr algn="l">
                <a:lnSpc>
                  <a:spcPts val="2520"/>
                </a:lnSpc>
              </a:pPr>
              <a:endParaRPr lang="en-US" sz="2700" b="1">
                <a:solidFill>
                  <a:srgbClr val="252C61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Ce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J.e-cours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présente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le </a:t>
              </a:r>
              <a:r>
                <a:rPr lang="en-US" sz="2100" b="1" err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projet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en-US" sz="2100" b="1" err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EzStats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theses.fr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 co-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réalisé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par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l’Abes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l’INIST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-CNRS et COUPERIN, avec la participation de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plusieurs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établissements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du réseau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thèses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(Université de Lille, Université Paris-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Saclay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 Université Grenoble Alpes),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dont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le but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est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de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mettre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à disposition de nouveaux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outils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statistiques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pour theses.fr. </a:t>
              </a:r>
            </a:p>
            <a:p>
              <a:pPr algn="l">
                <a:lnSpc>
                  <a:spcPts val="2520"/>
                </a:lnSpc>
              </a:pPr>
              <a:endParaRPr lang="en-US"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endParaRPr>
            </a:p>
            <a:p>
              <a:pPr algn="l">
                <a:lnSpc>
                  <a:spcPts val="2520"/>
                </a:lnSpc>
              </a:pPr>
              <a:r>
                <a:rPr lang="en-US" sz="2100" u="sng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Les premiers </a:t>
              </a:r>
              <a:r>
                <a:rPr lang="en-US" sz="2100" u="sng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livrables</a:t>
              </a:r>
              <a:r>
                <a:rPr lang="en-US" sz="2100" u="sng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du </a:t>
              </a:r>
              <a:r>
                <a:rPr lang="en-US" sz="2100" u="sng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projet</a:t>
              </a:r>
              <a:r>
                <a:rPr lang="en-US" sz="2100" u="sng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u="sng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sont</a:t>
              </a:r>
              <a:r>
                <a:rPr lang="en-US" sz="2100" u="sng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:</a:t>
              </a:r>
            </a:p>
            <a:p>
              <a:pPr algn="l">
                <a:lnSpc>
                  <a:spcPts val="2520"/>
                </a:lnSpc>
              </a:pPr>
              <a:endParaRPr lang="en-US" sz="2100" u="sng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endParaRP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Un 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tableau de bord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générique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dynamique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et filtrable,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implémenté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dans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l'espace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ezMESURE des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établissements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contenant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les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statistiques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de consultations des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thèses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référencées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dans theses.fr. </a:t>
              </a:r>
            </a:p>
            <a:p>
              <a:pPr marL="380048" lvl="1" indent="-190024" algn="l">
                <a:lnSpc>
                  <a:spcPts val="2520"/>
                </a:lnSpc>
              </a:pPr>
              <a:endParaRPr lang="en-US" sz="21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endParaRP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Une 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carte des consultations 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de theses.fr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en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temps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réel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</a:t>
              </a:r>
              <a:r>
                <a:rPr lang="en-US" sz="2100" b="1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outil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de communication et de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valorisation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de la recherche </a:t>
              </a: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doctorale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6000" y="1368349"/>
            <a:ext cx="13716000" cy="1192433"/>
            <a:chOff x="0" y="0"/>
            <a:chExt cx="18288000" cy="15899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88000" cy="1589910"/>
            </a:xfrm>
            <a:custGeom>
              <a:avLst/>
              <a:gdLst/>
              <a:ahLst/>
              <a:cxnLst/>
              <a:rect l="l" t="t" r="r" b="b"/>
              <a:pathLst>
                <a:path w="18288000" h="1589910">
                  <a:moveTo>
                    <a:pt x="0" y="0"/>
                  </a:moveTo>
                  <a:lnTo>
                    <a:pt x="18288000" y="0"/>
                  </a:lnTo>
                  <a:lnTo>
                    <a:pt x="18288000" y="1589910"/>
                  </a:lnTo>
                  <a:lnTo>
                    <a:pt x="0" y="158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288000" cy="162801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184"/>
                </a:lnSpc>
              </a:pP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 nouveaux </a:t>
              </a:r>
              <a:r>
                <a:rPr lang="en-US" sz="4800" b="1" err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outils</a:t>
              </a: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4800" b="1" err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statistiques</a:t>
              </a: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pour theses.fr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301917" y="262092"/>
            <a:ext cx="2790711" cy="792084"/>
          </a:xfrm>
          <a:custGeom>
            <a:avLst/>
            <a:gdLst/>
            <a:ahLst/>
            <a:cxnLst/>
            <a:rect l="l" t="t" r="r" b="b"/>
            <a:pathLst>
              <a:path w="2790711" h="792084">
                <a:moveTo>
                  <a:pt x="0" y="0"/>
                </a:moveTo>
                <a:lnTo>
                  <a:pt x="2790711" y="0"/>
                </a:lnTo>
                <a:lnTo>
                  <a:pt x="2790711" y="792084"/>
                </a:lnTo>
                <a:lnTo>
                  <a:pt x="0" y="79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03" b="-50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4948576" y="-1140567"/>
            <a:ext cx="3497394" cy="941295"/>
          </a:xfrm>
          <a:custGeom>
            <a:avLst/>
            <a:gdLst/>
            <a:ahLst/>
            <a:cxnLst/>
            <a:rect l="l" t="t" r="r" b="b"/>
            <a:pathLst>
              <a:path w="3497394" h="941295">
                <a:moveTo>
                  <a:pt x="0" y="0"/>
                </a:moveTo>
                <a:lnTo>
                  <a:pt x="3497394" y="0"/>
                </a:lnTo>
                <a:lnTo>
                  <a:pt x="3497394" y="941295"/>
                </a:lnTo>
                <a:lnTo>
                  <a:pt x="0" y="941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" r="-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6639810" y="-1199268"/>
            <a:ext cx="2922400" cy="999996"/>
          </a:xfrm>
          <a:custGeom>
            <a:avLst/>
            <a:gdLst/>
            <a:ahLst/>
            <a:cxnLst/>
            <a:rect l="l" t="t" r="r" b="b"/>
            <a:pathLst>
              <a:path w="2922400" h="999996">
                <a:moveTo>
                  <a:pt x="0" y="0"/>
                </a:moveTo>
                <a:lnTo>
                  <a:pt x="2922400" y="0"/>
                </a:lnTo>
                <a:lnTo>
                  <a:pt x="2922400" y="999996"/>
                </a:lnTo>
                <a:lnTo>
                  <a:pt x="0" y="99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52" b="-45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600488" y="-956073"/>
            <a:ext cx="2526654" cy="489750"/>
          </a:xfrm>
          <a:custGeom>
            <a:avLst/>
            <a:gdLst/>
            <a:ahLst/>
            <a:cxnLst/>
            <a:rect l="l" t="t" r="r" b="b"/>
            <a:pathLst>
              <a:path w="2526654" h="489750">
                <a:moveTo>
                  <a:pt x="0" y="0"/>
                </a:moveTo>
                <a:lnTo>
                  <a:pt x="2526654" y="0"/>
                </a:lnTo>
                <a:lnTo>
                  <a:pt x="2526654" y="489750"/>
                </a:lnTo>
                <a:lnTo>
                  <a:pt x="0" y="489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66" b="-236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692098" y="-956073"/>
            <a:ext cx="2252859" cy="513606"/>
          </a:xfrm>
          <a:custGeom>
            <a:avLst/>
            <a:gdLst/>
            <a:ahLst/>
            <a:cxnLst/>
            <a:rect l="l" t="t" r="r" b="b"/>
            <a:pathLst>
              <a:path w="2252859" h="513606">
                <a:moveTo>
                  <a:pt x="0" y="0"/>
                </a:moveTo>
                <a:lnTo>
                  <a:pt x="2252860" y="0"/>
                </a:lnTo>
                <a:lnTo>
                  <a:pt x="2252860" y="513606"/>
                </a:lnTo>
                <a:lnTo>
                  <a:pt x="0" y="513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896" b="-89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9740517" y="4513986"/>
            <a:ext cx="6775648" cy="2400657"/>
            <a:chOff x="0" y="0"/>
            <a:chExt cx="9034198" cy="32008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34272" cy="3200908"/>
            </a:xfrm>
            <a:custGeom>
              <a:avLst/>
              <a:gdLst/>
              <a:ahLst/>
              <a:cxnLst/>
              <a:rect l="l" t="t" r="r" b="b"/>
              <a:pathLst>
                <a:path w="9034272" h="3200908">
                  <a:moveTo>
                    <a:pt x="0" y="533527"/>
                  </a:moveTo>
                  <a:cubicBezTo>
                    <a:pt x="0" y="238887"/>
                    <a:pt x="238887" y="0"/>
                    <a:pt x="533527" y="0"/>
                  </a:cubicBezTo>
                  <a:lnTo>
                    <a:pt x="8500745" y="0"/>
                  </a:lnTo>
                  <a:cubicBezTo>
                    <a:pt x="8795385" y="0"/>
                    <a:pt x="9034272" y="238887"/>
                    <a:pt x="9034272" y="533527"/>
                  </a:cubicBezTo>
                  <a:lnTo>
                    <a:pt x="9034272" y="2667381"/>
                  </a:lnTo>
                  <a:cubicBezTo>
                    <a:pt x="9034272" y="2962021"/>
                    <a:pt x="8795385" y="3200908"/>
                    <a:pt x="8500745" y="3200908"/>
                  </a:cubicBezTo>
                  <a:lnTo>
                    <a:pt x="533527" y="3200908"/>
                  </a:lnTo>
                  <a:cubicBezTo>
                    <a:pt x="238887" y="3200908"/>
                    <a:pt x="0" y="2962021"/>
                    <a:pt x="0" y="2667381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9034198" cy="325802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Public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Correspondants et Correspondantes STAR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Coordinateurs et Coordinatrices thèses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Chargé.es de relation Abes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Toute personne responsable des indicateurs et des statistiques au sein des établissements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740521" y="6976900"/>
            <a:ext cx="6775648" cy="2749988"/>
            <a:chOff x="0" y="-57151"/>
            <a:chExt cx="9034198" cy="36666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034145" cy="3609467"/>
            </a:xfrm>
            <a:custGeom>
              <a:avLst/>
              <a:gdLst/>
              <a:ahLst/>
              <a:cxnLst/>
              <a:rect l="l" t="t" r="r" b="b"/>
              <a:pathLst>
                <a:path w="9034145" h="3609467">
                  <a:moveTo>
                    <a:pt x="0" y="601599"/>
                  </a:moveTo>
                  <a:cubicBezTo>
                    <a:pt x="0" y="269367"/>
                    <a:pt x="269367" y="0"/>
                    <a:pt x="601599" y="0"/>
                  </a:cubicBezTo>
                  <a:lnTo>
                    <a:pt x="8432546" y="0"/>
                  </a:lnTo>
                  <a:cubicBezTo>
                    <a:pt x="8764777" y="0"/>
                    <a:pt x="9034145" y="269367"/>
                    <a:pt x="9034145" y="601599"/>
                  </a:cubicBezTo>
                  <a:lnTo>
                    <a:pt x="9034145" y="3007868"/>
                  </a:lnTo>
                  <a:cubicBezTo>
                    <a:pt x="9034145" y="3340100"/>
                    <a:pt x="8764777" y="3609467"/>
                    <a:pt x="8432546" y="3609467"/>
                  </a:cubicBezTo>
                  <a:lnTo>
                    <a:pt x="601599" y="3609467"/>
                  </a:lnTo>
                  <a:cubicBezTo>
                    <a:pt x="269367" y="3609467"/>
                    <a:pt x="0" y="3340100"/>
                    <a:pt x="0" y="3007868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1"/>
              <a:ext cx="9034198" cy="366664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2700" b="1" err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Intervenants</a:t>
              </a:r>
              <a:r>
                <a:rPr lang="en-US" sz="2700" b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et </a:t>
              </a:r>
              <a:r>
                <a:rPr lang="en-US" sz="2700" b="1" err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intervenantes</a:t>
              </a:r>
              <a:endParaRPr lang="en-US" sz="2700" b="1">
                <a:solidFill>
                  <a:srgbClr val="252C61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algn="l">
                <a:lnSpc>
                  <a:spcPts val="2520"/>
                </a:lnSpc>
              </a:pPr>
              <a:endParaRPr lang="en-US" sz="2700" b="1">
                <a:solidFill>
                  <a:srgbClr val="252C61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 err="1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Maïté</a:t>
              </a: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ROUX (Abes)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Sonia SALAMI (Abes)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Thomas PORQUET (COUPERIN)</a:t>
              </a:r>
            </a:p>
            <a:p>
              <a:pPr marL="380048" lvl="1" indent="-1900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Frédéric TRUONG (INIST-CNRS)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40518" y="3438388"/>
            <a:ext cx="6775648" cy="970479"/>
            <a:chOff x="0" y="0"/>
            <a:chExt cx="9034198" cy="12939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034145" cy="1294003"/>
            </a:xfrm>
            <a:custGeom>
              <a:avLst/>
              <a:gdLst/>
              <a:ahLst/>
              <a:cxnLst/>
              <a:rect l="l" t="t" r="r" b="b"/>
              <a:pathLst>
                <a:path w="9034145" h="1294003">
                  <a:moveTo>
                    <a:pt x="0" y="215646"/>
                  </a:moveTo>
                  <a:cubicBezTo>
                    <a:pt x="0" y="96520"/>
                    <a:pt x="96520" y="0"/>
                    <a:pt x="215646" y="0"/>
                  </a:cubicBezTo>
                  <a:lnTo>
                    <a:pt x="8818499" y="0"/>
                  </a:lnTo>
                  <a:cubicBezTo>
                    <a:pt x="8937625" y="0"/>
                    <a:pt x="9034145" y="96520"/>
                    <a:pt x="9034145" y="215646"/>
                  </a:cubicBezTo>
                  <a:lnTo>
                    <a:pt x="9034145" y="1078357"/>
                  </a:lnTo>
                  <a:cubicBezTo>
                    <a:pt x="9034145" y="1197483"/>
                    <a:pt x="8937625" y="1294003"/>
                    <a:pt x="8818499" y="1294003"/>
                  </a:cubicBezTo>
                  <a:lnTo>
                    <a:pt x="215646" y="1294003"/>
                  </a:lnTo>
                  <a:cubicBezTo>
                    <a:pt x="96520" y="1294003"/>
                    <a:pt x="0" y="1197356"/>
                    <a:pt x="0" y="1078357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9034198" cy="135112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252C61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Date</a:t>
              </a:r>
            </a:p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Jeudi 3 juillet 2025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254040" y="2970005"/>
            <a:ext cx="1033960" cy="936768"/>
          </a:xfrm>
          <a:custGeom>
            <a:avLst/>
            <a:gdLst/>
            <a:ahLst/>
            <a:cxnLst/>
            <a:rect l="l" t="t" r="r" b="b"/>
            <a:pathLst>
              <a:path w="1033960" h="936768">
                <a:moveTo>
                  <a:pt x="0" y="0"/>
                </a:moveTo>
                <a:lnTo>
                  <a:pt x="1033960" y="0"/>
                </a:lnTo>
                <a:lnTo>
                  <a:pt x="1033960" y="936767"/>
                </a:lnTo>
                <a:lnTo>
                  <a:pt x="0" y="9367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22234" y="2584994"/>
            <a:ext cx="14443532" cy="527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07"/>
              </a:lnSpc>
            </a:pPr>
            <a:endParaRPr sz="3200" dirty="0"/>
          </a:p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projet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EzStats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theses.fr (2024-2025) a pour but  de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mettre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disposition de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l’Abes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du Ministère et des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habilités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délivrer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doctorat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consultation du </a:t>
            </a:r>
            <a:r>
              <a:rPr lang="en-US" sz="320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nouveau theses.fr qui a </a:t>
            </a:r>
            <a:r>
              <a:rPr lang="en-US" sz="320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ouvert</a:t>
            </a:r>
            <a:r>
              <a:rPr lang="en-US" sz="320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en</a:t>
            </a:r>
            <a:r>
              <a:rPr lang="en-US" sz="320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mars 2024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  <a:r>
              <a:rPr lang="en-US" sz="3200" dirty="0">
                <a:solidFill>
                  <a:srgbClr val="2D59A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algn="just">
              <a:lnSpc>
                <a:spcPts val="4607"/>
              </a:lnSpc>
            </a:pPr>
            <a:endParaRPr lang="en-US" sz="3200" dirty="0">
              <a:solidFill>
                <a:srgbClr val="2D59AB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Aide de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</a:t>
            </a:r>
            <a:r>
              <a:rPr lang="en-US" sz="320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ezTEAM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pour la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prise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main des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outils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readMETRICS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pour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trouver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solutions techniques et nous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conseiller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 les </a:t>
            </a:r>
            <a:r>
              <a:rPr lang="en-US" sz="320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bonnes</a:t>
            </a:r>
            <a:r>
              <a:rPr lang="en-US" sz="32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pratiques à respecter </a:t>
            </a:r>
          </a:p>
          <a:p>
            <a:pPr algn="just">
              <a:lnSpc>
                <a:spcPts val="4607"/>
              </a:lnSpc>
              <a:spcBef>
                <a:spcPct val="0"/>
              </a:spcBef>
            </a:pPr>
            <a:endParaRPr lang="en-US" sz="320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00133" y="746727"/>
            <a:ext cx="1770290" cy="1603882"/>
          </a:xfrm>
          <a:custGeom>
            <a:avLst/>
            <a:gdLst/>
            <a:ahLst/>
            <a:cxnLst/>
            <a:rect l="l" t="t" r="r" b="b"/>
            <a:pathLst>
              <a:path w="1770290" h="1603882">
                <a:moveTo>
                  <a:pt x="0" y="0"/>
                </a:moveTo>
                <a:lnTo>
                  <a:pt x="1770290" y="0"/>
                </a:lnTo>
                <a:lnTo>
                  <a:pt x="1770290" y="1603883"/>
                </a:lnTo>
                <a:lnTo>
                  <a:pt x="0" y="160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2125855" y="1356835"/>
            <a:ext cx="1218138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 projet ezSTATS theses.fr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96356" y="3079292"/>
            <a:ext cx="12658832" cy="599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3"/>
              </a:lnSpc>
            </a:pPr>
            <a:endParaRPr dirty="0">
              <a:latin typeface="Aptos" panose="020B0004020202020204" pitchFamily="34" charset="0"/>
            </a:endParaRPr>
          </a:p>
          <a:p>
            <a:pPr algn="l">
              <a:lnSpc>
                <a:spcPts val="3923"/>
              </a:lnSpc>
            </a:pP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Mise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en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place de tableaux de bords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Ezmesure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pour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permettre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visualiser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sous la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forme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graphiques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dynamiques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et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filtrables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les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statistiques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d’usage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 theses.fr. Les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établissements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pourront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consulter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leurs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tableaux de bord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statistiques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directement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dans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leur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espace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ezMESURE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préexistant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3923"/>
              </a:lnSpc>
            </a:pPr>
            <a:endParaRPr lang="en-US" sz="900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algn="l">
              <a:lnSpc>
                <a:spcPts val="3923"/>
              </a:lnSpc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Mise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en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place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d’une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carte des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connexions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à theses.fr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en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temps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réel</a:t>
            </a:r>
            <a:r>
              <a:rPr lang="en-US" sz="3200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grâce à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l’outil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Bibliomap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. </a:t>
            </a:r>
          </a:p>
          <a:p>
            <a:pPr algn="l">
              <a:lnSpc>
                <a:spcPts val="3923"/>
              </a:lnSpc>
            </a:pPr>
            <a:endParaRPr lang="en-US" sz="900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algn="l">
              <a:lnSpc>
                <a:spcPts val="3923"/>
              </a:lnSpc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Envoi de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rapports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automatiques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en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PDF</a:t>
            </a:r>
            <a:r>
              <a:rPr lang="en-US" sz="3200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aux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établissements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grâce à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ezREEPORT</a:t>
            </a:r>
            <a:endParaRPr lang="en-US" sz="3200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59006" y="7987990"/>
            <a:ext cx="833238" cy="833238"/>
          </a:xfrm>
          <a:custGeom>
            <a:avLst/>
            <a:gdLst/>
            <a:ahLst/>
            <a:cxnLst/>
            <a:rect l="l" t="t" r="r" b="b"/>
            <a:pathLst>
              <a:path w="833238" h="833238">
                <a:moveTo>
                  <a:pt x="0" y="0"/>
                </a:moveTo>
                <a:lnTo>
                  <a:pt x="833238" y="0"/>
                </a:lnTo>
                <a:lnTo>
                  <a:pt x="833238" y="833238"/>
                </a:lnTo>
                <a:lnTo>
                  <a:pt x="0" y="833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2576887" y="6074439"/>
            <a:ext cx="815357" cy="1065826"/>
          </a:xfrm>
          <a:custGeom>
            <a:avLst/>
            <a:gdLst/>
            <a:ahLst/>
            <a:cxnLst/>
            <a:rect l="l" t="t" r="r" b="b"/>
            <a:pathLst>
              <a:path w="815357" h="1065826">
                <a:moveTo>
                  <a:pt x="0" y="0"/>
                </a:moveTo>
                <a:lnTo>
                  <a:pt x="815357" y="0"/>
                </a:lnTo>
                <a:lnTo>
                  <a:pt x="815357" y="1065826"/>
                </a:lnTo>
                <a:lnTo>
                  <a:pt x="0" y="1065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2667358" y="3452496"/>
            <a:ext cx="817182" cy="812724"/>
          </a:xfrm>
          <a:custGeom>
            <a:avLst/>
            <a:gdLst/>
            <a:ahLst/>
            <a:cxnLst/>
            <a:rect l="l" t="t" r="r" b="b"/>
            <a:pathLst>
              <a:path w="817182" h="812724">
                <a:moveTo>
                  <a:pt x="0" y="0"/>
                </a:moveTo>
                <a:lnTo>
                  <a:pt x="817182" y="0"/>
                </a:lnTo>
                <a:lnTo>
                  <a:pt x="817182" y="812725"/>
                </a:lnTo>
                <a:lnTo>
                  <a:pt x="0" y="812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2125855" y="1356835"/>
            <a:ext cx="1218138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 </a:t>
            </a:r>
            <a:r>
              <a:rPr lang="en-US" sz="6999" b="1" spc="-69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projet</a:t>
            </a: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6999" b="1" spc="-69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ezSTATS</a:t>
            </a: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theses.fr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5855" y="2388710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Les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livrables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prévus</a:t>
            </a:r>
            <a:endParaRPr lang="en-US" sz="5000" b="1" spc="-5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900133" y="746727"/>
            <a:ext cx="1770290" cy="1603882"/>
          </a:xfrm>
          <a:custGeom>
            <a:avLst/>
            <a:gdLst/>
            <a:ahLst/>
            <a:cxnLst/>
            <a:rect l="l" t="t" r="r" b="b"/>
            <a:pathLst>
              <a:path w="1770290" h="1603882">
                <a:moveTo>
                  <a:pt x="0" y="0"/>
                </a:moveTo>
                <a:lnTo>
                  <a:pt x="1770290" y="0"/>
                </a:lnTo>
                <a:lnTo>
                  <a:pt x="1770290" y="1603883"/>
                </a:lnTo>
                <a:lnTo>
                  <a:pt x="0" y="1603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25854" y="3273066"/>
            <a:ext cx="14239911" cy="5278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07"/>
              </a:lnSpc>
            </a:pPr>
            <a:endParaRPr dirty="0"/>
          </a:p>
          <a:p>
            <a:pPr algn="just">
              <a:lnSpc>
                <a:spcPts val="4607"/>
              </a:lnSpc>
            </a:pP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Les premiers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livrables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du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projet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que nous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présentons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dans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J.e-cours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sont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:</a:t>
            </a:r>
          </a:p>
          <a:p>
            <a:pPr algn="just">
              <a:lnSpc>
                <a:spcPts val="4607"/>
              </a:lnSpc>
            </a:pPr>
            <a:endParaRPr lang="en-US" sz="32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Un tableau de bord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générique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des données de consultations de theses.fr dans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algn="just">
              <a:lnSpc>
                <a:spcPts val="4607"/>
              </a:lnSpc>
            </a:pPr>
            <a:endParaRPr lang="en-US" sz="32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Une carte des consultations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temps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réel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qui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peut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être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filtrée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 les données d’un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particulier</a:t>
            </a:r>
          </a:p>
          <a:p>
            <a:pPr algn="just">
              <a:lnSpc>
                <a:spcPts val="4607"/>
              </a:lnSpc>
              <a:spcBef>
                <a:spcPct val="0"/>
              </a:spcBef>
            </a:pPr>
            <a:endParaRPr lang="en-US" sz="32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00133" y="746727"/>
            <a:ext cx="1770290" cy="1603882"/>
          </a:xfrm>
          <a:custGeom>
            <a:avLst/>
            <a:gdLst/>
            <a:ahLst/>
            <a:cxnLst/>
            <a:rect l="l" t="t" r="r" b="b"/>
            <a:pathLst>
              <a:path w="1770290" h="1603882">
                <a:moveTo>
                  <a:pt x="0" y="0"/>
                </a:moveTo>
                <a:lnTo>
                  <a:pt x="1770290" y="0"/>
                </a:lnTo>
                <a:lnTo>
                  <a:pt x="1770290" y="1603883"/>
                </a:lnTo>
                <a:lnTo>
                  <a:pt x="0" y="160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00C772C-FDEB-6E9E-A4E9-BE55B68C1D75}"/>
              </a:ext>
            </a:extLst>
          </p:cNvPr>
          <p:cNvSpPr txBox="1"/>
          <p:nvPr/>
        </p:nvSpPr>
        <p:spPr>
          <a:xfrm>
            <a:off x="2125855" y="1356835"/>
            <a:ext cx="1218138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 </a:t>
            </a:r>
            <a:r>
              <a:rPr lang="en-US" sz="6999" b="1" spc="-69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projet</a:t>
            </a: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6999" b="1" spc="-69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ezSTATS</a:t>
            </a: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theses.fr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CA9BD7B-0DD5-B0CB-4E19-9678A9A0D7F5}"/>
              </a:ext>
            </a:extLst>
          </p:cNvPr>
          <p:cNvSpPr txBox="1"/>
          <p:nvPr/>
        </p:nvSpPr>
        <p:spPr>
          <a:xfrm>
            <a:off x="2125855" y="2388710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Les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livrables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disponibles</a:t>
            </a:r>
            <a:endParaRPr lang="en-US" sz="5000" b="1" spc="-5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011203" y="1028700"/>
            <a:ext cx="7248097" cy="8229600"/>
            <a:chOff x="0" y="0"/>
            <a:chExt cx="9664129" cy="10972800"/>
          </a:xfrm>
        </p:grpSpPr>
        <p:grpSp>
          <p:nvGrpSpPr>
            <p:cNvPr id="4" name="Group 4"/>
            <p:cNvGrpSpPr/>
            <p:nvPr/>
          </p:nvGrpSpPr>
          <p:grpSpPr>
            <a:xfrm>
              <a:off x="986391" y="0"/>
              <a:ext cx="7691348" cy="2787984"/>
              <a:chOff x="0" y="0"/>
              <a:chExt cx="1770604" cy="64181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70604" cy="641814"/>
              </a:xfrm>
              <a:custGeom>
                <a:avLst/>
                <a:gdLst/>
                <a:ahLst/>
                <a:cxnLst/>
                <a:rect l="l" t="t" r="r" b="b"/>
                <a:pathLst>
                  <a:path w="1770604" h="641814">
                    <a:moveTo>
                      <a:pt x="0" y="0"/>
                    </a:moveTo>
                    <a:lnTo>
                      <a:pt x="1770604" y="0"/>
                    </a:lnTo>
                    <a:lnTo>
                      <a:pt x="1770604" y="641814"/>
                    </a:lnTo>
                    <a:lnTo>
                      <a:pt x="0" y="6418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1770604" cy="6513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198530" y="1301758"/>
              <a:ext cx="7303962" cy="1205154"/>
            </a:xfrm>
            <a:custGeom>
              <a:avLst/>
              <a:gdLst/>
              <a:ahLst/>
              <a:cxnLst/>
              <a:rect l="l" t="t" r="r" b="b"/>
              <a:pathLst>
                <a:path w="7303962" h="1205154">
                  <a:moveTo>
                    <a:pt x="0" y="0"/>
                  </a:moveTo>
                  <a:lnTo>
                    <a:pt x="7303963" y="0"/>
                  </a:lnTo>
                  <a:lnTo>
                    <a:pt x="7303963" y="1205153"/>
                  </a:lnTo>
                  <a:lnTo>
                    <a:pt x="0" y="1205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68728" y="238397"/>
              <a:ext cx="5382015" cy="924392"/>
            </a:xfrm>
            <a:custGeom>
              <a:avLst/>
              <a:gdLst/>
              <a:ahLst/>
              <a:cxnLst/>
              <a:rect l="l" t="t" r="r" b="b"/>
              <a:pathLst>
                <a:path w="5382015" h="924392">
                  <a:moveTo>
                    <a:pt x="0" y="0"/>
                  </a:moveTo>
                  <a:lnTo>
                    <a:pt x="5382014" y="0"/>
                  </a:lnTo>
                  <a:lnTo>
                    <a:pt x="5382014" y="924392"/>
                  </a:lnTo>
                  <a:lnTo>
                    <a:pt x="0" y="92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2918128"/>
              <a:ext cx="9664129" cy="8054672"/>
              <a:chOff x="0" y="0"/>
              <a:chExt cx="2224753" cy="185424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24753" cy="1854244"/>
              </a:xfrm>
              <a:custGeom>
                <a:avLst/>
                <a:gdLst/>
                <a:ahLst/>
                <a:cxnLst/>
                <a:rect l="l" t="t" r="r" b="b"/>
                <a:pathLst>
                  <a:path w="2224753" h="1854244">
                    <a:moveTo>
                      <a:pt x="0" y="0"/>
                    </a:moveTo>
                    <a:lnTo>
                      <a:pt x="2224753" y="0"/>
                    </a:lnTo>
                    <a:lnTo>
                      <a:pt x="2224753" y="1854244"/>
                    </a:lnTo>
                    <a:lnTo>
                      <a:pt x="0" y="18542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2224753" cy="1863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3156524"/>
              <a:ext cx="9512548" cy="5473144"/>
            </a:xfrm>
            <a:custGeom>
              <a:avLst/>
              <a:gdLst/>
              <a:ahLst/>
              <a:cxnLst/>
              <a:rect l="l" t="t" r="r" b="b"/>
              <a:pathLst>
                <a:path w="9512548" h="5473144">
                  <a:moveTo>
                    <a:pt x="0" y="0"/>
                  </a:moveTo>
                  <a:lnTo>
                    <a:pt x="9512548" y="0"/>
                  </a:lnTo>
                  <a:lnTo>
                    <a:pt x="9512548" y="5473144"/>
                  </a:lnTo>
                  <a:lnTo>
                    <a:pt x="0" y="5473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847512" y="8786748"/>
              <a:ext cx="5817525" cy="2186052"/>
            </a:xfrm>
            <a:custGeom>
              <a:avLst/>
              <a:gdLst/>
              <a:ahLst/>
              <a:cxnLst/>
              <a:rect l="l" t="t" r="r" b="b"/>
              <a:pathLst>
                <a:path w="5817525" h="2186052">
                  <a:moveTo>
                    <a:pt x="0" y="0"/>
                  </a:moveTo>
                  <a:lnTo>
                    <a:pt x="5817525" y="0"/>
                  </a:lnTo>
                  <a:lnTo>
                    <a:pt x="5817525" y="2186052"/>
                  </a:lnTo>
                  <a:lnTo>
                    <a:pt x="0" y="2186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028700"/>
            <a:ext cx="6573870" cy="3308606"/>
            <a:chOff x="0" y="0"/>
            <a:chExt cx="8765160" cy="441147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765160" cy="4411475"/>
              <a:chOff x="0" y="0"/>
              <a:chExt cx="1797201" cy="9045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97201" cy="904525"/>
              </a:xfrm>
              <a:custGeom>
                <a:avLst/>
                <a:gdLst/>
                <a:ahLst/>
                <a:cxnLst/>
                <a:rect l="l" t="t" r="r" b="b"/>
                <a:pathLst>
                  <a:path w="1797201" h="904525">
                    <a:moveTo>
                      <a:pt x="0" y="0"/>
                    </a:moveTo>
                    <a:lnTo>
                      <a:pt x="1797201" y="0"/>
                    </a:lnTo>
                    <a:lnTo>
                      <a:pt x="1797201" y="904525"/>
                    </a:lnTo>
                    <a:lnTo>
                      <a:pt x="0" y="904525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797201" cy="914050"/>
              </a:xfrm>
              <a:prstGeom prst="rect">
                <a:avLst/>
              </a:prstGeom>
            </p:spPr>
            <p:txBody>
              <a:bodyPr lIns="48940" tIns="48940" rIns="48940" bIns="4894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91123"/>
              <a:ext cx="8765160" cy="4095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Utilisation</a:t>
              </a: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des </a:t>
              </a: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outils</a:t>
              </a: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de la suite </a:t>
              </a: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logicielle</a:t>
              </a: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readMETRICS</a:t>
              </a: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développée</a:t>
              </a: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par </a:t>
              </a:r>
              <a:r>
                <a:rPr lang="en-US" sz="4615" b="1" err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l’ezTEAM</a:t>
              </a:r>
              <a:endParaRPr lang="en-US" sz="4615" b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45955" y="1464045"/>
            <a:ext cx="2596090" cy="1431670"/>
            <a:chOff x="0" y="0"/>
            <a:chExt cx="1148283" cy="6332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8283" cy="633245"/>
            </a:xfrm>
            <a:custGeom>
              <a:avLst/>
              <a:gdLst/>
              <a:ahLst/>
              <a:cxnLst/>
              <a:rect l="l" t="t" r="r" b="b"/>
              <a:pathLst>
                <a:path w="1148283" h="633245">
                  <a:moveTo>
                    <a:pt x="1148283" y="316623"/>
                  </a:moveTo>
                  <a:lnTo>
                    <a:pt x="741883" y="0"/>
                  </a:lnTo>
                  <a:lnTo>
                    <a:pt x="741883" y="203200"/>
                  </a:lnTo>
                  <a:lnTo>
                    <a:pt x="0" y="203200"/>
                  </a:lnTo>
                  <a:lnTo>
                    <a:pt x="0" y="430045"/>
                  </a:lnTo>
                  <a:lnTo>
                    <a:pt x="741883" y="430045"/>
                  </a:lnTo>
                  <a:lnTo>
                    <a:pt x="741883" y="633245"/>
                  </a:lnTo>
                  <a:lnTo>
                    <a:pt x="1148283" y="316623"/>
                  </a:lnTo>
                  <a:close/>
                </a:path>
              </a:pathLst>
            </a:custGeom>
            <a:solidFill>
              <a:srgbClr val="BED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3675"/>
              <a:ext cx="1046683" cy="236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011203" y="1028700"/>
            <a:ext cx="7248097" cy="8229600"/>
            <a:chOff x="0" y="0"/>
            <a:chExt cx="9664129" cy="10972800"/>
          </a:xfrm>
        </p:grpSpPr>
        <p:grpSp>
          <p:nvGrpSpPr>
            <p:cNvPr id="4" name="Group 4"/>
            <p:cNvGrpSpPr/>
            <p:nvPr/>
          </p:nvGrpSpPr>
          <p:grpSpPr>
            <a:xfrm>
              <a:off x="986391" y="0"/>
              <a:ext cx="7691348" cy="2787984"/>
              <a:chOff x="0" y="0"/>
              <a:chExt cx="1770604" cy="64181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70604" cy="641814"/>
              </a:xfrm>
              <a:custGeom>
                <a:avLst/>
                <a:gdLst/>
                <a:ahLst/>
                <a:cxnLst/>
                <a:rect l="l" t="t" r="r" b="b"/>
                <a:pathLst>
                  <a:path w="1770604" h="641814">
                    <a:moveTo>
                      <a:pt x="0" y="0"/>
                    </a:moveTo>
                    <a:lnTo>
                      <a:pt x="1770604" y="0"/>
                    </a:lnTo>
                    <a:lnTo>
                      <a:pt x="1770604" y="641814"/>
                    </a:lnTo>
                    <a:lnTo>
                      <a:pt x="0" y="6418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1770604" cy="6513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198530" y="1301758"/>
              <a:ext cx="7303962" cy="1205154"/>
            </a:xfrm>
            <a:custGeom>
              <a:avLst/>
              <a:gdLst/>
              <a:ahLst/>
              <a:cxnLst/>
              <a:rect l="l" t="t" r="r" b="b"/>
              <a:pathLst>
                <a:path w="7303962" h="1205154">
                  <a:moveTo>
                    <a:pt x="0" y="0"/>
                  </a:moveTo>
                  <a:lnTo>
                    <a:pt x="7303963" y="0"/>
                  </a:lnTo>
                  <a:lnTo>
                    <a:pt x="7303963" y="1205153"/>
                  </a:lnTo>
                  <a:lnTo>
                    <a:pt x="0" y="1205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68728" y="238397"/>
              <a:ext cx="5382015" cy="924392"/>
            </a:xfrm>
            <a:custGeom>
              <a:avLst/>
              <a:gdLst/>
              <a:ahLst/>
              <a:cxnLst/>
              <a:rect l="l" t="t" r="r" b="b"/>
              <a:pathLst>
                <a:path w="5382015" h="924392">
                  <a:moveTo>
                    <a:pt x="0" y="0"/>
                  </a:moveTo>
                  <a:lnTo>
                    <a:pt x="5382014" y="0"/>
                  </a:lnTo>
                  <a:lnTo>
                    <a:pt x="5382014" y="924392"/>
                  </a:lnTo>
                  <a:lnTo>
                    <a:pt x="0" y="92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2918128"/>
              <a:ext cx="9664129" cy="8054672"/>
              <a:chOff x="0" y="0"/>
              <a:chExt cx="2224753" cy="185424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24753" cy="1854244"/>
              </a:xfrm>
              <a:custGeom>
                <a:avLst/>
                <a:gdLst/>
                <a:ahLst/>
                <a:cxnLst/>
                <a:rect l="l" t="t" r="r" b="b"/>
                <a:pathLst>
                  <a:path w="2224753" h="1854244">
                    <a:moveTo>
                      <a:pt x="0" y="0"/>
                    </a:moveTo>
                    <a:lnTo>
                      <a:pt x="2224753" y="0"/>
                    </a:lnTo>
                    <a:lnTo>
                      <a:pt x="2224753" y="1854244"/>
                    </a:lnTo>
                    <a:lnTo>
                      <a:pt x="0" y="18542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2224753" cy="1863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3156524"/>
              <a:ext cx="9512548" cy="5473144"/>
            </a:xfrm>
            <a:custGeom>
              <a:avLst/>
              <a:gdLst/>
              <a:ahLst/>
              <a:cxnLst/>
              <a:rect l="l" t="t" r="r" b="b"/>
              <a:pathLst>
                <a:path w="9512548" h="5473144">
                  <a:moveTo>
                    <a:pt x="0" y="0"/>
                  </a:moveTo>
                  <a:lnTo>
                    <a:pt x="9512548" y="0"/>
                  </a:lnTo>
                  <a:lnTo>
                    <a:pt x="9512548" y="5473144"/>
                  </a:lnTo>
                  <a:lnTo>
                    <a:pt x="0" y="5473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847512" y="8786748"/>
              <a:ext cx="5817525" cy="2186052"/>
            </a:xfrm>
            <a:custGeom>
              <a:avLst/>
              <a:gdLst/>
              <a:ahLst/>
              <a:cxnLst/>
              <a:rect l="l" t="t" r="r" b="b"/>
              <a:pathLst>
                <a:path w="5817525" h="2186052">
                  <a:moveTo>
                    <a:pt x="0" y="0"/>
                  </a:moveTo>
                  <a:lnTo>
                    <a:pt x="5817525" y="0"/>
                  </a:lnTo>
                  <a:lnTo>
                    <a:pt x="5817525" y="2186052"/>
                  </a:lnTo>
                  <a:lnTo>
                    <a:pt x="0" y="2186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028700"/>
            <a:ext cx="6573870" cy="3308606"/>
            <a:chOff x="0" y="0"/>
            <a:chExt cx="8765160" cy="441147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765160" cy="4411475"/>
              <a:chOff x="0" y="0"/>
              <a:chExt cx="1797201" cy="9045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97201" cy="904525"/>
              </a:xfrm>
              <a:custGeom>
                <a:avLst/>
                <a:gdLst/>
                <a:ahLst/>
                <a:cxnLst/>
                <a:rect l="l" t="t" r="r" b="b"/>
                <a:pathLst>
                  <a:path w="1797201" h="904525">
                    <a:moveTo>
                      <a:pt x="0" y="0"/>
                    </a:moveTo>
                    <a:lnTo>
                      <a:pt x="1797201" y="0"/>
                    </a:lnTo>
                    <a:lnTo>
                      <a:pt x="1797201" y="904525"/>
                    </a:lnTo>
                    <a:lnTo>
                      <a:pt x="0" y="904525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797201" cy="914050"/>
              </a:xfrm>
              <a:prstGeom prst="rect">
                <a:avLst/>
              </a:prstGeom>
            </p:spPr>
            <p:txBody>
              <a:bodyPr lIns="48940" tIns="48940" rIns="48940" bIns="4894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91123"/>
              <a:ext cx="8765160" cy="4095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615" b="1">
                  <a:solidFill>
                    <a:srgbClr val="E04B2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Utilisation des outils de la suite logicielle readMETRICS développée par l’ezTEAM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45955" y="1464045"/>
            <a:ext cx="2596090" cy="1431670"/>
            <a:chOff x="0" y="0"/>
            <a:chExt cx="1148283" cy="6332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8283" cy="633245"/>
            </a:xfrm>
            <a:custGeom>
              <a:avLst/>
              <a:gdLst/>
              <a:ahLst/>
              <a:cxnLst/>
              <a:rect l="l" t="t" r="r" b="b"/>
              <a:pathLst>
                <a:path w="1148283" h="633245">
                  <a:moveTo>
                    <a:pt x="1148283" y="316623"/>
                  </a:moveTo>
                  <a:lnTo>
                    <a:pt x="741883" y="0"/>
                  </a:lnTo>
                  <a:lnTo>
                    <a:pt x="741883" y="203200"/>
                  </a:lnTo>
                  <a:lnTo>
                    <a:pt x="0" y="203200"/>
                  </a:lnTo>
                  <a:lnTo>
                    <a:pt x="0" y="430045"/>
                  </a:lnTo>
                  <a:lnTo>
                    <a:pt x="741883" y="430045"/>
                  </a:lnTo>
                  <a:lnTo>
                    <a:pt x="741883" y="633245"/>
                  </a:lnTo>
                  <a:lnTo>
                    <a:pt x="1148283" y="316623"/>
                  </a:lnTo>
                  <a:close/>
                </a:path>
              </a:pathLst>
            </a:custGeom>
            <a:solidFill>
              <a:srgbClr val="BED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3675"/>
              <a:ext cx="1046683" cy="236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953436" y="3600450"/>
            <a:ext cx="2221537" cy="1312474"/>
            <a:chOff x="0" y="0"/>
            <a:chExt cx="585096" cy="3456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85096" cy="345672"/>
            </a:xfrm>
            <a:custGeom>
              <a:avLst/>
              <a:gdLst/>
              <a:ahLst/>
              <a:cxnLst/>
              <a:rect l="l" t="t" r="r" b="b"/>
              <a:pathLst>
                <a:path w="585096" h="345672">
                  <a:moveTo>
                    <a:pt x="0" y="0"/>
                  </a:moveTo>
                  <a:lnTo>
                    <a:pt x="585096" y="0"/>
                  </a:lnTo>
                  <a:lnTo>
                    <a:pt x="585096" y="345672"/>
                  </a:lnTo>
                  <a:lnTo>
                    <a:pt x="0" y="3456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00A0D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585096" cy="355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93129" y="6493064"/>
            <a:ext cx="2595099" cy="1118987"/>
            <a:chOff x="0" y="0"/>
            <a:chExt cx="683483" cy="2947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83483" cy="294713"/>
            </a:xfrm>
            <a:custGeom>
              <a:avLst/>
              <a:gdLst/>
              <a:ahLst/>
              <a:cxnLst/>
              <a:rect l="l" t="t" r="r" b="b"/>
              <a:pathLst>
                <a:path w="683483" h="294713">
                  <a:moveTo>
                    <a:pt x="0" y="0"/>
                  </a:moveTo>
                  <a:lnTo>
                    <a:pt x="683483" y="0"/>
                  </a:lnTo>
                  <a:lnTo>
                    <a:pt x="683483" y="294713"/>
                  </a:lnTo>
                  <a:lnTo>
                    <a:pt x="0" y="2947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00A0D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683483" cy="30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24483" y="8598615"/>
            <a:ext cx="1546161" cy="500784"/>
            <a:chOff x="0" y="0"/>
            <a:chExt cx="407219" cy="13189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07219" cy="131894"/>
            </a:xfrm>
            <a:custGeom>
              <a:avLst/>
              <a:gdLst/>
              <a:ahLst/>
              <a:cxnLst/>
              <a:rect l="l" t="t" r="r" b="b"/>
              <a:pathLst>
                <a:path w="407219" h="131894">
                  <a:moveTo>
                    <a:pt x="0" y="0"/>
                  </a:moveTo>
                  <a:lnTo>
                    <a:pt x="407219" y="0"/>
                  </a:lnTo>
                  <a:lnTo>
                    <a:pt x="407219" y="131894"/>
                  </a:lnTo>
                  <a:lnTo>
                    <a:pt x="0" y="1318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00A0D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407219" cy="141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03232" y="8168581"/>
            <a:ext cx="1794006" cy="500784"/>
            <a:chOff x="0" y="0"/>
            <a:chExt cx="472495" cy="13189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2495" cy="131894"/>
            </a:xfrm>
            <a:custGeom>
              <a:avLst/>
              <a:gdLst/>
              <a:ahLst/>
              <a:cxnLst/>
              <a:rect l="l" t="t" r="r" b="b"/>
              <a:pathLst>
                <a:path w="472495" h="131894">
                  <a:moveTo>
                    <a:pt x="0" y="0"/>
                  </a:moveTo>
                  <a:lnTo>
                    <a:pt x="472495" y="0"/>
                  </a:lnTo>
                  <a:lnTo>
                    <a:pt x="472495" y="131894"/>
                  </a:lnTo>
                  <a:lnTo>
                    <a:pt x="0" y="1318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00A0DC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472495" cy="141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6372583" y="4511729"/>
            <a:ext cx="802391" cy="802391"/>
          </a:xfrm>
          <a:custGeom>
            <a:avLst/>
            <a:gdLst/>
            <a:ahLst/>
            <a:cxnLst/>
            <a:rect l="l" t="t" r="r" b="b"/>
            <a:pathLst>
              <a:path w="802391" h="802391">
                <a:moveTo>
                  <a:pt x="0" y="0"/>
                </a:moveTo>
                <a:lnTo>
                  <a:pt x="802390" y="0"/>
                </a:lnTo>
                <a:lnTo>
                  <a:pt x="802390" y="802390"/>
                </a:lnTo>
                <a:lnTo>
                  <a:pt x="0" y="802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16611940" y="7366191"/>
            <a:ext cx="802391" cy="802391"/>
          </a:xfrm>
          <a:custGeom>
            <a:avLst/>
            <a:gdLst/>
            <a:ahLst/>
            <a:cxnLst/>
            <a:rect l="l" t="t" r="r" b="b"/>
            <a:pathLst>
              <a:path w="802391" h="802391">
                <a:moveTo>
                  <a:pt x="0" y="0"/>
                </a:moveTo>
                <a:lnTo>
                  <a:pt x="802391" y="0"/>
                </a:lnTo>
                <a:lnTo>
                  <a:pt x="802391" y="802390"/>
                </a:lnTo>
                <a:lnTo>
                  <a:pt x="0" y="802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11722092" y="8698204"/>
            <a:ext cx="802391" cy="802391"/>
          </a:xfrm>
          <a:custGeom>
            <a:avLst/>
            <a:gdLst/>
            <a:ahLst/>
            <a:cxnLst/>
            <a:rect l="l" t="t" r="r" b="b"/>
            <a:pathLst>
              <a:path w="802391" h="802391">
                <a:moveTo>
                  <a:pt x="0" y="0"/>
                </a:moveTo>
                <a:lnTo>
                  <a:pt x="802391" y="0"/>
                </a:lnTo>
                <a:lnTo>
                  <a:pt x="802391" y="802391"/>
                </a:lnTo>
                <a:lnTo>
                  <a:pt x="0" y="802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1000841" y="8017778"/>
            <a:ext cx="802391" cy="802391"/>
          </a:xfrm>
          <a:custGeom>
            <a:avLst/>
            <a:gdLst/>
            <a:ahLst/>
            <a:cxnLst/>
            <a:rect l="l" t="t" r="r" b="b"/>
            <a:pathLst>
              <a:path w="802391" h="802391">
                <a:moveTo>
                  <a:pt x="0" y="0"/>
                </a:moveTo>
                <a:lnTo>
                  <a:pt x="802391" y="0"/>
                </a:lnTo>
                <a:lnTo>
                  <a:pt x="802391" y="802391"/>
                </a:lnTo>
                <a:lnTo>
                  <a:pt x="0" y="802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94268" y="7928120"/>
            <a:ext cx="3899465" cy="1110959"/>
          </a:xfrm>
          <a:custGeom>
            <a:avLst/>
            <a:gdLst/>
            <a:ahLst/>
            <a:cxnLst/>
            <a:rect l="l" t="t" r="r" b="b"/>
            <a:pathLst>
              <a:path w="3899465" h="1110959">
                <a:moveTo>
                  <a:pt x="0" y="0"/>
                </a:moveTo>
                <a:lnTo>
                  <a:pt x="3899464" y="0"/>
                </a:lnTo>
                <a:lnTo>
                  <a:pt x="3899464" y="1110959"/>
                </a:lnTo>
                <a:lnTo>
                  <a:pt x="0" y="1110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715660" y="4143659"/>
            <a:ext cx="14856680" cy="353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1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5" tooltip="https://demo.ezpaarse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ezPAARSE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un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logiciel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libre qui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permet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collecter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d'anonymiser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d’exploiter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et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d’enrichir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les logs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d’accès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utilisateurs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just">
              <a:lnSpc>
                <a:spcPts val="1960"/>
              </a:lnSpc>
            </a:pPr>
            <a:endParaRPr lang="en-US" sz="3099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69281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Pour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mettre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à disposition des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consultations du site </a:t>
            </a:r>
            <a:r>
              <a:rPr lang="en-US" sz="3099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6" tooltip="https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theses.fr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les équipes de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l’Abes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ont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développé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avec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l’ezTEAM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briques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logicielles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utilisant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ezPAARSE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dont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une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instance a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été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installée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l’Abes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afin</a:t>
            </a:r>
            <a:r>
              <a:rPr lang="en-US" sz="30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099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collecter</a:t>
            </a:r>
            <a:r>
              <a:rPr lang="en-US" sz="3099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099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analyser</a:t>
            </a:r>
            <a:r>
              <a:rPr lang="en-US" sz="3099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099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enrichir</a:t>
            </a:r>
            <a:r>
              <a:rPr lang="en-US" sz="3099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et exploiter les logs de theses.fr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3770" y="1436158"/>
            <a:ext cx="14938570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Utilisation des outils de la suite logicielle readMETRICS développée par l’ezTEAM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4715" y="3179234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ezPAARSE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900133" y="746727"/>
            <a:ext cx="1770290" cy="1603882"/>
          </a:xfrm>
          <a:custGeom>
            <a:avLst/>
            <a:gdLst/>
            <a:ahLst/>
            <a:cxnLst/>
            <a:rect l="l" t="t" r="r" b="b"/>
            <a:pathLst>
              <a:path w="1770290" h="1603882">
                <a:moveTo>
                  <a:pt x="0" y="0"/>
                </a:moveTo>
                <a:lnTo>
                  <a:pt x="1770290" y="0"/>
                </a:lnTo>
                <a:lnTo>
                  <a:pt x="1770290" y="1603883"/>
                </a:lnTo>
                <a:lnTo>
                  <a:pt x="0" y="1603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76262" y="3612005"/>
            <a:ext cx="4870028" cy="4906829"/>
          </a:xfrm>
          <a:custGeom>
            <a:avLst/>
            <a:gdLst/>
            <a:ahLst/>
            <a:cxnLst/>
            <a:rect l="l" t="t" r="r" b="b"/>
            <a:pathLst>
              <a:path w="4870028" h="4906829">
                <a:moveTo>
                  <a:pt x="0" y="0"/>
                </a:moveTo>
                <a:lnTo>
                  <a:pt x="4870028" y="0"/>
                </a:lnTo>
                <a:lnTo>
                  <a:pt x="4870028" y="4906829"/>
                </a:lnTo>
                <a:lnTo>
                  <a:pt x="0" y="4906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720828" y="7728517"/>
            <a:ext cx="2566172" cy="1483484"/>
          </a:xfrm>
          <a:custGeom>
            <a:avLst/>
            <a:gdLst/>
            <a:ahLst/>
            <a:cxnLst/>
            <a:rect l="l" t="t" r="r" b="b"/>
            <a:pathLst>
              <a:path w="2846344" h="1722529">
                <a:moveTo>
                  <a:pt x="0" y="0"/>
                </a:moveTo>
                <a:lnTo>
                  <a:pt x="2846344" y="0"/>
                </a:lnTo>
                <a:lnTo>
                  <a:pt x="2846344" y="1722529"/>
                </a:lnTo>
                <a:lnTo>
                  <a:pt x="0" y="172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674715" y="2836333"/>
            <a:ext cx="4682221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ezMESURE</a:t>
            </a:r>
            <a:endParaRPr lang="en-US" sz="5000" b="1" spc="-50" dirty="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00133" y="746727"/>
            <a:ext cx="1770290" cy="1603882"/>
          </a:xfrm>
          <a:custGeom>
            <a:avLst/>
            <a:gdLst/>
            <a:ahLst/>
            <a:cxnLst/>
            <a:rect l="l" t="t" r="r" b="b"/>
            <a:pathLst>
              <a:path w="1770290" h="1603882">
                <a:moveTo>
                  <a:pt x="0" y="0"/>
                </a:moveTo>
                <a:lnTo>
                  <a:pt x="1770290" y="0"/>
                </a:lnTo>
                <a:lnTo>
                  <a:pt x="1770290" y="1603883"/>
                </a:lnTo>
                <a:lnTo>
                  <a:pt x="0" y="160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674715" y="1131358"/>
            <a:ext cx="14938570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Utilisation des outils de la suite logicielle readMETRICS développée par l’ezTEAM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74715" y="3715843"/>
            <a:ext cx="11293874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4" lvl="1" indent="-291462" algn="just">
              <a:lnSpc>
                <a:spcPts val="3779"/>
              </a:lnSpc>
              <a:buFont typeface="Arial"/>
              <a:buChar char="•"/>
            </a:pPr>
            <a:r>
              <a:rPr lang="en-US" sz="2600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ez</a:t>
            </a:r>
            <a:r>
              <a:rPr lang="en-US" sz="2600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MESURE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agrège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les données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produites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par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l’outil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ezPAARSE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et les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présente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sous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forme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tableaux de bord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dynamiques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personnalisables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générés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partir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l’outil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visualisation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données 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Kibana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  <a:endParaRPr lang="en-US" sz="26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  <a:hlinkClick r:id="rId8" tooltip="https://demo.ezpaarse.org"/>
            </a:endParaRPr>
          </a:p>
          <a:p>
            <a:pPr algn="just">
              <a:lnSpc>
                <a:spcPts val="1540"/>
              </a:lnSpc>
            </a:pPr>
            <a:endParaRPr lang="en-US" sz="26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  <a:hlinkClick r:id="rId8" tooltip="https://demo.ezpaarse.org"/>
            </a:endParaRPr>
          </a:p>
          <a:p>
            <a:pPr marL="604513" lvl="1" indent="-302256" algn="just">
              <a:lnSpc>
                <a:spcPts val="3919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a fait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l’objet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développements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par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l’ezTEAM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pour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permettre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aux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visualiser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d’utilisation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du site theses.fr,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notamment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les consultations et les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téléchargement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préparées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et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soutenues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leur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sein, </a:t>
            </a:r>
            <a:r>
              <a:rPr lang="en-US" sz="26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directement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dans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leur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espace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260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60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préexistant</a:t>
            </a:r>
            <a:r>
              <a:rPr lang="en-US" sz="2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070840" y="5498428"/>
            <a:ext cx="5943103" cy="3377192"/>
          </a:xfrm>
          <a:custGeom>
            <a:avLst/>
            <a:gdLst/>
            <a:ahLst/>
            <a:cxnLst/>
            <a:rect l="l" t="t" r="r" b="b"/>
            <a:pathLst>
              <a:path w="5943103" h="3377192">
                <a:moveTo>
                  <a:pt x="0" y="0"/>
                </a:moveTo>
                <a:lnTo>
                  <a:pt x="5943103" y="0"/>
                </a:lnTo>
                <a:lnTo>
                  <a:pt x="5943103" y="3377192"/>
                </a:lnTo>
                <a:lnTo>
                  <a:pt x="0" y="337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526496" y="4144659"/>
            <a:ext cx="15284413" cy="154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2" lvl="1" indent="-313051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le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démonstrateur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d’</a:t>
            </a:r>
            <a:r>
              <a:rPr lang="en-US" sz="2899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5" tooltip="https://ezpaarse-project.github.io/ezpaars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ezPAARSE</a:t>
            </a:r>
            <a:r>
              <a:rPr lang="en-US" sz="2899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Il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permet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visualiser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direct,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temps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réel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dans un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navigateur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les consultations et les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téléchargements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effectués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sur un site et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comptablisés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par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ezPAARSE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6496" y="1386752"/>
            <a:ext cx="14938570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Utilisation des outils de la suite logicielle readMETRICS développée par l’ezTEAM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6496" y="3300109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6496" y="5890354"/>
            <a:ext cx="9198501" cy="260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L'outil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a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permis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concevoir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6" tooltip="https://bibliomap.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BiblioMap</a:t>
            </a:r>
            <a:r>
              <a:rPr lang="en-US" sz="2899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6" tooltip="https://bibliomap.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theses.fr</a:t>
            </a:r>
            <a:r>
              <a:rPr lang="en-US" sz="2899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qui montre les consultations (de notices de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personnes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organismes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) et les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téléchargements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effectués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8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direct sur le site</a:t>
            </a:r>
            <a:r>
              <a:rPr lang="en-US" sz="2800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80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7" tooltip="https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theses.fr</a:t>
            </a:r>
            <a:r>
              <a:rPr lang="en-US" sz="2800" u="sng" dirty="0">
                <a:latin typeface="Aptos"/>
                <a:ea typeface="Aptos"/>
                <a:cs typeface="Aptos"/>
                <a:sym typeface="Aptos"/>
              </a:rPr>
              <a:t>.</a:t>
            </a:r>
            <a:endParaRPr lang="en-US" sz="2899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247777" y="5336706"/>
            <a:ext cx="15590520" cy="13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Les tableaux de bord ezMESURE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777" y="394735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Partie</a:t>
            </a:r>
            <a:r>
              <a:rPr lang="en-US" sz="8199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2 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519763" y="5963527"/>
            <a:ext cx="5248475" cy="3176232"/>
          </a:xfrm>
          <a:custGeom>
            <a:avLst/>
            <a:gdLst/>
            <a:ahLst/>
            <a:cxnLst/>
            <a:rect l="l" t="t" r="r" b="b"/>
            <a:pathLst>
              <a:path w="5248475" h="3176232">
                <a:moveTo>
                  <a:pt x="0" y="0"/>
                </a:moveTo>
                <a:lnTo>
                  <a:pt x="5248474" y="0"/>
                </a:lnTo>
                <a:lnTo>
                  <a:pt x="5248474" y="3176232"/>
                </a:lnTo>
                <a:lnTo>
                  <a:pt x="0" y="31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2663045" y="4055036"/>
            <a:ext cx="12961911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Accéder</a:t>
            </a: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à ezMESURE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717EC-CC71-C322-3751-6B5A0478B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877807-1D70-8A26-7B51-EC1D916CC1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3AA7AB5-06C9-D693-6275-ECE97CD99A37}"/>
              </a:ext>
            </a:extLst>
          </p:cNvPr>
          <p:cNvSpPr txBox="1"/>
          <p:nvPr/>
        </p:nvSpPr>
        <p:spPr>
          <a:xfrm>
            <a:off x="3581400" y="2650510"/>
            <a:ext cx="12573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fr-FR" sz="5400" dirty="0">
              <a:solidFill>
                <a:schemeClr val="tx2">
                  <a:lumMod val="75000"/>
                </a:schemeClr>
              </a:solidFill>
              <a:latin typeface="Aptos"/>
            </a:endParaRPr>
          </a:p>
          <a:p>
            <a:pPr marL="914400" indent="-914400">
              <a:buFont typeface="+mj-lt"/>
              <a:buAutoNum type="arabicPeriod"/>
            </a:pPr>
            <a:r>
              <a:rPr lang="fr-FR" sz="5400" dirty="0">
                <a:solidFill>
                  <a:schemeClr val="tx2">
                    <a:lumMod val="75000"/>
                  </a:schemeClr>
                </a:solidFill>
                <a:latin typeface="Aptos"/>
              </a:rPr>
              <a:t>Le projet </a:t>
            </a:r>
            <a:r>
              <a:rPr lang="fr-FR" sz="5400" dirty="0" err="1">
                <a:solidFill>
                  <a:schemeClr val="tx2">
                    <a:lumMod val="75000"/>
                  </a:schemeClr>
                </a:solidFill>
                <a:latin typeface="Aptos"/>
              </a:rPr>
              <a:t>ezSTATS</a:t>
            </a:r>
            <a:endParaRPr lang="fr-FR" sz="5400" dirty="0">
              <a:solidFill>
                <a:schemeClr val="tx2">
                  <a:lumMod val="75000"/>
                </a:schemeClr>
              </a:solidFill>
              <a:latin typeface="Aptos"/>
            </a:endParaRPr>
          </a:p>
          <a:p>
            <a:pPr marL="914400" indent="-914400">
              <a:buFont typeface="+mj-lt"/>
              <a:buAutoNum type="arabicPeriod"/>
            </a:pPr>
            <a:r>
              <a:rPr lang="fr-FR" sz="5400" dirty="0">
                <a:solidFill>
                  <a:schemeClr val="tx2">
                    <a:lumMod val="75000"/>
                  </a:schemeClr>
                </a:solidFill>
                <a:latin typeface="Aptos"/>
              </a:rPr>
              <a:t>Les tableaux de bord </a:t>
            </a:r>
            <a:r>
              <a:rPr lang="fr-FR" sz="5400" dirty="0" err="1">
                <a:solidFill>
                  <a:schemeClr val="tx2">
                    <a:lumMod val="75000"/>
                  </a:schemeClr>
                </a:solidFill>
                <a:latin typeface="Aptos"/>
              </a:rPr>
              <a:t>ezMESURE</a:t>
            </a:r>
            <a:endParaRPr lang="fr-FR" sz="5400" dirty="0">
              <a:solidFill>
                <a:schemeClr val="tx2">
                  <a:lumMod val="75000"/>
                </a:schemeClr>
              </a:solidFill>
              <a:latin typeface="Aptos"/>
            </a:endParaRPr>
          </a:p>
          <a:p>
            <a:pPr marL="914400" indent="-914400">
              <a:buFont typeface="+mj-lt"/>
              <a:buAutoNum type="arabicPeriod"/>
            </a:pPr>
            <a:r>
              <a:rPr lang="fr-FR" sz="5400" dirty="0" err="1">
                <a:solidFill>
                  <a:schemeClr val="tx2">
                    <a:lumMod val="75000"/>
                  </a:schemeClr>
                </a:solidFill>
                <a:latin typeface="Aptos"/>
              </a:rPr>
              <a:t>BiblioMap</a:t>
            </a:r>
            <a:r>
              <a:rPr lang="fr-FR" sz="5400" dirty="0">
                <a:solidFill>
                  <a:schemeClr val="tx2">
                    <a:lumMod val="75000"/>
                  </a:schemeClr>
                </a:solidFill>
                <a:latin typeface="Aptos"/>
              </a:rPr>
              <a:t> theses.fr</a:t>
            </a:r>
          </a:p>
          <a:p>
            <a:pPr marL="914400" indent="-914400">
              <a:buFont typeface="+mj-lt"/>
              <a:buAutoNum type="arabicPeriod"/>
            </a:pPr>
            <a:r>
              <a:rPr lang="fr-FR" sz="5400" dirty="0">
                <a:solidFill>
                  <a:schemeClr val="tx2">
                    <a:lumMod val="75000"/>
                  </a:schemeClr>
                </a:solidFill>
                <a:latin typeface="Aptos"/>
              </a:rPr>
              <a:t>Fonctionnalités à venir</a:t>
            </a:r>
          </a:p>
          <a:p>
            <a:pPr marL="914400" indent="-914400">
              <a:buFont typeface="+mj-lt"/>
              <a:buAutoNum type="arabicPeriod"/>
            </a:pPr>
            <a:r>
              <a:rPr lang="fr-FR" sz="5400" dirty="0">
                <a:solidFill>
                  <a:schemeClr val="tx2">
                    <a:lumMod val="75000"/>
                  </a:schemeClr>
                </a:solidFill>
                <a:latin typeface="Aptos"/>
              </a:rPr>
              <a:t>Accompagnement des établissements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769B7C6-877F-37A5-0E77-059EF74DCF01}"/>
              </a:ext>
            </a:extLst>
          </p:cNvPr>
          <p:cNvGrpSpPr/>
          <p:nvPr/>
        </p:nvGrpSpPr>
        <p:grpSpPr>
          <a:xfrm>
            <a:off x="2286000" y="904079"/>
            <a:ext cx="13716000" cy="1192433"/>
            <a:chOff x="0" y="0"/>
            <a:chExt cx="18288000" cy="15899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CD7896-D58F-3D49-7218-4919C655EF98}"/>
                </a:ext>
              </a:extLst>
            </p:cNvPr>
            <p:cNvSpPr/>
            <p:nvPr/>
          </p:nvSpPr>
          <p:spPr>
            <a:xfrm>
              <a:off x="0" y="0"/>
              <a:ext cx="18288000" cy="1589910"/>
            </a:xfrm>
            <a:custGeom>
              <a:avLst/>
              <a:gdLst/>
              <a:ahLst/>
              <a:cxnLst/>
              <a:rect l="l" t="t" r="r" b="b"/>
              <a:pathLst>
                <a:path w="18288000" h="1589910">
                  <a:moveTo>
                    <a:pt x="0" y="0"/>
                  </a:moveTo>
                  <a:lnTo>
                    <a:pt x="18288000" y="0"/>
                  </a:lnTo>
                  <a:lnTo>
                    <a:pt x="18288000" y="1589910"/>
                  </a:lnTo>
                  <a:lnTo>
                    <a:pt x="0" y="158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B4A6B41-7AA8-7C9D-30C1-2333A7EA39BC}"/>
                </a:ext>
              </a:extLst>
            </p:cNvPr>
            <p:cNvSpPr txBox="1"/>
            <p:nvPr/>
          </p:nvSpPr>
          <p:spPr>
            <a:xfrm>
              <a:off x="0" y="-38100"/>
              <a:ext cx="18288000" cy="162801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184"/>
                </a:lnSpc>
              </a:pP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 nouveaux </a:t>
              </a:r>
              <a:r>
                <a:rPr lang="en-US" sz="4800" b="1" err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outils</a:t>
              </a: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  <a:r>
                <a:rPr lang="en-US" sz="4800" b="1" err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statistiques</a:t>
              </a:r>
              <a:r>
                <a:rPr lang="en-US" sz="4800" b="1">
                  <a:solidFill>
                    <a:srgbClr val="CF491B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pour theses.fr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698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5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45677" y="5823165"/>
            <a:ext cx="13639479" cy="2226217"/>
            <a:chOff x="0" y="0"/>
            <a:chExt cx="3592291" cy="5863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92291" cy="586329"/>
            </a:xfrm>
            <a:custGeom>
              <a:avLst/>
              <a:gdLst/>
              <a:ahLst/>
              <a:cxnLst/>
              <a:rect l="l" t="t" r="r" b="b"/>
              <a:pathLst>
                <a:path w="3592291" h="586329">
                  <a:moveTo>
                    <a:pt x="0" y="0"/>
                  </a:moveTo>
                  <a:lnTo>
                    <a:pt x="3592291" y="0"/>
                  </a:lnTo>
                  <a:lnTo>
                    <a:pt x="3592291" y="586329"/>
                  </a:lnTo>
                  <a:lnTo>
                    <a:pt x="0" y="586329"/>
                  </a:lnTo>
                  <a:close/>
                </a:path>
              </a:pathLst>
            </a:custGeom>
            <a:solidFill>
              <a:srgbClr val="FFDC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592291" cy="59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42150" y="3910554"/>
            <a:ext cx="15603699" cy="682662"/>
          </a:xfrm>
          <a:custGeom>
            <a:avLst/>
            <a:gdLst/>
            <a:ahLst/>
            <a:cxnLst/>
            <a:rect l="l" t="t" r="r" b="b"/>
            <a:pathLst>
              <a:path w="15603699" h="682662">
                <a:moveTo>
                  <a:pt x="0" y="0"/>
                </a:moveTo>
                <a:lnTo>
                  <a:pt x="15603700" y="0"/>
                </a:lnTo>
                <a:lnTo>
                  <a:pt x="15603700" y="682662"/>
                </a:lnTo>
                <a:lnTo>
                  <a:pt x="0" y="682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3281565" y="3678521"/>
            <a:ext cx="1643646" cy="1146730"/>
          </a:xfrm>
          <a:custGeom>
            <a:avLst/>
            <a:gdLst/>
            <a:ahLst/>
            <a:cxnLst/>
            <a:rect l="l" t="t" r="r" b="b"/>
            <a:pathLst>
              <a:path w="1643646" h="1146730">
                <a:moveTo>
                  <a:pt x="0" y="0"/>
                </a:moveTo>
                <a:lnTo>
                  <a:pt x="1643645" y="0"/>
                </a:lnTo>
                <a:lnTo>
                  <a:pt x="1643645" y="1146729"/>
                </a:lnTo>
                <a:lnTo>
                  <a:pt x="0" y="1146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2010810" y="2495440"/>
            <a:ext cx="13709211" cy="579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Accéder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: </a:t>
            </a:r>
            <a:r>
              <a:rPr lang="en-US" sz="3390" u="sng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  <a:hlinkClick r:id="" action="ppaction://noaction"/>
              </a:rPr>
              <a:t> https://ezmesure.couperin.org/ </a:t>
            </a:r>
          </a:p>
          <a:p>
            <a:pPr algn="l">
              <a:lnSpc>
                <a:spcPts val="4747"/>
              </a:lnSpc>
            </a:pPr>
            <a:endParaRPr lang="en-US" sz="3390" u="sng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  <a:p>
            <a:pPr algn="ctr">
              <a:lnSpc>
                <a:spcPts val="4747"/>
              </a:lnSpc>
            </a:pPr>
            <a:endParaRPr lang="en-US" sz="3390" u="sng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  <a:p>
            <a:pPr algn="ctr">
              <a:lnSpc>
                <a:spcPts val="4747"/>
              </a:lnSpc>
            </a:pPr>
            <a:endParaRPr lang="en-US" sz="3390" u="sng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  <a:p>
            <a:pPr algn="ctr">
              <a:lnSpc>
                <a:spcPts val="4747"/>
              </a:lnSpc>
            </a:pPr>
            <a:endParaRPr lang="en-US" sz="3390" u="sng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  <a:p>
            <a:pPr algn="ctr">
              <a:lnSpc>
                <a:spcPts val="4747"/>
              </a:lnSpc>
            </a:pPr>
            <a:endParaRPr lang="en-US" sz="3390" u="sng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  <a:p>
            <a:pPr algn="ctr">
              <a:lnSpc>
                <a:spcPts val="4187"/>
              </a:lnSpc>
            </a:pPr>
            <a:r>
              <a:rPr lang="en-US" sz="2990" dirty="0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Consulter la </a:t>
            </a:r>
            <a:r>
              <a:rPr lang="en-US" sz="2990" dirty="0" err="1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procédure</a:t>
            </a:r>
            <a:r>
              <a:rPr lang="en-US" sz="2990" dirty="0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 pour de connecter pour la première </a:t>
            </a:r>
            <a:r>
              <a:rPr lang="en-US" sz="2990" dirty="0" err="1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fois</a:t>
            </a:r>
            <a:r>
              <a:rPr lang="en-US" sz="2990" dirty="0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2990" dirty="0" err="1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r>
              <a:rPr lang="en-US" sz="2990" dirty="0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</a:rPr>
              <a:t> :</a:t>
            </a:r>
          </a:p>
          <a:p>
            <a:pPr algn="ctr">
              <a:lnSpc>
                <a:spcPts val="4187"/>
              </a:lnSpc>
            </a:pPr>
            <a:r>
              <a:rPr lang="en-US" sz="2990" u="sng" dirty="0">
                <a:solidFill>
                  <a:srgbClr val="16459B"/>
                </a:solidFill>
                <a:latin typeface="Aptos"/>
                <a:ea typeface="Aptos"/>
                <a:cs typeface="Aptos"/>
                <a:sym typeface="Aptos"/>
                <a:hlinkClick r:id="" action="ppaction://noaction"/>
              </a:rPr>
              <a:t>https://blog.readmetrics.org/2023/01/faq-comment-se-connecter-a-ezmesure-pour-la-premiere-fois/ </a:t>
            </a:r>
          </a:p>
          <a:p>
            <a:pPr algn="l">
              <a:lnSpc>
                <a:spcPts val="4747"/>
              </a:lnSpc>
            </a:pPr>
            <a:endParaRPr lang="en-US" sz="2990" u="sng" dirty="0">
              <a:solidFill>
                <a:srgbClr val="16459B"/>
              </a:solidFill>
              <a:latin typeface="Aptos"/>
              <a:ea typeface="Aptos"/>
              <a:cs typeface="Aptos"/>
              <a:sym typeface="Aptos"/>
              <a:hlinkClick r:id="" action="ppaction://noaction"/>
            </a:endParaRPr>
          </a:p>
        </p:txBody>
      </p:sp>
      <p:sp>
        <p:nvSpPr>
          <p:cNvPr id="12" name="Freeform 12"/>
          <p:cNvSpPr/>
          <p:nvPr/>
        </p:nvSpPr>
        <p:spPr>
          <a:xfrm rot="-5400000">
            <a:off x="4269174" y="5060546"/>
            <a:ext cx="881291" cy="478100"/>
          </a:xfrm>
          <a:custGeom>
            <a:avLst/>
            <a:gdLst/>
            <a:ahLst/>
            <a:cxnLst/>
            <a:rect l="l" t="t" r="r" b="b"/>
            <a:pathLst>
              <a:path w="881291" h="478100">
                <a:moveTo>
                  <a:pt x="0" y="0"/>
                </a:moveTo>
                <a:lnTo>
                  <a:pt x="881291" y="0"/>
                </a:lnTo>
                <a:lnTo>
                  <a:pt x="881291" y="478101"/>
                </a:lnTo>
                <a:lnTo>
                  <a:pt x="0" y="478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3704585" y="3727743"/>
            <a:ext cx="2010470" cy="1048284"/>
            <a:chOff x="0" y="0"/>
            <a:chExt cx="607672" cy="3168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672" cy="316848"/>
            </a:xfrm>
            <a:custGeom>
              <a:avLst/>
              <a:gdLst/>
              <a:ahLst/>
              <a:cxnLst/>
              <a:rect l="l" t="t" r="r" b="b"/>
              <a:pathLst>
                <a:path w="607672" h="316848">
                  <a:moveTo>
                    <a:pt x="0" y="0"/>
                  </a:moveTo>
                  <a:lnTo>
                    <a:pt x="607672" y="0"/>
                  </a:lnTo>
                  <a:lnTo>
                    <a:pt x="607672" y="316848"/>
                  </a:lnTo>
                  <a:lnTo>
                    <a:pt x="0" y="316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607672" cy="326373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13662742" y="2877877"/>
            <a:ext cx="881291" cy="478100"/>
          </a:xfrm>
          <a:custGeom>
            <a:avLst/>
            <a:gdLst/>
            <a:ahLst/>
            <a:cxnLst/>
            <a:rect l="l" t="t" r="r" b="b"/>
            <a:pathLst>
              <a:path w="881291" h="478100">
                <a:moveTo>
                  <a:pt x="0" y="0"/>
                </a:moveTo>
                <a:lnTo>
                  <a:pt x="881291" y="0"/>
                </a:lnTo>
                <a:lnTo>
                  <a:pt x="881291" y="478100"/>
                </a:lnTo>
                <a:lnTo>
                  <a:pt x="0" y="478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9C218673-D757-FA75-587D-4374F29C3F29}"/>
              </a:ext>
            </a:extLst>
          </p:cNvPr>
          <p:cNvSpPr txBox="1"/>
          <p:nvPr/>
        </p:nvSpPr>
        <p:spPr>
          <a:xfrm>
            <a:off x="3739996" y="1265491"/>
            <a:ext cx="10808006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accéder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aux tableaux de bord</a:t>
            </a:r>
          </a:p>
        </p:txBody>
      </p:sp>
      <p:grpSp>
        <p:nvGrpSpPr>
          <p:cNvPr id="18" name="Google Shape;73;p15">
            <a:extLst>
              <a:ext uri="{FF2B5EF4-FFF2-40B4-BE49-F238E27FC236}">
                <a16:creationId xmlns:a16="http://schemas.microsoft.com/office/drawing/2014/main" id="{1D2592D1-CB03-3508-81EA-01D42D12622D}"/>
              </a:ext>
            </a:extLst>
          </p:cNvPr>
          <p:cNvGrpSpPr/>
          <p:nvPr/>
        </p:nvGrpSpPr>
        <p:grpSpPr>
          <a:xfrm>
            <a:off x="17476926" y="9499327"/>
            <a:ext cx="640208" cy="640518"/>
            <a:chOff x="7380100" y="748124"/>
            <a:chExt cx="320104" cy="320259"/>
          </a:xfrm>
        </p:grpSpPr>
        <p:sp>
          <p:nvSpPr>
            <p:cNvPr id="19" name="Google Shape;74;p15">
              <a:extLst>
                <a:ext uri="{FF2B5EF4-FFF2-40B4-BE49-F238E27FC236}">
                  <a16:creationId xmlns:a16="http://schemas.microsoft.com/office/drawing/2014/main" id="{35EC8068-1392-4C30-1D93-C811CC5516A5}"/>
                </a:ext>
              </a:extLst>
            </p:cNvPr>
            <p:cNvSpPr/>
            <p:nvPr/>
          </p:nvSpPr>
          <p:spPr>
            <a:xfrm>
              <a:off x="7380104" y="748283"/>
              <a:ext cx="320100" cy="32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20" name="Google Shape;75;p15">
              <a:extLst>
                <a:ext uri="{FF2B5EF4-FFF2-40B4-BE49-F238E27FC236}">
                  <a16:creationId xmlns:a16="http://schemas.microsoft.com/office/drawing/2014/main" id="{77CC9DDE-1C15-EA6A-CB90-9552E59BA3E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-10596" t="-9162" r="-25606" b="33249"/>
            <a:stretch/>
          </p:blipFill>
          <p:spPr>
            <a:xfrm>
              <a:off x="7380100" y="748124"/>
              <a:ext cx="320100" cy="3201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FABDF9-596E-7FAF-FB51-5B8BC32A63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4A4BB3-682F-7127-9EB8-B950755D6A39}"/>
              </a:ext>
            </a:extLst>
          </p:cNvPr>
          <p:cNvGrpSpPr/>
          <p:nvPr/>
        </p:nvGrpSpPr>
        <p:grpSpPr>
          <a:xfrm>
            <a:off x="1028700" y="1051850"/>
            <a:ext cx="16230600" cy="8183301"/>
            <a:chOff x="0" y="0"/>
            <a:chExt cx="4274726" cy="215527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63351E-11E4-EA33-E17C-5EBAB35264F4}"/>
                </a:ext>
              </a:extLst>
            </p:cNvPr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8DC68A-63F8-09BF-2553-36C860FBD535}"/>
                </a:ext>
              </a:extLst>
            </p:cNvPr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3" name="Google Shape;73;p15"/>
          <p:cNvGrpSpPr/>
          <p:nvPr/>
        </p:nvGrpSpPr>
        <p:grpSpPr>
          <a:xfrm>
            <a:off x="17476926" y="9499327"/>
            <a:ext cx="640208" cy="640518"/>
            <a:chOff x="7380100" y="748124"/>
            <a:chExt cx="320104" cy="320259"/>
          </a:xfrm>
        </p:grpSpPr>
        <p:sp>
          <p:nvSpPr>
            <p:cNvPr id="74" name="Google Shape;74;p15"/>
            <p:cNvSpPr/>
            <p:nvPr/>
          </p:nvSpPr>
          <p:spPr>
            <a:xfrm>
              <a:off x="7380104" y="748283"/>
              <a:ext cx="320100" cy="32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75" name="Google Shape;75;p15"/>
            <p:cNvPicPr preferRelativeResize="0"/>
            <p:nvPr/>
          </p:nvPicPr>
          <p:blipFill rotWithShape="1">
            <a:blip r:embed="rId4">
              <a:alphaModFix/>
            </a:blip>
            <a:srcRect l="-10596" t="-9162" r="-25606" b="33249"/>
            <a:stretch/>
          </p:blipFill>
          <p:spPr>
            <a:xfrm>
              <a:off x="7380100" y="748124"/>
              <a:ext cx="320100" cy="3201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4938" y="3919497"/>
            <a:ext cx="9508725" cy="4500455"/>
          </a:xfrm>
          <a:prstGeom prst="roundRect">
            <a:avLst>
              <a:gd name="adj" fmla="val 4531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" name="Google Shape;77;p15"/>
          <p:cNvSpPr txBox="1"/>
          <p:nvPr/>
        </p:nvSpPr>
        <p:spPr>
          <a:xfrm>
            <a:off x="1378475" y="2334294"/>
            <a:ext cx="8271350" cy="151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fr" sz="3200" u="sng" dirty="0">
                <a:solidFill>
                  <a:srgbClr val="3D7EDB"/>
                </a:solidFill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https://ezmesure.couperin.org/partners</a:t>
            </a:r>
            <a:r>
              <a:rPr lang="fr" sz="3200" dirty="0">
                <a:solidFill>
                  <a:srgbClr val="3D7EDB"/>
                </a:solidFill>
                <a:latin typeface="Aptos" panose="020B0004020202020204" pitchFamily="34" charset="0"/>
              </a:rPr>
              <a:t> </a:t>
            </a:r>
            <a:endParaRPr sz="3200" dirty="0">
              <a:solidFill>
                <a:srgbClr val="3D7EDB"/>
              </a:solidFill>
              <a:latin typeface="Aptos" panose="020B0004020202020204" pitchFamily="34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</a:pPr>
            <a:r>
              <a:rPr lang="f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(pour vérifier que votre établissement est listé)</a:t>
            </a:r>
            <a:endParaRPr sz="26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1160375" y="3965315"/>
            <a:ext cx="5844600" cy="49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66700">
              <a:lnSpc>
                <a:spcPct val="115000"/>
              </a:lnSpc>
              <a:buClr>
                <a:schemeClr val="dk2"/>
              </a:buClr>
              <a:buSzPts val="1500"/>
            </a:pPr>
            <a:r>
              <a:rPr lang="fr" sz="3000" b="1" dirty="0">
                <a:solidFill>
                  <a:srgbClr val="D9411E"/>
                </a:solidFill>
                <a:latin typeface="Aptos" panose="020B0004020202020204" pitchFamily="34" charset="0"/>
              </a:rPr>
              <a:t>CAS 1 :</a:t>
            </a:r>
            <a:r>
              <a:rPr lang="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 </a:t>
            </a:r>
            <a:r>
              <a:rPr lang="fr" sz="3000" dirty="0">
                <a:solidFill>
                  <a:srgbClr val="0C2265"/>
                </a:solidFill>
                <a:latin typeface="Aptos" panose="020B0004020202020204" pitchFamily="34" charset="0"/>
              </a:rPr>
              <a:t>L’établissement est </a:t>
            </a:r>
            <a:r>
              <a:rPr lang="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déjà dans ezMESURE</a:t>
            </a:r>
            <a:r>
              <a:rPr lang="fr" sz="3000" dirty="0">
                <a:solidFill>
                  <a:srgbClr val="0C2265"/>
                </a:solidFill>
                <a:latin typeface="Aptos" panose="020B0004020202020204" pitchFamily="34" charset="0"/>
              </a:rPr>
              <a:t> et un </a:t>
            </a:r>
            <a:r>
              <a:rPr lang="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contact “docelec” est associé</a:t>
            </a:r>
            <a:r>
              <a:rPr lang="fr" sz="3000" dirty="0">
                <a:solidFill>
                  <a:srgbClr val="0C2265"/>
                </a:solidFill>
                <a:latin typeface="Aptos" panose="020B0004020202020204" pitchFamily="34" charset="0"/>
              </a:rPr>
              <a:t> </a:t>
            </a:r>
            <a:b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</a:br>
            <a:b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</a:br>
            <a: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→ il vous suffit de vous connecter une première fois et le contact associé reçoit une notification</a:t>
            </a:r>
            <a:endParaRPr sz="30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318225" y="8485184"/>
            <a:ext cx="16663200" cy="76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r>
              <a:rPr lang="fr" sz="2600" u="sng" dirty="0">
                <a:solidFill>
                  <a:srgbClr val="3D7EDB"/>
                </a:solidFill>
              </a:rPr>
              <a:t>https://blog.readmetrics.org/2023/01/faq-comment-se-connecter-a-ezmesure-pour-la-premiere-fois/ billet</a:t>
            </a:r>
            <a:endParaRPr sz="2600" u="sng" dirty="0">
              <a:solidFill>
                <a:srgbClr val="3D7EDB"/>
              </a:solidFill>
            </a:endParaRPr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7054098" y="6874397"/>
            <a:ext cx="960000" cy="235800"/>
          </a:xfrm>
          <a:prstGeom prst="straightConnector1">
            <a:avLst/>
          </a:prstGeom>
          <a:noFill/>
          <a:ln w="38100" cap="flat" cmpd="sng">
            <a:solidFill>
              <a:srgbClr val="D9411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TextBox 19">
            <a:extLst>
              <a:ext uri="{FF2B5EF4-FFF2-40B4-BE49-F238E27FC236}">
                <a16:creationId xmlns:a16="http://schemas.microsoft.com/office/drawing/2014/main" id="{C8C3A3E6-987D-A601-945F-7F6F891E8F7E}"/>
              </a:ext>
            </a:extLst>
          </p:cNvPr>
          <p:cNvSpPr txBox="1"/>
          <p:nvPr/>
        </p:nvSpPr>
        <p:spPr>
          <a:xfrm>
            <a:off x="3739996" y="1265491"/>
            <a:ext cx="13546604" cy="814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Modalité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d’accès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au tableau de bord theses.fr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CCB3A0A5-E0C8-5F2F-0784-FB70309F9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2D666A-65E6-29BE-C8A2-AC69227DA5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66F0DBE-BBD2-337C-8441-DA9801472606}"/>
              </a:ext>
            </a:extLst>
          </p:cNvPr>
          <p:cNvGrpSpPr/>
          <p:nvPr/>
        </p:nvGrpSpPr>
        <p:grpSpPr>
          <a:xfrm>
            <a:off x="1028700" y="1051850"/>
            <a:ext cx="16230600" cy="8183301"/>
            <a:chOff x="0" y="0"/>
            <a:chExt cx="4274726" cy="215527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303335-E71D-1B32-4319-19063B1B2415}"/>
                </a:ext>
              </a:extLst>
            </p:cNvPr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80BAB55-92A5-288B-7147-AD3B90DE7A64}"/>
                </a:ext>
              </a:extLst>
            </p:cNvPr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3" name="Google Shape;73;p15">
            <a:extLst>
              <a:ext uri="{FF2B5EF4-FFF2-40B4-BE49-F238E27FC236}">
                <a16:creationId xmlns:a16="http://schemas.microsoft.com/office/drawing/2014/main" id="{3854B66D-88A7-5C1F-3E5C-A006C101267C}"/>
              </a:ext>
            </a:extLst>
          </p:cNvPr>
          <p:cNvGrpSpPr/>
          <p:nvPr/>
        </p:nvGrpSpPr>
        <p:grpSpPr>
          <a:xfrm>
            <a:off x="17476926" y="9499327"/>
            <a:ext cx="640208" cy="640518"/>
            <a:chOff x="7380100" y="748124"/>
            <a:chExt cx="320104" cy="320259"/>
          </a:xfrm>
        </p:grpSpPr>
        <p:sp>
          <p:nvSpPr>
            <p:cNvPr id="74" name="Google Shape;74;p15">
              <a:extLst>
                <a:ext uri="{FF2B5EF4-FFF2-40B4-BE49-F238E27FC236}">
                  <a16:creationId xmlns:a16="http://schemas.microsoft.com/office/drawing/2014/main" id="{2556E7C6-15EE-3E06-13F1-341850A15DC6}"/>
                </a:ext>
              </a:extLst>
            </p:cNvPr>
            <p:cNvSpPr/>
            <p:nvPr/>
          </p:nvSpPr>
          <p:spPr>
            <a:xfrm>
              <a:off x="7380104" y="748283"/>
              <a:ext cx="320100" cy="32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75" name="Google Shape;75;p15">
              <a:extLst>
                <a:ext uri="{FF2B5EF4-FFF2-40B4-BE49-F238E27FC236}">
                  <a16:creationId xmlns:a16="http://schemas.microsoft.com/office/drawing/2014/main" id="{4F3EB375-D3DF-3525-194A-C2F3DB4BEA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0596" t="-9162" r="-25606" b="33249"/>
            <a:stretch/>
          </p:blipFill>
          <p:spPr>
            <a:xfrm>
              <a:off x="7380100" y="748124"/>
              <a:ext cx="320100" cy="3201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179ADF0D-2184-2F15-7009-46B0E536F06F}"/>
              </a:ext>
            </a:extLst>
          </p:cNvPr>
          <p:cNvSpPr txBox="1"/>
          <p:nvPr/>
        </p:nvSpPr>
        <p:spPr>
          <a:xfrm>
            <a:off x="1378475" y="2334294"/>
            <a:ext cx="8271350" cy="151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fr" sz="3200" u="sng" dirty="0">
                <a:solidFill>
                  <a:srgbClr val="3D7EDB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https://ezmesure.couperin.org/partners</a:t>
            </a:r>
            <a:r>
              <a:rPr lang="fr" sz="3200" dirty="0">
                <a:solidFill>
                  <a:srgbClr val="3D7EDB"/>
                </a:solidFill>
                <a:latin typeface="Aptos" panose="020B0004020202020204" pitchFamily="34" charset="0"/>
              </a:rPr>
              <a:t> </a:t>
            </a:r>
            <a:endParaRPr sz="3200" dirty="0">
              <a:solidFill>
                <a:srgbClr val="3D7EDB"/>
              </a:solidFill>
              <a:latin typeface="Aptos" panose="020B0004020202020204" pitchFamily="34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</a:pPr>
            <a:r>
              <a:rPr lang="f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(pour vérifier que votre établissement est listé)</a:t>
            </a:r>
            <a:endParaRPr sz="26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986A1CD8-4231-2F1A-2E20-17D43077C971}"/>
              </a:ext>
            </a:extLst>
          </p:cNvPr>
          <p:cNvSpPr txBox="1"/>
          <p:nvPr/>
        </p:nvSpPr>
        <p:spPr>
          <a:xfrm>
            <a:off x="11160375" y="3965315"/>
            <a:ext cx="5844600" cy="49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66700">
              <a:lnSpc>
                <a:spcPct val="115000"/>
              </a:lnSpc>
              <a:buClr>
                <a:schemeClr val="dk2"/>
              </a:buClr>
              <a:buSzPts val="1500"/>
            </a:pPr>
            <a:r>
              <a:rPr lang="fr" sz="3000" b="1" dirty="0">
                <a:solidFill>
                  <a:srgbClr val="D9411E"/>
                </a:solidFill>
                <a:latin typeface="Aptos" panose="020B0004020202020204" pitchFamily="34" charset="0"/>
              </a:rPr>
              <a:t>CAS 2 :</a:t>
            </a:r>
            <a:r>
              <a:rPr lang="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 </a:t>
            </a:r>
            <a:r>
              <a:rPr lang="fr-FR" sz="3000" dirty="0">
                <a:solidFill>
                  <a:srgbClr val="0C2265"/>
                </a:solidFill>
                <a:latin typeface="Aptos" panose="020B0004020202020204" pitchFamily="34" charset="0"/>
              </a:rPr>
              <a:t>L'établissement est </a:t>
            </a:r>
            <a:r>
              <a:rPr lang="fr-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listé dans </a:t>
            </a:r>
            <a:r>
              <a:rPr lang="fr-FR" sz="3000" b="1" dirty="0" err="1">
                <a:solidFill>
                  <a:srgbClr val="0C2265"/>
                </a:solidFill>
                <a:latin typeface="Aptos" panose="020B0004020202020204" pitchFamily="34" charset="0"/>
              </a:rPr>
              <a:t>ezMESURE</a:t>
            </a:r>
            <a:r>
              <a:rPr lang="fr-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 mais aucun contact n’est désigné</a:t>
            </a:r>
          </a:p>
          <a:p>
            <a:pPr marL="266700">
              <a:lnSpc>
                <a:spcPct val="115000"/>
              </a:lnSpc>
              <a:buClr>
                <a:schemeClr val="dk2"/>
              </a:buClr>
              <a:buSzPts val="1500"/>
            </a:pPr>
            <a:b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</a:br>
            <a: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→ Il vous suffit 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de vous connecter une première fois et l’équipe </a:t>
            </a:r>
            <a:r>
              <a:rPr lang="fr-FR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ezTEAM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 reçoit une notification</a:t>
            </a:r>
            <a:endParaRPr sz="30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51B97C53-C659-5180-8484-4F926ADA23EC}"/>
              </a:ext>
            </a:extLst>
          </p:cNvPr>
          <p:cNvSpPr txBox="1"/>
          <p:nvPr/>
        </p:nvSpPr>
        <p:spPr>
          <a:xfrm>
            <a:off x="1318225" y="8485184"/>
            <a:ext cx="16663200" cy="76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r>
              <a:rPr lang="fr" sz="2600" u="sng" dirty="0">
                <a:solidFill>
                  <a:srgbClr val="3D7EDB"/>
                </a:solidFill>
              </a:rPr>
              <a:t>https://blog.readmetrics.org/2023/01/faq-comment-se-connecter-a-ezmesure-pour-la-premiere-fois/ billet</a:t>
            </a:r>
            <a:endParaRPr sz="2600" u="sng" dirty="0">
              <a:solidFill>
                <a:srgbClr val="3D7EDB"/>
              </a:solidFill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C4E057EC-92F9-93B3-7B30-1B93C5652096}"/>
              </a:ext>
            </a:extLst>
          </p:cNvPr>
          <p:cNvSpPr txBox="1"/>
          <p:nvPr/>
        </p:nvSpPr>
        <p:spPr>
          <a:xfrm>
            <a:off x="3739996" y="1265491"/>
            <a:ext cx="13546604" cy="814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Modalité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d’accès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au tableau de bord theses.fr</a:t>
            </a:r>
          </a:p>
        </p:txBody>
      </p:sp>
      <p:pic>
        <p:nvPicPr>
          <p:cNvPr id="12" name="Google Shape;89;p16">
            <a:extLst>
              <a:ext uri="{FF2B5EF4-FFF2-40B4-BE49-F238E27FC236}">
                <a16:creationId xmlns:a16="http://schemas.microsoft.com/office/drawing/2014/main" id="{83887172-9930-79B8-CD9B-EA7EF357001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6025" y="4216594"/>
            <a:ext cx="10004350" cy="4042898"/>
          </a:xfrm>
          <a:prstGeom prst="roundRect">
            <a:avLst>
              <a:gd name="adj" fmla="val 4531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8" name="Google Shape;93;p16">
            <a:extLst>
              <a:ext uri="{FF2B5EF4-FFF2-40B4-BE49-F238E27FC236}">
                <a16:creationId xmlns:a16="http://schemas.microsoft.com/office/drawing/2014/main" id="{37EE4BA6-CF5C-C6A5-A85C-5F36721A2B81}"/>
              </a:ext>
            </a:extLst>
          </p:cNvPr>
          <p:cNvCxnSpPr/>
          <p:nvPr/>
        </p:nvCxnSpPr>
        <p:spPr>
          <a:xfrm flipH="1">
            <a:off x="3231046" y="7059659"/>
            <a:ext cx="960000" cy="235800"/>
          </a:xfrm>
          <a:prstGeom prst="straightConnector1">
            <a:avLst/>
          </a:prstGeom>
          <a:noFill/>
          <a:ln w="38100" cap="flat" cmpd="sng">
            <a:solidFill>
              <a:srgbClr val="D9411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94;p16">
            <a:extLst>
              <a:ext uri="{FF2B5EF4-FFF2-40B4-BE49-F238E27FC236}">
                <a16:creationId xmlns:a16="http://schemas.microsoft.com/office/drawing/2014/main" id="{C437219D-0844-9132-2461-6ADFD8A14DF8}"/>
              </a:ext>
            </a:extLst>
          </p:cNvPr>
          <p:cNvCxnSpPr/>
          <p:nvPr/>
        </p:nvCxnSpPr>
        <p:spPr>
          <a:xfrm flipH="1">
            <a:off x="9847538" y="6993050"/>
            <a:ext cx="960000" cy="235800"/>
          </a:xfrm>
          <a:prstGeom prst="straightConnector1">
            <a:avLst/>
          </a:prstGeom>
          <a:noFill/>
          <a:ln w="38100" cap="flat" cmpd="sng">
            <a:solidFill>
              <a:srgbClr val="D9411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95;p16">
            <a:extLst>
              <a:ext uri="{FF2B5EF4-FFF2-40B4-BE49-F238E27FC236}">
                <a16:creationId xmlns:a16="http://schemas.microsoft.com/office/drawing/2014/main" id="{C88CD55B-7951-83D1-7081-B9650D5362DF}"/>
              </a:ext>
            </a:extLst>
          </p:cNvPr>
          <p:cNvSpPr/>
          <p:nvPr/>
        </p:nvSpPr>
        <p:spPr>
          <a:xfrm>
            <a:off x="2503563" y="7019009"/>
            <a:ext cx="640200" cy="640800"/>
          </a:xfrm>
          <a:prstGeom prst="noSmoking">
            <a:avLst>
              <a:gd name="adj" fmla="val 18750"/>
            </a:avLst>
          </a:prstGeom>
          <a:solidFill>
            <a:schemeClr val="accent2"/>
          </a:solidFill>
          <a:ln w="9525" cap="flat" cmpd="sng">
            <a:solidFill>
              <a:srgbClr val="D941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endParaRPr sz="3600"/>
          </a:p>
        </p:txBody>
      </p:sp>
      <p:sp>
        <p:nvSpPr>
          <p:cNvPr id="11" name="Google Shape;96;p16">
            <a:extLst>
              <a:ext uri="{FF2B5EF4-FFF2-40B4-BE49-F238E27FC236}">
                <a16:creationId xmlns:a16="http://schemas.microsoft.com/office/drawing/2014/main" id="{6348E48F-15C5-215C-89EC-7F663FFCE20C}"/>
              </a:ext>
            </a:extLst>
          </p:cNvPr>
          <p:cNvSpPr/>
          <p:nvPr/>
        </p:nvSpPr>
        <p:spPr>
          <a:xfrm>
            <a:off x="9144000" y="6920300"/>
            <a:ext cx="640200" cy="640800"/>
          </a:xfrm>
          <a:prstGeom prst="noSmoking">
            <a:avLst>
              <a:gd name="adj" fmla="val 18750"/>
            </a:avLst>
          </a:prstGeom>
          <a:solidFill>
            <a:schemeClr val="accent2"/>
          </a:solidFill>
          <a:ln w="9525" cap="flat" cmpd="sng">
            <a:solidFill>
              <a:srgbClr val="D941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454254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BE8C7602-F1D4-681E-BE88-47206E18A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7BE95F-FB24-B63F-D9DB-70C8928370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5622A0D-5449-D56E-52EE-6A6058E7D623}"/>
              </a:ext>
            </a:extLst>
          </p:cNvPr>
          <p:cNvGrpSpPr/>
          <p:nvPr/>
        </p:nvGrpSpPr>
        <p:grpSpPr>
          <a:xfrm>
            <a:off x="1028700" y="1051850"/>
            <a:ext cx="16230600" cy="8183301"/>
            <a:chOff x="0" y="0"/>
            <a:chExt cx="4274726" cy="215527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EB13B4-43FB-FDC7-09E6-088E59892262}"/>
                </a:ext>
              </a:extLst>
            </p:cNvPr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D0CDD43-046B-08F9-8907-CF2EB47DA411}"/>
                </a:ext>
              </a:extLst>
            </p:cNvPr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3" name="Google Shape;73;p15">
            <a:extLst>
              <a:ext uri="{FF2B5EF4-FFF2-40B4-BE49-F238E27FC236}">
                <a16:creationId xmlns:a16="http://schemas.microsoft.com/office/drawing/2014/main" id="{1E70E8E6-D1F3-B032-66EF-F724CE9C551B}"/>
              </a:ext>
            </a:extLst>
          </p:cNvPr>
          <p:cNvGrpSpPr/>
          <p:nvPr/>
        </p:nvGrpSpPr>
        <p:grpSpPr>
          <a:xfrm>
            <a:off x="17476926" y="9499327"/>
            <a:ext cx="640208" cy="640518"/>
            <a:chOff x="7380100" y="748124"/>
            <a:chExt cx="320104" cy="320259"/>
          </a:xfrm>
        </p:grpSpPr>
        <p:sp>
          <p:nvSpPr>
            <p:cNvPr id="74" name="Google Shape;74;p15">
              <a:extLst>
                <a:ext uri="{FF2B5EF4-FFF2-40B4-BE49-F238E27FC236}">
                  <a16:creationId xmlns:a16="http://schemas.microsoft.com/office/drawing/2014/main" id="{67BAF6D0-BBB9-918B-102B-6199034014A6}"/>
                </a:ext>
              </a:extLst>
            </p:cNvPr>
            <p:cNvSpPr/>
            <p:nvPr/>
          </p:nvSpPr>
          <p:spPr>
            <a:xfrm>
              <a:off x="7380104" y="748283"/>
              <a:ext cx="320100" cy="32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75" name="Google Shape;75;p15">
              <a:extLst>
                <a:ext uri="{FF2B5EF4-FFF2-40B4-BE49-F238E27FC236}">
                  <a16:creationId xmlns:a16="http://schemas.microsoft.com/office/drawing/2014/main" id="{071C4B2A-B503-5A45-B663-4A4AF497F5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10596" t="-9162" r="-25606" b="33249"/>
            <a:stretch/>
          </p:blipFill>
          <p:spPr>
            <a:xfrm>
              <a:off x="7380100" y="748124"/>
              <a:ext cx="320100" cy="3201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7" name="Google Shape;77;p15">
            <a:extLst>
              <a:ext uri="{FF2B5EF4-FFF2-40B4-BE49-F238E27FC236}">
                <a16:creationId xmlns:a16="http://schemas.microsoft.com/office/drawing/2014/main" id="{2978A737-6CA9-9396-7158-57121B4494EA}"/>
              </a:ext>
            </a:extLst>
          </p:cNvPr>
          <p:cNvSpPr txBox="1"/>
          <p:nvPr/>
        </p:nvSpPr>
        <p:spPr>
          <a:xfrm>
            <a:off x="1378475" y="2334294"/>
            <a:ext cx="8271350" cy="151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fr" sz="3200" u="sng" dirty="0">
                <a:solidFill>
                  <a:srgbClr val="3D7EDB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https://ezmesure.couperin.org/partners</a:t>
            </a:r>
            <a:r>
              <a:rPr lang="fr" sz="3200" dirty="0">
                <a:solidFill>
                  <a:srgbClr val="3D7EDB"/>
                </a:solidFill>
                <a:latin typeface="Aptos" panose="020B0004020202020204" pitchFamily="34" charset="0"/>
              </a:rPr>
              <a:t> </a:t>
            </a:r>
            <a:endParaRPr sz="3200" dirty="0">
              <a:solidFill>
                <a:srgbClr val="3D7EDB"/>
              </a:solidFill>
              <a:latin typeface="Aptos" panose="020B0004020202020204" pitchFamily="34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</a:pPr>
            <a:r>
              <a:rPr lang="f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(pour vérifier que votre établissement est listé)</a:t>
            </a:r>
            <a:endParaRPr sz="26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8" name="Google Shape;78;p15">
            <a:extLst>
              <a:ext uri="{FF2B5EF4-FFF2-40B4-BE49-F238E27FC236}">
                <a16:creationId xmlns:a16="http://schemas.microsoft.com/office/drawing/2014/main" id="{91F33457-8100-3B77-BD3B-894A40073FEB}"/>
              </a:ext>
            </a:extLst>
          </p:cNvPr>
          <p:cNvSpPr txBox="1"/>
          <p:nvPr/>
        </p:nvSpPr>
        <p:spPr>
          <a:xfrm>
            <a:off x="11160375" y="3965315"/>
            <a:ext cx="5844600" cy="49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266700">
              <a:lnSpc>
                <a:spcPct val="115000"/>
              </a:lnSpc>
              <a:buClr>
                <a:schemeClr val="dk2"/>
              </a:buClr>
              <a:buSzPts val="1500"/>
            </a:pPr>
            <a:r>
              <a:rPr lang="fr" sz="3000" b="1" dirty="0">
                <a:solidFill>
                  <a:srgbClr val="D9411E"/>
                </a:solidFill>
                <a:latin typeface="Aptos" panose="020B0004020202020204" pitchFamily="34" charset="0"/>
              </a:rPr>
              <a:t>CAS 3 :</a:t>
            </a:r>
            <a:r>
              <a:rPr lang="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 </a:t>
            </a:r>
            <a:r>
              <a:rPr lang="fr-FR" sz="3000" dirty="0">
                <a:solidFill>
                  <a:srgbClr val="0C2265"/>
                </a:solidFill>
                <a:latin typeface="Aptos" panose="020B0004020202020204" pitchFamily="34" charset="0"/>
              </a:rPr>
              <a:t>L'établissement n’est pas </a:t>
            </a:r>
            <a:r>
              <a:rPr lang="fr-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listé dans </a:t>
            </a:r>
            <a:r>
              <a:rPr lang="fr-FR" sz="3000" b="1" dirty="0" err="1">
                <a:solidFill>
                  <a:srgbClr val="0C2265"/>
                </a:solidFill>
                <a:latin typeface="Aptos" panose="020B0004020202020204" pitchFamily="34" charset="0"/>
              </a:rPr>
              <a:t>ezMESURE</a:t>
            </a:r>
            <a:r>
              <a:rPr lang="fr-FR" sz="3000" b="1" dirty="0">
                <a:solidFill>
                  <a:srgbClr val="0C2265"/>
                </a:solidFill>
                <a:latin typeface="Aptos" panose="020B0004020202020204" pitchFamily="34" charset="0"/>
              </a:rPr>
              <a:t> </a:t>
            </a:r>
            <a:r>
              <a:rPr lang="fr-FR" sz="3000" dirty="0">
                <a:solidFill>
                  <a:srgbClr val="0C2265"/>
                </a:solidFill>
                <a:latin typeface="Aptos" panose="020B0004020202020204" pitchFamily="34" charset="0"/>
              </a:rPr>
              <a:t>(ou tout autre situation)</a:t>
            </a:r>
          </a:p>
          <a:p>
            <a:pPr marL="266700">
              <a:lnSpc>
                <a:spcPct val="115000"/>
              </a:lnSpc>
              <a:buClr>
                <a:schemeClr val="dk2"/>
              </a:buClr>
              <a:buSzPts val="1500"/>
            </a:pPr>
            <a:b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</a:br>
            <a:r>
              <a:rPr lang="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→ C</a:t>
            </a:r>
            <a:r>
              <a:rPr lang="fr-FR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ontacter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 directement ezteam@couperin.org</a:t>
            </a:r>
            <a:endParaRPr sz="3000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CD0B1BD3-61EB-5AD2-B044-8414258E57DC}"/>
              </a:ext>
            </a:extLst>
          </p:cNvPr>
          <p:cNvSpPr txBox="1"/>
          <p:nvPr/>
        </p:nvSpPr>
        <p:spPr>
          <a:xfrm>
            <a:off x="1318225" y="8485184"/>
            <a:ext cx="16663200" cy="76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r>
              <a:rPr lang="fr" sz="2600" u="sng" dirty="0">
                <a:solidFill>
                  <a:srgbClr val="3D7EDB"/>
                </a:solidFill>
              </a:rPr>
              <a:t>https://blog.readmetrics.org/2023/01/faq-comment-se-connecter-a-ezmesure-pour-la-premiere-fois/ billet</a:t>
            </a:r>
            <a:endParaRPr sz="2600" u="sng" dirty="0">
              <a:solidFill>
                <a:srgbClr val="3D7EDB"/>
              </a:solidFill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2DCDDF2B-E036-0CD2-3851-EFE385A23F50}"/>
              </a:ext>
            </a:extLst>
          </p:cNvPr>
          <p:cNvSpPr txBox="1"/>
          <p:nvPr/>
        </p:nvSpPr>
        <p:spPr>
          <a:xfrm>
            <a:off x="3739996" y="1265491"/>
            <a:ext cx="13546604" cy="814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Modalité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d’accès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au tableau de bord theses.fr</a:t>
            </a:r>
          </a:p>
        </p:txBody>
      </p:sp>
      <p:pic>
        <p:nvPicPr>
          <p:cNvPr id="7" name="Google Shape;107;p17">
            <a:extLst>
              <a:ext uri="{FF2B5EF4-FFF2-40B4-BE49-F238E27FC236}">
                <a16:creationId xmlns:a16="http://schemas.microsoft.com/office/drawing/2014/main" id="{DCF159C8-DA77-41C4-A575-B91FF0F340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8225" y="4375332"/>
            <a:ext cx="9910125" cy="3699836"/>
          </a:xfrm>
          <a:prstGeom prst="roundRect">
            <a:avLst>
              <a:gd name="adj" fmla="val 9931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551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668780" y="436657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Accéder aux tableaux de bord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87082" y="2337529"/>
            <a:ext cx="14713835" cy="6628431"/>
            <a:chOff x="0" y="0"/>
            <a:chExt cx="19618445" cy="8837907"/>
          </a:xfrm>
        </p:grpSpPr>
        <p:sp>
          <p:nvSpPr>
            <p:cNvPr id="7" name="Freeform 7"/>
            <p:cNvSpPr/>
            <p:nvPr/>
          </p:nvSpPr>
          <p:spPr>
            <a:xfrm>
              <a:off x="4719540" y="3250506"/>
              <a:ext cx="10275681" cy="5587401"/>
            </a:xfrm>
            <a:custGeom>
              <a:avLst/>
              <a:gdLst/>
              <a:ahLst/>
              <a:cxnLst/>
              <a:rect l="l" t="t" r="r" b="b"/>
              <a:pathLst>
                <a:path w="10275681" h="5587401">
                  <a:moveTo>
                    <a:pt x="0" y="0"/>
                  </a:moveTo>
                  <a:lnTo>
                    <a:pt x="10275680" y="0"/>
                  </a:lnTo>
                  <a:lnTo>
                    <a:pt x="10275680" y="5587401"/>
                  </a:lnTo>
                  <a:lnTo>
                    <a:pt x="0" y="5587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89658" y="1459693"/>
              <a:ext cx="18128787" cy="793134"/>
            </a:xfrm>
            <a:custGeom>
              <a:avLst/>
              <a:gdLst/>
              <a:ahLst/>
              <a:cxnLst/>
              <a:rect l="l" t="t" r="r" b="b"/>
              <a:pathLst>
                <a:path w="18128787" h="793134">
                  <a:moveTo>
                    <a:pt x="0" y="0"/>
                  </a:moveTo>
                  <a:lnTo>
                    <a:pt x="18128786" y="0"/>
                  </a:lnTo>
                  <a:lnTo>
                    <a:pt x="18128786" y="793135"/>
                  </a:lnTo>
                  <a:lnTo>
                    <a:pt x="0" y="79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13478244" y="268794"/>
              <a:ext cx="1175055" cy="637467"/>
            </a:xfrm>
            <a:custGeom>
              <a:avLst/>
              <a:gdLst/>
              <a:ahLst/>
              <a:cxnLst/>
              <a:rect l="l" t="t" r="r" b="b"/>
              <a:pathLst>
                <a:path w="1175055" h="637467">
                  <a:moveTo>
                    <a:pt x="0" y="0"/>
                  </a:moveTo>
                  <a:lnTo>
                    <a:pt x="1175055" y="0"/>
                  </a:lnTo>
                  <a:lnTo>
                    <a:pt x="1175055" y="637467"/>
                  </a:lnTo>
                  <a:lnTo>
                    <a:pt x="0" y="637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2725458" y="1243081"/>
              <a:ext cx="2680627" cy="1184340"/>
              <a:chOff x="0" y="-9525"/>
              <a:chExt cx="607672" cy="26847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07672" cy="258953"/>
              </a:xfrm>
              <a:custGeom>
                <a:avLst/>
                <a:gdLst/>
                <a:ahLst/>
                <a:cxnLst/>
                <a:rect l="l" t="t" r="r" b="b"/>
                <a:pathLst>
                  <a:path w="607672" h="258953">
                    <a:moveTo>
                      <a:pt x="0" y="0"/>
                    </a:moveTo>
                    <a:lnTo>
                      <a:pt x="607672" y="0"/>
                    </a:lnTo>
                    <a:lnTo>
                      <a:pt x="607672" y="258953"/>
                    </a:lnTo>
                    <a:lnTo>
                      <a:pt x="0" y="25895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D9411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607672" cy="2684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895430" y="5340512"/>
              <a:ext cx="2614870" cy="3315665"/>
              <a:chOff x="0" y="-9525"/>
              <a:chExt cx="516518" cy="6549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16518" cy="645421"/>
              </a:xfrm>
              <a:custGeom>
                <a:avLst/>
                <a:gdLst/>
                <a:ahLst/>
                <a:cxnLst/>
                <a:rect l="l" t="t" r="r" b="b"/>
                <a:pathLst>
                  <a:path w="516518" h="645421">
                    <a:moveTo>
                      <a:pt x="0" y="0"/>
                    </a:moveTo>
                    <a:lnTo>
                      <a:pt x="516518" y="0"/>
                    </a:lnTo>
                    <a:lnTo>
                      <a:pt x="516518" y="645421"/>
                    </a:lnTo>
                    <a:lnTo>
                      <a:pt x="0" y="64542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D9411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9525"/>
                <a:ext cx="516518" cy="654946"/>
              </a:xfrm>
              <a:prstGeom prst="rect">
                <a:avLst/>
              </a:prstGeom>
            </p:spPr>
            <p:txBody>
              <a:bodyPr lIns="58299" tIns="58299" rIns="58299" bIns="58299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5400000">
              <a:off x="5528607" y="4094369"/>
              <a:ext cx="1348514" cy="731569"/>
            </a:xfrm>
            <a:custGeom>
              <a:avLst/>
              <a:gdLst/>
              <a:ahLst/>
              <a:cxnLst/>
              <a:rect l="l" t="t" r="r" b="b"/>
              <a:pathLst>
                <a:path w="1348514" h="731569">
                  <a:moveTo>
                    <a:pt x="0" y="0"/>
                  </a:moveTo>
                  <a:lnTo>
                    <a:pt x="1348515" y="0"/>
                  </a:lnTo>
                  <a:lnTo>
                    <a:pt x="1348515" y="731570"/>
                  </a:lnTo>
                  <a:lnTo>
                    <a:pt x="0" y="731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1090730"/>
              <a:ext cx="1336692" cy="1336692"/>
            </a:xfrm>
            <a:custGeom>
              <a:avLst/>
              <a:gdLst/>
              <a:ahLst/>
              <a:cxnLst/>
              <a:rect l="l" t="t" r="r" b="b"/>
              <a:pathLst>
                <a:path w="1336692" h="1336692">
                  <a:moveTo>
                    <a:pt x="0" y="0"/>
                  </a:moveTo>
                  <a:lnTo>
                    <a:pt x="1336692" y="0"/>
                  </a:lnTo>
                  <a:lnTo>
                    <a:pt x="1336692" y="1336692"/>
                  </a:lnTo>
                  <a:lnTo>
                    <a:pt x="0" y="133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382848" y="3250506"/>
              <a:ext cx="1336692" cy="1336692"/>
            </a:xfrm>
            <a:custGeom>
              <a:avLst/>
              <a:gdLst/>
              <a:ahLst/>
              <a:cxnLst/>
              <a:rect l="l" t="t" r="r" b="b"/>
              <a:pathLst>
                <a:path w="1336692" h="1336692">
                  <a:moveTo>
                    <a:pt x="0" y="0"/>
                  </a:moveTo>
                  <a:lnTo>
                    <a:pt x="1336692" y="0"/>
                  </a:lnTo>
                  <a:lnTo>
                    <a:pt x="1336692" y="1336692"/>
                  </a:lnTo>
                  <a:lnTo>
                    <a:pt x="0" y="133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739997" y="1341002"/>
            <a:ext cx="10808006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accéder</a:t>
            </a: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aux tableaux de bord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93371" y="3917105"/>
            <a:ext cx="11301259" cy="3729415"/>
          </a:xfrm>
          <a:custGeom>
            <a:avLst/>
            <a:gdLst/>
            <a:ahLst/>
            <a:cxnLst/>
            <a:rect l="l" t="t" r="r" b="b"/>
            <a:pathLst>
              <a:path w="11301259" h="3729415">
                <a:moveTo>
                  <a:pt x="0" y="0"/>
                </a:moveTo>
                <a:lnTo>
                  <a:pt x="11301258" y="0"/>
                </a:lnTo>
                <a:lnTo>
                  <a:pt x="11301258" y="3729415"/>
                </a:lnTo>
                <a:lnTo>
                  <a:pt x="0" y="3729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3331523" y="6056151"/>
            <a:ext cx="1746970" cy="756933"/>
            <a:chOff x="0" y="0"/>
            <a:chExt cx="460107" cy="1993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107" cy="199357"/>
            </a:xfrm>
            <a:custGeom>
              <a:avLst/>
              <a:gdLst/>
              <a:ahLst/>
              <a:cxnLst/>
              <a:rect l="l" t="t" r="r" b="b"/>
              <a:pathLst>
                <a:path w="460107" h="199357">
                  <a:moveTo>
                    <a:pt x="0" y="0"/>
                  </a:moveTo>
                  <a:lnTo>
                    <a:pt x="460107" y="0"/>
                  </a:lnTo>
                  <a:lnTo>
                    <a:pt x="460107" y="199357"/>
                  </a:lnTo>
                  <a:lnTo>
                    <a:pt x="0" y="1993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460107" cy="208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50232" y="6160279"/>
            <a:ext cx="1011386" cy="548677"/>
          </a:xfrm>
          <a:custGeom>
            <a:avLst/>
            <a:gdLst/>
            <a:ahLst/>
            <a:cxnLst/>
            <a:rect l="l" t="t" r="r" b="b"/>
            <a:pathLst>
              <a:path w="1011386" h="548677">
                <a:moveTo>
                  <a:pt x="0" y="0"/>
                </a:moveTo>
                <a:lnTo>
                  <a:pt x="1011386" y="0"/>
                </a:lnTo>
                <a:lnTo>
                  <a:pt x="1011386" y="548677"/>
                </a:lnTo>
                <a:lnTo>
                  <a:pt x="0" y="548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2329004" y="3667357"/>
            <a:ext cx="1002519" cy="1002519"/>
          </a:xfrm>
          <a:custGeom>
            <a:avLst/>
            <a:gdLst/>
            <a:ahLst/>
            <a:cxnLst/>
            <a:rect l="l" t="t" r="r" b="b"/>
            <a:pathLst>
              <a:path w="1002519" h="1002519">
                <a:moveTo>
                  <a:pt x="0" y="0"/>
                </a:moveTo>
                <a:lnTo>
                  <a:pt x="1002519" y="0"/>
                </a:lnTo>
                <a:lnTo>
                  <a:pt x="1002519" y="1002519"/>
                </a:lnTo>
                <a:lnTo>
                  <a:pt x="0" y="1002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3739997" y="1341002"/>
            <a:ext cx="10808006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Démo : accéder aux tableaux de bord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48740" y="3637913"/>
            <a:ext cx="15590520" cy="285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statistiques de theses.fr disponibles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9394" y="3474700"/>
            <a:ext cx="13709211" cy="418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POUR QUI ? </a:t>
            </a:r>
          </a:p>
          <a:p>
            <a:pPr algn="l">
              <a:lnSpc>
                <a:spcPts val="4747"/>
              </a:lnSpc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habilités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délivrer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doctorat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747"/>
              </a:lnSpc>
            </a:pP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POUR QUOI ? </a:t>
            </a:r>
          </a:p>
          <a:p>
            <a:pPr algn="l">
              <a:lnSpc>
                <a:spcPts val="4747"/>
              </a:lnSpc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Accéder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aux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consultation des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les comparer avec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celles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autres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avec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nationales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>
            <a:off x="15343476" y="1754983"/>
            <a:ext cx="1310260" cy="1310260"/>
          </a:xfrm>
          <a:custGeom>
            <a:avLst/>
            <a:gdLst/>
            <a:ahLst/>
            <a:cxnLst/>
            <a:rect l="l" t="t" r="r" b="b"/>
            <a:pathLst>
              <a:path w="1310260" h="1310260">
                <a:moveTo>
                  <a:pt x="0" y="0"/>
                </a:moveTo>
                <a:lnTo>
                  <a:pt x="1310259" y="0"/>
                </a:lnTo>
                <a:lnTo>
                  <a:pt x="1310259" y="1310259"/>
                </a:lnTo>
                <a:lnTo>
                  <a:pt x="0" y="131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3739997" y="1951845"/>
            <a:ext cx="10808006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Objectifs des tableaux de bord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48003" y="6915377"/>
            <a:ext cx="2052257" cy="2057400"/>
          </a:xfrm>
          <a:custGeom>
            <a:avLst/>
            <a:gdLst/>
            <a:ahLst/>
            <a:cxnLst/>
            <a:rect l="l" t="t" r="r" b="b"/>
            <a:pathLst>
              <a:path w="2052257" h="2057400">
                <a:moveTo>
                  <a:pt x="0" y="0"/>
                </a:moveTo>
                <a:lnTo>
                  <a:pt x="2052256" y="0"/>
                </a:lnTo>
                <a:lnTo>
                  <a:pt x="20522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3306230" y="4103674"/>
            <a:ext cx="11675540" cy="399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104" lvl="1" indent="-366052" algn="l">
              <a:lnSpc>
                <a:spcPts val="4747"/>
              </a:lnSpc>
              <a:buFont typeface="Arial"/>
              <a:buChar char="•"/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du nouveau </a:t>
            </a:r>
            <a:r>
              <a:rPr lang="en-US" sz="339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6" tooltip="https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theses.fr</a:t>
            </a:r>
          </a:p>
          <a:p>
            <a:pPr algn="l">
              <a:lnSpc>
                <a:spcPts val="1107"/>
              </a:lnSpc>
            </a:pPr>
            <a:endParaRPr lang="en-US" sz="3390" u="sng" dirty="0">
              <a:solidFill>
                <a:srgbClr val="0000FF"/>
              </a:solidFill>
              <a:latin typeface="Aptos"/>
              <a:ea typeface="Aptos"/>
              <a:cs typeface="Aptos"/>
              <a:sym typeface="Aptos"/>
              <a:hlinkClick r:id="rId6" tooltip="https://theses.fr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32104" lvl="1" indent="-366052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partir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mars 2024</a:t>
            </a:r>
          </a:p>
          <a:p>
            <a:pPr algn="l">
              <a:lnSpc>
                <a:spcPts val="1105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4" lvl="1" indent="-366052" algn="l">
              <a:lnSpc>
                <a:spcPts val="4747"/>
              </a:lnSpc>
              <a:buFont typeface="Arial"/>
              <a:buChar char="•"/>
            </a:pP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Décalage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de 10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jours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entre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générées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et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affichées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dans les tableaux de bord</a:t>
            </a:r>
          </a:p>
          <a:p>
            <a:pPr algn="l">
              <a:lnSpc>
                <a:spcPts val="1105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4" lvl="1" indent="-366052" algn="l">
              <a:lnSpc>
                <a:spcPts val="4747"/>
              </a:lnSpc>
              <a:buFont typeface="Arial"/>
              <a:buChar char="•"/>
            </a:pP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Mois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cours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non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affiché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dans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visualisations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car données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incomplètes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39997" y="1939371"/>
            <a:ext cx="10808006" cy="138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Périmètre : ce qu’on trouve dans les tableaux de bord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F8F8-4D7F-0755-A38E-4969EC71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8519F6-85FA-AA8D-E010-50F5FA99BD2C}"/>
              </a:ext>
            </a:extLst>
          </p:cNvPr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843377-C3CD-184A-B549-0FA31A246294}"/>
              </a:ext>
            </a:extLst>
          </p:cNvPr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5A40ADE-8473-57B5-606E-DAAD11D1EB09}"/>
              </a:ext>
            </a:extLst>
          </p:cNvPr>
          <p:cNvGrpSpPr/>
          <p:nvPr/>
        </p:nvGrpSpPr>
        <p:grpSpPr>
          <a:xfrm>
            <a:off x="11453337" y="8045148"/>
            <a:ext cx="304672" cy="286790"/>
            <a:chOff x="0" y="0"/>
            <a:chExt cx="889626" cy="83741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5244DDD-114B-792C-CC33-F8191F676773}"/>
                </a:ext>
              </a:extLst>
            </p:cNvPr>
            <p:cNvSpPr/>
            <p:nvPr/>
          </p:nvSpPr>
          <p:spPr>
            <a:xfrm>
              <a:off x="0" y="0"/>
              <a:ext cx="889626" cy="837410"/>
            </a:xfrm>
            <a:custGeom>
              <a:avLst/>
              <a:gdLst/>
              <a:ahLst/>
              <a:cxnLst/>
              <a:rect l="l" t="t" r="r" b="b"/>
              <a:pathLst>
                <a:path w="889626" h="837410">
                  <a:moveTo>
                    <a:pt x="444813" y="0"/>
                  </a:moveTo>
                  <a:cubicBezTo>
                    <a:pt x="199150" y="0"/>
                    <a:pt x="0" y="187461"/>
                    <a:pt x="0" y="418705"/>
                  </a:cubicBezTo>
                  <a:cubicBezTo>
                    <a:pt x="0" y="649950"/>
                    <a:pt x="199150" y="837410"/>
                    <a:pt x="444813" y="837410"/>
                  </a:cubicBezTo>
                  <a:cubicBezTo>
                    <a:pt x="690476" y="837410"/>
                    <a:pt x="889626" y="649950"/>
                    <a:pt x="889626" y="418705"/>
                  </a:cubicBezTo>
                  <a:cubicBezTo>
                    <a:pt x="889626" y="187461"/>
                    <a:pt x="690476" y="0"/>
                    <a:pt x="444813" y="0"/>
                  </a:cubicBezTo>
                  <a:close/>
                </a:path>
              </a:pathLst>
            </a:custGeom>
            <a:solidFill>
              <a:srgbClr val="3D7ED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FD1E1BA-965B-D76B-AB8F-16ADF48E3121}"/>
                </a:ext>
              </a:extLst>
            </p:cNvPr>
            <p:cNvSpPr txBox="1"/>
            <p:nvPr/>
          </p:nvSpPr>
          <p:spPr>
            <a:xfrm>
              <a:off x="83402" y="68982"/>
              <a:ext cx="722821" cy="689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BB07804-A044-2616-5CD3-80EF4703D1C8}"/>
              </a:ext>
            </a:extLst>
          </p:cNvPr>
          <p:cNvSpPr/>
          <p:nvPr/>
        </p:nvSpPr>
        <p:spPr>
          <a:xfrm>
            <a:off x="10392519" y="7145878"/>
            <a:ext cx="6175892" cy="2525365"/>
          </a:xfrm>
          <a:custGeom>
            <a:avLst/>
            <a:gdLst/>
            <a:ahLst/>
            <a:cxnLst/>
            <a:rect l="l" t="t" r="r" b="b"/>
            <a:pathLst>
              <a:path w="6175892" h="2525365">
                <a:moveTo>
                  <a:pt x="0" y="0"/>
                </a:moveTo>
                <a:lnTo>
                  <a:pt x="6175892" y="0"/>
                </a:lnTo>
                <a:lnTo>
                  <a:pt x="6175892" y="2525364"/>
                </a:lnTo>
                <a:lnTo>
                  <a:pt x="0" y="2525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19500E7-3B88-C31D-F50C-8AAA9C92EF1A}"/>
              </a:ext>
            </a:extLst>
          </p:cNvPr>
          <p:cNvGrpSpPr/>
          <p:nvPr/>
        </p:nvGrpSpPr>
        <p:grpSpPr>
          <a:xfrm>
            <a:off x="1719589" y="3710000"/>
            <a:ext cx="14848822" cy="2786657"/>
            <a:chOff x="0" y="-152400"/>
            <a:chExt cx="19798429" cy="371554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5C3C9FB-F64A-9C94-B61F-F13F57CE012A}"/>
                </a:ext>
              </a:extLst>
            </p:cNvPr>
            <p:cNvSpPr txBox="1"/>
            <p:nvPr/>
          </p:nvSpPr>
          <p:spPr>
            <a:xfrm>
              <a:off x="0" y="1700068"/>
              <a:ext cx="19798429" cy="186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479"/>
                </a:lnSpc>
              </a:pPr>
              <a:r>
                <a:rPr lang="en-US" sz="8199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Le </a:t>
              </a:r>
              <a:r>
                <a:rPr lang="en-US" sz="8199" b="1" err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projet</a:t>
              </a:r>
              <a:r>
                <a:rPr lang="en-US" sz="8199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en-US" sz="8199" b="1" err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ezSTATS</a:t>
              </a:r>
              <a:endParaRPr lang="en-US" sz="8199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BF68318-4D0D-3D24-F71B-4FEA6779216A}"/>
                </a:ext>
              </a:extLst>
            </p:cNvPr>
            <p:cNvSpPr txBox="1"/>
            <p:nvPr/>
          </p:nvSpPr>
          <p:spPr>
            <a:xfrm>
              <a:off x="0" y="-152400"/>
              <a:ext cx="19798429" cy="1817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479"/>
                </a:lnSpc>
              </a:pPr>
              <a:r>
                <a:rPr lang="en-US" sz="8199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358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10495" y="2645363"/>
            <a:ext cx="12765926" cy="575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3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Statistiques</a:t>
            </a: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de consultation</a:t>
            </a:r>
          </a:p>
          <a:p>
            <a:pPr marL="732105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Nombre de notices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vues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5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Nombre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fichiers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téléchargés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accès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libre</a:t>
            </a:r>
          </a:p>
          <a:p>
            <a:pPr marL="732105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Nombre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fichiers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téléchargés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l’intranet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national</a:t>
            </a:r>
          </a:p>
          <a:p>
            <a:pPr marL="732105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Nombre de pages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personnes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vues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5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Nombre de pages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d’organismes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vues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292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747"/>
              </a:lnSpc>
            </a:pPr>
            <a:r>
              <a:rPr lang="en-US" sz="33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Croisées</a:t>
            </a: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avec les données </a:t>
            </a:r>
            <a:r>
              <a:rPr lang="en-US" sz="33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décrivant</a:t>
            </a: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33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thèses</a:t>
            </a:r>
            <a:r>
              <a:rPr lang="en-US" sz="33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:</a:t>
            </a:r>
          </a:p>
          <a:p>
            <a:pPr algn="l">
              <a:lnSpc>
                <a:spcPts val="4747"/>
              </a:lnSpc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NNT,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statut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soutenance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année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soutenance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discipline ...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etc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17242" y="1421607"/>
            <a:ext cx="12860262" cy="6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Données présentes dans les tableaux de bord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665239" y="8066341"/>
            <a:ext cx="1953706" cy="798930"/>
            <a:chOff x="0" y="0"/>
            <a:chExt cx="2604940" cy="10652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1082" cy="1065240"/>
            </a:xfrm>
            <a:custGeom>
              <a:avLst/>
              <a:gdLst/>
              <a:ahLst/>
              <a:cxnLst/>
              <a:rect l="l" t="t" r="r" b="b"/>
              <a:pathLst>
                <a:path w="1071082" h="1065240">
                  <a:moveTo>
                    <a:pt x="0" y="0"/>
                  </a:moveTo>
                  <a:lnTo>
                    <a:pt x="1071082" y="0"/>
                  </a:lnTo>
                  <a:lnTo>
                    <a:pt x="1071082" y="1065240"/>
                  </a:lnTo>
                  <a:lnTo>
                    <a:pt x="0" y="1065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16133" y="117439"/>
              <a:ext cx="1288807" cy="940829"/>
            </a:xfrm>
            <a:custGeom>
              <a:avLst/>
              <a:gdLst/>
              <a:ahLst/>
              <a:cxnLst/>
              <a:rect l="l" t="t" r="r" b="b"/>
              <a:pathLst>
                <a:path w="1288807" h="940829">
                  <a:moveTo>
                    <a:pt x="0" y="0"/>
                  </a:moveTo>
                  <a:lnTo>
                    <a:pt x="1288807" y="0"/>
                  </a:lnTo>
                  <a:lnTo>
                    <a:pt x="1288807" y="940829"/>
                  </a:lnTo>
                  <a:lnTo>
                    <a:pt x="0" y="9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56296" y="1830502"/>
            <a:ext cx="13775408" cy="6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Ce </a:t>
            </a:r>
            <a:r>
              <a:rPr lang="en-US" sz="4790" b="1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qu’on</a:t>
            </a: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ne </a:t>
            </a:r>
            <a:r>
              <a:rPr lang="en-US" sz="4790" b="1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trouve</a:t>
            </a: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pas dans les tableaux de bord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90017" y="3413382"/>
            <a:ext cx="14307967" cy="4472737"/>
            <a:chOff x="0" y="0"/>
            <a:chExt cx="19077289" cy="5963650"/>
          </a:xfrm>
        </p:grpSpPr>
        <p:sp>
          <p:nvSpPr>
            <p:cNvPr id="8" name="TextBox 8"/>
            <p:cNvSpPr txBox="1"/>
            <p:nvPr/>
          </p:nvSpPr>
          <p:spPr>
            <a:xfrm>
              <a:off x="1565595" y="95305"/>
              <a:ext cx="17511694" cy="5868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47"/>
                </a:lnSpc>
              </a:pPr>
              <a:r>
                <a:rPr lang="en-US" sz="339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Pas de statistiques sur l’état de la base de données</a:t>
              </a:r>
            </a:p>
            <a:p>
              <a:pPr algn="l">
                <a:lnSpc>
                  <a:spcPts val="1107"/>
                </a:lnSpc>
              </a:pPr>
              <a:endParaRPr lang="en-US" sz="3390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  <a:p>
              <a:pPr algn="l">
                <a:lnSpc>
                  <a:spcPts val="4747"/>
                </a:lnSpc>
              </a:pPr>
              <a:r>
                <a:rPr lang="en-US" sz="3390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Exemple : on ne peut pas connaître le nombre de thèses soutenues ou en préparation pour un établissement</a:t>
              </a:r>
            </a:p>
            <a:p>
              <a:pPr algn="l">
                <a:lnSpc>
                  <a:spcPts val="4747"/>
                </a:lnSpc>
              </a:pPr>
              <a:endParaRPr lang="en-US" sz="33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endParaRPr>
            </a:p>
            <a:p>
              <a:pPr algn="l">
                <a:lnSpc>
                  <a:spcPts val="4747"/>
                </a:lnSpc>
              </a:pPr>
              <a:r>
                <a:rPr lang="en-US" sz="339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Pas d’informations sur les parcours utilisateurs et des utilisatrices</a:t>
              </a:r>
            </a:p>
            <a:p>
              <a:pPr algn="l">
                <a:lnSpc>
                  <a:spcPts val="1107"/>
                </a:lnSpc>
              </a:pPr>
              <a:endParaRPr lang="en-US" sz="3390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  <a:p>
              <a:pPr algn="l">
                <a:lnSpc>
                  <a:spcPts val="4607"/>
                </a:lnSpc>
              </a:pPr>
              <a:r>
                <a:rPr lang="en-US" sz="3290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Exemple : on ne peut pas savoir si un utilisateur a téléchargé la thèse après avoir consulté la notice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163798" cy="1163798"/>
            </a:xfrm>
            <a:custGeom>
              <a:avLst/>
              <a:gdLst/>
              <a:ahLst/>
              <a:cxnLst/>
              <a:rect l="l" t="t" r="r" b="b"/>
              <a:pathLst>
                <a:path w="1163798" h="1163798">
                  <a:moveTo>
                    <a:pt x="0" y="0"/>
                  </a:moveTo>
                  <a:lnTo>
                    <a:pt x="1163798" y="0"/>
                  </a:lnTo>
                  <a:lnTo>
                    <a:pt x="1163798" y="1163798"/>
                  </a:lnTo>
                  <a:lnTo>
                    <a:pt x="0" y="1163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318589"/>
              <a:ext cx="1163798" cy="1163798"/>
            </a:xfrm>
            <a:custGeom>
              <a:avLst/>
              <a:gdLst/>
              <a:ahLst/>
              <a:cxnLst/>
              <a:rect l="l" t="t" r="r" b="b"/>
              <a:pathLst>
                <a:path w="1163798" h="1163798">
                  <a:moveTo>
                    <a:pt x="0" y="0"/>
                  </a:moveTo>
                  <a:lnTo>
                    <a:pt x="1163798" y="0"/>
                  </a:lnTo>
                  <a:lnTo>
                    <a:pt x="1163798" y="1163798"/>
                  </a:lnTo>
                  <a:lnTo>
                    <a:pt x="0" y="1163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48740" y="436657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Lire les tableaux de bord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49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D21D42-2A5C-4E6A-9848-9B0C51EB01A9}"/>
              </a:ext>
            </a:extLst>
          </p:cNvPr>
          <p:cNvSpPr txBox="1"/>
          <p:nvPr/>
        </p:nvSpPr>
        <p:spPr>
          <a:xfrm>
            <a:off x="2256296" y="1417171"/>
            <a:ext cx="13775408" cy="6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Quelques</a:t>
            </a:r>
            <a:r>
              <a:rPr lang="en-US" sz="479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définitions</a:t>
            </a:r>
            <a:endParaRPr lang="en-US" sz="4790" b="1" dirty="0">
              <a:solidFill>
                <a:srgbClr val="16459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6411B-E39D-4DF9-B3D2-A4206C897ABF}"/>
              </a:ext>
            </a:extLst>
          </p:cNvPr>
          <p:cNvSpPr txBox="1"/>
          <p:nvPr/>
        </p:nvSpPr>
        <p:spPr>
          <a:xfrm>
            <a:off x="5822950" y="3071422"/>
            <a:ext cx="11029950" cy="4695131"/>
          </a:xfrm>
          <a:custGeom>
            <a:avLst/>
            <a:gdLst>
              <a:gd name="connsiteX0" fmla="*/ 0 w 11029950"/>
              <a:gd name="connsiteY0" fmla="*/ 0 h 4695131"/>
              <a:gd name="connsiteX1" fmla="*/ 11029950 w 11029950"/>
              <a:gd name="connsiteY1" fmla="*/ 0 h 4695131"/>
              <a:gd name="connsiteX2" fmla="*/ 11029950 w 11029950"/>
              <a:gd name="connsiteY2" fmla="*/ 4695131 h 4695131"/>
              <a:gd name="connsiteX3" fmla="*/ 0 w 11029950"/>
              <a:gd name="connsiteY3" fmla="*/ 4695131 h 4695131"/>
              <a:gd name="connsiteX4" fmla="*/ 0 w 11029950"/>
              <a:gd name="connsiteY4" fmla="*/ 0 h 46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9950" h="4695131" fill="none" extrusionOk="0">
                <a:moveTo>
                  <a:pt x="0" y="0"/>
                </a:moveTo>
                <a:cubicBezTo>
                  <a:pt x="5099288" y="52313"/>
                  <a:pt x="9600062" y="-7467"/>
                  <a:pt x="11029950" y="0"/>
                </a:cubicBezTo>
                <a:cubicBezTo>
                  <a:pt x="11107372" y="1868402"/>
                  <a:pt x="11064660" y="2456706"/>
                  <a:pt x="11029950" y="4695131"/>
                </a:cubicBezTo>
                <a:cubicBezTo>
                  <a:pt x="9232559" y="4714662"/>
                  <a:pt x="3806399" y="4798107"/>
                  <a:pt x="0" y="4695131"/>
                </a:cubicBezTo>
                <a:cubicBezTo>
                  <a:pt x="-124539" y="3756174"/>
                  <a:pt x="49639" y="1956826"/>
                  <a:pt x="0" y="0"/>
                </a:cubicBezTo>
                <a:close/>
              </a:path>
              <a:path w="11029950" h="4695131" stroke="0" extrusionOk="0">
                <a:moveTo>
                  <a:pt x="0" y="0"/>
                </a:moveTo>
                <a:cubicBezTo>
                  <a:pt x="3139523" y="-138083"/>
                  <a:pt x="7976320" y="-2998"/>
                  <a:pt x="11029950" y="0"/>
                </a:cubicBezTo>
                <a:cubicBezTo>
                  <a:pt x="11168870" y="1854891"/>
                  <a:pt x="10984310" y="3531528"/>
                  <a:pt x="11029950" y="4695131"/>
                </a:cubicBezTo>
                <a:cubicBezTo>
                  <a:pt x="7609731" y="4619610"/>
                  <a:pt x="4330558" y="4754116"/>
                  <a:pt x="0" y="4695131"/>
                </a:cubicBezTo>
                <a:cubicBezTo>
                  <a:pt x="-139352" y="2652035"/>
                  <a:pt x="-83569" y="1887291"/>
                  <a:pt x="0" y="0"/>
                </a:cubicBezTo>
                <a:close/>
              </a:path>
            </a:pathLst>
          </a:custGeom>
          <a:ln w="38100">
            <a:solidFill>
              <a:srgbClr val="0C2265"/>
            </a:solidFill>
            <a:extLst>
              <a:ext uri="{C807C97D-BFC1-408E-A445-0C87EB9F89A2}">
                <ask:lineSketchStyleProps xmlns:ask="http://schemas.microsoft.com/office/drawing/2018/sketchyshapes" sd="38420290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marL="732104" lvl="1" indent="-366052" algn="l">
              <a:buFont typeface="Arial"/>
              <a:buChar char="•"/>
            </a:pPr>
            <a:endParaRPr lang="en-US" sz="3390" b="1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Evénement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de consultation</a:t>
            </a: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Consultations - Vues</a:t>
            </a: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Téléchargements</a:t>
            </a:r>
            <a:endParaRPr lang="en-US" sz="3390" b="1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Visualisation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Pages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/ Pages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personnes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/ Pages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organismes</a:t>
            </a:r>
            <a:endParaRPr lang="en-US" sz="3390" b="1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Code court</a:t>
            </a:r>
          </a:p>
          <a:p>
            <a:pPr marL="732104" lvl="1" indent="-366052" algn="l">
              <a:buFont typeface="Arial"/>
              <a:buChar char="•"/>
            </a:pP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PPN –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Identifiant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IdRef</a:t>
            </a:r>
            <a:endParaRPr lang="en-US" sz="3390" b="1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66052" lvl="1" algn="l"/>
            <a:endParaRPr lang="en-US" sz="3390" b="1" dirty="0">
              <a:solidFill>
                <a:srgbClr val="3D7EDB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417821-9613-75A7-F90A-24DD3D290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3905089"/>
            <a:ext cx="3073400" cy="2553021"/>
          </a:xfrm>
          <a:prstGeom prst="rect">
            <a:avLst/>
          </a:prstGeom>
        </p:spPr>
      </p:pic>
      <p:pic>
        <p:nvPicPr>
          <p:cNvPr id="13" name="Graphique 12" descr="Épingle avec un remplissage uni">
            <a:extLst>
              <a:ext uri="{FF2B5EF4-FFF2-40B4-BE49-F238E27FC236}">
                <a16:creationId xmlns:a16="http://schemas.microsoft.com/office/drawing/2014/main" id="{5B7558A3-4BBE-2292-01E7-4130BD0AD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46582" flipH="1">
            <a:off x="15791168" y="321875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47644" y="2174899"/>
            <a:ext cx="12592712" cy="7083401"/>
          </a:xfrm>
          <a:custGeom>
            <a:avLst/>
            <a:gdLst/>
            <a:ahLst/>
            <a:cxnLst/>
            <a:rect l="l" t="t" r="r" b="b"/>
            <a:pathLst>
              <a:path w="12592712" h="7083401">
                <a:moveTo>
                  <a:pt x="0" y="0"/>
                </a:moveTo>
                <a:lnTo>
                  <a:pt x="12592712" y="0"/>
                </a:lnTo>
                <a:lnTo>
                  <a:pt x="12592712" y="7083401"/>
                </a:lnTo>
                <a:lnTo>
                  <a:pt x="0" y="7083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visualistations du tableau de bord global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33701" y="2739858"/>
            <a:ext cx="12601551" cy="5513178"/>
          </a:xfrm>
          <a:custGeom>
            <a:avLst/>
            <a:gdLst/>
            <a:ahLst/>
            <a:cxnLst/>
            <a:rect l="l" t="t" r="r" b="b"/>
            <a:pathLst>
              <a:path w="12601551" h="5513178">
                <a:moveTo>
                  <a:pt x="0" y="0"/>
                </a:moveTo>
                <a:lnTo>
                  <a:pt x="12601551" y="0"/>
                </a:lnTo>
                <a:lnTo>
                  <a:pt x="12601551" y="5513179"/>
                </a:lnTo>
                <a:lnTo>
                  <a:pt x="0" y="551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visualistations du tableau de bord global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30938" y="2911460"/>
            <a:ext cx="12626123" cy="5476581"/>
          </a:xfrm>
          <a:custGeom>
            <a:avLst/>
            <a:gdLst/>
            <a:ahLst/>
            <a:cxnLst/>
            <a:rect l="l" t="t" r="r" b="b"/>
            <a:pathLst>
              <a:path w="12626123" h="5476581">
                <a:moveTo>
                  <a:pt x="0" y="0"/>
                </a:moveTo>
                <a:lnTo>
                  <a:pt x="12626124" y="0"/>
                </a:lnTo>
                <a:lnTo>
                  <a:pt x="12626124" y="5476581"/>
                </a:lnTo>
                <a:lnTo>
                  <a:pt x="0" y="5476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Statut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des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thèses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consultées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 </a:t>
            </a:r>
          </a:p>
          <a:p>
            <a:pPr algn="ctr">
              <a:lnSpc>
                <a:spcPts val="6707"/>
              </a:lnSpc>
            </a:pP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648205" y="2330764"/>
            <a:ext cx="12972543" cy="6615997"/>
          </a:xfrm>
          <a:custGeom>
            <a:avLst/>
            <a:gdLst/>
            <a:ahLst/>
            <a:cxnLst/>
            <a:rect l="l" t="t" r="r" b="b"/>
            <a:pathLst>
              <a:path w="12972543" h="6615997">
                <a:moveTo>
                  <a:pt x="0" y="0"/>
                </a:moveTo>
                <a:lnTo>
                  <a:pt x="12972543" y="0"/>
                </a:lnTo>
                <a:lnTo>
                  <a:pt x="12972543" y="6615997"/>
                </a:lnTo>
                <a:lnTo>
                  <a:pt x="0" y="6615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Typologie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des pages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consultées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 </a:t>
            </a:r>
          </a:p>
          <a:p>
            <a:pPr algn="ctr">
              <a:lnSpc>
                <a:spcPts val="6707"/>
              </a:lnSpc>
            </a:pP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30371" y="2414080"/>
            <a:ext cx="15027258" cy="6198744"/>
          </a:xfrm>
          <a:custGeom>
            <a:avLst/>
            <a:gdLst/>
            <a:ahLst/>
            <a:cxnLst/>
            <a:rect l="l" t="t" r="r" b="b"/>
            <a:pathLst>
              <a:path w="15027258" h="6198744">
                <a:moveTo>
                  <a:pt x="0" y="0"/>
                </a:moveTo>
                <a:lnTo>
                  <a:pt x="15027258" y="0"/>
                </a:lnTo>
                <a:lnTo>
                  <a:pt x="15027258" y="6198744"/>
                </a:lnTo>
                <a:lnTo>
                  <a:pt x="0" y="61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Nombre de consultations par mois </a:t>
            </a:r>
          </a:p>
          <a:p>
            <a:pPr algn="ctr">
              <a:lnSpc>
                <a:spcPts val="6707"/>
              </a:lnSpc>
            </a:pP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623888" y="3514029"/>
            <a:ext cx="17040223" cy="3258943"/>
          </a:xfrm>
          <a:custGeom>
            <a:avLst/>
            <a:gdLst/>
            <a:ahLst/>
            <a:cxnLst/>
            <a:rect l="l" t="t" r="r" b="b"/>
            <a:pathLst>
              <a:path w="17040223" h="3258943">
                <a:moveTo>
                  <a:pt x="0" y="0"/>
                </a:moveTo>
                <a:lnTo>
                  <a:pt x="17040224" y="0"/>
                </a:lnTo>
                <a:lnTo>
                  <a:pt x="17040224" y="3258942"/>
                </a:lnTo>
                <a:lnTo>
                  <a:pt x="0" y="325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Notices de thèses soutenues les plus consultées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48740" y="3946779"/>
            <a:ext cx="15590520" cy="242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3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Mesurer les usages</a:t>
            </a:r>
          </a:p>
          <a:p>
            <a:pPr algn="ctr">
              <a:lnSpc>
                <a:spcPts val="9593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des outils de  l’Abes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Thèses soutenues les plus téléchargées (Open Access) </a:t>
            </a:r>
          </a:p>
        </p:txBody>
      </p:sp>
      <p:sp>
        <p:nvSpPr>
          <p:cNvPr id="8" name="Freeform 8"/>
          <p:cNvSpPr/>
          <p:nvPr/>
        </p:nvSpPr>
        <p:spPr>
          <a:xfrm>
            <a:off x="578224" y="4012348"/>
            <a:ext cx="17131552" cy="3276409"/>
          </a:xfrm>
          <a:custGeom>
            <a:avLst/>
            <a:gdLst/>
            <a:ahLst/>
            <a:cxnLst/>
            <a:rect l="l" t="t" r="r" b="b"/>
            <a:pathLst>
              <a:path w="17131552" h="3276409">
                <a:moveTo>
                  <a:pt x="0" y="0"/>
                </a:moveTo>
                <a:lnTo>
                  <a:pt x="17131552" y="0"/>
                </a:lnTo>
                <a:lnTo>
                  <a:pt x="17131552" y="3276409"/>
                </a:lnTo>
                <a:lnTo>
                  <a:pt x="0" y="327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Thèses soutenues les plus téléchargées (Accès sous authentification) </a:t>
            </a:r>
          </a:p>
        </p:txBody>
      </p:sp>
      <p:sp>
        <p:nvSpPr>
          <p:cNvPr id="8" name="Freeform 8"/>
          <p:cNvSpPr/>
          <p:nvPr/>
        </p:nvSpPr>
        <p:spPr>
          <a:xfrm>
            <a:off x="578224" y="3682479"/>
            <a:ext cx="17131552" cy="3233580"/>
          </a:xfrm>
          <a:custGeom>
            <a:avLst/>
            <a:gdLst/>
            <a:ahLst/>
            <a:cxnLst/>
            <a:rect l="l" t="t" r="r" b="b"/>
            <a:pathLst>
              <a:path w="17131552" h="3233580">
                <a:moveTo>
                  <a:pt x="0" y="0"/>
                </a:moveTo>
                <a:lnTo>
                  <a:pt x="17131552" y="0"/>
                </a:lnTo>
                <a:lnTo>
                  <a:pt x="17131552" y="3233581"/>
                </a:lnTo>
                <a:lnTo>
                  <a:pt x="0" y="3233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822086" y="943751"/>
            <a:ext cx="14643828" cy="25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Notices de thèses en préparation les plus consultées </a:t>
            </a:r>
          </a:p>
          <a:p>
            <a:pPr algn="ctr">
              <a:lnSpc>
                <a:spcPts val="6707"/>
              </a:lnSpc>
            </a:pP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78224" y="3624366"/>
            <a:ext cx="17177216" cy="3392500"/>
          </a:xfrm>
          <a:custGeom>
            <a:avLst/>
            <a:gdLst/>
            <a:ahLst/>
            <a:cxnLst/>
            <a:rect l="l" t="t" r="r" b="b"/>
            <a:pathLst>
              <a:path w="17177216" h="3392500">
                <a:moveTo>
                  <a:pt x="0" y="0"/>
                </a:moveTo>
                <a:lnTo>
                  <a:pt x="17177216" y="0"/>
                </a:lnTo>
                <a:lnTo>
                  <a:pt x="17177216" y="3392500"/>
                </a:lnTo>
                <a:lnTo>
                  <a:pt x="0" y="339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935523" y="2700916"/>
            <a:ext cx="16416954" cy="5725413"/>
          </a:xfrm>
          <a:custGeom>
            <a:avLst/>
            <a:gdLst/>
            <a:ahLst/>
            <a:cxnLst/>
            <a:rect l="l" t="t" r="r" b="b"/>
            <a:pathLst>
              <a:path w="16416954" h="5725413">
                <a:moveTo>
                  <a:pt x="0" y="0"/>
                </a:moveTo>
                <a:lnTo>
                  <a:pt x="16416954" y="0"/>
                </a:lnTo>
                <a:lnTo>
                  <a:pt x="16416954" y="5725413"/>
                </a:lnTo>
                <a:lnTo>
                  <a:pt x="0" y="5725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visualistations du tableau de bord global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28700" y="3229349"/>
            <a:ext cx="16230600" cy="5498116"/>
          </a:xfrm>
          <a:custGeom>
            <a:avLst/>
            <a:gdLst/>
            <a:ahLst/>
            <a:cxnLst/>
            <a:rect l="l" t="t" r="r" b="b"/>
            <a:pathLst>
              <a:path w="16230600" h="5498116">
                <a:moveTo>
                  <a:pt x="0" y="0"/>
                </a:moveTo>
                <a:lnTo>
                  <a:pt x="16230600" y="0"/>
                </a:lnTo>
                <a:lnTo>
                  <a:pt x="16230600" y="5498116"/>
                </a:lnTo>
                <a:lnTo>
                  <a:pt x="0" y="549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Ventilation par disciplines des thèses consultées 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28700" y="2831775"/>
            <a:ext cx="16230600" cy="5640134"/>
          </a:xfrm>
          <a:custGeom>
            <a:avLst/>
            <a:gdLst/>
            <a:ahLst/>
            <a:cxnLst/>
            <a:rect l="l" t="t" r="r" b="b"/>
            <a:pathLst>
              <a:path w="16230600" h="5640134">
                <a:moveTo>
                  <a:pt x="0" y="0"/>
                </a:moveTo>
                <a:lnTo>
                  <a:pt x="16230600" y="0"/>
                </a:lnTo>
                <a:lnTo>
                  <a:pt x="16230600" y="5640133"/>
                </a:lnTo>
                <a:lnTo>
                  <a:pt x="0" y="5640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Ventilation par disciplines des thèses téléchargées 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55166" y="2933700"/>
            <a:ext cx="16295274" cy="6721801"/>
          </a:xfrm>
          <a:custGeom>
            <a:avLst/>
            <a:gdLst/>
            <a:ahLst/>
            <a:cxnLst/>
            <a:rect l="l" t="t" r="r" b="b"/>
            <a:pathLst>
              <a:path w="16295274" h="6721801">
                <a:moveTo>
                  <a:pt x="0" y="0"/>
                </a:moveTo>
                <a:lnTo>
                  <a:pt x="16295274" y="0"/>
                </a:lnTo>
                <a:lnTo>
                  <a:pt x="16295274" y="6721800"/>
                </a:lnTo>
                <a:lnTo>
                  <a:pt x="0" y="6721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Visualisation des disciplines des thèses les plus consultées 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138238" y="3555269"/>
            <a:ext cx="16011524" cy="6104393"/>
          </a:xfrm>
          <a:custGeom>
            <a:avLst/>
            <a:gdLst/>
            <a:ahLst/>
            <a:cxnLst/>
            <a:rect l="l" t="t" r="r" b="b"/>
            <a:pathLst>
              <a:path w="16011524" h="6104393">
                <a:moveTo>
                  <a:pt x="0" y="0"/>
                </a:moveTo>
                <a:lnTo>
                  <a:pt x="16011524" y="0"/>
                </a:lnTo>
                <a:lnTo>
                  <a:pt x="16011524" y="6104393"/>
                </a:lnTo>
                <a:lnTo>
                  <a:pt x="0" y="610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25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Nombre de consultations de thèses soutenues (notices et téléchargements) par année de soutenance 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28700" y="3128019"/>
            <a:ext cx="16230600" cy="6130281"/>
          </a:xfrm>
          <a:custGeom>
            <a:avLst/>
            <a:gdLst/>
            <a:ahLst/>
            <a:cxnLst/>
            <a:rect l="l" t="t" r="r" b="b"/>
            <a:pathLst>
              <a:path w="16230600" h="6130281">
                <a:moveTo>
                  <a:pt x="0" y="0"/>
                </a:moveTo>
                <a:lnTo>
                  <a:pt x="16230600" y="0"/>
                </a:lnTo>
                <a:lnTo>
                  <a:pt x="16230600" y="6130281"/>
                </a:lnTo>
                <a:lnTo>
                  <a:pt x="0" y="6130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835" b="-2509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Nombre de téléchargements de thèses par année de soutenance 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147762" y="3035588"/>
            <a:ext cx="15992476" cy="6077141"/>
          </a:xfrm>
          <a:custGeom>
            <a:avLst/>
            <a:gdLst/>
            <a:ahLst/>
            <a:cxnLst/>
            <a:rect l="l" t="t" r="r" b="b"/>
            <a:pathLst>
              <a:path w="15992476" h="6077141">
                <a:moveTo>
                  <a:pt x="0" y="0"/>
                </a:moveTo>
                <a:lnTo>
                  <a:pt x="15992476" y="0"/>
                </a:lnTo>
                <a:lnTo>
                  <a:pt x="15992476" y="6077141"/>
                </a:lnTo>
                <a:lnTo>
                  <a:pt x="0" y="607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Nombre de consultations de thèses en préparation par année d'inscription </a:t>
            </a: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12602" y="3928434"/>
            <a:ext cx="13709211" cy="29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107" lvl="1" indent="-366053" algn="l">
              <a:lnSpc>
                <a:spcPts val="4747"/>
              </a:lnSpc>
              <a:spcBef>
                <a:spcPct val="0"/>
              </a:spcBef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Un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besoin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l’Abes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mieux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connaître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les usages de </a:t>
            </a: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ses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interfaces </a:t>
            </a: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publique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et webservices</a:t>
            </a:r>
          </a:p>
          <a:p>
            <a:pPr algn="l">
              <a:lnSpc>
                <a:spcPts val="4747"/>
              </a:lnSpc>
              <a:spcBef>
                <a:spcPct val="0"/>
              </a:spcBef>
            </a:pPr>
            <a:endParaRPr lang="en-US" sz="3390" b="1" dirty="0">
              <a:solidFill>
                <a:srgbClr val="373737"/>
              </a:solidFill>
              <a:latin typeface="Aptos Bold"/>
              <a:ea typeface="Aptos Bold"/>
              <a:cs typeface="Aptos Bold"/>
              <a:sym typeface="Aptos Bold"/>
            </a:endParaRPr>
          </a:p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Fournir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33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statistiques</a:t>
            </a:r>
            <a:r>
              <a:rPr lang="en-US" sz="33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 consultation</a:t>
            </a:r>
            <a:r>
              <a:rPr lang="en-US" sz="3390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outils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mis à disposition par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l’Abes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aux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qui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produisent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données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80384" y="7714770"/>
            <a:ext cx="3527231" cy="1324295"/>
            <a:chOff x="0" y="0"/>
            <a:chExt cx="4702975" cy="17657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5411" cy="1765727"/>
            </a:xfrm>
            <a:custGeom>
              <a:avLst/>
              <a:gdLst/>
              <a:ahLst/>
              <a:cxnLst/>
              <a:rect l="l" t="t" r="r" b="b"/>
              <a:pathLst>
                <a:path w="1775411" h="1765727">
                  <a:moveTo>
                    <a:pt x="0" y="0"/>
                  </a:moveTo>
                  <a:lnTo>
                    <a:pt x="1775411" y="0"/>
                  </a:lnTo>
                  <a:lnTo>
                    <a:pt x="1775411" y="1765727"/>
                  </a:lnTo>
                  <a:lnTo>
                    <a:pt x="0" y="1765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84171" y="0"/>
              <a:ext cx="2418804" cy="1765727"/>
            </a:xfrm>
            <a:custGeom>
              <a:avLst/>
              <a:gdLst/>
              <a:ahLst/>
              <a:cxnLst/>
              <a:rect l="l" t="t" r="r" b="b"/>
              <a:pathLst>
                <a:path w="2418804" h="1765727">
                  <a:moveTo>
                    <a:pt x="0" y="0"/>
                  </a:moveTo>
                  <a:lnTo>
                    <a:pt x="2418804" y="0"/>
                  </a:lnTo>
                  <a:lnTo>
                    <a:pt x="2418804" y="1765727"/>
                  </a:lnTo>
                  <a:lnTo>
                    <a:pt x="0" y="1765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57371" y="1657894"/>
            <a:ext cx="1218138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b="1" spc="-69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 projet EzStats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2602" y="2760174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Pourquoi ce projet 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983130" y="2990097"/>
            <a:ext cx="16321740" cy="5855424"/>
          </a:xfrm>
          <a:custGeom>
            <a:avLst/>
            <a:gdLst/>
            <a:ahLst/>
            <a:cxnLst/>
            <a:rect l="l" t="t" r="r" b="b"/>
            <a:pathLst>
              <a:path w="16321740" h="5855424">
                <a:moveTo>
                  <a:pt x="0" y="0"/>
                </a:moveTo>
                <a:lnTo>
                  <a:pt x="16321740" y="0"/>
                </a:lnTo>
                <a:lnTo>
                  <a:pt x="16321740" y="5855425"/>
                </a:lnTo>
                <a:lnTo>
                  <a:pt x="0" y="5855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Nombre de consultation de notices de thèses par année de soutenance 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83447" y="3702448"/>
            <a:ext cx="17121107" cy="3360017"/>
          </a:xfrm>
          <a:custGeom>
            <a:avLst/>
            <a:gdLst/>
            <a:ahLst/>
            <a:cxnLst/>
            <a:rect l="l" t="t" r="r" b="b"/>
            <a:pathLst>
              <a:path w="17121107" h="3360017">
                <a:moveTo>
                  <a:pt x="0" y="0"/>
                </a:moveTo>
                <a:lnTo>
                  <a:pt x="17121106" y="0"/>
                </a:lnTo>
                <a:lnTo>
                  <a:pt x="17121106" y="3360017"/>
                </a:lnTo>
                <a:lnTo>
                  <a:pt x="0" y="3360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Provenance géographique des utilisateurs qui consultent les notices de thèses 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18004" y="4023317"/>
            <a:ext cx="16232945" cy="3185716"/>
          </a:xfrm>
          <a:custGeom>
            <a:avLst/>
            <a:gdLst/>
            <a:ahLst/>
            <a:cxnLst/>
            <a:rect l="l" t="t" r="r" b="b"/>
            <a:pathLst>
              <a:path w="16232945" h="3185716">
                <a:moveTo>
                  <a:pt x="0" y="0"/>
                </a:moveTo>
                <a:lnTo>
                  <a:pt x="16232945" y="0"/>
                </a:lnTo>
                <a:lnTo>
                  <a:pt x="16232945" y="3185715"/>
                </a:lnTo>
                <a:lnTo>
                  <a:pt x="0" y="3185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16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Provenance géographique des utilisateurs qui téléchargent les thèses en Open Access 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25537" y="4097659"/>
            <a:ext cx="16817880" cy="3573799"/>
          </a:xfrm>
          <a:custGeom>
            <a:avLst/>
            <a:gdLst/>
            <a:ahLst/>
            <a:cxnLst/>
            <a:rect l="l" t="t" r="r" b="b"/>
            <a:pathLst>
              <a:path w="16817880" h="3573799">
                <a:moveTo>
                  <a:pt x="0" y="0"/>
                </a:moveTo>
                <a:lnTo>
                  <a:pt x="16817879" y="0"/>
                </a:lnTo>
                <a:lnTo>
                  <a:pt x="16817879" y="3573800"/>
                </a:lnTo>
                <a:lnTo>
                  <a:pt x="0" y="3573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822086" y="943751"/>
            <a:ext cx="14643828" cy="25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fr-FR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Provenance géographique des utilisateurs qui téléchargent les thèses en accès sous authentification 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48740" y="436657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filtres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474B05D-56E1-5DEA-9A65-C1F45D567CAA}"/>
              </a:ext>
            </a:extLst>
          </p:cNvPr>
          <p:cNvGrpSpPr/>
          <p:nvPr/>
        </p:nvGrpSpPr>
        <p:grpSpPr>
          <a:xfrm>
            <a:off x="2565397" y="3179409"/>
            <a:ext cx="12598401" cy="2404308"/>
            <a:chOff x="0" y="0"/>
            <a:chExt cx="2759034" cy="572711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465984F-29A8-D89D-2C0C-371292107B1F}"/>
                </a:ext>
              </a:extLst>
            </p:cNvPr>
            <p:cNvSpPr/>
            <p:nvPr/>
          </p:nvSpPr>
          <p:spPr>
            <a:xfrm>
              <a:off x="0" y="0"/>
              <a:ext cx="2759034" cy="572711"/>
            </a:xfrm>
            <a:custGeom>
              <a:avLst/>
              <a:gdLst/>
              <a:ahLst/>
              <a:cxnLst/>
              <a:rect l="l" t="t" r="r" b="b"/>
              <a:pathLst>
                <a:path w="2759034" h="572711">
                  <a:moveTo>
                    <a:pt x="0" y="0"/>
                  </a:moveTo>
                  <a:lnTo>
                    <a:pt x="2759034" y="0"/>
                  </a:lnTo>
                  <a:lnTo>
                    <a:pt x="2759034" y="572711"/>
                  </a:lnTo>
                  <a:lnTo>
                    <a:pt x="0" y="572711"/>
                  </a:lnTo>
                  <a:close/>
                </a:path>
              </a:pathLst>
            </a:custGeom>
            <a:solidFill>
              <a:srgbClr val="E0E9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98164896-1706-30E1-BF8A-64CB5BF6F94A}"/>
                </a:ext>
              </a:extLst>
            </p:cNvPr>
            <p:cNvSpPr txBox="1"/>
            <p:nvPr/>
          </p:nvSpPr>
          <p:spPr>
            <a:xfrm>
              <a:off x="0" y="-9525"/>
              <a:ext cx="2759034" cy="582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66995" y="3328739"/>
            <a:ext cx="12598402" cy="5394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 date</a:t>
            </a:r>
          </a:p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profils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école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doctorale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partenaire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recherche</a:t>
            </a:r>
          </a:p>
          <a:p>
            <a:pPr marL="366054" lvl="1" algn="l">
              <a:lnSpc>
                <a:spcPts val="4747"/>
              </a:lnSpc>
            </a:pPr>
            <a:endParaRPr lang="en-US" sz="80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66054" lvl="1" algn="l">
              <a:lnSpc>
                <a:spcPts val="4747"/>
              </a:lnSpc>
            </a:pPr>
            <a:endParaRPr lang="en-US" sz="80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66054" lvl="1">
              <a:lnSpc>
                <a:spcPts val="4747"/>
              </a:lnSpc>
            </a:pPr>
            <a:r>
              <a:rPr lang="en-US" sz="3390" b="1" dirty="0">
                <a:solidFill>
                  <a:srgbClr val="D9411E"/>
                </a:solidFill>
                <a:latin typeface="Aptos"/>
                <a:ea typeface="Aptos"/>
                <a:cs typeface="Aptos"/>
                <a:sym typeface="Aptos"/>
              </a:rPr>
              <a:t>Attention </a:t>
            </a:r>
            <a:r>
              <a:rPr lang="en-US" sz="339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: </a:t>
            </a:r>
            <a:r>
              <a:rPr lang="en-US" sz="339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Les tableaux de bord </a:t>
            </a:r>
            <a:r>
              <a:rPr lang="en-US" sz="339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sont</a:t>
            </a:r>
            <a:r>
              <a:rPr lang="en-US" sz="339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accessibles</a:t>
            </a:r>
            <a:r>
              <a:rPr lang="en-US" sz="339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39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lecture </a:t>
            </a:r>
            <a:r>
              <a:rPr lang="en-US" sz="339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seule</a:t>
            </a:r>
            <a:r>
              <a:rPr lang="en-US" sz="339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. 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Les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filtres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sont</a:t>
            </a:r>
            <a:r>
              <a:rPr lang="en-US" sz="339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donc</a:t>
            </a:r>
            <a:r>
              <a:rPr lang="en-US" sz="339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appliqués de manière </a:t>
            </a:r>
            <a:r>
              <a:rPr lang="en-US" sz="339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temporaire</a:t>
            </a:r>
            <a:r>
              <a:rPr lang="en-US" sz="339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, pour le temps de </a:t>
            </a:r>
            <a:r>
              <a:rPr lang="en-US" sz="339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votre</a:t>
            </a:r>
            <a:r>
              <a:rPr lang="en-US" sz="3390" dirty="0">
                <a:solidFill>
                  <a:schemeClr val="tx1">
                    <a:lumMod val="95000"/>
                    <a:lumOff val="5000"/>
                  </a:schemeClr>
                </a:solidFill>
                <a:latin typeface="Aptos"/>
                <a:ea typeface="Aptos"/>
                <a:cs typeface="Aptos"/>
                <a:sym typeface="Aptos"/>
              </a:rPr>
              <a:t> session, et 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ne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peuvent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pas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être</a:t>
            </a:r>
            <a:r>
              <a:rPr lang="en-US" sz="33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enregistrés</a:t>
            </a:r>
            <a:r>
              <a:rPr lang="en-US" sz="3390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56296" y="1486881"/>
            <a:ext cx="13775408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5400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Les </a:t>
            </a:r>
            <a:r>
              <a:rPr lang="en-US" sz="5400" b="1" dirty="0" err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filtres</a:t>
            </a:r>
            <a:endParaRPr lang="en-US" sz="5400" b="1" dirty="0">
              <a:solidFill>
                <a:srgbClr val="16459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0EB7E12-D5A6-C565-4EE8-49D28D12FAA3}"/>
              </a:ext>
            </a:extLst>
          </p:cNvPr>
          <p:cNvSpPr/>
          <p:nvPr/>
        </p:nvSpPr>
        <p:spPr>
          <a:xfrm>
            <a:off x="1814942" y="6289549"/>
            <a:ext cx="1004450" cy="863827"/>
          </a:xfrm>
          <a:custGeom>
            <a:avLst/>
            <a:gdLst/>
            <a:ahLst/>
            <a:cxnLst/>
            <a:rect l="l" t="t" r="r" b="b"/>
            <a:pathLst>
              <a:path w="1004450" h="863827">
                <a:moveTo>
                  <a:pt x="0" y="0"/>
                </a:moveTo>
                <a:lnTo>
                  <a:pt x="1004450" y="0"/>
                </a:lnTo>
                <a:lnTo>
                  <a:pt x="1004450" y="863827"/>
                </a:lnTo>
                <a:lnTo>
                  <a:pt x="0" y="86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9838C70-4D20-77D5-6876-9490EC494DFA}"/>
              </a:ext>
            </a:extLst>
          </p:cNvPr>
          <p:cNvSpPr txBox="1"/>
          <p:nvPr/>
        </p:nvSpPr>
        <p:spPr>
          <a:xfrm>
            <a:off x="2819392" y="2358646"/>
            <a:ext cx="14033501" cy="57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Il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possible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les tableaux de bord :</a:t>
            </a:r>
            <a:endParaRPr lang="en-US" sz="3390" dirty="0">
              <a:solidFill>
                <a:schemeClr val="tx1">
                  <a:lumMod val="85000"/>
                  <a:lumOff val="15000"/>
                </a:schemeClr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385944" y="3065877"/>
            <a:ext cx="5916141" cy="5055931"/>
          </a:xfrm>
          <a:custGeom>
            <a:avLst/>
            <a:gdLst/>
            <a:ahLst/>
            <a:cxnLst/>
            <a:rect l="l" t="t" r="r" b="b"/>
            <a:pathLst>
              <a:path w="5916141" h="5055931">
                <a:moveTo>
                  <a:pt x="0" y="0"/>
                </a:moveTo>
                <a:lnTo>
                  <a:pt x="5916142" y="0"/>
                </a:lnTo>
                <a:lnTo>
                  <a:pt x="5916142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0740830" y="3065877"/>
            <a:ext cx="6518470" cy="5055931"/>
          </a:xfrm>
          <a:custGeom>
            <a:avLst/>
            <a:gdLst/>
            <a:ahLst/>
            <a:cxnLst/>
            <a:rect l="l" t="t" r="r" b="b"/>
            <a:pathLst>
              <a:path w="6518470" h="5055931">
                <a:moveTo>
                  <a:pt x="0" y="0"/>
                </a:moveTo>
                <a:lnTo>
                  <a:pt x="6518470" y="0"/>
                </a:lnTo>
                <a:lnTo>
                  <a:pt x="6518470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Filtre par dates</a:t>
            </a:r>
          </a:p>
        </p:txBody>
      </p:sp>
      <p:sp>
        <p:nvSpPr>
          <p:cNvPr id="6" name="Freeform 6"/>
          <p:cNvSpPr/>
          <p:nvPr/>
        </p:nvSpPr>
        <p:spPr>
          <a:xfrm>
            <a:off x="1320827" y="3065877"/>
            <a:ext cx="1002519" cy="1002519"/>
          </a:xfrm>
          <a:custGeom>
            <a:avLst/>
            <a:gdLst/>
            <a:ahLst/>
            <a:cxnLst/>
            <a:rect l="l" t="t" r="r" b="b"/>
            <a:pathLst>
              <a:path w="1002519" h="1002519">
                <a:moveTo>
                  <a:pt x="0" y="0"/>
                </a:moveTo>
                <a:lnTo>
                  <a:pt x="1002519" y="0"/>
                </a:lnTo>
                <a:lnTo>
                  <a:pt x="1002519" y="1002519"/>
                </a:lnTo>
                <a:lnTo>
                  <a:pt x="0" y="1002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9641567" y="3065877"/>
            <a:ext cx="1002519" cy="1002519"/>
          </a:xfrm>
          <a:custGeom>
            <a:avLst/>
            <a:gdLst/>
            <a:ahLst/>
            <a:cxnLst/>
            <a:rect l="l" t="t" r="r" b="b"/>
            <a:pathLst>
              <a:path w="1002519" h="1002519">
                <a:moveTo>
                  <a:pt x="0" y="0"/>
                </a:moveTo>
                <a:lnTo>
                  <a:pt x="1002519" y="0"/>
                </a:lnTo>
                <a:lnTo>
                  <a:pt x="1002519" y="1002519"/>
                </a:lnTo>
                <a:lnTo>
                  <a:pt x="0" y="1002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178567" y="2932111"/>
            <a:ext cx="5930866" cy="5970671"/>
          </a:xfrm>
          <a:custGeom>
            <a:avLst/>
            <a:gdLst/>
            <a:ahLst/>
            <a:cxnLst/>
            <a:rect l="l" t="t" r="r" b="b"/>
            <a:pathLst>
              <a:path w="5930866" h="5970671">
                <a:moveTo>
                  <a:pt x="0" y="0"/>
                </a:moveTo>
                <a:lnTo>
                  <a:pt x="5930866" y="0"/>
                </a:lnTo>
                <a:lnTo>
                  <a:pt x="5930866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Filtre par profil de thèse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493371" y="3580860"/>
            <a:ext cx="11301259" cy="4124960"/>
          </a:xfrm>
          <a:custGeom>
            <a:avLst/>
            <a:gdLst/>
            <a:ahLst/>
            <a:cxnLst/>
            <a:rect l="l" t="t" r="r" b="b"/>
            <a:pathLst>
              <a:path w="11301259" h="4124960">
                <a:moveTo>
                  <a:pt x="0" y="0"/>
                </a:moveTo>
                <a:lnTo>
                  <a:pt x="11301258" y="0"/>
                </a:lnTo>
                <a:lnTo>
                  <a:pt x="11301258" y="4124960"/>
                </a:lnTo>
                <a:lnTo>
                  <a:pt x="0" y="4124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Filtre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par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organisme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lié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aux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thèses</a:t>
            </a: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493371" y="2728980"/>
            <a:ext cx="11301259" cy="6215692"/>
          </a:xfrm>
          <a:custGeom>
            <a:avLst/>
            <a:gdLst/>
            <a:ahLst/>
            <a:cxnLst/>
            <a:rect l="l" t="t" r="r" b="b"/>
            <a:pathLst>
              <a:path w="11301259" h="6215692">
                <a:moveTo>
                  <a:pt x="0" y="0"/>
                </a:moveTo>
                <a:lnTo>
                  <a:pt x="11301258" y="0"/>
                </a:lnTo>
                <a:lnTo>
                  <a:pt x="11301258" y="6215693"/>
                </a:lnTo>
                <a:lnTo>
                  <a:pt x="0" y="6215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Filtre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par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personne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liée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aux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thèses</a:t>
            </a: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68268" y="2753710"/>
            <a:ext cx="14443532" cy="409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17" lvl="1" indent="-355259" algn="just">
              <a:lnSpc>
                <a:spcPts val="4607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Collaboration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depuis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mai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2024 entre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l’</a:t>
            </a:r>
            <a:r>
              <a:rPr lang="en-US" sz="3200" b="1" dirty="0" err="1">
                <a:solidFill>
                  <a:srgbClr val="3D7EDB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Abes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et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l'</a:t>
            </a:r>
            <a:r>
              <a:rPr lang="en-US" sz="3200" b="1" dirty="0" err="1">
                <a:solidFill>
                  <a:srgbClr val="3D7EDB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ezTEAM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autour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du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projet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ezSTATS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puisque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ce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projet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utilise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plusieurs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outils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de la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suite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logicielle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ReadMETRICS</a:t>
            </a:r>
            <a:r>
              <a:rPr lang="en-US" sz="3200" b="1" dirty="0">
                <a:solidFill>
                  <a:srgbClr val="000000"/>
                </a:solidFill>
                <a:latin typeface="Aptos" panose="020B0004020202020204" pitchFamily="34" charset="0"/>
                <a:ea typeface="Aptos Bold"/>
                <a:cs typeface="Aptos Bold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développés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par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l’ezTEAM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une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équipe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mixte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regroupant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des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personnes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l’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INIST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-CNRS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et de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Couperin</a:t>
            </a:r>
            <a:r>
              <a:rPr lang="en-US" sz="3200" dirty="0">
                <a:solidFill>
                  <a:srgbClr val="000000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.</a:t>
            </a:r>
            <a:endParaRPr lang="en-US" sz="800" dirty="0">
              <a:solidFill>
                <a:srgbClr val="000000"/>
              </a:solidFill>
              <a:latin typeface="Aptos" panose="020B0004020202020204" pitchFamily="34" charset="0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spcBef>
                <a:spcPct val="0"/>
              </a:spcBef>
              <a:buFont typeface="Arial"/>
              <a:buChar char="•"/>
            </a:pPr>
            <a:endParaRPr lang="en-US" sz="800" dirty="0">
              <a:solidFill>
                <a:srgbClr val="000000"/>
              </a:solidFill>
              <a:latin typeface="Aptos" panose="020B0004020202020204" pitchFamily="34" charset="0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Le premier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cas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d’usage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concerne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les données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d’usage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de theses.fr qui fait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l’objet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de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ce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J.e-cours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mais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la collaboration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est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amenée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 à se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poursuivre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7" name="Freeform 7"/>
          <p:cNvSpPr>
            <a:spLocks noChangeAspect="1"/>
          </p:cNvSpPr>
          <p:nvPr/>
        </p:nvSpPr>
        <p:spPr>
          <a:xfrm>
            <a:off x="5820515" y="7250635"/>
            <a:ext cx="6444000" cy="2634985"/>
          </a:xfrm>
          <a:custGeom>
            <a:avLst/>
            <a:gdLst/>
            <a:ahLst/>
            <a:cxnLst/>
            <a:rect l="l" t="t" r="r" b="b"/>
            <a:pathLst>
              <a:path w="5568128" h="2276846">
                <a:moveTo>
                  <a:pt x="0" y="0"/>
                </a:moveTo>
                <a:lnTo>
                  <a:pt x="5568128" y="0"/>
                </a:lnTo>
                <a:lnTo>
                  <a:pt x="5568128" y="2276846"/>
                </a:lnTo>
                <a:lnTo>
                  <a:pt x="0" y="2276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40E6437-C25E-7A91-C309-80E7963011D1}"/>
              </a:ext>
            </a:extLst>
          </p:cNvPr>
          <p:cNvSpPr txBox="1"/>
          <p:nvPr/>
        </p:nvSpPr>
        <p:spPr>
          <a:xfrm>
            <a:off x="1573230" y="1347165"/>
            <a:ext cx="1493857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Partenariat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Abes,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Inist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-CNRS, et Couperin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395281" y="3468575"/>
            <a:ext cx="13497438" cy="1923385"/>
          </a:xfrm>
          <a:custGeom>
            <a:avLst/>
            <a:gdLst/>
            <a:ahLst/>
            <a:cxnLst/>
            <a:rect l="l" t="t" r="r" b="b"/>
            <a:pathLst>
              <a:path w="13497438" h="1923385">
                <a:moveTo>
                  <a:pt x="0" y="0"/>
                </a:moveTo>
                <a:lnTo>
                  <a:pt x="13497438" y="0"/>
                </a:lnTo>
                <a:lnTo>
                  <a:pt x="13497438" y="1923385"/>
                </a:lnTo>
                <a:lnTo>
                  <a:pt x="0" y="1923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2395281" y="5934549"/>
            <a:ext cx="13497438" cy="1923385"/>
          </a:xfrm>
          <a:custGeom>
            <a:avLst/>
            <a:gdLst/>
            <a:ahLst/>
            <a:cxnLst/>
            <a:rect l="l" t="t" r="r" b="b"/>
            <a:pathLst>
              <a:path w="13497438" h="1923385">
                <a:moveTo>
                  <a:pt x="0" y="0"/>
                </a:moveTo>
                <a:lnTo>
                  <a:pt x="13497438" y="0"/>
                </a:lnTo>
                <a:lnTo>
                  <a:pt x="13497438" y="1923385"/>
                </a:lnTo>
                <a:lnTo>
                  <a:pt x="0" y="1923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Filtre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par 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page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organisme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ou</a:t>
            </a:r>
            <a:r>
              <a:rPr lang="en-US" sz="4790" b="1" dirty="0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page </a:t>
            </a:r>
            <a:r>
              <a:rPr lang="en-US" sz="4790" b="1" dirty="0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personne</a:t>
            </a: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657728" y="3040492"/>
            <a:ext cx="12972543" cy="5124155"/>
          </a:xfrm>
          <a:custGeom>
            <a:avLst/>
            <a:gdLst/>
            <a:ahLst/>
            <a:cxnLst/>
            <a:rect l="l" t="t" r="r" b="b"/>
            <a:pathLst>
              <a:path w="12972543" h="5124155">
                <a:moveTo>
                  <a:pt x="0" y="0"/>
                </a:moveTo>
                <a:lnTo>
                  <a:pt x="12972544" y="0"/>
                </a:lnTo>
                <a:lnTo>
                  <a:pt x="12972544" y="5124155"/>
                </a:lnTo>
                <a:lnTo>
                  <a:pt x="0" y="5124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822086" y="943751"/>
            <a:ext cx="14643828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exemple, filtrer par établissement (PPN)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182847" y="3918208"/>
            <a:ext cx="1687047" cy="531843"/>
            <a:chOff x="0" y="0"/>
            <a:chExt cx="444325" cy="1400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325" cy="140074"/>
            </a:xfrm>
            <a:custGeom>
              <a:avLst/>
              <a:gdLst/>
              <a:ahLst/>
              <a:cxnLst/>
              <a:rect l="l" t="t" r="r" b="b"/>
              <a:pathLst>
                <a:path w="444325" h="140074">
                  <a:moveTo>
                    <a:pt x="0" y="0"/>
                  </a:moveTo>
                  <a:lnTo>
                    <a:pt x="444325" y="0"/>
                  </a:lnTo>
                  <a:lnTo>
                    <a:pt x="444325" y="140074"/>
                  </a:lnTo>
                  <a:lnTo>
                    <a:pt x="0" y="1400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44325" cy="149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04439" y="7053525"/>
            <a:ext cx="2009524" cy="854320"/>
            <a:chOff x="0" y="0"/>
            <a:chExt cx="529257" cy="2250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9257" cy="225006"/>
            </a:xfrm>
            <a:custGeom>
              <a:avLst/>
              <a:gdLst/>
              <a:ahLst/>
              <a:cxnLst/>
              <a:rect l="l" t="t" r="r" b="b"/>
              <a:pathLst>
                <a:path w="529257" h="225006">
                  <a:moveTo>
                    <a:pt x="0" y="0"/>
                  </a:moveTo>
                  <a:lnTo>
                    <a:pt x="529257" y="0"/>
                  </a:lnTo>
                  <a:lnTo>
                    <a:pt x="529257" y="225006"/>
                  </a:lnTo>
                  <a:lnTo>
                    <a:pt x="0" y="225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529257" cy="234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641245" y="2954288"/>
            <a:ext cx="13005510" cy="5023378"/>
          </a:xfrm>
          <a:custGeom>
            <a:avLst/>
            <a:gdLst/>
            <a:ahLst/>
            <a:cxnLst/>
            <a:rect l="l" t="t" r="r" b="b"/>
            <a:pathLst>
              <a:path w="13005510" h="5023378">
                <a:moveTo>
                  <a:pt x="0" y="0"/>
                </a:moveTo>
                <a:lnTo>
                  <a:pt x="13005510" y="0"/>
                </a:lnTo>
                <a:lnTo>
                  <a:pt x="13005510" y="5023379"/>
                </a:lnTo>
                <a:lnTo>
                  <a:pt x="0" y="502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933450"/>
            <a:ext cx="15159792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exemple, filtrer par établissement (code court)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893897" y="6369037"/>
            <a:ext cx="1106587" cy="483471"/>
            <a:chOff x="0" y="0"/>
            <a:chExt cx="291447" cy="127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447" cy="127334"/>
            </a:xfrm>
            <a:custGeom>
              <a:avLst/>
              <a:gdLst/>
              <a:ahLst/>
              <a:cxnLst/>
              <a:rect l="l" t="t" r="r" b="b"/>
              <a:pathLst>
                <a:path w="291447" h="127334">
                  <a:moveTo>
                    <a:pt x="0" y="0"/>
                  </a:moveTo>
                  <a:lnTo>
                    <a:pt x="291447" y="0"/>
                  </a:lnTo>
                  <a:lnTo>
                    <a:pt x="291447" y="127334"/>
                  </a:lnTo>
                  <a:lnTo>
                    <a:pt x="0" y="127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91447" cy="13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72191" y="7053525"/>
            <a:ext cx="1961153" cy="757577"/>
            <a:chOff x="0" y="0"/>
            <a:chExt cx="516518" cy="199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518" cy="199526"/>
            </a:xfrm>
            <a:custGeom>
              <a:avLst/>
              <a:gdLst/>
              <a:ahLst/>
              <a:cxnLst/>
              <a:rect l="l" t="t" r="r" b="b"/>
              <a:pathLst>
                <a:path w="516518" h="199526">
                  <a:moveTo>
                    <a:pt x="0" y="0"/>
                  </a:moveTo>
                  <a:lnTo>
                    <a:pt x="516518" y="0"/>
                  </a:lnTo>
                  <a:lnTo>
                    <a:pt x="516518" y="199526"/>
                  </a:lnTo>
                  <a:lnTo>
                    <a:pt x="0" y="1995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516518" cy="20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43600" y="3487225"/>
            <a:ext cx="9275146" cy="4791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Pour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toutes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d’un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:</a:t>
            </a: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Possibilité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saisir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plusieurs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valeurs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7" lvl="1" indent="-366053" algn="l">
              <a:lnSpc>
                <a:spcPts val="4747"/>
              </a:lnSpc>
              <a:buFont typeface="Arial"/>
              <a:buChar char="•"/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Dans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plusieurs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champs</a:t>
            </a:r>
          </a:p>
          <a:p>
            <a:pPr algn="l">
              <a:lnSpc>
                <a:spcPts val="4747"/>
              </a:lnSpc>
            </a:pPr>
            <a:r>
              <a:rPr lang="en-US" sz="80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 </a:t>
            </a: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>
              <a:lnSpc>
                <a:spcPts val="4747"/>
              </a:lnSpc>
            </a:pP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Démo</a:t>
            </a:r>
            <a:endParaRPr lang="en-US" sz="3390" b="1" dirty="0">
              <a:solidFill>
                <a:srgbClr val="0C2265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14438" y="1911121"/>
            <a:ext cx="13775408" cy="6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Filtrer toutes les thèses d’un établissement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9E58C6B6-9132-0DAD-68E4-9E52DD7C377B}"/>
              </a:ext>
            </a:extLst>
          </p:cNvPr>
          <p:cNvSpPr/>
          <p:nvPr/>
        </p:nvSpPr>
        <p:spPr>
          <a:xfrm>
            <a:off x="4933776" y="7817577"/>
            <a:ext cx="854102" cy="461216"/>
          </a:xfrm>
          <a:custGeom>
            <a:avLst/>
            <a:gdLst/>
            <a:ahLst/>
            <a:cxnLst/>
            <a:rect l="l" t="t" r="r" b="b"/>
            <a:pathLst>
              <a:path w="1138803" h="614954">
                <a:moveTo>
                  <a:pt x="0" y="0"/>
                </a:moveTo>
                <a:lnTo>
                  <a:pt x="1138803" y="0"/>
                </a:lnTo>
                <a:lnTo>
                  <a:pt x="1138803" y="614953"/>
                </a:lnTo>
                <a:lnTo>
                  <a:pt x="0" y="61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564104" y="933450"/>
            <a:ext cx="15159792" cy="16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exemple, filtrer toutes les thèses de l’université Aix Marseille</a:t>
            </a:r>
          </a:p>
        </p:txBody>
      </p:sp>
      <p:sp>
        <p:nvSpPr>
          <p:cNvPr id="4" name="Freeform 4"/>
          <p:cNvSpPr/>
          <p:nvPr/>
        </p:nvSpPr>
        <p:spPr>
          <a:xfrm>
            <a:off x="2261035" y="3623254"/>
            <a:ext cx="13765929" cy="4886905"/>
          </a:xfrm>
          <a:custGeom>
            <a:avLst/>
            <a:gdLst/>
            <a:ahLst/>
            <a:cxnLst/>
            <a:rect l="l" t="t" r="r" b="b"/>
            <a:pathLst>
              <a:path w="13765929" h="4886905">
                <a:moveTo>
                  <a:pt x="0" y="0"/>
                </a:moveTo>
                <a:lnTo>
                  <a:pt x="13765930" y="0"/>
                </a:lnTo>
                <a:lnTo>
                  <a:pt x="13765930" y="4886905"/>
                </a:lnTo>
                <a:lnTo>
                  <a:pt x="0" y="4886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2490800" y="7168706"/>
            <a:ext cx="6411342" cy="660834"/>
            <a:chOff x="0" y="0"/>
            <a:chExt cx="1688584" cy="1740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8584" cy="174047"/>
            </a:xfrm>
            <a:custGeom>
              <a:avLst/>
              <a:gdLst/>
              <a:ahLst/>
              <a:cxnLst/>
              <a:rect l="l" t="t" r="r" b="b"/>
              <a:pathLst>
                <a:path w="1688584" h="174047">
                  <a:moveTo>
                    <a:pt x="0" y="0"/>
                  </a:moveTo>
                  <a:lnTo>
                    <a:pt x="1688584" y="0"/>
                  </a:lnTo>
                  <a:lnTo>
                    <a:pt x="1688584" y="174047"/>
                  </a:lnTo>
                  <a:lnTo>
                    <a:pt x="0" y="1740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688584" cy="18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41500" y="3202859"/>
            <a:ext cx="14205000" cy="4989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Pour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toutes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les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d’un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type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ComUE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EPE :</a:t>
            </a: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7" lvl="1" indent="-366053" algn="l">
              <a:buFont typeface="Arial"/>
              <a:buChar char="•"/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Utiliser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les champs «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établissement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soutenance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» (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IdRef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Code court) pour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indiquer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la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ComUE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l’EPE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concerné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/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2107" lvl="1" indent="-366053" algn="l">
              <a:buFont typeface="Arial"/>
              <a:buChar char="•"/>
            </a:pP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Utiliser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 champ « </a:t>
            </a:r>
            <a:r>
              <a:rPr lang="en-US" sz="3390" b="1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partenaire</a:t>
            </a:r>
            <a:r>
              <a:rPr lang="en-US" sz="33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de recherche 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» (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IdRef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Code court) pour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préciser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l’établissement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membre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la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ComUE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l’EPE</a:t>
            </a:r>
            <a:r>
              <a:rPr lang="en-US" sz="33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3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concerné</a:t>
            </a: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747"/>
              </a:lnSpc>
            </a:pPr>
            <a:endParaRPr lang="en-US" sz="33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66054" lvl="1" algn="l">
              <a:lnSpc>
                <a:spcPts val="4747"/>
              </a:lnSpc>
            </a:pPr>
            <a:r>
              <a:rPr lang="en-US" sz="33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Démo</a:t>
            </a:r>
            <a:endParaRPr lang="en-US" sz="3390" b="1" dirty="0">
              <a:solidFill>
                <a:srgbClr val="0C2265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41500" y="1508024"/>
            <a:ext cx="13775408" cy="138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Filtrer toutes les thèses d’un établissement : </a:t>
            </a:r>
          </a:p>
          <a:p>
            <a:pPr algn="ctr">
              <a:lnSpc>
                <a:spcPts val="5413"/>
              </a:lnSpc>
            </a:pPr>
            <a:r>
              <a:rPr lang="en-US" sz="47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cas des ComUE et des EPE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359F3F99-BAE3-33AD-792B-87931D42E3F3}"/>
              </a:ext>
            </a:extLst>
          </p:cNvPr>
          <p:cNvSpPr/>
          <p:nvPr/>
        </p:nvSpPr>
        <p:spPr>
          <a:xfrm>
            <a:off x="3949037" y="7730701"/>
            <a:ext cx="854102" cy="461216"/>
          </a:xfrm>
          <a:custGeom>
            <a:avLst/>
            <a:gdLst/>
            <a:ahLst/>
            <a:cxnLst/>
            <a:rect l="l" t="t" r="r" b="b"/>
            <a:pathLst>
              <a:path w="1138803" h="614954">
                <a:moveTo>
                  <a:pt x="0" y="0"/>
                </a:moveTo>
                <a:lnTo>
                  <a:pt x="1138803" y="0"/>
                </a:lnTo>
                <a:lnTo>
                  <a:pt x="1138803" y="614953"/>
                </a:lnTo>
                <a:lnTo>
                  <a:pt x="0" y="61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979285" y="3402426"/>
            <a:ext cx="14329431" cy="5355625"/>
          </a:xfrm>
          <a:custGeom>
            <a:avLst/>
            <a:gdLst/>
            <a:ahLst/>
            <a:cxnLst/>
            <a:rect l="l" t="t" r="r" b="b"/>
            <a:pathLst>
              <a:path w="14329431" h="5355625">
                <a:moveTo>
                  <a:pt x="0" y="0"/>
                </a:moveTo>
                <a:lnTo>
                  <a:pt x="14329430" y="0"/>
                </a:lnTo>
                <a:lnTo>
                  <a:pt x="14329430" y="5355625"/>
                </a:lnTo>
                <a:lnTo>
                  <a:pt x="0" y="535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933450"/>
            <a:ext cx="15159792" cy="16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exemple, filtrer toutes les thèses de la ComUE Université Sorbonne-Paris-Cité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20723" y="5830441"/>
            <a:ext cx="1747237" cy="499595"/>
            <a:chOff x="0" y="0"/>
            <a:chExt cx="460178" cy="1315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178" cy="131581"/>
            </a:xfrm>
            <a:custGeom>
              <a:avLst/>
              <a:gdLst/>
              <a:ahLst/>
              <a:cxnLst/>
              <a:rect l="l" t="t" r="r" b="b"/>
              <a:pathLst>
                <a:path w="460178" h="131581">
                  <a:moveTo>
                    <a:pt x="0" y="0"/>
                  </a:moveTo>
                  <a:lnTo>
                    <a:pt x="460178" y="0"/>
                  </a:lnTo>
                  <a:lnTo>
                    <a:pt x="460178" y="131581"/>
                  </a:lnTo>
                  <a:lnTo>
                    <a:pt x="0" y="1315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60178" cy="14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20723" y="7159884"/>
            <a:ext cx="1360264" cy="515719"/>
            <a:chOff x="0" y="0"/>
            <a:chExt cx="358259" cy="1358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259" cy="135827"/>
            </a:xfrm>
            <a:custGeom>
              <a:avLst/>
              <a:gdLst/>
              <a:ahLst/>
              <a:cxnLst/>
              <a:rect l="l" t="t" r="r" b="b"/>
              <a:pathLst>
                <a:path w="358259" h="135827">
                  <a:moveTo>
                    <a:pt x="0" y="0"/>
                  </a:moveTo>
                  <a:lnTo>
                    <a:pt x="358259" y="0"/>
                  </a:lnTo>
                  <a:lnTo>
                    <a:pt x="358259" y="135827"/>
                  </a:lnTo>
                  <a:lnTo>
                    <a:pt x="0" y="135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358259" cy="14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564104" y="385238"/>
            <a:ext cx="15159792" cy="16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filtrer les thèses soutenues, </a:t>
            </a:r>
          </a:p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deux possibilités au choix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17327" y="3065877"/>
            <a:ext cx="15653344" cy="6192423"/>
            <a:chOff x="0" y="0"/>
            <a:chExt cx="20871127" cy="8256564"/>
          </a:xfrm>
        </p:grpSpPr>
        <p:sp>
          <p:nvSpPr>
            <p:cNvPr id="5" name="Freeform 5"/>
            <p:cNvSpPr/>
            <p:nvPr/>
          </p:nvSpPr>
          <p:spPr>
            <a:xfrm>
              <a:off x="1556867" y="105131"/>
              <a:ext cx="7299791" cy="8151433"/>
            </a:xfrm>
            <a:custGeom>
              <a:avLst/>
              <a:gdLst/>
              <a:ahLst/>
              <a:cxnLst/>
              <a:rect l="l" t="t" r="r" b="b"/>
              <a:pathLst>
                <a:path w="7299791" h="8151433">
                  <a:moveTo>
                    <a:pt x="0" y="0"/>
                  </a:moveTo>
                  <a:lnTo>
                    <a:pt x="7299791" y="0"/>
                  </a:lnTo>
                  <a:lnTo>
                    <a:pt x="7299791" y="8151433"/>
                  </a:lnTo>
                  <a:lnTo>
                    <a:pt x="0" y="8151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36692" cy="1336692"/>
            </a:xfrm>
            <a:custGeom>
              <a:avLst/>
              <a:gdLst/>
              <a:ahLst/>
              <a:cxnLst/>
              <a:rect l="l" t="t" r="r" b="b"/>
              <a:pathLst>
                <a:path w="1336692" h="1336692">
                  <a:moveTo>
                    <a:pt x="0" y="0"/>
                  </a:moveTo>
                  <a:lnTo>
                    <a:pt x="1336692" y="0"/>
                  </a:lnTo>
                  <a:lnTo>
                    <a:pt x="1336692" y="1336692"/>
                  </a:lnTo>
                  <a:lnTo>
                    <a:pt x="0" y="133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094321" y="0"/>
              <a:ext cx="1336692" cy="1336692"/>
            </a:xfrm>
            <a:custGeom>
              <a:avLst/>
              <a:gdLst/>
              <a:ahLst/>
              <a:cxnLst/>
              <a:rect l="l" t="t" r="r" b="b"/>
              <a:pathLst>
                <a:path w="1336692" h="1336692">
                  <a:moveTo>
                    <a:pt x="0" y="0"/>
                  </a:moveTo>
                  <a:lnTo>
                    <a:pt x="1336692" y="0"/>
                  </a:lnTo>
                  <a:lnTo>
                    <a:pt x="1336692" y="1336692"/>
                  </a:lnTo>
                  <a:lnTo>
                    <a:pt x="0" y="133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46913" y="105131"/>
              <a:ext cx="8224214" cy="8151433"/>
            </a:xfrm>
            <a:custGeom>
              <a:avLst/>
              <a:gdLst/>
              <a:ahLst/>
              <a:cxnLst/>
              <a:rect l="l" t="t" r="r" b="b"/>
              <a:pathLst>
                <a:path w="8224214" h="8151433">
                  <a:moveTo>
                    <a:pt x="0" y="0"/>
                  </a:moveTo>
                  <a:lnTo>
                    <a:pt x="8224214" y="0"/>
                  </a:lnTo>
                  <a:lnTo>
                    <a:pt x="8224214" y="8151433"/>
                  </a:lnTo>
                  <a:lnTo>
                    <a:pt x="0" y="8151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935153" y="1153753"/>
              <a:ext cx="1813685" cy="778842"/>
              <a:chOff x="0" y="-9525"/>
              <a:chExt cx="358259" cy="153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58259" cy="144320"/>
              </a:xfrm>
              <a:custGeom>
                <a:avLst/>
                <a:gdLst/>
                <a:ahLst/>
                <a:cxnLst/>
                <a:rect l="l" t="t" r="r" b="b"/>
                <a:pathLst>
                  <a:path w="358259" h="144320">
                    <a:moveTo>
                      <a:pt x="0" y="0"/>
                    </a:moveTo>
                    <a:lnTo>
                      <a:pt x="358259" y="0"/>
                    </a:lnTo>
                    <a:lnTo>
                      <a:pt x="358259" y="144320"/>
                    </a:lnTo>
                    <a:lnTo>
                      <a:pt x="0" y="1443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D9411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358259" cy="1538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2768993" y="8030573"/>
            <a:ext cx="2150334" cy="483471"/>
            <a:chOff x="0" y="0"/>
            <a:chExt cx="566343" cy="1273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6343" cy="127334"/>
            </a:xfrm>
            <a:custGeom>
              <a:avLst/>
              <a:gdLst/>
              <a:ahLst/>
              <a:cxnLst/>
              <a:rect l="l" t="t" r="r" b="b"/>
              <a:pathLst>
                <a:path w="566343" h="127334">
                  <a:moveTo>
                    <a:pt x="0" y="0"/>
                  </a:moveTo>
                  <a:lnTo>
                    <a:pt x="566343" y="0"/>
                  </a:lnTo>
                  <a:lnTo>
                    <a:pt x="566343" y="127334"/>
                  </a:lnTo>
                  <a:lnTo>
                    <a:pt x="0" y="127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566343" cy="13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18238" y="8272309"/>
            <a:ext cx="1876228" cy="676958"/>
            <a:chOff x="0" y="0"/>
            <a:chExt cx="494151" cy="1782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4151" cy="178293"/>
            </a:xfrm>
            <a:custGeom>
              <a:avLst/>
              <a:gdLst/>
              <a:ahLst/>
              <a:cxnLst/>
              <a:rect l="l" t="t" r="r" b="b"/>
              <a:pathLst>
                <a:path w="494151" h="178293">
                  <a:moveTo>
                    <a:pt x="0" y="0"/>
                  </a:moveTo>
                  <a:lnTo>
                    <a:pt x="494151" y="0"/>
                  </a:lnTo>
                  <a:lnTo>
                    <a:pt x="494151" y="178293"/>
                  </a:lnTo>
                  <a:lnTo>
                    <a:pt x="0" y="1782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494151" cy="187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5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8482" y="2193875"/>
            <a:ext cx="15511034" cy="689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Pour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supprimer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filtres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ajoutés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via les blocs «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Filtrer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» </a:t>
            </a:r>
            <a:r>
              <a:rPr lang="en-US" sz="3190" b="1" dirty="0">
                <a:solidFill>
                  <a:srgbClr val="373737"/>
                </a:solidFill>
                <a:latin typeface="Aptos Bold"/>
                <a:ea typeface="Aptos Bold"/>
                <a:cs typeface="Aptos Bold"/>
                <a:sym typeface="Aptos Bold"/>
              </a:rPr>
              <a:t>:</a:t>
            </a:r>
          </a:p>
          <a:p>
            <a:pPr marL="688928" lvl="1" indent="-344464" algn="l">
              <a:lnSpc>
                <a:spcPts val="4467"/>
              </a:lnSpc>
              <a:buFont typeface="Arial"/>
              <a:buChar char="•"/>
            </a:pP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Utiliser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l’option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« Clear form »</a:t>
            </a:r>
          </a:p>
          <a:p>
            <a:pPr marL="688928" lvl="1" indent="-344464" algn="l">
              <a:lnSpc>
                <a:spcPts val="4467"/>
              </a:lnSpc>
              <a:buFont typeface="Arial"/>
              <a:buChar char="•"/>
            </a:pP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Cliquer pour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chaque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</a:t>
            </a:r>
          </a:p>
          <a:p>
            <a:pPr marL="688928" lvl="1" indent="-344464" algn="l">
              <a:lnSpc>
                <a:spcPts val="4467"/>
              </a:lnSpc>
              <a:buFont typeface="Arial"/>
              <a:buChar char="•"/>
            </a:pP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supprimant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dans la barre des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filtres</a:t>
            </a: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Pour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supprimer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filtres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ajoutés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via les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requêtes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ou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clics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les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visualisations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:</a:t>
            </a:r>
            <a:r>
              <a:rPr lang="en-US" sz="3190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marL="688928" lvl="1" indent="-344464" algn="l">
              <a:lnSpc>
                <a:spcPts val="4467"/>
              </a:lnSpc>
              <a:buFont typeface="Arial"/>
              <a:buChar char="•"/>
            </a:pP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supprimant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dans la barre des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filtres</a:t>
            </a: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467"/>
              </a:lnSpc>
            </a:pPr>
            <a:endParaRPr lang="en-US" sz="80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44464" lvl="1" algn="l">
              <a:lnSpc>
                <a:spcPts val="4467"/>
              </a:lnSpc>
            </a:pPr>
            <a:r>
              <a:rPr lang="en-US" sz="31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Démo</a:t>
            </a:r>
            <a:endParaRPr lang="en-US" sz="3190" b="1" dirty="0">
              <a:solidFill>
                <a:srgbClr val="0C2265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247547" y="3388450"/>
            <a:ext cx="671415" cy="646547"/>
          </a:xfrm>
          <a:custGeom>
            <a:avLst/>
            <a:gdLst/>
            <a:ahLst/>
            <a:cxnLst/>
            <a:rect l="l" t="t" r="r" b="b"/>
            <a:pathLst>
              <a:path w="671415" h="646547">
                <a:moveTo>
                  <a:pt x="0" y="0"/>
                </a:moveTo>
                <a:lnTo>
                  <a:pt x="671414" y="0"/>
                </a:lnTo>
                <a:lnTo>
                  <a:pt x="671414" y="646547"/>
                </a:lnTo>
                <a:lnTo>
                  <a:pt x="0" y="64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3229670" y="6429866"/>
            <a:ext cx="11828659" cy="1687926"/>
            <a:chOff x="0" y="0"/>
            <a:chExt cx="3115367" cy="4445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15367" cy="444557"/>
            </a:xfrm>
            <a:custGeom>
              <a:avLst/>
              <a:gdLst/>
              <a:ahLst/>
              <a:cxnLst/>
              <a:rect l="l" t="t" r="r" b="b"/>
              <a:pathLst>
                <a:path w="3115367" h="444557">
                  <a:moveTo>
                    <a:pt x="0" y="0"/>
                  </a:moveTo>
                  <a:lnTo>
                    <a:pt x="3115367" y="0"/>
                  </a:lnTo>
                  <a:lnTo>
                    <a:pt x="3115367" y="444557"/>
                  </a:lnTo>
                  <a:lnTo>
                    <a:pt x="0" y="444557"/>
                  </a:lnTo>
                  <a:close/>
                </a:path>
              </a:pathLst>
            </a:custGeom>
            <a:solidFill>
              <a:srgbClr val="FFDC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3115367" cy="45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493371" y="7054022"/>
            <a:ext cx="11301259" cy="692202"/>
          </a:xfrm>
          <a:custGeom>
            <a:avLst/>
            <a:gdLst/>
            <a:ahLst/>
            <a:cxnLst/>
            <a:rect l="l" t="t" r="r" b="b"/>
            <a:pathLst>
              <a:path w="11301259" h="692202">
                <a:moveTo>
                  <a:pt x="0" y="0"/>
                </a:moveTo>
                <a:lnTo>
                  <a:pt x="11301258" y="0"/>
                </a:lnTo>
                <a:lnTo>
                  <a:pt x="11301258" y="692202"/>
                </a:lnTo>
                <a:lnTo>
                  <a:pt x="0" y="692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2" name="Group 12"/>
          <p:cNvGrpSpPr/>
          <p:nvPr/>
        </p:nvGrpSpPr>
        <p:grpSpPr>
          <a:xfrm>
            <a:off x="10298250" y="7054022"/>
            <a:ext cx="455014" cy="515719"/>
            <a:chOff x="0" y="0"/>
            <a:chExt cx="119839" cy="1358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839" cy="135827"/>
            </a:xfrm>
            <a:custGeom>
              <a:avLst/>
              <a:gdLst/>
              <a:ahLst/>
              <a:cxnLst/>
              <a:rect l="l" t="t" r="r" b="b"/>
              <a:pathLst>
                <a:path w="119839" h="135827">
                  <a:moveTo>
                    <a:pt x="0" y="0"/>
                  </a:moveTo>
                  <a:lnTo>
                    <a:pt x="119839" y="0"/>
                  </a:lnTo>
                  <a:lnTo>
                    <a:pt x="119839" y="135827"/>
                  </a:lnTo>
                  <a:lnTo>
                    <a:pt x="0" y="135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19839" cy="14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18962" y="7054022"/>
            <a:ext cx="455014" cy="515719"/>
            <a:chOff x="0" y="0"/>
            <a:chExt cx="119839" cy="1358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839" cy="135827"/>
            </a:xfrm>
            <a:custGeom>
              <a:avLst/>
              <a:gdLst/>
              <a:ahLst/>
              <a:cxnLst/>
              <a:rect l="l" t="t" r="r" b="b"/>
              <a:pathLst>
                <a:path w="119839" h="135827">
                  <a:moveTo>
                    <a:pt x="0" y="0"/>
                  </a:moveTo>
                  <a:lnTo>
                    <a:pt x="119839" y="0"/>
                  </a:lnTo>
                  <a:lnTo>
                    <a:pt x="119839" y="135827"/>
                  </a:lnTo>
                  <a:lnTo>
                    <a:pt x="0" y="135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19839" cy="14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79002" y="7054022"/>
            <a:ext cx="455014" cy="515719"/>
            <a:chOff x="0" y="0"/>
            <a:chExt cx="119839" cy="1358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839" cy="135827"/>
            </a:xfrm>
            <a:custGeom>
              <a:avLst/>
              <a:gdLst/>
              <a:ahLst/>
              <a:cxnLst/>
              <a:rect l="l" t="t" r="r" b="b"/>
              <a:pathLst>
                <a:path w="119839" h="135827">
                  <a:moveTo>
                    <a:pt x="0" y="0"/>
                  </a:moveTo>
                  <a:lnTo>
                    <a:pt x="119839" y="0"/>
                  </a:lnTo>
                  <a:lnTo>
                    <a:pt x="119839" y="135827"/>
                  </a:lnTo>
                  <a:lnTo>
                    <a:pt x="0" y="135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19839" cy="14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583254" y="2741234"/>
            <a:ext cx="1720741" cy="573580"/>
          </a:xfrm>
          <a:custGeom>
            <a:avLst/>
            <a:gdLst/>
            <a:ahLst/>
            <a:cxnLst/>
            <a:rect l="l" t="t" r="r" b="b"/>
            <a:pathLst>
              <a:path w="1720741" h="573580">
                <a:moveTo>
                  <a:pt x="0" y="0"/>
                </a:moveTo>
                <a:lnTo>
                  <a:pt x="1720741" y="0"/>
                </a:lnTo>
                <a:lnTo>
                  <a:pt x="1720741" y="573581"/>
                </a:lnTo>
                <a:lnTo>
                  <a:pt x="0" y="573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2" name="TextBox 22"/>
          <p:cNvSpPr txBox="1"/>
          <p:nvPr/>
        </p:nvSpPr>
        <p:spPr>
          <a:xfrm>
            <a:off x="2041500" y="1346786"/>
            <a:ext cx="13775408" cy="6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47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Suppression des </a:t>
            </a:r>
            <a:r>
              <a:rPr lang="en-US" sz="47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filtres</a:t>
            </a:r>
            <a:endParaRPr lang="en-US" sz="4790" b="1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918962" y="6536162"/>
            <a:ext cx="224108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Barre des filtres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323220BB-0977-562C-0EDB-1869A56EFA69}"/>
              </a:ext>
            </a:extLst>
          </p:cNvPr>
          <p:cNvSpPr/>
          <p:nvPr/>
        </p:nvSpPr>
        <p:spPr>
          <a:xfrm>
            <a:off x="3066320" y="8616964"/>
            <a:ext cx="854102" cy="461216"/>
          </a:xfrm>
          <a:custGeom>
            <a:avLst/>
            <a:gdLst/>
            <a:ahLst/>
            <a:cxnLst/>
            <a:rect l="l" t="t" r="r" b="b"/>
            <a:pathLst>
              <a:path w="1138803" h="614954">
                <a:moveTo>
                  <a:pt x="0" y="0"/>
                </a:moveTo>
                <a:lnTo>
                  <a:pt x="1138803" y="0"/>
                </a:lnTo>
                <a:lnTo>
                  <a:pt x="1138803" y="614953"/>
                </a:lnTo>
                <a:lnTo>
                  <a:pt x="0" y="614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493371" y="2883248"/>
            <a:ext cx="11301259" cy="4520504"/>
          </a:xfrm>
          <a:custGeom>
            <a:avLst/>
            <a:gdLst/>
            <a:ahLst/>
            <a:cxnLst/>
            <a:rect l="l" t="t" r="r" b="b"/>
            <a:pathLst>
              <a:path w="11301259" h="4520504">
                <a:moveTo>
                  <a:pt x="0" y="0"/>
                </a:moveTo>
                <a:lnTo>
                  <a:pt x="11301258" y="0"/>
                </a:lnTo>
                <a:lnTo>
                  <a:pt x="1130125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Ajouter un filtre manuellement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74715" y="3412448"/>
            <a:ext cx="10612001" cy="5231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9065" lvl="1" indent="-319532" algn="l">
              <a:lnSpc>
                <a:spcPts val="4144"/>
              </a:lnSpc>
              <a:buFont typeface="Arial"/>
              <a:buChar char="•"/>
            </a:pP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Des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échanges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initiés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dès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septembre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2022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(avec Stéphane Gully,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anciennement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l’Inist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et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impliqué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dans la conception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d’ezPAARSE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), et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matérialisés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par le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lancement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du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projet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ezStats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pour les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mai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2024</a:t>
            </a:r>
          </a:p>
          <a:p>
            <a:pPr algn="l">
              <a:lnSpc>
                <a:spcPts val="4144"/>
              </a:lnSpc>
            </a:pPr>
            <a:endParaRPr lang="en-US" sz="296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39065" lvl="1" indent="-319532" algn="l">
              <a:lnSpc>
                <a:spcPts val="4144"/>
              </a:lnSpc>
              <a:buFont typeface="Arial"/>
              <a:buChar char="•"/>
            </a:pP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Un service </a:t>
            </a:r>
            <a:r>
              <a:rPr lang="en-US" sz="2960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4" tooltip="https://www.couperin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consortial</a:t>
            </a:r>
            <a:r>
              <a:rPr lang="en-US" sz="2960" dirty="0">
                <a:solidFill>
                  <a:srgbClr val="2D59A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readMETRICS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qui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embarque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différents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modules </a:t>
            </a:r>
            <a:r>
              <a:rPr lang="fr-FR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qui s’intègrent et s’interfacent les uns aux autres </a:t>
            </a:r>
            <a:endParaRPr lang="en-US" sz="296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319533" lvl="1" algn="l">
              <a:lnSpc>
                <a:spcPts val="4144"/>
              </a:lnSpc>
            </a:pPr>
            <a:endParaRPr lang="en-US" sz="296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39065" lvl="1" indent="-319532" algn="l">
              <a:lnSpc>
                <a:spcPts val="4144"/>
              </a:lnSpc>
              <a:buFont typeface="Arial"/>
              <a:buChar char="•"/>
            </a:pP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</a:t>
            </a:r>
            <a:r>
              <a:rPr lang="en-US" sz="2960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5" tooltip="https://blog.readmetrics.org/2025/02/communication-qui-sommes-nou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ezTEAM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: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une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équipe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mixte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Inist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-Couperin de 8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personnes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et </a:t>
            </a:r>
            <a:r>
              <a:rPr lang="en-US" sz="296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répartie</a:t>
            </a:r>
            <a:r>
              <a:rPr lang="en-US" sz="296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 2 sites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611444" y="3923804"/>
            <a:ext cx="3900356" cy="3787489"/>
            <a:chOff x="0" y="0"/>
            <a:chExt cx="5200474" cy="504998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200474" cy="5049985"/>
              <a:chOff x="0" y="0"/>
              <a:chExt cx="812800" cy="78927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7892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89279">
                    <a:moveTo>
                      <a:pt x="406400" y="0"/>
                    </a:moveTo>
                    <a:cubicBezTo>
                      <a:pt x="181951" y="0"/>
                      <a:pt x="0" y="176686"/>
                      <a:pt x="0" y="394640"/>
                    </a:cubicBezTo>
                    <a:cubicBezTo>
                      <a:pt x="0" y="612593"/>
                      <a:pt x="181951" y="789279"/>
                      <a:pt x="406400" y="789279"/>
                    </a:cubicBezTo>
                    <a:cubicBezTo>
                      <a:pt x="630849" y="789279"/>
                      <a:pt x="812800" y="612593"/>
                      <a:pt x="812800" y="394640"/>
                    </a:cubicBezTo>
                    <a:cubicBezTo>
                      <a:pt x="812800" y="1766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0E9F6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64470"/>
                <a:ext cx="660400" cy="6508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026558" y="3107635"/>
              <a:ext cx="1573679" cy="1573679"/>
            </a:xfrm>
            <a:custGeom>
              <a:avLst/>
              <a:gdLst/>
              <a:ahLst/>
              <a:cxnLst/>
              <a:rect l="l" t="t" r="r" b="b"/>
              <a:pathLst>
                <a:path w="1573679" h="1573679">
                  <a:moveTo>
                    <a:pt x="0" y="0"/>
                  </a:moveTo>
                  <a:lnTo>
                    <a:pt x="1573679" y="0"/>
                  </a:lnTo>
                  <a:lnTo>
                    <a:pt x="1573679" y="1573679"/>
                  </a:lnTo>
                  <a:lnTo>
                    <a:pt x="0" y="1573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895974" y="2879766"/>
              <a:ext cx="1586563" cy="1586563"/>
            </a:xfrm>
            <a:custGeom>
              <a:avLst/>
              <a:gdLst/>
              <a:ahLst/>
              <a:cxnLst/>
              <a:rect l="l" t="t" r="r" b="b"/>
              <a:pathLst>
                <a:path w="1586563" h="1586563">
                  <a:moveTo>
                    <a:pt x="0" y="0"/>
                  </a:moveTo>
                  <a:lnTo>
                    <a:pt x="1586563" y="0"/>
                  </a:lnTo>
                  <a:lnTo>
                    <a:pt x="1586563" y="1586563"/>
                  </a:lnTo>
                  <a:lnTo>
                    <a:pt x="0" y="158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24134" y="384526"/>
              <a:ext cx="2171338" cy="2334772"/>
            </a:xfrm>
            <a:custGeom>
              <a:avLst/>
              <a:gdLst/>
              <a:ahLst/>
              <a:cxnLst/>
              <a:rect l="l" t="t" r="r" b="b"/>
              <a:pathLst>
                <a:path w="2171338" h="2334772">
                  <a:moveTo>
                    <a:pt x="0" y="0"/>
                  </a:moveTo>
                  <a:lnTo>
                    <a:pt x="2171338" y="0"/>
                  </a:lnTo>
                  <a:lnTo>
                    <a:pt x="2171338" y="2334772"/>
                  </a:lnTo>
                  <a:lnTo>
                    <a:pt x="0" y="233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75630" y="985779"/>
              <a:ext cx="1948504" cy="1948504"/>
            </a:xfrm>
            <a:custGeom>
              <a:avLst/>
              <a:gdLst/>
              <a:ahLst/>
              <a:cxnLst/>
              <a:rect l="l" t="t" r="r" b="b"/>
              <a:pathLst>
                <a:path w="1948504" h="1948504">
                  <a:moveTo>
                    <a:pt x="0" y="0"/>
                  </a:moveTo>
                  <a:lnTo>
                    <a:pt x="1948504" y="0"/>
                  </a:lnTo>
                  <a:lnTo>
                    <a:pt x="1948504" y="1948504"/>
                  </a:lnTo>
                  <a:lnTo>
                    <a:pt x="0" y="1948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73230" y="1347165"/>
            <a:ext cx="1493857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Partenariat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Abes,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Inist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-CNRS, et Couperin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3230" y="2283576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Un </a:t>
            </a:r>
            <a:r>
              <a:rPr lang="en-US" sz="5000" b="1" spc="-50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partenariat</a:t>
            </a:r>
            <a:r>
              <a:rPr lang="en-US" sz="5000" b="1" spc="-50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qui </a:t>
            </a:r>
            <a:r>
              <a:rPr lang="en-US" sz="5000" b="1" spc="-50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remonte</a:t>
            </a:r>
            <a:r>
              <a:rPr lang="en-US" sz="5000" b="1" spc="-50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à loin :-)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493371" y="2621907"/>
            <a:ext cx="11301259" cy="5043187"/>
          </a:xfrm>
          <a:custGeom>
            <a:avLst/>
            <a:gdLst/>
            <a:ahLst/>
            <a:cxnLst/>
            <a:rect l="l" t="t" r="r" b="b"/>
            <a:pathLst>
              <a:path w="11301259" h="5043187">
                <a:moveTo>
                  <a:pt x="0" y="0"/>
                </a:moveTo>
                <a:lnTo>
                  <a:pt x="11301258" y="0"/>
                </a:lnTo>
                <a:lnTo>
                  <a:pt x="11301258" y="5043186"/>
                </a:lnTo>
                <a:lnTo>
                  <a:pt x="0" y="5043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6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Ajouter un filtre manuellement</a:t>
            </a:r>
          </a:p>
          <a:p>
            <a:pPr algn="ctr">
              <a:lnSpc>
                <a:spcPts val="6707"/>
              </a:lnSpc>
            </a:pPr>
            <a:r>
              <a:rPr lang="en-US" sz="47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Exemple 1, année de soutenance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94347" y="4957919"/>
            <a:ext cx="2341507" cy="612462"/>
            <a:chOff x="0" y="0"/>
            <a:chExt cx="616693" cy="161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693" cy="161307"/>
            </a:xfrm>
            <a:custGeom>
              <a:avLst/>
              <a:gdLst/>
              <a:ahLst/>
              <a:cxnLst/>
              <a:rect l="l" t="t" r="r" b="b"/>
              <a:pathLst>
                <a:path w="616693" h="161307">
                  <a:moveTo>
                    <a:pt x="0" y="0"/>
                  </a:moveTo>
                  <a:lnTo>
                    <a:pt x="616693" y="0"/>
                  </a:lnTo>
                  <a:lnTo>
                    <a:pt x="616693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616693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40074" y="5570381"/>
            <a:ext cx="3196072" cy="612462"/>
            <a:chOff x="0" y="0"/>
            <a:chExt cx="841764" cy="1613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764" cy="161307"/>
            </a:xfrm>
            <a:custGeom>
              <a:avLst/>
              <a:gdLst/>
              <a:ahLst/>
              <a:cxnLst/>
              <a:rect l="l" t="t" r="r" b="b"/>
              <a:pathLst>
                <a:path w="841764" h="161307">
                  <a:moveTo>
                    <a:pt x="0" y="0"/>
                  </a:moveTo>
                  <a:lnTo>
                    <a:pt x="841764" y="0"/>
                  </a:lnTo>
                  <a:lnTo>
                    <a:pt x="841764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41764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53122" y="4957919"/>
            <a:ext cx="2148021" cy="612462"/>
            <a:chOff x="0" y="0"/>
            <a:chExt cx="565734" cy="1613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5734" cy="161307"/>
            </a:xfrm>
            <a:custGeom>
              <a:avLst/>
              <a:gdLst/>
              <a:ahLst/>
              <a:cxnLst/>
              <a:rect l="l" t="t" r="r" b="b"/>
              <a:pathLst>
                <a:path w="565734" h="161307">
                  <a:moveTo>
                    <a:pt x="0" y="0"/>
                  </a:moveTo>
                  <a:lnTo>
                    <a:pt x="565734" y="0"/>
                  </a:lnTo>
                  <a:lnTo>
                    <a:pt x="565734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565734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25448" y="5570381"/>
            <a:ext cx="3212196" cy="612462"/>
            <a:chOff x="0" y="0"/>
            <a:chExt cx="846011" cy="1613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6011" cy="161307"/>
            </a:xfrm>
            <a:custGeom>
              <a:avLst/>
              <a:gdLst/>
              <a:ahLst/>
              <a:cxnLst/>
              <a:rect l="l" t="t" r="r" b="b"/>
              <a:pathLst>
                <a:path w="846011" h="161307">
                  <a:moveTo>
                    <a:pt x="0" y="0"/>
                  </a:moveTo>
                  <a:lnTo>
                    <a:pt x="846011" y="0"/>
                  </a:lnTo>
                  <a:lnTo>
                    <a:pt x="846011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46011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21392" y="6803325"/>
            <a:ext cx="1579751" cy="628586"/>
            <a:chOff x="0" y="0"/>
            <a:chExt cx="416066" cy="1655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6066" cy="165553"/>
            </a:xfrm>
            <a:custGeom>
              <a:avLst/>
              <a:gdLst/>
              <a:ahLst/>
              <a:cxnLst/>
              <a:rect l="l" t="t" r="r" b="b"/>
              <a:pathLst>
                <a:path w="416066" h="165553">
                  <a:moveTo>
                    <a:pt x="0" y="0"/>
                  </a:moveTo>
                  <a:lnTo>
                    <a:pt x="416066" y="0"/>
                  </a:lnTo>
                  <a:lnTo>
                    <a:pt x="416066" y="165553"/>
                  </a:lnTo>
                  <a:lnTo>
                    <a:pt x="0" y="1655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416066" cy="175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493371" y="2473578"/>
            <a:ext cx="11301259" cy="5339845"/>
          </a:xfrm>
          <a:custGeom>
            <a:avLst/>
            <a:gdLst/>
            <a:ahLst/>
            <a:cxnLst/>
            <a:rect l="l" t="t" r="r" b="b"/>
            <a:pathLst>
              <a:path w="11301259" h="5339845">
                <a:moveTo>
                  <a:pt x="0" y="0"/>
                </a:moveTo>
                <a:lnTo>
                  <a:pt x="11301258" y="0"/>
                </a:lnTo>
                <a:lnTo>
                  <a:pt x="11301258" y="5339844"/>
                </a:lnTo>
                <a:lnTo>
                  <a:pt x="0" y="5339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6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Ajouter un filtre manuellement</a:t>
            </a:r>
          </a:p>
          <a:p>
            <a:pPr algn="ctr">
              <a:lnSpc>
                <a:spcPts val="6707"/>
              </a:lnSpc>
            </a:pPr>
            <a:r>
              <a:rPr lang="en-US" sz="47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Exemple 2, code court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53261" y="4837269"/>
            <a:ext cx="1309579" cy="612462"/>
            <a:chOff x="0" y="0"/>
            <a:chExt cx="344910" cy="161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910" cy="161307"/>
            </a:xfrm>
            <a:custGeom>
              <a:avLst/>
              <a:gdLst/>
              <a:ahLst/>
              <a:cxnLst/>
              <a:rect l="l" t="t" r="r" b="b"/>
              <a:pathLst>
                <a:path w="344910" h="161307">
                  <a:moveTo>
                    <a:pt x="0" y="0"/>
                  </a:moveTo>
                  <a:lnTo>
                    <a:pt x="344910" y="0"/>
                  </a:lnTo>
                  <a:lnTo>
                    <a:pt x="344910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344910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99846" y="4837269"/>
            <a:ext cx="535633" cy="612462"/>
            <a:chOff x="0" y="0"/>
            <a:chExt cx="141072" cy="1613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072" cy="161307"/>
            </a:xfrm>
            <a:custGeom>
              <a:avLst/>
              <a:gdLst/>
              <a:ahLst/>
              <a:cxnLst/>
              <a:rect l="l" t="t" r="r" b="b"/>
              <a:pathLst>
                <a:path w="141072" h="161307">
                  <a:moveTo>
                    <a:pt x="0" y="0"/>
                  </a:moveTo>
                  <a:lnTo>
                    <a:pt x="141072" y="0"/>
                  </a:lnTo>
                  <a:lnTo>
                    <a:pt x="141072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41072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53261" y="5795863"/>
            <a:ext cx="809739" cy="612462"/>
            <a:chOff x="0" y="0"/>
            <a:chExt cx="213265" cy="1613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265" cy="161307"/>
            </a:xfrm>
            <a:custGeom>
              <a:avLst/>
              <a:gdLst/>
              <a:ahLst/>
              <a:cxnLst/>
              <a:rect l="l" t="t" r="r" b="b"/>
              <a:pathLst>
                <a:path w="213265" h="161307">
                  <a:moveTo>
                    <a:pt x="0" y="0"/>
                  </a:moveTo>
                  <a:lnTo>
                    <a:pt x="213265" y="0"/>
                  </a:lnTo>
                  <a:lnTo>
                    <a:pt x="213265" y="161307"/>
                  </a:lnTo>
                  <a:lnTo>
                    <a:pt x="0" y="161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13265" cy="170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44801" y="6972905"/>
            <a:ext cx="1551437" cy="644710"/>
            <a:chOff x="0" y="0"/>
            <a:chExt cx="408609" cy="169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8609" cy="169800"/>
            </a:xfrm>
            <a:custGeom>
              <a:avLst/>
              <a:gdLst/>
              <a:ahLst/>
              <a:cxnLst/>
              <a:rect l="l" t="t" r="r" b="b"/>
              <a:pathLst>
                <a:path w="408609" h="169800">
                  <a:moveTo>
                    <a:pt x="0" y="0"/>
                  </a:moveTo>
                  <a:lnTo>
                    <a:pt x="408609" y="0"/>
                  </a:lnTo>
                  <a:lnTo>
                    <a:pt x="408609" y="169800"/>
                  </a:lnTo>
                  <a:lnTo>
                    <a:pt x="0" y="169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D9411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08609" cy="179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6381967"/>
            <a:ext cx="18288000" cy="3378246"/>
            <a:chOff x="0" y="0"/>
            <a:chExt cx="5385037" cy="9947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85037" cy="994749"/>
            </a:xfrm>
            <a:custGeom>
              <a:avLst/>
              <a:gdLst/>
              <a:ahLst/>
              <a:cxnLst/>
              <a:rect l="l" t="t" r="r" b="b"/>
              <a:pathLst>
                <a:path w="5385037" h="994749">
                  <a:moveTo>
                    <a:pt x="0" y="0"/>
                  </a:moveTo>
                  <a:lnTo>
                    <a:pt x="5385037" y="0"/>
                  </a:lnTo>
                  <a:lnTo>
                    <a:pt x="5385037" y="994749"/>
                  </a:lnTo>
                  <a:lnTo>
                    <a:pt x="0" y="994749"/>
                  </a:lnTo>
                  <a:close/>
                </a:path>
              </a:pathLst>
            </a:custGeom>
            <a:solidFill>
              <a:srgbClr val="FFDC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5385037" cy="1004274"/>
            </a:xfrm>
            <a:prstGeom prst="rect">
              <a:avLst/>
            </a:prstGeom>
          </p:spPr>
          <p:txBody>
            <a:bodyPr lIns="45438" tIns="45438" rIns="45438" bIns="45438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7530" y="6665988"/>
            <a:ext cx="16792940" cy="2843453"/>
            <a:chOff x="0" y="0"/>
            <a:chExt cx="22390586" cy="37912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10630" cy="3791271"/>
            </a:xfrm>
            <a:custGeom>
              <a:avLst/>
              <a:gdLst/>
              <a:ahLst/>
              <a:cxnLst/>
              <a:rect l="l" t="t" r="r" b="b"/>
              <a:pathLst>
                <a:path w="4610630" h="3791271">
                  <a:moveTo>
                    <a:pt x="0" y="0"/>
                  </a:moveTo>
                  <a:lnTo>
                    <a:pt x="4610630" y="0"/>
                  </a:lnTo>
                  <a:lnTo>
                    <a:pt x="4610630" y="3791271"/>
                  </a:lnTo>
                  <a:lnTo>
                    <a:pt x="0" y="3791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410730" y="0"/>
              <a:ext cx="4654210" cy="3791271"/>
            </a:xfrm>
            <a:custGeom>
              <a:avLst/>
              <a:gdLst/>
              <a:ahLst/>
              <a:cxnLst/>
              <a:rect l="l" t="t" r="r" b="b"/>
              <a:pathLst>
                <a:path w="4654210" h="3791271">
                  <a:moveTo>
                    <a:pt x="0" y="0"/>
                  </a:moveTo>
                  <a:lnTo>
                    <a:pt x="4654210" y="0"/>
                  </a:lnTo>
                  <a:lnTo>
                    <a:pt x="4654210" y="3791271"/>
                  </a:lnTo>
                  <a:lnTo>
                    <a:pt x="0" y="3791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865369" y="0"/>
              <a:ext cx="5362558" cy="3791271"/>
            </a:xfrm>
            <a:custGeom>
              <a:avLst/>
              <a:gdLst/>
              <a:ahLst/>
              <a:cxnLst/>
              <a:rect l="l" t="t" r="r" b="b"/>
              <a:pathLst>
                <a:path w="5362558" h="3791271">
                  <a:moveTo>
                    <a:pt x="0" y="0"/>
                  </a:moveTo>
                  <a:lnTo>
                    <a:pt x="5362559" y="0"/>
                  </a:lnTo>
                  <a:lnTo>
                    <a:pt x="5362559" y="3791271"/>
                  </a:lnTo>
                  <a:lnTo>
                    <a:pt x="0" y="3791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7028028" y="0"/>
              <a:ext cx="5362558" cy="2695618"/>
            </a:xfrm>
            <a:custGeom>
              <a:avLst/>
              <a:gdLst/>
              <a:ahLst/>
              <a:cxnLst/>
              <a:rect l="l" t="t" r="r" b="b"/>
              <a:pathLst>
                <a:path w="5362558" h="2695618">
                  <a:moveTo>
                    <a:pt x="0" y="0"/>
                  </a:moveTo>
                  <a:lnTo>
                    <a:pt x="5362558" y="0"/>
                  </a:lnTo>
                  <a:lnTo>
                    <a:pt x="5362558" y="2695618"/>
                  </a:lnTo>
                  <a:lnTo>
                    <a:pt x="0" y="2695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91580" y="2371397"/>
            <a:ext cx="14704840" cy="363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2990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Codes courts : </a:t>
            </a: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Information absente pendant plusieurs mois en 2024</a:t>
            </a: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>
                <a:solidFill>
                  <a:srgbClr val="00A0DC"/>
                </a:solidFill>
                <a:latin typeface="Aptos"/>
                <a:ea typeface="Aptos"/>
                <a:cs typeface="Aptos"/>
                <a:sym typeface="Aptos"/>
              </a:rPr>
              <a:t>!!! À ne pas utiliser pour filtrer les statistiques 2024 !!! Attendre le feu vert de l’Abes</a:t>
            </a:r>
          </a:p>
          <a:p>
            <a:pPr algn="l">
              <a:lnSpc>
                <a:spcPts val="4187"/>
              </a:lnSpc>
            </a:pPr>
            <a:endParaRPr lang="en-US" sz="2990">
              <a:solidFill>
                <a:srgbClr val="00A0DC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187"/>
              </a:lnSpc>
            </a:pPr>
            <a:r>
              <a:rPr lang="en-US" sz="2990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Données concaténées dans les champs multivalués : </a:t>
            </a: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Membres du jury</a:t>
            </a: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Partenaires de recherche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8590708" y="5373482"/>
            <a:ext cx="1106585" cy="600322"/>
          </a:xfrm>
          <a:custGeom>
            <a:avLst/>
            <a:gdLst/>
            <a:ahLst/>
            <a:cxnLst/>
            <a:rect l="l" t="t" r="r" b="b"/>
            <a:pathLst>
              <a:path w="1106585" h="600322">
                <a:moveTo>
                  <a:pt x="0" y="0"/>
                </a:moveTo>
                <a:lnTo>
                  <a:pt x="1106584" y="0"/>
                </a:lnTo>
                <a:lnTo>
                  <a:pt x="1106584" y="600322"/>
                </a:lnTo>
                <a:lnTo>
                  <a:pt x="0" y="600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377545" y="1387294"/>
            <a:ext cx="15532910" cy="65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7"/>
              </a:lnSpc>
            </a:pPr>
            <a:r>
              <a:rPr lang="en-US" sz="4590" b="1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rPr>
              <a:t>Quelques bugs en cours de résolution au niveau des filtres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247777" y="5336706"/>
            <a:ext cx="15590520" cy="13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  <a:r>
              <a:rPr lang="en-US" sz="8199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theses.fr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777" y="394735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Partie 3 :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52600" y="3601374"/>
            <a:ext cx="14443532" cy="409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L'outil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u="sng" dirty="0" err="1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329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4" tooltip="https://bibliomap.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theses.fr</a:t>
            </a:r>
            <a:r>
              <a:rPr lang="en-US" sz="3290" b="1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montre les consultations (de notices de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personnes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organismes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) et les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téléchargements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effectués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direct sur le site </a:t>
            </a:r>
            <a:r>
              <a:rPr lang="en-US" sz="329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5" tooltip="https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theses.fr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just">
              <a:lnSpc>
                <a:spcPts val="4607"/>
              </a:lnSpc>
            </a:pPr>
            <a:endParaRPr lang="en-US" sz="32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10517" lvl="1" indent="-355259" algn="just">
              <a:lnSpc>
                <a:spcPts val="4607"/>
              </a:lnSpc>
              <a:buFont typeface="Arial"/>
              <a:buChar char="•"/>
            </a:pP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Pour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faire,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l’outil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utilise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pour le 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streaming des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fichiers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de logs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 Les consultations et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téléchargements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sont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localisés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 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La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localisation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anonymisée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et ne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donne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2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qu’une</a:t>
            </a:r>
            <a:r>
              <a:rPr lang="en-US" sz="32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provenance approximative</a:t>
            </a:r>
            <a:r>
              <a:rPr lang="en-US" sz="32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2461" y="1538411"/>
            <a:ext cx="14103305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  <a:r>
              <a:rPr lang="en-US" sz="5000" b="1" spc="-5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theses.fr </a:t>
            </a:r>
            <a:r>
              <a:rPr lang="en-US" sz="5000" b="1" spc="-5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outil</a:t>
            </a:r>
            <a:r>
              <a:rPr lang="en-US" sz="5000" b="1" spc="-5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 communication et de </a:t>
            </a:r>
            <a:r>
              <a:rPr lang="en-US" sz="5000" b="1" spc="-5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valorisation</a:t>
            </a:r>
            <a:r>
              <a:rPr lang="en-US" sz="5000" b="1" spc="-5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 la recherche </a:t>
            </a:r>
            <a:r>
              <a:rPr lang="en-US" sz="5000" b="1" spc="-5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doctorale</a:t>
            </a:r>
            <a:endParaRPr lang="en-US" sz="5000" b="1" spc="-5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663045" y="4055036"/>
            <a:ext cx="12961911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limites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87755" y="1087171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39467" y="4279673"/>
            <a:ext cx="1004450" cy="863827"/>
          </a:xfrm>
          <a:custGeom>
            <a:avLst/>
            <a:gdLst/>
            <a:ahLst/>
            <a:cxnLst/>
            <a:rect l="l" t="t" r="r" b="b"/>
            <a:pathLst>
              <a:path w="1004450" h="863827">
                <a:moveTo>
                  <a:pt x="0" y="0"/>
                </a:moveTo>
                <a:lnTo>
                  <a:pt x="1004450" y="0"/>
                </a:lnTo>
                <a:lnTo>
                  <a:pt x="1004450" y="863827"/>
                </a:lnTo>
                <a:lnTo>
                  <a:pt x="0" y="86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739467" y="6750412"/>
            <a:ext cx="792236" cy="792236"/>
          </a:xfrm>
          <a:custGeom>
            <a:avLst/>
            <a:gdLst/>
            <a:ahLst/>
            <a:cxnLst/>
            <a:rect l="l" t="t" r="r" b="b"/>
            <a:pathLst>
              <a:path w="792236" h="792236">
                <a:moveTo>
                  <a:pt x="0" y="0"/>
                </a:moveTo>
                <a:lnTo>
                  <a:pt x="792236" y="0"/>
                </a:lnTo>
                <a:lnTo>
                  <a:pt x="792236" y="792236"/>
                </a:lnTo>
                <a:lnTo>
                  <a:pt x="0" y="79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2955336" y="4289198"/>
            <a:ext cx="13308569" cy="17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9"/>
              </a:lnSpc>
            </a:pPr>
            <a:r>
              <a:rPr lang="en-US" sz="2990" b="1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Toutes</a:t>
            </a:r>
            <a:r>
              <a:rPr lang="en-US" sz="2990" b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 les consultations ne </a:t>
            </a:r>
            <a:r>
              <a:rPr lang="en-US" sz="2990" b="1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s’affichent</a:t>
            </a:r>
            <a:r>
              <a:rPr lang="en-US" sz="2990" b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 pas sur la carte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raison de limitations techniques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liées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la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volumétrie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données et aux performances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d'affichage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temps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réel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L'affichage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a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été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volontairement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ralenti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afin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ne pas surcharger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l'API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u="none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theses.fr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qui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sollicitée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pour </a:t>
            </a:r>
            <a:r>
              <a:rPr lang="en-US" sz="299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récupérer</a:t>
            </a:r>
            <a:r>
              <a:rPr lang="en-US" sz="299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les données.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3770" y="1436158"/>
            <a:ext cx="1493857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limites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1119" y="6759937"/>
            <a:ext cx="13617004" cy="178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9"/>
              </a:lnSpc>
            </a:pP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Pour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obtenir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des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statistiques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de consultation et de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téléchargement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qui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soient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fiables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,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manipulables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et </a:t>
            </a:r>
            <a:r>
              <a:rPr lang="en-US" sz="2990" b="1" dirty="0" err="1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exportables</a:t>
            </a:r>
            <a:r>
              <a:rPr lang="en-US" sz="2990" b="1" dirty="0">
                <a:solidFill>
                  <a:srgbClr val="252C61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2990" b="1" dirty="0">
                <a:solidFill>
                  <a:srgbClr val="373737"/>
                </a:solidFill>
                <a:latin typeface="Aptos Bold"/>
                <a:ea typeface="Aptos Bold"/>
                <a:cs typeface="Aptos Bold"/>
                <a:sym typeface="Aptos Bold"/>
              </a:rPr>
              <a:t>         </a:t>
            </a:r>
            <a:r>
              <a:rPr lang="en-US" sz="29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   </a:t>
            </a:r>
            <a:r>
              <a:rPr lang="en-US" sz="2990" b="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Se reporter aux tableaux de bord </a:t>
            </a:r>
            <a:r>
              <a:rPr lang="en-US" sz="2990" b="1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ezMESURE</a:t>
            </a:r>
            <a:r>
              <a:rPr lang="en-US" sz="2990" b="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theses.fr</a:t>
            </a:r>
            <a:endParaRPr lang="en-US" sz="29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just">
              <a:lnSpc>
                <a:spcPts val="3529"/>
              </a:lnSpc>
            </a:pPr>
            <a:endParaRPr lang="en-US" sz="29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364925" y="7196557"/>
            <a:ext cx="1020207" cy="530508"/>
          </a:xfrm>
          <a:custGeom>
            <a:avLst/>
            <a:gdLst/>
            <a:ahLst/>
            <a:cxnLst/>
            <a:rect l="l" t="t" r="r" b="b"/>
            <a:pathLst>
              <a:path w="1020207" h="530508">
                <a:moveTo>
                  <a:pt x="0" y="0"/>
                </a:moveTo>
                <a:lnTo>
                  <a:pt x="1020207" y="0"/>
                </a:lnTo>
                <a:lnTo>
                  <a:pt x="1020207" y="530508"/>
                </a:lnTo>
                <a:lnTo>
                  <a:pt x="0" y="530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633770" y="2483909"/>
            <a:ext cx="15584585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theses.fr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est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avant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tout un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outil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de </a:t>
            </a:r>
            <a:r>
              <a:rPr lang="en-US" sz="5000" b="1" spc="-5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démonstration</a:t>
            </a:r>
            <a:r>
              <a:rPr lang="en-US" sz="5000" b="1" spc="-5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/ communication.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3366C-B6A4-E93D-9340-4548FEFE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D8634C-9BBE-4664-5DA2-1261ADA958AE}"/>
              </a:ext>
            </a:extLst>
          </p:cNvPr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0C88E4C-9980-AEE2-B265-1FC0B9D29A66}"/>
              </a:ext>
            </a:extLst>
          </p:cNvPr>
          <p:cNvSpPr txBox="1"/>
          <p:nvPr/>
        </p:nvSpPr>
        <p:spPr>
          <a:xfrm>
            <a:off x="4658176" y="1570749"/>
            <a:ext cx="8971646" cy="58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0708" lvl="1" algn="ctr">
              <a:lnSpc>
                <a:spcPts val="4807"/>
              </a:lnSpc>
            </a:pPr>
            <a:r>
              <a:rPr lang="en-US" sz="3434" u="sng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https://bibliomap.theses.fr/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327DA69-853F-8E6D-6467-788A66D092B5}"/>
              </a:ext>
            </a:extLst>
          </p:cNvPr>
          <p:cNvSpPr txBox="1"/>
          <p:nvPr/>
        </p:nvSpPr>
        <p:spPr>
          <a:xfrm>
            <a:off x="1564103" y="0"/>
            <a:ext cx="15159792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Accéder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à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theses.fr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57F93B1-FFCD-DD50-0A9F-935A2A4C049C}"/>
              </a:ext>
            </a:extLst>
          </p:cNvPr>
          <p:cNvSpPr/>
          <p:nvPr/>
        </p:nvSpPr>
        <p:spPr>
          <a:xfrm>
            <a:off x="3666885" y="2694100"/>
            <a:ext cx="10954229" cy="5816782"/>
          </a:xfrm>
          <a:custGeom>
            <a:avLst/>
            <a:gdLst/>
            <a:ahLst/>
            <a:cxnLst/>
            <a:rect l="l" t="t" r="r" b="b"/>
            <a:pathLst>
              <a:path w="5943103" h="3377192">
                <a:moveTo>
                  <a:pt x="0" y="0"/>
                </a:moveTo>
                <a:lnTo>
                  <a:pt x="5943103" y="0"/>
                </a:lnTo>
                <a:lnTo>
                  <a:pt x="5943103" y="3377192"/>
                </a:lnTo>
                <a:lnTo>
                  <a:pt x="0" y="337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4244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663045" y="4055036"/>
            <a:ext cx="12961911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compteurs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110283" y="2784581"/>
            <a:ext cx="6118516" cy="5564685"/>
          </a:xfrm>
          <a:custGeom>
            <a:avLst/>
            <a:gdLst/>
            <a:ahLst/>
            <a:cxnLst/>
            <a:rect l="l" t="t" r="r" b="b"/>
            <a:pathLst>
              <a:path w="6118516" h="5564685">
                <a:moveTo>
                  <a:pt x="0" y="0"/>
                </a:moveTo>
                <a:lnTo>
                  <a:pt x="6118516" y="0"/>
                </a:lnTo>
                <a:lnTo>
                  <a:pt x="6118516" y="5564685"/>
                </a:lnTo>
                <a:lnTo>
                  <a:pt x="0" y="556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8723444" y="4019861"/>
            <a:ext cx="8971646" cy="302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1417" lvl="1" indent="-370709" algn="just">
              <a:lnSpc>
                <a:spcPts val="4807"/>
              </a:lnSpc>
              <a:buFont typeface="Arial"/>
              <a:buChar char="•"/>
            </a:pPr>
            <a:r>
              <a:rPr lang="en-US" sz="3434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Chronomètre</a:t>
            </a:r>
          </a:p>
          <a:p>
            <a:pPr marL="741417" lvl="1" indent="-370709" algn="just">
              <a:lnSpc>
                <a:spcPts val="4807"/>
              </a:lnSpc>
              <a:buFont typeface="Arial"/>
              <a:buChar char="•"/>
            </a:pPr>
            <a:r>
              <a:rPr lang="en-US" sz="3434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Nombre de consultations de pages HTML</a:t>
            </a:r>
          </a:p>
          <a:p>
            <a:pPr marL="741417" lvl="1" indent="-370709" algn="just">
              <a:lnSpc>
                <a:spcPts val="4807"/>
              </a:lnSpc>
              <a:buFont typeface="Arial"/>
              <a:buChar char="•"/>
            </a:pPr>
            <a:r>
              <a:rPr lang="en-US" sz="3434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Nombre de téléchargements de thèses</a:t>
            </a:r>
          </a:p>
          <a:p>
            <a:pPr marL="741417" lvl="1" indent="-370709" algn="just">
              <a:lnSpc>
                <a:spcPts val="4807"/>
              </a:lnSpc>
              <a:buFont typeface="Arial"/>
              <a:buChar char="•"/>
            </a:pPr>
            <a:r>
              <a:rPr lang="en-US" sz="3434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Nombre total des consultations et téléchargements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4104" y="385238"/>
            <a:ext cx="15159792" cy="82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compteurs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48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24739" y="3746354"/>
            <a:ext cx="12838522" cy="481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chantier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des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statistiques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d’usage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du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portail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u="sng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  <a:hlinkClick r:id="rId4" tooltip="http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theses.f</a:t>
            </a:r>
            <a:r>
              <a:rPr lang="en-US" sz="2990" u="sng" dirty="0">
                <a:solidFill>
                  <a:srgbClr val="0000FF"/>
                </a:solidFill>
                <a:latin typeface="Aptos"/>
                <a:ea typeface="Aptos"/>
                <a:cs typeface="Aptos"/>
                <a:sym typeface="Aptos"/>
                <a:hlinkClick r:id="rId4" tooltip="http://theses.f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mobilise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plusieurs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modules de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l’ensemble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ReadMetrics</a:t>
            </a:r>
            <a:r>
              <a:rPr lang="en-US" sz="2990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: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ezPAARSE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et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, (et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ezREEPORT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plus long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terme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?)</a:t>
            </a:r>
          </a:p>
          <a:p>
            <a:pPr algn="l">
              <a:lnSpc>
                <a:spcPts val="4187"/>
              </a:lnSpc>
            </a:pPr>
            <a:endParaRPr lang="en-US" sz="29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C’est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la mise à disposition </a:t>
            </a:r>
            <a:r>
              <a:rPr lang="en-US" sz="2990" dirty="0" err="1">
                <a:latin typeface="Aptos"/>
                <a:ea typeface="Aptos"/>
                <a:cs typeface="Aptos"/>
                <a:sym typeface="Aptos"/>
              </a:rPr>
              <a:t>d’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éléments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“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clés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main” 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et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paramétrables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pour des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cas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d’usage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divers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couplée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à des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développements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nouvelles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fonctionnalités</a:t>
            </a:r>
            <a:r>
              <a:rPr lang="en-US" sz="2990" b="1" dirty="0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b="1" dirty="0" err="1">
                <a:solidFill>
                  <a:srgbClr val="0C2265"/>
                </a:solidFill>
                <a:latin typeface="Aptos"/>
                <a:ea typeface="Aptos"/>
                <a:cs typeface="Aptos"/>
                <a:sym typeface="Aptos"/>
              </a:rPr>
              <a:t>ezMesure</a:t>
            </a:r>
            <a:endParaRPr lang="en-US" sz="2990" b="1" dirty="0">
              <a:solidFill>
                <a:srgbClr val="0C2265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4187"/>
              </a:lnSpc>
            </a:pPr>
            <a:endParaRPr lang="en-US" sz="29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La collaboration continue (avec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une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convention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u="none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urs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fi</a:t>
            </a:r>
            <a:r>
              <a:rPr lang="en-US" sz="2990" u="none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ali</a:t>
            </a:r>
            <a:r>
              <a:rPr lang="en-US" sz="2990" u="none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ati</a:t>
            </a:r>
            <a:r>
              <a:rPr lang="en-US" sz="2990" u="none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n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74715" y="1321899"/>
            <a:ext cx="1493857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Partenariat Abes, Inist-CNRS, et Couperin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4715" y="2286671"/>
            <a:ext cx="1137675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 spc="-50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Un </a:t>
            </a:r>
            <a:r>
              <a:rPr lang="en-US" sz="5000" b="1" spc="-50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partenariat</a:t>
            </a:r>
            <a:r>
              <a:rPr lang="en-US" sz="5000" b="1" spc="-50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qui fait </a:t>
            </a:r>
            <a:r>
              <a:rPr lang="en-US" sz="5000" b="1" spc="-50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sens</a:t>
            </a:r>
            <a:endParaRPr lang="en-US" sz="5000" b="1" spc="-50" dirty="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DA692D09-F9F0-F31F-896A-B257A2B6B3B8}"/>
              </a:ext>
            </a:extLst>
          </p:cNvPr>
          <p:cNvSpPr/>
          <p:nvPr/>
        </p:nvSpPr>
        <p:spPr>
          <a:xfrm>
            <a:off x="1428468" y="3883446"/>
            <a:ext cx="1246317" cy="1260053"/>
          </a:xfrm>
          <a:custGeom>
            <a:avLst/>
            <a:gdLst/>
            <a:ahLst/>
            <a:cxnLst/>
            <a:rect l="l" t="t" r="r" b="b"/>
            <a:pathLst>
              <a:path w="2171338" h="2334772">
                <a:moveTo>
                  <a:pt x="0" y="0"/>
                </a:moveTo>
                <a:lnTo>
                  <a:pt x="2171338" y="0"/>
                </a:lnTo>
                <a:lnTo>
                  <a:pt x="2171338" y="2334772"/>
                </a:lnTo>
                <a:lnTo>
                  <a:pt x="0" y="2334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FCB315A-F24C-92BB-DD1B-40C0E1886522}"/>
              </a:ext>
            </a:extLst>
          </p:cNvPr>
          <p:cNvSpPr/>
          <p:nvPr/>
        </p:nvSpPr>
        <p:spPr>
          <a:xfrm>
            <a:off x="15532006" y="7382196"/>
            <a:ext cx="1386954" cy="1458563"/>
          </a:xfrm>
          <a:custGeom>
            <a:avLst/>
            <a:gdLst/>
            <a:ahLst/>
            <a:cxnLst/>
            <a:rect l="l" t="t" r="r" b="b"/>
            <a:pathLst>
              <a:path w="2542681" h="2510319">
                <a:moveTo>
                  <a:pt x="0" y="0"/>
                </a:moveTo>
                <a:lnTo>
                  <a:pt x="2542681" y="0"/>
                </a:lnTo>
                <a:lnTo>
                  <a:pt x="2542681" y="2510319"/>
                </a:lnTo>
                <a:lnTo>
                  <a:pt x="0" y="2510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663045" y="3637913"/>
            <a:ext cx="12961911" cy="285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types de consultations </a:t>
            </a:r>
            <a:r>
              <a:rPr lang="en-US" sz="8199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affichées</a:t>
            </a:r>
            <a:r>
              <a:rPr lang="en-US" sz="8199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la carte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87755" y="1051849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89715" y="3608086"/>
            <a:ext cx="13308569" cy="341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8464" lvl="1" indent="-409232" algn="just">
              <a:lnSpc>
                <a:spcPct val="150000"/>
              </a:lnSpc>
              <a:buFont typeface="Arial"/>
              <a:buChar char="•"/>
            </a:pP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Consultation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d'une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texte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intégral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(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téléchargement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)</a:t>
            </a:r>
          </a:p>
          <a:p>
            <a:pPr marL="818464" lvl="1" indent="-409232" algn="just">
              <a:lnSpc>
                <a:spcPct val="150000"/>
              </a:lnSpc>
              <a:buFont typeface="Arial"/>
              <a:buChar char="•"/>
            </a:pP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Consultation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d'une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notice de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thèse</a:t>
            </a:r>
            <a:endParaRPr lang="en-US" sz="37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8464" lvl="1" indent="-409232" algn="just">
              <a:lnSpc>
                <a:spcPct val="150000"/>
              </a:lnSpc>
              <a:buFont typeface="Arial"/>
              <a:buChar char="•"/>
            </a:pP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Consultation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d’une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page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personne</a:t>
            </a:r>
            <a:endParaRPr lang="en-US" sz="37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8464" lvl="1" indent="-409232" algn="just">
              <a:lnSpc>
                <a:spcPct val="150000"/>
              </a:lnSpc>
              <a:buFont typeface="Arial"/>
              <a:buChar char="•"/>
            </a:pP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Consultation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d’une</a:t>
            </a:r>
            <a:r>
              <a:rPr lang="en-US" sz="37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page </a:t>
            </a:r>
            <a:r>
              <a:rPr lang="en-US" sz="37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organisme</a:t>
            </a:r>
            <a:endParaRPr lang="en-US" sz="37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27201" y="1993295"/>
            <a:ext cx="1493857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types de consultations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affichées</a:t>
            </a:r>
            <a:endParaRPr lang="en-US" sz="6000" b="1" spc="-60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4C4B0DF-8143-7092-5899-F9FB2C4770DE}"/>
              </a:ext>
            </a:extLst>
          </p:cNvPr>
          <p:cNvSpPr/>
          <p:nvPr/>
        </p:nvSpPr>
        <p:spPr>
          <a:xfrm>
            <a:off x="11570842" y="5960921"/>
            <a:ext cx="5194929" cy="2932020"/>
          </a:xfrm>
          <a:custGeom>
            <a:avLst/>
            <a:gdLst/>
            <a:ahLst/>
            <a:cxnLst/>
            <a:rect l="l" t="t" r="r" b="b"/>
            <a:pathLst>
              <a:path w="5943103" h="3377192">
                <a:moveTo>
                  <a:pt x="0" y="0"/>
                </a:moveTo>
                <a:lnTo>
                  <a:pt x="5943103" y="0"/>
                </a:lnTo>
                <a:lnTo>
                  <a:pt x="5943103" y="3377192"/>
                </a:lnTo>
                <a:lnTo>
                  <a:pt x="0" y="337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363979" y="3147403"/>
            <a:ext cx="7560041" cy="5017325"/>
          </a:xfrm>
          <a:custGeom>
            <a:avLst/>
            <a:gdLst/>
            <a:ahLst/>
            <a:cxnLst/>
            <a:rect l="l" t="t" r="r" b="b"/>
            <a:pathLst>
              <a:path w="7560041" h="5017325">
                <a:moveTo>
                  <a:pt x="0" y="0"/>
                </a:moveTo>
                <a:lnTo>
                  <a:pt x="7560042" y="0"/>
                </a:lnTo>
                <a:lnTo>
                  <a:pt x="7560042" y="5017325"/>
                </a:lnTo>
                <a:lnTo>
                  <a:pt x="0" y="5017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5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types de consultations</a:t>
            </a:r>
          </a:p>
          <a:p>
            <a:pPr algn="ctr">
              <a:lnSpc>
                <a:spcPts val="6007"/>
              </a:lnSpc>
            </a:pPr>
            <a:r>
              <a:rPr lang="en-US" sz="42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Consultation d'une thèse en texte intégral (téléchargement)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383261" y="3014540"/>
            <a:ext cx="7521478" cy="5014319"/>
          </a:xfrm>
          <a:custGeom>
            <a:avLst/>
            <a:gdLst/>
            <a:ahLst/>
            <a:cxnLst/>
            <a:rect l="l" t="t" r="r" b="b"/>
            <a:pathLst>
              <a:path w="7521478" h="5014319">
                <a:moveTo>
                  <a:pt x="0" y="0"/>
                </a:moveTo>
                <a:lnTo>
                  <a:pt x="7521478" y="0"/>
                </a:lnTo>
                <a:lnTo>
                  <a:pt x="7521478" y="5014319"/>
                </a:lnTo>
                <a:lnTo>
                  <a:pt x="0" y="5014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5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types de consultations</a:t>
            </a:r>
          </a:p>
          <a:p>
            <a:pPr algn="ctr">
              <a:lnSpc>
                <a:spcPts val="6007"/>
              </a:lnSpc>
            </a:pPr>
            <a:r>
              <a:rPr lang="en-US" sz="42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Consultation d'une notice de thèse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398309" y="3317161"/>
            <a:ext cx="5491383" cy="4913342"/>
          </a:xfrm>
          <a:custGeom>
            <a:avLst/>
            <a:gdLst/>
            <a:ahLst/>
            <a:cxnLst/>
            <a:rect l="l" t="t" r="r" b="b"/>
            <a:pathLst>
              <a:path w="5491383" h="4913342">
                <a:moveTo>
                  <a:pt x="0" y="0"/>
                </a:moveTo>
                <a:lnTo>
                  <a:pt x="5491382" y="0"/>
                </a:lnTo>
                <a:lnTo>
                  <a:pt x="5491382" y="4913342"/>
                </a:lnTo>
                <a:lnTo>
                  <a:pt x="0" y="4913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5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types de consultations</a:t>
            </a:r>
          </a:p>
          <a:p>
            <a:pPr algn="ctr">
              <a:lnSpc>
                <a:spcPts val="6007"/>
              </a:lnSpc>
            </a:pPr>
            <a:r>
              <a:rPr lang="en-US" sz="42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Consultation d’une page personne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065569" y="3238642"/>
            <a:ext cx="8156861" cy="4944313"/>
          </a:xfrm>
          <a:custGeom>
            <a:avLst/>
            <a:gdLst/>
            <a:ahLst/>
            <a:cxnLst/>
            <a:rect l="l" t="t" r="r" b="b"/>
            <a:pathLst>
              <a:path w="8156861" h="4944313">
                <a:moveTo>
                  <a:pt x="0" y="0"/>
                </a:moveTo>
                <a:lnTo>
                  <a:pt x="8156862" y="0"/>
                </a:lnTo>
                <a:lnTo>
                  <a:pt x="8156862" y="4944313"/>
                </a:lnTo>
                <a:lnTo>
                  <a:pt x="0" y="4944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64104" y="385238"/>
            <a:ext cx="15159792" cy="15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Les types de consultations</a:t>
            </a:r>
          </a:p>
          <a:p>
            <a:pPr algn="ctr">
              <a:lnSpc>
                <a:spcPts val="6007"/>
              </a:lnSpc>
            </a:pPr>
            <a:r>
              <a:rPr lang="en-US" sz="4290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Consultation d’une page organisme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564104" y="957262"/>
            <a:ext cx="15159792" cy="8301044"/>
            <a:chOff x="0" y="-95250"/>
            <a:chExt cx="20213056" cy="11068050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0"/>
              <a:ext cx="20213056" cy="1063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7"/>
                </a:lnSpc>
              </a:pPr>
              <a:r>
                <a:rPr lang="en-US" sz="4790" b="1">
                  <a:solidFill>
                    <a:srgbClr val="BED5EC"/>
                  </a:solidFill>
                  <a:latin typeface="Aptos Bold"/>
                  <a:ea typeface="Aptos Bold"/>
                  <a:cs typeface="Aptos Bold"/>
                  <a:sym typeface="Aptos Bold"/>
                </a:rPr>
                <a:t>Démo : Paramétrer l’affichage dans son navigateur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2433469" y="1349739"/>
              <a:ext cx="5335770" cy="2465372"/>
            </a:xfrm>
            <a:custGeom>
              <a:avLst/>
              <a:gdLst/>
              <a:ahLst/>
              <a:cxnLst/>
              <a:rect l="l" t="t" r="r" b="b"/>
              <a:pathLst>
                <a:path w="5335770" h="2465372">
                  <a:moveTo>
                    <a:pt x="0" y="0"/>
                  </a:moveTo>
                  <a:lnTo>
                    <a:pt x="5335769" y="0"/>
                  </a:lnTo>
                  <a:lnTo>
                    <a:pt x="5335769" y="2465372"/>
                  </a:lnTo>
                  <a:lnTo>
                    <a:pt x="0" y="246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33469" y="5393959"/>
              <a:ext cx="4557714" cy="5479129"/>
            </a:xfrm>
            <a:custGeom>
              <a:avLst/>
              <a:gdLst/>
              <a:ahLst/>
              <a:cxnLst/>
              <a:rect l="l" t="t" r="r" b="b"/>
              <a:pathLst>
                <a:path w="4557714" h="5479129">
                  <a:moveTo>
                    <a:pt x="0" y="0"/>
                  </a:moveTo>
                  <a:lnTo>
                    <a:pt x="4557714" y="0"/>
                  </a:lnTo>
                  <a:lnTo>
                    <a:pt x="4557714" y="5479129"/>
                  </a:lnTo>
                  <a:lnTo>
                    <a:pt x="0" y="547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83689" y="1354498"/>
              <a:ext cx="9104611" cy="5910771"/>
            </a:xfrm>
            <a:custGeom>
              <a:avLst/>
              <a:gdLst/>
              <a:ahLst/>
              <a:cxnLst/>
              <a:rect l="l" t="t" r="r" b="b"/>
              <a:pathLst>
                <a:path w="9104611" h="5910771">
                  <a:moveTo>
                    <a:pt x="0" y="0"/>
                  </a:moveTo>
                  <a:lnTo>
                    <a:pt x="9104611" y="0"/>
                  </a:lnTo>
                  <a:lnTo>
                    <a:pt x="9104611" y="5910772"/>
                  </a:lnTo>
                  <a:lnTo>
                    <a:pt x="0" y="591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48375" y="2806398"/>
              <a:ext cx="1008714" cy="1008714"/>
            </a:xfrm>
            <a:custGeom>
              <a:avLst/>
              <a:gdLst/>
              <a:ahLst/>
              <a:cxnLst/>
              <a:rect l="l" t="t" r="r" b="b"/>
              <a:pathLst>
                <a:path w="1008714" h="1008714">
                  <a:moveTo>
                    <a:pt x="0" y="0"/>
                  </a:moveTo>
                  <a:lnTo>
                    <a:pt x="1008714" y="0"/>
                  </a:lnTo>
                  <a:lnTo>
                    <a:pt x="1008714" y="1008713"/>
                  </a:lnTo>
                  <a:lnTo>
                    <a:pt x="0" y="100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48375" y="9864375"/>
              <a:ext cx="1008714" cy="1008714"/>
            </a:xfrm>
            <a:custGeom>
              <a:avLst/>
              <a:gdLst/>
              <a:ahLst/>
              <a:cxnLst/>
              <a:rect l="l" t="t" r="r" b="b"/>
              <a:pathLst>
                <a:path w="1008714" h="1008714">
                  <a:moveTo>
                    <a:pt x="0" y="0"/>
                  </a:moveTo>
                  <a:lnTo>
                    <a:pt x="1008714" y="0"/>
                  </a:lnTo>
                  <a:lnTo>
                    <a:pt x="1008714" y="1008713"/>
                  </a:lnTo>
                  <a:lnTo>
                    <a:pt x="0" y="100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422843" y="6256556"/>
              <a:ext cx="1008714" cy="1008714"/>
            </a:xfrm>
            <a:custGeom>
              <a:avLst/>
              <a:gdLst/>
              <a:ahLst/>
              <a:cxnLst/>
              <a:rect l="l" t="t" r="r" b="b"/>
              <a:pathLst>
                <a:path w="1008714" h="1008714">
                  <a:moveTo>
                    <a:pt x="0" y="0"/>
                  </a:moveTo>
                  <a:lnTo>
                    <a:pt x="1008713" y="0"/>
                  </a:lnTo>
                  <a:lnTo>
                    <a:pt x="1008713" y="1008714"/>
                  </a:lnTo>
                  <a:lnTo>
                    <a:pt x="0" y="10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683689" y="7538735"/>
              <a:ext cx="9104611" cy="3434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8310" lvl="1" indent="-279155" algn="just">
                <a:lnSpc>
                  <a:spcPts val="4215"/>
                </a:lnSpc>
                <a:buAutoNum type="arabicPeriod"/>
              </a:pP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Cliquer sur le menu sandwich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en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bas à droite de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l'interface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BiblioMap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theses.fr</a:t>
              </a:r>
            </a:p>
            <a:p>
              <a:pPr marL="558310" lvl="1" indent="-279155" algn="just">
                <a:lnSpc>
                  <a:spcPts val="4215"/>
                </a:lnSpc>
                <a:buAutoNum type="arabicPeriod"/>
              </a:pP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Puis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cliquer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sur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l'entrée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« 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Paramètres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 » (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icône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roue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crantée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)</a:t>
              </a:r>
            </a:p>
            <a:p>
              <a:pPr marL="558310" lvl="1" indent="-279155" algn="just">
                <a:lnSpc>
                  <a:spcPts val="4215"/>
                </a:lnSpc>
                <a:buAutoNum type="arabicPeriod"/>
              </a:pP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La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fenêtre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«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Paramètres</a:t>
              </a:r>
              <a:r>
                <a:rPr lang="en-US" sz="258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» </a:t>
              </a:r>
              <a:r>
                <a:rPr lang="en-US" sz="2585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s'ouvre</a:t>
              </a:r>
              <a:endParaRPr lang="en-US" sz="2585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730249" y="4724279"/>
            <a:ext cx="6827502" cy="2155187"/>
          </a:xfrm>
          <a:custGeom>
            <a:avLst/>
            <a:gdLst/>
            <a:ahLst/>
            <a:cxnLst/>
            <a:rect l="l" t="t" r="r" b="b"/>
            <a:pathLst>
              <a:path w="6827502" h="2155187">
                <a:moveTo>
                  <a:pt x="0" y="0"/>
                </a:moveTo>
                <a:lnTo>
                  <a:pt x="6827502" y="0"/>
                </a:lnTo>
                <a:lnTo>
                  <a:pt x="6827502" y="2155188"/>
                </a:lnTo>
                <a:lnTo>
                  <a:pt x="0" y="2155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28177" y="1265912"/>
            <a:ext cx="16230600" cy="284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: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Paramétrer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l’affichage</a:t>
            </a: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 dans son </a:t>
            </a:r>
            <a:r>
              <a:rPr lang="en-US" sz="4790" b="1" err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navigateur</a:t>
            </a:r>
            <a:endParaRPr lang="en-US" sz="4790" b="1">
              <a:solidFill>
                <a:srgbClr val="BED5EC"/>
              </a:solidFill>
              <a:latin typeface="Aptos Bold"/>
              <a:ea typeface="Aptos Bold"/>
              <a:cs typeface="Aptos Bold"/>
              <a:sym typeface="Aptos Bold"/>
            </a:endParaRPr>
          </a:p>
          <a:p>
            <a:pPr algn="ctr">
              <a:lnSpc>
                <a:spcPts val="4858"/>
              </a:lnSpc>
            </a:pPr>
            <a:r>
              <a:rPr lang="en-US" sz="4299" b="1" i="1" err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Afficher</a:t>
            </a:r>
            <a:r>
              <a:rPr lang="en-US" sz="4299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 </a:t>
            </a:r>
            <a:r>
              <a:rPr lang="en-US" sz="4299" b="1" i="1" err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ou</a:t>
            </a:r>
            <a:r>
              <a:rPr lang="en-US" sz="4299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 masquer le nom de </a:t>
            </a:r>
            <a:r>
              <a:rPr lang="en-US" sz="4299" b="1" i="1" err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l’établissement</a:t>
            </a:r>
            <a:r>
              <a:rPr lang="en-US" sz="4299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 </a:t>
            </a:r>
          </a:p>
          <a:p>
            <a:pPr algn="ctr">
              <a:lnSpc>
                <a:spcPts val="4858"/>
              </a:lnSpc>
            </a:pPr>
            <a:r>
              <a:rPr lang="en-US" sz="4299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et la discipline de la </a:t>
            </a:r>
            <a:r>
              <a:rPr lang="en-US" sz="4299" b="1" i="1" err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thèse</a:t>
            </a:r>
            <a:endParaRPr lang="en-US" sz="4299" b="1" i="1">
              <a:solidFill>
                <a:srgbClr val="FFFFFF"/>
              </a:solidFill>
              <a:latin typeface="Aptos Bold Italics"/>
              <a:ea typeface="Aptos Bold Italics"/>
              <a:cs typeface="Aptos Bold Italics"/>
              <a:sym typeface="Aptos Bold Italics"/>
            </a:endParaRPr>
          </a:p>
          <a:p>
            <a:pPr algn="ctr">
              <a:lnSpc>
                <a:spcPts val="6019"/>
              </a:lnSpc>
            </a:pPr>
            <a:endParaRPr lang="en-US" sz="4299" b="1" i="1">
              <a:solidFill>
                <a:srgbClr val="FFFFFF"/>
              </a:solidFill>
              <a:latin typeface="Aptos Bold Italics"/>
              <a:ea typeface="Aptos Bold Italics"/>
              <a:cs typeface="Aptos Bold Italics"/>
              <a:sym typeface="Aptos Bold Itali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5488416" y="3745034"/>
            <a:ext cx="7311174" cy="5293486"/>
            <a:chOff x="0" y="0"/>
            <a:chExt cx="9748225" cy="7057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8714" cy="1008714"/>
            </a:xfrm>
            <a:custGeom>
              <a:avLst/>
              <a:gdLst/>
              <a:ahLst/>
              <a:cxnLst/>
              <a:rect l="l" t="t" r="r" b="b"/>
              <a:pathLst>
                <a:path w="1008714" h="1008714">
                  <a:moveTo>
                    <a:pt x="0" y="0"/>
                  </a:moveTo>
                  <a:lnTo>
                    <a:pt x="1008714" y="0"/>
                  </a:lnTo>
                  <a:lnTo>
                    <a:pt x="1008714" y="1008714"/>
                  </a:lnTo>
                  <a:lnTo>
                    <a:pt x="0" y="10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3828399"/>
              <a:ext cx="1008714" cy="1008714"/>
            </a:xfrm>
            <a:custGeom>
              <a:avLst/>
              <a:gdLst/>
              <a:ahLst/>
              <a:cxnLst/>
              <a:rect l="l" t="t" r="r" b="b"/>
              <a:pathLst>
                <a:path w="1008714" h="1008714">
                  <a:moveTo>
                    <a:pt x="0" y="0"/>
                  </a:moveTo>
                  <a:lnTo>
                    <a:pt x="1008714" y="0"/>
                  </a:lnTo>
                  <a:lnTo>
                    <a:pt x="1008714" y="1008714"/>
                  </a:lnTo>
                  <a:lnTo>
                    <a:pt x="0" y="10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05271" y="0"/>
              <a:ext cx="6373553" cy="3063959"/>
            </a:xfrm>
            <a:custGeom>
              <a:avLst/>
              <a:gdLst/>
              <a:ahLst/>
              <a:cxnLst/>
              <a:rect l="l" t="t" r="r" b="b"/>
              <a:pathLst>
                <a:path w="6373553" h="3063959">
                  <a:moveTo>
                    <a:pt x="0" y="0"/>
                  </a:moveTo>
                  <a:lnTo>
                    <a:pt x="6373553" y="0"/>
                  </a:lnTo>
                  <a:lnTo>
                    <a:pt x="6373553" y="3063959"/>
                  </a:lnTo>
                  <a:lnTo>
                    <a:pt x="0" y="3063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05271" y="3898083"/>
              <a:ext cx="8342954" cy="3159894"/>
            </a:xfrm>
            <a:custGeom>
              <a:avLst/>
              <a:gdLst/>
              <a:ahLst/>
              <a:cxnLst/>
              <a:rect l="l" t="t" r="r" b="b"/>
              <a:pathLst>
                <a:path w="8342954" h="3159894">
                  <a:moveTo>
                    <a:pt x="0" y="0"/>
                  </a:moveTo>
                  <a:lnTo>
                    <a:pt x="8342954" y="0"/>
                  </a:lnTo>
                  <a:lnTo>
                    <a:pt x="8342954" y="3159894"/>
                  </a:lnTo>
                  <a:lnTo>
                    <a:pt x="0" y="3159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28177" y="1265912"/>
            <a:ext cx="16230600" cy="15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4790" b="1">
                <a:solidFill>
                  <a:srgbClr val="BED5EC"/>
                </a:solidFill>
                <a:latin typeface="Aptos Bold"/>
                <a:ea typeface="Aptos Bold"/>
                <a:cs typeface="Aptos Bold"/>
                <a:sym typeface="Aptos Bold"/>
              </a:rPr>
              <a:t>Démo : Paramétrer l’affichage dans son navigateur</a:t>
            </a:r>
          </a:p>
          <a:p>
            <a:pPr algn="ctr">
              <a:lnSpc>
                <a:spcPts val="6019"/>
              </a:lnSpc>
            </a:pPr>
            <a:r>
              <a:rPr lang="en-US" sz="4299" b="1" i="1">
                <a:solidFill>
                  <a:srgbClr val="FFFFFF"/>
                </a:solidFill>
                <a:latin typeface="Aptos Bold Italics"/>
                <a:ea typeface="Aptos Bold Italics"/>
                <a:cs typeface="Aptos Bold Italics"/>
                <a:sym typeface="Aptos Bold Italics"/>
              </a:rPr>
              <a:t>Filtrer les consultation par code établissement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663045" y="2909250"/>
            <a:ext cx="12961911" cy="4316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Intégration de BiblioMap theses.fr dans le site web d'un établissement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48740" y="3742051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Cas d’usage theses.fr</a:t>
            </a:r>
          </a:p>
        </p:txBody>
      </p:sp>
      <p:sp>
        <p:nvSpPr>
          <p:cNvPr id="4" name="Freeform 4"/>
          <p:cNvSpPr/>
          <p:nvPr/>
        </p:nvSpPr>
        <p:spPr>
          <a:xfrm>
            <a:off x="7310654" y="6092047"/>
            <a:ext cx="3666691" cy="3322022"/>
          </a:xfrm>
          <a:custGeom>
            <a:avLst/>
            <a:gdLst/>
            <a:ahLst/>
            <a:cxnLst/>
            <a:rect l="l" t="t" r="r" b="b"/>
            <a:pathLst>
              <a:path w="3666691" h="3322022">
                <a:moveTo>
                  <a:pt x="0" y="0"/>
                </a:moveTo>
                <a:lnTo>
                  <a:pt x="3666692" y="0"/>
                </a:lnTo>
                <a:lnTo>
                  <a:pt x="3666692" y="3322022"/>
                </a:lnTo>
                <a:lnTo>
                  <a:pt x="0" y="3322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212697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45994" y="3591799"/>
            <a:ext cx="14196013" cy="284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8928" lvl="1" indent="-344464" algn="just">
              <a:lnSpc>
                <a:spcPts val="4467"/>
              </a:lnSpc>
              <a:buFont typeface="Arial"/>
              <a:buChar char="•"/>
            </a:pP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theses.fr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un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outil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communication qui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peut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permettre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aux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établissements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valoriser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leur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recherche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doctorale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locale.</a:t>
            </a:r>
          </a:p>
          <a:p>
            <a:pPr algn="just">
              <a:lnSpc>
                <a:spcPts val="194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88928" lvl="1" indent="-344464" algn="just">
              <a:lnSpc>
                <a:spcPts val="4467"/>
              </a:lnSpc>
              <a:buFont typeface="Arial"/>
              <a:buChar char="•"/>
            </a:pP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Il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est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possible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d’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intégrer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un site web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la carte des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connexions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en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temps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réel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1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theses.fr,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préfiltrée</a:t>
            </a:r>
            <a:r>
              <a:rPr lang="en-US" sz="3190" b="1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les données d’un </a:t>
            </a:r>
            <a:r>
              <a:rPr lang="en-US" sz="3190" b="1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établissement</a:t>
            </a:r>
            <a:r>
              <a:rPr lang="en-US" sz="31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just">
              <a:lnSpc>
                <a:spcPts val="1947"/>
              </a:lnSpc>
            </a:pPr>
            <a:endParaRPr lang="en-US" sz="31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29931" y="1445683"/>
            <a:ext cx="15228138" cy="161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0"/>
              </a:lnSpc>
            </a:pPr>
            <a:r>
              <a:rPr lang="en-US" sz="5700" b="1" spc="-57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BiblioMap</a:t>
            </a:r>
            <a:r>
              <a:rPr lang="en-US" sz="5700" b="1" spc="-57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theses.fr pour </a:t>
            </a:r>
            <a:r>
              <a:rPr lang="en-US" sz="5700" b="1" spc="-57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valoriser</a:t>
            </a:r>
            <a:r>
              <a:rPr lang="en-US" sz="5700" b="1" spc="-57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la recherche </a:t>
            </a:r>
            <a:r>
              <a:rPr lang="en-US" sz="5700" b="1" spc="-57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doctorale</a:t>
            </a:r>
            <a:r>
              <a:rPr lang="en-US" sz="5700" b="1" spc="-57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locale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76804" y="6813543"/>
            <a:ext cx="9334390" cy="2277354"/>
            <a:chOff x="0" y="-66675"/>
            <a:chExt cx="12445856" cy="3036473"/>
          </a:xfrm>
        </p:grpSpPr>
        <p:sp>
          <p:nvSpPr>
            <p:cNvPr id="9" name="Freeform 9"/>
            <p:cNvSpPr/>
            <p:nvPr/>
          </p:nvSpPr>
          <p:spPr>
            <a:xfrm>
              <a:off x="0" y="535179"/>
              <a:ext cx="1818775" cy="1818775"/>
            </a:xfrm>
            <a:custGeom>
              <a:avLst/>
              <a:gdLst/>
              <a:ahLst/>
              <a:cxnLst/>
              <a:rect l="l" t="t" r="r" b="b"/>
              <a:pathLst>
                <a:path w="1818775" h="1818775">
                  <a:moveTo>
                    <a:pt x="0" y="0"/>
                  </a:moveTo>
                  <a:lnTo>
                    <a:pt x="1818775" y="0"/>
                  </a:lnTo>
                  <a:lnTo>
                    <a:pt x="1818775" y="1818775"/>
                  </a:lnTo>
                  <a:lnTo>
                    <a:pt x="0" y="181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18775" y="-66675"/>
              <a:ext cx="10627081" cy="3036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467"/>
                </a:lnSpc>
              </a:pPr>
              <a:endParaRPr dirty="0"/>
            </a:p>
            <a:p>
              <a:pPr algn="just">
                <a:lnSpc>
                  <a:spcPts val="4467"/>
                </a:lnSpc>
              </a:pPr>
              <a:r>
                <a:rPr lang="en-US" sz="3190" u="sng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Accéder</a:t>
              </a:r>
              <a:r>
                <a:rPr lang="en-US" sz="3190" u="sng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à la table des codes </a:t>
              </a:r>
              <a:r>
                <a:rPr lang="en-US" sz="3190" u="sng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établissements</a:t>
              </a:r>
              <a:r>
                <a:rPr lang="en-US" sz="3190" u="sng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</a:p>
            <a:p>
              <a:pPr algn="just">
                <a:lnSpc>
                  <a:spcPts val="4467"/>
                </a:lnSpc>
              </a:pPr>
              <a:r>
                <a:rPr lang="en-US" sz="3190" u="sng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</a:t>
              </a:r>
              <a:r>
                <a:rPr lang="en-US" sz="3190" u="sng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dits</a:t>
              </a:r>
              <a:r>
                <a:rPr lang="en-US" sz="3190" u="sng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  <a:hlinkClick r:id="rId6" tooltip="https://documentation.abes.fr/guide/html/regles/CodesUnivEtab.ht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« codes courts »)</a:t>
              </a:r>
            </a:p>
            <a:p>
              <a:pPr algn="just">
                <a:lnSpc>
                  <a:spcPts val="4467"/>
                </a:lnSpc>
                <a:spcBef>
                  <a:spcPct val="0"/>
                </a:spcBef>
              </a:pPr>
              <a:endParaRPr lang="en-US" sz="3190" u="sng" dirty="0">
                <a:solidFill>
                  <a:srgbClr val="0000FF"/>
                </a:solidFill>
                <a:latin typeface="Aptos"/>
                <a:ea typeface="Aptos"/>
                <a:cs typeface="Aptos"/>
                <a:sym typeface="Aptos"/>
                <a:hlinkClick r:id="rId6" tooltip="https://documentation.abes.fr/guide/html/regles/CodesUnivEtab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18792" y="3261053"/>
            <a:ext cx="15440508" cy="240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7"/>
              </a:lnSpc>
            </a:pPr>
            <a:r>
              <a:rPr lang="en-US" sz="30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Filtrer</a:t>
            </a:r>
            <a:r>
              <a:rPr lang="en-US" sz="30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la carte sur un code court </a:t>
            </a:r>
            <a:r>
              <a:rPr lang="en-US" sz="30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établissement</a:t>
            </a:r>
            <a:r>
              <a:rPr lang="en-US" sz="30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 </a:t>
            </a:r>
          </a:p>
          <a:p>
            <a:pPr algn="l">
              <a:lnSpc>
                <a:spcPts val="4327"/>
              </a:lnSpc>
            </a:pPr>
            <a:r>
              <a:rPr lang="en-US" sz="30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https://bibliomap.theses.fr/?ed=</a:t>
            </a:r>
            <a:r>
              <a:rPr lang="en-US" sz="3090" b="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CodeCourtEtablissementA</a:t>
            </a:r>
          </a:p>
          <a:p>
            <a:pPr algn="l">
              <a:lnSpc>
                <a:spcPts val="1807"/>
              </a:lnSpc>
            </a:pPr>
            <a:endParaRPr lang="en-US" sz="3090" b="1" dirty="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  <a:p>
            <a:pPr algn="l">
              <a:lnSpc>
                <a:spcPts val="4327"/>
              </a:lnSpc>
            </a:pPr>
            <a:r>
              <a:rPr lang="en-US" sz="30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Filtrer</a:t>
            </a:r>
            <a:r>
              <a:rPr lang="en-US" sz="30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la carte sur </a:t>
            </a:r>
            <a:r>
              <a:rPr lang="en-US" sz="3090" b="1" dirty="0" err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plusieurs</a:t>
            </a:r>
            <a:r>
              <a:rPr lang="en-US" sz="3090" b="1" dirty="0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 codes courts :</a:t>
            </a:r>
          </a:p>
          <a:p>
            <a:pPr>
              <a:lnSpc>
                <a:spcPts val="4327"/>
              </a:lnSpc>
            </a:pPr>
            <a:r>
              <a:rPr lang="en-US" sz="30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https://bibliomap.theses.fr/?ed=</a:t>
            </a:r>
            <a:r>
              <a:rPr lang="en-US" sz="3090" b="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CodeCourtEtablissementA,CodeCourtEtablissementB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6329" y="2298479"/>
            <a:ext cx="7792293" cy="607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30"/>
              </a:lnSpc>
            </a:pPr>
            <a:r>
              <a:rPr lang="en-US" sz="4300" b="1" spc="-43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Etape 1 : </a:t>
            </a:r>
            <a:r>
              <a:rPr lang="en-US" sz="4300" b="1" spc="-43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construire</a:t>
            </a:r>
            <a:r>
              <a:rPr lang="en-US" sz="4300" b="1" spc="-43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300" b="1" spc="-43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l’URL</a:t>
            </a:r>
            <a:endParaRPr lang="en-US" sz="4300" b="1" spc="-43" dirty="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818792" y="6359578"/>
            <a:ext cx="10475706" cy="2210679"/>
            <a:chOff x="0" y="-48220"/>
            <a:chExt cx="13967608" cy="294757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48220"/>
              <a:ext cx="13967608" cy="2947571"/>
              <a:chOff x="0" y="-9525"/>
              <a:chExt cx="2759034" cy="58223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59034" cy="572711"/>
              </a:xfrm>
              <a:custGeom>
                <a:avLst/>
                <a:gdLst/>
                <a:ahLst/>
                <a:cxnLst/>
                <a:rect l="l" t="t" r="r" b="b"/>
                <a:pathLst>
                  <a:path w="2759034" h="572711">
                    <a:moveTo>
                      <a:pt x="0" y="0"/>
                    </a:moveTo>
                    <a:lnTo>
                      <a:pt x="2759034" y="0"/>
                    </a:lnTo>
                    <a:lnTo>
                      <a:pt x="2759034" y="572711"/>
                    </a:lnTo>
                    <a:lnTo>
                      <a:pt x="0" y="572711"/>
                    </a:lnTo>
                    <a:close/>
                  </a:path>
                </a:pathLst>
              </a:custGeom>
              <a:solidFill>
                <a:srgbClr val="E0E9F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2759034" cy="582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612696" y="359903"/>
              <a:ext cx="10742217" cy="2041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6"/>
                </a:lnSpc>
              </a:pPr>
              <a:r>
                <a:rPr lang="en-US" sz="2997" b="1">
                  <a:solidFill>
                    <a:srgbClr val="16459B"/>
                  </a:solidFill>
                  <a:latin typeface="Aptos Bold"/>
                  <a:ea typeface="Aptos Bold"/>
                  <a:cs typeface="Aptos Bold"/>
                  <a:sym typeface="Aptos Bold"/>
                </a:rPr>
                <a:t>Exemples :</a:t>
              </a:r>
            </a:p>
            <a:p>
              <a:pPr marL="647102" lvl="1" indent="-323551" algn="just">
                <a:lnSpc>
                  <a:spcPts val="4196"/>
                </a:lnSpc>
                <a:buFont typeface="Arial"/>
                <a:buChar char="•"/>
              </a:pPr>
              <a:r>
                <a:rPr lang="en-US" sz="2997" u="sng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https://bibliomap.theses.fr/?ed=</a:t>
              </a:r>
              <a:r>
                <a:rPr lang="en-US" sz="2997" b="1" u="sng">
                  <a:solidFill>
                    <a:srgbClr val="3D7EDB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PA09</a:t>
              </a:r>
            </a:p>
            <a:p>
              <a:pPr marL="647102" lvl="1" indent="-323551" algn="just">
                <a:lnSpc>
                  <a:spcPts val="4196"/>
                </a:lnSpc>
                <a:buFont typeface="Arial"/>
                <a:buChar char="•"/>
              </a:pPr>
              <a:r>
                <a:rPr lang="en-US" sz="2997" u="sng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https://bibliomap.theses.fr/?ed=</a:t>
              </a:r>
              <a:r>
                <a:rPr lang="en-US" sz="2997" b="1" u="sng">
                  <a:solidFill>
                    <a:srgbClr val="3D7EDB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PA09,PA01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334193" y="407528"/>
              <a:ext cx="1138803" cy="614954"/>
            </a:xfrm>
            <a:custGeom>
              <a:avLst/>
              <a:gdLst/>
              <a:ahLst/>
              <a:cxnLst/>
              <a:rect l="l" t="t" r="r" b="b"/>
              <a:pathLst>
                <a:path w="1138803" h="614954">
                  <a:moveTo>
                    <a:pt x="0" y="0"/>
                  </a:moveTo>
                  <a:lnTo>
                    <a:pt x="1138803" y="0"/>
                  </a:lnTo>
                  <a:lnTo>
                    <a:pt x="1138803" y="614953"/>
                  </a:lnTo>
                  <a:lnTo>
                    <a:pt x="0" y="614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897228" y="6395743"/>
            <a:ext cx="840363" cy="889273"/>
          </a:xfrm>
          <a:custGeom>
            <a:avLst/>
            <a:gdLst/>
            <a:ahLst/>
            <a:cxnLst/>
            <a:rect l="l" t="t" r="r" b="b"/>
            <a:pathLst>
              <a:path w="840363" h="889273">
                <a:moveTo>
                  <a:pt x="0" y="0"/>
                </a:moveTo>
                <a:lnTo>
                  <a:pt x="840364" y="0"/>
                </a:lnTo>
                <a:lnTo>
                  <a:pt x="840364" y="889273"/>
                </a:lnTo>
                <a:lnTo>
                  <a:pt x="0" y="889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3842367" y="6578488"/>
            <a:ext cx="2601138" cy="17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599">
                <a:solidFill>
                  <a:srgbClr val="E04B2A"/>
                </a:solidFill>
                <a:latin typeface="Aptos"/>
                <a:ea typeface="Aptos"/>
                <a:cs typeface="Aptos"/>
                <a:sym typeface="Aptos"/>
              </a:rPr>
              <a:t>Il est possible d'ajouter autant de codes courts établissement que nécessaire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EAE051BC-6D56-D838-B28B-65E21748F786}"/>
              </a:ext>
            </a:extLst>
          </p:cNvPr>
          <p:cNvSpPr txBox="1"/>
          <p:nvPr/>
        </p:nvSpPr>
        <p:spPr>
          <a:xfrm>
            <a:off x="1426329" y="1375834"/>
            <a:ext cx="15429881" cy="75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4"/>
              </a:lnSpc>
            </a:pP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Intégrer</a:t>
            </a:r>
            <a:r>
              <a:rPr lang="en-US" sz="4900" b="1" spc="-58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la carte </a:t>
            </a: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filtrée</a:t>
            </a:r>
            <a:r>
              <a:rPr lang="en-US" sz="4900" b="1" spc="-58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le site web de </a:t>
            </a: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l'établissement</a:t>
            </a:r>
            <a:endParaRPr lang="en-US" sz="4900" b="1" spc="-58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44841" y="4108759"/>
            <a:ext cx="15011369" cy="801650"/>
            <a:chOff x="0" y="0"/>
            <a:chExt cx="3819509" cy="211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19509" cy="211134"/>
            </a:xfrm>
            <a:custGeom>
              <a:avLst/>
              <a:gdLst/>
              <a:ahLst/>
              <a:cxnLst/>
              <a:rect l="l" t="t" r="r" b="b"/>
              <a:pathLst>
                <a:path w="3819509" h="211134">
                  <a:moveTo>
                    <a:pt x="0" y="0"/>
                  </a:moveTo>
                  <a:lnTo>
                    <a:pt x="3819509" y="0"/>
                  </a:lnTo>
                  <a:lnTo>
                    <a:pt x="3819509" y="211134"/>
                  </a:lnTo>
                  <a:lnTo>
                    <a:pt x="0" y="211134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3819509" cy="220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26329" y="1375834"/>
            <a:ext cx="15429881" cy="75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4"/>
              </a:lnSpc>
            </a:pP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Intégrer</a:t>
            </a:r>
            <a:r>
              <a:rPr lang="en-US" sz="4900" b="1" spc="-58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la carte </a:t>
            </a: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filtrée</a:t>
            </a:r>
            <a:r>
              <a:rPr lang="en-US" sz="4900" b="1" spc="-58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sur le site web de </a:t>
            </a:r>
            <a:r>
              <a:rPr lang="en-US" sz="4900" b="1" spc="-58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l'établissement</a:t>
            </a:r>
            <a:endParaRPr lang="en-US" sz="4900" b="1" spc="-58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26329" y="2189579"/>
            <a:ext cx="8166945" cy="70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4400" b="1" spc="-5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Etape 2 : </a:t>
            </a:r>
            <a:r>
              <a:rPr lang="en-US" sz="4400" b="1" spc="-51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intégrer</a:t>
            </a:r>
            <a:r>
              <a:rPr lang="en-US" sz="4400" b="1" spc="-51" dirty="0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400" b="1" spc="-51" dirty="0" err="1">
                <a:solidFill>
                  <a:srgbClr val="3D7EDB"/>
                </a:solidFill>
                <a:latin typeface="Aptos Bold"/>
                <a:ea typeface="Aptos Bold"/>
                <a:cs typeface="Aptos Bold"/>
                <a:sym typeface="Aptos Bold"/>
              </a:rPr>
              <a:t>l’Iframe</a:t>
            </a:r>
            <a:endParaRPr lang="en-US" sz="4400" b="1" spc="-51" dirty="0">
              <a:solidFill>
                <a:srgbClr val="3D7EDB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067821" y="6885088"/>
            <a:ext cx="14630543" cy="1619429"/>
            <a:chOff x="0" y="-9525"/>
            <a:chExt cx="19507390" cy="2159237"/>
          </a:xfrm>
        </p:grpSpPr>
        <p:sp>
          <p:nvSpPr>
            <p:cNvPr id="14" name="Freeform 14"/>
            <p:cNvSpPr/>
            <p:nvPr/>
          </p:nvSpPr>
          <p:spPr>
            <a:xfrm>
              <a:off x="10666630" y="0"/>
              <a:ext cx="1120484" cy="1185698"/>
            </a:xfrm>
            <a:custGeom>
              <a:avLst/>
              <a:gdLst/>
              <a:ahLst/>
              <a:cxnLst/>
              <a:rect l="l" t="t" r="r" b="b"/>
              <a:pathLst>
                <a:path w="1120484" h="1185698">
                  <a:moveTo>
                    <a:pt x="0" y="0"/>
                  </a:moveTo>
                  <a:lnTo>
                    <a:pt x="1120484" y="0"/>
                  </a:lnTo>
                  <a:lnTo>
                    <a:pt x="1120484" y="1185698"/>
                  </a:lnTo>
                  <a:lnTo>
                    <a:pt x="0" y="118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79527"/>
              <a:ext cx="1120484" cy="1026644"/>
            </a:xfrm>
            <a:custGeom>
              <a:avLst/>
              <a:gdLst/>
              <a:ahLst/>
              <a:cxnLst/>
              <a:rect l="l" t="t" r="r" b="b"/>
              <a:pathLst>
                <a:path w="1120484" h="1026644">
                  <a:moveTo>
                    <a:pt x="0" y="0"/>
                  </a:moveTo>
                  <a:lnTo>
                    <a:pt x="1120484" y="0"/>
                  </a:lnTo>
                  <a:lnTo>
                    <a:pt x="1120484" y="1026644"/>
                  </a:lnTo>
                  <a:lnTo>
                    <a:pt x="0" y="102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04818" y="-9525"/>
              <a:ext cx="8885410" cy="2125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597" b="1" dirty="0">
                  <a:solidFill>
                    <a:srgbClr val="2D59AB"/>
                  </a:solidFill>
                  <a:latin typeface="Aptos Bold"/>
                  <a:ea typeface="Aptos Bold"/>
                  <a:cs typeface="Aptos Bold"/>
                  <a:sym typeface="Aptos Bold"/>
                </a:rPr>
                <a:t>Remarque :</a:t>
              </a:r>
            </a:p>
            <a:p>
              <a:pPr algn="l">
                <a:lnSpc>
                  <a:spcPts val="3220"/>
                </a:lnSpc>
              </a:pP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Penser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à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remplacer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dans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l'iframe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l'URL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</a:p>
            <a:p>
              <a:pPr algn="l">
                <a:lnSpc>
                  <a:spcPts val="3220"/>
                </a:lnSpc>
              </a:pP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« https://bibliomap.theses.fr » par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l'URL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de la carte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filtrée</a:t>
              </a:r>
              <a:r>
                <a:rPr lang="en-US" sz="2597" dirty="0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 sur les données de </a:t>
              </a:r>
              <a:r>
                <a:rPr lang="en-US" sz="2597" dirty="0" err="1">
                  <a:solidFill>
                    <a:srgbClr val="3D7EDB"/>
                  </a:solidFill>
                  <a:latin typeface="Aptos"/>
                  <a:ea typeface="Aptos"/>
                  <a:cs typeface="Aptos"/>
                  <a:sym typeface="Aptos"/>
                </a:rPr>
                <a:t>l'établissement</a:t>
              </a:r>
              <a:endParaRPr lang="en-US" sz="2597" dirty="0">
                <a:solidFill>
                  <a:srgbClr val="3D7EDB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168114" y="250258"/>
              <a:ext cx="7339276" cy="1899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33"/>
                </a:lnSpc>
              </a:pP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Si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besoin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, il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est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possible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d'ajuster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la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largeur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de la carte (width), la hauteur (height) et les bordures (frameborder)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en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fonction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de la mise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en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 page </a:t>
              </a:r>
              <a:r>
                <a:rPr lang="en-US" sz="2599" err="1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voulue</a:t>
              </a:r>
              <a:r>
                <a:rPr lang="en-US" sz="2599">
                  <a:solidFill>
                    <a:srgbClr val="E04B2A"/>
                  </a:solidFill>
                  <a:latin typeface="Aptos"/>
                  <a:ea typeface="Aptos"/>
                  <a:cs typeface="Aptos"/>
                  <a:sym typeface="Aptos"/>
                </a:rPr>
                <a:t>.</a:t>
              </a:r>
            </a:p>
          </p:txBody>
        </p:sp>
      </p:grpSp>
      <p:sp>
        <p:nvSpPr>
          <p:cNvPr id="22" name="TextBox 10">
            <a:extLst>
              <a:ext uri="{FF2B5EF4-FFF2-40B4-BE49-F238E27FC236}">
                <a16:creationId xmlns:a16="http://schemas.microsoft.com/office/drawing/2014/main" id="{059E53F3-904F-EA4D-AE7F-F6B770A94046}"/>
              </a:ext>
            </a:extLst>
          </p:cNvPr>
          <p:cNvSpPr txBox="1"/>
          <p:nvPr/>
        </p:nvSpPr>
        <p:spPr>
          <a:xfrm>
            <a:off x="1506882" y="3481798"/>
            <a:ext cx="15752418" cy="277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Le code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Iframe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suivant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permet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d'intégrer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la carte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Bibliomap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sur un site web :</a:t>
            </a:r>
          </a:p>
          <a:p>
            <a:pPr algn="l">
              <a:lnSpc>
                <a:spcPts val="1807"/>
              </a:lnSpc>
            </a:pPr>
            <a:endParaRPr lang="en-US" sz="2990" dirty="0">
              <a:solidFill>
                <a:srgbClr val="373737"/>
              </a:solidFill>
              <a:latin typeface="Aptos"/>
              <a:ea typeface="Aptos"/>
              <a:cs typeface="Aptos"/>
              <a:sym typeface="Aptos"/>
            </a:endParaRPr>
          </a:p>
          <a:p>
            <a:pPr algn="ctr">
              <a:lnSpc>
                <a:spcPts val="4187"/>
              </a:lnSpc>
            </a:pPr>
            <a:r>
              <a:rPr lang="en-US" sz="2000" dirty="0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&lt;</a:t>
            </a:r>
            <a:r>
              <a:rPr lang="en-US" sz="2000" dirty="0" err="1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iframe</a:t>
            </a:r>
            <a:r>
              <a:rPr lang="en-US" sz="2000" dirty="0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 width="100%" height="800px" frameborder="0" </a:t>
            </a:r>
            <a:r>
              <a:rPr lang="en-US" sz="2000" dirty="0" err="1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src</a:t>
            </a:r>
            <a:r>
              <a:rPr lang="en-US" sz="2000" dirty="0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="</a:t>
            </a:r>
            <a:r>
              <a:rPr lang="en-US" sz="2000" dirty="0">
                <a:solidFill>
                  <a:srgbClr val="373737"/>
                </a:solidFill>
                <a:highlight>
                  <a:srgbClr val="FFFF00"/>
                </a:highlight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https://bibliomap.theses.fr</a:t>
            </a:r>
            <a:r>
              <a:rPr lang="en-US" sz="2000" dirty="0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/"&gt;&lt;/</a:t>
            </a:r>
            <a:r>
              <a:rPr lang="en-US" sz="2000" dirty="0" err="1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iframe</a:t>
            </a:r>
            <a:r>
              <a:rPr lang="en-US" sz="2000" dirty="0">
                <a:solidFill>
                  <a:srgbClr val="373737"/>
                </a:solidFill>
                <a:latin typeface="Aptos Mono" panose="020B0009020202020204" pitchFamily="49" charset="0"/>
                <a:ea typeface="Open Sans Condensed"/>
                <a:cs typeface="Open Sans Condensed"/>
                <a:sym typeface="Open Sans Condensed"/>
              </a:rPr>
              <a:t>&gt;</a:t>
            </a:r>
          </a:p>
          <a:p>
            <a:pPr algn="ctr">
              <a:lnSpc>
                <a:spcPts val="3347"/>
              </a:lnSpc>
            </a:pPr>
            <a:endParaRPr lang="en-US" sz="2990" dirty="0">
              <a:solidFill>
                <a:srgbClr val="373737"/>
              </a:solidFill>
              <a:latin typeface="Open Sans Condensed"/>
              <a:ea typeface="Open Sans Condensed"/>
              <a:cs typeface="Open Sans Condensed"/>
              <a:sym typeface="Open Sans Condensed"/>
            </a:endParaRPr>
          </a:p>
          <a:p>
            <a:pPr marL="645749" lvl="1" indent="-322874" algn="l">
              <a:lnSpc>
                <a:spcPts val="4187"/>
              </a:lnSpc>
              <a:buFont typeface="Arial"/>
              <a:buChar char="•"/>
            </a:pP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Il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suffit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de copier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ce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code dans le code HTML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d'une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page web, à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l'endroit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où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on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souhaite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990" dirty="0" err="1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afficher</a:t>
            </a:r>
            <a:r>
              <a:rPr lang="en-US" sz="2990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rPr>
              <a:t> la carte.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247777" y="5336706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La suite du projet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777" y="394735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Partie 4 :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48"/>
            <a:ext cx="16230600" cy="8456015"/>
            <a:chOff x="0" y="-71826"/>
            <a:chExt cx="4274726" cy="2227099"/>
          </a:xfrm>
        </p:grpSpPr>
        <p:sp>
          <p:nvSpPr>
            <p:cNvPr id="4" name="Freeform 4"/>
            <p:cNvSpPr/>
            <p:nvPr/>
          </p:nvSpPr>
          <p:spPr>
            <a:xfrm>
              <a:off x="0" y="-71826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98012" y="3665252"/>
            <a:ext cx="11993603" cy="346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3"/>
              </a:lnSpc>
            </a:pPr>
            <a:endParaRPr lang="fr-FR" dirty="0"/>
          </a:p>
          <a:p>
            <a:pPr algn="l">
              <a:lnSpc>
                <a:spcPts val="3923"/>
              </a:lnSpc>
            </a:pPr>
            <a:r>
              <a:rPr lang="fr-FR" sz="2802" b="1" dirty="0">
                <a:solidFill>
                  <a:srgbClr val="0C2265"/>
                </a:solidFill>
                <a:latin typeface="Roboto Bold"/>
                <a:ea typeface="Roboto Bold"/>
                <a:cs typeface="Roboto Bold"/>
                <a:sym typeface="Roboto Bold"/>
              </a:rPr>
              <a:t>Mise en place d’un second tableau de bords </a:t>
            </a:r>
            <a:r>
              <a:rPr lang="fr-FR" sz="2802" b="1" dirty="0" err="1">
                <a:solidFill>
                  <a:srgbClr val="0C2265"/>
                </a:solidFill>
                <a:latin typeface="Roboto Bold"/>
                <a:ea typeface="Roboto Bold"/>
                <a:cs typeface="Roboto Bold"/>
                <a:sym typeface="Roboto Bold"/>
              </a:rPr>
              <a:t>ezMESURE</a:t>
            </a:r>
            <a:r>
              <a:rPr lang="fr-FR" sz="2802" b="1" dirty="0">
                <a:solidFill>
                  <a:srgbClr val="373737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fr-FR" sz="2802" dirty="0">
                <a:solidFill>
                  <a:srgbClr val="373737"/>
                </a:solidFill>
                <a:latin typeface="Roboto"/>
                <a:ea typeface="Roboto"/>
                <a:cs typeface="Roboto"/>
                <a:sym typeface="Roboto"/>
              </a:rPr>
              <a:t>déjà filtré sur les données de chaque établissement.</a:t>
            </a:r>
          </a:p>
          <a:p>
            <a:pPr algn="l">
              <a:lnSpc>
                <a:spcPts val="3923"/>
              </a:lnSpc>
            </a:pPr>
            <a:endParaRPr lang="fr-FR" sz="800" dirty="0">
              <a:solidFill>
                <a:srgbClr val="373737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923"/>
              </a:lnSpc>
            </a:pPr>
            <a:endParaRPr lang="fr-FR" sz="800" dirty="0">
              <a:solidFill>
                <a:srgbClr val="373737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923"/>
              </a:lnSpc>
            </a:pPr>
            <a:r>
              <a:rPr lang="fr-FR" sz="2802" dirty="0">
                <a:solidFill>
                  <a:srgbClr val="373737"/>
                </a:solidFill>
                <a:latin typeface="Roboto"/>
                <a:ea typeface="Roboto"/>
                <a:cs typeface="Roboto"/>
                <a:sym typeface="Roboto"/>
              </a:rPr>
              <a:t>Paramétrages de l’envoi périodiques de </a:t>
            </a:r>
            <a:r>
              <a:rPr lang="fr-FR" sz="2802" b="1" dirty="0">
                <a:solidFill>
                  <a:srgbClr val="0C2265"/>
                </a:solidFill>
                <a:latin typeface="Roboto Bold"/>
                <a:ea typeface="Roboto Bold"/>
                <a:cs typeface="Roboto Bold"/>
                <a:sym typeface="Roboto Bold"/>
              </a:rPr>
              <a:t>rapports automatiques en PDF</a:t>
            </a:r>
            <a:r>
              <a:rPr lang="fr-FR" sz="2802" dirty="0">
                <a:solidFill>
                  <a:srgbClr val="0C226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FR" sz="2802" dirty="0">
                <a:solidFill>
                  <a:srgbClr val="373737"/>
                </a:solidFill>
                <a:latin typeface="Roboto"/>
                <a:ea typeface="Roboto"/>
                <a:cs typeface="Roboto"/>
                <a:sym typeface="Roboto"/>
              </a:rPr>
              <a:t>aux établissements grâce à </a:t>
            </a:r>
            <a:r>
              <a:rPr lang="fr-FR" sz="2802" dirty="0" err="1">
                <a:solidFill>
                  <a:srgbClr val="373737"/>
                </a:solidFill>
                <a:latin typeface="Roboto"/>
                <a:ea typeface="Roboto"/>
                <a:cs typeface="Roboto"/>
                <a:sym typeface="Roboto"/>
              </a:rPr>
              <a:t>ezREEPORT</a:t>
            </a:r>
            <a:r>
              <a:rPr lang="fr-FR" sz="2802" dirty="0">
                <a:solidFill>
                  <a:srgbClr val="373737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2930327" y="6181295"/>
            <a:ext cx="833238" cy="833238"/>
          </a:xfrm>
          <a:custGeom>
            <a:avLst/>
            <a:gdLst/>
            <a:ahLst/>
            <a:cxnLst/>
            <a:rect l="l" t="t" r="r" b="b"/>
            <a:pathLst>
              <a:path w="833238" h="833238">
                <a:moveTo>
                  <a:pt x="0" y="0"/>
                </a:moveTo>
                <a:lnTo>
                  <a:pt x="833239" y="0"/>
                </a:lnTo>
                <a:lnTo>
                  <a:pt x="833239" y="833238"/>
                </a:lnTo>
                <a:lnTo>
                  <a:pt x="0" y="833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8" name="Freeform 8"/>
          <p:cNvSpPr/>
          <p:nvPr/>
        </p:nvSpPr>
        <p:spPr>
          <a:xfrm>
            <a:off x="2983221" y="4307626"/>
            <a:ext cx="817182" cy="812724"/>
          </a:xfrm>
          <a:custGeom>
            <a:avLst/>
            <a:gdLst/>
            <a:ahLst/>
            <a:cxnLst/>
            <a:rect l="l" t="t" r="r" b="b"/>
            <a:pathLst>
              <a:path w="817182" h="812724">
                <a:moveTo>
                  <a:pt x="0" y="0"/>
                </a:moveTo>
                <a:lnTo>
                  <a:pt x="817182" y="0"/>
                </a:lnTo>
                <a:lnTo>
                  <a:pt x="817182" y="812724"/>
                </a:lnTo>
                <a:lnTo>
                  <a:pt x="0" y="81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2379873" y="2441867"/>
            <a:ext cx="6764127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b="1" spc="-48">
                <a:solidFill>
                  <a:srgbClr val="3D7ED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D’ici la fin d’année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9873" y="1555534"/>
            <a:ext cx="8096890" cy="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6"/>
              </a:lnSpc>
            </a:pPr>
            <a:r>
              <a:rPr lang="en-US" sz="6200" b="1" spc="-62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Les livrables à venir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PARTIE 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247777" y="5336706"/>
            <a:ext cx="15590520" cy="285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Accompagnement des établissements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777" y="3947355"/>
            <a:ext cx="15590520" cy="140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 b="1">
                <a:solidFill>
                  <a:srgbClr val="D9411E"/>
                </a:solidFill>
                <a:latin typeface="Aptos Bold"/>
                <a:ea typeface="Aptos Bold"/>
                <a:cs typeface="Aptos Bold"/>
                <a:sym typeface="Aptos Bold"/>
              </a:rPr>
              <a:t>Partie 5 :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86862" y="5973659"/>
            <a:ext cx="5874868" cy="2019106"/>
          </a:xfrm>
          <a:custGeom>
            <a:avLst/>
            <a:gdLst/>
            <a:ahLst/>
            <a:cxnLst/>
            <a:rect l="l" t="t" r="r" b="b"/>
            <a:pathLst>
              <a:path w="5874868" h="2019106">
                <a:moveTo>
                  <a:pt x="0" y="0"/>
                </a:moveTo>
                <a:lnTo>
                  <a:pt x="5874869" y="0"/>
                </a:lnTo>
                <a:lnTo>
                  <a:pt x="5874869" y="2019105"/>
                </a:lnTo>
                <a:lnTo>
                  <a:pt x="0" y="2019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463" b="-69156"/>
            </a:stretch>
          </a:blipFill>
          <a:ln w="28575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4101023" y="6990227"/>
            <a:ext cx="5874868" cy="2005076"/>
          </a:xfrm>
          <a:custGeom>
            <a:avLst/>
            <a:gdLst/>
            <a:ahLst/>
            <a:cxnLst/>
            <a:rect l="l" t="t" r="r" b="b"/>
            <a:pathLst>
              <a:path w="5874868" h="2005076">
                <a:moveTo>
                  <a:pt x="0" y="0"/>
                </a:moveTo>
                <a:lnTo>
                  <a:pt x="5874869" y="0"/>
                </a:lnTo>
                <a:lnTo>
                  <a:pt x="5874869" y="2005075"/>
                </a:lnTo>
                <a:lnTo>
                  <a:pt x="0" y="2005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463" b="-71498"/>
            </a:stretch>
          </a:blipFill>
          <a:ln w="28575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2486862" y="3334550"/>
            <a:ext cx="13314275" cy="49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85"/>
              </a:lnSpc>
            </a:pP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Une </a:t>
            </a:r>
            <a:r>
              <a:rPr lang="en-US" sz="2918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documentation </a:t>
            </a:r>
            <a:r>
              <a:rPr lang="en-US" sz="2918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détaillée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est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mise à disposition par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l’Abes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pour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comprendre</a:t>
            </a:r>
            <a:endParaRPr lang="en-US" sz="2918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789694" y="4054894"/>
            <a:ext cx="7160268" cy="2675787"/>
            <a:chOff x="0" y="-43920"/>
            <a:chExt cx="9547024" cy="356771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43920"/>
              <a:ext cx="9547024" cy="3567716"/>
              <a:chOff x="0" y="-9525"/>
              <a:chExt cx="2070485" cy="7737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70485" cy="764214"/>
              </a:xfrm>
              <a:custGeom>
                <a:avLst/>
                <a:gdLst/>
                <a:ahLst/>
                <a:cxnLst/>
                <a:rect l="l" t="t" r="r" b="b"/>
                <a:pathLst>
                  <a:path w="2070485" h="764214">
                    <a:moveTo>
                      <a:pt x="0" y="0"/>
                    </a:moveTo>
                    <a:lnTo>
                      <a:pt x="2070485" y="0"/>
                    </a:lnTo>
                    <a:lnTo>
                      <a:pt x="2070485" y="764214"/>
                    </a:lnTo>
                    <a:lnTo>
                      <a:pt x="0" y="764214"/>
                    </a:lnTo>
                    <a:close/>
                  </a:path>
                </a:pathLst>
              </a:custGeom>
              <a:solidFill>
                <a:srgbClr val="E0E9F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2070485" cy="773739"/>
              </a:xfrm>
              <a:prstGeom prst="rect">
                <a:avLst/>
              </a:prstGeom>
            </p:spPr>
            <p:txBody>
              <a:bodyPr lIns="46269" tIns="46269" rIns="46269" bIns="46269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70839" y="208368"/>
              <a:ext cx="830634" cy="830634"/>
            </a:xfrm>
            <a:custGeom>
              <a:avLst/>
              <a:gdLst/>
              <a:ahLst/>
              <a:cxnLst/>
              <a:rect l="l" t="t" r="r" b="b"/>
              <a:pathLst>
                <a:path w="830634" h="830634">
                  <a:moveTo>
                    <a:pt x="0" y="0"/>
                  </a:moveTo>
                  <a:lnTo>
                    <a:pt x="830634" y="0"/>
                  </a:lnTo>
                  <a:lnTo>
                    <a:pt x="830634" y="830634"/>
                  </a:lnTo>
                  <a:lnTo>
                    <a:pt x="0" y="830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6156" y="323558"/>
              <a:ext cx="8780473" cy="2861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15"/>
                </a:lnSpc>
              </a:pPr>
              <a:r>
                <a:rPr lang="en-US" sz="2368" b="1" dirty="0">
                  <a:solidFill>
                    <a:srgbClr val="16459B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       Documentation</a:t>
              </a:r>
            </a:p>
            <a:p>
              <a:pPr algn="just">
                <a:lnSpc>
                  <a:spcPts val="1020"/>
                </a:lnSpc>
              </a:pPr>
              <a:endParaRPr lang="en-US" sz="2368" b="1" dirty="0">
                <a:solidFill>
                  <a:srgbClr val="16459B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  <a:p>
              <a:pPr marL="511270" lvl="1" indent="-255635" algn="just">
                <a:lnSpc>
                  <a:spcPts val="2889"/>
                </a:lnSpc>
                <a:buFont typeface="Arial"/>
                <a:buChar char="•"/>
              </a:pPr>
              <a:r>
                <a:rPr lang="en-US" sz="2368" u="sng" dirty="0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https://documentation.abes.fr/aidethesesfr/BibliomapThesesFr/index.html</a:t>
              </a:r>
            </a:p>
            <a:p>
              <a:pPr algn="just">
                <a:lnSpc>
                  <a:spcPts val="1222"/>
                </a:lnSpc>
              </a:pPr>
              <a:endParaRPr lang="en-US" sz="2368" u="sng" dirty="0">
                <a:solidFill>
                  <a:srgbClr val="373737"/>
                </a:solidFill>
                <a:latin typeface="Aptos"/>
                <a:ea typeface="Aptos"/>
                <a:cs typeface="Aptos"/>
                <a:sym typeface="Aptos"/>
              </a:endParaRPr>
            </a:p>
            <a:p>
              <a:pPr marL="511270" lvl="1" indent="-255635" algn="just">
                <a:lnSpc>
                  <a:spcPts val="2889"/>
                </a:lnSpc>
                <a:buFont typeface="Arial"/>
                <a:buChar char="•"/>
              </a:pPr>
              <a:r>
                <a:rPr lang="en-US" sz="2368" u="sng" dirty="0">
                  <a:solidFill>
                    <a:srgbClr val="373737"/>
                  </a:solidFill>
                  <a:latin typeface="Aptos"/>
                  <a:ea typeface="Aptos"/>
                  <a:cs typeface="Aptos"/>
                  <a:sym typeface="Aptos"/>
                </a:rPr>
                <a:t>https://documentation.abes.fr/aidethesesfr/StatistiquesConsultationsThesesFr/index.html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86862" y="3790188"/>
            <a:ext cx="5718158" cy="196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1"/>
              </a:lnSpc>
            </a:pP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les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statistiques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 consultation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présentées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dans les  tableaux de bord theses.fr et pour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utiliser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18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BiblioMap</a:t>
            </a:r>
            <a:r>
              <a:rPr lang="en-US" sz="2918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theses.fr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86862" y="2366081"/>
            <a:ext cx="9341297" cy="6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</a:pPr>
            <a:r>
              <a:rPr lang="en-US" sz="4600" b="1" spc="-46" dirty="0">
                <a:solidFill>
                  <a:srgbClr val="3D7EDB"/>
                </a:solidFill>
                <a:latin typeface="Aptos" panose="020B0004020202020204" pitchFamily="34" charset="0"/>
                <a:ea typeface="HK Grotesk Bold"/>
                <a:cs typeface="HK Grotesk Bold"/>
                <a:sym typeface="HK Grotesk Bold"/>
              </a:rPr>
              <a:t>Documentation</a:t>
            </a:r>
            <a:r>
              <a:rPr lang="en-US" sz="4600" b="1" spc="-46" dirty="0">
                <a:solidFill>
                  <a:srgbClr val="3D7EDB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et formation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86862" y="1512640"/>
            <a:ext cx="1415414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0"/>
              </a:lnSpc>
            </a:pP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Accompagnement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des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établissements</a:t>
            </a:r>
            <a:endParaRPr lang="en-US" sz="6000" b="1" spc="-60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51849"/>
            <a:ext cx="16230600" cy="8183301"/>
            <a:chOff x="0" y="0"/>
            <a:chExt cx="4274726" cy="215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627261" y="7817186"/>
            <a:ext cx="4026430" cy="1177615"/>
          </a:xfrm>
          <a:custGeom>
            <a:avLst/>
            <a:gdLst/>
            <a:ahLst/>
            <a:cxnLst/>
            <a:rect l="l" t="t" r="r" b="b"/>
            <a:pathLst>
              <a:path w="4746952" h="1584295">
                <a:moveTo>
                  <a:pt x="0" y="0"/>
                </a:moveTo>
                <a:lnTo>
                  <a:pt x="4746952" y="0"/>
                </a:lnTo>
                <a:lnTo>
                  <a:pt x="4746952" y="1584295"/>
                </a:lnTo>
                <a:lnTo>
                  <a:pt x="0" y="1584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3920107" y="7817186"/>
            <a:ext cx="4746952" cy="1177615"/>
          </a:xfrm>
          <a:custGeom>
            <a:avLst/>
            <a:gdLst/>
            <a:ahLst/>
            <a:cxnLst/>
            <a:rect l="l" t="t" r="r" b="b"/>
            <a:pathLst>
              <a:path w="4746952" h="1177615">
                <a:moveTo>
                  <a:pt x="0" y="0"/>
                </a:moveTo>
                <a:lnTo>
                  <a:pt x="4746952" y="0"/>
                </a:lnTo>
                <a:lnTo>
                  <a:pt x="4746952" y="1177615"/>
                </a:lnTo>
                <a:lnTo>
                  <a:pt x="0" y="1177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6072" b="-48790"/>
            </a:stretch>
          </a:blipFill>
          <a:ln w="28575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2299179" y="2242317"/>
            <a:ext cx="9341297" cy="6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</a:pPr>
            <a:r>
              <a:rPr lang="en-US" sz="4600" b="1" spc="-46" dirty="0">
                <a:solidFill>
                  <a:srgbClr val="3D7EDB"/>
                </a:solidFill>
                <a:latin typeface="Aptos" panose="020B0004020202020204" pitchFamily="34" charset="0"/>
                <a:ea typeface="HK Grotesk Bold"/>
                <a:cs typeface="HK Grotesk Bold"/>
                <a:sym typeface="HK Grotesk Bold"/>
              </a:rPr>
              <a:t>Documentation et formation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5820" y="1388877"/>
            <a:ext cx="1415414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0"/>
              </a:lnSpc>
            </a:pP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Accompagnement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des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établissements</a:t>
            </a:r>
            <a:endParaRPr lang="en-US" sz="6000" b="1" spc="-60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5762413-1062-181B-40A9-E1870C171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966" y="4228119"/>
            <a:ext cx="756763" cy="7218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B1911B-38BF-125F-106C-91ADB43AB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966" y="5279969"/>
            <a:ext cx="714475" cy="6858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A38B5B-44C2-946E-E157-75AC3ED63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109" y="6295653"/>
            <a:ext cx="714475" cy="685896"/>
          </a:xfrm>
          <a:prstGeom prst="rect">
            <a:avLst/>
          </a:prstGeom>
          <a:noFill/>
        </p:spPr>
      </p:pic>
      <p:sp>
        <p:nvSpPr>
          <p:cNvPr id="18" name="TextBox 9"/>
          <p:cNvSpPr txBox="1"/>
          <p:nvPr/>
        </p:nvSpPr>
        <p:spPr>
          <a:xfrm>
            <a:off x="2299179" y="3270874"/>
            <a:ext cx="14369256" cy="41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3"/>
              </a:lnSpc>
            </a:pP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Des </a:t>
            </a:r>
            <a:r>
              <a:rPr lang="en-US" sz="2902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J.e</a:t>
            </a:r>
            <a:r>
              <a:rPr lang="en-US" sz="2902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–</a:t>
            </a:r>
            <a:r>
              <a:rPr lang="en-US" sz="2902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cours</a:t>
            </a:r>
            <a:r>
              <a:rPr lang="en-US" sz="2902" b="1" dirty="0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 </a:t>
            </a: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et des </a:t>
            </a:r>
            <a:r>
              <a:rPr lang="en-US" sz="2902" b="1" dirty="0" err="1">
                <a:solidFill>
                  <a:srgbClr val="0C2265"/>
                </a:solidFill>
                <a:latin typeface="Aptos" panose="020B0004020202020204" pitchFamily="34" charset="0"/>
                <a:ea typeface="Roboto Bold"/>
                <a:cs typeface="Roboto Bold"/>
                <a:sym typeface="Roboto Bold"/>
              </a:rPr>
              <a:t>Webinaires</a:t>
            </a: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seront</a:t>
            </a: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proposés</a:t>
            </a: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par </a:t>
            </a:r>
            <a:r>
              <a:rPr lang="en-US" sz="29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l’Abes</a:t>
            </a:r>
            <a:r>
              <a:rPr lang="en-US" sz="2902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et </a:t>
            </a:r>
            <a:r>
              <a:rPr lang="en-US" sz="29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l’ezTEAM</a:t>
            </a:r>
            <a:endParaRPr lang="en-US" sz="2902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algn="l">
              <a:lnSpc>
                <a:spcPts val="4063"/>
              </a:lnSpc>
            </a:pPr>
            <a:endParaRPr lang="en-US" sz="2902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marL="313299" lvl="1" algn="l">
              <a:lnSpc>
                <a:spcPts val="4063"/>
              </a:lnSpc>
            </a:pP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	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J.e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-Cours du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jeudi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3 Juillet 2025 de 10h à 11h30</a:t>
            </a:r>
          </a:p>
          <a:p>
            <a:pPr marL="313299" lvl="1" algn="l">
              <a:lnSpc>
                <a:spcPts val="4063"/>
              </a:lnSpc>
            </a:pPr>
            <a:endParaRPr lang="en-US" sz="2902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marL="313299" lvl="1" algn="l">
              <a:lnSpc>
                <a:spcPts val="4063"/>
              </a:lnSpc>
            </a:pP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	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Webinaire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ReadMETRICS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à la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rentrée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: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lundi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8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septembre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2025 de 14h à 15h</a:t>
            </a:r>
          </a:p>
          <a:p>
            <a:pPr marL="313299" lvl="1" algn="l">
              <a:lnSpc>
                <a:spcPts val="4063"/>
              </a:lnSpc>
            </a:pPr>
            <a:endParaRPr lang="en-US" sz="2902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marL="770499" lvl="2">
              <a:lnSpc>
                <a:spcPts val="4063"/>
              </a:lnSpc>
            </a:pP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Au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moins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un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autre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J.e-cours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et un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autre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Webinaire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ReadMETRICS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pour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présenter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les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derniers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livrables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du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projet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2902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ezSTATS</a:t>
            </a:r>
            <a:r>
              <a:rPr lang="en-US" sz="2902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theses.fr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F785B-120F-46BA-93E9-989773BDB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5270E7-4DCD-65D5-ABC9-57E303964E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9" t="-21408" r="-14918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E5B875F-3D68-A39D-0269-DFB8EB3C76F0}"/>
              </a:ext>
            </a:extLst>
          </p:cNvPr>
          <p:cNvGrpSpPr/>
          <p:nvPr/>
        </p:nvGrpSpPr>
        <p:grpSpPr>
          <a:xfrm>
            <a:off x="1028700" y="1051849"/>
            <a:ext cx="16230600" cy="8183301"/>
            <a:chOff x="0" y="0"/>
            <a:chExt cx="4274726" cy="215527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A282DB2-D041-1E80-4D2B-F1217231E9EA}"/>
                </a:ext>
              </a:extLst>
            </p:cNvPr>
            <p:cNvSpPr/>
            <p:nvPr/>
          </p:nvSpPr>
          <p:spPr>
            <a:xfrm>
              <a:off x="0" y="0"/>
              <a:ext cx="4274726" cy="2155273"/>
            </a:xfrm>
            <a:custGeom>
              <a:avLst/>
              <a:gdLst/>
              <a:ahLst/>
              <a:cxnLst/>
              <a:rect l="l" t="t" r="r" b="b"/>
              <a:pathLst>
                <a:path w="4274726" h="2155273">
                  <a:moveTo>
                    <a:pt x="0" y="0"/>
                  </a:moveTo>
                  <a:lnTo>
                    <a:pt x="4274726" y="0"/>
                  </a:lnTo>
                  <a:lnTo>
                    <a:pt x="4274726" y="2155273"/>
                  </a:lnTo>
                  <a:lnTo>
                    <a:pt x="0" y="2155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2F70A7E-A62B-EB48-3C39-5782F51F4718}"/>
                </a:ext>
              </a:extLst>
            </p:cNvPr>
            <p:cNvSpPr txBox="1"/>
            <p:nvPr/>
          </p:nvSpPr>
          <p:spPr>
            <a:xfrm>
              <a:off x="0" y="-9525"/>
              <a:ext cx="4274726" cy="2164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9CCA5A29-63F4-0BC8-CA63-BEB980E7E8F8}"/>
              </a:ext>
            </a:extLst>
          </p:cNvPr>
          <p:cNvSpPr txBox="1"/>
          <p:nvPr/>
        </p:nvSpPr>
        <p:spPr>
          <a:xfrm>
            <a:off x="2255820" y="2303759"/>
            <a:ext cx="9341297" cy="6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</a:pPr>
            <a:r>
              <a:rPr lang="en-US" sz="4600" b="1" spc="-46" dirty="0">
                <a:solidFill>
                  <a:srgbClr val="3D7EDB"/>
                </a:solidFill>
                <a:latin typeface="Aptos" panose="020B0004020202020204" pitchFamily="34" charset="0"/>
                <a:ea typeface="HK Grotesk Bold"/>
                <a:cs typeface="HK Grotesk Bold"/>
                <a:sym typeface="HK Grotesk Bold"/>
              </a:rPr>
              <a:t>Assistance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0F29552-7734-7674-EE46-0266077A546B}"/>
              </a:ext>
            </a:extLst>
          </p:cNvPr>
          <p:cNvSpPr txBox="1"/>
          <p:nvPr/>
        </p:nvSpPr>
        <p:spPr>
          <a:xfrm>
            <a:off x="2255820" y="1388877"/>
            <a:ext cx="1415414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0"/>
              </a:lnSpc>
            </a:pP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Accompagnement</a:t>
            </a:r>
            <a:r>
              <a:rPr lang="en-US" sz="6000" b="1" spc="-60" dirty="0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 des </a:t>
            </a:r>
            <a:r>
              <a:rPr lang="en-US" sz="6000" b="1" spc="-60" dirty="0" err="1">
                <a:solidFill>
                  <a:srgbClr val="0C2265"/>
                </a:solidFill>
                <a:latin typeface="Aptos Bold"/>
                <a:ea typeface="Aptos Bold"/>
                <a:cs typeface="Aptos Bold"/>
                <a:sym typeface="Aptos Bold"/>
              </a:rPr>
              <a:t>établissements</a:t>
            </a:r>
            <a:endParaRPr lang="en-US" sz="6000" b="1" spc="-60" dirty="0">
              <a:solidFill>
                <a:srgbClr val="0C2265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C455D-DF2A-6DE8-0D2D-9874400954B8}"/>
              </a:ext>
            </a:extLst>
          </p:cNvPr>
          <p:cNvSpPr txBox="1"/>
          <p:nvPr/>
        </p:nvSpPr>
        <p:spPr>
          <a:xfrm>
            <a:off x="2486862" y="3635071"/>
            <a:ext cx="13314275" cy="408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Pour tout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problème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ou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toute question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concernant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les données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d’usage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 theses.fr 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: </a:t>
            </a:r>
            <a:r>
              <a:rPr lang="en-US" sz="3200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contacter</a:t>
            </a:r>
            <a:r>
              <a:rPr lang="en-US" sz="3200" dirty="0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l’Abes</a:t>
            </a:r>
            <a:r>
              <a:rPr lang="en-US" sz="3200" dirty="0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via le Guichet </a:t>
            </a:r>
            <a:r>
              <a:rPr lang="en-US" sz="3200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d’Assistance</a:t>
            </a:r>
            <a:r>
              <a:rPr lang="en-US" sz="3200" dirty="0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u="sng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AbesSTP</a:t>
            </a:r>
            <a:endParaRPr lang="en-US" sz="3200" b="1" u="sng" dirty="0">
              <a:solidFill>
                <a:srgbClr val="3D7EDB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373737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Pour tout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problème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technique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ou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toute 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question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concernant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la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création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ou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l’administration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des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comptes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b="1" dirty="0" err="1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ezMESURE</a:t>
            </a:r>
            <a:r>
              <a:rPr lang="en-US" sz="3200" b="1" dirty="0">
                <a:solidFill>
                  <a:srgbClr val="0C2265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rgbClr val="373737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: </a:t>
            </a:r>
            <a:r>
              <a:rPr lang="en-US" sz="3200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contacter</a:t>
            </a:r>
            <a:r>
              <a:rPr lang="en-US" sz="3200" dirty="0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l’ezTEAM</a:t>
            </a:r>
            <a:r>
              <a:rPr lang="en-US" sz="3200" dirty="0">
                <a:solidFill>
                  <a:srgbClr val="3D7EDB"/>
                </a:solidFill>
                <a:latin typeface="Aptos" panose="020B0004020202020204" pitchFamily="34" charset="0"/>
                <a:ea typeface="Roboto"/>
                <a:cs typeface="Roboto"/>
                <a:sym typeface="Roboto"/>
              </a:rPr>
              <a:t> par mail à </a:t>
            </a:r>
            <a:r>
              <a:rPr lang="fr-FR" sz="3200" b="1" dirty="0">
                <a:solidFill>
                  <a:srgbClr val="3D7EDB"/>
                </a:solidFill>
                <a:latin typeface="Aptos" panose="020B0004020202020204" pitchFamily="34" charset="0"/>
              </a:rPr>
              <a:t>ezteam@couperin.org</a:t>
            </a:r>
            <a:endParaRPr lang="en-US" sz="3200" b="1" dirty="0">
              <a:solidFill>
                <a:srgbClr val="3D7EDB"/>
              </a:solidFill>
              <a:latin typeface="Aptos" panose="020B0004020202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5AC7D7-CECB-ED2A-79A5-8A5F96E65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5079" y="1129230"/>
            <a:ext cx="1644221" cy="162899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3A94FA2-C28B-69F8-E9E3-C23FAB678AA7}"/>
              </a:ext>
            </a:extLst>
          </p:cNvPr>
          <p:cNvSpPr txBox="1"/>
          <p:nvPr/>
        </p:nvSpPr>
        <p:spPr>
          <a:xfrm>
            <a:off x="10427678" y="7152244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🙂</a:t>
            </a:r>
            <a:endParaRPr lang="fr-FR" sz="48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8F85F96-A0DE-F2CA-430D-97B02E9E343F}"/>
              </a:ext>
            </a:extLst>
          </p:cNvPr>
          <p:cNvSpPr txBox="1"/>
          <p:nvPr/>
        </p:nvSpPr>
        <p:spPr>
          <a:xfrm>
            <a:off x="14700679" y="4312502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🙂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5834342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12EE-5549-2EC9-EA47-A1E086AF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ABC4A9-BCB3-8248-388C-16A02804C1C4}"/>
              </a:ext>
            </a:extLst>
          </p:cNvPr>
          <p:cNvGrpSpPr/>
          <p:nvPr/>
        </p:nvGrpSpPr>
        <p:grpSpPr>
          <a:xfrm>
            <a:off x="1247777" y="2564618"/>
            <a:ext cx="15773400" cy="1699074"/>
            <a:chOff x="0" y="0"/>
            <a:chExt cx="21031200" cy="22654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D8A4933-9653-F253-455F-0CE4B7E2F17A}"/>
                </a:ext>
              </a:extLst>
            </p:cNvPr>
            <p:cNvSpPr/>
            <p:nvPr/>
          </p:nvSpPr>
          <p:spPr>
            <a:xfrm>
              <a:off x="0" y="0"/>
              <a:ext cx="21031200" cy="2265432"/>
            </a:xfrm>
            <a:custGeom>
              <a:avLst/>
              <a:gdLst/>
              <a:ahLst/>
              <a:cxnLst/>
              <a:rect l="l" t="t" r="r" b="b"/>
              <a:pathLst>
                <a:path w="21031200" h="2265432">
                  <a:moveTo>
                    <a:pt x="0" y="0"/>
                  </a:moveTo>
                  <a:lnTo>
                    <a:pt x="21031200" y="0"/>
                  </a:lnTo>
                  <a:lnTo>
                    <a:pt x="21031200" y="2265432"/>
                  </a:lnTo>
                  <a:lnTo>
                    <a:pt x="0" y="22654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6676AE-7045-FB4D-21C5-CDDF0F9CEDC1}"/>
                </a:ext>
              </a:extLst>
            </p:cNvPr>
            <p:cNvSpPr txBox="1"/>
            <p:nvPr/>
          </p:nvSpPr>
          <p:spPr>
            <a:xfrm>
              <a:off x="0" y="104775"/>
              <a:ext cx="21031200" cy="216065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>
                  <a:solidFill>
                    <a:srgbClr val="D9411E"/>
                  </a:solidFill>
                  <a:latin typeface="Aptos Bold"/>
                  <a:ea typeface="Aptos Bold"/>
                  <a:cs typeface="Aptos Bold"/>
                  <a:sym typeface="Aptos Bold"/>
                </a:rPr>
                <a:t>VOIR SU</a:t>
              </a: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102E3BA-B6BA-E82A-C987-503BE17A29CA}"/>
              </a:ext>
            </a:extLst>
          </p:cNvPr>
          <p:cNvSpPr/>
          <p:nvPr/>
        </p:nvSpPr>
        <p:spPr>
          <a:xfrm>
            <a:off x="17350440" y="1360036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76A960-B0B9-DC04-F873-FACE529AEAD9}"/>
              </a:ext>
            </a:extLst>
          </p:cNvPr>
          <p:cNvSpPr/>
          <p:nvPr/>
        </p:nvSpPr>
        <p:spPr>
          <a:xfrm>
            <a:off x="0" y="-1728493"/>
            <a:ext cx="18288000" cy="12905544"/>
          </a:xfrm>
          <a:custGeom>
            <a:avLst/>
            <a:gdLst/>
            <a:ahLst/>
            <a:cxnLst/>
            <a:rect l="l" t="t" r="r" b="b"/>
            <a:pathLst>
              <a:path w="18288000" h="12905544">
                <a:moveTo>
                  <a:pt x="0" y="0"/>
                </a:moveTo>
                <a:lnTo>
                  <a:pt x="18288000" y="0"/>
                </a:lnTo>
                <a:lnTo>
                  <a:pt x="18288000" y="12905544"/>
                </a:lnTo>
                <a:lnTo>
                  <a:pt x="0" y="1290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0F8FB6C-5F00-EA60-3C0E-3B50FA1F6F75}"/>
              </a:ext>
            </a:extLst>
          </p:cNvPr>
          <p:cNvSpPr txBox="1"/>
          <p:nvPr/>
        </p:nvSpPr>
        <p:spPr>
          <a:xfrm>
            <a:off x="2555551" y="9112833"/>
            <a:ext cx="13598996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</a:pPr>
            <a:r>
              <a:rPr lang="en-US" sz="6097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Merci </a:t>
            </a:r>
            <a:r>
              <a:rPr lang="en-US" sz="6097" b="1" dirty="0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d’avoir</a:t>
            </a:r>
            <a:r>
              <a:rPr lang="en-US" sz="6097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6097" b="1" dirty="0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suivi</a:t>
            </a:r>
            <a:r>
              <a:rPr lang="en-US" sz="6097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6097" b="1" dirty="0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ce</a:t>
            </a:r>
            <a:r>
              <a:rPr lang="en-US" sz="6097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6097" b="1" dirty="0" err="1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J.e-cours</a:t>
            </a:r>
            <a:r>
              <a:rPr lang="en-US" sz="6097" b="1" dirty="0">
                <a:solidFill>
                  <a:srgbClr val="E04B2A"/>
                </a:solidFill>
                <a:latin typeface="Aptos Bold"/>
                <a:ea typeface="Aptos Bold"/>
                <a:cs typeface="Aptos Bold"/>
                <a:sym typeface="Aptos Bold"/>
              </a:rPr>
              <a:t>! 🙂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B1E7A19-7CF6-D4A4-DA0D-967E190C460B}"/>
              </a:ext>
            </a:extLst>
          </p:cNvPr>
          <p:cNvSpPr txBox="1"/>
          <p:nvPr/>
        </p:nvSpPr>
        <p:spPr>
          <a:xfrm>
            <a:off x="6841441" y="3498121"/>
            <a:ext cx="8938170" cy="510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Buddy Lee CELDRAN-SCHWARZ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Aurélien CHAROT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 (</a:t>
            </a:r>
            <a:r>
              <a:rPr lang="fr-FR" sz="2800" dirty="0" err="1">
                <a:solidFill>
                  <a:schemeClr val="bg1"/>
                </a:solidFill>
                <a:latin typeface="Aptos" panose="020B0004020202020204" pitchFamily="34" charset="0"/>
              </a:rPr>
              <a:t>scrum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 master)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Florent CHEVALLIER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William DONNETTE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Thomas MICHAUX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Emilie ROMAND-MONIER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informaticienne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Maïté ROUX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bibliothécaire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Sonia SALAMI</a:t>
            </a:r>
            <a:r>
              <a:rPr lang="fr-FR" sz="2800" dirty="0">
                <a:solidFill>
                  <a:schemeClr val="bg1"/>
                </a:solidFill>
                <a:latin typeface="Aptos" panose="020B0004020202020204" pitchFamily="34" charset="0"/>
              </a:rPr>
              <a:t>, bibliothécaire (cheffe de projet)</a:t>
            </a:r>
            <a:endParaRPr lang="en-US" sz="3600" i="1" dirty="0">
              <a:solidFill>
                <a:srgbClr val="373737"/>
              </a:solidFill>
              <a:latin typeface="Aptos" panose="020B0004020202020204" pitchFamily="34" charset="0"/>
              <a:ea typeface="Roboto Italics"/>
              <a:cs typeface="Roboto Italics"/>
              <a:sym typeface="Roboto Itali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9ACBA30-750D-8E27-988F-4AA325DE820B}"/>
              </a:ext>
            </a:extLst>
          </p:cNvPr>
          <p:cNvSpPr txBox="1"/>
          <p:nvPr/>
        </p:nvSpPr>
        <p:spPr>
          <a:xfrm>
            <a:off x="1559789" y="775932"/>
            <a:ext cx="1559052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Un très grand merci à </a:t>
            </a:r>
            <a:r>
              <a:rPr lang="en-US" sz="7200" b="1" dirty="0" err="1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tous</a:t>
            </a:r>
            <a:r>
              <a:rPr lang="en-US" sz="7200" b="1" dirty="0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 les </a:t>
            </a:r>
            <a:r>
              <a:rPr lang="en-US" sz="7200" b="1" dirty="0" err="1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membres</a:t>
            </a:r>
            <a:r>
              <a:rPr lang="en-US" sz="7200" b="1" dirty="0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 de </a:t>
            </a:r>
            <a:r>
              <a:rPr lang="en-US" sz="7200" b="1" dirty="0" err="1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l’équipe</a:t>
            </a:r>
            <a:r>
              <a:rPr lang="en-US" sz="7200" b="1" dirty="0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7200" b="1" dirty="0" err="1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projet</a:t>
            </a:r>
            <a:r>
              <a:rPr lang="en-US" sz="7200" b="1" dirty="0">
                <a:solidFill>
                  <a:srgbClr val="F8F8F8"/>
                </a:solidFill>
                <a:latin typeface="Aptos Bold"/>
                <a:ea typeface="Aptos Bold"/>
                <a:cs typeface="Aptos Bold"/>
                <a:sym typeface="Aptos Bold"/>
              </a:rPr>
              <a:t> Abes 🎉</a:t>
            </a:r>
          </a:p>
        </p:txBody>
      </p:sp>
      <p:pic>
        <p:nvPicPr>
          <p:cNvPr id="11" name="Image 10" descr="Une image contenant texte, logo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76B7749-9A21-9320-3B6B-324C2AF39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86" y="4644568"/>
            <a:ext cx="3107749" cy="28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03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C622CFEADE34AA5F080CDCD4BB10D" ma:contentTypeVersion="44" ma:contentTypeDescription="Crée un document." ma:contentTypeScope="" ma:versionID="1d499d9145e47d2e77d5a92216ccf3c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3ec04a6610f43a707aeeaca8ea852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B98C1A-88A5-44CB-A0F3-B702A919F66C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8AF58B4-603E-4843-AFA0-3261692FD8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B92CAD-6C45-48E8-B1E7-86B279FF32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3299</Words>
  <Application>Microsoft Office PowerPoint</Application>
  <PresentationFormat>Personnalisé</PresentationFormat>
  <Paragraphs>494</Paragraphs>
  <Slides>99</Slides>
  <Notes>99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11" baseType="lpstr">
      <vt:lpstr>Roboto Bold</vt:lpstr>
      <vt:lpstr>Roboto</vt:lpstr>
      <vt:lpstr>Aptos</vt:lpstr>
      <vt:lpstr>HK Grotesk Bold</vt:lpstr>
      <vt:lpstr>Arial Bold</vt:lpstr>
      <vt:lpstr>Aptos Mono</vt:lpstr>
      <vt:lpstr>Arial</vt:lpstr>
      <vt:lpstr>Open Sans Condensed</vt:lpstr>
      <vt:lpstr>Aptos Bold</vt:lpstr>
      <vt:lpstr>Aptos Bold Italics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ezSTATS J.e-Cours du 3 juillet 2025</dc:title>
  <dc:creator>Sonia Salami</dc:creator>
  <cp:lastModifiedBy>Olivier J.H. Kosinski</cp:lastModifiedBy>
  <cp:revision>3</cp:revision>
  <cp:lastPrinted>2025-07-02T07:47:37Z</cp:lastPrinted>
  <dcterms:created xsi:type="dcterms:W3CDTF">2006-08-16T00:00:00Z</dcterms:created>
  <dcterms:modified xsi:type="dcterms:W3CDTF">2025-07-08T08:56:56Z</dcterms:modified>
  <dc:identifier>DAGpMDLDEoY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0x0101000FEC622CFEADE34AA5F080CDCD4BB10D</vt:lpwstr>
  </property>
  <property fmtid="{D5CDD505-2E9C-101B-9397-08002B2CF9AE}" pid="3" name="Type spec">
    <vt:lpwstr>A renseigner</vt:lpwstr>
  </property>
  <property fmtid="{D5CDD505-2E9C-101B-9397-08002B2CF9AE}" pid="4" name="Type de document standard">
    <vt:lpwstr>A renseigner</vt:lpwstr>
  </property>
  <property fmtid="{D5CDD505-2E9C-101B-9397-08002B2CF9AE}" pid="5" name="Sujet convention">
    <vt:lpwstr>A renseigner</vt:lpwstr>
  </property>
  <property fmtid="{D5CDD505-2E9C-101B-9397-08002B2CF9AE}" pid="6" name="Structure">
    <vt:lpwstr>ABES</vt:lpwstr>
  </property>
  <property fmtid="{D5CDD505-2E9C-101B-9397-08002B2CF9AE}" pid="7" name="Année">
    <vt:lpwstr>A renseigner</vt:lpwstr>
  </property>
  <property fmtid="{D5CDD505-2E9C-101B-9397-08002B2CF9AE}" pid="8" name="Lieu de la formation">
    <vt:lpwstr>A renseigner</vt:lpwstr>
  </property>
  <property fmtid="{D5CDD505-2E9C-101B-9397-08002B2CF9AE}" pid="9" name="_DCDateCreated">
    <vt:lpwstr>2025-07-03T13:33:39Z</vt:lpwstr>
  </property>
  <property fmtid="{D5CDD505-2E9C-101B-9397-08002B2CF9AE}" pid="10" name="Nom de la formation">
    <vt:lpwstr>A renseigner</vt:lpwstr>
  </property>
  <property fmtid="{D5CDD505-2E9C-101B-9397-08002B2CF9AE}" pid="11" name="Liste machines-serveurs">
    <vt:lpwstr>à renseigner</vt:lpwstr>
  </property>
  <property fmtid="{D5CDD505-2E9C-101B-9397-08002B2CF9AE}" pid="12" name="Nom du marché">
    <vt:lpwstr>A renseigner</vt:lpwstr>
  </property>
  <property fmtid="{D5CDD505-2E9C-101B-9397-08002B2CF9AE}" pid="13" name="Type de document technique">
    <vt:lpwstr>A renseigner</vt:lpwstr>
  </property>
  <property fmtid="{D5CDD505-2E9C-101B-9397-08002B2CF9AE}" pid="14" name="Liste des applications">
    <vt:lpwstr>Autre</vt:lpwstr>
  </property>
  <property fmtid="{D5CDD505-2E9C-101B-9397-08002B2CF9AE}" pid="15" name="TRI">
    <vt:lpwstr>A renseigner</vt:lpwstr>
  </property>
</Properties>
</file>